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5183" r:id="rId26"/>
  </p:sldMasterIdLst>
  <p:notesMasterIdLst>
    <p:notesMasterId r:id="rId45"/>
  </p:notesMasterIdLst>
  <p:sldIdLst>
    <p:sldId id="256" r:id="rId27"/>
    <p:sldId id="267" r:id="rId28"/>
    <p:sldId id="277" r:id="rId29"/>
    <p:sldId id="276" r:id="rId30"/>
    <p:sldId id="278" r:id="rId31"/>
    <p:sldId id="268" r:id="rId32"/>
    <p:sldId id="269" r:id="rId33"/>
    <p:sldId id="281" r:id="rId34"/>
    <p:sldId id="270" r:id="rId35"/>
    <p:sldId id="271" r:id="rId36"/>
    <p:sldId id="275" r:id="rId37"/>
    <p:sldId id="272" r:id="rId38"/>
    <p:sldId id="282" r:id="rId39"/>
    <p:sldId id="273" r:id="rId40"/>
    <p:sldId id="274" r:id="rId41"/>
    <p:sldId id="279" r:id="rId42"/>
    <p:sldId id="26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1.xml"/><Relationship Id="rId39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8.xml"/><Relationship Id="rId42" Type="http://schemas.openxmlformats.org/officeDocument/2006/relationships/slide" Target="slides/slide16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3.xml"/><Relationship Id="rId41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5.xml"/><Relationship Id="rId44" Type="http://schemas.openxmlformats.org/officeDocument/2006/relationships/slide" Target="slides/slide1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slide" Target="slides/slide17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Hann</a:t>
            </a:r>
            <a:r>
              <a:rPr lang="en-US" dirty="0" smtClean="0"/>
              <a:t> Window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9.5491502812526274E-2</c:v>
                </c:pt>
                <c:pt idx="2">
                  <c:v>0.34549150281252627</c:v>
                </c:pt>
                <c:pt idx="3">
                  <c:v>0.6545084971874735</c:v>
                </c:pt>
                <c:pt idx="4">
                  <c:v>0.90450849718747373</c:v>
                </c:pt>
                <c:pt idx="5">
                  <c:v>1</c:v>
                </c:pt>
                <c:pt idx="6">
                  <c:v>0.90450849718747395</c:v>
                </c:pt>
                <c:pt idx="7">
                  <c:v>0.65450849718747373</c:v>
                </c:pt>
                <c:pt idx="8">
                  <c:v>0.34549150281252639</c:v>
                </c:pt>
                <c:pt idx="9">
                  <c:v>9.549150281252633E-2</c:v>
                </c:pt>
                <c:pt idx="10">
                  <c:v>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8928400"/>
        <c:axId val="318929968"/>
      </c:lineChart>
      <c:catAx>
        <c:axId val="31892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929968"/>
        <c:crosses val="autoZero"/>
        <c:auto val="1"/>
        <c:lblAlgn val="ctr"/>
        <c:lblOffset val="100"/>
        <c:noMultiLvlLbl val="0"/>
      </c:catAx>
      <c:valAx>
        <c:axId val="31892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W(n)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92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03A27-D77E-413D-82D0-2C6B11D57A10}" type="doc">
      <dgm:prSet loTypeId="urn:microsoft.com/office/officeart/2005/8/layout/bProcess3" loCatId="process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303D29B-B0F3-4076-AC7B-8FB8AD3E2276}">
      <dgm:prSet phldrT="[Text]"/>
      <dgm:spPr/>
      <dgm:t>
        <a:bodyPr/>
        <a:lstStyle/>
        <a:p>
          <a:r>
            <a:rPr lang="en-US" dirty="0"/>
            <a:t>Input/Record Audio</a:t>
          </a:r>
        </a:p>
      </dgm:t>
    </dgm:pt>
    <dgm:pt modelId="{DCFC1EC1-E470-49F9-9FE2-343BBC80C7B1}" type="parTrans" cxnId="{6A881DF1-B1F9-49EF-A379-FD0BDC3923C7}">
      <dgm:prSet/>
      <dgm:spPr/>
      <dgm:t>
        <a:bodyPr/>
        <a:lstStyle/>
        <a:p>
          <a:endParaRPr lang="en-US"/>
        </a:p>
      </dgm:t>
    </dgm:pt>
    <dgm:pt modelId="{A7139EA8-7262-4F5F-9932-36B1EA262040}" type="sibTrans" cxnId="{6A881DF1-B1F9-49EF-A379-FD0BDC3923C7}">
      <dgm:prSet/>
      <dgm:spPr/>
      <dgm:t>
        <a:bodyPr/>
        <a:lstStyle/>
        <a:p>
          <a:endParaRPr lang="en-US"/>
        </a:p>
      </dgm:t>
    </dgm:pt>
    <dgm:pt modelId="{FB7B3869-BC12-4D26-9C9D-D79B00126053}">
      <dgm:prSet phldrT="[Text]"/>
      <dgm:spPr/>
      <dgm:t>
        <a:bodyPr/>
        <a:lstStyle/>
        <a:p>
          <a:r>
            <a:rPr lang="en-US"/>
            <a:t>Fast Fourier Transform</a:t>
          </a:r>
        </a:p>
      </dgm:t>
    </dgm:pt>
    <dgm:pt modelId="{5EE6CBEE-6180-47B2-8497-3F17649D6815}" type="parTrans" cxnId="{14CAE139-7C61-484D-9619-BC3F207E0430}">
      <dgm:prSet/>
      <dgm:spPr/>
      <dgm:t>
        <a:bodyPr/>
        <a:lstStyle/>
        <a:p>
          <a:endParaRPr lang="en-US"/>
        </a:p>
      </dgm:t>
    </dgm:pt>
    <dgm:pt modelId="{A89ECD56-F96E-4041-BBF6-6BF70D81F526}" type="sibTrans" cxnId="{14CAE139-7C61-484D-9619-BC3F207E0430}">
      <dgm:prSet/>
      <dgm:spPr/>
      <dgm:t>
        <a:bodyPr/>
        <a:lstStyle/>
        <a:p>
          <a:endParaRPr lang="en-US"/>
        </a:p>
      </dgm:t>
    </dgm:pt>
    <dgm:pt modelId="{2F767EFF-BB9F-4926-A805-59EB4131D55C}">
      <dgm:prSet phldrT="[Text]"/>
      <dgm:spPr/>
      <dgm:t>
        <a:bodyPr/>
        <a:lstStyle/>
        <a:p>
          <a:r>
            <a:rPr lang="en-US" dirty="0"/>
            <a:t>Peaks Detection</a:t>
          </a:r>
        </a:p>
      </dgm:t>
    </dgm:pt>
    <dgm:pt modelId="{90C28CAA-6916-470E-8D86-FA0CACE2C84F}" type="parTrans" cxnId="{5980EB0D-9599-480A-AB16-B575B4F61872}">
      <dgm:prSet/>
      <dgm:spPr/>
      <dgm:t>
        <a:bodyPr/>
        <a:lstStyle/>
        <a:p>
          <a:endParaRPr lang="en-US"/>
        </a:p>
      </dgm:t>
    </dgm:pt>
    <dgm:pt modelId="{4B6C9B22-D2AB-47F5-B3D5-20B60CEBED7F}" type="sibTrans" cxnId="{5980EB0D-9599-480A-AB16-B575B4F61872}">
      <dgm:prSet/>
      <dgm:spPr/>
      <dgm:t>
        <a:bodyPr/>
        <a:lstStyle/>
        <a:p>
          <a:endParaRPr lang="en-US"/>
        </a:p>
      </dgm:t>
    </dgm:pt>
    <dgm:pt modelId="{88CAF4E9-6709-4C90-A9E3-146283AB23DD}">
      <dgm:prSet phldrT="[Text]"/>
      <dgm:spPr/>
      <dgm:t>
        <a:bodyPr/>
        <a:lstStyle/>
        <a:p>
          <a:r>
            <a:rPr lang="en-US" dirty="0"/>
            <a:t>MIDI File Generation</a:t>
          </a:r>
        </a:p>
      </dgm:t>
    </dgm:pt>
    <dgm:pt modelId="{A8B6ABC0-BBA1-47EB-849F-5E49CCB38B81}" type="parTrans" cxnId="{B10D22D2-22FC-45C0-A88B-001EB56A67B7}">
      <dgm:prSet/>
      <dgm:spPr/>
      <dgm:t>
        <a:bodyPr/>
        <a:lstStyle/>
        <a:p>
          <a:endParaRPr lang="en-US"/>
        </a:p>
      </dgm:t>
    </dgm:pt>
    <dgm:pt modelId="{3172489F-7C59-49B6-BA36-41B93622AD5D}" type="sibTrans" cxnId="{B10D22D2-22FC-45C0-A88B-001EB56A67B7}">
      <dgm:prSet/>
      <dgm:spPr/>
      <dgm:t>
        <a:bodyPr/>
        <a:lstStyle/>
        <a:p>
          <a:endParaRPr lang="en-US"/>
        </a:p>
      </dgm:t>
    </dgm:pt>
    <dgm:pt modelId="{03902BCB-7033-4D30-AC7A-C0A5CB8B1F68}">
      <dgm:prSet phldrT="[Text]"/>
      <dgm:spPr/>
      <dgm:t>
        <a:bodyPr/>
        <a:lstStyle/>
        <a:p>
          <a:r>
            <a:rPr lang="en-US"/>
            <a:t>Synthersizer (Audio Output)</a:t>
          </a:r>
        </a:p>
      </dgm:t>
    </dgm:pt>
    <dgm:pt modelId="{57146D0F-CD50-4D51-92A4-F6FEB250834F}" type="parTrans" cxnId="{5C4F3D18-84A9-4CBC-998B-4430F5228816}">
      <dgm:prSet/>
      <dgm:spPr/>
      <dgm:t>
        <a:bodyPr/>
        <a:lstStyle/>
        <a:p>
          <a:endParaRPr lang="en-US"/>
        </a:p>
      </dgm:t>
    </dgm:pt>
    <dgm:pt modelId="{D347A654-CA27-44C4-8288-ACA63EF4B1B3}" type="sibTrans" cxnId="{5C4F3D18-84A9-4CBC-998B-4430F5228816}">
      <dgm:prSet/>
      <dgm:spPr/>
      <dgm:t>
        <a:bodyPr/>
        <a:lstStyle/>
        <a:p>
          <a:endParaRPr lang="en-US"/>
        </a:p>
      </dgm:t>
    </dgm:pt>
    <dgm:pt modelId="{4426C2EE-8168-41D0-B6EF-54DD17CDB007}">
      <dgm:prSet phldrT="[Text]"/>
      <dgm:spPr/>
      <dgm:t>
        <a:bodyPr/>
        <a:lstStyle/>
        <a:p>
          <a:r>
            <a:rPr lang="en-US"/>
            <a:t>Framing and Windowing</a:t>
          </a:r>
        </a:p>
      </dgm:t>
    </dgm:pt>
    <dgm:pt modelId="{1CFA4B31-712F-44A9-87EB-7BB2EDE91A5B}" type="parTrans" cxnId="{72CEFE22-9A4C-477E-81F4-BBFF727274A6}">
      <dgm:prSet/>
      <dgm:spPr/>
      <dgm:t>
        <a:bodyPr/>
        <a:lstStyle/>
        <a:p>
          <a:endParaRPr lang="en-US"/>
        </a:p>
      </dgm:t>
    </dgm:pt>
    <dgm:pt modelId="{3A60B3D1-6F33-4D47-841B-471C801F1DCC}" type="sibTrans" cxnId="{72CEFE22-9A4C-477E-81F4-BBFF727274A6}">
      <dgm:prSet/>
      <dgm:spPr/>
      <dgm:t>
        <a:bodyPr/>
        <a:lstStyle/>
        <a:p>
          <a:endParaRPr lang="en-US"/>
        </a:p>
      </dgm:t>
    </dgm:pt>
    <dgm:pt modelId="{C0A1F8E2-3419-4BF0-B1C9-3AB56AA0F341}" type="pres">
      <dgm:prSet presAssocID="{AF703A27-D77E-413D-82D0-2C6B11D57A1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EEA4A4-E0E0-4544-9529-0927E758F953}" type="pres">
      <dgm:prSet presAssocID="{7303D29B-B0F3-4076-AC7B-8FB8AD3E227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A1C9E-4421-4E30-89B9-71715FED5EB3}" type="pres">
      <dgm:prSet presAssocID="{A7139EA8-7262-4F5F-9932-36B1EA26204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786A173-B818-4318-9B37-AFFA017CCCE9}" type="pres">
      <dgm:prSet presAssocID="{A7139EA8-7262-4F5F-9932-36B1EA262040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E2B85239-E5E2-4E70-8029-767DBC3F41E1}" type="pres">
      <dgm:prSet presAssocID="{4426C2EE-8168-41D0-B6EF-54DD17CDB0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0AA50-AB49-4503-B509-654390C5196C}" type="pres">
      <dgm:prSet presAssocID="{3A60B3D1-6F33-4D47-841B-471C801F1DC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21BF51EC-533D-49A6-B68C-4698F5C35685}" type="pres">
      <dgm:prSet presAssocID="{3A60B3D1-6F33-4D47-841B-471C801F1DCC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011C0A2A-2BDD-4280-A42D-4B0C82AC7BD0}" type="pres">
      <dgm:prSet presAssocID="{FB7B3869-BC12-4D26-9C9D-D79B0012605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AB676-E1C6-409B-9BF5-B677BEB93ADF}" type="pres">
      <dgm:prSet presAssocID="{A89ECD56-F96E-4041-BBF6-6BF70D81F52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842CB9E2-F78C-4866-929E-86DC52A1BB98}" type="pres">
      <dgm:prSet presAssocID="{A89ECD56-F96E-4041-BBF6-6BF70D81F52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7A8825-210C-40B2-9D26-8F5E07C20A76}" type="pres">
      <dgm:prSet presAssocID="{2F767EFF-BB9F-4926-A805-59EB4131D55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CFDF5A-0FED-4EAB-9E2C-31CA7EDDE275}" type="pres">
      <dgm:prSet presAssocID="{4B6C9B22-D2AB-47F5-B3D5-20B60CEBED7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BF57DF5-8BCD-46C8-A94C-9B773154757E}" type="pres">
      <dgm:prSet presAssocID="{4B6C9B22-D2AB-47F5-B3D5-20B60CEBED7F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602C5933-95AB-44C0-B1BB-FCA759DC6BB3}" type="pres">
      <dgm:prSet presAssocID="{88CAF4E9-6709-4C90-A9E3-146283AB23D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7F483-1B2A-45CE-8EB3-C6B197C17BD0}" type="pres">
      <dgm:prSet presAssocID="{3172489F-7C59-49B6-BA36-41B93622AD5D}" presName="sibTrans" presStyleLbl="sibTrans1D1" presStyleIdx="4" presStyleCnt="5"/>
      <dgm:spPr/>
      <dgm:t>
        <a:bodyPr/>
        <a:lstStyle/>
        <a:p>
          <a:endParaRPr lang="en-US"/>
        </a:p>
      </dgm:t>
    </dgm:pt>
    <dgm:pt modelId="{27763C36-F451-4B6D-AF1E-0A75D6026C4E}" type="pres">
      <dgm:prSet presAssocID="{3172489F-7C59-49B6-BA36-41B93622AD5D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A3988942-D11E-45ED-B9CA-30E4F45D4619}" type="pres">
      <dgm:prSet presAssocID="{03902BCB-7033-4D30-AC7A-C0A5CB8B1F6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3A6526-7B29-4A6B-9391-79E2CA1F3D11}" type="presOf" srcId="{FB7B3869-BC12-4D26-9C9D-D79B00126053}" destId="{011C0A2A-2BDD-4280-A42D-4B0C82AC7BD0}" srcOrd="0" destOrd="0" presId="urn:microsoft.com/office/officeart/2005/8/layout/bProcess3"/>
    <dgm:cxn modelId="{7340A487-1029-45A1-AF56-91C8893739D2}" type="presOf" srcId="{A7139EA8-7262-4F5F-9932-36B1EA262040}" destId="{4C0A1C9E-4421-4E30-89B9-71715FED5EB3}" srcOrd="0" destOrd="0" presId="urn:microsoft.com/office/officeart/2005/8/layout/bProcess3"/>
    <dgm:cxn modelId="{80370A0B-6504-4935-8FD3-E5A47002AFE4}" type="presOf" srcId="{A89ECD56-F96E-4041-BBF6-6BF70D81F526}" destId="{842CB9E2-F78C-4866-929E-86DC52A1BB98}" srcOrd="1" destOrd="0" presId="urn:microsoft.com/office/officeart/2005/8/layout/bProcess3"/>
    <dgm:cxn modelId="{16440FEF-15EF-445A-8226-BDD201FF1322}" type="presOf" srcId="{03902BCB-7033-4D30-AC7A-C0A5CB8B1F68}" destId="{A3988942-D11E-45ED-B9CA-30E4F45D4619}" srcOrd="0" destOrd="0" presId="urn:microsoft.com/office/officeart/2005/8/layout/bProcess3"/>
    <dgm:cxn modelId="{F521DAA1-BF4B-42DD-BBD9-81A0061B8247}" type="presOf" srcId="{AF703A27-D77E-413D-82D0-2C6B11D57A10}" destId="{C0A1F8E2-3419-4BF0-B1C9-3AB56AA0F341}" srcOrd="0" destOrd="0" presId="urn:microsoft.com/office/officeart/2005/8/layout/bProcess3"/>
    <dgm:cxn modelId="{6A881DF1-B1F9-49EF-A379-FD0BDC3923C7}" srcId="{AF703A27-D77E-413D-82D0-2C6B11D57A10}" destId="{7303D29B-B0F3-4076-AC7B-8FB8AD3E2276}" srcOrd="0" destOrd="0" parTransId="{DCFC1EC1-E470-49F9-9FE2-343BBC80C7B1}" sibTransId="{A7139EA8-7262-4F5F-9932-36B1EA262040}"/>
    <dgm:cxn modelId="{39FA0C86-326E-4275-818C-CFD8B5AEE9B2}" type="presOf" srcId="{3172489F-7C59-49B6-BA36-41B93622AD5D}" destId="{27763C36-F451-4B6D-AF1E-0A75D6026C4E}" srcOrd="1" destOrd="0" presId="urn:microsoft.com/office/officeart/2005/8/layout/bProcess3"/>
    <dgm:cxn modelId="{4969CFF5-142C-48A1-A4A5-77E2CF8FDABD}" type="presOf" srcId="{A7139EA8-7262-4F5F-9932-36B1EA262040}" destId="{6786A173-B818-4318-9B37-AFFA017CCCE9}" srcOrd="1" destOrd="0" presId="urn:microsoft.com/office/officeart/2005/8/layout/bProcess3"/>
    <dgm:cxn modelId="{4C43BF03-EB95-406E-B0B3-CEE8C3B4F5B5}" type="presOf" srcId="{A89ECD56-F96E-4041-BBF6-6BF70D81F526}" destId="{40BAB676-E1C6-409B-9BF5-B677BEB93ADF}" srcOrd="0" destOrd="0" presId="urn:microsoft.com/office/officeart/2005/8/layout/bProcess3"/>
    <dgm:cxn modelId="{FEDA43E7-21BC-4A14-B87E-27284C1A5C32}" type="presOf" srcId="{3172489F-7C59-49B6-BA36-41B93622AD5D}" destId="{F0F7F483-1B2A-45CE-8EB3-C6B197C17BD0}" srcOrd="0" destOrd="0" presId="urn:microsoft.com/office/officeart/2005/8/layout/bProcess3"/>
    <dgm:cxn modelId="{020736C3-0924-4C70-AC0C-4D5503F69909}" type="presOf" srcId="{4B6C9B22-D2AB-47F5-B3D5-20B60CEBED7F}" destId="{4FCFDF5A-0FED-4EAB-9E2C-31CA7EDDE275}" srcOrd="0" destOrd="0" presId="urn:microsoft.com/office/officeart/2005/8/layout/bProcess3"/>
    <dgm:cxn modelId="{142FE38A-A33C-4B2F-8211-0536E317D9CB}" type="presOf" srcId="{3A60B3D1-6F33-4D47-841B-471C801F1DCC}" destId="{21BF51EC-533D-49A6-B68C-4698F5C35685}" srcOrd="1" destOrd="0" presId="urn:microsoft.com/office/officeart/2005/8/layout/bProcess3"/>
    <dgm:cxn modelId="{2888AD0F-A5F0-4B9E-88EE-5385B79D4A6B}" type="presOf" srcId="{3A60B3D1-6F33-4D47-841B-471C801F1DCC}" destId="{0E70AA50-AB49-4503-B509-654390C5196C}" srcOrd="0" destOrd="0" presId="urn:microsoft.com/office/officeart/2005/8/layout/bProcess3"/>
    <dgm:cxn modelId="{B10D22D2-22FC-45C0-A88B-001EB56A67B7}" srcId="{AF703A27-D77E-413D-82D0-2C6B11D57A10}" destId="{88CAF4E9-6709-4C90-A9E3-146283AB23DD}" srcOrd="4" destOrd="0" parTransId="{A8B6ABC0-BBA1-47EB-849F-5E49CCB38B81}" sibTransId="{3172489F-7C59-49B6-BA36-41B93622AD5D}"/>
    <dgm:cxn modelId="{960A0276-18A6-48AD-B5F9-E181CDE49EE8}" type="presOf" srcId="{4426C2EE-8168-41D0-B6EF-54DD17CDB007}" destId="{E2B85239-E5E2-4E70-8029-767DBC3F41E1}" srcOrd="0" destOrd="0" presId="urn:microsoft.com/office/officeart/2005/8/layout/bProcess3"/>
    <dgm:cxn modelId="{1D0CFDF7-4653-4847-9F33-8D2A0258617A}" type="presOf" srcId="{2F767EFF-BB9F-4926-A805-59EB4131D55C}" destId="{B17A8825-210C-40B2-9D26-8F5E07C20A76}" srcOrd="0" destOrd="0" presId="urn:microsoft.com/office/officeart/2005/8/layout/bProcess3"/>
    <dgm:cxn modelId="{CB115EB7-D85A-44AD-BD3F-7B68E05B47AE}" type="presOf" srcId="{7303D29B-B0F3-4076-AC7B-8FB8AD3E2276}" destId="{15EEA4A4-E0E0-4544-9529-0927E758F953}" srcOrd="0" destOrd="0" presId="urn:microsoft.com/office/officeart/2005/8/layout/bProcess3"/>
    <dgm:cxn modelId="{5980EB0D-9599-480A-AB16-B575B4F61872}" srcId="{AF703A27-D77E-413D-82D0-2C6B11D57A10}" destId="{2F767EFF-BB9F-4926-A805-59EB4131D55C}" srcOrd="3" destOrd="0" parTransId="{90C28CAA-6916-470E-8D86-FA0CACE2C84F}" sibTransId="{4B6C9B22-D2AB-47F5-B3D5-20B60CEBED7F}"/>
    <dgm:cxn modelId="{E0D15BE3-F7D6-4FD8-BE7B-FA8A11F5DB51}" type="presOf" srcId="{4B6C9B22-D2AB-47F5-B3D5-20B60CEBED7F}" destId="{BBF57DF5-8BCD-46C8-A94C-9B773154757E}" srcOrd="1" destOrd="0" presId="urn:microsoft.com/office/officeart/2005/8/layout/bProcess3"/>
    <dgm:cxn modelId="{1F28944D-B514-48CF-9182-5F714BCB7CD9}" type="presOf" srcId="{88CAF4E9-6709-4C90-A9E3-146283AB23DD}" destId="{602C5933-95AB-44C0-B1BB-FCA759DC6BB3}" srcOrd="0" destOrd="0" presId="urn:microsoft.com/office/officeart/2005/8/layout/bProcess3"/>
    <dgm:cxn modelId="{14CAE139-7C61-484D-9619-BC3F207E0430}" srcId="{AF703A27-D77E-413D-82D0-2C6B11D57A10}" destId="{FB7B3869-BC12-4D26-9C9D-D79B00126053}" srcOrd="2" destOrd="0" parTransId="{5EE6CBEE-6180-47B2-8497-3F17649D6815}" sibTransId="{A89ECD56-F96E-4041-BBF6-6BF70D81F526}"/>
    <dgm:cxn modelId="{72CEFE22-9A4C-477E-81F4-BBFF727274A6}" srcId="{AF703A27-D77E-413D-82D0-2C6B11D57A10}" destId="{4426C2EE-8168-41D0-B6EF-54DD17CDB007}" srcOrd="1" destOrd="0" parTransId="{1CFA4B31-712F-44A9-87EB-7BB2EDE91A5B}" sibTransId="{3A60B3D1-6F33-4D47-841B-471C801F1DCC}"/>
    <dgm:cxn modelId="{5C4F3D18-84A9-4CBC-998B-4430F5228816}" srcId="{AF703A27-D77E-413D-82D0-2C6B11D57A10}" destId="{03902BCB-7033-4D30-AC7A-C0A5CB8B1F68}" srcOrd="5" destOrd="0" parTransId="{57146D0F-CD50-4D51-92A4-F6FEB250834F}" sibTransId="{D347A654-CA27-44C4-8288-ACA63EF4B1B3}"/>
    <dgm:cxn modelId="{6ED37C17-8C59-4C52-967C-5D36DFB6FA15}" type="presParOf" srcId="{C0A1F8E2-3419-4BF0-B1C9-3AB56AA0F341}" destId="{15EEA4A4-E0E0-4544-9529-0927E758F953}" srcOrd="0" destOrd="0" presId="urn:microsoft.com/office/officeart/2005/8/layout/bProcess3"/>
    <dgm:cxn modelId="{C6FEEA5F-8025-41C9-945A-651E8163B9E6}" type="presParOf" srcId="{C0A1F8E2-3419-4BF0-B1C9-3AB56AA0F341}" destId="{4C0A1C9E-4421-4E30-89B9-71715FED5EB3}" srcOrd="1" destOrd="0" presId="urn:microsoft.com/office/officeart/2005/8/layout/bProcess3"/>
    <dgm:cxn modelId="{4438F90E-20E8-49D2-B99F-93156CCD74FE}" type="presParOf" srcId="{4C0A1C9E-4421-4E30-89B9-71715FED5EB3}" destId="{6786A173-B818-4318-9B37-AFFA017CCCE9}" srcOrd="0" destOrd="0" presId="urn:microsoft.com/office/officeart/2005/8/layout/bProcess3"/>
    <dgm:cxn modelId="{8364BD24-9737-4FF7-A973-B95AA3DBC20B}" type="presParOf" srcId="{C0A1F8E2-3419-4BF0-B1C9-3AB56AA0F341}" destId="{E2B85239-E5E2-4E70-8029-767DBC3F41E1}" srcOrd="2" destOrd="0" presId="urn:microsoft.com/office/officeart/2005/8/layout/bProcess3"/>
    <dgm:cxn modelId="{F646C654-E3BD-4E6F-804A-52BC71D2CA96}" type="presParOf" srcId="{C0A1F8E2-3419-4BF0-B1C9-3AB56AA0F341}" destId="{0E70AA50-AB49-4503-B509-654390C5196C}" srcOrd="3" destOrd="0" presId="urn:microsoft.com/office/officeart/2005/8/layout/bProcess3"/>
    <dgm:cxn modelId="{E89AAB99-C028-42C1-94AF-6EC1FE4C77A6}" type="presParOf" srcId="{0E70AA50-AB49-4503-B509-654390C5196C}" destId="{21BF51EC-533D-49A6-B68C-4698F5C35685}" srcOrd="0" destOrd="0" presId="urn:microsoft.com/office/officeart/2005/8/layout/bProcess3"/>
    <dgm:cxn modelId="{976D4B5B-F44A-49C6-93B7-32E4BD00CBE0}" type="presParOf" srcId="{C0A1F8E2-3419-4BF0-B1C9-3AB56AA0F341}" destId="{011C0A2A-2BDD-4280-A42D-4B0C82AC7BD0}" srcOrd="4" destOrd="0" presId="urn:microsoft.com/office/officeart/2005/8/layout/bProcess3"/>
    <dgm:cxn modelId="{0715C1D5-2CFA-4414-A0DA-A3773E27FD91}" type="presParOf" srcId="{C0A1F8E2-3419-4BF0-B1C9-3AB56AA0F341}" destId="{40BAB676-E1C6-409B-9BF5-B677BEB93ADF}" srcOrd="5" destOrd="0" presId="urn:microsoft.com/office/officeart/2005/8/layout/bProcess3"/>
    <dgm:cxn modelId="{81BDB537-400E-40A0-AB9E-E9687766C2F0}" type="presParOf" srcId="{40BAB676-E1C6-409B-9BF5-B677BEB93ADF}" destId="{842CB9E2-F78C-4866-929E-86DC52A1BB98}" srcOrd="0" destOrd="0" presId="urn:microsoft.com/office/officeart/2005/8/layout/bProcess3"/>
    <dgm:cxn modelId="{135D1BAB-92A4-4451-86DC-1DE84AEFA3A7}" type="presParOf" srcId="{C0A1F8E2-3419-4BF0-B1C9-3AB56AA0F341}" destId="{B17A8825-210C-40B2-9D26-8F5E07C20A76}" srcOrd="6" destOrd="0" presId="urn:microsoft.com/office/officeart/2005/8/layout/bProcess3"/>
    <dgm:cxn modelId="{1A7B460C-057E-4B72-88FC-5CA711458FA7}" type="presParOf" srcId="{C0A1F8E2-3419-4BF0-B1C9-3AB56AA0F341}" destId="{4FCFDF5A-0FED-4EAB-9E2C-31CA7EDDE275}" srcOrd="7" destOrd="0" presId="urn:microsoft.com/office/officeart/2005/8/layout/bProcess3"/>
    <dgm:cxn modelId="{043B5722-4C4C-43DC-9166-0F53C73EA4ED}" type="presParOf" srcId="{4FCFDF5A-0FED-4EAB-9E2C-31CA7EDDE275}" destId="{BBF57DF5-8BCD-46C8-A94C-9B773154757E}" srcOrd="0" destOrd="0" presId="urn:microsoft.com/office/officeart/2005/8/layout/bProcess3"/>
    <dgm:cxn modelId="{A5F57589-1F65-4B11-AE68-CF3958F29A3F}" type="presParOf" srcId="{C0A1F8E2-3419-4BF0-B1C9-3AB56AA0F341}" destId="{602C5933-95AB-44C0-B1BB-FCA759DC6BB3}" srcOrd="8" destOrd="0" presId="urn:microsoft.com/office/officeart/2005/8/layout/bProcess3"/>
    <dgm:cxn modelId="{1711093F-144F-467E-A0BE-754F7E579CDF}" type="presParOf" srcId="{C0A1F8E2-3419-4BF0-B1C9-3AB56AA0F341}" destId="{F0F7F483-1B2A-45CE-8EB3-C6B197C17BD0}" srcOrd="9" destOrd="0" presId="urn:microsoft.com/office/officeart/2005/8/layout/bProcess3"/>
    <dgm:cxn modelId="{F7FBF5CB-4A4D-446D-95EE-C84C51A5F46A}" type="presParOf" srcId="{F0F7F483-1B2A-45CE-8EB3-C6B197C17BD0}" destId="{27763C36-F451-4B6D-AF1E-0A75D6026C4E}" srcOrd="0" destOrd="0" presId="urn:microsoft.com/office/officeart/2005/8/layout/bProcess3"/>
    <dgm:cxn modelId="{9EA29A8A-6E6D-45F7-8EE2-FB18BBC658CE}" type="presParOf" srcId="{C0A1F8E2-3419-4BF0-B1C9-3AB56AA0F341}" destId="{A3988942-D11E-45ED-B9CA-30E4F45D461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1C9E-4421-4E30-89B9-71715FED5EB3}">
      <dsp:nvSpPr>
        <dsp:cNvPr id="0" name=""/>
        <dsp:cNvSpPr/>
      </dsp:nvSpPr>
      <dsp:spPr>
        <a:xfrm>
          <a:off x="2180929" y="1062209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460" y="1105426"/>
        <a:ext cx="25034" cy="5006"/>
      </dsp:txXfrm>
    </dsp:sp>
    <dsp:sp modelId="{15EEA4A4-E0E0-4544-9529-0927E758F953}">
      <dsp:nvSpPr>
        <dsp:cNvPr id="0" name=""/>
        <dsp:cNvSpPr/>
      </dsp:nvSpPr>
      <dsp:spPr>
        <a:xfrm>
          <a:off x="5783" y="454845"/>
          <a:ext cx="2176946" cy="130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Input/Record Audio</a:t>
          </a:r>
        </a:p>
      </dsp:txBody>
      <dsp:txXfrm>
        <a:off x="5783" y="454845"/>
        <a:ext cx="2176946" cy="1306167"/>
      </dsp:txXfrm>
    </dsp:sp>
    <dsp:sp modelId="{0E70AA50-AB49-4503-B509-654390C5196C}">
      <dsp:nvSpPr>
        <dsp:cNvPr id="0" name=""/>
        <dsp:cNvSpPr/>
      </dsp:nvSpPr>
      <dsp:spPr>
        <a:xfrm>
          <a:off x="4858573" y="1062209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1104" y="1105426"/>
        <a:ext cx="25034" cy="5006"/>
      </dsp:txXfrm>
    </dsp:sp>
    <dsp:sp modelId="{E2B85239-E5E2-4E70-8029-767DBC3F41E1}">
      <dsp:nvSpPr>
        <dsp:cNvPr id="0" name=""/>
        <dsp:cNvSpPr/>
      </dsp:nvSpPr>
      <dsp:spPr>
        <a:xfrm>
          <a:off x="2683426" y="454845"/>
          <a:ext cx="2176946" cy="130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Framing and Windowing</a:t>
          </a:r>
        </a:p>
      </dsp:txBody>
      <dsp:txXfrm>
        <a:off x="2683426" y="454845"/>
        <a:ext cx="2176946" cy="1306167"/>
      </dsp:txXfrm>
    </dsp:sp>
    <dsp:sp modelId="{40BAB676-E1C6-409B-9BF5-B677BEB93ADF}">
      <dsp:nvSpPr>
        <dsp:cNvPr id="0" name=""/>
        <dsp:cNvSpPr/>
      </dsp:nvSpPr>
      <dsp:spPr>
        <a:xfrm>
          <a:off x="1094256" y="1759213"/>
          <a:ext cx="5355287" cy="470097"/>
        </a:xfrm>
        <a:custGeom>
          <a:avLst/>
          <a:gdLst/>
          <a:ahLst/>
          <a:cxnLst/>
          <a:rect l="0" t="0" r="0" b="0"/>
          <a:pathLst>
            <a:path>
              <a:moveTo>
                <a:pt x="5355287" y="0"/>
              </a:moveTo>
              <a:lnTo>
                <a:pt x="5355287" y="252148"/>
              </a:lnTo>
              <a:lnTo>
                <a:pt x="0" y="252148"/>
              </a:lnTo>
              <a:lnTo>
                <a:pt x="0" y="4700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7433" y="1991759"/>
        <a:ext cx="268932" cy="5006"/>
      </dsp:txXfrm>
    </dsp:sp>
    <dsp:sp modelId="{011C0A2A-2BDD-4280-A42D-4B0C82AC7BD0}">
      <dsp:nvSpPr>
        <dsp:cNvPr id="0" name=""/>
        <dsp:cNvSpPr/>
      </dsp:nvSpPr>
      <dsp:spPr>
        <a:xfrm>
          <a:off x="5361070" y="454845"/>
          <a:ext cx="2176946" cy="130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Fast Fourier Transform</a:t>
          </a:r>
        </a:p>
      </dsp:txBody>
      <dsp:txXfrm>
        <a:off x="5361070" y="454845"/>
        <a:ext cx="2176946" cy="1306167"/>
      </dsp:txXfrm>
    </dsp:sp>
    <dsp:sp modelId="{4FCFDF5A-0FED-4EAB-9E2C-31CA7EDDE275}">
      <dsp:nvSpPr>
        <dsp:cNvPr id="0" name=""/>
        <dsp:cNvSpPr/>
      </dsp:nvSpPr>
      <dsp:spPr>
        <a:xfrm>
          <a:off x="2180929" y="2869075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3460" y="2912291"/>
        <a:ext cx="25034" cy="5006"/>
      </dsp:txXfrm>
    </dsp:sp>
    <dsp:sp modelId="{B17A8825-210C-40B2-9D26-8F5E07C20A76}">
      <dsp:nvSpPr>
        <dsp:cNvPr id="0" name=""/>
        <dsp:cNvSpPr/>
      </dsp:nvSpPr>
      <dsp:spPr>
        <a:xfrm>
          <a:off x="5783" y="2261711"/>
          <a:ext cx="2176946" cy="130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Peaks Detection</a:t>
          </a:r>
        </a:p>
      </dsp:txBody>
      <dsp:txXfrm>
        <a:off x="5783" y="2261711"/>
        <a:ext cx="2176946" cy="1306167"/>
      </dsp:txXfrm>
    </dsp:sp>
    <dsp:sp modelId="{F0F7F483-1B2A-45CE-8EB3-C6B197C17BD0}">
      <dsp:nvSpPr>
        <dsp:cNvPr id="0" name=""/>
        <dsp:cNvSpPr/>
      </dsp:nvSpPr>
      <dsp:spPr>
        <a:xfrm>
          <a:off x="4858573" y="2869075"/>
          <a:ext cx="4700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09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1104" y="2912291"/>
        <a:ext cx="25034" cy="5006"/>
      </dsp:txXfrm>
    </dsp:sp>
    <dsp:sp modelId="{602C5933-95AB-44C0-B1BB-FCA759DC6BB3}">
      <dsp:nvSpPr>
        <dsp:cNvPr id="0" name=""/>
        <dsp:cNvSpPr/>
      </dsp:nvSpPr>
      <dsp:spPr>
        <a:xfrm>
          <a:off x="2683426" y="2261711"/>
          <a:ext cx="2176946" cy="130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MIDI File Generation</a:t>
          </a:r>
        </a:p>
      </dsp:txBody>
      <dsp:txXfrm>
        <a:off x="2683426" y="2261711"/>
        <a:ext cx="2176946" cy="1306167"/>
      </dsp:txXfrm>
    </dsp:sp>
    <dsp:sp modelId="{A3988942-D11E-45ED-B9CA-30E4F45D4619}">
      <dsp:nvSpPr>
        <dsp:cNvPr id="0" name=""/>
        <dsp:cNvSpPr/>
      </dsp:nvSpPr>
      <dsp:spPr>
        <a:xfrm>
          <a:off x="5361070" y="2261711"/>
          <a:ext cx="2176946" cy="130616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Synthersizer (Audio Output)</a:t>
          </a:r>
        </a:p>
      </dsp:txBody>
      <dsp:txXfrm>
        <a:off x="5361070" y="2261711"/>
        <a:ext cx="2176946" cy="130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29634-07F0-4DE0-B149-91A733C46F64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9AC0-8EE5-494C-9C3A-866BFF81D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89AC0-8EE5-494C-9C3A-866BFF81DF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4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89AC0-8EE5-494C-9C3A-866BFF81DF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9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1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9 November,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  <p:sldLayoutId id="2147485189" r:id="rId6"/>
    <p:sldLayoutId id="2147485190" r:id="rId7"/>
    <p:sldLayoutId id="2147485191" r:id="rId8"/>
    <p:sldLayoutId id="2147485192" r:id="rId9"/>
    <p:sldLayoutId id="2147485193" r:id="rId10"/>
    <p:sldLayoutId id="2147485194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customXml" Target="../../customXml/item13.xml"/><Relationship Id="rId18" Type="http://schemas.openxmlformats.org/officeDocument/2006/relationships/customXml" Target="../../customXml/item5.xml"/><Relationship Id="rId26" Type="http://schemas.openxmlformats.org/officeDocument/2006/relationships/slideLayout" Target="../slideLayouts/slideLayout6.xml"/><Relationship Id="rId3" Type="http://schemas.openxmlformats.org/officeDocument/2006/relationships/customXml" Target="../../customXml/item23.xml"/><Relationship Id="rId21" Type="http://schemas.openxmlformats.org/officeDocument/2006/relationships/customXml" Target="../../customXml/item12.xml"/><Relationship Id="rId34" Type="http://schemas.openxmlformats.org/officeDocument/2006/relationships/image" Target="../media/image17.png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19.xml"/><Relationship Id="rId17" Type="http://schemas.openxmlformats.org/officeDocument/2006/relationships/customXml" Target="../../customXml/item8.xml"/><Relationship Id="rId25" Type="http://schemas.openxmlformats.org/officeDocument/2006/relationships/customXml" Target="../../customXml/item10.xml"/><Relationship Id="rId33" Type="http://schemas.openxmlformats.org/officeDocument/2006/relationships/image" Target="../media/image16.png"/><Relationship Id="rId2" Type="http://schemas.openxmlformats.org/officeDocument/2006/relationships/customXml" Target="../../customXml/item6.xml"/><Relationship Id="rId16" Type="http://schemas.openxmlformats.org/officeDocument/2006/relationships/customXml" Target="../../customXml/item2.xml"/><Relationship Id="rId20" Type="http://schemas.openxmlformats.org/officeDocument/2006/relationships/customXml" Target="../../customXml/item17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7.xml"/><Relationship Id="rId11" Type="http://schemas.openxmlformats.org/officeDocument/2006/relationships/customXml" Target="../../customXml/item22.xml"/><Relationship Id="rId24" Type="http://schemas.openxmlformats.org/officeDocument/2006/relationships/customXml" Target="../../customXml/item15.xml"/><Relationship Id="rId32" Type="http://schemas.openxmlformats.org/officeDocument/2006/relationships/image" Target="../media/image15.png"/><Relationship Id="rId5" Type="http://schemas.openxmlformats.org/officeDocument/2006/relationships/customXml" Target="../../customXml/item16.xml"/><Relationship Id="rId15" Type="http://schemas.openxmlformats.org/officeDocument/2006/relationships/customXml" Target="../../customXml/item1.xml"/><Relationship Id="rId23" Type="http://schemas.openxmlformats.org/officeDocument/2006/relationships/customXml" Target="../../customXml/item18.xml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customXml" Target="../../customXml/item11.xml"/><Relationship Id="rId19" Type="http://schemas.openxmlformats.org/officeDocument/2006/relationships/customXml" Target="../../customXml/item24.xml"/><Relationship Id="rId31" Type="http://schemas.openxmlformats.org/officeDocument/2006/relationships/image" Target="../media/image14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3.xml"/><Relationship Id="rId22" Type="http://schemas.openxmlformats.org/officeDocument/2006/relationships/customXml" Target="../../customXml/item9.xml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AUDIO to MIDI CONVERTER with SYNTHESIZER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3188822" cy="1662151"/>
          </a:xfrm>
        </p:spPr>
        <p:txBody>
          <a:bodyPr>
            <a:normAutofit fontScale="70000" lnSpcReduction="20000"/>
          </a:bodyPr>
          <a:lstStyle/>
          <a:p>
            <a:r>
              <a:rPr lang="en-US" b="1" smtClean="0"/>
              <a:t>Murtaza Dhuliawala (1004024)</a:t>
            </a:r>
          </a:p>
          <a:p>
            <a:r>
              <a:rPr lang="en-US" b="1" smtClean="0"/>
              <a:t>Sanjay Khatwani         (1004043)</a:t>
            </a:r>
          </a:p>
          <a:p>
            <a:r>
              <a:rPr lang="en-US" b="1" smtClean="0"/>
              <a:t>Hirak Modi                 (1004054)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80114" y="4376292"/>
            <a:ext cx="4186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all" spc="200" dirty="0">
                <a:solidFill>
                  <a:schemeClr val="tx2"/>
                </a:solidFill>
                <a:latin typeface="+mj-lt"/>
              </a:rPr>
              <a:t>Project</a:t>
            </a:r>
            <a:r>
              <a:rPr lang="en-US" b="1" dirty="0" smtClean="0"/>
              <a:t> </a:t>
            </a:r>
            <a:r>
              <a:rPr lang="en-US" sz="2000" b="1" cap="all" spc="200" dirty="0" smtClean="0">
                <a:solidFill>
                  <a:schemeClr val="tx2"/>
                </a:solidFill>
                <a:latin typeface="+mj-lt"/>
              </a:rPr>
              <a:t>Guide: </a:t>
            </a:r>
            <a:endParaRPr lang="en-US" sz="2000" b="1" cap="all" spc="2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cap="all" spc="200" dirty="0">
                <a:solidFill>
                  <a:schemeClr val="tx2"/>
                </a:solidFill>
                <a:latin typeface="+mj-lt"/>
              </a:rPr>
              <a:t>Dr. </a:t>
            </a:r>
            <a:r>
              <a:rPr lang="en-US" sz="2000" b="1" cap="all" spc="200" dirty="0" err="1">
                <a:solidFill>
                  <a:schemeClr val="tx2"/>
                </a:solidFill>
                <a:latin typeface="+mj-lt"/>
              </a:rPr>
              <a:t>Archana</a:t>
            </a:r>
            <a:r>
              <a:rPr lang="en-US" sz="2000" b="1" cap="all" spc="200" dirty="0">
                <a:solidFill>
                  <a:schemeClr val="tx2"/>
                </a:solidFill>
                <a:latin typeface="+mj-lt"/>
              </a:rPr>
              <a:t> B. </a:t>
            </a:r>
            <a:r>
              <a:rPr lang="en-US" sz="2000" b="1" cap="all" spc="200" dirty="0" err="1" smtClean="0">
                <a:solidFill>
                  <a:schemeClr val="tx2"/>
                </a:solidFill>
                <a:latin typeface="+mj-lt"/>
              </a:rPr>
              <a:t>Patankar</a:t>
            </a:r>
            <a:endParaRPr lang="en-US" sz="2000" b="1" cap="all" spc="200" dirty="0" smtClean="0">
              <a:solidFill>
                <a:schemeClr val="tx2"/>
              </a:solidFill>
              <a:latin typeface="+mj-lt"/>
            </a:endParaRPr>
          </a:p>
          <a:p>
            <a:endParaRPr lang="en-US" sz="2000" b="1" cap="all" spc="200" dirty="0">
              <a:solidFill>
                <a:schemeClr val="tx2"/>
              </a:solidFill>
              <a:latin typeface="+mj-lt"/>
            </a:endParaRPr>
          </a:p>
          <a:p>
            <a:r>
              <a:rPr lang="en-US" sz="2000" b="1" cap="all" spc="200" dirty="0" smtClean="0">
                <a:solidFill>
                  <a:schemeClr val="tx2"/>
                </a:solidFill>
                <a:latin typeface="+mj-lt"/>
              </a:rPr>
              <a:t>Group No: 10</a:t>
            </a:r>
            <a:endParaRPr lang="en-US" sz="2000" b="1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9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Note Detection: Code</a:t>
            </a:r>
            <a:endParaRPr lang="en-US" dirty="0"/>
          </a:p>
        </p:txBody>
      </p:sp>
      <p:pic>
        <p:nvPicPr>
          <p:cNvPr id="7" name="Content Placeholder 6" descr="D:\My phone\Work\College\B.E project\Images\fig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2775" y="1959427"/>
            <a:ext cx="3984170" cy="4027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7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Note Detection: Output</a:t>
            </a:r>
            <a:endParaRPr lang="en-US" dirty="0"/>
          </a:p>
        </p:txBody>
      </p:sp>
      <p:pic>
        <p:nvPicPr>
          <p:cNvPr id="8" name="Content Placeholder 1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60036"/>
            <a:ext cx="7543800" cy="35951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Monophonic Notes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Previous code: Whole input signal was taken into consideration.</a:t>
            </a:r>
          </a:p>
          <a:p>
            <a:r>
              <a:rPr lang="en-IN" dirty="0" smtClean="0"/>
              <a:t>Signal can have a number of notes playing throughout the track.</a:t>
            </a:r>
          </a:p>
          <a:p>
            <a:r>
              <a:rPr lang="en-IN" dirty="0" smtClean="0"/>
              <a:t>Break the input signal into frames.</a:t>
            </a:r>
          </a:p>
          <a:p>
            <a:r>
              <a:rPr lang="en-IN" dirty="0" smtClean="0"/>
              <a:t>Frame size=2048 samples Overlap=512 samples</a:t>
            </a:r>
          </a:p>
          <a:p>
            <a:endParaRPr lang="en-US" dirty="0"/>
          </a:p>
        </p:txBody>
      </p:sp>
      <p:pic>
        <p:nvPicPr>
          <p:cNvPr id="7" name="Content Placeholder 6" descr="D:\My phone\Work\College\B.E project\Images\mono.png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t="4263" r="7081" b="1668"/>
          <a:stretch/>
        </p:blipFill>
        <p:spPr>
          <a:xfrm>
            <a:off x="4664075" y="2391639"/>
            <a:ext cx="3702050" cy="29319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846456"/>
            <a:ext cx="3702050" cy="2022338"/>
          </a:xfrm>
          <a:prstGeom prst="rect">
            <a:avLst/>
          </a:prstGeom>
        </p:spPr>
      </p:pic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of Implementation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021844"/>
              </p:ext>
            </p:extLst>
          </p:nvPr>
        </p:nvGraphicFramePr>
        <p:xfrm>
          <a:off x="822325" y="1846263"/>
          <a:ext cx="7587040" cy="4375090"/>
        </p:xfrm>
        <a:graphic>
          <a:graphicData uri="http://schemas.openxmlformats.org/drawingml/2006/table">
            <a:tbl>
              <a:tblPr firstRow="1">
                <a:noFill/>
                <a:tableStyleId>{5C22544A-7EE6-4342-B048-85BDC9FD1C3A}</a:tableStyleId>
              </a:tblPr>
              <a:tblGrid>
                <a:gridCol w="1896760"/>
                <a:gridCol w="1896760"/>
                <a:gridCol w="1896760"/>
                <a:gridCol w="1896760"/>
              </a:tblGrid>
              <a:tr h="9513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Instrument/Tone (with Type)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Expected Frequency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Obtained Frequency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Efficiency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5000"/>
                      </a:schemeClr>
                    </a:solidFill>
                  </a:tcPr>
                </a:tc>
              </a:tr>
              <a:tr h="8559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Sine Wave (Synthetic)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439.98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smtClean="0">
                          <a:effectLst/>
                        </a:rPr>
                        <a:t>99.99%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</a:tr>
              <a:tr h="8559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Harmonium (Wind)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880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883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smtClean="0">
                          <a:effectLst/>
                        </a:rPr>
                        <a:t>99.66%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</a:tr>
              <a:tr h="8559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 err="1" smtClean="0">
                          <a:effectLst/>
                        </a:rPr>
                        <a:t>Guzheng</a:t>
                      </a:r>
                      <a:r>
                        <a:rPr lang="en-IN" sz="2000" b="1" u="none" strike="noStrike" dirty="0" smtClean="0">
                          <a:effectLst/>
                        </a:rPr>
                        <a:t>   </a:t>
                      </a:r>
                      <a:r>
                        <a:rPr lang="en-IN" sz="2000" b="1" u="none" strike="noStrike" dirty="0">
                          <a:effectLst/>
                        </a:rPr>
                        <a:t>(Plucked String)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261.626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261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smtClean="0">
                          <a:effectLst/>
                        </a:rPr>
                        <a:t>99.76%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</a:tr>
              <a:tr h="8559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 smtClean="0">
                          <a:effectLst/>
                        </a:rPr>
                        <a:t>Choir        </a:t>
                      </a:r>
                    </a:p>
                    <a:p>
                      <a:pPr algn="ctr" fontAlgn="ctr"/>
                      <a:r>
                        <a:rPr lang="en-IN" sz="2000" b="1" u="none" strike="noStrike" dirty="0" smtClean="0">
                          <a:effectLst/>
                        </a:rPr>
                        <a:t> (</a:t>
                      </a:r>
                      <a:r>
                        <a:rPr lang="en-IN" sz="2000" b="1" u="none" strike="noStrike" dirty="0">
                          <a:effectLst/>
                        </a:rPr>
                        <a:t>Voice)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493.883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492.833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 smtClean="0">
                          <a:effectLst/>
                        </a:rPr>
                        <a:t>99.73%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9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Polyphonic Notes Detection &amp; Synthesizer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Filters Based on Musical notes Frequency</a:t>
            </a:r>
          </a:p>
          <a:p>
            <a:r>
              <a:rPr lang="en-US" smtClean="0"/>
              <a:t>Multiple Peak Detection based on Threshold</a:t>
            </a:r>
          </a:p>
          <a:p>
            <a:endParaRPr lang="en-US" smtClean="0"/>
          </a:p>
          <a:p>
            <a:r>
              <a:rPr lang="en-IN" smtClean="0"/>
              <a:t>A sound synthesizer is an electronic instrument capable of producing a wide range of sounds. </a:t>
            </a:r>
          </a:p>
          <a:p>
            <a:pPr lvl="1"/>
            <a:r>
              <a:rPr lang="en-US" smtClean="0"/>
              <a:t>Additive synthesis</a:t>
            </a:r>
          </a:p>
          <a:p>
            <a:pPr lvl="1"/>
            <a:r>
              <a:rPr lang="en-US" smtClean="0"/>
              <a:t>Frequency modulation synthesis</a:t>
            </a:r>
          </a:p>
          <a:p>
            <a:pPr lvl="1"/>
            <a:endParaRPr lang="en-US" dirty="0"/>
          </a:p>
        </p:txBody>
      </p:sp>
      <p:pic>
        <p:nvPicPr>
          <p:cNvPr id="2050" name="Picture 2" descr="FM synthes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637" y="1981200"/>
            <a:ext cx="2066925" cy="37528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2" name="Picture 4" descr="additive synthe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1" y="2666789"/>
            <a:ext cx="2924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0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 Box 8"/>
          <p:cNvSpPr txBox="1"/>
          <p:nvPr/>
        </p:nvSpPr>
        <p:spPr>
          <a:xfrm>
            <a:off x="898888" y="1976845"/>
            <a:ext cx="7452506" cy="401671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 Brower for Input File</a:t>
            </a:r>
          </a:p>
        </p:txBody>
      </p:sp>
      <p:sp>
        <p:nvSpPr>
          <p:cNvPr id="17" name="Text Box 9"/>
          <p:cNvSpPr txBox="1"/>
          <p:nvPr/>
        </p:nvSpPr>
        <p:spPr>
          <a:xfrm>
            <a:off x="898888" y="2521970"/>
            <a:ext cx="7451175" cy="401219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Playback Controls with </a:t>
            </a:r>
            <a:r>
              <a:rPr lang="en-US" sz="2000" dirty="0" smtClean="0">
                <a:effectLst/>
                <a:ea typeface="Calibri" panose="020F0502020204030204" pitchFamily="34" charset="0"/>
                <a:cs typeface="Shruti" panose="020B0502040204020203" pitchFamily="34" charset="0"/>
              </a:rPr>
              <a:t>Recoding</a:t>
            </a:r>
            <a:endParaRPr lang="en-US" sz="2000" dirty="0">
              <a:effectLst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8" name="Text Box 12"/>
          <p:cNvSpPr txBox="1"/>
          <p:nvPr/>
        </p:nvSpPr>
        <p:spPr>
          <a:xfrm>
            <a:off x="914254" y="3086790"/>
            <a:ext cx="3749302" cy="2835038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7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MIDI File Options</a:t>
            </a:r>
          </a:p>
          <a:p>
            <a:pPr marL="261938" indent="-1746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GM Instrument </a:t>
            </a: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</a:p>
          <a:p>
            <a:pPr marL="261938" indent="-1746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Tempo &amp; Time Signature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938" indent="-1746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938" indent="-1746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Piano roll</a:t>
            </a:r>
          </a:p>
          <a:p>
            <a:pPr marL="261938" indent="-1746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938" indent="-174625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Browser for saving MIDI file</a:t>
            </a:r>
          </a:p>
        </p:txBody>
      </p:sp>
      <p:sp>
        <p:nvSpPr>
          <p:cNvPr id="19" name="Text Box 13"/>
          <p:cNvSpPr txBox="1"/>
          <p:nvPr/>
        </p:nvSpPr>
        <p:spPr>
          <a:xfrm>
            <a:off x="4755752" y="3086790"/>
            <a:ext cx="3611008" cy="2835038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7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Synthesizer</a:t>
            </a:r>
          </a:p>
          <a:p>
            <a:pPr marL="261938" indent="-174625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 (</a:t>
            </a: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Additive / </a:t>
            </a: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FM) </a:t>
            </a:r>
            <a:r>
              <a:rPr lang="en-US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&amp;      </a:t>
            </a: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Waveform Selector</a:t>
            </a:r>
            <a:endParaRPr lang="en-US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938" indent="-174625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Amount of Polyphony</a:t>
            </a:r>
          </a:p>
          <a:p>
            <a:pPr marL="261938" indent="-174625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Recording and Playback </a:t>
            </a:r>
            <a:r>
              <a:rPr lang="en-US" sz="17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Controls  </a:t>
            </a: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Output audio</a:t>
            </a:r>
          </a:p>
          <a:p>
            <a:pPr marL="261938" indent="-174625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 Browser for saving Audio file</a:t>
            </a:r>
          </a:p>
          <a:p>
            <a:pPr marL="457200" indent="-228600" algn="just">
              <a:lnSpc>
                <a:spcPct val="107000"/>
              </a:lnSpc>
              <a:spcAft>
                <a:spcPts val="800"/>
              </a:spcAft>
            </a:pPr>
            <a:r>
              <a:rPr lang="en-US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73013" y="2612862"/>
            <a:ext cx="3486896" cy="232101"/>
            <a:chOff x="4773013" y="2612862"/>
            <a:chExt cx="3486896" cy="232101"/>
          </a:xfrm>
        </p:grpSpPr>
        <p:pic>
          <p:nvPicPr>
            <p:cNvPr id="55" name="Picture 54"/>
            <p:cNvPicPr>
              <a:picLocks noChangeAspect="1"/>
            </p:cNvPicPr>
            <p:nvPr>
              <p:custDataLst>
                <p:custData r:id="rId17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1873" y="2613089"/>
              <a:ext cx="265177" cy="23164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custData r:id="rId18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701" y="2612862"/>
              <a:ext cx="265177" cy="231648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custData r:id="rId19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013" y="2613089"/>
              <a:ext cx="265177" cy="23164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>
              <p:custDataLst>
                <p:custData r:id="rId20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11" y="2613315"/>
              <a:ext cx="265177" cy="23164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>
              <p:custDataLst>
                <p:custData r:id="rId21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074" y="2613315"/>
              <a:ext cx="265177" cy="231648"/>
            </a:xfrm>
            <a:prstGeom prst="rect">
              <a:avLst/>
            </a:prstGeom>
          </p:spPr>
        </p:pic>
        <p:pic>
          <p:nvPicPr>
            <p:cNvPr id="60" name="Picture 2" descr="C:\Users\t-dantay\Documents\Placeholders\Microphone.png"/>
            <p:cNvPicPr>
              <a:picLocks noChangeAspect="1" noChangeArrowheads="1"/>
            </p:cNvPicPr>
            <p:nvPr>
              <p:custDataLst>
                <p:custData r:id="rId22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2087" y="2614613"/>
              <a:ext cx="198102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5" name="PositionControl"/>
            <p:cNvGrpSpPr/>
            <p:nvPr>
              <p:custDataLst>
                <p:custData r:id="rId23"/>
              </p:custDataLst>
            </p:nvPr>
          </p:nvGrpSpPr>
          <p:grpSpPr>
            <a:xfrm>
              <a:off x="7077719" y="2685209"/>
              <a:ext cx="835271" cy="85724"/>
              <a:chOff x="3248025" y="3538552"/>
              <a:chExt cx="2952750" cy="46178"/>
            </a:xfrm>
          </p:grpSpPr>
          <p:sp>
            <p:nvSpPr>
              <p:cNvPr id="76" name="Bar"/>
              <p:cNvSpPr>
                <a:spLocks/>
              </p:cNvSpPr>
              <p:nvPr/>
            </p:nvSpPr>
            <p:spPr>
              <a:xfrm>
                <a:off x="3248025" y="3552375"/>
                <a:ext cx="2952750" cy="18504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" name="Slider"/>
              <p:cNvSpPr>
                <a:spLocks/>
              </p:cNvSpPr>
              <p:nvPr/>
            </p:nvSpPr>
            <p:spPr>
              <a:xfrm>
                <a:off x="5683607" y="3538552"/>
                <a:ext cx="303045" cy="46178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102" name="Picture 101"/>
            <p:cNvPicPr>
              <a:picLocks noChangeAspect="1"/>
            </p:cNvPicPr>
            <p:nvPr>
              <p:custDataLst>
                <p:custData r:id="rId24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4732" y="2613315"/>
              <a:ext cx="265177" cy="231648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>
              <p:custDataLst>
                <p:custData r:id="rId25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435" y="2613089"/>
              <a:ext cx="265177" cy="231648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4793410" y="2063380"/>
            <a:ext cx="3368220" cy="233752"/>
            <a:chOff x="4793410" y="2063380"/>
            <a:chExt cx="3368220" cy="233752"/>
          </a:xfrm>
        </p:grpSpPr>
        <p:pic>
          <p:nvPicPr>
            <p:cNvPr id="62" name="Picture 61"/>
            <p:cNvPicPr>
              <a:picLocks noChangeAspect="1"/>
            </p:cNvPicPr>
            <p:nvPr>
              <p:custDataLst>
                <p:custData r:id="rId15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6453" y="2065484"/>
              <a:ext cx="265177" cy="231648"/>
            </a:xfrm>
            <a:prstGeom prst="rect">
              <a:avLst/>
            </a:prstGeom>
          </p:spPr>
        </p:pic>
        <p:sp>
          <p:nvSpPr>
            <p:cNvPr id="105" name="Content"/>
            <p:cNvSpPr/>
            <p:nvPr>
              <p:custDataLst>
                <p:custData r:id="rId16"/>
              </p:custDataLst>
            </p:nvPr>
          </p:nvSpPr>
          <p:spPr>
            <a:xfrm>
              <a:off x="4793410" y="2063380"/>
              <a:ext cx="2987798" cy="2301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C:\...\Rec.wav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504572" y="3538753"/>
            <a:ext cx="2045657" cy="2103764"/>
            <a:chOff x="2504572" y="3538753"/>
            <a:chExt cx="2045657" cy="2103764"/>
          </a:xfrm>
        </p:grpSpPr>
        <p:sp>
          <p:nvSpPr>
            <p:cNvPr id="107" name="Content"/>
            <p:cNvSpPr/>
            <p:nvPr>
              <p:custDataLst>
                <p:custData r:id="rId11"/>
              </p:custDataLst>
            </p:nvPr>
          </p:nvSpPr>
          <p:spPr>
            <a:xfrm>
              <a:off x="3576835" y="3932364"/>
              <a:ext cx="397244" cy="2301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120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ontent"/>
            <p:cNvSpPr/>
            <p:nvPr>
              <p:custDataLst>
                <p:custData r:id="rId12"/>
              </p:custDataLst>
            </p:nvPr>
          </p:nvSpPr>
          <p:spPr>
            <a:xfrm>
              <a:off x="4087667" y="3932364"/>
              <a:ext cx="462562" cy="227041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4 / 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>
              <p:custDataLst>
                <p:custData r:id="rId13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511" y="5451472"/>
              <a:ext cx="218697" cy="1910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4572" y="4337240"/>
              <a:ext cx="1805587" cy="978027"/>
            </a:xfrm>
            <a:prstGeom prst="rect">
              <a:avLst/>
            </a:prstGeom>
          </p:spPr>
        </p:pic>
        <p:grpSp>
          <p:nvGrpSpPr>
            <p:cNvPr id="128" name="DropdownBox"/>
            <p:cNvGrpSpPr/>
            <p:nvPr>
              <p:custDataLst>
                <p:custData r:id="rId14"/>
              </p:custDataLst>
            </p:nvPr>
          </p:nvGrpSpPr>
          <p:grpSpPr>
            <a:xfrm>
              <a:off x="3574408" y="3538753"/>
              <a:ext cx="975821" cy="228600"/>
              <a:chOff x="4016824" y="3329206"/>
              <a:chExt cx="1097652" cy="217968"/>
            </a:xfrm>
          </p:grpSpPr>
          <p:sp>
            <p:nvSpPr>
              <p:cNvPr id="129" name="Content"/>
              <p:cNvSpPr>
                <a:spLocks/>
              </p:cNvSpPr>
              <p:nvPr/>
            </p:nvSpPr>
            <p:spPr>
              <a:xfrm>
                <a:off x="4016824" y="3329206"/>
                <a:ext cx="1097652" cy="2179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Piano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0" name="DownArrow"/>
              <p:cNvSpPr>
                <a:spLocks noChangeAspect="1"/>
              </p:cNvSpPr>
              <p:nvPr/>
            </p:nvSpPr>
            <p:spPr>
              <a:xfrm rot="10800000">
                <a:off x="4976383" y="3425508"/>
                <a:ext cx="91458" cy="46499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6890078" y="3535365"/>
            <a:ext cx="1388110" cy="2051396"/>
            <a:chOff x="6890078" y="3535365"/>
            <a:chExt cx="1388110" cy="2051396"/>
          </a:xfrm>
        </p:grpSpPr>
        <p:grpSp>
          <p:nvGrpSpPr>
            <p:cNvPr id="72" name="DropdownBox"/>
            <p:cNvGrpSpPr/>
            <p:nvPr>
              <p:custDataLst>
                <p:custData r:id="rId1"/>
              </p:custDataLst>
            </p:nvPr>
          </p:nvGrpSpPr>
          <p:grpSpPr>
            <a:xfrm>
              <a:off x="7239315" y="3844277"/>
              <a:ext cx="975821" cy="228600"/>
              <a:chOff x="4016824" y="3329206"/>
              <a:chExt cx="1097652" cy="217968"/>
            </a:xfrm>
          </p:grpSpPr>
          <p:sp>
            <p:nvSpPr>
              <p:cNvPr id="73" name="Content"/>
              <p:cNvSpPr>
                <a:spLocks/>
              </p:cNvSpPr>
              <p:nvPr/>
            </p:nvSpPr>
            <p:spPr>
              <a:xfrm>
                <a:off x="4016824" y="3329206"/>
                <a:ext cx="1097652" cy="2179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45720" rtlCol="0" anchor="ctr"/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Sine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4" name="DownArrow"/>
              <p:cNvSpPr>
                <a:spLocks noChangeAspect="1"/>
              </p:cNvSpPr>
              <p:nvPr/>
            </p:nvSpPr>
            <p:spPr>
              <a:xfrm rot="10800000">
                <a:off x="4976383" y="3425508"/>
                <a:ext cx="91458" cy="46499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wrap="square" rtlCol="0" anchor="ctr"/>
              <a:lstStyle/>
              <a:p>
                <a:endParaRPr lang="en-US" sz="2400" dirty="0"/>
              </a:p>
            </p:txBody>
          </p:sp>
        </p:grpSp>
        <p:grpSp>
          <p:nvGrpSpPr>
            <p:cNvPr id="122" name="Group 13"/>
            <p:cNvGrpSpPr/>
            <p:nvPr>
              <p:custDataLst>
                <p:custData r:id="rId2"/>
              </p:custDataLst>
            </p:nvPr>
          </p:nvGrpSpPr>
          <p:grpSpPr>
            <a:xfrm>
              <a:off x="7529521" y="3535365"/>
              <a:ext cx="569772" cy="228600"/>
              <a:chOff x="4664114" y="3197645"/>
              <a:chExt cx="629747" cy="81691"/>
            </a:xfrm>
          </p:grpSpPr>
          <p:sp>
            <p:nvSpPr>
              <p:cNvPr id="123" name="On"/>
              <p:cNvSpPr txBox="1">
                <a:spLocks/>
              </p:cNvSpPr>
              <p:nvPr/>
            </p:nvSpPr>
            <p:spPr>
              <a:xfrm>
                <a:off x="4664114" y="3197645"/>
                <a:ext cx="628142" cy="8169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1000" dirty="0" smtClean="0">
                    <a:solidFill>
                      <a:schemeClr val="bg1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FM</a:t>
                </a:r>
              </a:p>
            </p:txBody>
          </p:sp>
          <p:sp>
            <p:nvSpPr>
              <p:cNvPr id="124" name="Switch"/>
              <p:cNvSpPr>
                <a:spLocks/>
              </p:cNvSpPr>
              <p:nvPr/>
            </p:nvSpPr>
            <p:spPr>
              <a:xfrm>
                <a:off x="5046964" y="3198577"/>
                <a:ext cx="246897" cy="7982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FFFFFF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NumericStepper"/>
            <p:cNvGrpSpPr/>
            <p:nvPr>
              <p:custDataLst>
                <p:custData r:id="rId3"/>
              </p:custDataLst>
            </p:nvPr>
          </p:nvGrpSpPr>
          <p:grpSpPr>
            <a:xfrm>
              <a:off x="7294821" y="4268219"/>
              <a:ext cx="639086" cy="228600"/>
              <a:chOff x="4210050" y="3330449"/>
              <a:chExt cx="639086" cy="228600"/>
            </a:xfrm>
          </p:grpSpPr>
          <p:sp>
            <p:nvSpPr>
              <p:cNvPr id="133" name="Content"/>
              <p:cNvSpPr/>
              <p:nvPr/>
            </p:nvSpPr>
            <p:spPr>
              <a:xfrm>
                <a:off x="4210050" y="3330449"/>
                <a:ext cx="639086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rIns="18288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4" name="DownBox"/>
              <p:cNvSpPr>
                <a:spLocks noChangeAspect="1"/>
              </p:cNvSpPr>
              <p:nvPr/>
            </p:nvSpPr>
            <p:spPr>
              <a:xfrm>
                <a:off x="4684544" y="3444749"/>
                <a:ext cx="164592" cy="11430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5" name="DownArrow"/>
              <p:cNvSpPr/>
              <p:nvPr/>
            </p:nvSpPr>
            <p:spPr>
              <a:xfrm rot="10800000">
                <a:off x="4726195" y="3476120"/>
                <a:ext cx="81306" cy="42414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6" name="UpBox"/>
              <p:cNvSpPr>
                <a:spLocks noChangeAspect="1"/>
              </p:cNvSpPr>
              <p:nvPr/>
            </p:nvSpPr>
            <p:spPr>
              <a:xfrm>
                <a:off x="4684552" y="3330449"/>
                <a:ext cx="164584" cy="11430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1440" tIns="48766" rIns="91440" bIns="48766"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UpArrow"/>
              <p:cNvSpPr/>
              <p:nvPr/>
            </p:nvSpPr>
            <p:spPr>
              <a:xfrm>
                <a:off x="4726187" y="3366392"/>
                <a:ext cx="81306" cy="42414"/>
              </a:xfrm>
              <a:prstGeom prst="triangle">
                <a:avLst/>
              </a:prstGeom>
              <a:solidFill>
                <a:srgbClr val="FFFFFF">
                  <a:lumMod val="75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890078" y="5023232"/>
              <a:ext cx="1348650" cy="170975"/>
              <a:chOff x="4773006" y="2612861"/>
              <a:chExt cx="1887183" cy="232097"/>
            </a:xfrm>
          </p:grpSpPr>
          <p:pic>
            <p:nvPicPr>
              <p:cNvPr id="139" name="Picture 138"/>
              <p:cNvPicPr>
                <a:picLocks noChangeAspect="1"/>
              </p:cNvPicPr>
              <p:nvPr>
                <p:custDataLst>
                  <p:custData r:id="rId5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91867" y="2613083"/>
                <a:ext cx="265177" cy="231648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>
                <p:custDataLst>
                  <p:custData r:id="rId6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5695" y="2612861"/>
                <a:ext cx="265177" cy="23164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>
                <p:custDataLst>
                  <p:custData r:id="rId7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3006" y="2613084"/>
                <a:ext cx="265177" cy="231648"/>
              </a:xfrm>
              <a:prstGeom prst="rect">
                <a:avLst/>
              </a:prstGeom>
            </p:spPr>
          </p:pic>
          <p:pic>
            <p:nvPicPr>
              <p:cNvPr id="142" name="Picture 141"/>
              <p:cNvPicPr>
                <a:picLocks noChangeAspect="1"/>
              </p:cNvPicPr>
              <p:nvPr>
                <p:custDataLst>
                  <p:custData r:id="rId8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60204" y="2613310"/>
                <a:ext cx="265177" cy="231648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>
                <p:custDataLst>
                  <p:custData r:id="rId9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9066" y="2613309"/>
                <a:ext cx="265177" cy="231648"/>
              </a:xfrm>
              <a:prstGeom prst="rect">
                <a:avLst/>
              </a:prstGeom>
            </p:spPr>
          </p:pic>
          <p:pic>
            <p:nvPicPr>
              <p:cNvPr id="144" name="Picture 2" descr="C:\Users\t-dantay\Documents\Placeholders\Microphone.png"/>
              <p:cNvPicPr>
                <a:picLocks noChangeAspect="1" noChangeArrowheads="1"/>
              </p:cNvPicPr>
              <p:nvPr>
                <p:custDataLst>
                  <p:custData r:id="rId10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2087" y="2614613"/>
                <a:ext cx="198102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0" name="Picture 149"/>
            <p:cNvPicPr>
              <a:picLocks noChangeAspect="1"/>
            </p:cNvPicPr>
            <p:nvPr>
              <p:custDataLst>
                <p:custData r:id="rId4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022" y="5418019"/>
              <a:ext cx="193166" cy="168742"/>
            </a:xfrm>
            <a:prstGeom prst="rect">
              <a:avLst/>
            </a:prstGeom>
          </p:spPr>
        </p:pic>
      </p:grpSp>
      <p:sp>
        <p:nvSpPr>
          <p:cNvPr id="155" name="Date Placeholder 1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4F6"/>
                                      </p:to>
                                    </p:animClr>
                                    <p:set>
                                      <p:cBhvr>
                                        <p:cTn id="9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4F6"/>
                                      </p:to>
                                    </p:animClr>
                                    <p:set>
                                      <p:cBhvr>
                                        <p:cTn id="3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4F6"/>
                                      </p:to>
                                    </p:animClr>
                                    <p:set>
                                      <p:cBhvr>
                                        <p:cTn id="6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9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4F6"/>
                                      </p:to>
                                    </p:animClr>
                                    <p:set>
                                      <p:cBhvr>
                                        <p:cTn id="99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 of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Prediction.</a:t>
            </a:r>
          </a:p>
          <a:p>
            <a:r>
              <a:rPr lang="en-US" dirty="0" smtClean="0"/>
              <a:t>Music genre recognition.</a:t>
            </a:r>
          </a:p>
          <a:p>
            <a:r>
              <a:rPr lang="en-US" dirty="0" smtClean="0"/>
              <a:t>Auto accompaniment system.</a:t>
            </a:r>
          </a:p>
          <a:p>
            <a:r>
              <a:rPr lang="en-US" dirty="0" smtClean="0"/>
              <a:t>Application in mobile devices.</a:t>
            </a:r>
          </a:p>
          <a:p>
            <a:r>
              <a:rPr lang="en-US" dirty="0" smtClean="0"/>
              <a:t>Voice Recognition.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Taylan</a:t>
            </a:r>
            <a:r>
              <a:rPr lang="en-US" dirty="0"/>
              <a:t> </a:t>
            </a:r>
            <a:r>
              <a:rPr lang="en-US" dirty="0" err="1"/>
              <a:t>Cemgil</a:t>
            </a:r>
            <a:r>
              <a:rPr lang="en-US" dirty="0"/>
              <a:t>, Hilbert J. </a:t>
            </a:r>
            <a:r>
              <a:rPr lang="en-US" dirty="0" err="1"/>
              <a:t>Kappen</a:t>
            </a:r>
            <a:r>
              <a:rPr lang="en-US" dirty="0"/>
              <a:t> and David Barber, “A Generative Model for Music Transcription,” IEEE Transactions on Audio, Speech, and Language Processing, Vol. 14, No. 2, March 2006, pp. 679-694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/>
              <a:t>Fragoulis</a:t>
            </a:r>
            <a:r>
              <a:rPr lang="en-US" dirty="0"/>
              <a:t>, </a:t>
            </a:r>
            <a:r>
              <a:rPr lang="en-US" dirty="0" err="1"/>
              <a:t>Constantin</a:t>
            </a:r>
            <a:r>
              <a:rPr lang="en-US" dirty="0"/>
              <a:t> </a:t>
            </a:r>
            <a:r>
              <a:rPr lang="en-US" dirty="0" err="1"/>
              <a:t>Papaodysseus</a:t>
            </a:r>
            <a:r>
              <a:rPr lang="en-US" dirty="0"/>
              <a:t>, </a:t>
            </a:r>
            <a:r>
              <a:rPr lang="en-US" dirty="0" err="1"/>
              <a:t>Mihalis</a:t>
            </a:r>
            <a:r>
              <a:rPr lang="en-US" dirty="0"/>
              <a:t> </a:t>
            </a:r>
            <a:r>
              <a:rPr lang="en-US" dirty="0" err="1"/>
              <a:t>Exarhos</a:t>
            </a:r>
            <a:r>
              <a:rPr lang="en-US" dirty="0"/>
              <a:t>, George </a:t>
            </a:r>
            <a:r>
              <a:rPr lang="en-US" dirty="0" err="1"/>
              <a:t>Roussopoulos</a:t>
            </a:r>
            <a:r>
              <a:rPr lang="en-US" dirty="0"/>
              <a:t>, </a:t>
            </a:r>
            <a:r>
              <a:rPr lang="en-US" dirty="0" err="1"/>
              <a:t>Thanasis</a:t>
            </a:r>
            <a:r>
              <a:rPr lang="en-US" dirty="0"/>
              <a:t> Panagopoulos, and </a:t>
            </a:r>
            <a:r>
              <a:rPr lang="en-US" dirty="0" err="1"/>
              <a:t>Dimitrios</a:t>
            </a:r>
            <a:r>
              <a:rPr lang="en-US" dirty="0"/>
              <a:t> </a:t>
            </a:r>
            <a:r>
              <a:rPr lang="en-US" dirty="0" err="1"/>
              <a:t>Kamarotos</a:t>
            </a:r>
            <a:r>
              <a:rPr lang="en-US" dirty="0"/>
              <a:t>, “Automated Classification of Piano–Guitar Notes,” IEEE Transactions on Audio, Speech, and Language Processing, Vol. 14, No. 3, May 2006, pp. 1040-1050.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Ann </a:t>
            </a:r>
            <a:r>
              <a:rPr lang="en-US" dirty="0" err="1"/>
              <a:t>Franchesca</a:t>
            </a:r>
            <a:r>
              <a:rPr lang="en-US" dirty="0"/>
              <a:t> B. Laguna, </a:t>
            </a:r>
            <a:r>
              <a:rPr lang="en-US" dirty="0" err="1"/>
              <a:t>Nicanor</a:t>
            </a:r>
            <a:r>
              <a:rPr lang="en-US" dirty="0"/>
              <a:t> Marco P. Valdez and Rowena Cristina L. Guevara, “MIDI Implementation of a </a:t>
            </a:r>
            <a:r>
              <a:rPr lang="en-US" dirty="0" err="1"/>
              <a:t>Kulintang</a:t>
            </a:r>
            <a:r>
              <a:rPr lang="en-US" dirty="0"/>
              <a:t> Modal Synthesizer using the VST2.4 Standard,” </a:t>
            </a:r>
            <a:r>
              <a:rPr lang="en-US" dirty="0" err="1"/>
              <a:t>TENCON</a:t>
            </a:r>
            <a:r>
              <a:rPr lang="en-US" dirty="0"/>
              <a:t> 2012 - 2012 IEEE Region 10 Conference, 2012.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en-US" dirty="0"/>
              <a:t>. J. </a:t>
            </a:r>
            <a:r>
              <a:rPr lang="en-US" dirty="0" err="1"/>
              <a:t>Sieger</a:t>
            </a:r>
            <a:r>
              <a:rPr lang="en-US" dirty="0"/>
              <a:t> and A. H. Tewfik, “Audio coding for conversion to MIDI,” Multimedia Signal Processing, 1997, pp. 101-106.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Runfeng</a:t>
            </a:r>
            <a:r>
              <a:rPr lang="en-US" dirty="0" smtClean="0"/>
              <a:t> </a:t>
            </a:r>
            <a:r>
              <a:rPr lang="en-US" dirty="0"/>
              <a:t>Yang, </a:t>
            </a:r>
            <a:r>
              <a:rPr lang="en-US" dirty="0" err="1"/>
              <a:t>JianyongBian</a:t>
            </a:r>
            <a:r>
              <a:rPr lang="en-US" dirty="0"/>
              <a:t> and </a:t>
            </a:r>
            <a:r>
              <a:rPr lang="en-US" dirty="0" err="1"/>
              <a:t>LipingXiong</a:t>
            </a:r>
            <a:r>
              <a:rPr lang="en-US" dirty="0"/>
              <a:t>, “Frequency to MIDI Converter for Musical Instrument Microphone System,” Consumer Electronics, Communications and Networks (</a:t>
            </a:r>
            <a:r>
              <a:rPr lang="en-US" dirty="0" err="1"/>
              <a:t>CECNet</a:t>
            </a:r>
            <a:r>
              <a:rPr lang="en-US" dirty="0"/>
              <a:t>), 2012, pp. 2597-2599.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Ching</a:t>
            </a:r>
            <a:r>
              <a:rPr lang="en-US" dirty="0" smtClean="0"/>
              <a:t>-Hua </a:t>
            </a:r>
            <a:r>
              <a:rPr lang="en-US" dirty="0" err="1"/>
              <a:t>Chuan</a:t>
            </a:r>
            <a:r>
              <a:rPr lang="en-US" dirty="0"/>
              <a:t> and Elaine Chew, “Polyphonic Audio Key Finding Using the Spiral Array </a:t>
            </a:r>
            <a:r>
              <a:rPr lang="en-US" dirty="0" err="1"/>
              <a:t>CEG</a:t>
            </a:r>
            <a:r>
              <a:rPr lang="en-US" dirty="0"/>
              <a:t> Algorithm,” Multimedia and Expo, 2005.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54163" y="2711450"/>
            <a:ext cx="7589837" cy="822325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7057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Signal Processing</a:t>
            </a:r>
          </a:p>
          <a:p>
            <a:pPr lvl="1"/>
            <a:r>
              <a:rPr lang="en-US" dirty="0" smtClean="0"/>
              <a:t>Mathematical manipulation of an information signal to modify or improve it in some way.</a:t>
            </a:r>
          </a:p>
          <a:p>
            <a:pPr lvl="1"/>
            <a:r>
              <a:rPr lang="en-US" dirty="0" smtClean="0"/>
              <a:t>Frequency Domain Analysis.</a:t>
            </a:r>
          </a:p>
          <a:p>
            <a:r>
              <a:rPr lang="en-US" dirty="0" smtClean="0"/>
              <a:t>Music Information Retrieval</a:t>
            </a:r>
          </a:p>
          <a:p>
            <a:pPr lvl="1"/>
            <a:r>
              <a:rPr lang="en-IN" dirty="0" smtClean="0"/>
              <a:t>Interdisciplinary science of retrieving information from music.</a:t>
            </a:r>
          </a:p>
          <a:p>
            <a:pPr lvl="1"/>
            <a:r>
              <a:rPr lang="en-US" dirty="0" smtClean="0"/>
              <a:t>Melody Extraction.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9725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Digital Signal Processing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Manipulate, retrieve the information in the signal.</a:t>
            </a:r>
          </a:p>
          <a:p>
            <a:r>
              <a:rPr lang="en-IN" dirty="0" smtClean="0"/>
              <a:t>Signals are converted from time or space domain to the frequency domain usually through the Fourier transform. </a:t>
            </a:r>
          </a:p>
          <a:p>
            <a:r>
              <a:rPr lang="en-IN" dirty="0" smtClean="0"/>
              <a:t>The Fourier transform converts the signal information to a magnitude and phase component of each frequency. </a:t>
            </a:r>
          </a:p>
          <a:p>
            <a:r>
              <a:rPr lang="en-IN" dirty="0" smtClean="0"/>
              <a:t>Often the Fourier transform is converted to the power spectrum, which is the magnitude of each frequency component squared.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Music Information Retrieval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Aims at extending the understanding and usefulness of music data, through the research, development and application of computational approaches and tools.</a:t>
            </a:r>
          </a:p>
          <a:p>
            <a:r>
              <a:rPr lang="en-US" dirty="0" smtClean="0"/>
              <a:t>Retrieving information from music.</a:t>
            </a:r>
          </a:p>
          <a:p>
            <a:r>
              <a:rPr lang="en-US" dirty="0" smtClean="0"/>
              <a:t>Includes melody extraction and retrieval.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Audio VS Musical Instrument Digital Interface ( MIDI 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Audio sound is a sequence of digital signals which are stored as binary  1 and 0.</a:t>
            </a:r>
          </a:p>
          <a:p>
            <a:r>
              <a:rPr lang="en-US" dirty="0" smtClean="0"/>
              <a:t>Rigid</a:t>
            </a:r>
          </a:p>
          <a:p>
            <a:r>
              <a:rPr lang="en-US" dirty="0" smtClean="0"/>
              <a:t>Advantage : Good quality of music</a:t>
            </a:r>
          </a:p>
          <a:p>
            <a:r>
              <a:rPr lang="en-US" dirty="0" smtClean="0"/>
              <a:t>Disadvantage : Huge (10MB/min)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MIDI is a sequence of MIDI messages . Note and the intensity is specified in the </a:t>
            </a:r>
            <a:r>
              <a:rPr lang="en-US" dirty="0" smtClean="0"/>
              <a:t>message.</a:t>
            </a:r>
            <a:endParaRPr lang="en-US" dirty="0"/>
          </a:p>
          <a:p>
            <a:r>
              <a:rPr lang="en-US" dirty="0"/>
              <a:t>Flexible</a:t>
            </a:r>
          </a:p>
          <a:p>
            <a:r>
              <a:rPr lang="en-US" dirty="0"/>
              <a:t>Advantage : Tiny (10k/min)</a:t>
            </a:r>
          </a:p>
          <a:p>
            <a:r>
              <a:rPr lang="en-US" dirty="0"/>
              <a:t>Disadvantage : Lower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Provide musicians with a tool that would reduce the overhead of learning more and more instruments or searching for artists who could play for them in the making of any composition.</a:t>
            </a:r>
          </a:p>
          <a:p>
            <a:r>
              <a:rPr lang="en-IN" smtClean="0"/>
              <a:t>To give composers and musicians more time to focus on the composition itself rather than the instruments that they wish to put in it.</a:t>
            </a:r>
          </a:p>
          <a:p>
            <a:r>
              <a:rPr lang="en-IN" smtClean="0"/>
              <a:t>Record Audio from an instrument.</a:t>
            </a:r>
          </a:p>
          <a:p>
            <a:r>
              <a:rPr lang="en-IN" smtClean="0"/>
              <a:t>Convert it into MIDI file.</a:t>
            </a:r>
          </a:p>
          <a:p>
            <a:r>
              <a:rPr lang="en-IN" smtClean="0"/>
              <a:t>Give the MIDI file to the synthesizer which will produce the desired output.</a:t>
            </a:r>
            <a:endParaRPr lang="en-US" smtClean="0"/>
          </a:p>
          <a:p>
            <a:endParaRPr lang="en-IN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5288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Used to minimize the signal discontinuities at the beginning and end of each frame. </a:t>
                </a:r>
              </a:p>
              <a:p>
                <a:r>
                  <a:rPr lang="en-IN" dirty="0" smtClean="0"/>
                  <a:t>Minimization of the spectral distortion by using the window to taper the signal to zero at the beginning and end of each frame.</a:t>
                </a:r>
              </a:p>
              <a:p>
                <a:r>
                  <a:rPr lang="en-US" dirty="0" err="1" smtClean="0"/>
                  <a:t>Hann</a:t>
                </a:r>
                <a:r>
                  <a:rPr lang="en-US" dirty="0" smtClean="0"/>
                  <a:t> </a:t>
                </a:r>
                <a:r>
                  <a:rPr lang="en-US" dirty="0"/>
                  <a:t>window is </a:t>
                </a:r>
                <a:r>
                  <a:rPr lang="en-US" dirty="0" smtClean="0"/>
                  <a:t>used.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3947" t="-2273" r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" t="2981" r="6059" b="5984"/>
          <a:stretch/>
        </p:blipFill>
        <p:spPr>
          <a:xfrm>
            <a:off x="4664075" y="2384776"/>
            <a:ext cx="3702050" cy="29456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550522"/>
              </p:ext>
            </p:extLst>
          </p:nvPr>
        </p:nvGraphicFramePr>
        <p:xfrm>
          <a:off x="4708563" y="2385674"/>
          <a:ext cx="3700800" cy="294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Computes </a:t>
                </a:r>
                <a:r>
                  <a:rPr lang="en-IN" dirty="0"/>
                  <a:t>the </a:t>
                </a:r>
                <a:r>
                  <a:rPr lang="en-IN" dirty="0" smtClean="0"/>
                  <a:t>DFT.</a:t>
                </a:r>
              </a:p>
              <a:p>
                <a:r>
                  <a:rPr lang="en-IN" dirty="0" smtClean="0"/>
                  <a:t>Difference: </a:t>
                </a:r>
                <a:r>
                  <a:rPr lang="en-IN" dirty="0" err="1" smtClean="0"/>
                  <a:t>FFT</a:t>
                </a:r>
                <a:r>
                  <a:rPr lang="en-IN" dirty="0" smtClean="0"/>
                  <a:t> is </a:t>
                </a:r>
                <a:r>
                  <a:rPr lang="en-IN" dirty="0"/>
                  <a:t>much faster. </a:t>
                </a:r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err="1" smtClean="0"/>
                  <a:t>DFT</a:t>
                </a:r>
                <a:r>
                  <a:rPr lang="en-IN" dirty="0" smtClean="0"/>
                  <a:t>: Evaluating directly </a:t>
                </a:r>
                <a:r>
                  <a:rPr lang="en-IN" dirty="0"/>
                  <a:t>requires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 smtClean="0"/>
                  <a:t>operations.</a:t>
                </a:r>
              </a:p>
              <a:p>
                <a:r>
                  <a:rPr lang="en-IN" dirty="0" err="1" smtClean="0"/>
                  <a:t>FFT</a:t>
                </a:r>
                <a:r>
                  <a:rPr lang="en-IN" dirty="0" smtClean="0"/>
                  <a:t>: Computes </a:t>
                </a:r>
                <a:r>
                  <a:rPr lang="en-IN" dirty="0"/>
                  <a:t>the same results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𝑁𝑙𝑜𝑔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 smtClean="0"/>
                  <a:t> operations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3947" t="-1667" r="-2138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714625"/>
            <a:ext cx="2857500" cy="228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November,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113b9e99-3cef-4154-bf16-1a2e34e43b61" Revision="1" Stencil="85a07843-b809-41ee-b566-325b1850150a" StencilVersion="1.0"/>
</Control>
</file>

<file path=customXml/item10.xml><?xml version="1.0" encoding="utf-8"?>
<Control xmlns="http://schemas.microsoft.com/VisualStudio/2011/storyboarding/control">
  <Id Name="b457e5fa-0fe2-4507-9929-a166625f86d2" Revision="1" Stencil="85a07843-b809-41ee-b566-325b1850150a" StencilVersion="1.0"/>
</Control>
</file>

<file path=customXml/item11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12.xml><?xml version="1.0" encoding="utf-8"?>
<Control xmlns="http://schemas.microsoft.com/VisualStudio/2011/storyboarding/control">
  <Id Name="9efc00a4-1372-4d4b-887b-ab62a81f6fb0" Revision="1" Stencil="85a07843-b809-41ee-b566-325b1850150a" StencilVersion="1.0"/>
</Control>
</file>

<file path=customXml/item13.xml><?xml version="1.0" encoding="utf-8"?>
<Control xmlns="http://schemas.microsoft.com/VisualStudio/2011/storyboarding/control">
  <Id Name="113b9e99-3cef-4154-bf16-1a2e34e43b61" Revision="1" Stencil="85a07843-b809-41ee-b566-325b1850150a" StencilVersion="1.0"/>
</Control>
</file>

<file path=customXml/item14.xml><?xml version="1.0" encoding="utf-8"?>
<Control xmlns="http://schemas.microsoft.com/VisualStudio/2011/storyboarding/control">
  <Id Name="9efc00a4-1372-4d4b-887b-ab62a81f6fb0" Revision="1" Stencil="85a07843-b809-41ee-b566-325b1850150a" StencilVersion="1.0"/>
</Control>
</file>

<file path=customXml/item15.xml><?xml version="1.0" encoding="utf-8"?>
<Control xmlns="http://schemas.microsoft.com/VisualStudio/2011/storyboarding/control">
  <Id Name="1bcd7545-4084-43f6-8358-e0c9216be3c7" Revision="1" Stencil="85a07843-b809-41ee-b566-325b1850150a" StencilVersion="1.0"/>
</Control>
</file>

<file path=customXml/item16.xml><?xml version="1.0" encoding="utf-8"?>
<Control xmlns="http://schemas.microsoft.com/VisualStudio/2011/storyboarding/control">
  <Id Name="c8281b05-6b47-4744-8614-dc96cbb0ad30" Revision="1" Stencil="85a07843-b809-41ee-b566-325b1850150a" StencilVersion="1.0"/>
</Control>
</file>

<file path=customXml/item17.xml><?xml version="1.0" encoding="utf-8"?>
<Control xmlns="http://schemas.microsoft.com/VisualStudio/2011/storyboarding/control">
  <Id Name="7b56586c-a819-46f7-879a-cc1ec1292721" Revision="1" Stencil="85a07843-b809-41ee-b566-325b1850150a" StencilVersion="1.0"/>
</Control>
</file>

<file path=customXml/item18.xml><?xml version="1.0" encoding="utf-8"?>
<Control xmlns="http://schemas.microsoft.com/VisualStudio/2011/storyboarding/control">
  <Id Name="System.Storyboarding.Media.PositionControl" Revision="1" Stencil="System.Storyboarding.Media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7b56586c-a819-46f7-879a-cc1ec1292721" Revision="1" Stencil="85a07843-b809-41ee-b566-325b1850150a" StencilVersion="1.0"/>
</Control>
</file>

<file path=customXml/item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4.xml><?xml version="1.0" encoding="utf-8"?>
<Control xmlns="http://schemas.microsoft.com/VisualStudio/2011/storyboarding/control">
  <Id Name="63c4508a-ea51-4504-a692-252a200699a2" Revision="1" Stencil="85a07843-b809-41ee-b566-325b1850150a" StencilVersion="1.0"/>
</Control>
</file>

<file path=customXml/item25.xml><?xml version="1.0" encoding="utf-8"?>
<Control xmlns="http://schemas.microsoft.com/VisualStudio/2011/storyboarding/control">
  <Id Name="63c4508a-ea51-4504-a692-252a200699a2" Revision="1" Stencil="85a07843-b809-41ee-b566-325b1850150a" StencilVersion="1.0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113b9e99-3cef-4154-bf16-1a2e34e43b61" Revision="1" Stencil="85a07843-b809-41ee-b566-325b1850150a" StencilVersion="1.0"/>
</Control>
</file>

<file path=customXml/item5.xml><?xml version="1.0" encoding="utf-8"?>
<Control xmlns="http://schemas.microsoft.com/VisualStudio/2011/storyboarding/control">
  <Id Name="d711aaac-2e86-4b9e-905d-4d7818435288" Revision="1" Stencil="85a07843-b809-41ee-b566-325b1850150a" StencilVersion="1.0"/>
</Control>
</file>

<file path=customXml/item6.xml><?xml version="1.0" encoding="utf-8"?>
<Control xmlns="http://schemas.microsoft.com/VisualStudio/2011/storyboarding/control">
  <Id Name="iPad.ToggleOn" Revision="1" Stencil="iPad" StencilVersion="1.0"/>
</Control>
</file>

<file path=customXml/item7.xml><?xml version="1.0" encoding="utf-8"?>
<Control xmlns="http://schemas.microsoft.com/VisualStudio/2011/storyboarding/control">
  <Id Name="d711aaac-2e86-4b9e-905d-4d7818435288" Revision="1" Stencil="85a07843-b809-41ee-b566-325b1850150a" StencilVersion="1.0"/>
</Control>
</file>

<file path=customXml/item8.xml><?xml version="1.0" encoding="utf-8"?>
<Control xmlns="http://schemas.microsoft.com/VisualStudio/2011/storyboarding/control">
  <Id Name="c8281b05-6b47-4744-8614-dc96cbb0ad30" Revision="1" Stencil="85a07843-b809-41ee-b566-325b1850150a" StencilVersion="1.0"/>
</Control>
</file>

<file path=customXml/item9.xml><?xml version="1.0" encoding="utf-8"?>
<Control xmlns="http://schemas.microsoft.com/VisualStudio/2011/storyboarding/control">
  <Id Name="System.Storyboarding.Icons.Microphone" Revision="1" Stencil="System.Storyboarding.Icons" StencilVersion="0.1"/>
</Control>
</file>

<file path=customXml/itemProps1.xml><?xml version="1.0" encoding="utf-8"?>
<ds:datastoreItem xmlns:ds="http://schemas.openxmlformats.org/officeDocument/2006/customXml" ds:itemID="{70479022-CA19-432D-8AC9-05E70A85FC7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37F5A7A-1E81-4C1A-BCD5-46E07251843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4DA83A-85E9-4DFC-A4F2-513D16490F4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38647B3-7EDF-46D2-AC5C-D001814F573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48A1FE7-D0DC-4858-92D7-1A3689174B8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961692E-FFB4-4EC8-B0A3-5A3FEB1E803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49F8A3B-A111-4E8B-B552-74ADEB7D659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E5E9B81-E6C3-42B2-8F9F-EE93F6F3A79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7BE990A-F06B-43F6-9421-DB797D305B2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D27C8E4-BBFE-441E-B9C9-A5F72CE477C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0D180BF-2C53-41BA-A817-D27A1E55A1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46DE29C-9F68-4A83-A0E5-0D2E1600393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0039ACE-B9B8-4F8A-96C7-1AA89F063E5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D33F37E-808C-472D-8461-5273864ADDB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F3D017C-88F6-492A-81D2-4576F3CA32F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2F489B9-AB31-46B8-9C71-30AC3E99FCF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5ECA330-D51C-4D80-B585-4296F6195B8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8090604-B799-4B46-94C7-80A534054F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556A93E-2F12-4B97-AB8B-9574475B03F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1BA708-1EBB-40B4-8632-6040325BFBA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7B86370-91F8-488A-97F6-35A7965BCC9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0EBBC21-E9D7-48AD-AD64-1F7294F332C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7422142-17D5-43EC-92FA-A7E515467DB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76746AC-691B-4AC5-ACB7-C8160498C47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A4434D3-2003-44A3-8849-CAC294DA6D2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</TotalTime>
  <Words>958</Words>
  <Application>Microsoft Office PowerPoint</Application>
  <PresentationFormat>On-screen Show (4:3)</PresentationFormat>
  <Paragraphs>172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Segoe UI</vt:lpstr>
      <vt:lpstr>Shruti</vt:lpstr>
      <vt:lpstr>Times New Roman</vt:lpstr>
      <vt:lpstr>Retrospect</vt:lpstr>
      <vt:lpstr>AUDIO to MIDI CONVERTER with SYNTHESIZER</vt:lpstr>
      <vt:lpstr>Domain</vt:lpstr>
      <vt:lpstr>Digital Signal Processing</vt:lpstr>
      <vt:lpstr>Music Information Retrieval</vt:lpstr>
      <vt:lpstr>Audio VS Musical Instrument Digital Interface ( MIDI )</vt:lpstr>
      <vt:lpstr>Aim &amp; Scope</vt:lpstr>
      <vt:lpstr>Design </vt:lpstr>
      <vt:lpstr>Windowing</vt:lpstr>
      <vt:lpstr>Fast Fourier Transform</vt:lpstr>
      <vt:lpstr>Single Note Detection: Code</vt:lpstr>
      <vt:lpstr>Single Note Detection: Output</vt:lpstr>
      <vt:lpstr>Multiple Monophonic Notes Detection</vt:lpstr>
      <vt:lpstr>Results of Implementation</vt:lpstr>
      <vt:lpstr>Polyphonic Notes Detection &amp; Synthesizer</vt:lpstr>
      <vt:lpstr>GUI Design</vt:lpstr>
      <vt:lpstr>Future Scope of Expansion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TO MIDI CONVERSION B.E. PROJECT   2013-2014</dc:title>
  <dc:creator>sanjay khatwani</dc:creator>
  <cp:lastModifiedBy>Modi</cp:lastModifiedBy>
  <cp:revision>104</cp:revision>
  <dcterms:created xsi:type="dcterms:W3CDTF">2013-07-16T14:42:43Z</dcterms:created>
  <dcterms:modified xsi:type="dcterms:W3CDTF">2013-11-08T18:08:28Z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