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7" r:id="rId6"/>
    <p:sldId id="260" r:id="rId7"/>
    <p:sldId id="261" r:id="rId8"/>
    <p:sldId id="264" r:id="rId9"/>
    <p:sldId id="263" r:id="rId10"/>
    <p:sldId id="269" r:id="rId11"/>
    <p:sldId id="268"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171"/>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0" autoAdjust="0"/>
    <p:restoredTop sz="70706" autoAdjust="0"/>
  </p:normalViewPr>
  <p:slideViewPr>
    <p:cSldViewPr snapToGrid="0">
      <p:cViewPr varScale="1">
        <p:scale>
          <a:sx n="77" d="100"/>
          <a:sy n="77" d="100"/>
        </p:scale>
        <p:origin x="19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D443C-B5CB-4562-9191-C2EB4D50B2F4}" type="datetimeFigureOut">
              <a:rPr lang="zh-CN" altLang="en-US" smtClean="0"/>
              <a:t>2017/7/5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25235-47CC-4C82-BF50-B6C9CDC78990}" type="slidenum">
              <a:rPr lang="zh-CN" altLang="en-US" smtClean="0"/>
              <a:t>‹#›</a:t>
            </a:fld>
            <a:endParaRPr lang="zh-CN" altLang="en-US"/>
          </a:p>
        </p:txBody>
      </p:sp>
    </p:spTree>
    <p:extLst>
      <p:ext uri="{BB962C8B-B14F-4D97-AF65-F5344CB8AC3E}">
        <p14:creationId xmlns:p14="http://schemas.microsoft.com/office/powerpoint/2010/main" val="372861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I will briefly introduce the Electromagnetic Environment for High Voltage Transmission Line. </a:t>
            </a:r>
          </a:p>
          <a:p>
            <a:r>
              <a:rPr lang="en-US" altLang="zh-CN" sz="1200" kern="1200" dirty="0">
                <a:solidFill>
                  <a:schemeClr val="tx1"/>
                </a:solidFill>
                <a:effectLst/>
                <a:latin typeface="+mn-lt"/>
                <a:ea typeface="+mn-ea"/>
                <a:cs typeface="+mn-cs"/>
              </a:rPr>
              <a:t>/*In order to achieve the optimal allocation of energy resources in our country despite the unbalanced electricity demand and energy distribution, the construction of UHV power grid becomes necessary. However, people worry about the electromagnetic pollution caused by the high voltage line. So let’s take a deep look at it.*/</a:t>
            </a:r>
          </a:p>
          <a:p>
            <a:endParaRPr lang="zh-CN" altLang="en-US" dirty="0"/>
          </a:p>
        </p:txBody>
      </p:sp>
      <p:sp>
        <p:nvSpPr>
          <p:cNvPr id="4" name="灯片编号占位符 3"/>
          <p:cNvSpPr>
            <a:spLocks noGrp="1"/>
          </p:cNvSpPr>
          <p:nvPr>
            <p:ph type="sldNum" sz="quarter" idx="10"/>
          </p:nvPr>
        </p:nvSpPr>
        <p:spPr/>
        <p:txBody>
          <a:bodyPr/>
          <a:lstStyle/>
          <a:p>
            <a:fld id="{87225235-47CC-4C82-BF50-B6C9CDC78990}" type="slidenum">
              <a:rPr lang="zh-CN" altLang="en-US" smtClean="0"/>
              <a:t>1</a:t>
            </a:fld>
            <a:endParaRPr lang="zh-CN" altLang="en-US"/>
          </a:p>
        </p:txBody>
      </p:sp>
    </p:spTree>
    <p:extLst>
      <p:ext uri="{BB962C8B-B14F-4D97-AF65-F5344CB8AC3E}">
        <p14:creationId xmlns:p14="http://schemas.microsoft.com/office/powerpoint/2010/main" val="257837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I’ll talk about four parts.</a:t>
            </a:r>
          </a:p>
          <a:p>
            <a:r>
              <a:rPr lang="en-US" altLang="zh-CN" dirty="0"/>
              <a:t>(read them)</a:t>
            </a:r>
          </a:p>
          <a:p>
            <a:r>
              <a:rPr lang="en-US" altLang="zh-CN" dirty="0"/>
              <a:t>The most important part in this lecture is the optimization.</a:t>
            </a:r>
          </a:p>
        </p:txBody>
      </p:sp>
      <p:sp>
        <p:nvSpPr>
          <p:cNvPr id="4" name="灯片编号占位符 3"/>
          <p:cNvSpPr>
            <a:spLocks noGrp="1"/>
          </p:cNvSpPr>
          <p:nvPr>
            <p:ph type="sldNum" sz="quarter" idx="10"/>
          </p:nvPr>
        </p:nvSpPr>
        <p:spPr/>
        <p:txBody>
          <a:bodyPr/>
          <a:lstStyle/>
          <a:p>
            <a:fld id="{87225235-47CC-4C82-BF50-B6C9CDC78990}" type="slidenum">
              <a:rPr lang="zh-CN" altLang="en-US" smtClean="0"/>
              <a:t>2</a:t>
            </a:fld>
            <a:endParaRPr lang="zh-CN" altLang="en-US"/>
          </a:p>
        </p:txBody>
      </p:sp>
    </p:spTree>
    <p:extLst>
      <p:ext uri="{BB962C8B-B14F-4D97-AF65-F5344CB8AC3E}">
        <p14:creationId xmlns:p14="http://schemas.microsoft.com/office/powerpoint/2010/main" val="1712587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electric field generated by the transmission line.</a:t>
            </a:r>
          </a:p>
          <a:p>
            <a:r>
              <a:rPr lang="en-US" altLang="zh-CN" dirty="0"/>
              <a:t>To calculate the electric field generated by the line, we use a method called </a:t>
            </a:r>
            <a:r>
              <a:rPr lang="en-US" altLang="zh-CN" sz="1200" kern="1200" dirty="0">
                <a:solidFill>
                  <a:schemeClr val="tx1"/>
                </a:solidFill>
                <a:effectLst/>
                <a:latin typeface="+mn-lt"/>
                <a:ea typeface="+mn-ea"/>
                <a:cs typeface="+mn-cs"/>
              </a:rPr>
              <a:t> charge simulation method.</a:t>
            </a:r>
          </a:p>
          <a:p>
            <a:r>
              <a:rPr lang="en-US" altLang="zh-CN" sz="1200" kern="1200" dirty="0">
                <a:solidFill>
                  <a:schemeClr val="tx1"/>
                </a:solidFill>
                <a:effectLst/>
                <a:latin typeface="+mn-lt"/>
                <a:ea typeface="+mn-ea"/>
                <a:cs typeface="+mn-cs"/>
              </a:rPr>
              <a:t>we take the droop of the transmission line into </a:t>
            </a:r>
            <a:r>
              <a:rPr lang="en-US" altLang="zh-CN" sz="1200" kern="1200" dirty="0" err="1">
                <a:solidFill>
                  <a:schemeClr val="tx1"/>
                </a:solidFill>
                <a:effectLst/>
                <a:latin typeface="+mn-lt"/>
                <a:ea typeface="+mn-ea"/>
                <a:cs typeface="+mn-cs"/>
              </a:rPr>
              <a:t>considerationo</a:t>
            </a:r>
            <a:r>
              <a:rPr lang="en-US" altLang="zh-CN" sz="1200" kern="1200" dirty="0">
                <a:solidFill>
                  <a:schemeClr val="tx1"/>
                </a:solidFill>
                <a:effectLst/>
                <a:latin typeface="+mn-lt"/>
                <a:ea typeface="+mn-ea"/>
                <a:cs typeface="+mn-cs"/>
              </a:rPr>
              <a:t>, which can be considered as a good conductor. We then can calculate the equivalent charge on the transmission line and get the potential of the transmission line. And the electric field intensity in any point in the space can be calculated in according to the superposition principle. </a:t>
            </a:r>
          </a:p>
          <a:p>
            <a:r>
              <a:rPr lang="en-US" altLang="zh-CN" sz="1200" kern="1200" dirty="0">
                <a:solidFill>
                  <a:schemeClr val="tx1"/>
                </a:solidFill>
                <a:effectLst/>
                <a:latin typeface="+mn-lt"/>
                <a:ea typeface="+mn-ea"/>
                <a:cs typeface="+mn-cs"/>
              </a:rPr>
              <a:t>And we finally get the result. </a:t>
            </a:r>
          </a:p>
          <a:p>
            <a:r>
              <a:rPr lang="en-US" altLang="zh-CN" sz="1200" kern="1200" dirty="0">
                <a:solidFill>
                  <a:schemeClr val="tx1"/>
                </a:solidFill>
                <a:effectLst/>
                <a:latin typeface="+mn-lt"/>
                <a:ea typeface="+mn-ea"/>
                <a:cs typeface="+mn-cs"/>
              </a:rPr>
              <a:t>You might find it difficult to understand. But don’t worry, me too. Today I won’t talk about the detailed calculation. </a:t>
            </a:r>
          </a:p>
          <a:p>
            <a:r>
              <a:rPr lang="en-US" altLang="zh-CN" sz="1200" kern="1200" dirty="0">
                <a:solidFill>
                  <a:schemeClr val="tx1"/>
                </a:solidFill>
                <a:effectLst/>
                <a:latin typeface="+mn-lt"/>
                <a:ea typeface="+mn-ea"/>
                <a:cs typeface="+mn-cs"/>
              </a:rPr>
              <a:t>I am going to show you the result and the optimization method. </a:t>
            </a:r>
          </a:p>
          <a:p>
            <a:r>
              <a:rPr lang="en-US" altLang="zh-CN" sz="1200" kern="1200" dirty="0">
                <a:solidFill>
                  <a:schemeClr val="tx1"/>
                </a:solidFill>
                <a:effectLst/>
                <a:latin typeface="+mn-lt"/>
                <a:ea typeface="+mn-ea"/>
                <a:cs typeface="+mn-cs"/>
              </a:rPr>
              <a:t>How can we use this result and minimize the influence of the electromagnetic environment.</a:t>
            </a:r>
            <a:endParaRPr lang="zh-CN" altLang="en-US" dirty="0"/>
          </a:p>
        </p:txBody>
      </p:sp>
      <p:sp>
        <p:nvSpPr>
          <p:cNvPr id="4" name="灯片编号占位符 3"/>
          <p:cNvSpPr>
            <a:spLocks noGrp="1"/>
          </p:cNvSpPr>
          <p:nvPr>
            <p:ph type="sldNum" sz="quarter" idx="10"/>
          </p:nvPr>
        </p:nvSpPr>
        <p:spPr/>
        <p:txBody>
          <a:bodyPr/>
          <a:lstStyle/>
          <a:p>
            <a:fld id="{87225235-47CC-4C82-BF50-B6C9CDC78990}" type="slidenum">
              <a:rPr lang="zh-CN" altLang="en-US" smtClean="0"/>
              <a:t>4</a:t>
            </a:fld>
            <a:endParaRPr lang="zh-CN" altLang="en-US"/>
          </a:p>
        </p:txBody>
      </p:sp>
    </p:spTree>
    <p:extLst>
      <p:ext uri="{BB962C8B-B14F-4D97-AF65-F5344CB8AC3E}">
        <p14:creationId xmlns:p14="http://schemas.microsoft.com/office/powerpoint/2010/main" val="284598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let’s go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Basing on the calculation we made, we can know that the electric environment is related with the layout of the transmission line,</a:t>
            </a:r>
            <a:r>
              <a:rPr lang="en-US" altLang="zh-CN" dirty="0">
                <a:solidFill>
                  <a:schemeClr val="bg1"/>
                </a:solidFill>
              </a:rPr>
              <a:t> The height of the transmission line, The distance between three phases, The structure and size of bundled conductors.</a:t>
            </a:r>
            <a:r>
              <a:rPr lang="zh-CN" altLang="en-US" dirty="0">
                <a:solidFill>
                  <a:schemeClr val="bg1"/>
                </a:solidFill>
              </a:rPr>
              <a:t> </a:t>
            </a:r>
            <a:r>
              <a:rPr lang="en-US" altLang="zh-CN" dirty="0">
                <a:solidFill>
                  <a:schemeClr val="bg1"/>
                </a:solidFill>
              </a:rPr>
              <a:t>And</a:t>
            </a:r>
            <a:r>
              <a:rPr lang="zh-CN" altLang="en-US" dirty="0">
                <a:solidFill>
                  <a:schemeClr val="bg1"/>
                </a:solidFill>
              </a:rPr>
              <a:t> </a:t>
            </a:r>
            <a:r>
              <a:rPr lang="en-US" altLang="zh-CN" dirty="0">
                <a:solidFill>
                  <a:schemeClr val="bg1"/>
                </a:solidFill>
              </a:rPr>
              <a:t>so</a:t>
            </a:r>
            <a:r>
              <a:rPr lang="zh-CN" altLang="en-US" dirty="0">
                <a:solidFill>
                  <a:schemeClr val="bg1"/>
                </a:solidFill>
              </a:rPr>
              <a:t> </a:t>
            </a:r>
            <a:r>
              <a:rPr lang="en-US" altLang="zh-CN" dirty="0">
                <a:solidFill>
                  <a:schemeClr val="bg1"/>
                </a:solidFill>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Due to the limited time, I ‘ll mainly introduce the first and the second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This picture shows the relationship between the intensity of electric field and the layout.</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transmission</a:t>
            </a:r>
            <a:r>
              <a:rPr lang="zh-CN" altLang="en-US" dirty="0">
                <a:solidFill>
                  <a:schemeClr val="bg1"/>
                </a:solidFill>
              </a:rPr>
              <a:t> </a:t>
            </a:r>
            <a:r>
              <a:rPr lang="en-US" altLang="zh-CN" dirty="0">
                <a:solidFill>
                  <a:schemeClr val="bg1"/>
                </a:solidFill>
              </a:rPr>
              <a:t>lines</a:t>
            </a:r>
            <a:r>
              <a:rPr lang="zh-CN" altLang="en-US" dirty="0">
                <a:solidFill>
                  <a:schemeClr val="bg1"/>
                </a:solidFill>
              </a:rPr>
              <a:t> </a:t>
            </a:r>
            <a:r>
              <a:rPr lang="en-US" altLang="zh-CN" dirty="0">
                <a:solidFill>
                  <a:schemeClr val="bg1"/>
                </a:solidFill>
              </a:rPr>
              <a:t>are</a:t>
            </a:r>
            <a:r>
              <a:rPr lang="zh-CN" altLang="en-US" dirty="0">
                <a:solidFill>
                  <a:schemeClr val="bg1"/>
                </a:solidFill>
              </a:rPr>
              <a:t> </a:t>
            </a:r>
            <a:r>
              <a:rPr lang="en-US" altLang="zh-CN" dirty="0">
                <a:solidFill>
                  <a:schemeClr val="bg1"/>
                </a:solidFill>
              </a:rPr>
              <a:t>constructed in the </a:t>
            </a:r>
            <a:r>
              <a:rPr lang="en-US" altLang="zh-CN" sz="1200" kern="1200" dirty="0">
                <a:solidFill>
                  <a:schemeClr val="tx1"/>
                </a:solidFill>
                <a:effectLst/>
                <a:latin typeface="+mn-lt"/>
                <a:ea typeface="+mn-ea"/>
                <a:cs typeface="+mn-cs"/>
              </a:rPr>
              <a:t>horizontal way, the result is the red line with two maximum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And the inverted triangle? The result is the black line with one maximum value. The regular triangle also have two maximum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Basing on the analyze of its actual value, we find that the inverted triangle is the best choice.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can be proved by the  actual type of transmission tower. The first is the cup-type tower, because it looks like a cup. The right one is the compacted tower. The left tower arrange the transmission line in regular triangle way, while the right one arrange the line in inverted triangle way. And we get the result. To get this result, we assume any other factors is the same. In this graph we can clearly judge that the compacted tower is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bg1"/>
                </a:solidFill>
                <a:effectLst/>
                <a:latin typeface="+mn-lt"/>
                <a:ea typeface="+mn-ea"/>
                <a:cs typeface="+mn-cs"/>
              </a:rPr>
              <a:t>So, this is the layout, and what about the height?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bg1"/>
                </a:solidFill>
                <a:effectLst/>
                <a:latin typeface="+mn-lt"/>
                <a:ea typeface="+mn-ea"/>
                <a:cs typeface="+mn-cs"/>
              </a:rPr>
              <a:t>Yes, the intensity of the electric field on the ground decrease with the increase of the height of the transmission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bg1"/>
                </a:solidFill>
                <a:effectLst/>
                <a:latin typeface="+mn-lt"/>
                <a:ea typeface="+mn-ea"/>
                <a:cs typeface="+mn-cs"/>
              </a:rPr>
              <a:t>It inspires us that if we want to reduce the intensity on the ground we can simply rise the height of the transmission line</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7225235-47CC-4C82-BF50-B6C9CDC78990}" type="slidenum">
              <a:rPr lang="zh-CN" altLang="en-US" smtClean="0"/>
              <a:t>5</a:t>
            </a:fld>
            <a:endParaRPr lang="zh-CN" altLang="en-US"/>
          </a:p>
        </p:txBody>
      </p:sp>
    </p:spTree>
    <p:extLst>
      <p:ext uri="{BB962C8B-B14F-4D97-AF65-F5344CB8AC3E}">
        <p14:creationId xmlns:p14="http://schemas.microsoft.com/office/powerpoint/2010/main" val="8940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now let’s come to the magnetic environment part. </a:t>
            </a:r>
          </a:p>
          <a:p>
            <a:r>
              <a:rPr lang="en-US" altLang="zh-CN" dirty="0"/>
              <a:t>Magnetic field is generated by the transmission line. And we also omit the detailed calculation. If you are interested in the calculation, you can look at the reference. </a:t>
            </a:r>
          </a:p>
          <a:p>
            <a:r>
              <a:rPr lang="en-US" altLang="zh-CN" dirty="0"/>
              <a:t>The intensity of the magnetic field is related with the layout and the height---just like electric environment. It also is  related with the distance between different phases.</a:t>
            </a:r>
          </a:p>
          <a:p>
            <a:r>
              <a:rPr lang="en-US" altLang="zh-CN" dirty="0"/>
              <a:t>The layout is almost the same as the electric environment. When the transmission line is put in inverted triangle layout, the intensity of magnetic field is the lowest. </a:t>
            </a:r>
          </a:p>
          <a:p>
            <a:r>
              <a:rPr lang="en-US" altLang="zh-CN" dirty="0"/>
              <a:t>And this is also shown in the type of tower. If we use the cup-type tower, we will get the upper line which means the higher intensity. If we use the compacted tower we will get the lower intensity. </a:t>
            </a:r>
          </a:p>
          <a:p>
            <a:r>
              <a:rPr lang="en-US" altLang="zh-CN" dirty="0"/>
              <a:t>Now ,the height. </a:t>
            </a:r>
          </a:p>
          <a:p>
            <a:r>
              <a:rPr lang="en-US" altLang="zh-CN" dirty="0"/>
              <a:t>It is also the same. The intensity decrease as the line become higher. </a:t>
            </a:r>
          </a:p>
          <a:p>
            <a:r>
              <a:rPr lang="en-US" altLang="zh-CN" dirty="0"/>
              <a:t>Things get more interesting when if we take a look the distances between different phases line. </a:t>
            </a:r>
          </a:p>
          <a:p>
            <a:r>
              <a:rPr lang="en-US" altLang="zh-CN" dirty="0"/>
              <a:t>We can see that before the distance reach a certain point, it decrease with the increase of the distance. And after the point it actually increase as the distance becomes wider.</a:t>
            </a:r>
            <a:endParaRPr lang="zh-CN" altLang="en-US" dirty="0"/>
          </a:p>
        </p:txBody>
      </p:sp>
      <p:sp>
        <p:nvSpPr>
          <p:cNvPr id="4" name="灯片编号占位符 3"/>
          <p:cNvSpPr>
            <a:spLocks noGrp="1"/>
          </p:cNvSpPr>
          <p:nvPr>
            <p:ph type="sldNum" sz="quarter" idx="10"/>
          </p:nvPr>
        </p:nvSpPr>
        <p:spPr/>
        <p:txBody>
          <a:bodyPr/>
          <a:lstStyle/>
          <a:p>
            <a:fld id="{87225235-47CC-4C82-BF50-B6C9CDC78990}" type="slidenum">
              <a:rPr lang="zh-CN" altLang="en-US" smtClean="0"/>
              <a:t>7</a:t>
            </a:fld>
            <a:endParaRPr lang="zh-CN" altLang="en-US"/>
          </a:p>
        </p:txBody>
      </p:sp>
    </p:spTree>
    <p:extLst>
      <p:ext uri="{BB962C8B-B14F-4D97-AF65-F5344CB8AC3E}">
        <p14:creationId xmlns:p14="http://schemas.microsoft.com/office/powerpoint/2010/main" val="181185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after all the analyzation, how can we minimize the influence caused by the electromagnetic environment.</a:t>
            </a:r>
          </a:p>
          <a:p>
            <a:r>
              <a:rPr lang="en-US" altLang="zh-CN" dirty="0"/>
              <a:t>There are mainly 3 ways …</a:t>
            </a:r>
          </a:p>
          <a:p>
            <a:r>
              <a:rPr lang="en-US" altLang="zh-CN" dirty="0"/>
              <a:t>Actually all of these is related with the reasonable choose of transmission tower.</a:t>
            </a:r>
          </a:p>
          <a:p>
            <a:r>
              <a:rPr lang="en-US" altLang="zh-CN" dirty="0"/>
              <a:t>So what kind of tower should we choose?</a:t>
            </a:r>
          </a:p>
          <a:p>
            <a:r>
              <a:rPr lang="en-US" altLang="zh-CN" dirty="0"/>
              <a:t>Cup-type tower? Compacted tower? Or other towers?</a:t>
            </a:r>
            <a:endParaRPr lang="zh-CN" altLang="en-US" dirty="0"/>
          </a:p>
        </p:txBody>
      </p:sp>
      <p:sp>
        <p:nvSpPr>
          <p:cNvPr id="4" name="灯片编号占位符 3"/>
          <p:cNvSpPr>
            <a:spLocks noGrp="1"/>
          </p:cNvSpPr>
          <p:nvPr>
            <p:ph type="sldNum" sz="quarter" idx="10"/>
          </p:nvPr>
        </p:nvSpPr>
        <p:spPr/>
        <p:txBody>
          <a:bodyPr/>
          <a:lstStyle/>
          <a:p>
            <a:fld id="{87225235-47CC-4C82-BF50-B6C9CDC78990}" type="slidenum">
              <a:rPr lang="zh-CN" altLang="en-US" smtClean="0"/>
              <a:t>9</a:t>
            </a:fld>
            <a:endParaRPr lang="zh-CN" altLang="en-US"/>
          </a:p>
        </p:txBody>
      </p:sp>
    </p:spTree>
    <p:extLst>
      <p:ext uri="{BB962C8B-B14F-4D97-AF65-F5344CB8AC3E}">
        <p14:creationId xmlns:p14="http://schemas.microsoft.com/office/powerpoint/2010/main" val="945723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take a look.</a:t>
            </a:r>
          </a:p>
          <a:p>
            <a:r>
              <a:rPr lang="en-US" altLang="zh-CN" dirty="0"/>
              <a:t>Let’s compare the cup-type tower and the compacted tower.</a:t>
            </a:r>
          </a:p>
          <a:p>
            <a:r>
              <a:rPr lang="en-US" altLang="zh-CN" dirty="0"/>
              <a:t>First is the electric field.</a:t>
            </a:r>
          </a:p>
          <a:p>
            <a:r>
              <a:rPr lang="en-US" altLang="zh-CN" dirty="0"/>
              <a:t>We already know that compacted tower does a better job.</a:t>
            </a:r>
          </a:p>
          <a:p>
            <a:r>
              <a:rPr lang="en-US" altLang="zh-CN" dirty="0"/>
              <a:t>And so does magnetic field.</a:t>
            </a:r>
          </a:p>
          <a:p>
            <a:r>
              <a:rPr lang="en-US" altLang="zh-CN" dirty="0"/>
              <a:t>Noise </a:t>
            </a:r>
          </a:p>
          <a:p>
            <a:r>
              <a:rPr lang="en-US" altLang="zh-CN" dirty="0"/>
              <a:t>The noise is a problem. It disturbs people. Making it unable to construct near the resident area.</a:t>
            </a:r>
          </a:p>
          <a:p>
            <a:r>
              <a:rPr lang="en-US" altLang="zh-CN" dirty="0"/>
              <a:t>For cup-type tower, it works good in low altitude area, while the compacted tower cannot meet the demand 55DB. It inspire us that we can use the cup-type tower at the low altitude resident area.</a:t>
            </a:r>
          </a:p>
          <a:p>
            <a:r>
              <a:rPr lang="en-US" altLang="zh-CN" dirty="0"/>
              <a:t>And line corridor area?</a:t>
            </a:r>
          </a:p>
          <a:p>
            <a:r>
              <a:rPr lang="en-US" altLang="zh-CN" dirty="0"/>
              <a:t>The cup-type tower take up more area. Which means it cost more for the area under the line can not be effectively used.</a:t>
            </a:r>
          </a:p>
          <a:p>
            <a:r>
              <a:rPr lang="en-US" altLang="zh-CN" dirty="0"/>
              <a:t>And corona loss?</a:t>
            </a:r>
          </a:p>
          <a:p>
            <a:r>
              <a:rPr lang="en-US" altLang="zh-CN" dirty="0"/>
              <a:t>If we look at this form we will find that the corona loss in high – altitude area of compacted tower is intolerable. Comparing with it, the </a:t>
            </a:r>
            <a:r>
              <a:rPr lang="en-US" altLang="zh-CN" dirty="0" err="1"/>
              <a:t>cuptype</a:t>
            </a:r>
            <a:r>
              <a:rPr lang="en-US" altLang="zh-CN" dirty="0"/>
              <a:t> tower does a good job </a:t>
            </a:r>
          </a:p>
          <a:p>
            <a:r>
              <a:rPr lang="en-US" altLang="zh-CN" dirty="0"/>
              <a:t>And the cup-type tower is more tough, it can be used in area that has strong wind or snow.</a:t>
            </a:r>
          </a:p>
          <a:p>
            <a:r>
              <a:rPr lang="en-US" altLang="zh-CN" dirty="0"/>
              <a:t>If we can choose the type o tower reasonably we then can make full use of it . Avoid the disadvantages and make the best of the advantages.</a:t>
            </a:r>
          </a:p>
          <a:p>
            <a:r>
              <a:rPr lang="en-US" altLang="zh-CN" dirty="0"/>
              <a:t>And these is not the only way to minimize the influence. We can also change the type of line. Raise the diameter for instance. Other methods can make up the disadvantages of these towers.</a:t>
            </a:r>
          </a:p>
          <a:p>
            <a:endParaRPr lang="en-US" altLang="zh-CN" dirty="0"/>
          </a:p>
          <a:p>
            <a:endParaRPr lang="en-US" altLang="zh-CN" dirty="0"/>
          </a:p>
          <a:p>
            <a:r>
              <a:rPr lang="zh-CN" altLang="en-US" dirty="0"/>
              <a:t>线电</a:t>
            </a:r>
          </a:p>
          <a:p>
            <a:r>
              <a:rPr lang="zh-CN" altLang="en-US" dirty="0"/>
              <a:t>干扰和可听噪声可通过选择大半径导线或适当增</a:t>
            </a:r>
          </a:p>
          <a:p>
            <a:r>
              <a:rPr lang="zh-CN" altLang="en-US" dirty="0"/>
              <a:t>加分裂导线根数来满足要求</a:t>
            </a:r>
            <a:r>
              <a:rPr lang="en-US" altLang="zh-CN" dirty="0"/>
              <a:t>:</a:t>
            </a:r>
          </a:p>
          <a:p>
            <a:r>
              <a:rPr lang="zh-CN" altLang="en-US" dirty="0"/>
              <a:t>酒杯塔可满足各项电磁环境控制指标</a:t>
            </a:r>
            <a:r>
              <a:rPr lang="en-US" altLang="zh-CN" dirty="0"/>
              <a:t>,</a:t>
            </a:r>
          </a:p>
          <a:p>
            <a:r>
              <a:rPr lang="zh-CN" altLang="en-US" dirty="0"/>
              <a:t>特别是高海拔地区也完全满足</a:t>
            </a:r>
            <a:r>
              <a:rPr lang="en-US" altLang="zh-CN" dirty="0"/>
              <a:t>,</a:t>
            </a:r>
            <a:r>
              <a:rPr lang="zh-CN" altLang="en-US" dirty="0"/>
              <a:t>低海拔地区还可减</a:t>
            </a:r>
          </a:p>
          <a:p>
            <a:r>
              <a:rPr lang="zh-CN" altLang="en-US" dirty="0"/>
              <a:t>小导线半径</a:t>
            </a:r>
            <a:r>
              <a:rPr lang="en-US" altLang="zh-CN" dirty="0"/>
              <a:t>,</a:t>
            </a:r>
            <a:r>
              <a:rPr lang="zh-CN" altLang="en-US" dirty="0"/>
              <a:t>但其线路走廊宽度较大。</a:t>
            </a:r>
          </a:p>
          <a:p>
            <a:endParaRPr lang="zh-CN" altLang="en-US" dirty="0"/>
          </a:p>
        </p:txBody>
      </p:sp>
      <p:sp>
        <p:nvSpPr>
          <p:cNvPr id="4" name="灯片编号占位符 3"/>
          <p:cNvSpPr>
            <a:spLocks noGrp="1"/>
          </p:cNvSpPr>
          <p:nvPr>
            <p:ph type="sldNum" sz="quarter" idx="10"/>
          </p:nvPr>
        </p:nvSpPr>
        <p:spPr/>
        <p:txBody>
          <a:bodyPr/>
          <a:lstStyle/>
          <a:p>
            <a:fld id="{87225235-47CC-4C82-BF50-B6C9CDC78990}" type="slidenum">
              <a:rPr lang="zh-CN" altLang="en-US" smtClean="0"/>
              <a:t>10</a:t>
            </a:fld>
            <a:endParaRPr lang="zh-CN" altLang="en-US"/>
          </a:p>
        </p:txBody>
      </p:sp>
    </p:spTree>
    <p:extLst>
      <p:ext uri="{BB962C8B-B14F-4D97-AF65-F5344CB8AC3E}">
        <p14:creationId xmlns:p14="http://schemas.microsoft.com/office/powerpoint/2010/main" val="218805596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B0086F1F-77B3-4B7A-AD22-1124F4276D5A}"/>
              </a:ext>
            </a:extLst>
          </p:cNvPr>
          <p:cNvGrpSpPr/>
          <p:nvPr userDrawn="1"/>
        </p:nvGrpSpPr>
        <p:grpSpPr>
          <a:xfrm>
            <a:off x="0" y="0"/>
            <a:ext cx="12192000" cy="6858000"/>
            <a:chOff x="589935" y="629265"/>
            <a:chExt cx="12192000" cy="6858000"/>
          </a:xfrm>
        </p:grpSpPr>
        <p:pic>
          <p:nvPicPr>
            <p:cNvPr id="8" name="图片 7" descr="图片包含 天空, 户外, 塔式建筑物&#10;&#10;已生成极高可信度的说明">
              <a:extLst>
                <a:ext uri="{FF2B5EF4-FFF2-40B4-BE49-F238E27FC236}">
                  <a16:creationId xmlns:a16="http://schemas.microsoft.com/office/drawing/2014/main" id="{543DC277-62F4-4AE3-8DCB-F509EA30C720}"/>
                </a:ext>
              </a:extLst>
            </p:cNvPr>
            <p:cNvPicPr>
              <a:picLocks noChangeAspect="1"/>
            </p:cNvPicPr>
            <p:nvPr userDrawn="1"/>
          </p:nvPicPr>
          <p:blipFill>
            <a:blip r:embed="rId2">
              <a:biLevel thresh="75000"/>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9935" y="629265"/>
              <a:ext cx="12192000" cy="6858000"/>
            </a:xfrm>
            <a:prstGeom prst="rect">
              <a:avLst/>
            </a:prstGeom>
          </p:spPr>
        </p:pic>
        <p:sp>
          <p:nvSpPr>
            <p:cNvPr id="9" name="矩形 8">
              <a:extLst>
                <a:ext uri="{FF2B5EF4-FFF2-40B4-BE49-F238E27FC236}">
                  <a16:creationId xmlns:a16="http://schemas.microsoft.com/office/drawing/2014/main" id="{E900C068-EAE8-4A60-AA9C-15ECED9A20CC}"/>
                </a:ext>
              </a:extLst>
            </p:cNvPr>
            <p:cNvSpPr/>
            <p:nvPr userDrawn="1"/>
          </p:nvSpPr>
          <p:spPr>
            <a:xfrm>
              <a:off x="589935" y="633579"/>
              <a:ext cx="12192000" cy="6853686"/>
            </a:xfrm>
            <a:prstGeom prst="rect">
              <a:avLst/>
            </a:prstGeom>
            <a:solidFill>
              <a:schemeClr val="dk1">
                <a:alpha val="7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1061918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39D26-EFF2-4B26-B440-842245E93BF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171357-A740-49A2-9B36-ACD4EE80426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7FECF3-2260-4BB5-8958-8DFDB1C94BFE}"/>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5" name="页脚占位符 4">
            <a:extLst>
              <a:ext uri="{FF2B5EF4-FFF2-40B4-BE49-F238E27FC236}">
                <a16:creationId xmlns:a16="http://schemas.microsoft.com/office/drawing/2014/main" id="{49EC3498-B4DD-44B9-A845-F52183E6A8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A22E25-34D4-416F-9B1E-D93ED67E7401}"/>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258721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C85CC2-8D22-49B2-847D-2EAFE88877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55CA5A-C53D-43A1-8787-85C5B04FD07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20BFF61-BB06-4A86-82AD-CA322ADCC79E}"/>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5" name="页脚占位符 4">
            <a:extLst>
              <a:ext uri="{FF2B5EF4-FFF2-40B4-BE49-F238E27FC236}">
                <a16:creationId xmlns:a16="http://schemas.microsoft.com/office/drawing/2014/main" id="{0B716712-39B0-4AA6-AF80-24EE80854E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95772-E9C0-4F01-A461-A158EF45F9C4}"/>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240192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41D39-46B2-4DAE-B6F4-F18FBC05DF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C47809-620B-4851-83D7-1E45430F768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08CD85-20FD-445D-A006-A01B8AAA4E2E}"/>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5" name="页脚占位符 4">
            <a:extLst>
              <a:ext uri="{FF2B5EF4-FFF2-40B4-BE49-F238E27FC236}">
                <a16:creationId xmlns:a16="http://schemas.microsoft.com/office/drawing/2014/main" id="{AF8D8408-33A4-492C-B48C-42AF082D3ED2}"/>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336F03D7-99CA-429E-85C8-35634DFD3034}"/>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5245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E57ED-B158-42A4-91E4-1DF90C7538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E830E4-21BB-48BF-84CD-D06423D58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83D9D43-1CCA-4356-AF53-500C6B6035F2}"/>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5" name="页脚占位符 4">
            <a:extLst>
              <a:ext uri="{FF2B5EF4-FFF2-40B4-BE49-F238E27FC236}">
                <a16:creationId xmlns:a16="http://schemas.microsoft.com/office/drawing/2014/main" id="{7140AB1D-FA60-4609-95F6-A0A02F6113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8E324F-461E-4DCB-95DA-460E5F25DFFE}"/>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409666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A4982-BC50-4A90-838C-981F17D69F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D5742C-391B-4F8A-8230-8D7F30D77A6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D815972-C210-48EB-9D46-6A0A636C934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6AA4995-267E-4FE8-8733-122834312710}"/>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6" name="页脚占位符 5">
            <a:extLst>
              <a:ext uri="{FF2B5EF4-FFF2-40B4-BE49-F238E27FC236}">
                <a16:creationId xmlns:a16="http://schemas.microsoft.com/office/drawing/2014/main" id="{B95C69D8-DE0C-4C2F-9DA2-0AEAC7B652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3A14DF-9922-4DDD-A071-C0002BC0F59B}"/>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279313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C2D05-2468-48B3-956A-10585210B8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8E0D8D-3AB5-430F-861A-EFE2DEC886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ED8043-292E-4339-806A-570A3864B9D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1701461-871D-490B-B6EC-7023FD2A0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E53FEA1-C007-49DD-BA30-0717B3BCADC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C68C370-4C57-4E8D-8BAE-83B523A80F92}"/>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8" name="页脚占位符 7">
            <a:extLst>
              <a:ext uri="{FF2B5EF4-FFF2-40B4-BE49-F238E27FC236}">
                <a16:creationId xmlns:a16="http://schemas.microsoft.com/office/drawing/2014/main" id="{292FB038-A712-4D05-8D8F-E7199AE084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C74666-C505-4092-865F-B8D2007BC519}"/>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332021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2957D-61A8-4061-9540-18663529D1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9B23CA-FCDD-40BD-B5BB-59177500E324}"/>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4" name="页脚占位符 3">
            <a:extLst>
              <a:ext uri="{FF2B5EF4-FFF2-40B4-BE49-F238E27FC236}">
                <a16:creationId xmlns:a16="http://schemas.microsoft.com/office/drawing/2014/main" id="{C88805AB-8C60-4034-A31E-25265B4A10A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DE3F3E-369F-4B8D-82E7-493A64841287}"/>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96558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260D2E-7DF9-41F5-B510-E751922661C3}"/>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3" name="页脚占位符 2">
            <a:extLst>
              <a:ext uri="{FF2B5EF4-FFF2-40B4-BE49-F238E27FC236}">
                <a16:creationId xmlns:a16="http://schemas.microsoft.com/office/drawing/2014/main" id="{3E854ED8-9F59-407D-A087-E85538960C6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433A79-BFBA-4D95-A6BF-415488F12862}"/>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109538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EE33E-C2E4-4683-B23D-36A6410A56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0D92FF-1D23-4AE1-B38F-1531BA7EF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FCE3D8B-730C-41D7-9722-2A131A3DC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097ED86-1310-420A-BDF0-1105EDFE1ABA}"/>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6" name="页脚占位符 5">
            <a:extLst>
              <a:ext uri="{FF2B5EF4-FFF2-40B4-BE49-F238E27FC236}">
                <a16:creationId xmlns:a16="http://schemas.microsoft.com/office/drawing/2014/main" id="{002744A4-FD58-4854-B768-20778584FA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A58B82-AE40-4F26-AE14-EFC955B74727}"/>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9850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BA951-8BB7-4344-858D-0EB8B93F41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0320E6-6AFF-4304-BAB7-FCE4F565A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DB015A-4674-43D8-8C6F-B5D2E763C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C841C0-D6E5-42A7-A334-1B477EB9C2A5}"/>
              </a:ext>
            </a:extLst>
          </p:cNvPr>
          <p:cNvSpPr>
            <a:spLocks noGrp="1"/>
          </p:cNvSpPr>
          <p:nvPr>
            <p:ph type="dt" sz="half" idx="10"/>
          </p:nvPr>
        </p:nvSpPr>
        <p:spPr/>
        <p:txBody>
          <a:bodyPr/>
          <a:lstStyle/>
          <a:p>
            <a:fld id="{2D246556-3D79-47B0-9E02-F73FAAB8715E}" type="datetimeFigureOut">
              <a:rPr lang="zh-CN" altLang="en-US" smtClean="0"/>
              <a:t>2017/7/5</a:t>
            </a:fld>
            <a:endParaRPr lang="zh-CN" altLang="en-US"/>
          </a:p>
        </p:txBody>
      </p:sp>
      <p:sp>
        <p:nvSpPr>
          <p:cNvPr id="6" name="页脚占位符 5">
            <a:extLst>
              <a:ext uri="{FF2B5EF4-FFF2-40B4-BE49-F238E27FC236}">
                <a16:creationId xmlns:a16="http://schemas.microsoft.com/office/drawing/2014/main" id="{1AC1065B-35A1-46B7-899A-65A6853296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06BE64-3118-4F44-AFD5-F47523B206BB}"/>
              </a:ext>
            </a:extLst>
          </p:cNvPr>
          <p:cNvSpPr>
            <a:spLocks noGrp="1"/>
          </p:cNvSpPr>
          <p:nvPr>
            <p:ph type="sldNum" sz="quarter" idx="12"/>
          </p:nvPr>
        </p:nvSpPr>
        <p:spPr/>
        <p:txBody>
          <a:bodyPr/>
          <a:lstStyle/>
          <a:p>
            <a:fld id="{3D30A297-0C5A-4534-99D7-052AFA5CBD14}" type="slidenum">
              <a:rPr lang="zh-CN" altLang="en-US" smtClean="0"/>
              <a:t>‹#›</a:t>
            </a:fld>
            <a:endParaRPr lang="zh-CN" altLang="en-US"/>
          </a:p>
        </p:txBody>
      </p:sp>
    </p:spTree>
    <p:extLst>
      <p:ext uri="{BB962C8B-B14F-4D97-AF65-F5344CB8AC3E}">
        <p14:creationId xmlns:p14="http://schemas.microsoft.com/office/powerpoint/2010/main" val="207709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AB6255-7A7A-4907-A404-2E5F02DBD3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FEF0D3-2C55-4A19-944C-9A3AD3C02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4D20FE-A54E-4966-B01E-8B568B91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46556-3D79-47B0-9E02-F73FAAB8715E}" type="datetimeFigureOut">
              <a:rPr lang="zh-CN" altLang="en-US" smtClean="0"/>
              <a:t>2017/7/5</a:t>
            </a:fld>
            <a:endParaRPr lang="zh-CN" altLang="en-US"/>
          </a:p>
        </p:txBody>
      </p:sp>
      <p:sp>
        <p:nvSpPr>
          <p:cNvPr id="5" name="页脚占位符 4">
            <a:extLst>
              <a:ext uri="{FF2B5EF4-FFF2-40B4-BE49-F238E27FC236}">
                <a16:creationId xmlns:a16="http://schemas.microsoft.com/office/drawing/2014/main" id="{4AE71AD6-C0EC-4CDA-8418-4D075532E6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6D9AE6-F39F-4A81-8E22-6E05EF4E2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0A297-0C5A-4534-99D7-052AFA5CBD14}" type="slidenum">
              <a:rPr lang="zh-CN" altLang="en-US" smtClean="0"/>
              <a:t>‹#›</a:t>
            </a:fld>
            <a:endParaRPr lang="zh-CN" altLang="en-US"/>
          </a:p>
        </p:txBody>
      </p:sp>
      <p:grpSp>
        <p:nvGrpSpPr>
          <p:cNvPr id="7" name="组合 6">
            <a:extLst>
              <a:ext uri="{FF2B5EF4-FFF2-40B4-BE49-F238E27FC236}">
                <a16:creationId xmlns:a16="http://schemas.microsoft.com/office/drawing/2014/main" id="{675497B0-4B90-4451-BC70-F8F798313DAB}"/>
              </a:ext>
            </a:extLst>
          </p:cNvPr>
          <p:cNvGrpSpPr/>
          <p:nvPr userDrawn="1"/>
        </p:nvGrpSpPr>
        <p:grpSpPr>
          <a:xfrm>
            <a:off x="0" y="0"/>
            <a:ext cx="12192000" cy="6858000"/>
            <a:chOff x="589935" y="629265"/>
            <a:chExt cx="12192000" cy="6858000"/>
          </a:xfrm>
        </p:grpSpPr>
        <p:pic>
          <p:nvPicPr>
            <p:cNvPr id="8" name="图片 7" descr="图片包含 天空, 户外, 塔式建筑物&#10;&#10;已生成极高可信度的说明">
              <a:extLst>
                <a:ext uri="{FF2B5EF4-FFF2-40B4-BE49-F238E27FC236}">
                  <a16:creationId xmlns:a16="http://schemas.microsoft.com/office/drawing/2014/main" id="{E2B54704-081F-4128-B3FD-D406A490E389}"/>
                </a:ext>
              </a:extLst>
            </p:cNvPr>
            <p:cNvPicPr>
              <a:picLocks noChangeAspect="1"/>
            </p:cNvPicPr>
            <p:nvPr userDrawn="1"/>
          </p:nvPicPr>
          <p:blipFill>
            <a:blip r:embed="rId13">
              <a:biLevel thresh="75000"/>
              <a:extLst>
                <a:ext uri="{BEBA8EAE-BF5A-486C-A8C5-ECC9F3942E4B}">
                  <a14:imgProps xmlns:a14="http://schemas.microsoft.com/office/drawing/2010/main">
                    <a14:imgLayer r:embed="rId1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89935" y="629265"/>
              <a:ext cx="12192000" cy="6858000"/>
            </a:xfrm>
            <a:prstGeom prst="rect">
              <a:avLst/>
            </a:prstGeom>
          </p:spPr>
        </p:pic>
        <p:sp>
          <p:nvSpPr>
            <p:cNvPr id="9" name="矩形 8">
              <a:extLst>
                <a:ext uri="{FF2B5EF4-FFF2-40B4-BE49-F238E27FC236}">
                  <a16:creationId xmlns:a16="http://schemas.microsoft.com/office/drawing/2014/main" id="{581B2621-EE38-4DA7-8298-87B0CC314846}"/>
                </a:ext>
              </a:extLst>
            </p:cNvPr>
            <p:cNvSpPr/>
            <p:nvPr userDrawn="1"/>
          </p:nvSpPr>
          <p:spPr>
            <a:xfrm>
              <a:off x="589935" y="633579"/>
              <a:ext cx="12192000" cy="6853686"/>
            </a:xfrm>
            <a:prstGeom prst="rect">
              <a:avLst/>
            </a:prstGeom>
            <a:solidFill>
              <a:schemeClr val="dk1">
                <a:alpha val="7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897442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11.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466013-0E8C-4BFE-9483-02D123630D95}"/>
              </a:ext>
            </a:extLst>
          </p:cNvPr>
          <p:cNvSpPr/>
          <p:nvPr/>
        </p:nvSpPr>
        <p:spPr>
          <a:xfrm>
            <a:off x="833557" y="2009343"/>
            <a:ext cx="8136595" cy="1754326"/>
          </a:xfrm>
          <a:prstGeom prst="rect">
            <a:avLst/>
          </a:prstGeom>
        </p:spPr>
        <p:txBody>
          <a:bodyPr wrap="square">
            <a:spAutoFit/>
          </a:bodyPr>
          <a:lstStyle/>
          <a:p>
            <a:pPr algn="ctr"/>
            <a:r>
              <a:rPr lang="en-US" altLang="zh-CN" sz="3600" b="1" spc="300" dirty="0">
                <a:latin typeface="微软雅黑" pitchFamily="34" charset="-122"/>
                <a:ea typeface="微软雅黑" pitchFamily="34" charset="-122"/>
              </a:rPr>
              <a:t>The Electromagnetic Environment of High Voltage Transmission Line</a:t>
            </a:r>
            <a:endParaRPr lang="zh-CN" altLang="en-US" sz="3600" b="1" spc="300" dirty="0">
              <a:latin typeface="微软雅黑" pitchFamily="34" charset="-122"/>
              <a:ea typeface="微软雅黑" pitchFamily="34" charset="-122"/>
            </a:endParaRPr>
          </a:p>
        </p:txBody>
      </p:sp>
      <p:sp>
        <p:nvSpPr>
          <p:cNvPr id="5" name="TextBox 25">
            <a:extLst>
              <a:ext uri="{FF2B5EF4-FFF2-40B4-BE49-F238E27FC236}">
                <a16:creationId xmlns:a16="http://schemas.microsoft.com/office/drawing/2014/main" id="{9FFE6B02-A8B6-49BC-9C57-EF896C09ED56}"/>
              </a:ext>
            </a:extLst>
          </p:cNvPr>
          <p:cNvSpPr txBox="1"/>
          <p:nvPr/>
        </p:nvSpPr>
        <p:spPr>
          <a:xfrm>
            <a:off x="2143584" y="5413008"/>
            <a:ext cx="3638495" cy="369332"/>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ctr"/>
            <a:r>
              <a:rPr lang="zh-CN" altLang="en-US" dirty="0">
                <a:solidFill>
                  <a:schemeClr val="tx1"/>
                </a:solidFill>
              </a:rPr>
              <a:t>主讲人：刘寒玉     </a:t>
            </a:r>
            <a:r>
              <a:rPr lang="en-US" altLang="zh-CN" dirty="0">
                <a:solidFill>
                  <a:schemeClr val="tx1"/>
                </a:solidFill>
              </a:rPr>
              <a:t>2016010926</a:t>
            </a:r>
            <a:endParaRPr lang="zh-CN" altLang="en-US" dirty="0">
              <a:solidFill>
                <a:schemeClr val="tx1"/>
              </a:solidFill>
            </a:endParaRPr>
          </a:p>
        </p:txBody>
      </p:sp>
    </p:spTree>
    <p:extLst>
      <p:ext uri="{BB962C8B-B14F-4D97-AF65-F5344CB8AC3E}">
        <p14:creationId xmlns:p14="http://schemas.microsoft.com/office/powerpoint/2010/main" val="300035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 calcmode="lin" valueType="num">
                                      <p:cBhvr>
                                        <p:cTn id="12" dur="500" fill="hold"/>
                                        <p:tgtEl>
                                          <p:spTgt spid="5"/>
                                        </p:tgtEl>
                                        <p:attrNameLst>
                                          <p:attrName>style.rotation</p:attrName>
                                        </p:attrNameLst>
                                      </p:cBhvr>
                                      <p:tavLst>
                                        <p:tav tm="0">
                                          <p:val>
                                            <p:fltVal val="360"/>
                                          </p:val>
                                        </p:tav>
                                        <p:tav tm="100000">
                                          <p:val>
                                            <p:fltVal val="0"/>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438DB-0433-4C74-AFA9-D9E90F94FED4}"/>
              </a:ext>
            </a:extLst>
          </p:cNvPr>
          <p:cNvSpPr>
            <a:spLocks noGrp="1"/>
          </p:cNvSpPr>
          <p:nvPr>
            <p:ph type="title"/>
          </p:nvPr>
        </p:nvSpPr>
        <p:spPr>
          <a:xfrm>
            <a:off x="2493818" y="334168"/>
            <a:ext cx="10515600" cy="1325563"/>
          </a:xfrm>
        </p:spPr>
        <p:txBody>
          <a:bodyPr/>
          <a:lstStyle/>
          <a:p>
            <a:r>
              <a:rPr lang="en-US" altLang="zh-CN" dirty="0">
                <a:solidFill>
                  <a:schemeClr val="bg1"/>
                </a:solidFill>
              </a:rPr>
              <a:t>Optimization method </a:t>
            </a:r>
          </a:p>
        </p:txBody>
      </p:sp>
      <p:graphicFrame>
        <p:nvGraphicFramePr>
          <p:cNvPr id="8" name="表格 7">
            <a:extLst>
              <a:ext uri="{FF2B5EF4-FFF2-40B4-BE49-F238E27FC236}">
                <a16:creationId xmlns:a16="http://schemas.microsoft.com/office/drawing/2014/main" id="{FD06D828-6365-47DA-AAB1-CD20C17A1344}"/>
              </a:ext>
            </a:extLst>
          </p:cNvPr>
          <p:cNvGraphicFramePr>
            <a:graphicFrameLocks noGrp="1"/>
          </p:cNvGraphicFramePr>
          <p:nvPr>
            <p:extLst>
              <p:ext uri="{D42A27DB-BD31-4B8C-83A1-F6EECF244321}">
                <p14:modId xmlns:p14="http://schemas.microsoft.com/office/powerpoint/2010/main" val="962080162"/>
              </p:ext>
            </p:extLst>
          </p:nvPr>
        </p:nvGraphicFramePr>
        <p:xfrm>
          <a:off x="2220130" y="1872262"/>
          <a:ext cx="9159070" cy="2194560"/>
        </p:xfrm>
        <a:graphic>
          <a:graphicData uri="http://schemas.openxmlformats.org/drawingml/2006/table">
            <a:tbl>
              <a:tblPr firstRow="1" bandRow="1">
                <a:tableStyleId>{073A0DAA-6AF3-43AB-8588-CEC1D06C72B9}</a:tableStyleId>
              </a:tblPr>
              <a:tblGrid>
                <a:gridCol w="1169087">
                  <a:extLst>
                    <a:ext uri="{9D8B030D-6E8A-4147-A177-3AD203B41FA5}">
                      <a16:colId xmlns:a16="http://schemas.microsoft.com/office/drawing/2014/main" val="1992920930"/>
                    </a:ext>
                  </a:extLst>
                </a:gridCol>
                <a:gridCol w="965069">
                  <a:extLst>
                    <a:ext uri="{9D8B030D-6E8A-4147-A177-3AD203B41FA5}">
                      <a16:colId xmlns:a16="http://schemas.microsoft.com/office/drawing/2014/main" val="3062129400"/>
                    </a:ext>
                  </a:extLst>
                </a:gridCol>
                <a:gridCol w="1248228">
                  <a:extLst>
                    <a:ext uri="{9D8B030D-6E8A-4147-A177-3AD203B41FA5}">
                      <a16:colId xmlns:a16="http://schemas.microsoft.com/office/drawing/2014/main" val="4166653053"/>
                    </a:ext>
                  </a:extLst>
                </a:gridCol>
                <a:gridCol w="781307">
                  <a:extLst>
                    <a:ext uri="{9D8B030D-6E8A-4147-A177-3AD203B41FA5}">
                      <a16:colId xmlns:a16="http://schemas.microsoft.com/office/drawing/2014/main" val="1278487643"/>
                    </a:ext>
                  </a:extLst>
                </a:gridCol>
                <a:gridCol w="1257056">
                  <a:extLst>
                    <a:ext uri="{9D8B030D-6E8A-4147-A177-3AD203B41FA5}">
                      <a16:colId xmlns:a16="http://schemas.microsoft.com/office/drawing/2014/main" val="3496259060"/>
                    </a:ext>
                  </a:extLst>
                </a:gridCol>
                <a:gridCol w="1220270">
                  <a:extLst>
                    <a:ext uri="{9D8B030D-6E8A-4147-A177-3AD203B41FA5}">
                      <a16:colId xmlns:a16="http://schemas.microsoft.com/office/drawing/2014/main" val="3897494284"/>
                    </a:ext>
                  </a:extLst>
                </a:gridCol>
                <a:gridCol w="1052110">
                  <a:extLst>
                    <a:ext uri="{9D8B030D-6E8A-4147-A177-3AD203B41FA5}">
                      <a16:colId xmlns:a16="http://schemas.microsoft.com/office/drawing/2014/main" val="1587956177"/>
                    </a:ext>
                  </a:extLst>
                </a:gridCol>
                <a:gridCol w="1465943">
                  <a:extLst>
                    <a:ext uri="{9D8B030D-6E8A-4147-A177-3AD203B41FA5}">
                      <a16:colId xmlns:a16="http://schemas.microsoft.com/office/drawing/2014/main" val="3984070135"/>
                    </a:ext>
                  </a:extLst>
                </a:gridCol>
              </a:tblGrid>
              <a:tr h="623020">
                <a:tc>
                  <a:txBody>
                    <a:bodyPr/>
                    <a:lstStyle/>
                    <a:p>
                      <a:r>
                        <a:rPr lang="en-US" altLang="zh-CN" dirty="0"/>
                        <a:t>type of tower</a:t>
                      </a:r>
                      <a:endParaRPr lang="zh-CN" altLang="en-US" dirty="0"/>
                    </a:p>
                  </a:txBody>
                  <a:tcPr/>
                </a:tc>
                <a:tc>
                  <a:txBody>
                    <a:bodyPr/>
                    <a:lstStyle/>
                    <a:p>
                      <a:r>
                        <a:rPr lang="en-US" altLang="zh-CN" dirty="0"/>
                        <a:t>Electric field</a:t>
                      </a:r>
                      <a:endParaRPr lang="zh-CN" altLang="en-US" dirty="0"/>
                    </a:p>
                  </a:txBody>
                  <a:tcPr/>
                </a:tc>
                <a:tc>
                  <a:txBody>
                    <a:bodyPr/>
                    <a:lstStyle/>
                    <a:p>
                      <a:r>
                        <a:rPr lang="en-US" altLang="zh-CN" dirty="0"/>
                        <a:t>Magnetic field </a:t>
                      </a:r>
                      <a:endParaRPr lang="zh-CN" altLang="en-US" dirty="0"/>
                    </a:p>
                  </a:txBody>
                  <a:tcPr/>
                </a:tc>
                <a:tc>
                  <a:txBody>
                    <a:bodyPr/>
                    <a:lstStyle/>
                    <a:p>
                      <a:r>
                        <a:rPr lang="en-US" altLang="zh-CN" dirty="0"/>
                        <a:t>Noise </a:t>
                      </a:r>
                      <a:endParaRPr lang="zh-CN" altLang="en-US" dirty="0"/>
                    </a:p>
                  </a:txBody>
                  <a:tcPr/>
                </a:tc>
                <a:tc>
                  <a:txBody>
                    <a:bodyPr/>
                    <a:lstStyle/>
                    <a:p>
                      <a:r>
                        <a:rPr lang="en-US" altLang="zh-CN" dirty="0"/>
                        <a:t> Line corridor width</a:t>
                      </a:r>
                      <a:endParaRPr lang="zh-CN" altLang="en-US" dirty="0"/>
                    </a:p>
                  </a:txBody>
                  <a:tcPr/>
                </a:tc>
                <a:tc>
                  <a:txBody>
                    <a:bodyPr/>
                    <a:lstStyle/>
                    <a:p>
                      <a:r>
                        <a:rPr lang="en-US" altLang="zh-CN" dirty="0"/>
                        <a:t>Corona loss</a:t>
                      </a:r>
                      <a:endParaRPr lang="zh-CN" altLang="en-US" dirty="0"/>
                    </a:p>
                  </a:txBody>
                  <a:tcPr/>
                </a:tc>
                <a:tc>
                  <a:txBody>
                    <a:bodyPr/>
                    <a:lstStyle/>
                    <a:p>
                      <a:r>
                        <a:rPr lang="en-US" altLang="zh-CN" dirty="0"/>
                        <a:t>Solidity</a:t>
                      </a:r>
                      <a:endParaRPr lang="zh-CN" altLang="en-US" dirty="0"/>
                    </a:p>
                  </a:txBody>
                  <a:tcPr/>
                </a:tc>
                <a:tc>
                  <a:txBody>
                    <a:bodyPr/>
                    <a:lstStyle/>
                    <a:p>
                      <a:r>
                        <a:rPr lang="en-US" altLang="zh-CN" dirty="0"/>
                        <a:t>engineering cost </a:t>
                      </a:r>
                      <a:endParaRPr lang="zh-CN" altLang="en-US" dirty="0"/>
                    </a:p>
                  </a:txBody>
                  <a:tcPr/>
                </a:tc>
                <a:extLst>
                  <a:ext uri="{0D108BD9-81ED-4DB2-BD59-A6C34878D82A}">
                    <a16:rowId xmlns:a16="http://schemas.microsoft.com/office/drawing/2014/main" val="488885567"/>
                  </a:ext>
                </a:extLst>
              </a:tr>
              <a:tr h="623020">
                <a:tc>
                  <a:txBody>
                    <a:bodyPr/>
                    <a:lstStyle/>
                    <a:p>
                      <a:r>
                        <a:rPr lang="en-US" altLang="zh-CN" dirty="0"/>
                        <a:t>Cup-type tower</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13423565"/>
                  </a:ext>
                </a:extLst>
              </a:tr>
              <a:tr h="623020">
                <a:tc>
                  <a:txBody>
                    <a:bodyPr/>
                    <a:lstStyle/>
                    <a:p>
                      <a:r>
                        <a:rPr lang="en-US" altLang="zh-CN" dirty="0"/>
                        <a:t>Compacted tower</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293871088"/>
                  </a:ext>
                </a:extLst>
              </a:tr>
            </a:tbl>
          </a:graphicData>
        </a:graphic>
      </p:graphicFrame>
      <p:pic>
        <p:nvPicPr>
          <p:cNvPr id="9" name="图片 8">
            <a:extLst>
              <a:ext uri="{FF2B5EF4-FFF2-40B4-BE49-F238E27FC236}">
                <a16:creationId xmlns:a16="http://schemas.microsoft.com/office/drawing/2014/main" id="{CD5D4E70-0C64-4EF5-82FF-C9471A735CD8}"/>
              </a:ext>
            </a:extLst>
          </p:cNvPr>
          <p:cNvPicPr>
            <a:picLocks noChangeAspect="1"/>
          </p:cNvPicPr>
          <p:nvPr/>
        </p:nvPicPr>
        <p:blipFill>
          <a:blip r:embed="rId3"/>
          <a:stretch>
            <a:fillRect/>
          </a:stretch>
        </p:blipFill>
        <p:spPr>
          <a:xfrm>
            <a:off x="206290" y="1659731"/>
            <a:ext cx="1818650" cy="2362232"/>
          </a:xfrm>
          <a:prstGeom prst="rect">
            <a:avLst/>
          </a:prstGeom>
        </p:spPr>
      </p:pic>
      <p:pic>
        <p:nvPicPr>
          <p:cNvPr id="10" name="图片 9">
            <a:extLst>
              <a:ext uri="{FF2B5EF4-FFF2-40B4-BE49-F238E27FC236}">
                <a16:creationId xmlns:a16="http://schemas.microsoft.com/office/drawing/2014/main" id="{CD797589-213A-44B4-BAA5-1DB10ADA8059}"/>
              </a:ext>
            </a:extLst>
          </p:cNvPr>
          <p:cNvPicPr>
            <a:picLocks noChangeAspect="1"/>
          </p:cNvPicPr>
          <p:nvPr/>
        </p:nvPicPr>
        <p:blipFill>
          <a:blip r:embed="rId4"/>
          <a:stretch>
            <a:fillRect/>
          </a:stretch>
        </p:blipFill>
        <p:spPr>
          <a:xfrm>
            <a:off x="387484" y="4250768"/>
            <a:ext cx="1456262" cy="2395786"/>
          </a:xfrm>
          <a:prstGeom prst="rect">
            <a:avLst/>
          </a:prstGeom>
        </p:spPr>
      </p:pic>
      <p:pic>
        <p:nvPicPr>
          <p:cNvPr id="12" name="图形 11" descr="无表情脸，没有填充">
            <a:extLst>
              <a:ext uri="{FF2B5EF4-FFF2-40B4-BE49-F238E27FC236}">
                <a16:creationId xmlns:a16="http://schemas.microsoft.com/office/drawing/2014/main" id="{F6A8DA47-C58F-42F9-B56F-5058C790B8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2433" y="3394608"/>
            <a:ext cx="720093" cy="720093"/>
          </a:xfrm>
          <a:prstGeom prst="rect">
            <a:avLst/>
          </a:prstGeom>
        </p:spPr>
      </p:pic>
      <p:pic>
        <p:nvPicPr>
          <p:cNvPr id="17" name="图形 16" descr="担忧的脸，实心填充">
            <a:extLst>
              <a:ext uri="{FF2B5EF4-FFF2-40B4-BE49-F238E27FC236}">
                <a16:creationId xmlns:a16="http://schemas.microsoft.com/office/drawing/2014/main" id="{3CDF5774-DB3D-4C3F-9F7F-EEB0204B70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59509" y="3378363"/>
            <a:ext cx="720093" cy="720093"/>
          </a:xfrm>
          <a:prstGeom prst="rect">
            <a:avLst/>
          </a:prstGeom>
        </p:spPr>
      </p:pic>
      <p:pic>
        <p:nvPicPr>
          <p:cNvPr id="20" name="图片 19">
            <a:extLst>
              <a:ext uri="{FF2B5EF4-FFF2-40B4-BE49-F238E27FC236}">
                <a16:creationId xmlns:a16="http://schemas.microsoft.com/office/drawing/2014/main" id="{FAC12729-DE02-4F8A-95DD-0C66A584274C}"/>
              </a:ext>
            </a:extLst>
          </p:cNvPr>
          <p:cNvPicPr>
            <a:picLocks noChangeAspect="1"/>
          </p:cNvPicPr>
          <p:nvPr/>
        </p:nvPicPr>
        <p:blipFill>
          <a:blip r:embed="rId9"/>
          <a:stretch>
            <a:fillRect/>
          </a:stretch>
        </p:blipFill>
        <p:spPr>
          <a:xfrm>
            <a:off x="7204700" y="4162581"/>
            <a:ext cx="4106388" cy="2483973"/>
          </a:xfrm>
          <a:prstGeom prst="rect">
            <a:avLst/>
          </a:prstGeom>
        </p:spPr>
      </p:pic>
      <p:pic>
        <p:nvPicPr>
          <p:cNvPr id="36" name="图片 35">
            <a:extLst>
              <a:ext uri="{FF2B5EF4-FFF2-40B4-BE49-F238E27FC236}">
                <a16:creationId xmlns:a16="http://schemas.microsoft.com/office/drawing/2014/main" id="{202A0465-D1A4-44BC-AD8B-0731842E8973}"/>
              </a:ext>
            </a:extLst>
          </p:cNvPr>
          <p:cNvPicPr>
            <a:picLocks noChangeAspect="1"/>
          </p:cNvPicPr>
          <p:nvPr/>
        </p:nvPicPr>
        <p:blipFill>
          <a:blip r:embed="rId10"/>
          <a:stretch>
            <a:fillRect/>
          </a:stretch>
        </p:blipFill>
        <p:spPr>
          <a:xfrm>
            <a:off x="2251077" y="4286552"/>
            <a:ext cx="3643935" cy="2506707"/>
          </a:xfrm>
          <a:prstGeom prst="rect">
            <a:avLst/>
          </a:prstGeom>
        </p:spPr>
      </p:pic>
      <p:pic>
        <p:nvPicPr>
          <p:cNvPr id="40" name="图形 39" descr="无表情脸，没有填充">
            <a:extLst>
              <a:ext uri="{FF2B5EF4-FFF2-40B4-BE49-F238E27FC236}">
                <a16:creationId xmlns:a16="http://schemas.microsoft.com/office/drawing/2014/main" id="{5756C36E-D530-45AE-9202-A011F7684F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6309" y="2749128"/>
            <a:ext cx="720093" cy="720093"/>
          </a:xfrm>
          <a:prstGeom prst="rect">
            <a:avLst/>
          </a:prstGeom>
        </p:spPr>
      </p:pic>
      <p:pic>
        <p:nvPicPr>
          <p:cNvPr id="44" name="图形 43" descr="笑脸，没有填充">
            <a:extLst>
              <a:ext uri="{FF2B5EF4-FFF2-40B4-BE49-F238E27FC236}">
                <a16:creationId xmlns:a16="http://schemas.microsoft.com/office/drawing/2014/main" id="{22533711-2116-42BD-94BE-4D06024956B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42768" y="3406156"/>
            <a:ext cx="720093" cy="720093"/>
          </a:xfrm>
          <a:prstGeom prst="rect">
            <a:avLst/>
          </a:prstGeom>
        </p:spPr>
      </p:pic>
      <p:pic>
        <p:nvPicPr>
          <p:cNvPr id="45" name="图形 44" descr="无表情脸，没有填充">
            <a:extLst>
              <a:ext uri="{FF2B5EF4-FFF2-40B4-BE49-F238E27FC236}">
                <a16:creationId xmlns:a16="http://schemas.microsoft.com/office/drawing/2014/main" id="{6FE062ED-652C-4113-A145-833BFD6E12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75914" y="2751193"/>
            <a:ext cx="720093" cy="720093"/>
          </a:xfrm>
          <a:prstGeom prst="rect">
            <a:avLst/>
          </a:prstGeom>
        </p:spPr>
      </p:pic>
      <p:pic>
        <p:nvPicPr>
          <p:cNvPr id="48" name="图片 47">
            <a:extLst>
              <a:ext uri="{FF2B5EF4-FFF2-40B4-BE49-F238E27FC236}">
                <a16:creationId xmlns:a16="http://schemas.microsoft.com/office/drawing/2014/main" id="{C624B892-FE42-4E71-8842-543DDB253E52}"/>
              </a:ext>
            </a:extLst>
          </p:cNvPr>
          <p:cNvPicPr>
            <a:picLocks noChangeAspect="1"/>
          </p:cNvPicPr>
          <p:nvPr/>
        </p:nvPicPr>
        <p:blipFill>
          <a:blip r:embed="rId13"/>
          <a:stretch>
            <a:fillRect/>
          </a:stretch>
        </p:blipFill>
        <p:spPr>
          <a:xfrm>
            <a:off x="2332757" y="4224972"/>
            <a:ext cx="3731617" cy="2633028"/>
          </a:xfrm>
          <a:prstGeom prst="rect">
            <a:avLst/>
          </a:prstGeom>
        </p:spPr>
      </p:pic>
      <p:pic>
        <p:nvPicPr>
          <p:cNvPr id="49" name="图形 48" descr="无表情脸，没有填充">
            <a:extLst>
              <a:ext uri="{FF2B5EF4-FFF2-40B4-BE49-F238E27FC236}">
                <a16:creationId xmlns:a16="http://schemas.microsoft.com/office/drawing/2014/main" id="{FEE68ACB-2A9B-48B6-B384-224933B85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98594" y="2741659"/>
            <a:ext cx="720093" cy="720093"/>
          </a:xfrm>
          <a:prstGeom prst="rect">
            <a:avLst/>
          </a:prstGeom>
        </p:spPr>
      </p:pic>
      <p:pic>
        <p:nvPicPr>
          <p:cNvPr id="52" name="图形 51" descr="无表情脸，没有填充">
            <a:extLst>
              <a:ext uri="{FF2B5EF4-FFF2-40B4-BE49-F238E27FC236}">
                <a16:creationId xmlns:a16="http://schemas.microsoft.com/office/drawing/2014/main" id="{AA846F34-B1EF-4AC6-A334-0D91869F14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17761" y="3378362"/>
            <a:ext cx="720093" cy="720093"/>
          </a:xfrm>
          <a:prstGeom prst="rect">
            <a:avLst/>
          </a:prstGeom>
        </p:spPr>
      </p:pic>
      <p:pic>
        <p:nvPicPr>
          <p:cNvPr id="53" name="图形 52" descr="笑脸，没有填充">
            <a:extLst>
              <a:ext uri="{FF2B5EF4-FFF2-40B4-BE49-F238E27FC236}">
                <a16:creationId xmlns:a16="http://schemas.microsoft.com/office/drawing/2014/main" id="{FEE8D054-5CE1-487E-940D-54E47EEBFCE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06111" y="3398946"/>
            <a:ext cx="720093" cy="720093"/>
          </a:xfrm>
          <a:prstGeom prst="rect">
            <a:avLst/>
          </a:prstGeom>
        </p:spPr>
      </p:pic>
      <p:pic>
        <p:nvPicPr>
          <p:cNvPr id="54" name="图形 53" descr="笑脸，没有填充">
            <a:extLst>
              <a:ext uri="{FF2B5EF4-FFF2-40B4-BE49-F238E27FC236}">
                <a16:creationId xmlns:a16="http://schemas.microsoft.com/office/drawing/2014/main" id="{489F3DC4-773E-46B2-8DF7-4692AD5B333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4966" y="2741659"/>
            <a:ext cx="720093" cy="720093"/>
          </a:xfrm>
          <a:prstGeom prst="rect">
            <a:avLst/>
          </a:prstGeom>
        </p:spPr>
      </p:pic>
      <p:pic>
        <p:nvPicPr>
          <p:cNvPr id="55" name="图形 54" descr="笑脸，没有填充">
            <a:extLst>
              <a:ext uri="{FF2B5EF4-FFF2-40B4-BE49-F238E27FC236}">
                <a16:creationId xmlns:a16="http://schemas.microsoft.com/office/drawing/2014/main" id="{ECB7DC0E-6F61-4C71-90A2-C25845DB9F2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16487" y="3391454"/>
            <a:ext cx="720093" cy="720093"/>
          </a:xfrm>
          <a:prstGeom prst="rect">
            <a:avLst/>
          </a:prstGeom>
        </p:spPr>
      </p:pic>
      <p:pic>
        <p:nvPicPr>
          <p:cNvPr id="56" name="图形 55" descr="笑脸，没有填充">
            <a:extLst>
              <a:ext uri="{FF2B5EF4-FFF2-40B4-BE49-F238E27FC236}">
                <a16:creationId xmlns:a16="http://schemas.microsoft.com/office/drawing/2014/main" id="{159FE701-F731-4B37-8380-E65A45C9185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53050" y="2743992"/>
            <a:ext cx="720093" cy="720093"/>
          </a:xfrm>
          <a:prstGeom prst="rect">
            <a:avLst/>
          </a:prstGeom>
        </p:spPr>
      </p:pic>
      <p:pic>
        <p:nvPicPr>
          <p:cNvPr id="57" name="图形 56" descr="笑脸，没有填充">
            <a:extLst>
              <a:ext uri="{FF2B5EF4-FFF2-40B4-BE49-F238E27FC236}">
                <a16:creationId xmlns:a16="http://schemas.microsoft.com/office/drawing/2014/main" id="{8EDB6E26-FFCC-4FFE-B479-47EE1B91BB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11302" y="2759322"/>
            <a:ext cx="720093" cy="720093"/>
          </a:xfrm>
          <a:prstGeom prst="rect">
            <a:avLst/>
          </a:prstGeom>
        </p:spPr>
      </p:pic>
      <p:pic>
        <p:nvPicPr>
          <p:cNvPr id="58" name="图形 57" descr="笑脸，没有填充">
            <a:extLst>
              <a:ext uri="{FF2B5EF4-FFF2-40B4-BE49-F238E27FC236}">
                <a16:creationId xmlns:a16="http://schemas.microsoft.com/office/drawing/2014/main" id="{57793859-1E28-4865-BDAD-5CEDC0936BF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86630" y="3376442"/>
            <a:ext cx="720093" cy="720093"/>
          </a:xfrm>
          <a:prstGeom prst="rect">
            <a:avLst/>
          </a:prstGeom>
        </p:spPr>
      </p:pic>
      <p:pic>
        <p:nvPicPr>
          <p:cNvPr id="59" name="图形 58" descr="无表情脸，没有填充">
            <a:extLst>
              <a:ext uri="{FF2B5EF4-FFF2-40B4-BE49-F238E27FC236}">
                <a16:creationId xmlns:a16="http://schemas.microsoft.com/office/drawing/2014/main" id="{608D2F16-AC2F-41B0-9E1E-BA58AFD638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86631" y="2711427"/>
            <a:ext cx="720093" cy="720093"/>
          </a:xfrm>
          <a:prstGeom prst="rect">
            <a:avLst/>
          </a:prstGeom>
        </p:spPr>
      </p:pic>
    </p:spTree>
    <p:extLst>
      <p:ext uri="{BB962C8B-B14F-4D97-AF65-F5344CB8AC3E}">
        <p14:creationId xmlns:p14="http://schemas.microsoft.com/office/powerpoint/2010/main" val="17130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par>
                                <p:cTn id="38" presetID="10" presetClass="entr" presetSubtype="0"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5FE80-C0E4-4C31-A060-6AC5A50FF3E5}"/>
              </a:ext>
            </a:extLst>
          </p:cNvPr>
          <p:cNvSpPr>
            <a:spLocks noGrp="1"/>
          </p:cNvSpPr>
          <p:nvPr>
            <p:ph type="title"/>
          </p:nvPr>
        </p:nvSpPr>
        <p:spPr>
          <a:xfrm>
            <a:off x="2336800" y="365125"/>
            <a:ext cx="9017000" cy="1325563"/>
          </a:xfrm>
        </p:spPr>
        <p:txBody>
          <a:bodyPr/>
          <a:lstStyle/>
          <a:p>
            <a:r>
              <a:rPr lang="en-US" altLang="zh-CN" dirty="0">
                <a:solidFill>
                  <a:schemeClr val="bg1"/>
                </a:solidFill>
              </a:rPr>
              <a:t>reference</a:t>
            </a:r>
            <a:endParaRPr lang="zh-CN" altLang="en-US" dirty="0">
              <a:solidFill>
                <a:schemeClr val="bg1"/>
              </a:solidFill>
            </a:endParaRPr>
          </a:p>
        </p:txBody>
      </p:sp>
      <p:sp>
        <p:nvSpPr>
          <p:cNvPr id="3" name="内容占位符 2">
            <a:extLst>
              <a:ext uri="{FF2B5EF4-FFF2-40B4-BE49-F238E27FC236}">
                <a16:creationId xmlns:a16="http://schemas.microsoft.com/office/drawing/2014/main" id="{2918486E-F8A1-4134-AA8B-D5AA34F254DB}"/>
              </a:ext>
            </a:extLst>
          </p:cNvPr>
          <p:cNvSpPr>
            <a:spLocks noGrp="1"/>
          </p:cNvSpPr>
          <p:nvPr>
            <p:ph idx="1"/>
          </p:nvPr>
        </p:nvSpPr>
        <p:spPr>
          <a:xfrm>
            <a:off x="2336800" y="1825625"/>
            <a:ext cx="9017000" cy="4351338"/>
          </a:xfrm>
        </p:spPr>
        <p:txBody>
          <a:bodyPr>
            <a:normAutofit lnSpcReduction="10000"/>
          </a:bodyPr>
          <a:lstStyle/>
          <a:p>
            <a:r>
              <a:rPr lang="en-US" altLang="zh-CN" dirty="0">
                <a:solidFill>
                  <a:schemeClr val="bg1"/>
                </a:solidFill>
              </a:rPr>
              <a:t>The research on electromagnetic environment of EHV transmission line  </a:t>
            </a:r>
            <a:r>
              <a:rPr lang="zh-CN" altLang="en-US" dirty="0">
                <a:solidFill>
                  <a:schemeClr val="bg1"/>
                </a:solidFill>
              </a:rPr>
              <a:t>张可心  硕士学位论文</a:t>
            </a:r>
            <a:endParaRPr lang="en-US" altLang="zh-CN" dirty="0">
              <a:solidFill>
                <a:schemeClr val="bg1"/>
              </a:solidFill>
            </a:endParaRPr>
          </a:p>
          <a:p>
            <a:r>
              <a:rPr lang="zh-CN" altLang="en-US" dirty="0">
                <a:solidFill>
                  <a:schemeClr val="bg1"/>
                </a:solidFill>
              </a:rPr>
              <a:t>高电压输电线路工频电磁环境  许杨等   电力学报</a:t>
            </a:r>
            <a:endParaRPr lang="en-US" altLang="zh-CN" dirty="0">
              <a:solidFill>
                <a:schemeClr val="bg1"/>
              </a:solidFill>
            </a:endParaRPr>
          </a:p>
          <a:p>
            <a:r>
              <a:rPr lang="en-US" altLang="zh-CN" dirty="0">
                <a:solidFill>
                  <a:schemeClr val="bg1"/>
                </a:solidFill>
              </a:rPr>
              <a:t>1000 k V </a:t>
            </a:r>
            <a:r>
              <a:rPr lang="zh-CN" altLang="en-US" dirty="0">
                <a:solidFill>
                  <a:schemeClr val="bg1"/>
                </a:solidFill>
              </a:rPr>
              <a:t>特高压输电线路的电磁环境 邵方殷等  电网技术</a:t>
            </a:r>
            <a:endParaRPr lang="en-US" altLang="zh-CN" dirty="0">
              <a:solidFill>
                <a:schemeClr val="bg1"/>
              </a:solidFill>
            </a:endParaRPr>
          </a:p>
          <a:p>
            <a:r>
              <a:rPr lang="en-US" altLang="zh-CN" dirty="0">
                <a:solidFill>
                  <a:schemeClr val="bg1"/>
                </a:solidFill>
              </a:rPr>
              <a:t>Study on electromagnetic environment of UHV AC Transmission Lines </a:t>
            </a:r>
            <a:r>
              <a:rPr lang="zh-CN" altLang="en-US" dirty="0">
                <a:solidFill>
                  <a:schemeClr val="bg1"/>
                </a:solidFill>
              </a:rPr>
              <a:t>黄道春  </a:t>
            </a:r>
            <a:r>
              <a:rPr lang="en-US" altLang="zh-CN" i="1" dirty="0">
                <a:solidFill>
                  <a:schemeClr val="bg1"/>
                </a:solidFill>
              </a:rPr>
              <a:t>The 8th International Power Engineering Conference (IPEC 2007)</a:t>
            </a:r>
          </a:p>
          <a:p>
            <a:r>
              <a:rPr lang="zh-CN" altLang="en-US" dirty="0">
                <a:solidFill>
                  <a:schemeClr val="bg1"/>
                </a:solidFill>
              </a:rPr>
              <a:t>特高压输电线路电磁环境数值模拟研究   陈博栋  硕士学位论文</a:t>
            </a:r>
          </a:p>
          <a:p>
            <a:endParaRPr lang="en-US" altLang="zh-CN" dirty="0">
              <a:solidFill>
                <a:schemeClr val="bg1"/>
              </a:solidFill>
            </a:endParaRPr>
          </a:p>
          <a:p>
            <a:endParaRPr lang="zh-CN" altLang="en-US" dirty="0"/>
          </a:p>
        </p:txBody>
      </p:sp>
      <p:sp>
        <p:nvSpPr>
          <p:cNvPr id="4" name="矩形 3">
            <a:extLst>
              <a:ext uri="{FF2B5EF4-FFF2-40B4-BE49-F238E27FC236}">
                <a16:creationId xmlns:a16="http://schemas.microsoft.com/office/drawing/2014/main" id="{80C7C73E-F828-4F7E-9E8B-94F883B7BBF7}"/>
              </a:ext>
            </a:extLst>
          </p:cNvPr>
          <p:cNvSpPr/>
          <p:nvPr/>
        </p:nvSpPr>
        <p:spPr>
          <a:xfrm>
            <a:off x="0" y="2109788"/>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a:t>
            </a:r>
            <a:r>
              <a:rPr lang="zh-CN" altLang="en-US" dirty="0"/>
              <a:t> </a:t>
            </a:r>
            <a:r>
              <a:rPr lang="en-US" altLang="zh-CN" dirty="0"/>
              <a:t>electric</a:t>
            </a:r>
            <a:r>
              <a:rPr lang="zh-CN" altLang="en-US" dirty="0"/>
              <a:t> </a:t>
            </a:r>
            <a:r>
              <a:rPr lang="en-US" altLang="zh-CN" dirty="0"/>
              <a:t>environment</a:t>
            </a:r>
            <a:endParaRPr lang="zh-CN" altLang="en-US" dirty="0"/>
          </a:p>
        </p:txBody>
      </p:sp>
      <p:sp>
        <p:nvSpPr>
          <p:cNvPr id="5" name="矩形 4">
            <a:extLst>
              <a:ext uri="{FF2B5EF4-FFF2-40B4-BE49-F238E27FC236}">
                <a16:creationId xmlns:a16="http://schemas.microsoft.com/office/drawing/2014/main" id="{90AA1E56-B125-44CA-B9E0-33EBEACE29BB}"/>
              </a:ext>
            </a:extLst>
          </p:cNvPr>
          <p:cNvSpPr/>
          <p:nvPr/>
        </p:nvSpPr>
        <p:spPr>
          <a:xfrm>
            <a:off x="-3565" y="2903204"/>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a:t>
            </a:r>
            <a:r>
              <a:rPr lang="zh-CN" altLang="en-US" dirty="0"/>
              <a:t> </a:t>
            </a:r>
            <a:r>
              <a:rPr lang="en-US" altLang="zh-CN" dirty="0"/>
              <a:t>magnetic</a:t>
            </a:r>
            <a:r>
              <a:rPr lang="zh-CN" altLang="en-US" dirty="0"/>
              <a:t> </a:t>
            </a:r>
            <a:r>
              <a:rPr lang="en-US" altLang="zh-CN" dirty="0"/>
              <a:t>environment</a:t>
            </a:r>
            <a:endParaRPr lang="zh-CN" altLang="en-US" dirty="0"/>
          </a:p>
        </p:txBody>
      </p:sp>
      <p:sp>
        <p:nvSpPr>
          <p:cNvPr id="6" name="矩形 5">
            <a:extLst>
              <a:ext uri="{FF2B5EF4-FFF2-40B4-BE49-F238E27FC236}">
                <a16:creationId xmlns:a16="http://schemas.microsoft.com/office/drawing/2014/main" id="{A546C1F5-3322-4A52-8EE1-804EBB4A700C}"/>
              </a:ext>
            </a:extLst>
          </p:cNvPr>
          <p:cNvSpPr/>
          <p:nvPr/>
        </p:nvSpPr>
        <p:spPr>
          <a:xfrm>
            <a:off x="0" y="3686706"/>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Optimization method </a:t>
            </a:r>
          </a:p>
        </p:txBody>
      </p:sp>
      <p:sp>
        <p:nvSpPr>
          <p:cNvPr id="7" name="矩形 6">
            <a:extLst>
              <a:ext uri="{FF2B5EF4-FFF2-40B4-BE49-F238E27FC236}">
                <a16:creationId xmlns:a16="http://schemas.microsoft.com/office/drawing/2014/main" id="{49730685-82B6-4340-A14E-E55FDEF0E843}"/>
              </a:ext>
            </a:extLst>
          </p:cNvPr>
          <p:cNvSpPr/>
          <p:nvPr/>
        </p:nvSpPr>
        <p:spPr>
          <a:xfrm>
            <a:off x="0" y="4474637"/>
            <a:ext cx="1683544" cy="776287"/>
          </a:xfrm>
          <a:prstGeom prst="rect">
            <a:avLst/>
          </a:prstGeom>
          <a:solidFill>
            <a:srgbClr val="7671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reference</a:t>
            </a:r>
            <a:endParaRPr lang="zh-CN" altLang="en-US" dirty="0"/>
          </a:p>
        </p:txBody>
      </p:sp>
    </p:spTree>
    <p:extLst>
      <p:ext uri="{BB962C8B-B14F-4D97-AF65-F5344CB8AC3E}">
        <p14:creationId xmlns:p14="http://schemas.microsoft.com/office/powerpoint/2010/main" val="1412959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01896C-545C-4A6C-90B2-E72B7BDD35C2}"/>
              </a:ext>
            </a:extLst>
          </p:cNvPr>
          <p:cNvSpPr/>
          <p:nvPr/>
        </p:nvSpPr>
        <p:spPr>
          <a:xfrm>
            <a:off x="3715580" y="2114841"/>
            <a:ext cx="5290634" cy="3139313"/>
          </a:xfrm>
          <a:prstGeom prst="rect">
            <a:avLst/>
          </a:prstGeom>
        </p:spPr>
        <p:txBody>
          <a:bodyPr wrap="square" lIns="91432" tIns="45716" rIns="91432" bIns="45716" anchor="t">
            <a:spAutoFit/>
          </a:bodyPr>
          <a:lstStyle/>
          <a:p>
            <a:pPr algn="ctr" fontAlgn="ctr"/>
            <a:r>
              <a:rPr lang="en-US" altLang="zh-CN" sz="6600" b="1" spc="800" dirty="0">
                <a:latin typeface="微软雅黑" pitchFamily="34" charset="-122"/>
                <a:ea typeface="微软雅黑" pitchFamily="34" charset="-122"/>
              </a:rPr>
              <a:t>Thanks for listening !</a:t>
            </a:r>
            <a:endParaRPr lang="zh-CN" altLang="en-US" sz="6600" b="1" spc="800" dirty="0">
              <a:latin typeface="微软雅黑" pitchFamily="34" charset="-122"/>
              <a:ea typeface="微软雅黑" pitchFamily="34" charset="-122"/>
            </a:endParaRPr>
          </a:p>
        </p:txBody>
      </p:sp>
      <p:sp>
        <p:nvSpPr>
          <p:cNvPr id="5" name="等腰三角形 4">
            <a:extLst>
              <a:ext uri="{FF2B5EF4-FFF2-40B4-BE49-F238E27FC236}">
                <a16:creationId xmlns:a16="http://schemas.microsoft.com/office/drawing/2014/main" id="{2E7B8DFC-6167-4A97-94A2-D047A157BC97}"/>
              </a:ext>
            </a:extLst>
          </p:cNvPr>
          <p:cNvSpPr/>
          <p:nvPr/>
        </p:nvSpPr>
        <p:spPr>
          <a:xfrm>
            <a:off x="949560" y="6138214"/>
            <a:ext cx="834952" cy="719786"/>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6" name="等腰三角形 5">
            <a:extLst>
              <a:ext uri="{FF2B5EF4-FFF2-40B4-BE49-F238E27FC236}">
                <a16:creationId xmlns:a16="http://schemas.microsoft.com/office/drawing/2014/main" id="{2647FB71-1105-41C1-8C80-FD6C0B9B43D8}"/>
              </a:ext>
            </a:extLst>
          </p:cNvPr>
          <p:cNvSpPr/>
          <p:nvPr/>
        </p:nvSpPr>
        <p:spPr>
          <a:xfrm>
            <a:off x="9903177" y="6249236"/>
            <a:ext cx="706166" cy="608764"/>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7" name="等腰三角形 6">
            <a:extLst>
              <a:ext uri="{FF2B5EF4-FFF2-40B4-BE49-F238E27FC236}">
                <a16:creationId xmlns:a16="http://schemas.microsoft.com/office/drawing/2014/main" id="{7D36F668-CEC9-4BD9-A01F-4583332FD459}"/>
              </a:ext>
            </a:extLst>
          </p:cNvPr>
          <p:cNvSpPr/>
          <p:nvPr/>
        </p:nvSpPr>
        <p:spPr>
          <a:xfrm>
            <a:off x="-1" y="5254154"/>
            <a:ext cx="995083" cy="160384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8" name="等腰三角形 7">
            <a:extLst>
              <a:ext uri="{FF2B5EF4-FFF2-40B4-BE49-F238E27FC236}">
                <a16:creationId xmlns:a16="http://schemas.microsoft.com/office/drawing/2014/main" id="{5EDEEEF2-745C-4DF4-9146-423E826BB034}"/>
              </a:ext>
            </a:extLst>
          </p:cNvPr>
          <p:cNvSpPr/>
          <p:nvPr/>
        </p:nvSpPr>
        <p:spPr>
          <a:xfrm>
            <a:off x="1784512" y="6426053"/>
            <a:ext cx="417476" cy="431947"/>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9" name="等腰三角形 8">
            <a:extLst>
              <a:ext uri="{FF2B5EF4-FFF2-40B4-BE49-F238E27FC236}">
                <a16:creationId xmlns:a16="http://schemas.microsoft.com/office/drawing/2014/main" id="{26A4A423-C029-470A-9DFC-79097160964B}"/>
              </a:ext>
            </a:extLst>
          </p:cNvPr>
          <p:cNvSpPr/>
          <p:nvPr/>
        </p:nvSpPr>
        <p:spPr>
          <a:xfrm>
            <a:off x="10609343" y="6138214"/>
            <a:ext cx="834952" cy="7197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
        <p:nvSpPr>
          <p:cNvPr id="10" name="等腰三角形 9">
            <a:extLst>
              <a:ext uri="{FF2B5EF4-FFF2-40B4-BE49-F238E27FC236}">
                <a16:creationId xmlns:a16="http://schemas.microsoft.com/office/drawing/2014/main" id="{A045F1CE-7BB3-4185-BC64-D7AC2D21F9D6}"/>
              </a:ext>
            </a:extLst>
          </p:cNvPr>
          <p:cNvSpPr/>
          <p:nvPr/>
        </p:nvSpPr>
        <p:spPr>
          <a:xfrm>
            <a:off x="11357048" y="5348283"/>
            <a:ext cx="834952" cy="1509717"/>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pitchFamily="34" charset="-122"/>
            </a:endParaRPr>
          </a:p>
        </p:txBody>
      </p:sp>
    </p:spTree>
    <p:extLst>
      <p:ext uri="{BB962C8B-B14F-4D97-AF65-F5344CB8AC3E}">
        <p14:creationId xmlns:p14="http://schemas.microsoft.com/office/powerpoint/2010/main" val="14142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43F9CCFD-B40B-4D81-B3A0-CAA959EB4776}"/>
              </a:ext>
            </a:extLst>
          </p:cNvPr>
          <p:cNvSpPr>
            <a:spLocks noChangeArrowheads="1"/>
          </p:cNvSpPr>
          <p:nvPr/>
        </p:nvSpPr>
        <p:spPr bwMode="auto">
          <a:xfrm>
            <a:off x="11348292" y="1810507"/>
            <a:ext cx="848930" cy="2792175"/>
          </a:xfrm>
          <a:prstGeom prst="rect">
            <a:avLst/>
          </a:prstGeom>
          <a:solidFill>
            <a:schemeClr val="bg2">
              <a:lumMod val="50000"/>
            </a:schemeClr>
          </a:solidFill>
          <a:ln>
            <a:noFill/>
          </a:ln>
          <a:extLst/>
        </p:spPr>
        <p:txBody>
          <a:bodyPr vert="horz" wrap="square" lIns="108816" tIns="54408" rIns="108816" bIns="54408" numCol="1" anchor="t" anchorCtr="0" compatLnSpc="1">
            <a:prstTxWarp prst="textNoShape">
              <a:avLst/>
            </a:prstTxWarp>
          </a:bodyPr>
          <a:lstStyle/>
          <a:p>
            <a:endParaRPr lang="zh-CN" altLang="en-US" dirty="0">
              <a:ea typeface="微软雅黑" pitchFamily="34" charset="-122"/>
            </a:endParaRPr>
          </a:p>
        </p:txBody>
      </p:sp>
      <p:sp>
        <p:nvSpPr>
          <p:cNvPr id="5" name="Freeform 13">
            <a:extLst>
              <a:ext uri="{FF2B5EF4-FFF2-40B4-BE49-F238E27FC236}">
                <a16:creationId xmlns:a16="http://schemas.microsoft.com/office/drawing/2014/main" id="{7CEAC51A-9ADD-4CFD-9CFB-16E8C392477D}"/>
              </a:ext>
            </a:extLst>
          </p:cNvPr>
          <p:cNvSpPr>
            <a:spLocks/>
          </p:cNvSpPr>
          <p:nvPr/>
        </p:nvSpPr>
        <p:spPr bwMode="auto">
          <a:xfrm>
            <a:off x="0" y="1810509"/>
            <a:ext cx="1949003" cy="2792175"/>
          </a:xfrm>
          <a:custGeom>
            <a:avLst/>
            <a:gdLst>
              <a:gd name="T0" fmla="*/ 2055 w 2055"/>
              <a:gd name="T1" fmla="*/ 3548 h 3548"/>
              <a:gd name="T2" fmla="*/ 0 w 2055"/>
              <a:gd name="T3" fmla="*/ 3548 h 3548"/>
              <a:gd name="T4" fmla="*/ 0 w 2055"/>
              <a:gd name="T5" fmla="*/ 0 h 3548"/>
              <a:gd name="T6" fmla="*/ 2055 w 2055"/>
              <a:gd name="T7" fmla="*/ 0 h 3548"/>
              <a:gd name="T8" fmla="*/ 959 w 2055"/>
              <a:gd name="T9" fmla="*/ 1774 h 3548"/>
              <a:gd name="T10" fmla="*/ 2055 w 2055"/>
              <a:gd name="T11" fmla="*/ 3548 h 3548"/>
            </a:gdLst>
            <a:ahLst/>
            <a:cxnLst>
              <a:cxn ang="0">
                <a:pos x="T0" y="T1"/>
              </a:cxn>
              <a:cxn ang="0">
                <a:pos x="T2" y="T3"/>
              </a:cxn>
              <a:cxn ang="0">
                <a:pos x="T4" y="T5"/>
              </a:cxn>
              <a:cxn ang="0">
                <a:pos x="T6" y="T7"/>
              </a:cxn>
              <a:cxn ang="0">
                <a:pos x="T8" y="T9"/>
              </a:cxn>
              <a:cxn ang="0">
                <a:pos x="T10" y="T11"/>
              </a:cxn>
            </a:cxnLst>
            <a:rect l="0" t="0" r="r" b="b"/>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chemeClr val="bg2">
              <a:lumMod val="50000"/>
            </a:schemeClr>
          </a:solidFill>
          <a:ln>
            <a:noFill/>
          </a:ln>
          <a:extLst/>
        </p:spPr>
        <p:txBody>
          <a:bodyPr vert="horz" wrap="square" lIns="108816" tIns="54408" rIns="108816" bIns="54408" numCol="1" anchor="t" anchorCtr="0" compatLnSpc="1">
            <a:prstTxWarp prst="textNoShape">
              <a:avLst/>
            </a:prstTxWarp>
          </a:bodyPr>
          <a:lstStyle/>
          <a:p>
            <a:endParaRPr lang="zh-CN" altLang="en-US" dirty="0">
              <a:ea typeface="微软雅黑" pitchFamily="34" charset="-122"/>
            </a:endParaRPr>
          </a:p>
        </p:txBody>
      </p:sp>
      <p:sp>
        <p:nvSpPr>
          <p:cNvPr id="6" name="椭圆 5">
            <a:extLst>
              <a:ext uri="{FF2B5EF4-FFF2-40B4-BE49-F238E27FC236}">
                <a16:creationId xmlns:a16="http://schemas.microsoft.com/office/drawing/2014/main" id="{CB6CFC22-2185-4C55-BCCF-5B2C5EB30EB8}"/>
              </a:ext>
            </a:extLst>
          </p:cNvPr>
          <p:cNvSpPr>
            <a:spLocks noChangeAspect="1"/>
          </p:cNvSpPr>
          <p:nvPr/>
        </p:nvSpPr>
        <p:spPr bwMode="auto">
          <a:xfrm>
            <a:off x="4442439" y="2297855"/>
            <a:ext cx="767867" cy="729541"/>
          </a:xfrm>
          <a:prstGeom prst="ellipse">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grpSp>
        <p:nvGrpSpPr>
          <p:cNvPr id="7" name="组合 6">
            <a:extLst>
              <a:ext uri="{FF2B5EF4-FFF2-40B4-BE49-F238E27FC236}">
                <a16:creationId xmlns:a16="http://schemas.microsoft.com/office/drawing/2014/main" id="{66AE5B38-06D1-4966-9A71-39DDAA1D4A3D}"/>
              </a:ext>
            </a:extLst>
          </p:cNvPr>
          <p:cNvGrpSpPr/>
          <p:nvPr/>
        </p:nvGrpSpPr>
        <p:grpSpPr>
          <a:xfrm>
            <a:off x="3990964" y="780720"/>
            <a:ext cx="6881252" cy="729541"/>
            <a:chOff x="3990964" y="780720"/>
            <a:chExt cx="6881252" cy="729541"/>
          </a:xfrm>
        </p:grpSpPr>
        <p:sp>
          <p:nvSpPr>
            <p:cNvPr id="8" name="椭圆 7">
              <a:extLst>
                <a:ext uri="{FF2B5EF4-FFF2-40B4-BE49-F238E27FC236}">
                  <a16:creationId xmlns:a16="http://schemas.microsoft.com/office/drawing/2014/main" id="{896812EF-42B0-4D59-BBC6-A7B07C73792D}"/>
                </a:ext>
              </a:extLst>
            </p:cNvPr>
            <p:cNvSpPr>
              <a:spLocks noChangeAspect="1"/>
            </p:cNvSpPr>
            <p:nvPr/>
          </p:nvSpPr>
          <p:spPr bwMode="auto">
            <a:xfrm>
              <a:off x="3990964" y="780720"/>
              <a:ext cx="767867" cy="729541"/>
            </a:xfrm>
            <a:prstGeom prst="ellipse">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9" name="圆角矩形 80">
              <a:extLst>
                <a:ext uri="{FF2B5EF4-FFF2-40B4-BE49-F238E27FC236}">
                  <a16:creationId xmlns:a16="http://schemas.microsoft.com/office/drawing/2014/main" id="{CE7B3DB6-89FC-4C58-AC5A-6E545E1EF0A4}"/>
                </a:ext>
              </a:extLst>
            </p:cNvPr>
            <p:cNvSpPr/>
            <p:nvPr/>
          </p:nvSpPr>
          <p:spPr bwMode="auto">
            <a:xfrm>
              <a:off x="4951478" y="839960"/>
              <a:ext cx="5920738" cy="608493"/>
            </a:xfrm>
            <a:prstGeom prst="roundRect">
              <a:avLst>
                <a:gd name="adj" fmla="val 50000"/>
              </a:avLst>
            </a:prstGeom>
            <a:noFill/>
            <a:ln w="19050" cap="flat" cmpd="sng" algn="ctr">
              <a:solidFill>
                <a:schemeClr val="bg1"/>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solidFill>
                  <a:schemeClr val="bg2">
                    <a:lumMod val="25000"/>
                  </a:schemeClr>
                </a:solidFill>
                <a:ea typeface="微软雅黑" pitchFamily="34" charset="-122"/>
              </a:endParaRPr>
            </a:p>
          </p:txBody>
        </p:sp>
        <p:sp>
          <p:nvSpPr>
            <p:cNvPr id="10" name="TextBox 86">
              <a:extLst>
                <a:ext uri="{FF2B5EF4-FFF2-40B4-BE49-F238E27FC236}">
                  <a16:creationId xmlns:a16="http://schemas.microsoft.com/office/drawing/2014/main" id="{6E472989-642A-4A07-AF9A-61A5F9CD3929}"/>
                </a:ext>
              </a:extLst>
            </p:cNvPr>
            <p:cNvSpPr txBox="1"/>
            <p:nvPr/>
          </p:nvSpPr>
          <p:spPr>
            <a:xfrm>
              <a:off x="5210306" y="852300"/>
              <a:ext cx="5544677" cy="540766"/>
            </a:xfrm>
            <a:prstGeom prst="rect">
              <a:avLst/>
            </a:prstGeom>
            <a:noFill/>
          </p:spPr>
          <p:txBody>
            <a:bodyPr wrap="none" lIns="108816" tIns="54408" rIns="108816" bIns="54408" rtlCol="0">
              <a:spAutoFit/>
            </a:bodyPr>
            <a:lstStyle/>
            <a:p>
              <a:r>
                <a:rPr lang="en-US" altLang="zh-CN" sz="2800" spc="300" dirty="0">
                  <a:solidFill>
                    <a:schemeClr val="bg1"/>
                  </a:solidFill>
                  <a:latin typeface="微软雅黑" pitchFamily="34" charset="-122"/>
                  <a:ea typeface="微软雅黑" pitchFamily="34" charset="-122"/>
                </a:rPr>
                <a:t>The electric environment </a:t>
              </a:r>
              <a:endParaRPr lang="zh-CN" altLang="en-US" sz="2800" spc="300" dirty="0">
                <a:solidFill>
                  <a:schemeClr val="bg1"/>
                </a:solidFill>
                <a:latin typeface="微软雅黑" pitchFamily="34" charset="-122"/>
                <a:ea typeface="微软雅黑" pitchFamily="34" charset="-122"/>
              </a:endParaRPr>
            </a:p>
          </p:txBody>
        </p:sp>
        <p:sp>
          <p:nvSpPr>
            <p:cNvPr id="11" name="TextBox 92">
              <a:extLst>
                <a:ext uri="{FF2B5EF4-FFF2-40B4-BE49-F238E27FC236}">
                  <a16:creationId xmlns:a16="http://schemas.microsoft.com/office/drawing/2014/main" id="{D73BF5ED-C744-4B0B-AC2D-FDF6E5A34958}"/>
                </a:ext>
              </a:extLst>
            </p:cNvPr>
            <p:cNvSpPr txBox="1"/>
            <p:nvPr/>
          </p:nvSpPr>
          <p:spPr>
            <a:xfrm>
              <a:off x="4139876" y="812269"/>
              <a:ext cx="505092" cy="663876"/>
            </a:xfrm>
            <a:prstGeom prst="rect">
              <a:avLst/>
            </a:prstGeom>
            <a:noFill/>
          </p:spPr>
          <p:txBody>
            <a:bodyPr wrap="none" lIns="108816" tIns="54408" rIns="108816" bIns="54408" rtlCol="0">
              <a:spAutoFit/>
            </a:bodyPr>
            <a:lstStyle/>
            <a:p>
              <a:r>
                <a:rPr lang="en-US" altLang="zh-CN" sz="3600" b="1" dirty="0">
                  <a:solidFill>
                    <a:srgbClr val="F8F8F8"/>
                  </a:solidFill>
                  <a:latin typeface="微软雅黑" pitchFamily="34" charset="-122"/>
                  <a:ea typeface="微软雅黑" pitchFamily="34" charset="-122"/>
                </a:rPr>
                <a:t>1</a:t>
              </a:r>
              <a:endParaRPr lang="zh-CN" altLang="en-US" sz="3600" b="1" dirty="0">
                <a:solidFill>
                  <a:srgbClr val="F8F8F8"/>
                </a:solidFill>
                <a:latin typeface="微软雅黑" pitchFamily="34" charset="-122"/>
                <a:ea typeface="微软雅黑" pitchFamily="34" charset="-122"/>
              </a:endParaRPr>
            </a:p>
          </p:txBody>
        </p:sp>
      </p:grpSp>
      <p:grpSp>
        <p:nvGrpSpPr>
          <p:cNvPr id="12" name="组合 11">
            <a:extLst>
              <a:ext uri="{FF2B5EF4-FFF2-40B4-BE49-F238E27FC236}">
                <a16:creationId xmlns:a16="http://schemas.microsoft.com/office/drawing/2014/main" id="{B9BF20F7-AB5C-4CCA-A9B5-F74CAF84383B}"/>
              </a:ext>
            </a:extLst>
          </p:cNvPr>
          <p:cNvGrpSpPr/>
          <p:nvPr/>
        </p:nvGrpSpPr>
        <p:grpSpPr>
          <a:xfrm>
            <a:off x="4564197" y="2363520"/>
            <a:ext cx="6885413" cy="663876"/>
            <a:chOff x="4388139" y="1650593"/>
            <a:chExt cx="6885413" cy="663876"/>
          </a:xfrm>
        </p:grpSpPr>
        <p:sp>
          <p:nvSpPr>
            <p:cNvPr id="13" name="圆角矩形 81">
              <a:extLst>
                <a:ext uri="{FF2B5EF4-FFF2-40B4-BE49-F238E27FC236}">
                  <a16:creationId xmlns:a16="http://schemas.microsoft.com/office/drawing/2014/main" id="{29C79C5D-B7E8-4FCC-8DF4-07E67F1FEEDF}"/>
                </a:ext>
              </a:extLst>
            </p:cNvPr>
            <p:cNvSpPr/>
            <p:nvPr/>
          </p:nvSpPr>
          <p:spPr bwMode="auto">
            <a:xfrm>
              <a:off x="5175266" y="1684860"/>
              <a:ext cx="5842064" cy="608493"/>
            </a:xfrm>
            <a:prstGeom prst="roundRect">
              <a:avLst>
                <a:gd name="adj" fmla="val 50000"/>
              </a:avLst>
            </a:prstGeom>
            <a:noFill/>
            <a:ln w="19050" cap="flat" cmpd="sng" algn="ctr">
              <a:solidFill>
                <a:schemeClr val="bg1"/>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14" name="TextBox 88">
              <a:extLst>
                <a:ext uri="{FF2B5EF4-FFF2-40B4-BE49-F238E27FC236}">
                  <a16:creationId xmlns:a16="http://schemas.microsoft.com/office/drawing/2014/main" id="{D982E9E2-9936-406C-9E2C-C77D723F0118}"/>
                </a:ext>
              </a:extLst>
            </p:cNvPr>
            <p:cNvSpPr txBox="1"/>
            <p:nvPr/>
          </p:nvSpPr>
          <p:spPr>
            <a:xfrm>
              <a:off x="5360185" y="1741621"/>
              <a:ext cx="5913367" cy="540766"/>
            </a:xfrm>
            <a:prstGeom prst="rect">
              <a:avLst/>
            </a:prstGeom>
            <a:noFill/>
          </p:spPr>
          <p:txBody>
            <a:bodyPr wrap="none" lIns="108816" tIns="54408" rIns="108816" bIns="54408" rtlCol="0">
              <a:spAutoFit/>
            </a:bodyPr>
            <a:lstStyle/>
            <a:p>
              <a:r>
                <a:rPr lang="en-US" altLang="zh-CN" sz="2800" spc="300" dirty="0">
                  <a:solidFill>
                    <a:schemeClr val="bg1"/>
                  </a:solidFill>
                  <a:latin typeface="微软雅黑" pitchFamily="34" charset="-122"/>
                  <a:ea typeface="微软雅黑" pitchFamily="34" charset="-122"/>
                </a:rPr>
                <a:t>The magnetic environment</a:t>
              </a:r>
              <a:endParaRPr lang="zh-CN" altLang="en-US" sz="2800" spc="300" dirty="0">
                <a:solidFill>
                  <a:schemeClr val="bg1"/>
                </a:solidFill>
                <a:latin typeface="微软雅黑" pitchFamily="34" charset="-122"/>
                <a:ea typeface="微软雅黑" pitchFamily="34" charset="-122"/>
              </a:endParaRPr>
            </a:p>
          </p:txBody>
        </p:sp>
        <p:sp>
          <p:nvSpPr>
            <p:cNvPr id="15" name="TextBox 93">
              <a:extLst>
                <a:ext uri="{FF2B5EF4-FFF2-40B4-BE49-F238E27FC236}">
                  <a16:creationId xmlns:a16="http://schemas.microsoft.com/office/drawing/2014/main" id="{EE6BBE31-EABC-45EB-8DB4-F94CBD48FA9D}"/>
                </a:ext>
              </a:extLst>
            </p:cNvPr>
            <p:cNvSpPr txBox="1"/>
            <p:nvPr/>
          </p:nvSpPr>
          <p:spPr>
            <a:xfrm>
              <a:off x="4388139" y="1650593"/>
              <a:ext cx="505092" cy="663876"/>
            </a:xfrm>
            <a:prstGeom prst="rect">
              <a:avLst/>
            </a:prstGeom>
            <a:noFill/>
          </p:spPr>
          <p:txBody>
            <a:bodyPr wrap="none" lIns="108816" tIns="54408" rIns="108816" bIns="54408" rtlCol="0">
              <a:spAutoFit/>
            </a:bodyPr>
            <a:lstStyle/>
            <a:p>
              <a:r>
                <a:rPr lang="en-US" altLang="zh-CN" sz="3600" b="1" dirty="0">
                  <a:solidFill>
                    <a:srgbClr val="F8F8F8"/>
                  </a:solidFill>
                  <a:latin typeface="微软雅黑" pitchFamily="34" charset="-122"/>
                  <a:ea typeface="微软雅黑" pitchFamily="34" charset="-122"/>
                </a:rPr>
                <a:t>2</a:t>
              </a:r>
              <a:endParaRPr lang="zh-CN" altLang="en-US" sz="3600" b="1" dirty="0">
                <a:solidFill>
                  <a:srgbClr val="F8F8F8"/>
                </a:solidFill>
                <a:latin typeface="微软雅黑" pitchFamily="34" charset="-122"/>
                <a:ea typeface="微软雅黑" pitchFamily="34" charset="-122"/>
              </a:endParaRPr>
            </a:p>
          </p:txBody>
        </p:sp>
      </p:grpSp>
      <p:grpSp>
        <p:nvGrpSpPr>
          <p:cNvPr id="16" name="组合 15">
            <a:extLst>
              <a:ext uri="{FF2B5EF4-FFF2-40B4-BE49-F238E27FC236}">
                <a16:creationId xmlns:a16="http://schemas.microsoft.com/office/drawing/2014/main" id="{1F42E184-DC81-4C48-864F-117BAA91DC92}"/>
              </a:ext>
            </a:extLst>
          </p:cNvPr>
          <p:cNvGrpSpPr/>
          <p:nvPr/>
        </p:nvGrpSpPr>
        <p:grpSpPr>
          <a:xfrm>
            <a:off x="4409110" y="3816909"/>
            <a:ext cx="5926775" cy="729541"/>
            <a:chOff x="4336700" y="2466530"/>
            <a:chExt cx="5926775" cy="729541"/>
          </a:xfrm>
        </p:grpSpPr>
        <p:sp>
          <p:nvSpPr>
            <p:cNvPr id="17" name="椭圆 16">
              <a:extLst>
                <a:ext uri="{FF2B5EF4-FFF2-40B4-BE49-F238E27FC236}">
                  <a16:creationId xmlns:a16="http://schemas.microsoft.com/office/drawing/2014/main" id="{C0AE712C-BF1A-41F5-8D46-AC0D4B463EEC}"/>
                </a:ext>
              </a:extLst>
            </p:cNvPr>
            <p:cNvSpPr>
              <a:spLocks noChangeAspect="1"/>
            </p:cNvSpPr>
            <p:nvPr/>
          </p:nvSpPr>
          <p:spPr bwMode="auto">
            <a:xfrm>
              <a:off x="4336700" y="2466530"/>
              <a:ext cx="767867" cy="729541"/>
            </a:xfrm>
            <a:prstGeom prst="ellipse">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18" name="圆角矩形 82">
              <a:extLst>
                <a:ext uri="{FF2B5EF4-FFF2-40B4-BE49-F238E27FC236}">
                  <a16:creationId xmlns:a16="http://schemas.microsoft.com/office/drawing/2014/main" id="{04E355A0-DB01-4E69-B1ED-056F28E9092E}"/>
                </a:ext>
              </a:extLst>
            </p:cNvPr>
            <p:cNvSpPr/>
            <p:nvPr/>
          </p:nvSpPr>
          <p:spPr bwMode="auto">
            <a:xfrm>
              <a:off x="5311259" y="2524832"/>
              <a:ext cx="4952216" cy="608493"/>
            </a:xfrm>
            <a:prstGeom prst="roundRect">
              <a:avLst>
                <a:gd name="adj" fmla="val 50000"/>
              </a:avLst>
            </a:prstGeom>
            <a:noFill/>
            <a:ln w="19050" cap="flat" cmpd="sng" algn="ctr">
              <a:solidFill>
                <a:schemeClr val="bg1"/>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19" name="TextBox 87">
              <a:extLst>
                <a:ext uri="{FF2B5EF4-FFF2-40B4-BE49-F238E27FC236}">
                  <a16:creationId xmlns:a16="http://schemas.microsoft.com/office/drawing/2014/main" id="{FB932C5F-1C88-4478-BB32-CA5356A00EAB}"/>
                </a:ext>
              </a:extLst>
            </p:cNvPr>
            <p:cNvSpPr txBox="1"/>
            <p:nvPr/>
          </p:nvSpPr>
          <p:spPr>
            <a:xfrm>
              <a:off x="5473556" y="2541720"/>
              <a:ext cx="4789919" cy="540766"/>
            </a:xfrm>
            <a:prstGeom prst="rect">
              <a:avLst/>
            </a:prstGeom>
            <a:noFill/>
          </p:spPr>
          <p:txBody>
            <a:bodyPr wrap="none" lIns="108816" tIns="54408" rIns="108816" bIns="54408" rtlCol="0">
              <a:spAutoFit/>
            </a:bodyPr>
            <a:lstStyle/>
            <a:p>
              <a:r>
                <a:rPr lang="en-US" altLang="zh-CN" sz="2800" spc="300" dirty="0">
                  <a:solidFill>
                    <a:schemeClr val="bg1"/>
                  </a:solidFill>
                  <a:latin typeface="微软雅黑" pitchFamily="34" charset="-122"/>
                  <a:ea typeface="微软雅黑" pitchFamily="34" charset="-122"/>
                </a:rPr>
                <a:t>Optimization method </a:t>
              </a:r>
              <a:endParaRPr lang="zh-CN" altLang="en-US" sz="2800" spc="300" dirty="0">
                <a:solidFill>
                  <a:schemeClr val="bg1"/>
                </a:solidFill>
                <a:latin typeface="微软雅黑" pitchFamily="34" charset="-122"/>
                <a:ea typeface="微软雅黑" pitchFamily="34" charset="-122"/>
              </a:endParaRPr>
            </a:p>
          </p:txBody>
        </p:sp>
        <p:sp>
          <p:nvSpPr>
            <p:cNvPr id="20" name="TextBox 94">
              <a:extLst>
                <a:ext uri="{FF2B5EF4-FFF2-40B4-BE49-F238E27FC236}">
                  <a16:creationId xmlns:a16="http://schemas.microsoft.com/office/drawing/2014/main" id="{46F63F54-5912-4C7A-B04A-C48917C69BBB}"/>
                </a:ext>
              </a:extLst>
            </p:cNvPr>
            <p:cNvSpPr txBox="1"/>
            <p:nvPr/>
          </p:nvSpPr>
          <p:spPr>
            <a:xfrm>
              <a:off x="4491787" y="2490315"/>
              <a:ext cx="505092" cy="663876"/>
            </a:xfrm>
            <a:prstGeom prst="rect">
              <a:avLst/>
            </a:prstGeom>
            <a:noFill/>
          </p:spPr>
          <p:txBody>
            <a:bodyPr wrap="none" lIns="108816" tIns="54408" rIns="108816" bIns="54408" rtlCol="0">
              <a:spAutoFit/>
            </a:bodyPr>
            <a:lstStyle/>
            <a:p>
              <a:r>
                <a:rPr lang="en-US" altLang="zh-CN" sz="3600" b="1" dirty="0">
                  <a:solidFill>
                    <a:srgbClr val="F8F8F8"/>
                  </a:solidFill>
                  <a:latin typeface="微软雅黑" pitchFamily="34" charset="-122"/>
                  <a:ea typeface="微软雅黑" pitchFamily="34" charset="-122"/>
                </a:rPr>
                <a:t>3</a:t>
              </a:r>
              <a:endParaRPr lang="zh-CN" altLang="en-US" sz="3600" b="1" dirty="0">
                <a:solidFill>
                  <a:srgbClr val="F8F8F8"/>
                </a:solidFill>
                <a:latin typeface="微软雅黑" pitchFamily="34" charset="-122"/>
                <a:ea typeface="微软雅黑" pitchFamily="34" charset="-122"/>
              </a:endParaRPr>
            </a:p>
          </p:txBody>
        </p:sp>
      </p:grpSp>
      <p:grpSp>
        <p:nvGrpSpPr>
          <p:cNvPr id="21" name="组合 20">
            <a:extLst>
              <a:ext uri="{FF2B5EF4-FFF2-40B4-BE49-F238E27FC236}">
                <a16:creationId xmlns:a16="http://schemas.microsoft.com/office/drawing/2014/main" id="{30008AE9-1481-4BE6-827B-0CFED0781F85}"/>
              </a:ext>
            </a:extLst>
          </p:cNvPr>
          <p:cNvGrpSpPr/>
          <p:nvPr/>
        </p:nvGrpSpPr>
        <p:grpSpPr>
          <a:xfrm>
            <a:off x="3975308" y="5246234"/>
            <a:ext cx="3906820" cy="729541"/>
            <a:chOff x="4346579" y="3307706"/>
            <a:chExt cx="3906820" cy="729541"/>
          </a:xfrm>
        </p:grpSpPr>
        <p:sp>
          <p:nvSpPr>
            <p:cNvPr id="22" name="椭圆 21">
              <a:extLst>
                <a:ext uri="{FF2B5EF4-FFF2-40B4-BE49-F238E27FC236}">
                  <a16:creationId xmlns:a16="http://schemas.microsoft.com/office/drawing/2014/main" id="{2E39062D-6C40-497A-9F10-27ED64B23DF3}"/>
                </a:ext>
              </a:extLst>
            </p:cNvPr>
            <p:cNvSpPr>
              <a:spLocks noChangeAspect="1"/>
            </p:cNvSpPr>
            <p:nvPr/>
          </p:nvSpPr>
          <p:spPr bwMode="auto">
            <a:xfrm>
              <a:off x="4346579" y="3307706"/>
              <a:ext cx="767867" cy="729541"/>
            </a:xfrm>
            <a:prstGeom prst="ellipse">
              <a:avLst/>
            </a:prstGeom>
            <a:solidFill>
              <a:schemeClr val="bg2">
                <a:lumMod val="50000"/>
              </a:schemeClr>
            </a:solidFill>
            <a:ln w="9525" cap="flat" cmpd="sng" algn="ctr">
              <a:solidFill>
                <a:schemeClr val="bg2">
                  <a:lumMod val="50000"/>
                </a:schemeClr>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23" name="圆角矩形 83">
              <a:extLst>
                <a:ext uri="{FF2B5EF4-FFF2-40B4-BE49-F238E27FC236}">
                  <a16:creationId xmlns:a16="http://schemas.microsoft.com/office/drawing/2014/main" id="{FAF38C97-13E3-4064-BA48-0BEF8CC042C4}"/>
                </a:ext>
              </a:extLst>
            </p:cNvPr>
            <p:cNvSpPr/>
            <p:nvPr/>
          </p:nvSpPr>
          <p:spPr bwMode="auto">
            <a:xfrm>
              <a:off x="5360185" y="3418348"/>
              <a:ext cx="2893214" cy="608493"/>
            </a:xfrm>
            <a:prstGeom prst="roundRect">
              <a:avLst>
                <a:gd name="adj" fmla="val 50000"/>
              </a:avLst>
            </a:prstGeom>
            <a:noFill/>
            <a:ln w="19050" cap="flat" cmpd="sng" algn="ctr">
              <a:solidFill>
                <a:schemeClr val="bg1"/>
              </a:solid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defTabSz="1088163"/>
              <a:endParaRPr lang="zh-CN" altLang="en-US" dirty="0">
                <a:ea typeface="微软雅黑" pitchFamily="34" charset="-122"/>
              </a:endParaRPr>
            </a:p>
          </p:txBody>
        </p:sp>
        <p:sp>
          <p:nvSpPr>
            <p:cNvPr id="24" name="TextBox 89">
              <a:extLst>
                <a:ext uri="{FF2B5EF4-FFF2-40B4-BE49-F238E27FC236}">
                  <a16:creationId xmlns:a16="http://schemas.microsoft.com/office/drawing/2014/main" id="{926F9413-AF4A-4535-83B0-219A2AEEC592}"/>
                </a:ext>
              </a:extLst>
            </p:cNvPr>
            <p:cNvSpPr txBox="1"/>
            <p:nvPr/>
          </p:nvSpPr>
          <p:spPr>
            <a:xfrm>
              <a:off x="5685201" y="3459537"/>
              <a:ext cx="2406318" cy="540766"/>
            </a:xfrm>
            <a:prstGeom prst="rect">
              <a:avLst/>
            </a:prstGeom>
            <a:noFill/>
          </p:spPr>
          <p:txBody>
            <a:bodyPr wrap="none" lIns="108816" tIns="54408" rIns="108816" bIns="54408" rtlCol="0">
              <a:spAutoFit/>
            </a:bodyPr>
            <a:lstStyle/>
            <a:p>
              <a:r>
                <a:rPr lang="en-US" altLang="zh-CN" sz="2800" spc="300" dirty="0">
                  <a:solidFill>
                    <a:schemeClr val="bg1"/>
                  </a:solidFill>
                  <a:latin typeface="微软雅黑" pitchFamily="34" charset="-122"/>
                  <a:ea typeface="微软雅黑" pitchFamily="34" charset="-122"/>
                </a:rPr>
                <a:t>Reference </a:t>
              </a:r>
              <a:endParaRPr lang="zh-CN" altLang="en-US" sz="2800" spc="300" dirty="0">
                <a:solidFill>
                  <a:schemeClr val="bg1"/>
                </a:solidFill>
                <a:latin typeface="微软雅黑" pitchFamily="34" charset="-122"/>
                <a:ea typeface="微软雅黑" pitchFamily="34" charset="-122"/>
              </a:endParaRPr>
            </a:p>
          </p:txBody>
        </p:sp>
        <p:sp>
          <p:nvSpPr>
            <p:cNvPr id="25" name="TextBox 95">
              <a:extLst>
                <a:ext uri="{FF2B5EF4-FFF2-40B4-BE49-F238E27FC236}">
                  <a16:creationId xmlns:a16="http://schemas.microsoft.com/office/drawing/2014/main" id="{863AEDB6-A163-4095-889B-CD397D7EFF0B}"/>
                </a:ext>
              </a:extLst>
            </p:cNvPr>
            <p:cNvSpPr txBox="1"/>
            <p:nvPr/>
          </p:nvSpPr>
          <p:spPr>
            <a:xfrm>
              <a:off x="4474142" y="3346252"/>
              <a:ext cx="505092" cy="663876"/>
            </a:xfrm>
            <a:prstGeom prst="rect">
              <a:avLst/>
            </a:prstGeom>
            <a:noFill/>
          </p:spPr>
          <p:txBody>
            <a:bodyPr wrap="none" lIns="108816" tIns="54408" rIns="108816" bIns="54408" rtlCol="0">
              <a:spAutoFit/>
            </a:bodyPr>
            <a:lstStyle/>
            <a:p>
              <a:r>
                <a:rPr lang="en-US" altLang="zh-CN" sz="3600" b="1" dirty="0">
                  <a:solidFill>
                    <a:srgbClr val="F8F8F8"/>
                  </a:solidFill>
                  <a:latin typeface="微软雅黑" pitchFamily="34" charset="-122"/>
                  <a:ea typeface="微软雅黑" pitchFamily="34" charset="-122"/>
                </a:rPr>
                <a:t>4</a:t>
              </a:r>
              <a:endParaRPr lang="zh-CN" altLang="en-US" sz="3600" b="1" dirty="0">
                <a:solidFill>
                  <a:srgbClr val="F8F8F8"/>
                </a:solidFill>
                <a:latin typeface="微软雅黑" pitchFamily="34" charset="-122"/>
                <a:ea typeface="微软雅黑" pitchFamily="34" charset="-122"/>
              </a:endParaRPr>
            </a:p>
          </p:txBody>
        </p:sp>
      </p:grpSp>
      <p:sp>
        <p:nvSpPr>
          <p:cNvPr id="26" name="Oval 14">
            <a:extLst>
              <a:ext uri="{FF2B5EF4-FFF2-40B4-BE49-F238E27FC236}">
                <a16:creationId xmlns:a16="http://schemas.microsoft.com/office/drawing/2014/main" id="{0C6D216B-7F27-4BD4-A269-D52536D3141C}"/>
              </a:ext>
            </a:extLst>
          </p:cNvPr>
          <p:cNvSpPr>
            <a:spLocks noChangeArrowheads="1"/>
          </p:cNvSpPr>
          <p:nvPr/>
        </p:nvSpPr>
        <p:spPr bwMode="auto">
          <a:xfrm>
            <a:off x="1257580" y="1995039"/>
            <a:ext cx="2471837" cy="2416829"/>
          </a:xfrm>
          <a:prstGeom prst="ellipse">
            <a:avLst/>
          </a:prstGeom>
          <a:solidFill>
            <a:schemeClr val="bg2">
              <a:lumMod val="50000"/>
            </a:schemeClr>
          </a:solidFill>
          <a:ln>
            <a:noFill/>
          </a:ln>
          <a:extLst/>
        </p:spPr>
        <p:txBody>
          <a:bodyPr vert="horz" wrap="square" lIns="108816" tIns="54408" rIns="108816" bIns="54408" numCol="1" anchor="t" anchorCtr="0" compatLnSpc="1">
            <a:prstTxWarp prst="textNoShape">
              <a:avLst/>
            </a:prstTxWarp>
          </a:bodyPr>
          <a:lstStyle/>
          <a:p>
            <a:endParaRPr lang="zh-CN" altLang="en-US" dirty="0">
              <a:ea typeface="微软雅黑" pitchFamily="34" charset="-122"/>
            </a:endParaRPr>
          </a:p>
        </p:txBody>
      </p:sp>
      <p:sp>
        <p:nvSpPr>
          <p:cNvPr id="27" name="Freeform 15">
            <a:extLst>
              <a:ext uri="{FF2B5EF4-FFF2-40B4-BE49-F238E27FC236}">
                <a16:creationId xmlns:a16="http://schemas.microsoft.com/office/drawing/2014/main" id="{1BB7F283-0B33-4AFA-8937-422E1D56B463}"/>
              </a:ext>
            </a:extLst>
          </p:cNvPr>
          <p:cNvSpPr>
            <a:spLocks noEditPoints="1"/>
          </p:cNvSpPr>
          <p:nvPr/>
        </p:nvSpPr>
        <p:spPr bwMode="auto">
          <a:xfrm>
            <a:off x="1975158" y="2314469"/>
            <a:ext cx="982646" cy="818856"/>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8816" tIns="54408" rIns="108816" bIns="54408" numCol="1" anchor="t" anchorCtr="0" compatLnSpc="1">
            <a:prstTxWarp prst="textNoShape">
              <a:avLst/>
            </a:prstTxWarp>
          </a:bodyPr>
          <a:lstStyle/>
          <a:p>
            <a:endParaRPr lang="zh-CN" altLang="en-US" dirty="0">
              <a:ea typeface="微软雅黑" pitchFamily="34" charset="-122"/>
            </a:endParaRPr>
          </a:p>
        </p:txBody>
      </p:sp>
      <p:sp>
        <p:nvSpPr>
          <p:cNvPr id="28" name="TextBox 101">
            <a:extLst>
              <a:ext uri="{FF2B5EF4-FFF2-40B4-BE49-F238E27FC236}">
                <a16:creationId xmlns:a16="http://schemas.microsoft.com/office/drawing/2014/main" id="{493B1B4F-A31A-405B-A1CE-58FBE4D51FA3}"/>
              </a:ext>
            </a:extLst>
          </p:cNvPr>
          <p:cNvSpPr txBox="1"/>
          <p:nvPr/>
        </p:nvSpPr>
        <p:spPr>
          <a:xfrm>
            <a:off x="1385858" y="3299928"/>
            <a:ext cx="2229988" cy="540766"/>
          </a:xfrm>
          <a:prstGeom prst="rect">
            <a:avLst/>
          </a:prstGeom>
          <a:noFill/>
        </p:spPr>
        <p:txBody>
          <a:bodyPr wrap="none" lIns="108816" tIns="54408" rIns="108816" bIns="54408" rtlCol="0">
            <a:spAutoFit/>
          </a:bodyPr>
          <a:lstStyle/>
          <a:p>
            <a:r>
              <a:rPr lang="en-US" altLang="zh-CN" sz="2800" b="1" dirty="0">
                <a:solidFill>
                  <a:srgbClr val="F8F8F8"/>
                </a:solidFill>
                <a:latin typeface="微软雅黑" pitchFamily="34" charset="-122"/>
                <a:ea typeface="微软雅黑" pitchFamily="34" charset="-122"/>
              </a:rPr>
              <a:t>CONTENTS</a:t>
            </a:r>
            <a:endParaRPr lang="zh-CN" altLang="en-US" sz="2800" b="1" dirty="0">
              <a:solidFill>
                <a:srgbClr val="F8F8F8"/>
              </a:solidFill>
              <a:latin typeface="微软雅黑" pitchFamily="34" charset="-122"/>
              <a:ea typeface="微软雅黑" pitchFamily="34" charset="-122"/>
            </a:endParaRPr>
          </a:p>
        </p:txBody>
      </p:sp>
    </p:spTree>
    <p:extLst>
      <p:ext uri="{BB962C8B-B14F-4D97-AF65-F5344CB8AC3E}">
        <p14:creationId xmlns:p14="http://schemas.microsoft.com/office/powerpoint/2010/main" val="275531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31"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 calcmode="lin" valueType="num">
                                      <p:cBhvr>
                                        <p:cTn id="16" dur="500" fill="hold"/>
                                        <p:tgtEl>
                                          <p:spTgt spid="28"/>
                                        </p:tgtEl>
                                        <p:attrNameLst>
                                          <p:attrName>style.rotation</p:attrName>
                                        </p:attrNameLst>
                                      </p:cBhvr>
                                      <p:tavLst>
                                        <p:tav tm="0">
                                          <p:val>
                                            <p:fltVal val="90"/>
                                          </p:val>
                                        </p:tav>
                                        <p:tav tm="100000">
                                          <p:val>
                                            <p:fltVal val="0"/>
                                          </p:val>
                                        </p:tav>
                                      </p:tavLst>
                                    </p:anim>
                                    <p:animEffect transition="in" filter="fade">
                                      <p:cBhvr>
                                        <p:cTn id="17" dur="500"/>
                                        <p:tgtEl>
                                          <p:spTgt spid="28"/>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fltVal val="0"/>
                                          </p:val>
                                        </p:tav>
                                        <p:tav tm="100000">
                                          <p:val>
                                            <p:strVal val="#ppt_w"/>
                                          </p:val>
                                        </p:tav>
                                      </p:tavLst>
                                    </p:anim>
                                    <p:anim calcmode="lin" valueType="num">
                                      <p:cBhvr>
                                        <p:cTn id="21" dur="500" fill="hold"/>
                                        <p:tgtEl>
                                          <p:spTgt spid="26"/>
                                        </p:tgtEl>
                                        <p:attrNameLst>
                                          <p:attrName>ppt_h</p:attrName>
                                        </p:attrNameLst>
                                      </p:cBhvr>
                                      <p:tavLst>
                                        <p:tav tm="0">
                                          <p:val>
                                            <p:fltVal val="0"/>
                                          </p:val>
                                        </p:tav>
                                        <p:tav tm="100000">
                                          <p:val>
                                            <p:strVal val="#ppt_h"/>
                                          </p:val>
                                        </p:tav>
                                      </p:tavLst>
                                    </p:anim>
                                    <p:anim calcmode="lin" valueType="num">
                                      <p:cBhvr>
                                        <p:cTn id="22" dur="500" fill="hold"/>
                                        <p:tgtEl>
                                          <p:spTgt spid="26"/>
                                        </p:tgtEl>
                                        <p:attrNameLst>
                                          <p:attrName>style.rotation</p:attrName>
                                        </p:attrNameLst>
                                      </p:cBhvr>
                                      <p:tavLst>
                                        <p:tav tm="0">
                                          <p:val>
                                            <p:fltVal val="90"/>
                                          </p:val>
                                        </p:tav>
                                        <p:tav tm="100000">
                                          <p:val>
                                            <p:fltVal val="0"/>
                                          </p:val>
                                        </p:tav>
                                      </p:tavLst>
                                    </p:anim>
                                    <p:animEffect transition="in" filter="fade">
                                      <p:cBhvr>
                                        <p:cTn id="23" dur="500"/>
                                        <p:tgtEl>
                                          <p:spTgt spid="26"/>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 calcmode="lin" valueType="num">
                                      <p:cBhvr>
                                        <p:cTn id="28" dur="500" fill="hold"/>
                                        <p:tgtEl>
                                          <p:spTgt spid="27"/>
                                        </p:tgtEl>
                                        <p:attrNameLst>
                                          <p:attrName>style.rotation</p:attrName>
                                        </p:attrNameLst>
                                      </p:cBhvr>
                                      <p:tavLst>
                                        <p:tav tm="0">
                                          <p:val>
                                            <p:fltVal val="90"/>
                                          </p:val>
                                        </p:tav>
                                        <p:tav tm="100000">
                                          <p:val>
                                            <p:fltVal val="0"/>
                                          </p:val>
                                        </p:tav>
                                      </p:tavLst>
                                    </p:anim>
                                    <p:animEffect transition="in" filter="fade">
                                      <p:cBhvr>
                                        <p:cTn id="29" dur="500"/>
                                        <p:tgtEl>
                                          <p:spTgt spid="27"/>
                                        </p:tgtEl>
                                      </p:cBhvr>
                                    </p:animEffect>
                                  </p:childTnLst>
                                </p:cTn>
                              </p:par>
                              <p:par>
                                <p:cTn id="30" presetID="1" presetClass="entr" presetSubtype="0" fill="hold" grpId="1" nodeType="withEffect">
                                  <p:stCondLst>
                                    <p:cond delay="200"/>
                                  </p:stCondLst>
                                  <p:childTnLst>
                                    <p:set>
                                      <p:cBhvr>
                                        <p:cTn id="31" dur="1" fill="hold">
                                          <p:stCondLst>
                                            <p:cond delay="0"/>
                                          </p:stCondLst>
                                        </p:cTn>
                                        <p:tgtEl>
                                          <p:spTgt spid="6"/>
                                        </p:tgtEl>
                                        <p:attrNameLst>
                                          <p:attrName>style.visibility</p:attrName>
                                        </p:attrNameLst>
                                      </p:cBhvr>
                                      <p:to>
                                        <p:strVal val="visible"/>
                                      </p:to>
                                    </p:set>
                                  </p:childTnLst>
                                </p:cTn>
                              </p:par>
                              <p:par>
                                <p:cTn id="32" presetID="56" presetClass="path" presetSubtype="0" accel="50000" decel="50000" fill="hold" grpId="0" nodeType="withEffect">
                                  <p:stCondLst>
                                    <p:cond delay="200"/>
                                  </p:stCondLst>
                                  <p:childTnLst>
                                    <p:animMotion origin="layout" path="M -0.14427 0.2174 L 2.22222E-6 -3.84829E-6 " pathEditMode="relative" rAng="0" ptsTypes="AA">
                                      <p:cBhvr>
                                        <p:cTn id="33" dur="500" fill="hold"/>
                                        <p:tgtEl>
                                          <p:spTgt spid="6"/>
                                        </p:tgtEl>
                                        <p:attrNameLst>
                                          <p:attrName>ppt_x</p:attrName>
                                          <p:attrName>ppt_y</p:attrName>
                                        </p:attrNameLst>
                                      </p:cBhvr>
                                      <p:rCtr x="7205" y="-10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26" grpId="0" animBg="1"/>
      <p:bldP spid="27"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6B7C11-0AA9-4943-B9FA-FE720597B417}"/>
              </a:ext>
            </a:extLst>
          </p:cNvPr>
          <p:cNvSpPr txBox="1"/>
          <p:nvPr/>
        </p:nvSpPr>
        <p:spPr>
          <a:xfrm>
            <a:off x="7147720" y="4215521"/>
            <a:ext cx="3992560" cy="1200329"/>
          </a:xfrm>
          <a:prstGeom prst="rect">
            <a:avLst/>
          </a:prstGeom>
          <a:noFill/>
        </p:spPr>
        <p:txBody>
          <a:bodyPr wrap="square" rtlCol="0">
            <a:spAutoFit/>
          </a:bodyPr>
          <a:lstStyle>
            <a:defPPr>
              <a:defRPr lang="zh-CN"/>
            </a:defPPr>
            <a:lvl1pPr algn="ctr">
              <a:defRPr sz="3000" b="1">
                <a:solidFill>
                  <a:schemeClr val="bg1"/>
                </a:solidFill>
                <a:latin typeface="微软雅黑" panose="020B0503020204020204" pitchFamily="34" charset="-122"/>
                <a:ea typeface="微软雅黑" panose="020B0503020204020204" pitchFamily="34" charset="-122"/>
              </a:defRPr>
            </a:lvl1pPr>
          </a:lstStyle>
          <a:p>
            <a:r>
              <a:rPr lang="en-US" altLang="zh-CN" sz="3600" spc="300" dirty="0"/>
              <a:t>The electric environment </a:t>
            </a:r>
            <a:endParaRPr lang="zh-CN" altLang="en-US" sz="3600" spc="300" dirty="0"/>
          </a:p>
        </p:txBody>
      </p:sp>
      <p:grpSp>
        <p:nvGrpSpPr>
          <p:cNvPr id="3" name="组合 2">
            <a:extLst>
              <a:ext uri="{FF2B5EF4-FFF2-40B4-BE49-F238E27FC236}">
                <a16:creationId xmlns:a16="http://schemas.microsoft.com/office/drawing/2014/main" id="{20710E01-12B1-4E44-BCA8-A98CA949C326}"/>
              </a:ext>
            </a:extLst>
          </p:cNvPr>
          <p:cNvGrpSpPr/>
          <p:nvPr/>
        </p:nvGrpSpPr>
        <p:grpSpPr>
          <a:xfrm>
            <a:off x="8125599" y="1434035"/>
            <a:ext cx="2036802" cy="2036802"/>
            <a:chOff x="8077074" y="845254"/>
            <a:chExt cx="2036802" cy="2036802"/>
          </a:xfrm>
        </p:grpSpPr>
        <p:sp>
          <p:nvSpPr>
            <p:cNvPr id="4" name="椭圆 3">
              <a:extLst>
                <a:ext uri="{FF2B5EF4-FFF2-40B4-BE49-F238E27FC236}">
                  <a16:creationId xmlns:a16="http://schemas.microsoft.com/office/drawing/2014/main" id="{2476DAE2-D1AB-4971-AA7D-C8F33F4971E7}"/>
                </a:ext>
              </a:extLst>
            </p:cNvPr>
            <p:cNvSpPr/>
            <p:nvPr/>
          </p:nvSpPr>
          <p:spPr>
            <a:xfrm>
              <a:off x="8077074" y="845254"/>
              <a:ext cx="2036802" cy="2036802"/>
            </a:xfrm>
            <a:prstGeom prst="ellipse">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 name="Freeform 126">
              <a:extLst>
                <a:ext uri="{FF2B5EF4-FFF2-40B4-BE49-F238E27FC236}">
                  <a16:creationId xmlns:a16="http://schemas.microsoft.com/office/drawing/2014/main" id="{2EA61D82-371B-47F0-9A1A-8174EF2FF787}"/>
                </a:ext>
              </a:extLst>
            </p:cNvPr>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微软雅黑" pitchFamily="34" charset="-122"/>
                <a:cs typeface="Arial" panose="020B0604020202020204" pitchFamily="34" charset="0"/>
              </a:endParaRPr>
            </a:p>
          </p:txBody>
        </p:sp>
      </p:grpSp>
      <p:sp>
        <p:nvSpPr>
          <p:cNvPr id="6" name="等腰三角形 5">
            <a:extLst>
              <a:ext uri="{FF2B5EF4-FFF2-40B4-BE49-F238E27FC236}">
                <a16:creationId xmlns:a16="http://schemas.microsoft.com/office/drawing/2014/main" id="{881B12E2-438B-4A9D-8F06-E286DE74F3DE}"/>
              </a:ext>
            </a:extLst>
          </p:cNvPr>
          <p:cNvSpPr/>
          <p:nvPr/>
        </p:nvSpPr>
        <p:spPr>
          <a:xfrm>
            <a:off x="603472" y="1589349"/>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 name="等腰三角形 6">
            <a:extLst>
              <a:ext uri="{FF2B5EF4-FFF2-40B4-BE49-F238E27FC236}">
                <a16:creationId xmlns:a16="http://schemas.microsoft.com/office/drawing/2014/main" id="{75AC96F2-FDEF-41F5-9AA5-AC5D6C60F282}"/>
              </a:ext>
            </a:extLst>
          </p:cNvPr>
          <p:cNvSpPr/>
          <p:nvPr/>
        </p:nvSpPr>
        <p:spPr>
          <a:xfrm>
            <a:off x="3992512" y="1298935"/>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8" name="等腰三角形 7">
            <a:extLst>
              <a:ext uri="{FF2B5EF4-FFF2-40B4-BE49-F238E27FC236}">
                <a16:creationId xmlns:a16="http://schemas.microsoft.com/office/drawing/2014/main" id="{9F8B081D-47EE-4859-9925-3B5A67DBCC43}"/>
              </a:ext>
            </a:extLst>
          </p:cNvPr>
          <p:cNvSpPr/>
          <p:nvPr/>
        </p:nvSpPr>
        <p:spPr>
          <a:xfrm rot="3600000">
            <a:off x="1925449" y="449353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9" name="等腰三角形 8">
            <a:extLst>
              <a:ext uri="{FF2B5EF4-FFF2-40B4-BE49-F238E27FC236}">
                <a16:creationId xmlns:a16="http://schemas.microsoft.com/office/drawing/2014/main" id="{87AE0FB4-0CAF-4B96-B406-6B1DBD3963F8}"/>
              </a:ext>
            </a:extLst>
          </p:cNvPr>
          <p:cNvSpPr/>
          <p:nvPr/>
        </p:nvSpPr>
        <p:spPr>
          <a:xfrm>
            <a:off x="1708699" y="2151720"/>
            <a:ext cx="1952785" cy="168343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0" name="等腰三角形 9">
            <a:extLst>
              <a:ext uri="{FF2B5EF4-FFF2-40B4-BE49-F238E27FC236}">
                <a16:creationId xmlns:a16="http://schemas.microsoft.com/office/drawing/2014/main" id="{A04C73D8-4A6D-46C6-AE80-CDAE0EDF2A5C}"/>
              </a:ext>
            </a:extLst>
          </p:cNvPr>
          <p:cNvSpPr/>
          <p:nvPr/>
        </p:nvSpPr>
        <p:spPr>
          <a:xfrm>
            <a:off x="180033" y="3138203"/>
            <a:ext cx="1616929" cy="1393904"/>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1" name="等腰三角形 10">
            <a:extLst>
              <a:ext uri="{FF2B5EF4-FFF2-40B4-BE49-F238E27FC236}">
                <a16:creationId xmlns:a16="http://schemas.microsoft.com/office/drawing/2014/main" id="{C98A1201-C2D1-4BF7-A3CE-4F77491A5961}"/>
              </a:ext>
            </a:extLst>
          </p:cNvPr>
          <p:cNvSpPr/>
          <p:nvPr/>
        </p:nvSpPr>
        <p:spPr>
          <a:xfrm>
            <a:off x="1416377" y="4778001"/>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2" name="等腰三角形 11">
            <a:extLst>
              <a:ext uri="{FF2B5EF4-FFF2-40B4-BE49-F238E27FC236}">
                <a16:creationId xmlns:a16="http://schemas.microsoft.com/office/drawing/2014/main" id="{3A9BCB76-5699-4372-8E82-F4560576B9B6}"/>
              </a:ext>
            </a:extLst>
          </p:cNvPr>
          <p:cNvSpPr/>
          <p:nvPr/>
        </p:nvSpPr>
        <p:spPr>
          <a:xfrm>
            <a:off x="993190" y="549734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3" name="等腰三角形 12">
            <a:extLst>
              <a:ext uri="{FF2B5EF4-FFF2-40B4-BE49-F238E27FC236}">
                <a16:creationId xmlns:a16="http://schemas.microsoft.com/office/drawing/2014/main" id="{311879F7-6947-4C89-A150-50E15C7656A3}"/>
              </a:ext>
            </a:extLst>
          </p:cNvPr>
          <p:cNvSpPr/>
          <p:nvPr/>
        </p:nvSpPr>
        <p:spPr>
          <a:xfrm>
            <a:off x="2094331" y="354952"/>
            <a:ext cx="1810312" cy="156061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4" name="等腰三角形 13">
            <a:extLst>
              <a:ext uri="{FF2B5EF4-FFF2-40B4-BE49-F238E27FC236}">
                <a16:creationId xmlns:a16="http://schemas.microsoft.com/office/drawing/2014/main" id="{AB628255-7E7D-4D1C-AAB0-D79EEF69CE97}"/>
              </a:ext>
            </a:extLst>
          </p:cNvPr>
          <p:cNvSpPr/>
          <p:nvPr/>
        </p:nvSpPr>
        <p:spPr>
          <a:xfrm>
            <a:off x="1006579" y="863400"/>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5" name="等腰三角形 14">
            <a:extLst>
              <a:ext uri="{FF2B5EF4-FFF2-40B4-BE49-F238E27FC236}">
                <a16:creationId xmlns:a16="http://schemas.microsoft.com/office/drawing/2014/main" id="{1FB57432-83D2-4DC0-8D77-F63710422C5F}"/>
              </a:ext>
            </a:extLst>
          </p:cNvPr>
          <p:cNvSpPr/>
          <p:nvPr/>
        </p:nvSpPr>
        <p:spPr>
          <a:xfrm rot="3600000">
            <a:off x="2721870" y="1245807"/>
            <a:ext cx="1810312" cy="1560613"/>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6" name="等腰三角形 15">
            <a:extLst>
              <a:ext uri="{FF2B5EF4-FFF2-40B4-BE49-F238E27FC236}">
                <a16:creationId xmlns:a16="http://schemas.microsoft.com/office/drawing/2014/main" id="{459C717B-FABE-4ACD-9826-A77BD76A1BD5}"/>
              </a:ext>
            </a:extLst>
          </p:cNvPr>
          <p:cNvSpPr/>
          <p:nvPr/>
        </p:nvSpPr>
        <p:spPr>
          <a:xfrm rot="3600000">
            <a:off x="4036198" y="1898701"/>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7" name="等腰三角形 16">
            <a:extLst>
              <a:ext uri="{FF2B5EF4-FFF2-40B4-BE49-F238E27FC236}">
                <a16:creationId xmlns:a16="http://schemas.microsoft.com/office/drawing/2014/main" id="{141101DF-4D7A-4B4F-9B7C-A0D5A0240889}"/>
              </a:ext>
            </a:extLst>
          </p:cNvPr>
          <p:cNvSpPr/>
          <p:nvPr/>
        </p:nvSpPr>
        <p:spPr>
          <a:xfrm rot="3600000">
            <a:off x="1062435" y="4493531"/>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8" name="等腰三角形 17">
            <a:extLst>
              <a:ext uri="{FF2B5EF4-FFF2-40B4-BE49-F238E27FC236}">
                <a16:creationId xmlns:a16="http://schemas.microsoft.com/office/drawing/2014/main" id="{2CE5F503-42A0-4BB2-A244-798E1593EAFD}"/>
              </a:ext>
            </a:extLst>
          </p:cNvPr>
          <p:cNvSpPr/>
          <p:nvPr/>
        </p:nvSpPr>
        <p:spPr>
          <a:xfrm rot="10800000">
            <a:off x="201773" y="4652966"/>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19" name="等腰三角形 18">
            <a:extLst>
              <a:ext uri="{FF2B5EF4-FFF2-40B4-BE49-F238E27FC236}">
                <a16:creationId xmlns:a16="http://schemas.microsoft.com/office/drawing/2014/main" id="{F2C515B3-13D7-48CC-9D37-C84DC1684E6F}"/>
              </a:ext>
            </a:extLst>
          </p:cNvPr>
          <p:cNvSpPr/>
          <p:nvPr/>
        </p:nvSpPr>
        <p:spPr>
          <a:xfrm>
            <a:off x="1076550" y="2298984"/>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0" name="等腰三角形 19">
            <a:extLst>
              <a:ext uri="{FF2B5EF4-FFF2-40B4-BE49-F238E27FC236}">
                <a16:creationId xmlns:a16="http://schemas.microsoft.com/office/drawing/2014/main" id="{938C8EBC-67CD-47FA-8731-736078A88F78}"/>
              </a:ext>
            </a:extLst>
          </p:cNvPr>
          <p:cNvSpPr/>
          <p:nvPr/>
        </p:nvSpPr>
        <p:spPr>
          <a:xfrm flipV="1">
            <a:off x="1076550" y="3043928"/>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1" name="等腰三角形 20">
            <a:extLst>
              <a:ext uri="{FF2B5EF4-FFF2-40B4-BE49-F238E27FC236}">
                <a16:creationId xmlns:a16="http://schemas.microsoft.com/office/drawing/2014/main" id="{F06E060E-C11C-4517-8CD1-F6E6684001E8}"/>
              </a:ext>
            </a:extLst>
          </p:cNvPr>
          <p:cNvSpPr/>
          <p:nvPr/>
        </p:nvSpPr>
        <p:spPr>
          <a:xfrm rot="3600000">
            <a:off x="3583607" y="2638397"/>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2" name="等腰三角形 21">
            <a:extLst>
              <a:ext uri="{FF2B5EF4-FFF2-40B4-BE49-F238E27FC236}">
                <a16:creationId xmlns:a16="http://schemas.microsoft.com/office/drawing/2014/main" id="{A236CB80-745C-468E-A2F2-9F79AE3C7437}"/>
              </a:ext>
            </a:extLst>
          </p:cNvPr>
          <p:cNvSpPr/>
          <p:nvPr/>
        </p:nvSpPr>
        <p:spPr>
          <a:xfrm rot="18000000" flipV="1">
            <a:off x="1986265" y="5304853"/>
            <a:ext cx="1689284" cy="1456279"/>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3" name="等腰三角形 22">
            <a:extLst>
              <a:ext uri="{FF2B5EF4-FFF2-40B4-BE49-F238E27FC236}">
                <a16:creationId xmlns:a16="http://schemas.microsoft.com/office/drawing/2014/main" id="{5A8107DF-48CB-4F29-8330-09CECF408656}"/>
              </a:ext>
            </a:extLst>
          </p:cNvPr>
          <p:cNvSpPr/>
          <p:nvPr/>
        </p:nvSpPr>
        <p:spPr>
          <a:xfrm>
            <a:off x="4210291" y="4449089"/>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4" name="等腰三角形 23">
            <a:extLst>
              <a:ext uri="{FF2B5EF4-FFF2-40B4-BE49-F238E27FC236}">
                <a16:creationId xmlns:a16="http://schemas.microsoft.com/office/drawing/2014/main" id="{D84FDAA6-56C7-41F5-B020-54E4F5BE8C2E}"/>
              </a:ext>
            </a:extLst>
          </p:cNvPr>
          <p:cNvSpPr/>
          <p:nvPr/>
        </p:nvSpPr>
        <p:spPr>
          <a:xfrm flipV="1">
            <a:off x="2193090" y="3916452"/>
            <a:ext cx="1965030" cy="169399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25" name="等腰三角形 24">
            <a:extLst>
              <a:ext uri="{FF2B5EF4-FFF2-40B4-BE49-F238E27FC236}">
                <a16:creationId xmlns:a16="http://schemas.microsoft.com/office/drawing/2014/main" id="{53CCD119-F333-4902-8E53-535A4A81537D}"/>
              </a:ext>
            </a:extLst>
          </p:cNvPr>
          <p:cNvSpPr/>
          <p:nvPr/>
        </p:nvSpPr>
        <p:spPr>
          <a:xfrm>
            <a:off x="3296261" y="5109607"/>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extLst>
      <p:ext uri="{BB962C8B-B14F-4D97-AF65-F5344CB8AC3E}">
        <p14:creationId xmlns:p14="http://schemas.microsoft.com/office/powerpoint/2010/main" val="26390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900" decel="100000" fill="hold"/>
                                        <p:tgtEl>
                                          <p:spTgt spid="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49" presetClass="entr" presetSubtype="0" decel="10000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360"/>
                                          </p:val>
                                        </p:tav>
                                        <p:tav tm="100000">
                                          <p:val>
                                            <p:fltVal val="0"/>
                                          </p:val>
                                        </p:tav>
                                      </p:tavLst>
                                    </p:anim>
                                    <p:animEffect transition="in" filter="fade">
                                      <p:cBhvr>
                                        <p:cTn id="26" dur="500"/>
                                        <p:tgtEl>
                                          <p:spTgt spid="13"/>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 calcmode="lin" valueType="num">
                                      <p:cBhvr>
                                        <p:cTn id="31" dur="500" fill="hold"/>
                                        <p:tgtEl>
                                          <p:spTgt spid="15"/>
                                        </p:tgtEl>
                                        <p:attrNameLst>
                                          <p:attrName>style.rotation</p:attrName>
                                        </p:attrNameLst>
                                      </p:cBhvr>
                                      <p:tavLst>
                                        <p:tav tm="0">
                                          <p:val>
                                            <p:fltVal val="360"/>
                                          </p:val>
                                        </p:tav>
                                        <p:tav tm="100000">
                                          <p:val>
                                            <p:fltVal val="0"/>
                                          </p:val>
                                        </p:tav>
                                      </p:tavLst>
                                    </p:anim>
                                    <p:animEffect transition="in" filter="fade">
                                      <p:cBhvr>
                                        <p:cTn id="32" dur="500"/>
                                        <p:tgtEl>
                                          <p:spTgt spid="15"/>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 calcmode="lin" valueType="num">
                                      <p:cBhvr>
                                        <p:cTn id="37" dur="500" fill="hold"/>
                                        <p:tgtEl>
                                          <p:spTgt spid="9"/>
                                        </p:tgtEl>
                                        <p:attrNameLst>
                                          <p:attrName>style.rotation</p:attrName>
                                        </p:attrNameLst>
                                      </p:cBhvr>
                                      <p:tavLst>
                                        <p:tav tm="0">
                                          <p:val>
                                            <p:fltVal val="360"/>
                                          </p:val>
                                        </p:tav>
                                        <p:tav tm="100000">
                                          <p:val>
                                            <p:fltVal val="0"/>
                                          </p:val>
                                        </p:tav>
                                      </p:tavLst>
                                    </p:anim>
                                    <p:animEffect transition="in" filter="fade">
                                      <p:cBhvr>
                                        <p:cTn id="38" dur="500"/>
                                        <p:tgtEl>
                                          <p:spTgt spid="9"/>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 calcmode="lin" valueType="num">
                                      <p:cBhvr>
                                        <p:cTn id="43" dur="500" fill="hold"/>
                                        <p:tgtEl>
                                          <p:spTgt spid="24"/>
                                        </p:tgtEl>
                                        <p:attrNameLst>
                                          <p:attrName>style.rotation</p:attrName>
                                        </p:attrNameLst>
                                      </p:cBhvr>
                                      <p:tavLst>
                                        <p:tav tm="0">
                                          <p:val>
                                            <p:fltVal val="360"/>
                                          </p:val>
                                        </p:tav>
                                        <p:tav tm="100000">
                                          <p:val>
                                            <p:fltVal val="0"/>
                                          </p:val>
                                        </p:tav>
                                      </p:tavLst>
                                    </p:anim>
                                    <p:animEffect transition="in" filter="fade">
                                      <p:cBhvr>
                                        <p:cTn id="44" dur="500"/>
                                        <p:tgtEl>
                                          <p:spTgt spid="24"/>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 calcmode="lin" valueType="num">
                                      <p:cBhvr>
                                        <p:cTn id="49" dur="500" fill="hold"/>
                                        <p:tgtEl>
                                          <p:spTgt spid="22"/>
                                        </p:tgtEl>
                                        <p:attrNameLst>
                                          <p:attrName>style.rotation</p:attrName>
                                        </p:attrNameLst>
                                      </p:cBhvr>
                                      <p:tavLst>
                                        <p:tav tm="0">
                                          <p:val>
                                            <p:fltVal val="360"/>
                                          </p:val>
                                        </p:tav>
                                        <p:tav tm="100000">
                                          <p:val>
                                            <p:fltVal val="0"/>
                                          </p:val>
                                        </p:tav>
                                      </p:tavLst>
                                    </p:anim>
                                    <p:animEffect transition="in" filter="fade">
                                      <p:cBhvr>
                                        <p:cTn id="50" dur="500"/>
                                        <p:tgtEl>
                                          <p:spTgt spid="22"/>
                                        </p:tgtEl>
                                      </p:cBhvr>
                                    </p:animEffect>
                                  </p:childTnLst>
                                </p:cTn>
                              </p:par>
                            </p:childTnLst>
                          </p:cTn>
                        </p:par>
                        <p:par>
                          <p:cTn id="51" fill="hold">
                            <p:stCondLst>
                              <p:cond delay="2250"/>
                            </p:stCondLst>
                            <p:childTnLst>
                              <p:par>
                                <p:cTn id="52" presetID="49" presetClass="entr" presetSubtype="0" decel="100000"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ppt_w</p:attrName>
                                        </p:attrNameLst>
                                      </p:cBhvr>
                                      <p:tavLst>
                                        <p:tav tm="0">
                                          <p:val>
                                            <p:fltVal val="0"/>
                                          </p:val>
                                        </p:tav>
                                        <p:tav tm="100000">
                                          <p:val>
                                            <p:strVal val="#ppt_w"/>
                                          </p:val>
                                        </p:tav>
                                      </p:tavLst>
                                    </p:anim>
                                    <p:anim calcmode="lin" valueType="num">
                                      <p:cBhvr>
                                        <p:cTn id="55" dur="500" fill="hold"/>
                                        <p:tgtEl>
                                          <p:spTgt spid="6"/>
                                        </p:tgtEl>
                                        <p:attrNameLst>
                                          <p:attrName>ppt_h</p:attrName>
                                        </p:attrNameLst>
                                      </p:cBhvr>
                                      <p:tavLst>
                                        <p:tav tm="0">
                                          <p:val>
                                            <p:fltVal val="0"/>
                                          </p:val>
                                        </p:tav>
                                        <p:tav tm="100000">
                                          <p:val>
                                            <p:strVal val="#ppt_h"/>
                                          </p:val>
                                        </p:tav>
                                      </p:tavLst>
                                    </p:anim>
                                    <p:anim calcmode="lin" valueType="num">
                                      <p:cBhvr>
                                        <p:cTn id="56" dur="500" fill="hold"/>
                                        <p:tgtEl>
                                          <p:spTgt spid="6"/>
                                        </p:tgtEl>
                                        <p:attrNameLst>
                                          <p:attrName>style.rotation</p:attrName>
                                        </p:attrNameLst>
                                      </p:cBhvr>
                                      <p:tavLst>
                                        <p:tav tm="0">
                                          <p:val>
                                            <p:fltVal val="360"/>
                                          </p:val>
                                        </p:tav>
                                        <p:tav tm="100000">
                                          <p:val>
                                            <p:fltVal val="0"/>
                                          </p:val>
                                        </p:tav>
                                      </p:tavLst>
                                    </p:anim>
                                    <p:animEffect transition="in" filter="fade">
                                      <p:cBhvr>
                                        <p:cTn id="57" dur="500"/>
                                        <p:tgtEl>
                                          <p:spTgt spid="6"/>
                                        </p:tgtEl>
                                      </p:cBhvr>
                                    </p:animEffect>
                                  </p:childTnLst>
                                </p:cTn>
                              </p:par>
                              <p:par>
                                <p:cTn id="58" presetID="49" presetClass="entr" presetSubtype="0" decel="10000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p:cTn id="60" dur="500" fill="hold"/>
                                        <p:tgtEl>
                                          <p:spTgt spid="7"/>
                                        </p:tgtEl>
                                        <p:attrNameLst>
                                          <p:attrName>ppt_w</p:attrName>
                                        </p:attrNameLst>
                                      </p:cBhvr>
                                      <p:tavLst>
                                        <p:tav tm="0">
                                          <p:val>
                                            <p:fltVal val="0"/>
                                          </p:val>
                                        </p:tav>
                                        <p:tav tm="100000">
                                          <p:val>
                                            <p:strVal val="#ppt_w"/>
                                          </p:val>
                                        </p:tav>
                                      </p:tavLst>
                                    </p:anim>
                                    <p:anim calcmode="lin" valueType="num">
                                      <p:cBhvr>
                                        <p:cTn id="61" dur="500" fill="hold"/>
                                        <p:tgtEl>
                                          <p:spTgt spid="7"/>
                                        </p:tgtEl>
                                        <p:attrNameLst>
                                          <p:attrName>ppt_h</p:attrName>
                                        </p:attrNameLst>
                                      </p:cBhvr>
                                      <p:tavLst>
                                        <p:tav tm="0">
                                          <p:val>
                                            <p:fltVal val="0"/>
                                          </p:val>
                                        </p:tav>
                                        <p:tav tm="100000">
                                          <p:val>
                                            <p:strVal val="#ppt_h"/>
                                          </p:val>
                                        </p:tav>
                                      </p:tavLst>
                                    </p:anim>
                                    <p:anim calcmode="lin" valueType="num">
                                      <p:cBhvr>
                                        <p:cTn id="62" dur="500" fill="hold"/>
                                        <p:tgtEl>
                                          <p:spTgt spid="7"/>
                                        </p:tgtEl>
                                        <p:attrNameLst>
                                          <p:attrName>style.rotation</p:attrName>
                                        </p:attrNameLst>
                                      </p:cBhvr>
                                      <p:tavLst>
                                        <p:tav tm="0">
                                          <p:val>
                                            <p:fltVal val="360"/>
                                          </p:val>
                                        </p:tav>
                                        <p:tav tm="100000">
                                          <p:val>
                                            <p:fltVal val="0"/>
                                          </p:val>
                                        </p:tav>
                                      </p:tavLst>
                                    </p:anim>
                                    <p:animEffect transition="in" filter="fade">
                                      <p:cBhvr>
                                        <p:cTn id="63" dur="500"/>
                                        <p:tgtEl>
                                          <p:spTgt spid="7"/>
                                        </p:tgtEl>
                                      </p:cBhvr>
                                    </p:animEffect>
                                  </p:childTnLst>
                                </p:cTn>
                              </p:par>
                              <p:par>
                                <p:cTn id="64" presetID="49" presetClass="entr" presetSubtype="0" decel="10000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 calcmode="lin" valueType="num">
                                      <p:cBhvr>
                                        <p:cTn id="68" dur="500" fill="hold"/>
                                        <p:tgtEl>
                                          <p:spTgt spid="14"/>
                                        </p:tgtEl>
                                        <p:attrNameLst>
                                          <p:attrName>style.rotation</p:attrName>
                                        </p:attrNameLst>
                                      </p:cBhvr>
                                      <p:tavLst>
                                        <p:tav tm="0">
                                          <p:val>
                                            <p:fltVal val="360"/>
                                          </p:val>
                                        </p:tav>
                                        <p:tav tm="100000">
                                          <p:val>
                                            <p:fltVal val="0"/>
                                          </p:val>
                                        </p:tav>
                                      </p:tavLst>
                                    </p:anim>
                                    <p:animEffect transition="in" filter="fade">
                                      <p:cBhvr>
                                        <p:cTn id="69" dur="500"/>
                                        <p:tgtEl>
                                          <p:spTgt spid="14"/>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 calcmode="lin" valueType="num">
                                      <p:cBhvr>
                                        <p:cTn id="74" dur="500" fill="hold"/>
                                        <p:tgtEl>
                                          <p:spTgt spid="16"/>
                                        </p:tgtEl>
                                        <p:attrNameLst>
                                          <p:attrName>style.rotation</p:attrName>
                                        </p:attrNameLst>
                                      </p:cBhvr>
                                      <p:tavLst>
                                        <p:tav tm="0">
                                          <p:val>
                                            <p:fltVal val="360"/>
                                          </p:val>
                                        </p:tav>
                                        <p:tav tm="100000">
                                          <p:val>
                                            <p:fltVal val="0"/>
                                          </p:val>
                                        </p:tav>
                                      </p:tavLst>
                                    </p:anim>
                                    <p:animEffect transition="in" filter="fade">
                                      <p:cBhvr>
                                        <p:cTn id="75" dur="500"/>
                                        <p:tgtEl>
                                          <p:spTgt spid="16"/>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p:cTn id="78" dur="500" fill="hold"/>
                                        <p:tgtEl>
                                          <p:spTgt spid="12"/>
                                        </p:tgtEl>
                                        <p:attrNameLst>
                                          <p:attrName>ppt_w</p:attrName>
                                        </p:attrNameLst>
                                      </p:cBhvr>
                                      <p:tavLst>
                                        <p:tav tm="0">
                                          <p:val>
                                            <p:fltVal val="0"/>
                                          </p:val>
                                        </p:tav>
                                        <p:tav tm="100000">
                                          <p:val>
                                            <p:strVal val="#ppt_w"/>
                                          </p:val>
                                        </p:tav>
                                      </p:tavLst>
                                    </p:anim>
                                    <p:anim calcmode="lin" valueType="num">
                                      <p:cBhvr>
                                        <p:cTn id="79" dur="500" fill="hold"/>
                                        <p:tgtEl>
                                          <p:spTgt spid="12"/>
                                        </p:tgtEl>
                                        <p:attrNameLst>
                                          <p:attrName>ppt_h</p:attrName>
                                        </p:attrNameLst>
                                      </p:cBhvr>
                                      <p:tavLst>
                                        <p:tav tm="0">
                                          <p:val>
                                            <p:fltVal val="0"/>
                                          </p:val>
                                        </p:tav>
                                        <p:tav tm="100000">
                                          <p:val>
                                            <p:strVal val="#ppt_h"/>
                                          </p:val>
                                        </p:tav>
                                      </p:tavLst>
                                    </p:anim>
                                    <p:anim calcmode="lin" valueType="num">
                                      <p:cBhvr>
                                        <p:cTn id="80" dur="500" fill="hold"/>
                                        <p:tgtEl>
                                          <p:spTgt spid="12"/>
                                        </p:tgtEl>
                                        <p:attrNameLst>
                                          <p:attrName>style.rotation</p:attrName>
                                        </p:attrNameLst>
                                      </p:cBhvr>
                                      <p:tavLst>
                                        <p:tav tm="0">
                                          <p:val>
                                            <p:fltVal val="360"/>
                                          </p:val>
                                        </p:tav>
                                        <p:tav tm="100000">
                                          <p:val>
                                            <p:fltVal val="0"/>
                                          </p:val>
                                        </p:tav>
                                      </p:tavLst>
                                    </p:anim>
                                    <p:animEffect transition="in" filter="fade">
                                      <p:cBhvr>
                                        <p:cTn id="81" dur="500"/>
                                        <p:tgtEl>
                                          <p:spTgt spid="12"/>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500" fill="hold"/>
                                        <p:tgtEl>
                                          <p:spTgt spid="19"/>
                                        </p:tgtEl>
                                        <p:attrNameLst>
                                          <p:attrName>ppt_w</p:attrName>
                                        </p:attrNameLst>
                                      </p:cBhvr>
                                      <p:tavLst>
                                        <p:tav tm="0">
                                          <p:val>
                                            <p:fltVal val="0"/>
                                          </p:val>
                                        </p:tav>
                                        <p:tav tm="100000">
                                          <p:val>
                                            <p:strVal val="#ppt_w"/>
                                          </p:val>
                                        </p:tav>
                                      </p:tavLst>
                                    </p:anim>
                                    <p:anim calcmode="lin" valueType="num">
                                      <p:cBhvr>
                                        <p:cTn id="85" dur="500" fill="hold"/>
                                        <p:tgtEl>
                                          <p:spTgt spid="19"/>
                                        </p:tgtEl>
                                        <p:attrNameLst>
                                          <p:attrName>ppt_h</p:attrName>
                                        </p:attrNameLst>
                                      </p:cBhvr>
                                      <p:tavLst>
                                        <p:tav tm="0">
                                          <p:val>
                                            <p:fltVal val="0"/>
                                          </p:val>
                                        </p:tav>
                                        <p:tav tm="100000">
                                          <p:val>
                                            <p:strVal val="#ppt_h"/>
                                          </p:val>
                                        </p:tav>
                                      </p:tavLst>
                                    </p:anim>
                                    <p:anim calcmode="lin" valueType="num">
                                      <p:cBhvr>
                                        <p:cTn id="86" dur="500" fill="hold"/>
                                        <p:tgtEl>
                                          <p:spTgt spid="19"/>
                                        </p:tgtEl>
                                        <p:attrNameLst>
                                          <p:attrName>style.rotation</p:attrName>
                                        </p:attrNameLst>
                                      </p:cBhvr>
                                      <p:tavLst>
                                        <p:tav tm="0">
                                          <p:val>
                                            <p:fltVal val="360"/>
                                          </p:val>
                                        </p:tav>
                                        <p:tav tm="100000">
                                          <p:val>
                                            <p:fltVal val="0"/>
                                          </p:val>
                                        </p:tav>
                                      </p:tavLst>
                                    </p:anim>
                                    <p:animEffect transition="in" filter="fade">
                                      <p:cBhvr>
                                        <p:cTn id="87" dur="500"/>
                                        <p:tgtEl>
                                          <p:spTgt spid="19"/>
                                        </p:tgtEl>
                                      </p:cBhvr>
                                    </p:animEffect>
                                  </p:childTnLst>
                                </p:cTn>
                              </p:par>
                              <p:par>
                                <p:cTn id="88" presetID="49" presetClass="entr" presetSubtype="0"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p:cTn id="90" dur="500" fill="hold"/>
                                        <p:tgtEl>
                                          <p:spTgt spid="20"/>
                                        </p:tgtEl>
                                        <p:attrNameLst>
                                          <p:attrName>ppt_w</p:attrName>
                                        </p:attrNameLst>
                                      </p:cBhvr>
                                      <p:tavLst>
                                        <p:tav tm="0">
                                          <p:val>
                                            <p:fltVal val="0"/>
                                          </p:val>
                                        </p:tav>
                                        <p:tav tm="100000">
                                          <p:val>
                                            <p:strVal val="#ppt_w"/>
                                          </p:val>
                                        </p:tav>
                                      </p:tavLst>
                                    </p:anim>
                                    <p:anim calcmode="lin" valueType="num">
                                      <p:cBhvr>
                                        <p:cTn id="91" dur="500" fill="hold"/>
                                        <p:tgtEl>
                                          <p:spTgt spid="20"/>
                                        </p:tgtEl>
                                        <p:attrNameLst>
                                          <p:attrName>ppt_h</p:attrName>
                                        </p:attrNameLst>
                                      </p:cBhvr>
                                      <p:tavLst>
                                        <p:tav tm="0">
                                          <p:val>
                                            <p:fltVal val="0"/>
                                          </p:val>
                                        </p:tav>
                                        <p:tav tm="100000">
                                          <p:val>
                                            <p:strVal val="#ppt_h"/>
                                          </p:val>
                                        </p:tav>
                                      </p:tavLst>
                                    </p:anim>
                                    <p:anim calcmode="lin" valueType="num">
                                      <p:cBhvr>
                                        <p:cTn id="92" dur="500" fill="hold"/>
                                        <p:tgtEl>
                                          <p:spTgt spid="20"/>
                                        </p:tgtEl>
                                        <p:attrNameLst>
                                          <p:attrName>style.rotation</p:attrName>
                                        </p:attrNameLst>
                                      </p:cBhvr>
                                      <p:tavLst>
                                        <p:tav tm="0">
                                          <p:val>
                                            <p:fltVal val="360"/>
                                          </p:val>
                                        </p:tav>
                                        <p:tav tm="100000">
                                          <p:val>
                                            <p:fltVal val="0"/>
                                          </p:val>
                                        </p:tav>
                                      </p:tavLst>
                                    </p:anim>
                                    <p:animEffect transition="in" filter="fade">
                                      <p:cBhvr>
                                        <p:cTn id="93" dur="500"/>
                                        <p:tgtEl>
                                          <p:spTgt spid="20"/>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p:cTn id="96" dur="500" fill="hold"/>
                                        <p:tgtEl>
                                          <p:spTgt spid="21"/>
                                        </p:tgtEl>
                                        <p:attrNameLst>
                                          <p:attrName>ppt_w</p:attrName>
                                        </p:attrNameLst>
                                      </p:cBhvr>
                                      <p:tavLst>
                                        <p:tav tm="0">
                                          <p:val>
                                            <p:fltVal val="0"/>
                                          </p:val>
                                        </p:tav>
                                        <p:tav tm="100000">
                                          <p:val>
                                            <p:strVal val="#ppt_w"/>
                                          </p:val>
                                        </p:tav>
                                      </p:tavLst>
                                    </p:anim>
                                    <p:anim calcmode="lin" valueType="num">
                                      <p:cBhvr>
                                        <p:cTn id="97" dur="500" fill="hold"/>
                                        <p:tgtEl>
                                          <p:spTgt spid="21"/>
                                        </p:tgtEl>
                                        <p:attrNameLst>
                                          <p:attrName>ppt_h</p:attrName>
                                        </p:attrNameLst>
                                      </p:cBhvr>
                                      <p:tavLst>
                                        <p:tav tm="0">
                                          <p:val>
                                            <p:fltVal val="0"/>
                                          </p:val>
                                        </p:tav>
                                        <p:tav tm="100000">
                                          <p:val>
                                            <p:strVal val="#ppt_h"/>
                                          </p:val>
                                        </p:tav>
                                      </p:tavLst>
                                    </p:anim>
                                    <p:anim calcmode="lin" valueType="num">
                                      <p:cBhvr>
                                        <p:cTn id="98" dur="500" fill="hold"/>
                                        <p:tgtEl>
                                          <p:spTgt spid="21"/>
                                        </p:tgtEl>
                                        <p:attrNameLst>
                                          <p:attrName>style.rotation</p:attrName>
                                        </p:attrNameLst>
                                      </p:cBhvr>
                                      <p:tavLst>
                                        <p:tav tm="0">
                                          <p:val>
                                            <p:fltVal val="360"/>
                                          </p:val>
                                        </p:tav>
                                        <p:tav tm="100000">
                                          <p:val>
                                            <p:fltVal val="0"/>
                                          </p:val>
                                        </p:tav>
                                      </p:tavLst>
                                    </p:anim>
                                    <p:animEffect transition="in" filter="fade">
                                      <p:cBhvr>
                                        <p:cTn id="99" dur="500"/>
                                        <p:tgtEl>
                                          <p:spTgt spid="21"/>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10"/>
                                        </p:tgtEl>
                                        <p:attrNameLst>
                                          <p:attrName>style.visibility</p:attrName>
                                        </p:attrNameLst>
                                      </p:cBhvr>
                                      <p:to>
                                        <p:strVal val="visible"/>
                                      </p:to>
                                    </p:set>
                                    <p:anim calcmode="lin" valueType="num">
                                      <p:cBhvr>
                                        <p:cTn id="102" dur="500" fill="hold"/>
                                        <p:tgtEl>
                                          <p:spTgt spid="10"/>
                                        </p:tgtEl>
                                        <p:attrNameLst>
                                          <p:attrName>ppt_w</p:attrName>
                                        </p:attrNameLst>
                                      </p:cBhvr>
                                      <p:tavLst>
                                        <p:tav tm="0">
                                          <p:val>
                                            <p:fltVal val="0"/>
                                          </p:val>
                                        </p:tav>
                                        <p:tav tm="100000">
                                          <p:val>
                                            <p:strVal val="#ppt_w"/>
                                          </p:val>
                                        </p:tav>
                                      </p:tavLst>
                                    </p:anim>
                                    <p:anim calcmode="lin" valueType="num">
                                      <p:cBhvr>
                                        <p:cTn id="103" dur="500" fill="hold"/>
                                        <p:tgtEl>
                                          <p:spTgt spid="10"/>
                                        </p:tgtEl>
                                        <p:attrNameLst>
                                          <p:attrName>ppt_h</p:attrName>
                                        </p:attrNameLst>
                                      </p:cBhvr>
                                      <p:tavLst>
                                        <p:tav tm="0">
                                          <p:val>
                                            <p:fltVal val="0"/>
                                          </p:val>
                                        </p:tav>
                                        <p:tav tm="100000">
                                          <p:val>
                                            <p:strVal val="#ppt_h"/>
                                          </p:val>
                                        </p:tav>
                                      </p:tavLst>
                                    </p:anim>
                                    <p:anim calcmode="lin" valueType="num">
                                      <p:cBhvr>
                                        <p:cTn id="104" dur="500" fill="hold"/>
                                        <p:tgtEl>
                                          <p:spTgt spid="10"/>
                                        </p:tgtEl>
                                        <p:attrNameLst>
                                          <p:attrName>style.rotation</p:attrName>
                                        </p:attrNameLst>
                                      </p:cBhvr>
                                      <p:tavLst>
                                        <p:tav tm="0">
                                          <p:val>
                                            <p:fltVal val="360"/>
                                          </p:val>
                                        </p:tav>
                                        <p:tav tm="100000">
                                          <p:val>
                                            <p:fltVal val="0"/>
                                          </p:val>
                                        </p:tav>
                                      </p:tavLst>
                                    </p:anim>
                                    <p:animEffect transition="in" filter="fade">
                                      <p:cBhvr>
                                        <p:cTn id="105" dur="500"/>
                                        <p:tgtEl>
                                          <p:spTgt spid="10"/>
                                        </p:tgtEl>
                                      </p:cBhvr>
                                    </p:animEffect>
                                  </p:childTnLst>
                                </p:cTn>
                              </p:par>
                              <p:par>
                                <p:cTn id="106" presetID="49" presetClass="entr" presetSubtype="0" decel="10000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p:cTn id="108" dur="500" fill="hold"/>
                                        <p:tgtEl>
                                          <p:spTgt spid="18"/>
                                        </p:tgtEl>
                                        <p:attrNameLst>
                                          <p:attrName>ppt_w</p:attrName>
                                        </p:attrNameLst>
                                      </p:cBhvr>
                                      <p:tavLst>
                                        <p:tav tm="0">
                                          <p:val>
                                            <p:fltVal val="0"/>
                                          </p:val>
                                        </p:tav>
                                        <p:tav tm="100000">
                                          <p:val>
                                            <p:strVal val="#ppt_w"/>
                                          </p:val>
                                        </p:tav>
                                      </p:tavLst>
                                    </p:anim>
                                    <p:anim calcmode="lin" valueType="num">
                                      <p:cBhvr>
                                        <p:cTn id="109" dur="500" fill="hold"/>
                                        <p:tgtEl>
                                          <p:spTgt spid="18"/>
                                        </p:tgtEl>
                                        <p:attrNameLst>
                                          <p:attrName>ppt_h</p:attrName>
                                        </p:attrNameLst>
                                      </p:cBhvr>
                                      <p:tavLst>
                                        <p:tav tm="0">
                                          <p:val>
                                            <p:fltVal val="0"/>
                                          </p:val>
                                        </p:tav>
                                        <p:tav tm="100000">
                                          <p:val>
                                            <p:strVal val="#ppt_h"/>
                                          </p:val>
                                        </p:tav>
                                      </p:tavLst>
                                    </p:anim>
                                    <p:anim calcmode="lin" valueType="num">
                                      <p:cBhvr>
                                        <p:cTn id="110" dur="500" fill="hold"/>
                                        <p:tgtEl>
                                          <p:spTgt spid="18"/>
                                        </p:tgtEl>
                                        <p:attrNameLst>
                                          <p:attrName>style.rotation</p:attrName>
                                        </p:attrNameLst>
                                      </p:cBhvr>
                                      <p:tavLst>
                                        <p:tav tm="0">
                                          <p:val>
                                            <p:fltVal val="360"/>
                                          </p:val>
                                        </p:tav>
                                        <p:tav tm="100000">
                                          <p:val>
                                            <p:fltVal val="0"/>
                                          </p:val>
                                        </p:tav>
                                      </p:tavLst>
                                    </p:anim>
                                    <p:animEffect transition="in" filter="fade">
                                      <p:cBhvr>
                                        <p:cTn id="111" dur="500"/>
                                        <p:tgtEl>
                                          <p:spTgt spid="18"/>
                                        </p:tgtEl>
                                      </p:cBhvr>
                                    </p:animEffect>
                                  </p:childTnLst>
                                </p:cTn>
                              </p:par>
                              <p:par>
                                <p:cTn id="112" presetID="49" presetClass="entr" presetSubtype="0" decel="100000" fill="hold" grpId="0" nodeType="withEffect">
                                  <p:stCondLst>
                                    <p:cond delay="0"/>
                                  </p:stCondLst>
                                  <p:childTnLst>
                                    <p:set>
                                      <p:cBhvr>
                                        <p:cTn id="113" dur="1" fill="hold">
                                          <p:stCondLst>
                                            <p:cond delay="0"/>
                                          </p:stCondLst>
                                        </p:cTn>
                                        <p:tgtEl>
                                          <p:spTgt spid="23"/>
                                        </p:tgtEl>
                                        <p:attrNameLst>
                                          <p:attrName>style.visibility</p:attrName>
                                        </p:attrNameLst>
                                      </p:cBhvr>
                                      <p:to>
                                        <p:strVal val="visible"/>
                                      </p:to>
                                    </p:set>
                                    <p:anim calcmode="lin" valueType="num">
                                      <p:cBhvr>
                                        <p:cTn id="114" dur="500" fill="hold"/>
                                        <p:tgtEl>
                                          <p:spTgt spid="23"/>
                                        </p:tgtEl>
                                        <p:attrNameLst>
                                          <p:attrName>ppt_w</p:attrName>
                                        </p:attrNameLst>
                                      </p:cBhvr>
                                      <p:tavLst>
                                        <p:tav tm="0">
                                          <p:val>
                                            <p:fltVal val="0"/>
                                          </p:val>
                                        </p:tav>
                                        <p:tav tm="100000">
                                          <p:val>
                                            <p:strVal val="#ppt_w"/>
                                          </p:val>
                                        </p:tav>
                                      </p:tavLst>
                                    </p:anim>
                                    <p:anim calcmode="lin" valueType="num">
                                      <p:cBhvr>
                                        <p:cTn id="115" dur="500" fill="hold"/>
                                        <p:tgtEl>
                                          <p:spTgt spid="23"/>
                                        </p:tgtEl>
                                        <p:attrNameLst>
                                          <p:attrName>ppt_h</p:attrName>
                                        </p:attrNameLst>
                                      </p:cBhvr>
                                      <p:tavLst>
                                        <p:tav tm="0">
                                          <p:val>
                                            <p:fltVal val="0"/>
                                          </p:val>
                                        </p:tav>
                                        <p:tav tm="100000">
                                          <p:val>
                                            <p:strVal val="#ppt_h"/>
                                          </p:val>
                                        </p:tav>
                                      </p:tavLst>
                                    </p:anim>
                                    <p:anim calcmode="lin" valueType="num">
                                      <p:cBhvr>
                                        <p:cTn id="116" dur="500" fill="hold"/>
                                        <p:tgtEl>
                                          <p:spTgt spid="23"/>
                                        </p:tgtEl>
                                        <p:attrNameLst>
                                          <p:attrName>style.rotation</p:attrName>
                                        </p:attrNameLst>
                                      </p:cBhvr>
                                      <p:tavLst>
                                        <p:tav tm="0">
                                          <p:val>
                                            <p:fltVal val="360"/>
                                          </p:val>
                                        </p:tav>
                                        <p:tav tm="100000">
                                          <p:val>
                                            <p:fltVal val="0"/>
                                          </p:val>
                                        </p:tav>
                                      </p:tavLst>
                                    </p:anim>
                                    <p:animEffect transition="in" filter="fade">
                                      <p:cBhvr>
                                        <p:cTn id="117" dur="500"/>
                                        <p:tgtEl>
                                          <p:spTgt spid="23"/>
                                        </p:tgtEl>
                                      </p:cBhvr>
                                    </p:animEffect>
                                  </p:childTnLst>
                                </p:cTn>
                              </p:par>
                              <p:par>
                                <p:cTn id="118" presetID="49" presetClass="entr" presetSubtype="0" decel="100000" fill="hold" grpId="0" nodeType="withEffect">
                                  <p:stCondLst>
                                    <p:cond delay="0"/>
                                  </p:stCondLst>
                                  <p:childTnLst>
                                    <p:set>
                                      <p:cBhvr>
                                        <p:cTn id="119" dur="1" fill="hold">
                                          <p:stCondLst>
                                            <p:cond delay="0"/>
                                          </p:stCondLst>
                                        </p:cTn>
                                        <p:tgtEl>
                                          <p:spTgt spid="25"/>
                                        </p:tgtEl>
                                        <p:attrNameLst>
                                          <p:attrName>style.visibility</p:attrName>
                                        </p:attrNameLst>
                                      </p:cBhvr>
                                      <p:to>
                                        <p:strVal val="visible"/>
                                      </p:to>
                                    </p:set>
                                    <p:anim calcmode="lin" valueType="num">
                                      <p:cBhvr>
                                        <p:cTn id="120" dur="500" fill="hold"/>
                                        <p:tgtEl>
                                          <p:spTgt spid="25"/>
                                        </p:tgtEl>
                                        <p:attrNameLst>
                                          <p:attrName>ppt_w</p:attrName>
                                        </p:attrNameLst>
                                      </p:cBhvr>
                                      <p:tavLst>
                                        <p:tav tm="0">
                                          <p:val>
                                            <p:fltVal val="0"/>
                                          </p:val>
                                        </p:tav>
                                        <p:tav tm="100000">
                                          <p:val>
                                            <p:strVal val="#ppt_w"/>
                                          </p:val>
                                        </p:tav>
                                      </p:tavLst>
                                    </p:anim>
                                    <p:anim calcmode="lin" valueType="num">
                                      <p:cBhvr>
                                        <p:cTn id="121" dur="500" fill="hold"/>
                                        <p:tgtEl>
                                          <p:spTgt spid="25"/>
                                        </p:tgtEl>
                                        <p:attrNameLst>
                                          <p:attrName>ppt_h</p:attrName>
                                        </p:attrNameLst>
                                      </p:cBhvr>
                                      <p:tavLst>
                                        <p:tav tm="0">
                                          <p:val>
                                            <p:fltVal val="0"/>
                                          </p:val>
                                        </p:tav>
                                        <p:tav tm="100000">
                                          <p:val>
                                            <p:strVal val="#ppt_h"/>
                                          </p:val>
                                        </p:tav>
                                      </p:tavLst>
                                    </p:anim>
                                    <p:anim calcmode="lin" valueType="num">
                                      <p:cBhvr>
                                        <p:cTn id="122" dur="500" fill="hold"/>
                                        <p:tgtEl>
                                          <p:spTgt spid="25"/>
                                        </p:tgtEl>
                                        <p:attrNameLst>
                                          <p:attrName>style.rotation</p:attrName>
                                        </p:attrNameLst>
                                      </p:cBhvr>
                                      <p:tavLst>
                                        <p:tav tm="0">
                                          <p:val>
                                            <p:fltVal val="360"/>
                                          </p:val>
                                        </p:tav>
                                        <p:tav tm="100000">
                                          <p:val>
                                            <p:fltVal val="0"/>
                                          </p:val>
                                        </p:tav>
                                      </p:tavLst>
                                    </p:anim>
                                    <p:animEffect transition="in" filter="fade">
                                      <p:cBhvr>
                                        <p:cTn id="123" dur="500"/>
                                        <p:tgtEl>
                                          <p:spTgt spid="25"/>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8"/>
                                        </p:tgtEl>
                                        <p:attrNameLst>
                                          <p:attrName>style.visibility</p:attrName>
                                        </p:attrNameLst>
                                      </p:cBhvr>
                                      <p:to>
                                        <p:strVal val="visible"/>
                                      </p:to>
                                    </p:set>
                                    <p:anim calcmode="lin" valueType="num">
                                      <p:cBhvr>
                                        <p:cTn id="126" dur="500" fill="hold"/>
                                        <p:tgtEl>
                                          <p:spTgt spid="8"/>
                                        </p:tgtEl>
                                        <p:attrNameLst>
                                          <p:attrName>ppt_w</p:attrName>
                                        </p:attrNameLst>
                                      </p:cBhvr>
                                      <p:tavLst>
                                        <p:tav tm="0">
                                          <p:val>
                                            <p:fltVal val="0"/>
                                          </p:val>
                                        </p:tav>
                                        <p:tav tm="100000">
                                          <p:val>
                                            <p:strVal val="#ppt_w"/>
                                          </p:val>
                                        </p:tav>
                                      </p:tavLst>
                                    </p:anim>
                                    <p:anim calcmode="lin" valueType="num">
                                      <p:cBhvr>
                                        <p:cTn id="127" dur="500" fill="hold"/>
                                        <p:tgtEl>
                                          <p:spTgt spid="8"/>
                                        </p:tgtEl>
                                        <p:attrNameLst>
                                          <p:attrName>ppt_h</p:attrName>
                                        </p:attrNameLst>
                                      </p:cBhvr>
                                      <p:tavLst>
                                        <p:tav tm="0">
                                          <p:val>
                                            <p:fltVal val="0"/>
                                          </p:val>
                                        </p:tav>
                                        <p:tav tm="100000">
                                          <p:val>
                                            <p:strVal val="#ppt_h"/>
                                          </p:val>
                                        </p:tav>
                                      </p:tavLst>
                                    </p:anim>
                                    <p:anim calcmode="lin" valueType="num">
                                      <p:cBhvr>
                                        <p:cTn id="128" dur="500" fill="hold"/>
                                        <p:tgtEl>
                                          <p:spTgt spid="8"/>
                                        </p:tgtEl>
                                        <p:attrNameLst>
                                          <p:attrName>style.rotation</p:attrName>
                                        </p:attrNameLst>
                                      </p:cBhvr>
                                      <p:tavLst>
                                        <p:tav tm="0">
                                          <p:val>
                                            <p:fltVal val="360"/>
                                          </p:val>
                                        </p:tav>
                                        <p:tav tm="100000">
                                          <p:val>
                                            <p:fltVal val="0"/>
                                          </p:val>
                                        </p:tav>
                                      </p:tavLst>
                                    </p:anim>
                                    <p:animEffect transition="in" filter="fade">
                                      <p:cBhvr>
                                        <p:cTn id="129" dur="500"/>
                                        <p:tgtEl>
                                          <p:spTgt spid="8"/>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
                                        </p:tgtEl>
                                        <p:attrNameLst>
                                          <p:attrName>style.visibility</p:attrName>
                                        </p:attrNameLst>
                                      </p:cBhvr>
                                      <p:to>
                                        <p:strVal val="visible"/>
                                      </p:to>
                                    </p:set>
                                    <p:anim calcmode="lin" valueType="num">
                                      <p:cBhvr>
                                        <p:cTn id="132" dur="500" fill="hold"/>
                                        <p:tgtEl>
                                          <p:spTgt spid="11"/>
                                        </p:tgtEl>
                                        <p:attrNameLst>
                                          <p:attrName>ppt_w</p:attrName>
                                        </p:attrNameLst>
                                      </p:cBhvr>
                                      <p:tavLst>
                                        <p:tav tm="0">
                                          <p:val>
                                            <p:fltVal val="0"/>
                                          </p:val>
                                        </p:tav>
                                        <p:tav tm="100000">
                                          <p:val>
                                            <p:strVal val="#ppt_w"/>
                                          </p:val>
                                        </p:tav>
                                      </p:tavLst>
                                    </p:anim>
                                    <p:anim calcmode="lin" valueType="num">
                                      <p:cBhvr>
                                        <p:cTn id="133" dur="500" fill="hold"/>
                                        <p:tgtEl>
                                          <p:spTgt spid="11"/>
                                        </p:tgtEl>
                                        <p:attrNameLst>
                                          <p:attrName>ppt_h</p:attrName>
                                        </p:attrNameLst>
                                      </p:cBhvr>
                                      <p:tavLst>
                                        <p:tav tm="0">
                                          <p:val>
                                            <p:fltVal val="0"/>
                                          </p:val>
                                        </p:tav>
                                        <p:tav tm="100000">
                                          <p:val>
                                            <p:strVal val="#ppt_h"/>
                                          </p:val>
                                        </p:tav>
                                      </p:tavLst>
                                    </p:anim>
                                    <p:anim calcmode="lin" valueType="num">
                                      <p:cBhvr>
                                        <p:cTn id="134" dur="500" fill="hold"/>
                                        <p:tgtEl>
                                          <p:spTgt spid="11"/>
                                        </p:tgtEl>
                                        <p:attrNameLst>
                                          <p:attrName>style.rotation</p:attrName>
                                        </p:attrNameLst>
                                      </p:cBhvr>
                                      <p:tavLst>
                                        <p:tav tm="0">
                                          <p:val>
                                            <p:fltVal val="360"/>
                                          </p:val>
                                        </p:tav>
                                        <p:tav tm="100000">
                                          <p:val>
                                            <p:fltVal val="0"/>
                                          </p:val>
                                        </p:tav>
                                      </p:tavLst>
                                    </p:anim>
                                    <p:animEffect transition="in" filter="fade">
                                      <p:cBhvr>
                                        <p:cTn id="135" dur="500"/>
                                        <p:tgtEl>
                                          <p:spTgt spid="11"/>
                                        </p:tgtEl>
                                      </p:cBhvr>
                                    </p:animEffect>
                                  </p:childTnLst>
                                </p:cTn>
                              </p:par>
                              <p:par>
                                <p:cTn id="136" presetID="49" presetClass="entr" presetSubtype="0" decel="100000" fill="hold" grpId="0" nodeType="withEffect">
                                  <p:stCondLst>
                                    <p:cond delay="0"/>
                                  </p:stCondLst>
                                  <p:childTnLst>
                                    <p:set>
                                      <p:cBhvr>
                                        <p:cTn id="137" dur="1" fill="hold">
                                          <p:stCondLst>
                                            <p:cond delay="0"/>
                                          </p:stCondLst>
                                        </p:cTn>
                                        <p:tgtEl>
                                          <p:spTgt spid="17"/>
                                        </p:tgtEl>
                                        <p:attrNameLst>
                                          <p:attrName>style.visibility</p:attrName>
                                        </p:attrNameLst>
                                      </p:cBhvr>
                                      <p:to>
                                        <p:strVal val="visible"/>
                                      </p:to>
                                    </p:set>
                                    <p:anim calcmode="lin" valueType="num">
                                      <p:cBhvr>
                                        <p:cTn id="138" dur="500" fill="hold"/>
                                        <p:tgtEl>
                                          <p:spTgt spid="17"/>
                                        </p:tgtEl>
                                        <p:attrNameLst>
                                          <p:attrName>ppt_w</p:attrName>
                                        </p:attrNameLst>
                                      </p:cBhvr>
                                      <p:tavLst>
                                        <p:tav tm="0">
                                          <p:val>
                                            <p:fltVal val="0"/>
                                          </p:val>
                                        </p:tav>
                                        <p:tav tm="100000">
                                          <p:val>
                                            <p:strVal val="#ppt_w"/>
                                          </p:val>
                                        </p:tav>
                                      </p:tavLst>
                                    </p:anim>
                                    <p:anim calcmode="lin" valueType="num">
                                      <p:cBhvr>
                                        <p:cTn id="139" dur="500" fill="hold"/>
                                        <p:tgtEl>
                                          <p:spTgt spid="17"/>
                                        </p:tgtEl>
                                        <p:attrNameLst>
                                          <p:attrName>ppt_h</p:attrName>
                                        </p:attrNameLst>
                                      </p:cBhvr>
                                      <p:tavLst>
                                        <p:tav tm="0">
                                          <p:val>
                                            <p:fltVal val="0"/>
                                          </p:val>
                                        </p:tav>
                                        <p:tav tm="100000">
                                          <p:val>
                                            <p:strVal val="#ppt_h"/>
                                          </p:val>
                                        </p:tav>
                                      </p:tavLst>
                                    </p:anim>
                                    <p:anim calcmode="lin" valueType="num">
                                      <p:cBhvr>
                                        <p:cTn id="140" dur="500" fill="hold"/>
                                        <p:tgtEl>
                                          <p:spTgt spid="17"/>
                                        </p:tgtEl>
                                        <p:attrNameLst>
                                          <p:attrName>style.rotation</p:attrName>
                                        </p:attrNameLst>
                                      </p:cBhvr>
                                      <p:tavLst>
                                        <p:tav tm="0">
                                          <p:val>
                                            <p:fltVal val="360"/>
                                          </p:val>
                                        </p:tav>
                                        <p:tav tm="100000">
                                          <p:val>
                                            <p:fltVal val="0"/>
                                          </p:val>
                                        </p:tav>
                                      </p:tavLst>
                                    </p:anim>
                                    <p:animEffect transition="in" filter="fade">
                                      <p:cBhvr>
                                        <p:cTn id="1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438DB-0433-4C74-AFA9-D9E90F94FED4}"/>
              </a:ext>
            </a:extLst>
          </p:cNvPr>
          <p:cNvSpPr>
            <a:spLocks noGrp="1"/>
          </p:cNvSpPr>
          <p:nvPr>
            <p:ph type="title"/>
          </p:nvPr>
        </p:nvSpPr>
        <p:spPr>
          <a:xfrm>
            <a:off x="2493818" y="334168"/>
            <a:ext cx="10515600" cy="1325563"/>
          </a:xfrm>
        </p:spPr>
        <p:txBody>
          <a:bodyPr/>
          <a:lstStyle/>
          <a:p>
            <a:r>
              <a:rPr lang="en-US" altLang="zh-CN" dirty="0">
                <a:solidFill>
                  <a:schemeClr val="bg1"/>
                </a:solidFill>
              </a:rPr>
              <a:t>The</a:t>
            </a:r>
            <a:r>
              <a:rPr lang="zh-CN" altLang="en-US" dirty="0">
                <a:solidFill>
                  <a:schemeClr val="bg1"/>
                </a:solidFill>
              </a:rPr>
              <a:t> </a:t>
            </a:r>
            <a:r>
              <a:rPr lang="en-US" altLang="zh-CN" dirty="0">
                <a:solidFill>
                  <a:schemeClr val="bg1"/>
                </a:solidFill>
              </a:rPr>
              <a:t>electric environment</a:t>
            </a:r>
            <a:endParaRPr lang="zh-CN" altLang="en-US" dirty="0">
              <a:solidFill>
                <a:schemeClr val="bg1"/>
              </a:solidFill>
            </a:endParaRPr>
          </a:p>
        </p:txBody>
      </p:sp>
      <p:sp>
        <p:nvSpPr>
          <p:cNvPr id="4" name="矩形 3">
            <a:extLst>
              <a:ext uri="{FF2B5EF4-FFF2-40B4-BE49-F238E27FC236}">
                <a16:creationId xmlns:a16="http://schemas.microsoft.com/office/drawing/2014/main" id="{F8562C86-777F-4247-8E12-0200552C6FC3}"/>
              </a:ext>
            </a:extLst>
          </p:cNvPr>
          <p:cNvSpPr/>
          <p:nvPr/>
        </p:nvSpPr>
        <p:spPr>
          <a:xfrm>
            <a:off x="0" y="2109788"/>
            <a:ext cx="1683544" cy="776287"/>
          </a:xfrm>
          <a:prstGeom prst="rect">
            <a:avLst/>
          </a:prstGeom>
          <a:solidFill>
            <a:srgbClr val="7671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a:t>
            </a:r>
            <a:r>
              <a:rPr lang="zh-CN" altLang="en-US" dirty="0"/>
              <a:t> </a:t>
            </a:r>
            <a:r>
              <a:rPr lang="en-US" altLang="zh-CN" dirty="0"/>
              <a:t>electric</a:t>
            </a:r>
            <a:r>
              <a:rPr lang="zh-CN" altLang="en-US" dirty="0"/>
              <a:t> </a:t>
            </a:r>
            <a:r>
              <a:rPr lang="en-US" altLang="zh-CN" dirty="0"/>
              <a:t>environment</a:t>
            </a:r>
            <a:endParaRPr lang="zh-CN" altLang="en-US" dirty="0"/>
          </a:p>
        </p:txBody>
      </p:sp>
      <p:sp>
        <p:nvSpPr>
          <p:cNvPr id="5" name="矩形 4">
            <a:extLst>
              <a:ext uri="{FF2B5EF4-FFF2-40B4-BE49-F238E27FC236}">
                <a16:creationId xmlns:a16="http://schemas.microsoft.com/office/drawing/2014/main" id="{ABD2351A-4583-47F5-847B-B3B939998EBA}"/>
              </a:ext>
            </a:extLst>
          </p:cNvPr>
          <p:cNvSpPr/>
          <p:nvPr/>
        </p:nvSpPr>
        <p:spPr>
          <a:xfrm>
            <a:off x="-3565" y="2903204"/>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a:t>
            </a:r>
            <a:r>
              <a:rPr lang="zh-CN" altLang="en-US" dirty="0"/>
              <a:t> </a:t>
            </a:r>
            <a:r>
              <a:rPr lang="en-US" altLang="zh-CN" dirty="0"/>
              <a:t>magnetic</a:t>
            </a:r>
            <a:r>
              <a:rPr lang="zh-CN" altLang="en-US" dirty="0"/>
              <a:t> </a:t>
            </a:r>
            <a:r>
              <a:rPr lang="en-US" altLang="zh-CN" dirty="0"/>
              <a:t>environment</a:t>
            </a:r>
            <a:endParaRPr lang="zh-CN" altLang="en-US" dirty="0"/>
          </a:p>
        </p:txBody>
      </p:sp>
      <p:sp>
        <p:nvSpPr>
          <p:cNvPr id="6" name="矩形 5">
            <a:extLst>
              <a:ext uri="{FF2B5EF4-FFF2-40B4-BE49-F238E27FC236}">
                <a16:creationId xmlns:a16="http://schemas.microsoft.com/office/drawing/2014/main" id="{31477D20-6A3B-4474-BC18-F5774235F696}"/>
              </a:ext>
            </a:extLst>
          </p:cNvPr>
          <p:cNvSpPr/>
          <p:nvPr/>
        </p:nvSpPr>
        <p:spPr>
          <a:xfrm>
            <a:off x="0" y="3686706"/>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Optimization method </a:t>
            </a:r>
          </a:p>
        </p:txBody>
      </p:sp>
      <p:sp>
        <p:nvSpPr>
          <p:cNvPr id="7" name="矩形 6">
            <a:extLst>
              <a:ext uri="{FF2B5EF4-FFF2-40B4-BE49-F238E27FC236}">
                <a16:creationId xmlns:a16="http://schemas.microsoft.com/office/drawing/2014/main" id="{0A989CC5-DB99-4204-8DC2-BD52E7F64547}"/>
              </a:ext>
            </a:extLst>
          </p:cNvPr>
          <p:cNvSpPr/>
          <p:nvPr/>
        </p:nvSpPr>
        <p:spPr>
          <a:xfrm>
            <a:off x="0" y="4474637"/>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reference</a:t>
            </a:r>
            <a:endParaRPr lang="zh-CN" altLang="en-US" dirty="0"/>
          </a:p>
        </p:txBody>
      </p:sp>
      <p:pic>
        <p:nvPicPr>
          <p:cNvPr id="11" name="图片 10">
            <a:extLst>
              <a:ext uri="{FF2B5EF4-FFF2-40B4-BE49-F238E27FC236}">
                <a16:creationId xmlns:a16="http://schemas.microsoft.com/office/drawing/2014/main" id="{9990B722-41F1-4EBA-942D-0A6717E88384}"/>
              </a:ext>
            </a:extLst>
          </p:cNvPr>
          <p:cNvPicPr>
            <a:picLocks noChangeAspect="1"/>
          </p:cNvPicPr>
          <p:nvPr/>
        </p:nvPicPr>
        <p:blipFill>
          <a:blip r:embed="rId3"/>
          <a:stretch>
            <a:fillRect/>
          </a:stretch>
        </p:blipFill>
        <p:spPr>
          <a:xfrm>
            <a:off x="2493818" y="1600277"/>
            <a:ext cx="3548176" cy="865755"/>
          </a:xfrm>
          <a:prstGeom prst="rect">
            <a:avLst/>
          </a:prstGeom>
        </p:spPr>
      </p:pic>
      <p:pic>
        <p:nvPicPr>
          <p:cNvPr id="12" name="图片 11">
            <a:extLst>
              <a:ext uri="{FF2B5EF4-FFF2-40B4-BE49-F238E27FC236}">
                <a16:creationId xmlns:a16="http://schemas.microsoft.com/office/drawing/2014/main" id="{CA2756CC-E070-41A1-9AF9-E28BA130E593}"/>
              </a:ext>
            </a:extLst>
          </p:cNvPr>
          <p:cNvPicPr>
            <a:picLocks noChangeAspect="1"/>
          </p:cNvPicPr>
          <p:nvPr/>
        </p:nvPicPr>
        <p:blipFill>
          <a:blip r:embed="rId4"/>
          <a:stretch>
            <a:fillRect/>
          </a:stretch>
        </p:blipFill>
        <p:spPr>
          <a:xfrm>
            <a:off x="5747748" y="2659167"/>
            <a:ext cx="4007740" cy="879021"/>
          </a:xfrm>
          <a:prstGeom prst="rect">
            <a:avLst/>
          </a:prstGeom>
        </p:spPr>
      </p:pic>
      <p:pic>
        <p:nvPicPr>
          <p:cNvPr id="13" name="图片 12">
            <a:extLst>
              <a:ext uri="{FF2B5EF4-FFF2-40B4-BE49-F238E27FC236}">
                <a16:creationId xmlns:a16="http://schemas.microsoft.com/office/drawing/2014/main" id="{733403D9-DBAD-4C2A-B121-824F16490CCE}"/>
              </a:ext>
            </a:extLst>
          </p:cNvPr>
          <p:cNvPicPr>
            <a:picLocks noChangeAspect="1"/>
          </p:cNvPicPr>
          <p:nvPr/>
        </p:nvPicPr>
        <p:blipFill>
          <a:blip r:embed="rId5"/>
          <a:stretch>
            <a:fillRect/>
          </a:stretch>
        </p:blipFill>
        <p:spPr>
          <a:xfrm>
            <a:off x="1955750" y="3776658"/>
            <a:ext cx="6294325" cy="964312"/>
          </a:xfrm>
          <a:prstGeom prst="rect">
            <a:avLst/>
          </a:prstGeom>
        </p:spPr>
      </p:pic>
      <p:pic>
        <p:nvPicPr>
          <p:cNvPr id="14" name="图片 13">
            <a:extLst>
              <a:ext uri="{FF2B5EF4-FFF2-40B4-BE49-F238E27FC236}">
                <a16:creationId xmlns:a16="http://schemas.microsoft.com/office/drawing/2014/main" id="{A6A97495-2D7D-4A1D-A77E-B65370150BF8}"/>
              </a:ext>
            </a:extLst>
          </p:cNvPr>
          <p:cNvPicPr>
            <a:picLocks noChangeAspect="1"/>
          </p:cNvPicPr>
          <p:nvPr/>
        </p:nvPicPr>
        <p:blipFill>
          <a:blip r:embed="rId6"/>
          <a:stretch>
            <a:fillRect/>
          </a:stretch>
        </p:blipFill>
        <p:spPr>
          <a:xfrm>
            <a:off x="7488237" y="4979440"/>
            <a:ext cx="4124325" cy="1047750"/>
          </a:xfrm>
          <a:prstGeom prst="rect">
            <a:avLst/>
          </a:prstGeom>
        </p:spPr>
      </p:pic>
      <p:pic>
        <p:nvPicPr>
          <p:cNvPr id="15" name="图片 14">
            <a:extLst>
              <a:ext uri="{FF2B5EF4-FFF2-40B4-BE49-F238E27FC236}">
                <a16:creationId xmlns:a16="http://schemas.microsoft.com/office/drawing/2014/main" id="{A37E68B6-4FE3-47B1-935F-B29FE0FD2848}"/>
              </a:ext>
            </a:extLst>
          </p:cNvPr>
          <p:cNvPicPr>
            <a:picLocks noChangeAspect="1"/>
          </p:cNvPicPr>
          <p:nvPr/>
        </p:nvPicPr>
        <p:blipFill>
          <a:blip r:embed="rId7"/>
          <a:stretch>
            <a:fillRect/>
          </a:stretch>
        </p:blipFill>
        <p:spPr>
          <a:xfrm>
            <a:off x="3909104" y="5691686"/>
            <a:ext cx="2960546" cy="719819"/>
          </a:xfrm>
          <a:prstGeom prst="rect">
            <a:avLst/>
          </a:prstGeom>
        </p:spPr>
      </p:pic>
      <p:pic>
        <p:nvPicPr>
          <p:cNvPr id="18" name="图片 17">
            <a:extLst>
              <a:ext uri="{FF2B5EF4-FFF2-40B4-BE49-F238E27FC236}">
                <a16:creationId xmlns:a16="http://schemas.microsoft.com/office/drawing/2014/main" id="{6DB9275B-DFA5-4A0E-8574-45DC3D07255E}"/>
              </a:ext>
            </a:extLst>
          </p:cNvPr>
          <p:cNvPicPr>
            <a:picLocks noChangeAspect="1"/>
          </p:cNvPicPr>
          <p:nvPr/>
        </p:nvPicPr>
        <p:blipFill>
          <a:blip r:embed="rId8"/>
          <a:stretch>
            <a:fillRect/>
          </a:stretch>
        </p:blipFill>
        <p:spPr>
          <a:xfrm>
            <a:off x="4076121" y="2839150"/>
            <a:ext cx="3547535" cy="1572489"/>
          </a:xfrm>
          <a:prstGeom prst="rect">
            <a:avLst/>
          </a:prstGeom>
        </p:spPr>
      </p:pic>
      <p:pic>
        <p:nvPicPr>
          <p:cNvPr id="19" name="图片 18">
            <a:extLst>
              <a:ext uri="{FF2B5EF4-FFF2-40B4-BE49-F238E27FC236}">
                <a16:creationId xmlns:a16="http://schemas.microsoft.com/office/drawing/2014/main" id="{E5A1F6D6-B5F7-4B20-B5CB-727D29105F7E}"/>
              </a:ext>
            </a:extLst>
          </p:cNvPr>
          <p:cNvPicPr>
            <a:picLocks noChangeAspect="1"/>
          </p:cNvPicPr>
          <p:nvPr/>
        </p:nvPicPr>
        <p:blipFill>
          <a:blip r:embed="rId9">
            <a:extLst>
              <a:ext uri="{BEBA8EAE-BF5A-486C-A8C5-ECC9F3942E4B}">
                <a14:imgProps xmlns:a14="http://schemas.microsoft.com/office/drawing/2010/main">
                  <a14:imgLayer r:embed="rId10">
                    <a14:imgEffect>
                      <a14:artisticBlur/>
                    </a14:imgEffect>
                  </a14:imgLayer>
                </a14:imgProps>
              </a:ext>
            </a:extLst>
          </a:blip>
          <a:stretch>
            <a:fillRect/>
          </a:stretch>
        </p:blipFill>
        <p:spPr>
          <a:xfrm>
            <a:off x="1778448" y="1355684"/>
            <a:ext cx="10182404" cy="5438330"/>
          </a:xfrm>
          <a:prstGeom prst="rect">
            <a:avLst/>
          </a:prstGeom>
        </p:spPr>
      </p:pic>
    </p:spTree>
    <p:extLst>
      <p:ext uri="{BB962C8B-B14F-4D97-AF65-F5344CB8AC3E}">
        <p14:creationId xmlns:p14="http://schemas.microsoft.com/office/powerpoint/2010/main" val="125811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438DB-0433-4C74-AFA9-D9E90F94FED4}"/>
              </a:ext>
            </a:extLst>
          </p:cNvPr>
          <p:cNvSpPr>
            <a:spLocks noGrp="1"/>
          </p:cNvSpPr>
          <p:nvPr>
            <p:ph type="title"/>
          </p:nvPr>
        </p:nvSpPr>
        <p:spPr>
          <a:xfrm>
            <a:off x="2493818" y="334168"/>
            <a:ext cx="10515600" cy="1325563"/>
          </a:xfrm>
        </p:spPr>
        <p:txBody>
          <a:bodyPr/>
          <a:lstStyle/>
          <a:p>
            <a:r>
              <a:rPr lang="en-US" altLang="zh-CN" dirty="0">
                <a:solidFill>
                  <a:schemeClr val="bg1"/>
                </a:solidFill>
              </a:rPr>
              <a:t>The</a:t>
            </a:r>
            <a:r>
              <a:rPr lang="zh-CN" altLang="en-US" dirty="0">
                <a:solidFill>
                  <a:schemeClr val="bg1"/>
                </a:solidFill>
              </a:rPr>
              <a:t> </a:t>
            </a:r>
            <a:r>
              <a:rPr lang="en-US" altLang="zh-CN" dirty="0">
                <a:solidFill>
                  <a:schemeClr val="bg1"/>
                </a:solidFill>
              </a:rPr>
              <a:t>electric environment</a:t>
            </a:r>
            <a:endParaRPr lang="zh-CN" altLang="en-US" dirty="0">
              <a:solidFill>
                <a:schemeClr val="bg1"/>
              </a:solidFill>
            </a:endParaRPr>
          </a:p>
        </p:txBody>
      </p:sp>
      <p:sp>
        <p:nvSpPr>
          <p:cNvPr id="3" name="内容占位符 2">
            <a:extLst>
              <a:ext uri="{FF2B5EF4-FFF2-40B4-BE49-F238E27FC236}">
                <a16:creationId xmlns:a16="http://schemas.microsoft.com/office/drawing/2014/main" id="{BE92B5F9-7229-49D5-91B3-C5C6106202B7}"/>
              </a:ext>
            </a:extLst>
          </p:cNvPr>
          <p:cNvSpPr>
            <a:spLocks noGrp="1"/>
          </p:cNvSpPr>
          <p:nvPr>
            <p:ph idx="1"/>
          </p:nvPr>
        </p:nvSpPr>
        <p:spPr>
          <a:xfrm>
            <a:off x="2493818" y="1825625"/>
            <a:ext cx="8859982" cy="4351338"/>
          </a:xfrm>
        </p:spPr>
        <p:txBody>
          <a:bodyPr/>
          <a:lstStyle/>
          <a:p>
            <a:r>
              <a:rPr lang="en-US" altLang="zh-CN" dirty="0">
                <a:solidFill>
                  <a:schemeClr val="bg1"/>
                </a:solidFill>
              </a:rPr>
              <a:t>The layout of the transmission line</a:t>
            </a:r>
          </a:p>
          <a:p>
            <a:r>
              <a:rPr lang="en-US" altLang="zh-CN" dirty="0">
                <a:solidFill>
                  <a:schemeClr val="bg1"/>
                </a:solidFill>
              </a:rPr>
              <a:t>The height of the transmission line</a:t>
            </a:r>
          </a:p>
          <a:p>
            <a:r>
              <a:rPr lang="en-US" altLang="zh-CN" dirty="0">
                <a:solidFill>
                  <a:schemeClr val="bg1"/>
                </a:solidFill>
              </a:rPr>
              <a:t>The distance between three phases</a:t>
            </a:r>
          </a:p>
          <a:p>
            <a:r>
              <a:rPr lang="en-US" altLang="zh-CN" dirty="0">
                <a:solidFill>
                  <a:schemeClr val="bg1"/>
                </a:solidFill>
              </a:rPr>
              <a:t>The structure and size of bundled conductors</a:t>
            </a:r>
          </a:p>
          <a:p>
            <a:r>
              <a:rPr lang="en-US" altLang="zh-CN" dirty="0">
                <a:solidFill>
                  <a:schemeClr val="bg1"/>
                </a:solidFill>
              </a:rPr>
              <a:t>……</a:t>
            </a:r>
            <a:endParaRPr lang="zh-CN" altLang="en-US" dirty="0">
              <a:solidFill>
                <a:schemeClr val="bg1"/>
              </a:solidFill>
            </a:endParaRPr>
          </a:p>
        </p:txBody>
      </p:sp>
      <p:sp>
        <p:nvSpPr>
          <p:cNvPr id="4" name="矩形 3">
            <a:extLst>
              <a:ext uri="{FF2B5EF4-FFF2-40B4-BE49-F238E27FC236}">
                <a16:creationId xmlns:a16="http://schemas.microsoft.com/office/drawing/2014/main" id="{F8562C86-777F-4247-8E12-0200552C6FC3}"/>
              </a:ext>
            </a:extLst>
          </p:cNvPr>
          <p:cNvSpPr/>
          <p:nvPr/>
        </p:nvSpPr>
        <p:spPr>
          <a:xfrm>
            <a:off x="0" y="2109788"/>
            <a:ext cx="1683544" cy="776287"/>
          </a:xfrm>
          <a:prstGeom prst="rect">
            <a:avLst/>
          </a:prstGeom>
          <a:solidFill>
            <a:srgbClr val="7671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The</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electric</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environment</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ABD2351A-4583-47F5-847B-B3B939998EBA}"/>
              </a:ext>
            </a:extLst>
          </p:cNvPr>
          <p:cNvSpPr/>
          <p:nvPr/>
        </p:nvSpPr>
        <p:spPr>
          <a:xfrm>
            <a:off x="-3565" y="2903204"/>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The</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magnetic</a:t>
            </a: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environment</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31477D20-6A3B-4474-BC18-F5774235F696}"/>
              </a:ext>
            </a:extLst>
          </p:cNvPr>
          <p:cNvSpPr/>
          <p:nvPr/>
        </p:nvSpPr>
        <p:spPr>
          <a:xfrm>
            <a:off x="0" y="3686706"/>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Optimization method </a:t>
            </a:r>
          </a:p>
        </p:txBody>
      </p:sp>
      <p:sp>
        <p:nvSpPr>
          <p:cNvPr id="7" name="矩形 6">
            <a:extLst>
              <a:ext uri="{FF2B5EF4-FFF2-40B4-BE49-F238E27FC236}">
                <a16:creationId xmlns:a16="http://schemas.microsoft.com/office/drawing/2014/main" id="{0A989CC5-DB99-4204-8DC2-BD52E7F64547}"/>
              </a:ext>
            </a:extLst>
          </p:cNvPr>
          <p:cNvSpPr/>
          <p:nvPr/>
        </p:nvSpPr>
        <p:spPr>
          <a:xfrm>
            <a:off x="0" y="4474637"/>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reference</a:t>
            </a: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2DFF94A7-E508-4D53-B87F-1C9870DC1F53}"/>
              </a:ext>
            </a:extLst>
          </p:cNvPr>
          <p:cNvPicPr>
            <a:picLocks noChangeAspect="1"/>
          </p:cNvPicPr>
          <p:nvPr/>
        </p:nvPicPr>
        <p:blipFill>
          <a:blip r:embed="rId3"/>
          <a:stretch>
            <a:fillRect/>
          </a:stretch>
        </p:blipFill>
        <p:spPr>
          <a:xfrm>
            <a:off x="2132487" y="2903204"/>
            <a:ext cx="7212560" cy="3601755"/>
          </a:xfrm>
          <a:prstGeom prst="rect">
            <a:avLst/>
          </a:prstGeom>
        </p:spPr>
      </p:pic>
      <p:pic>
        <p:nvPicPr>
          <p:cNvPr id="14" name="图片 13">
            <a:extLst>
              <a:ext uri="{FF2B5EF4-FFF2-40B4-BE49-F238E27FC236}">
                <a16:creationId xmlns:a16="http://schemas.microsoft.com/office/drawing/2014/main" id="{C7971E27-F8A6-40EB-ADA0-C7BB6C761852}"/>
              </a:ext>
            </a:extLst>
          </p:cNvPr>
          <p:cNvPicPr>
            <a:picLocks noChangeAspect="1"/>
          </p:cNvPicPr>
          <p:nvPr/>
        </p:nvPicPr>
        <p:blipFill>
          <a:blip r:embed="rId4"/>
          <a:stretch>
            <a:fillRect/>
          </a:stretch>
        </p:blipFill>
        <p:spPr>
          <a:xfrm>
            <a:off x="2676479" y="2391305"/>
            <a:ext cx="6124575" cy="4143375"/>
          </a:xfrm>
          <a:prstGeom prst="rect">
            <a:avLst/>
          </a:prstGeom>
        </p:spPr>
      </p:pic>
      <p:pic>
        <p:nvPicPr>
          <p:cNvPr id="15" name="图片 14">
            <a:extLst>
              <a:ext uri="{FF2B5EF4-FFF2-40B4-BE49-F238E27FC236}">
                <a16:creationId xmlns:a16="http://schemas.microsoft.com/office/drawing/2014/main" id="{152E4995-A5DC-45CE-834C-14D21CB409D2}"/>
              </a:ext>
            </a:extLst>
          </p:cNvPr>
          <p:cNvPicPr>
            <a:picLocks noChangeAspect="1"/>
          </p:cNvPicPr>
          <p:nvPr/>
        </p:nvPicPr>
        <p:blipFill>
          <a:blip r:embed="rId5"/>
          <a:stretch>
            <a:fillRect/>
          </a:stretch>
        </p:blipFill>
        <p:spPr>
          <a:xfrm>
            <a:off x="3486228" y="3274486"/>
            <a:ext cx="4617722" cy="3176587"/>
          </a:xfrm>
          <a:prstGeom prst="rect">
            <a:avLst/>
          </a:prstGeom>
        </p:spPr>
      </p:pic>
      <p:pic>
        <p:nvPicPr>
          <p:cNvPr id="16" name="图片 15">
            <a:extLst>
              <a:ext uri="{FF2B5EF4-FFF2-40B4-BE49-F238E27FC236}">
                <a16:creationId xmlns:a16="http://schemas.microsoft.com/office/drawing/2014/main" id="{3A682CE9-FE05-46DE-8F2B-EB8EFBAB13E4}"/>
              </a:ext>
            </a:extLst>
          </p:cNvPr>
          <p:cNvPicPr>
            <a:picLocks noChangeAspect="1"/>
          </p:cNvPicPr>
          <p:nvPr/>
        </p:nvPicPr>
        <p:blipFill>
          <a:blip r:embed="rId6"/>
          <a:stretch>
            <a:fillRect/>
          </a:stretch>
        </p:blipFill>
        <p:spPr>
          <a:xfrm>
            <a:off x="2900316" y="2826236"/>
            <a:ext cx="5676900" cy="3514725"/>
          </a:xfrm>
          <a:prstGeom prst="rect">
            <a:avLst/>
          </a:prstGeom>
        </p:spPr>
      </p:pic>
    </p:spTree>
    <p:extLst>
      <p:ext uri="{BB962C8B-B14F-4D97-AF65-F5344CB8AC3E}">
        <p14:creationId xmlns:p14="http://schemas.microsoft.com/office/powerpoint/2010/main" val="108660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B6A9C7-4722-4F1B-BB55-1E12066D4EED}"/>
              </a:ext>
            </a:extLst>
          </p:cNvPr>
          <p:cNvSpPr txBox="1"/>
          <p:nvPr/>
        </p:nvSpPr>
        <p:spPr>
          <a:xfrm>
            <a:off x="7377644" y="3959185"/>
            <a:ext cx="3562691" cy="1015663"/>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3000" dirty="0">
                <a:solidFill>
                  <a:schemeClr val="bg1"/>
                </a:solidFill>
              </a:rPr>
              <a:t>The magnetic environment </a:t>
            </a:r>
            <a:endParaRPr lang="zh-CN" altLang="en-US" sz="3000" dirty="0">
              <a:solidFill>
                <a:schemeClr val="bg1"/>
              </a:solidFill>
            </a:endParaRPr>
          </a:p>
        </p:txBody>
      </p:sp>
      <p:grpSp>
        <p:nvGrpSpPr>
          <p:cNvPr id="3" name="组合 2">
            <a:extLst>
              <a:ext uri="{FF2B5EF4-FFF2-40B4-BE49-F238E27FC236}">
                <a16:creationId xmlns:a16="http://schemas.microsoft.com/office/drawing/2014/main" id="{32F3E5CE-1E6E-4836-9E8F-D08DC05A509C}"/>
              </a:ext>
            </a:extLst>
          </p:cNvPr>
          <p:cNvGrpSpPr/>
          <p:nvPr/>
        </p:nvGrpSpPr>
        <p:grpSpPr>
          <a:xfrm>
            <a:off x="8125599" y="1434035"/>
            <a:ext cx="2036802" cy="2036802"/>
            <a:chOff x="8125599" y="1434035"/>
            <a:chExt cx="2036802" cy="2036802"/>
          </a:xfrm>
        </p:grpSpPr>
        <p:sp>
          <p:nvSpPr>
            <p:cNvPr id="4" name="椭圆 3">
              <a:extLst>
                <a:ext uri="{FF2B5EF4-FFF2-40B4-BE49-F238E27FC236}">
                  <a16:creationId xmlns:a16="http://schemas.microsoft.com/office/drawing/2014/main" id="{D3577334-FA22-4C76-9A3D-2362B4CC15DA}"/>
                </a:ext>
              </a:extLst>
            </p:cNvPr>
            <p:cNvSpPr/>
            <p:nvPr/>
          </p:nvSpPr>
          <p:spPr>
            <a:xfrm>
              <a:off x="8125599" y="1434035"/>
              <a:ext cx="2036802" cy="2036802"/>
            </a:xfrm>
            <a:prstGeom prst="ellipse">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 name="Freeform 206">
              <a:extLst>
                <a:ext uri="{FF2B5EF4-FFF2-40B4-BE49-F238E27FC236}">
                  <a16:creationId xmlns:a16="http://schemas.microsoft.com/office/drawing/2014/main" id="{F73D902E-9714-4986-B639-79B0C5980894}"/>
                </a:ext>
              </a:extLst>
            </p:cNvPr>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微软雅黑" pitchFamily="34" charset="-122"/>
                <a:cs typeface="Arial" panose="020B0604020202020204" pitchFamily="34" charset="0"/>
              </a:endParaRPr>
            </a:p>
          </p:txBody>
        </p:sp>
      </p:grpSp>
      <p:sp>
        <p:nvSpPr>
          <p:cNvPr id="30" name="等腰三角形 29">
            <a:extLst>
              <a:ext uri="{FF2B5EF4-FFF2-40B4-BE49-F238E27FC236}">
                <a16:creationId xmlns:a16="http://schemas.microsoft.com/office/drawing/2014/main" id="{0360439F-5127-421B-BCD4-5EECDCA2983A}"/>
              </a:ext>
            </a:extLst>
          </p:cNvPr>
          <p:cNvSpPr/>
          <p:nvPr/>
        </p:nvSpPr>
        <p:spPr>
          <a:xfrm>
            <a:off x="603472" y="1589349"/>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2" name="等腰三角形 31">
            <a:extLst>
              <a:ext uri="{FF2B5EF4-FFF2-40B4-BE49-F238E27FC236}">
                <a16:creationId xmlns:a16="http://schemas.microsoft.com/office/drawing/2014/main" id="{2700182D-B9B4-4BE2-A7B3-095FD596F900}"/>
              </a:ext>
            </a:extLst>
          </p:cNvPr>
          <p:cNvSpPr/>
          <p:nvPr/>
        </p:nvSpPr>
        <p:spPr>
          <a:xfrm>
            <a:off x="3992512" y="1298935"/>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3" name="等腰三角形 32">
            <a:extLst>
              <a:ext uri="{FF2B5EF4-FFF2-40B4-BE49-F238E27FC236}">
                <a16:creationId xmlns:a16="http://schemas.microsoft.com/office/drawing/2014/main" id="{86DDB4CB-FC26-4A10-871A-6E8434B32437}"/>
              </a:ext>
            </a:extLst>
          </p:cNvPr>
          <p:cNvSpPr/>
          <p:nvPr/>
        </p:nvSpPr>
        <p:spPr>
          <a:xfrm rot="3600000">
            <a:off x="1925449" y="449353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4" name="等腰三角形 33">
            <a:extLst>
              <a:ext uri="{FF2B5EF4-FFF2-40B4-BE49-F238E27FC236}">
                <a16:creationId xmlns:a16="http://schemas.microsoft.com/office/drawing/2014/main" id="{E0F65A80-8FC6-46A0-B90C-6DB5F38D1EB8}"/>
              </a:ext>
            </a:extLst>
          </p:cNvPr>
          <p:cNvSpPr/>
          <p:nvPr/>
        </p:nvSpPr>
        <p:spPr>
          <a:xfrm>
            <a:off x="1708699" y="2151720"/>
            <a:ext cx="1952785" cy="168343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5" name="等腰三角形 34">
            <a:extLst>
              <a:ext uri="{FF2B5EF4-FFF2-40B4-BE49-F238E27FC236}">
                <a16:creationId xmlns:a16="http://schemas.microsoft.com/office/drawing/2014/main" id="{11472E42-C438-4A04-902C-9957B787F447}"/>
              </a:ext>
            </a:extLst>
          </p:cNvPr>
          <p:cNvSpPr/>
          <p:nvPr/>
        </p:nvSpPr>
        <p:spPr>
          <a:xfrm>
            <a:off x="180033" y="3138203"/>
            <a:ext cx="1616929" cy="1393904"/>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6" name="等腰三角形 35">
            <a:extLst>
              <a:ext uri="{FF2B5EF4-FFF2-40B4-BE49-F238E27FC236}">
                <a16:creationId xmlns:a16="http://schemas.microsoft.com/office/drawing/2014/main" id="{2A673D63-4C11-4937-B8F3-65EB46AF8966}"/>
              </a:ext>
            </a:extLst>
          </p:cNvPr>
          <p:cNvSpPr/>
          <p:nvPr/>
        </p:nvSpPr>
        <p:spPr>
          <a:xfrm>
            <a:off x="1416377" y="4778001"/>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7" name="等腰三角形 36">
            <a:extLst>
              <a:ext uri="{FF2B5EF4-FFF2-40B4-BE49-F238E27FC236}">
                <a16:creationId xmlns:a16="http://schemas.microsoft.com/office/drawing/2014/main" id="{F2CA3E71-CD0F-4E87-AAE2-348DDF808379}"/>
              </a:ext>
            </a:extLst>
          </p:cNvPr>
          <p:cNvSpPr/>
          <p:nvPr/>
        </p:nvSpPr>
        <p:spPr>
          <a:xfrm>
            <a:off x="993190" y="549734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8" name="等腰三角形 37">
            <a:extLst>
              <a:ext uri="{FF2B5EF4-FFF2-40B4-BE49-F238E27FC236}">
                <a16:creationId xmlns:a16="http://schemas.microsoft.com/office/drawing/2014/main" id="{2596CCED-B8D2-40F9-9A98-B803098F130D}"/>
              </a:ext>
            </a:extLst>
          </p:cNvPr>
          <p:cNvSpPr/>
          <p:nvPr/>
        </p:nvSpPr>
        <p:spPr>
          <a:xfrm>
            <a:off x="2094331" y="354952"/>
            <a:ext cx="1810312" cy="156061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9" name="等腰三角形 38">
            <a:extLst>
              <a:ext uri="{FF2B5EF4-FFF2-40B4-BE49-F238E27FC236}">
                <a16:creationId xmlns:a16="http://schemas.microsoft.com/office/drawing/2014/main" id="{15FFAED6-7548-4F8D-9CC3-E4B78D575F36}"/>
              </a:ext>
            </a:extLst>
          </p:cNvPr>
          <p:cNvSpPr/>
          <p:nvPr/>
        </p:nvSpPr>
        <p:spPr>
          <a:xfrm>
            <a:off x="1006579" y="863400"/>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0" name="等腰三角形 39">
            <a:extLst>
              <a:ext uri="{FF2B5EF4-FFF2-40B4-BE49-F238E27FC236}">
                <a16:creationId xmlns:a16="http://schemas.microsoft.com/office/drawing/2014/main" id="{7E9A3518-286A-42FF-930C-9FD081D98601}"/>
              </a:ext>
            </a:extLst>
          </p:cNvPr>
          <p:cNvSpPr/>
          <p:nvPr/>
        </p:nvSpPr>
        <p:spPr>
          <a:xfrm rot="3600000">
            <a:off x="2721870" y="1245807"/>
            <a:ext cx="1810312" cy="1560613"/>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1" name="等腰三角形 40">
            <a:extLst>
              <a:ext uri="{FF2B5EF4-FFF2-40B4-BE49-F238E27FC236}">
                <a16:creationId xmlns:a16="http://schemas.microsoft.com/office/drawing/2014/main" id="{23F67877-C6B9-42CE-9231-D05D56DD4B6D}"/>
              </a:ext>
            </a:extLst>
          </p:cNvPr>
          <p:cNvSpPr/>
          <p:nvPr/>
        </p:nvSpPr>
        <p:spPr>
          <a:xfrm rot="3600000">
            <a:off x="4036198" y="1898701"/>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2" name="等腰三角形 41">
            <a:extLst>
              <a:ext uri="{FF2B5EF4-FFF2-40B4-BE49-F238E27FC236}">
                <a16:creationId xmlns:a16="http://schemas.microsoft.com/office/drawing/2014/main" id="{3A0AB8F6-C6F2-425B-A394-47EB6C885E49}"/>
              </a:ext>
            </a:extLst>
          </p:cNvPr>
          <p:cNvSpPr/>
          <p:nvPr/>
        </p:nvSpPr>
        <p:spPr>
          <a:xfrm rot="3600000">
            <a:off x="1062435" y="4493531"/>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3" name="等腰三角形 42">
            <a:extLst>
              <a:ext uri="{FF2B5EF4-FFF2-40B4-BE49-F238E27FC236}">
                <a16:creationId xmlns:a16="http://schemas.microsoft.com/office/drawing/2014/main" id="{5C4648D0-F56F-4C63-8440-E369FFDA50A5}"/>
              </a:ext>
            </a:extLst>
          </p:cNvPr>
          <p:cNvSpPr/>
          <p:nvPr/>
        </p:nvSpPr>
        <p:spPr>
          <a:xfrm rot="10800000">
            <a:off x="201773" y="4652966"/>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4" name="等腰三角形 43">
            <a:extLst>
              <a:ext uri="{FF2B5EF4-FFF2-40B4-BE49-F238E27FC236}">
                <a16:creationId xmlns:a16="http://schemas.microsoft.com/office/drawing/2014/main" id="{33EC611B-A900-4505-8310-C22C65F94257}"/>
              </a:ext>
            </a:extLst>
          </p:cNvPr>
          <p:cNvSpPr/>
          <p:nvPr/>
        </p:nvSpPr>
        <p:spPr>
          <a:xfrm>
            <a:off x="1076550" y="2298984"/>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5" name="等腰三角形 44">
            <a:extLst>
              <a:ext uri="{FF2B5EF4-FFF2-40B4-BE49-F238E27FC236}">
                <a16:creationId xmlns:a16="http://schemas.microsoft.com/office/drawing/2014/main" id="{5FD503F7-E714-4F39-9B58-73C3AD53B24F}"/>
              </a:ext>
            </a:extLst>
          </p:cNvPr>
          <p:cNvSpPr/>
          <p:nvPr/>
        </p:nvSpPr>
        <p:spPr>
          <a:xfrm flipV="1">
            <a:off x="1076550" y="3043928"/>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6" name="等腰三角形 45">
            <a:extLst>
              <a:ext uri="{FF2B5EF4-FFF2-40B4-BE49-F238E27FC236}">
                <a16:creationId xmlns:a16="http://schemas.microsoft.com/office/drawing/2014/main" id="{3696DE36-B3E5-499A-A221-A627C8CDC161}"/>
              </a:ext>
            </a:extLst>
          </p:cNvPr>
          <p:cNvSpPr/>
          <p:nvPr/>
        </p:nvSpPr>
        <p:spPr>
          <a:xfrm rot="3600000">
            <a:off x="3583607" y="2638397"/>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7" name="等腰三角形 46">
            <a:extLst>
              <a:ext uri="{FF2B5EF4-FFF2-40B4-BE49-F238E27FC236}">
                <a16:creationId xmlns:a16="http://schemas.microsoft.com/office/drawing/2014/main" id="{6FEADC9D-9352-433D-B9EC-7729B3589179}"/>
              </a:ext>
            </a:extLst>
          </p:cNvPr>
          <p:cNvSpPr/>
          <p:nvPr/>
        </p:nvSpPr>
        <p:spPr>
          <a:xfrm rot="18000000" flipV="1">
            <a:off x="1986265" y="5304853"/>
            <a:ext cx="1689284" cy="1456279"/>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8" name="等腰三角形 47">
            <a:extLst>
              <a:ext uri="{FF2B5EF4-FFF2-40B4-BE49-F238E27FC236}">
                <a16:creationId xmlns:a16="http://schemas.microsoft.com/office/drawing/2014/main" id="{33FA9B67-A6F3-4B2D-930E-32DD747B6501}"/>
              </a:ext>
            </a:extLst>
          </p:cNvPr>
          <p:cNvSpPr/>
          <p:nvPr/>
        </p:nvSpPr>
        <p:spPr>
          <a:xfrm>
            <a:off x="4210291" y="4449089"/>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9" name="等腰三角形 48">
            <a:extLst>
              <a:ext uri="{FF2B5EF4-FFF2-40B4-BE49-F238E27FC236}">
                <a16:creationId xmlns:a16="http://schemas.microsoft.com/office/drawing/2014/main" id="{2E84EAB8-7970-4B02-AEB0-48B8768E5265}"/>
              </a:ext>
            </a:extLst>
          </p:cNvPr>
          <p:cNvSpPr/>
          <p:nvPr/>
        </p:nvSpPr>
        <p:spPr>
          <a:xfrm flipV="1">
            <a:off x="2193090" y="3916452"/>
            <a:ext cx="1965030" cy="169399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0" name="等腰三角形 49">
            <a:extLst>
              <a:ext uri="{FF2B5EF4-FFF2-40B4-BE49-F238E27FC236}">
                <a16:creationId xmlns:a16="http://schemas.microsoft.com/office/drawing/2014/main" id="{8AFAFDEC-3EA3-4A10-B34A-1A10B6272C4F}"/>
              </a:ext>
            </a:extLst>
          </p:cNvPr>
          <p:cNvSpPr/>
          <p:nvPr/>
        </p:nvSpPr>
        <p:spPr>
          <a:xfrm>
            <a:off x="3296261" y="5109607"/>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extLst>
      <p:ext uri="{BB962C8B-B14F-4D97-AF65-F5344CB8AC3E}">
        <p14:creationId xmlns:p14="http://schemas.microsoft.com/office/powerpoint/2010/main" val="21046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900" decel="100000" fill="hold"/>
                                        <p:tgtEl>
                                          <p:spTgt spid="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49" presetClass="entr" presetSubtype="0" decel="10000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 calcmode="lin" valueType="num">
                                      <p:cBhvr>
                                        <p:cTn id="25" dur="500" fill="hold"/>
                                        <p:tgtEl>
                                          <p:spTgt spid="38"/>
                                        </p:tgtEl>
                                        <p:attrNameLst>
                                          <p:attrName>style.rotation</p:attrName>
                                        </p:attrNameLst>
                                      </p:cBhvr>
                                      <p:tavLst>
                                        <p:tav tm="0">
                                          <p:val>
                                            <p:fltVal val="360"/>
                                          </p:val>
                                        </p:tav>
                                        <p:tav tm="100000">
                                          <p:val>
                                            <p:fltVal val="0"/>
                                          </p:val>
                                        </p:tav>
                                      </p:tavLst>
                                    </p:anim>
                                    <p:animEffect transition="in" filter="fade">
                                      <p:cBhvr>
                                        <p:cTn id="26" dur="500"/>
                                        <p:tgtEl>
                                          <p:spTgt spid="38"/>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 calcmode="lin" valueType="num">
                                      <p:cBhvr>
                                        <p:cTn id="31" dur="500" fill="hold"/>
                                        <p:tgtEl>
                                          <p:spTgt spid="40"/>
                                        </p:tgtEl>
                                        <p:attrNameLst>
                                          <p:attrName>style.rotation</p:attrName>
                                        </p:attrNameLst>
                                      </p:cBhvr>
                                      <p:tavLst>
                                        <p:tav tm="0">
                                          <p:val>
                                            <p:fltVal val="360"/>
                                          </p:val>
                                        </p:tav>
                                        <p:tav tm="100000">
                                          <p:val>
                                            <p:fltVal val="0"/>
                                          </p:val>
                                        </p:tav>
                                      </p:tavLst>
                                    </p:anim>
                                    <p:animEffect transition="in" filter="fade">
                                      <p:cBhvr>
                                        <p:cTn id="32" dur="500"/>
                                        <p:tgtEl>
                                          <p:spTgt spid="40"/>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 calcmode="lin" valueType="num">
                                      <p:cBhvr>
                                        <p:cTn id="37" dur="500" fill="hold"/>
                                        <p:tgtEl>
                                          <p:spTgt spid="34"/>
                                        </p:tgtEl>
                                        <p:attrNameLst>
                                          <p:attrName>style.rotation</p:attrName>
                                        </p:attrNameLst>
                                      </p:cBhvr>
                                      <p:tavLst>
                                        <p:tav tm="0">
                                          <p:val>
                                            <p:fltVal val="360"/>
                                          </p:val>
                                        </p:tav>
                                        <p:tav tm="100000">
                                          <p:val>
                                            <p:fltVal val="0"/>
                                          </p:val>
                                        </p:tav>
                                      </p:tavLst>
                                    </p:anim>
                                    <p:animEffect transition="in" filter="fade">
                                      <p:cBhvr>
                                        <p:cTn id="38" dur="500"/>
                                        <p:tgtEl>
                                          <p:spTgt spid="34"/>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360"/>
                                          </p:val>
                                        </p:tav>
                                        <p:tav tm="100000">
                                          <p:val>
                                            <p:fltVal val="0"/>
                                          </p:val>
                                        </p:tav>
                                      </p:tavLst>
                                    </p:anim>
                                    <p:animEffect transition="in" filter="fade">
                                      <p:cBhvr>
                                        <p:cTn id="44" dur="500"/>
                                        <p:tgtEl>
                                          <p:spTgt spid="49"/>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fltVal val="0"/>
                                          </p:val>
                                        </p:tav>
                                        <p:tav tm="100000">
                                          <p:val>
                                            <p:strVal val="#ppt_h"/>
                                          </p:val>
                                        </p:tav>
                                      </p:tavLst>
                                    </p:anim>
                                    <p:anim calcmode="lin" valueType="num">
                                      <p:cBhvr>
                                        <p:cTn id="49" dur="500" fill="hold"/>
                                        <p:tgtEl>
                                          <p:spTgt spid="47"/>
                                        </p:tgtEl>
                                        <p:attrNameLst>
                                          <p:attrName>style.rotation</p:attrName>
                                        </p:attrNameLst>
                                      </p:cBhvr>
                                      <p:tavLst>
                                        <p:tav tm="0">
                                          <p:val>
                                            <p:fltVal val="360"/>
                                          </p:val>
                                        </p:tav>
                                        <p:tav tm="100000">
                                          <p:val>
                                            <p:fltVal val="0"/>
                                          </p:val>
                                        </p:tav>
                                      </p:tavLst>
                                    </p:anim>
                                    <p:animEffect transition="in" filter="fade">
                                      <p:cBhvr>
                                        <p:cTn id="50" dur="500"/>
                                        <p:tgtEl>
                                          <p:spTgt spid="47"/>
                                        </p:tgtEl>
                                      </p:cBhvr>
                                    </p:animEffect>
                                  </p:childTnLst>
                                </p:cTn>
                              </p:par>
                            </p:childTnLst>
                          </p:cTn>
                        </p:par>
                        <p:par>
                          <p:cTn id="51" fill="hold">
                            <p:stCondLst>
                              <p:cond delay="2250"/>
                            </p:stCondLst>
                            <p:childTnLst>
                              <p:par>
                                <p:cTn id="52" presetID="49" presetClass="entr" presetSubtype="0" decel="10000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 calcmode="lin" valueType="num">
                                      <p:cBhvr>
                                        <p:cTn id="56" dur="500" fill="hold"/>
                                        <p:tgtEl>
                                          <p:spTgt spid="30"/>
                                        </p:tgtEl>
                                        <p:attrNameLst>
                                          <p:attrName>style.rotation</p:attrName>
                                        </p:attrNameLst>
                                      </p:cBhvr>
                                      <p:tavLst>
                                        <p:tav tm="0">
                                          <p:val>
                                            <p:fltVal val="360"/>
                                          </p:val>
                                        </p:tav>
                                        <p:tav tm="100000">
                                          <p:val>
                                            <p:fltVal val="0"/>
                                          </p:val>
                                        </p:tav>
                                      </p:tavLst>
                                    </p:anim>
                                    <p:animEffect transition="in" filter="fade">
                                      <p:cBhvr>
                                        <p:cTn id="57" dur="500"/>
                                        <p:tgtEl>
                                          <p:spTgt spid="30"/>
                                        </p:tgtEl>
                                      </p:cBhvr>
                                    </p:animEffect>
                                  </p:childTnLst>
                                </p:cTn>
                              </p:par>
                              <p:par>
                                <p:cTn id="58" presetID="49" presetClass="entr" presetSubtype="0" decel="10000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 calcmode="lin" valueType="num">
                                      <p:cBhvr>
                                        <p:cTn id="62" dur="500" fill="hold"/>
                                        <p:tgtEl>
                                          <p:spTgt spid="32"/>
                                        </p:tgtEl>
                                        <p:attrNameLst>
                                          <p:attrName>style.rotation</p:attrName>
                                        </p:attrNameLst>
                                      </p:cBhvr>
                                      <p:tavLst>
                                        <p:tav tm="0">
                                          <p:val>
                                            <p:fltVal val="360"/>
                                          </p:val>
                                        </p:tav>
                                        <p:tav tm="100000">
                                          <p:val>
                                            <p:fltVal val="0"/>
                                          </p:val>
                                        </p:tav>
                                      </p:tavLst>
                                    </p:anim>
                                    <p:animEffect transition="in" filter="fade">
                                      <p:cBhvr>
                                        <p:cTn id="63" dur="500"/>
                                        <p:tgtEl>
                                          <p:spTgt spid="32"/>
                                        </p:tgtEl>
                                      </p:cBhvr>
                                    </p:animEffect>
                                  </p:childTnLst>
                                </p:cTn>
                              </p:par>
                              <p:par>
                                <p:cTn id="64" presetID="49" presetClass="entr" presetSubtype="0" decel="10000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p:cTn id="66" dur="500" fill="hold"/>
                                        <p:tgtEl>
                                          <p:spTgt spid="39"/>
                                        </p:tgtEl>
                                        <p:attrNameLst>
                                          <p:attrName>ppt_w</p:attrName>
                                        </p:attrNameLst>
                                      </p:cBhvr>
                                      <p:tavLst>
                                        <p:tav tm="0">
                                          <p:val>
                                            <p:fltVal val="0"/>
                                          </p:val>
                                        </p:tav>
                                        <p:tav tm="100000">
                                          <p:val>
                                            <p:strVal val="#ppt_w"/>
                                          </p:val>
                                        </p:tav>
                                      </p:tavLst>
                                    </p:anim>
                                    <p:anim calcmode="lin" valueType="num">
                                      <p:cBhvr>
                                        <p:cTn id="67" dur="500" fill="hold"/>
                                        <p:tgtEl>
                                          <p:spTgt spid="39"/>
                                        </p:tgtEl>
                                        <p:attrNameLst>
                                          <p:attrName>ppt_h</p:attrName>
                                        </p:attrNameLst>
                                      </p:cBhvr>
                                      <p:tavLst>
                                        <p:tav tm="0">
                                          <p:val>
                                            <p:fltVal val="0"/>
                                          </p:val>
                                        </p:tav>
                                        <p:tav tm="100000">
                                          <p:val>
                                            <p:strVal val="#ppt_h"/>
                                          </p:val>
                                        </p:tav>
                                      </p:tavLst>
                                    </p:anim>
                                    <p:anim calcmode="lin" valueType="num">
                                      <p:cBhvr>
                                        <p:cTn id="68" dur="500" fill="hold"/>
                                        <p:tgtEl>
                                          <p:spTgt spid="39"/>
                                        </p:tgtEl>
                                        <p:attrNameLst>
                                          <p:attrName>style.rotation</p:attrName>
                                        </p:attrNameLst>
                                      </p:cBhvr>
                                      <p:tavLst>
                                        <p:tav tm="0">
                                          <p:val>
                                            <p:fltVal val="360"/>
                                          </p:val>
                                        </p:tav>
                                        <p:tav tm="100000">
                                          <p:val>
                                            <p:fltVal val="0"/>
                                          </p:val>
                                        </p:tav>
                                      </p:tavLst>
                                    </p:anim>
                                    <p:animEffect transition="in" filter="fade">
                                      <p:cBhvr>
                                        <p:cTn id="69" dur="500"/>
                                        <p:tgtEl>
                                          <p:spTgt spid="39"/>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 calcmode="lin" valueType="num">
                                      <p:cBhvr>
                                        <p:cTn id="72" dur="500" fill="hold"/>
                                        <p:tgtEl>
                                          <p:spTgt spid="41"/>
                                        </p:tgtEl>
                                        <p:attrNameLst>
                                          <p:attrName>ppt_w</p:attrName>
                                        </p:attrNameLst>
                                      </p:cBhvr>
                                      <p:tavLst>
                                        <p:tav tm="0">
                                          <p:val>
                                            <p:fltVal val="0"/>
                                          </p:val>
                                        </p:tav>
                                        <p:tav tm="100000">
                                          <p:val>
                                            <p:strVal val="#ppt_w"/>
                                          </p:val>
                                        </p:tav>
                                      </p:tavLst>
                                    </p:anim>
                                    <p:anim calcmode="lin" valueType="num">
                                      <p:cBhvr>
                                        <p:cTn id="73" dur="500" fill="hold"/>
                                        <p:tgtEl>
                                          <p:spTgt spid="41"/>
                                        </p:tgtEl>
                                        <p:attrNameLst>
                                          <p:attrName>ppt_h</p:attrName>
                                        </p:attrNameLst>
                                      </p:cBhvr>
                                      <p:tavLst>
                                        <p:tav tm="0">
                                          <p:val>
                                            <p:fltVal val="0"/>
                                          </p:val>
                                        </p:tav>
                                        <p:tav tm="100000">
                                          <p:val>
                                            <p:strVal val="#ppt_h"/>
                                          </p:val>
                                        </p:tav>
                                      </p:tavLst>
                                    </p:anim>
                                    <p:anim calcmode="lin" valueType="num">
                                      <p:cBhvr>
                                        <p:cTn id="74" dur="500" fill="hold"/>
                                        <p:tgtEl>
                                          <p:spTgt spid="41"/>
                                        </p:tgtEl>
                                        <p:attrNameLst>
                                          <p:attrName>style.rotation</p:attrName>
                                        </p:attrNameLst>
                                      </p:cBhvr>
                                      <p:tavLst>
                                        <p:tav tm="0">
                                          <p:val>
                                            <p:fltVal val="360"/>
                                          </p:val>
                                        </p:tav>
                                        <p:tav tm="100000">
                                          <p:val>
                                            <p:fltVal val="0"/>
                                          </p:val>
                                        </p:tav>
                                      </p:tavLst>
                                    </p:anim>
                                    <p:animEffect transition="in" filter="fade">
                                      <p:cBhvr>
                                        <p:cTn id="75" dur="500"/>
                                        <p:tgtEl>
                                          <p:spTgt spid="41"/>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p:cTn id="78" dur="500" fill="hold"/>
                                        <p:tgtEl>
                                          <p:spTgt spid="37"/>
                                        </p:tgtEl>
                                        <p:attrNameLst>
                                          <p:attrName>ppt_w</p:attrName>
                                        </p:attrNameLst>
                                      </p:cBhvr>
                                      <p:tavLst>
                                        <p:tav tm="0">
                                          <p:val>
                                            <p:fltVal val="0"/>
                                          </p:val>
                                        </p:tav>
                                        <p:tav tm="100000">
                                          <p:val>
                                            <p:strVal val="#ppt_w"/>
                                          </p:val>
                                        </p:tav>
                                      </p:tavLst>
                                    </p:anim>
                                    <p:anim calcmode="lin" valueType="num">
                                      <p:cBhvr>
                                        <p:cTn id="79" dur="500" fill="hold"/>
                                        <p:tgtEl>
                                          <p:spTgt spid="37"/>
                                        </p:tgtEl>
                                        <p:attrNameLst>
                                          <p:attrName>ppt_h</p:attrName>
                                        </p:attrNameLst>
                                      </p:cBhvr>
                                      <p:tavLst>
                                        <p:tav tm="0">
                                          <p:val>
                                            <p:fltVal val="0"/>
                                          </p:val>
                                        </p:tav>
                                        <p:tav tm="100000">
                                          <p:val>
                                            <p:strVal val="#ppt_h"/>
                                          </p:val>
                                        </p:tav>
                                      </p:tavLst>
                                    </p:anim>
                                    <p:anim calcmode="lin" valueType="num">
                                      <p:cBhvr>
                                        <p:cTn id="80" dur="500" fill="hold"/>
                                        <p:tgtEl>
                                          <p:spTgt spid="37"/>
                                        </p:tgtEl>
                                        <p:attrNameLst>
                                          <p:attrName>style.rotation</p:attrName>
                                        </p:attrNameLst>
                                      </p:cBhvr>
                                      <p:tavLst>
                                        <p:tav tm="0">
                                          <p:val>
                                            <p:fltVal val="360"/>
                                          </p:val>
                                        </p:tav>
                                        <p:tav tm="100000">
                                          <p:val>
                                            <p:fltVal val="0"/>
                                          </p:val>
                                        </p:tav>
                                      </p:tavLst>
                                    </p:anim>
                                    <p:animEffect transition="in" filter="fade">
                                      <p:cBhvr>
                                        <p:cTn id="81" dur="500"/>
                                        <p:tgtEl>
                                          <p:spTgt spid="37"/>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 calcmode="lin" valueType="num">
                                      <p:cBhvr>
                                        <p:cTn id="84" dur="500" fill="hold"/>
                                        <p:tgtEl>
                                          <p:spTgt spid="44"/>
                                        </p:tgtEl>
                                        <p:attrNameLst>
                                          <p:attrName>ppt_w</p:attrName>
                                        </p:attrNameLst>
                                      </p:cBhvr>
                                      <p:tavLst>
                                        <p:tav tm="0">
                                          <p:val>
                                            <p:fltVal val="0"/>
                                          </p:val>
                                        </p:tav>
                                        <p:tav tm="100000">
                                          <p:val>
                                            <p:strVal val="#ppt_w"/>
                                          </p:val>
                                        </p:tav>
                                      </p:tavLst>
                                    </p:anim>
                                    <p:anim calcmode="lin" valueType="num">
                                      <p:cBhvr>
                                        <p:cTn id="85" dur="500" fill="hold"/>
                                        <p:tgtEl>
                                          <p:spTgt spid="44"/>
                                        </p:tgtEl>
                                        <p:attrNameLst>
                                          <p:attrName>ppt_h</p:attrName>
                                        </p:attrNameLst>
                                      </p:cBhvr>
                                      <p:tavLst>
                                        <p:tav tm="0">
                                          <p:val>
                                            <p:fltVal val="0"/>
                                          </p:val>
                                        </p:tav>
                                        <p:tav tm="100000">
                                          <p:val>
                                            <p:strVal val="#ppt_h"/>
                                          </p:val>
                                        </p:tav>
                                      </p:tavLst>
                                    </p:anim>
                                    <p:anim calcmode="lin" valueType="num">
                                      <p:cBhvr>
                                        <p:cTn id="86" dur="500" fill="hold"/>
                                        <p:tgtEl>
                                          <p:spTgt spid="44"/>
                                        </p:tgtEl>
                                        <p:attrNameLst>
                                          <p:attrName>style.rotation</p:attrName>
                                        </p:attrNameLst>
                                      </p:cBhvr>
                                      <p:tavLst>
                                        <p:tav tm="0">
                                          <p:val>
                                            <p:fltVal val="360"/>
                                          </p:val>
                                        </p:tav>
                                        <p:tav tm="100000">
                                          <p:val>
                                            <p:fltVal val="0"/>
                                          </p:val>
                                        </p:tav>
                                      </p:tavLst>
                                    </p:anim>
                                    <p:animEffect transition="in" filter="fade">
                                      <p:cBhvr>
                                        <p:cTn id="87" dur="500"/>
                                        <p:tgtEl>
                                          <p:spTgt spid="44"/>
                                        </p:tgtEl>
                                      </p:cBhvr>
                                    </p:animEffect>
                                  </p:childTnLst>
                                </p:cTn>
                              </p:par>
                              <p:par>
                                <p:cTn id="88" presetID="49" presetClass="entr" presetSubtype="0" decel="10000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 calcmode="lin" valueType="num">
                                      <p:cBhvr>
                                        <p:cTn id="90" dur="500" fill="hold"/>
                                        <p:tgtEl>
                                          <p:spTgt spid="45"/>
                                        </p:tgtEl>
                                        <p:attrNameLst>
                                          <p:attrName>ppt_w</p:attrName>
                                        </p:attrNameLst>
                                      </p:cBhvr>
                                      <p:tavLst>
                                        <p:tav tm="0">
                                          <p:val>
                                            <p:fltVal val="0"/>
                                          </p:val>
                                        </p:tav>
                                        <p:tav tm="100000">
                                          <p:val>
                                            <p:strVal val="#ppt_w"/>
                                          </p:val>
                                        </p:tav>
                                      </p:tavLst>
                                    </p:anim>
                                    <p:anim calcmode="lin" valueType="num">
                                      <p:cBhvr>
                                        <p:cTn id="91" dur="500" fill="hold"/>
                                        <p:tgtEl>
                                          <p:spTgt spid="45"/>
                                        </p:tgtEl>
                                        <p:attrNameLst>
                                          <p:attrName>ppt_h</p:attrName>
                                        </p:attrNameLst>
                                      </p:cBhvr>
                                      <p:tavLst>
                                        <p:tav tm="0">
                                          <p:val>
                                            <p:fltVal val="0"/>
                                          </p:val>
                                        </p:tav>
                                        <p:tav tm="100000">
                                          <p:val>
                                            <p:strVal val="#ppt_h"/>
                                          </p:val>
                                        </p:tav>
                                      </p:tavLst>
                                    </p:anim>
                                    <p:anim calcmode="lin" valueType="num">
                                      <p:cBhvr>
                                        <p:cTn id="92" dur="500" fill="hold"/>
                                        <p:tgtEl>
                                          <p:spTgt spid="45"/>
                                        </p:tgtEl>
                                        <p:attrNameLst>
                                          <p:attrName>style.rotation</p:attrName>
                                        </p:attrNameLst>
                                      </p:cBhvr>
                                      <p:tavLst>
                                        <p:tav tm="0">
                                          <p:val>
                                            <p:fltVal val="360"/>
                                          </p:val>
                                        </p:tav>
                                        <p:tav tm="100000">
                                          <p:val>
                                            <p:fltVal val="0"/>
                                          </p:val>
                                        </p:tav>
                                      </p:tavLst>
                                    </p:anim>
                                    <p:animEffect transition="in" filter="fade">
                                      <p:cBhvr>
                                        <p:cTn id="93" dur="500"/>
                                        <p:tgtEl>
                                          <p:spTgt spid="45"/>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6"/>
                                        </p:tgtEl>
                                        <p:attrNameLst>
                                          <p:attrName>style.visibility</p:attrName>
                                        </p:attrNameLst>
                                      </p:cBhvr>
                                      <p:to>
                                        <p:strVal val="visible"/>
                                      </p:to>
                                    </p:set>
                                    <p:anim calcmode="lin" valueType="num">
                                      <p:cBhvr>
                                        <p:cTn id="96" dur="500" fill="hold"/>
                                        <p:tgtEl>
                                          <p:spTgt spid="46"/>
                                        </p:tgtEl>
                                        <p:attrNameLst>
                                          <p:attrName>ppt_w</p:attrName>
                                        </p:attrNameLst>
                                      </p:cBhvr>
                                      <p:tavLst>
                                        <p:tav tm="0">
                                          <p:val>
                                            <p:fltVal val="0"/>
                                          </p:val>
                                        </p:tav>
                                        <p:tav tm="100000">
                                          <p:val>
                                            <p:strVal val="#ppt_w"/>
                                          </p:val>
                                        </p:tav>
                                      </p:tavLst>
                                    </p:anim>
                                    <p:anim calcmode="lin" valueType="num">
                                      <p:cBhvr>
                                        <p:cTn id="97" dur="500" fill="hold"/>
                                        <p:tgtEl>
                                          <p:spTgt spid="46"/>
                                        </p:tgtEl>
                                        <p:attrNameLst>
                                          <p:attrName>ppt_h</p:attrName>
                                        </p:attrNameLst>
                                      </p:cBhvr>
                                      <p:tavLst>
                                        <p:tav tm="0">
                                          <p:val>
                                            <p:fltVal val="0"/>
                                          </p:val>
                                        </p:tav>
                                        <p:tav tm="100000">
                                          <p:val>
                                            <p:strVal val="#ppt_h"/>
                                          </p:val>
                                        </p:tav>
                                      </p:tavLst>
                                    </p:anim>
                                    <p:anim calcmode="lin" valueType="num">
                                      <p:cBhvr>
                                        <p:cTn id="98" dur="500" fill="hold"/>
                                        <p:tgtEl>
                                          <p:spTgt spid="46"/>
                                        </p:tgtEl>
                                        <p:attrNameLst>
                                          <p:attrName>style.rotation</p:attrName>
                                        </p:attrNameLst>
                                      </p:cBhvr>
                                      <p:tavLst>
                                        <p:tav tm="0">
                                          <p:val>
                                            <p:fltVal val="360"/>
                                          </p:val>
                                        </p:tav>
                                        <p:tav tm="100000">
                                          <p:val>
                                            <p:fltVal val="0"/>
                                          </p:val>
                                        </p:tav>
                                      </p:tavLst>
                                    </p:anim>
                                    <p:animEffect transition="in" filter="fade">
                                      <p:cBhvr>
                                        <p:cTn id="99" dur="500"/>
                                        <p:tgtEl>
                                          <p:spTgt spid="46"/>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35"/>
                                        </p:tgtEl>
                                        <p:attrNameLst>
                                          <p:attrName>style.visibility</p:attrName>
                                        </p:attrNameLst>
                                      </p:cBhvr>
                                      <p:to>
                                        <p:strVal val="visible"/>
                                      </p:to>
                                    </p:set>
                                    <p:anim calcmode="lin" valueType="num">
                                      <p:cBhvr>
                                        <p:cTn id="102" dur="500" fill="hold"/>
                                        <p:tgtEl>
                                          <p:spTgt spid="35"/>
                                        </p:tgtEl>
                                        <p:attrNameLst>
                                          <p:attrName>ppt_w</p:attrName>
                                        </p:attrNameLst>
                                      </p:cBhvr>
                                      <p:tavLst>
                                        <p:tav tm="0">
                                          <p:val>
                                            <p:fltVal val="0"/>
                                          </p:val>
                                        </p:tav>
                                        <p:tav tm="100000">
                                          <p:val>
                                            <p:strVal val="#ppt_w"/>
                                          </p:val>
                                        </p:tav>
                                      </p:tavLst>
                                    </p:anim>
                                    <p:anim calcmode="lin" valueType="num">
                                      <p:cBhvr>
                                        <p:cTn id="103" dur="500" fill="hold"/>
                                        <p:tgtEl>
                                          <p:spTgt spid="35"/>
                                        </p:tgtEl>
                                        <p:attrNameLst>
                                          <p:attrName>ppt_h</p:attrName>
                                        </p:attrNameLst>
                                      </p:cBhvr>
                                      <p:tavLst>
                                        <p:tav tm="0">
                                          <p:val>
                                            <p:fltVal val="0"/>
                                          </p:val>
                                        </p:tav>
                                        <p:tav tm="100000">
                                          <p:val>
                                            <p:strVal val="#ppt_h"/>
                                          </p:val>
                                        </p:tav>
                                      </p:tavLst>
                                    </p:anim>
                                    <p:anim calcmode="lin" valueType="num">
                                      <p:cBhvr>
                                        <p:cTn id="104" dur="500" fill="hold"/>
                                        <p:tgtEl>
                                          <p:spTgt spid="35"/>
                                        </p:tgtEl>
                                        <p:attrNameLst>
                                          <p:attrName>style.rotation</p:attrName>
                                        </p:attrNameLst>
                                      </p:cBhvr>
                                      <p:tavLst>
                                        <p:tav tm="0">
                                          <p:val>
                                            <p:fltVal val="360"/>
                                          </p:val>
                                        </p:tav>
                                        <p:tav tm="100000">
                                          <p:val>
                                            <p:fltVal val="0"/>
                                          </p:val>
                                        </p:tav>
                                      </p:tavLst>
                                    </p:anim>
                                    <p:animEffect transition="in" filter="fade">
                                      <p:cBhvr>
                                        <p:cTn id="105" dur="500"/>
                                        <p:tgtEl>
                                          <p:spTgt spid="35"/>
                                        </p:tgtEl>
                                      </p:cBhvr>
                                    </p:animEffect>
                                  </p:childTnLst>
                                </p:cTn>
                              </p:par>
                              <p:par>
                                <p:cTn id="106" presetID="49" presetClass="entr" presetSubtype="0" decel="100000" fill="hold" grpId="0" nodeType="withEffect">
                                  <p:stCondLst>
                                    <p:cond delay="0"/>
                                  </p:stCondLst>
                                  <p:childTnLst>
                                    <p:set>
                                      <p:cBhvr>
                                        <p:cTn id="107" dur="1" fill="hold">
                                          <p:stCondLst>
                                            <p:cond delay="0"/>
                                          </p:stCondLst>
                                        </p:cTn>
                                        <p:tgtEl>
                                          <p:spTgt spid="43"/>
                                        </p:tgtEl>
                                        <p:attrNameLst>
                                          <p:attrName>style.visibility</p:attrName>
                                        </p:attrNameLst>
                                      </p:cBhvr>
                                      <p:to>
                                        <p:strVal val="visible"/>
                                      </p:to>
                                    </p:set>
                                    <p:anim calcmode="lin" valueType="num">
                                      <p:cBhvr>
                                        <p:cTn id="108" dur="500" fill="hold"/>
                                        <p:tgtEl>
                                          <p:spTgt spid="43"/>
                                        </p:tgtEl>
                                        <p:attrNameLst>
                                          <p:attrName>ppt_w</p:attrName>
                                        </p:attrNameLst>
                                      </p:cBhvr>
                                      <p:tavLst>
                                        <p:tav tm="0">
                                          <p:val>
                                            <p:fltVal val="0"/>
                                          </p:val>
                                        </p:tav>
                                        <p:tav tm="100000">
                                          <p:val>
                                            <p:strVal val="#ppt_w"/>
                                          </p:val>
                                        </p:tav>
                                      </p:tavLst>
                                    </p:anim>
                                    <p:anim calcmode="lin" valueType="num">
                                      <p:cBhvr>
                                        <p:cTn id="109" dur="500" fill="hold"/>
                                        <p:tgtEl>
                                          <p:spTgt spid="43"/>
                                        </p:tgtEl>
                                        <p:attrNameLst>
                                          <p:attrName>ppt_h</p:attrName>
                                        </p:attrNameLst>
                                      </p:cBhvr>
                                      <p:tavLst>
                                        <p:tav tm="0">
                                          <p:val>
                                            <p:fltVal val="0"/>
                                          </p:val>
                                        </p:tav>
                                        <p:tav tm="100000">
                                          <p:val>
                                            <p:strVal val="#ppt_h"/>
                                          </p:val>
                                        </p:tav>
                                      </p:tavLst>
                                    </p:anim>
                                    <p:anim calcmode="lin" valueType="num">
                                      <p:cBhvr>
                                        <p:cTn id="110" dur="500" fill="hold"/>
                                        <p:tgtEl>
                                          <p:spTgt spid="43"/>
                                        </p:tgtEl>
                                        <p:attrNameLst>
                                          <p:attrName>style.rotation</p:attrName>
                                        </p:attrNameLst>
                                      </p:cBhvr>
                                      <p:tavLst>
                                        <p:tav tm="0">
                                          <p:val>
                                            <p:fltVal val="360"/>
                                          </p:val>
                                        </p:tav>
                                        <p:tav tm="100000">
                                          <p:val>
                                            <p:fltVal val="0"/>
                                          </p:val>
                                        </p:tav>
                                      </p:tavLst>
                                    </p:anim>
                                    <p:animEffect transition="in" filter="fade">
                                      <p:cBhvr>
                                        <p:cTn id="111" dur="500"/>
                                        <p:tgtEl>
                                          <p:spTgt spid="43"/>
                                        </p:tgtEl>
                                      </p:cBhvr>
                                    </p:animEffect>
                                  </p:childTnLst>
                                </p:cTn>
                              </p:par>
                              <p:par>
                                <p:cTn id="112" presetID="49" presetClass="entr" presetSubtype="0" decel="10000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 calcmode="lin" valueType="num">
                                      <p:cBhvr>
                                        <p:cTn id="114" dur="500" fill="hold"/>
                                        <p:tgtEl>
                                          <p:spTgt spid="48"/>
                                        </p:tgtEl>
                                        <p:attrNameLst>
                                          <p:attrName>ppt_w</p:attrName>
                                        </p:attrNameLst>
                                      </p:cBhvr>
                                      <p:tavLst>
                                        <p:tav tm="0">
                                          <p:val>
                                            <p:fltVal val="0"/>
                                          </p:val>
                                        </p:tav>
                                        <p:tav tm="100000">
                                          <p:val>
                                            <p:strVal val="#ppt_w"/>
                                          </p:val>
                                        </p:tav>
                                      </p:tavLst>
                                    </p:anim>
                                    <p:anim calcmode="lin" valueType="num">
                                      <p:cBhvr>
                                        <p:cTn id="115" dur="500" fill="hold"/>
                                        <p:tgtEl>
                                          <p:spTgt spid="48"/>
                                        </p:tgtEl>
                                        <p:attrNameLst>
                                          <p:attrName>ppt_h</p:attrName>
                                        </p:attrNameLst>
                                      </p:cBhvr>
                                      <p:tavLst>
                                        <p:tav tm="0">
                                          <p:val>
                                            <p:fltVal val="0"/>
                                          </p:val>
                                        </p:tav>
                                        <p:tav tm="100000">
                                          <p:val>
                                            <p:strVal val="#ppt_h"/>
                                          </p:val>
                                        </p:tav>
                                      </p:tavLst>
                                    </p:anim>
                                    <p:anim calcmode="lin" valueType="num">
                                      <p:cBhvr>
                                        <p:cTn id="116" dur="500" fill="hold"/>
                                        <p:tgtEl>
                                          <p:spTgt spid="48"/>
                                        </p:tgtEl>
                                        <p:attrNameLst>
                                          <p:attrName>style.rotation</p:attrName>
                                        </p:attrNameLst>
                                      </p:cBhvr>
                                      <p:tavLst>
                                        <p:tav tm="0">
                                          <p:val>
                                            <p:fltVal val="360"/>
                                          </p:val>
                                        </p:tav>
                                        <p:tav tm="100000">
                                          <p:val>
                                            <p:fltVal val="0"/>
                                          </p:val>
                                        </p:tav>
                                      </p:tavLst>
                                    </p:anim>
                                    <p:animEffect transition="in" filter="fade">
                                      <p:cBhvr>
                                        <p:cTn id="117" dur="500"/>
                                        <p:tgtEl>
                                          <p:spTgt spid="48"/>
                                        </p:tgtEl>
                                      </p:cBhvr>
                                    </p:animEffect>
                                  </p:childTnLst>
                                </p:cTn>
                              </p:par>
                              <p:par>
                                <p:cTn id="118" presetID="49" presetClass="entr" presetSubtype="0" decel="100000" fill="hold" grpId="0" nodeType="withEffect">
                                  <p:stCondLst>
                                    <p:cond delay="0"/>
                                  </p:stCondLst>
                                  <p:childTnLst>
                                    <p:set>
                                      <p:cBhvr>
                                        <p:cTn id="119" dur="1" fill="hold">
                                          <p:stCondLst>
                                            <p:cond delay="0"/>
                                          </p:stCondLst>
                                        </p:cTn>
                                        <p:tgtEl>
                                          <p:spTgt spid="50"/>
                                        </p:tgtEl>
                                        <p:attrNameLst>
                                          <p:attrName>style.visibility</p:attrName>
                                        </p:attrNameLst>
                                      </p:cBhvr>
                                      <p:to>
                                        <p:strVal val="visible"/>
                                      </p:to>
                                    </p:set>
                                    <p:anim calcmode="lin" valueType="num">
                                      <p:cBhvr>
                                        <p:cTn id="120" dur="500" fill="hold"/>
                                        <p:tgtEl>
                                          <p:spTgt spid="50"/>
                                        </p:tgtEl>
                                        <p:attrNameLst>
                                          <p:attrName>ppt_w</p:attrName>
                                        </p:attrNameLst>
                                      </p:cBhvr>
                                      <p:tavLst>
                                        <p:tav tm="0">
                                          <p:val>
                                            <p:fltVal val="0"/>
                                          </p:val>
                                        </p:tav>
                                        <p:tav tm="100000">
                                          <p:val>
                                            <p:strVal val="#ppt_w"/>
                                          </p:val>
                                        </p:tav>
                                      </p:tavLst>
                                    </p:anim>
                                    <p:anim calcmode="lin" valueType="num">
                                      <p:cBhvr>
                                        <p:cTn id="121" dur="500" fill="hold"/>
                                        <p:tgtEl>
                                          <p:spTgt spid="50"/>
                                        </p:tgtEl>
                                        <p:attrNameLst>
                                          <p:attrName>ppt_h</p:attrName>
                                        </p:attrNameLst>
                                      </p:cBhvr>
                                      <p:tavLst>
                                        <p:tav tm="0">
                                          <p:val>
                                            <p:fltVal val="0"/>
                                          </p:val>
                                        </p:tav>
                                        <p:tav tm="100000">
                                          <p:val>
                                            <p:strVal val="#ppt_h"/>
                                          </p:val>
                                        </p:tav>
                                      </p:tavLst>
                                    </p:anim>
                                    <p:anim calcmode="lin" valueType="num">
                                      <p:cBhvr>
                                        <p:cTn id="122" dur="500" fill="hold"/>
                                        <p:tgtEl>
                                          <p:spTgt spid="50"/>
                                        </p:tgtEl>
                                        <p:attrNameLst>
                                          <p:attrName>style.rotation</p:attrName>
                                        </p:attrNameLst>
                                      </p:cBhvr>
                                      <p:tavLst>
                                        <p:tav tm="0">
                                          <p:val>
                                            <p:fltVal val="360"/>
                                          </p:val>
                                        </p:tav>
                                        <p:tav tm="100000">
                                          <p:val>
                                            <p:fltVal val="0"/>
                                          </p:val>
                                        </p:tav>
                                      </p:tavLst>
                                    </p:anim>
                                    <p:animEffect transition="in" filter="fade">
                                      <p:cBhvr>
                                        <p:cTn id="123" dur="500"/>
                                        <p:tgtEl>
                                          <p:spTgt spid="50"/>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33"/>
                                        </p:tgtEl>
                                        <p:attrNameLst>
                                          <p:attrName>style.visibility</p:attrName>
                                        </p:attrNameLst>
                                      </p:cBhvr>
                                      <p:to>
                                        <p:strVal val="visible"/>
                                      </p:to>
                                    </p:set>
                                    <p:anim calcmode="lin" valueType="num">
                                      <p:cBhvr>
                                        <p:cTn id="126" dur="500" fill="hold"/>
                                        <p:tgtEl>
                                          <p:spTgt spid="33"/>
                                        </p:tgtEl>
                                        <p:attrNameLst>
                                          <p:attrName>ppt_w</p:attrName>
                                        </p:attrNameLst>
                                      </p:cBhvr>
                                      <p:tavLst>
                                        <p:tav tm="0">
                                          <p:val>
                                            <p:fltVal val="0"/>
                                          </p:val>
                                        </p:tav>
                                        <p:tav tm="100000">
                                          <p:val>
                                            <p:strVal val="#ppt_w"/>
                                          </p:val>
                                        </p:tav>
                                      </p:tavLst>
                                    </p:anim>
                                    <p:anim calcmode="lin" valueType="num">
                                      <p:cBhvr>
                                        <p:cTn id="127" dur="500" fill="hold"/>
                                        <p:tgtEl>
                                          <p:spTgt spid="33"/>
                                        </p:tgtEl>
                                        <p:attrNameLst>
                                          <p:attrName>ppt_h</p:attrName>
                                        </p:attrNameLst>
                                      </p:cBhvr>
                                      <p:tavLst>
                                        <p:tav tm="0">
                                          <p:val>
                                            <p:fltVal val="0"/>
                                          </p:val>
                                        </p:tav>
                                        <p:tav tm="100000">
                                          <p:val>
                                            <p:strVal val="#ppt_h"/>
                                          </p:val>
                                        </p:tav>
                                      </p:tavLst>
                                    </p:anim>
                                    <p:anim calcmode="lin" valueType="num">
                                      <p:cBhvr>
                                        <p:cTn id="128" dur="500" fill="hold"/>
                                        <p:tgtEl>
                                          <p:spTgt spid="33"/>
                                        </p:tgtEl>
                                        <p:attrNameLst>
                                          <p:attrName>style.rotation</p:attrName>
                                        </p:attrNameLst>
                                      </p:cBhvr>
                                      <p:tavLst>
                                        <p:tav tm="0">
                                          <p:val>
                                            <p:fltVal val="360"/>
                                          </p:val>
                                        </p:tav>
                                        <p:tav tm="100000">
                                          <p:val>
                                            <p:fltVal val="0"/>
                                          </p:val>
                                        </p:tav>
                                      </p:tavLst>
                                    </p:anim>
                                    <p:animEffect transition="in" filter="fade">
                                      <p:cBhvr>
                                        <p:cTn id="129" dur="500"/>
                                        <p:tgtEl>
                                          <p:spTgt spid="33"/>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36"/>
                                        </p:tgtEl>
                                        <p:attrNameLst>
                                          <p:attrName>style.visibility</p:attrName>
                                        </p:attrNameLst>
                                      </p:cBhvr>
                                      <p:to>
                                        <p:strVal val="visible"/>
                                      </p:to>
                                    </p:set>
                                    <p:anim calcmode="lin" valueType="num">
                                      <p:cBhvr>
                                        <p:cTn id="132" dur="500" fill="hold"/>
                                        <p:tgtEl>
                                          <p:spTgt spid="36"/>
                                        </p:tgtEl>
                                        <p:attrNameLst>
                                          <p:attrName>ppt_w</p:attrName>
                                        </p:attrNameLst>
                                      </p:cBhvr>
                                      <p:tavLst>
                                        <p:tav tm="0">
                                          <p:val>
                                            <p:fltVal val="0"/>
                                          </p:val>
                                        </p:tav>
                                        <p:tav tm="100000">
                                          <p:val>
                                            <p:strVal val="#ppt_w"/>
                                          </p:val>
                                        </p:tav>
                                      </p:tavLst>
                                    </p:anim>
                                    <p:anim calcmode="lin" valueType="num">
                                      <p:cBhvr>
                                        <p:cTn id="133" dur="500" fill="hold"/>
                                        <p:tgtEl>
                                          <p:spTgt spid="36"/>
                                        </p:tgtEl>
                                        <p:attrNameLst>
                                          <p:attrName>ppt_h</p:attrName>
                                        </p:attrNameLst>
                                      </p:cBhvr>
                                      <p:tavLst>
                                        <p:tav tm="0">
                                          <p:val>
                                            <p:fltVal val="0"/>
                                          </p:val>
                                        </p:tav>
                                        <p:tav tm="100000">
                                          <p:val>
                                            <p:strVal val="#ppt_h"/>
                                          </p:val>
                                        </p:tav>
                                      </p:tavLst>
                                    </p:anim>
                                    <p:anim calcmode="lin" valueType="num">
                                      <p:cBhvr>
                                        <p:cTn id="134" dur="500" fill="hold"/>
                                        <p:tgtEl>
                                          <p:spTgt spid="36"/>
                                        </p:tgtEl>
                                        <p:attrNameLst>
                                          <p:attrName>style.rotation</p:attrName>
                                        </p:attrNameLst>
                                      </p:cBhvr>
                                      <p:tavLst>
                                        <p:tav tm="0">
                                          <p:val>
                                            <p:fltVal val="360"/>
                                          </p:val>
                                        </p:tav>
                                        <p:tav tm="100000">
                                          <p:val>
                                            <p:fltVal val="0"/>
                                          </p:val>
                                        </p:tav>
                                      </p:tavLst>
                                    </p:anim>
                                    <p:animEffect transition="in" filter="fade">
                                      <p:cBhvr>
                                        <p:cTn id="135" dur="500"/>
                                        <p:tgtEl>
                                          <p:spTgt spid="36"/>
                                        </p:tgtEl>
                                      </p:cBhvr>
                                    </p:animEffect>
                                  </p:childTnLst>
                                </p:cTn>
                              </p:par>
                              <p:par>
                                <p:cTn id="136" presetID="49" presetClass="entr" presetSubtype="0" decel="100000" fill="hold" grpId="0" nodeType="withEffect">
                                  <p:stCondLst>
                                    <p:cond delay="0"/>
                                  </p:stCondLst>
                                  <p:childTnLst>
                                    <p:set>
                                      <p:cBhvr>
                                        <p:cTn id="137" dur="1" fill="hold">
                                          <p:stCondLst>
                                            <p:cond delay="0"/>
                                          </p:stCondLst>
                                        </p:cTn>
                                        <p:tgtEl>
                                          <p:spTgt spid="42"/>
                                        </p:tgtEl>
                                        <p:attrNameLst>
                                          <p:attrName>style.visibility</p:attrName>
                                        </p:attrNameLst>
                                      </p:cBhvr>
                                      <p:to>
                                        <p:strVal val="visible"/>
                                      </p:to>
                                    </p:set>
                                    <p:anim calcmode="lin" valueType="num">
                                      <p:cBhvr>
                                        <p:cTn id="138" dur="500" fill="hold"/>
                                        <p:tgtEl>
                                          <p:spTgt spid="42"/>
                                        </p:tgtEl>
                                        <p:attrNameLst>
                                          <p:attrName>ppt_w</p:attrName>
                                        </p:attrNameLst>
                                      </p:cBhvr>
                                      <p:tavLst>
                                        <p:tav tm="0">
                                          <p:val>
                                            <p:fltVal val="0"/>
                                          </p:val>
                                        </p:tav>
                                        <p:tav tm="100000">
                                          <p:val>
                                            <p:strVal val="#ppt_w"/>
                                          </p:val>
                                        </p:tav>
                                      </p:tavLst>
                                    </p:anim>
                                    <p:anim calcmode="lin" valueType="num">
                                      <p:cBhvr>
                                        <p:cTn id="139" dur="500" fill="hold"/>
                                        <p:tgtEl>
                                          <p:spTgt spid="42"/>
                                        </p:tgtEl>
                                        <p:attrNameLst>
                                          <p:attrName>ppt_h</p:attrName>
                                        </p:attrNameLst>
                                      </p:cBhvr>
                                      <p:tavLst>
                                        <p:tav tm="0">
                                          <p:val>
                                            <p:fltVal val="0"/>
                                          </p:val>
                                        </p:tav>
                                        <p:tav tm="100000">
                                          <p:val>
                                            <p:strVal val="#ppt_h"/>
                                          </p:val>
                                        </p:tav>
                                      </p:tavLst>
                                    </p:anim>
                                    <p:anim calcmode="lin" valueType="num">
                                      <p:cBhvr>
                                        <p:cTn id="140" dur="500" fill="hold"/>
                                        <p:tgtEl>
                                          <p:spTgt spid="42"/>
                                        </p:tgtEl>
                                        <p:attrNameLst>
                                          <p:attrName>style.rotation</p:attrName>
                                        </p:attrNameLst>
                                      </p:cBhvr>
                                      <p:tavLst>
                                        <p:tav tm="0">
                                          <p:val>
                                            <p:fltVal val="360"/>
                                          </p:val>
                                        </p:tav>
                                        <p:tav tm="100000">
                                          <p:val>
                                            <p:fltVal val="0"/>
                                          </p:val>
                                        </p:tav>
                                      </p:tavLst>
                                    </p:anim>
                                    <p:animEffect transition="in" filter="fade">
                                      <p:cBhvr>
                                        <p:cTn id="1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438DB-0433-4C74-AFA9-D9E90F94FED4}"/>
              </a:ext>
            </a:extLst>
          </p:cNvPr>
          <p:cNvSpPr>
            <a:spLocks noGrp="1"/>
          </p:cNvSpPr>
          <p:nvPr>
            <p:ph type="title"/>
          </p:nvPr>
        </p:nvSpPr>
        <p:spPr>
          <a:xfrm>
            <a:off x="2493818" y="334168"/>
            <a:ext cx="10515600" cy="1325563"/>
          </a:xfrm>
        </p:spPr>
        <p:txBody>
          <a:bodyPr/>
          <a:lstStyle/>
          <a:p>
            <a:r>
              <a:rPr lang="en-US" altLang="zh-CN" dirty="0">
                <a:solidFill>
                  <a:schemeClr val="bg1"/>
                </a:solidFill>
              </a:rPr>
              <a:t>The</a:t>
            </a:r>
            <a:r>
              <a:rPr lang="zh-CN" altLang="en-US" dirty="0">
                <a:solidFill>
                  <a:schemeClr val="bg1"/>
                </a:solidFill>
              </a:rPr>
              <a:t> </a:t>
            </a:r>
            <a:r>
              <a:rPr lang="en-US" altLang="zh-CN" dirty="0">
                <a:solidFill>
                  <a:schemeClr val="bg1"/>
                </a:solidFill>
              </a:rPr>
              <a:t>magnetic environment</a:t>
            </a:r>
            <a:endParaRPr lang="zh-CN" altLang="en-US" dirty="0">
              <a:solidFill>
                <a:schemeClr val="bg1"/>
              </a:solidFill>
            </a:endParaRPr>
          </a:p>
        </p:txBody>
      </p:sp>
      <p:sp>
        <p:nvSpPr>
          <p:cNvPr id="3" name="内容占位符 2">
            <a:extLst>
              <a:ext uri="{FF2B5EF4-FFF2-40B4-BE49-F238E27FC236}">
                <a16:creationId xmlns:a16="http://schemas.microsoft.com/office/drawing/2014/main" id="{BE92B5F9-7229-49D5-91B3-C5C6106202B7}"/>
              </a:ext>
            </a:extLst>
          </p:cNvPr>
          <p:cNvSpPr>
            <a:spLocks noGrp="1"/>
          </p:cNvSpPr>
          <p:nvPr>
            <p:ph idx="1"/>
          </p:nvPr>
        </p:nvSpPr>
        <p:spPr>
          <a:xfrm>
            <a:off x="2493818" y="1825625"/>
            <a:ext cx="8859982" cy="4351338"/>
          </a:xfrm>
        </p:spPr>
        <p:txBody>
          <a:bodyPr/>
          <a:lstStyle/>
          <a:p>
            <a:r>
              <a:rPr lang="en-US" altLang="zh-CN" dirty="0">
                <a:solidFill>
                  <a:schemeClr val="bg1"/>
                </a:solidFill>
              </a:rPr>
              <a:t>The layout of the transmission line</a:t>
            </a:r>
          </a:p>
          <a:p>
            <a:r>
              <a:rPr lang="en-US" altLang="zh-CN" dirty="0">
                <a:solidFill>
                  <a:schemeClr val="bg1"/>
                </a:solidFill>
              </a:rPr>
              <a:t>The height of the transmission line</a:t>
            </a:r>
          </a:p>
          <a:p>
            <a:r>
              <a:rPr lang="en-US" altLang="zh-CN" dirty="0">
                <a:solidFill>
                  <a:schemeClr val="bg1"/>
                </a:solidFill>
              </a:rPr>
              <a:t>The distance between different lines</a:t>
            </a:r>
          </a:p>
          <a:p>
            <a:r>
              <a:rPr lang="en-US" altLang="zh-CN" dirty="0">
                <a:solidFill>
                  <a:schemeClr val="bg1"/>
                </a:solidFill>
              </a:rPr>
              <a:t>…… </a:t>
            </a:r>
          </a:p>
          <a:p>
            <a:endParaRPr lang="zh-CN" altLang="en-US" dirty="0">
              <a:solidFill>
                <a:schemeClr val="bg1"/>
              </a:solidFill>
            </a:endParaRPr>
          </a:p>
        </p:txBody>
      </p:sp>
      <p:sp>
        <p:nvSpPr>
          <p:cNvPr id="4" name="矩形 3">
            <a:extLst>
              <a:ext uri="{FF2B5EF4-FFF2-40B4-BE49-F238E27FC236}">
                <a16:creationId xmlns:a16="http://schemas.microsoft.com/office/drawing/2014/main" id="{F8562C86-777F-4247-8E12-0200552C6FC3}"/>
              </a:ext>
            </a:extLst>
          </p:cNvPr>
          <p:cNvSpPr/>
          <p:nvPr/>
        </p:nvSpPr>
        <p:spPr>
          <a:xfrm>
            <a:off x="0" y="2109788"/>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a:t>
            </a:r>
            <a:r>
              <a:rPr lang="zh-CN" altLang="en-US" dirty="0"/>
              <a:t> </a:t>
            </a:r>
            <a:r>
              <a:rPr lang="en-US" altLang="zh-CN" dirty="0"/>
              <a:t>electric</a:t>
            </a:r>
            <a:r>
              <a:rPr lang="zh-CN" altLang="en-US" dirty="0"/>
              <a:t> </a:t>
            </a:r>
            <a:r>
              <a:rPr lang="en-US" altLang="zh-CN" dirty="0"/>
              <a:t>environment</a:t>
            </a:r>
            <a:endParaRPr lang="zh-CN" altLang="en-US" dirty="0"/>
          </a:p>
        </p:txBody>
      </p:sp>
      <p:sp>
        <p:nvSpPr>
          <p:cNvPr id="5" name="矩形 4">
            <a:extLst>
              <a:ext uri="{FF2B5EF4-FFF2-40B4-BE49-F238E27FC236}">
                <a16:creationId xmlns:a16="http://schemas.microsoft.com/office/drawing/2014/main" id="{ABD2351A-4583-47F5-847B-B3B939998EBA}"/>
              </a:ext>
            </a:extLst>
          </p:cNvPr>
          <p:cNvSpPr/>
          <p:nvPr/>
        </p:nvSpPr>
        <p:spPr>
          <a:xfrm>
            <a:off x="-3565" y="2903204"/>
            <a:ext cx="1683544" cy="776287"/>
          </a:xfrm>
          <a:prstGeom prst="rect">
            <a:avLst/>
          </a:prstGeom>
          <a:solidFill>
            <a:srgbClr val="7671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a:t>
            </a:r>
            <a:r>
              <a:rPr lang="zh-CN" altLang="en-US" dirty="0"/>
              <a:t> </a:t>
            </a:r>
            <a:r>
              <a:rPr lang="en-US" altLang="zh-CN" dirty="0"/>
              <a:t>magnetic</a:t>
            </a:r>
            <a:r>
              <a:rPr lang="zh-CN" altLang="en-US" dirty="0"/>
              <a:t> </a:t>
            </a:r>
            <a:r>
              <a:rPr lang="en-US" altLang="zh-CN" dirty="0"/>
              <a:t>environment</a:t>
            </a:r>
            <a:endParaRPr lang="zh-CN" altLang="en-US" dirty="0"/>
          </a:p>
        </p:txBody>
      </p:sp>
      <p:sp>
        <p:nvSpPr>
          <p:cNvPr id="6" name="矩形 5">
            <a:extLst>
              <a:ext uri="{FF2B5EF4-FFF2-40B4-BE49-F238E27FC236}">
                <a16:creationId xmlns:a16="http://schemas.microsoft.com/office/drawing/2014/main" id="{31477D20-6A3B-4474-BC18-F5774235F696}"/>
              </a:ext>
            </a:extLst>
          </p:cNvPr>
          <p:cNvSpPr/>
          <p:nvPr/>
        </p:nvSpPr>
        <p:spPr>
          <a:xfrm>
            <a:off x="0" y="3686706"/>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Optimization method </a:t>
            </a:r>
          </a:p>
        </p:txBody>
      </p:sp>
      <p:sp>
        <p:nvSpPr>
          <p:cNvPr id="7" name="矩形 6">
            <a:extLst>
              <a:ext uri="{FF2B5EF4-FFF2-40B4-BE49-F238E27FC236}">
                <a16:creationId xmlns:a16="http://schemas.microsoft.com/office/drawing/2014/main" id="{0A989CC5-DB99-4204-8DC2-BD52E7F64547}"/>
              </a:ext>
            </a:extLst>
          </p:cNvPr>
          <p:cNvSpPr/>
          <p:nvPr/>
        </p:nvSpPr>
        <p:spPr>
          <a:xfrm>
            <a:off x="0" y="4474637"/>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reference</a:t>
            </a:r>
            <a:endParaRPr lang="zh-CN" altLang="en-US" dirty="0"/>
          </a:p>
        </p:txBody>
      </p:sp>
      <p:pic>
        <p:nvPicPr>
          <p:cNvPr id="8" name="图片 7">
            <a:extLst>
              <a:ext uri="{FF2B5EF4-FFF2-40B4-BE49-F238E27FC236}">
                <a16:creationId xmlns:a16="http://schemas.microsoft.com/office/drawing/2014/main" id="{5D0F7C1A-B8AB-4BC8-B5CF-D6FD884E0918}"/>
              </a:ext>
            </a:extLst>
          </p:cNvPr>
          <p:cNvPicPr>
            <a:picLocks noChangeAspect="1"/>
          </p:cNvPicPr>
          <p:nvPr/>
        </p:nvPicPr>
        <p:blipFill>
          <a:blip r:embed="rId3"/>
          <a:stretch>
            <a:fillRect/>
          </a:stretch>
        </p:blipFill>
        <p:spPr>
          <a:xfrm>
            <a:off x="2497383" y="2346703"/>
            <a:ext cx="6101186" cy="4255868"/>
          </a:xfrm>
          <a:prstGeom prst="rect">
            <a:avLst/>
          </a:prstGeom>
        </p:spPr>
      </p:pic>
      <p:pic>
        <p:nvPicPr>
          <p:cNvPr id="11" name="图片 10">
            <a:extLst>
              <a:ext uri="{FF2B5EF4-FFF2-40B4-BE49-F238E27FC236}">
                <a16:creationId xmlns:a16="http://schemas.microsoft.com/office/drawing/2014/main" id="{CD281FCF-1310-43E8-9C83-752CB1DC8369}"/>
              </a:ext>
            </a:extLst>
          </p:cNvPr>
          <p:cNvPicPr>
            <a:picLocks noChangeAspect="1"/>
          </p:cNvPicPr>
          <p:nvPr/>
        </p:nvPicPr>
        <p:blipFill>
          <a:blip r:embed="rId4"/>
          <a:stretch>
            <a:fillRect/>
          </a:stretch>
        </p:blipFill>
        <p:spPr>
          <a:xfrm>
            <a:off x="2594961" y="2346703"/>
            <a:ext cx="5953125" cy="4200525"/>
          </a:xfrm>
          <a:prstGeom prst="rect">
            <a:avLst/>
          </a:prstGeom>
        </p:spPr>
      </p:pic>
      <p:pic>
        <p:nvPicPr>
          <p:cNvPr id="9" name="图片 8">
            <a:extLst>
              <a:ext uri="{FF2B5EF4-FFF2-40B4-BE49-F238E27FC236}">
                <a16:creationId xmlns:a16="http://schemas.microsoft.com/office/drawing/2014/main" id="{5B1CF8A0-5E9C-4D69-AB0B-BFC33AF493ED}"/>
              </a:ext>
            </a:extLst>
          </p:cNvPr>
          <p:cNvPicPr>
            <a:picLocks noChangeAspect="1"/>
          </p:cNvPicPr>
          <p:nvPr/>
        </p:nvPicPr>
        <p:blipFill>
          <a:blip r:embed="rId5"/>
          <a:stretch>
            <a:fillRect/>
          </a:stretch>
        </p:blipFill>
        <p:spPr>
          <a:xfrm>
            <a:off x="2469233" y="2464407"/>
            <a:ext cx="5874886" cy="4098758"/>
          </a:xfrm>
          <a:prstGeom prst="rect">
            <a:avLst/>
          </a:prstGeom>
        </p:spPr>
      </p:pic>
      <p:pic>
        <p:nvPicPr>
          <p:cNvPr id="10" name="图片 9">
            <a:extLst>
              <a:ext uri="{FF2B5EF4-FFF2-40B4-BE49-F238E27FC236}">
                <a16:creationId xmlns:a16="http://schemas.microsoft.com/office/drawing/2014/main" id="{31B17FAB-C2D6-4DDF-91E9-97FE4659C65F}"/>
              </a:ext>
            </a:extLst>
          </p:cNvPr>
          <p:cNvPicPr>
            <a:picLocks noChangeAspect="1"/>
          </p:cNvPicPr>
          <p:nvPr/>
        </p:nvPicPr>
        <p:blipFill>
          <a:blip r:embed="rId6"/>
          <a:stretch>
            <a:fillRect/>
          </a:stretch>
        </p:blipFill>
        <p:spPr>
          <a:xfrm>
            <a:off x="2700966" y="2452952"/>
            <a:ext cx="5694020" cy="3936815"/>
          </a:xfrm>
          <a:prstGeom prst="rect">
            <a:avLst/>
          </a:prstGeom>
        </p:spPr>
      </p:pic>
    </p:spTree>
    <p:extLst>
      <p:ext uri="{BB962C8B-B14F-4D97-AF65-F5344CB8AC3E}">
        <p14:creationId xmlns:p14="http://schemas.microsoft.com/office/powerpoint/2010/main" val="231879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36CDD8-992B-453D-9D1C-A25DA19777EF}"/>
              </a:ext>
            </a:extLst>
          </p:cNvPr>
          <p:cNvSpPr txBox="1"/>
          <p:nvPr/>
        </p:nvSpPr>
        <p:spPr>
          <a:xfrm>
            <a:off x="7533075" y="3992196"/>
            <a:ext cx="3221849" cy="1077218"/>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en-US" altLang="zh-CN" sz="3200" dirty="0">
                <a:solidFill>
                  <a:schemeClr val="bg1"/>
                </a:solidFill>
              </a:rPr>
              <a:t>Optimization method </a:t>
            </a:r>
          </a:p>
        </p:txBody>
      </p:sp>
      <p:grpSp>
        <p:nvGrpSpPr>
          <p:cNvPr id="5" name="组合 4">
            <a:extLst>
              <a:ext uri="{FF2B5EF4-FFF2-40B4-BE49-F238E27FC236}">
                <a16:creationId xmlns:a16="http://schemas.microsoft.com/office/drawing/2014/main" id="{2143B485-C4B8-438D-8213-F03B026CF89F}"/>
              </a:ext>
            </a:extLst>
          </p:cNvPr>
          <p:cNvGrpSpPr/>
          <p:nvPr/>
        </p:nvGrpSpPr>
        <p:grpSpPr>
          <a:xfrm>
            <a:off x="8125599" y="1434035"/>
            <a:ext cx="2036802" cy="2036802"/>
            <a:chOff x="8125599" y="1434035"/>
            <a:chExt cx="2036802" cy="2036802"/>
          </a:xfrm>
        </p:grpSpPr>
        <p:sp>
          <p:nvSpPr>
            <p:cNvPr id="6" name="椭圆 5">
              <a:extLst>
                <a:ext uri="{FF2B5EF4-FFF2-40B4-BE49-F238E27FC236}">
                  <a16:creationId xmlns:a16="http://schemas.microsoft.com/office/drawing/2014/main" id="{E6632F27-4852-4227-90C3-F28FA3055C36}"/>
                </a:ext>
              </a:extLst>
            </p:cNvPr>
            <p:cNvSpPr/>
            <p:nvPr/>
          </p:nvSpPr>
          <p:spPr>
            <a:xfrm>
              <a:off x="8125599" y="1434035"/>
              <a:ext cx="2036802" cy="2036802"/>
            </a:xfrm>
            <a:prstGeom prst="ellipse">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7" name="Freeform 9">
              <a:extLst>
                <a:ext uri="{FF2B5EF4-FFF2-40B4-BE49-F238E27FC236}">
                  <a16:creationId xmlns:a16="http://schemas.microsoft.com/office/drawing/2014/main" id="{484242D2-6593-499B-8D14-195E0259E148}"/>
                </a:ext>
              </a:extLst>
            </p:cNvPr>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grpSp>
      <p:sp>
        <p:nvSpPr>
          <p:cNvPr id="28" name="等腰三角形 27">
            <a:extLst>
              <a:ext uri="{FF2B5EF4-FFF2-40B4-BE49-F238E27FC236}">
                <a16:creationId xmlns:a16="http://schemas.microsoft.com/office/drawing/2014/main" id="{87B96856-B6DF-47B9-8860-8143570F328D}"/>
              </a:ext>
            </a:extLst>
          </p:cNvPr>
          <p:cNvSpPr/>
          <p:nvPr/>
        </p:nvSpPr>
        <p:spPr>
          <a:xfrm>
            <a:off x="603472" y="1589349"/>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3" name="等腰三角形 32">
            <a:extLst>
              <a:ext uri="{FF2B5EF4-FFF2-40B4-BE49-F238E27FC236}">
                <a16:creationId xmlns:a16="http://schemas.microsoft.com/office/drawing/2014/main" id="{64F347FB-0E57-4738-B379-B6D544E5A686}"/>
              </a:ext>
            </a:extLst>
          </p:cNvPr>
          <p:cNvSpPr/>
          <p:nvPr/>
        </p:nvSpPr>
        <p:spPr>
          <a:xfrm>
            <a:off x="3992512" y="1298935"/>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4" name="等腰三角形 33">
            <a:extLst>
              <a:ext uri="{FF2B5EF4-FFF2-40B4-BE49-F238E27FC236}">
                <a16:creationId xmlns:a16="http://schemas.microsoft.com/office/drawing/2014/main" id="{340F11BD-DE39-4D6E-A8A5-41A7C00E5874}"/>
              </a:ext>
            </a:extLst>
          </p:cNvPr>
          <p:cNvSpPr/>
          <p:nvPr/>
        </p:nvSpPr>
        <p:spPr>
          <a:xfrm rot="3600000">
            <a:off x="1925449" y="449353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5" name="等腰三角形 34">
            <a:extLst>
              <a:ext uri="{FF2B5EF4-FFF2-40B4-BE49-F238E27FC236}">
                <a16:creationId xmlns:a16="http://schemas.microsoft.com/office/drawing/2014/main" id="{E832B7E6-307D-4934-82A9-A0EEBE93B61B}"/>
              </a:ext>
            </a:extLst>
          </p:cNvPr>
          <p:cNvSpPr/>
          <p:nvPr/>
        </p:nvSpPr>
        <p:spPr>
          <a:xfrm>
            <a:off x="1708699" y="2151720"/>
            <a:ext cx="1952785" cy="168343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6" name="等腰三角形 35">
            <a:extLst>
              <a:ext uri="{FF2B5EF4-FFF2-40B4-BE49-F238E27FC236}">
                <a16:creationId xmlns:a16="http://schemas.microsoft.com/office/drawing/2014/main" id="{B111B213-6DC4-47E2-A012-43CEAA5E7DE2}"/>
              </a:ext>
            </a:extLst>
          </p:cNvPr>
          <p:cNvSpPr/>
          <p:nvPr/>
        </p:nvSpPr>
        <p:spPr>
          <a:xfrm>
            <a:off x="180033" y="3138203"/>
            <a:ext cx="1616929" cy="1393904"/>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7" name="等腰三角形 36">
            <a:extLst>
              <a:ext uri="{FF2B5EF4-FFF2-40B4-BE49-F238E27FC236}">
                <a16:creationId xmlns:a16="http://schemas.microsoft.com/office/drawing/2014/main" id="{16308017-C60D-4897-B23D-FB0095728674}"/>
              </a:ext>
            </a:extLst>
          </p:cNvPr>
          <p:cNvSpPr/>
          <p:nvPr/>
        </p:nvSpPr>
        <p:spPr>
          <a:xfrm>
            <a:off x="1416377" y="4778001"/>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8" name="等腰三角形 37">
            <a:extLst>
              <a:ext uri="{FF2B5EF4-FFF2-40B4-BE49-F238E27FC236}">
                <a16:creationId xmlns:a16="http://schemas.microsoft.com/office/drawing/2014/main" id="{C0D4A9AA-5196-4EDF-9705-A9446B179874}"/>
              </a:ext>
            </a:extLst>
          </p:cNvPr>
          <p:cNvSpPr/>
          <p:nvPr/>
        </p:nvSpPr>
        <p:spPr>
          <a:xfrm>
            <a:off x="993190" y="5497340"/>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9" name="等腰三角形 38">
            <a:extLst>
              <a:ext uri="{FF2B5EF4-FFF2-40B4-BE49-F238E27FC236}">
                <a16:creationId xmlns:a16="http://schemas.microsoft.com/office/drawing/2014/main" id="{C4F49E7C-DD8C-4274-9571-E454B7CB9E37}"/>
              </a:ext>
            </a:extLst>
          </p:cNvPr>
          <p:cNvSpPr/>
          <p:nvPr/>
        </p:nvSpPr>
        <p:spPr>
          <a:xfrm>
            <a:off x="2094331" y="354952"/>
            <a:ext cx="1810312" cy="156061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0" name="等腰三角形 39">
            <a:extLst>
              <a:ext uri="{FF2B5EF4-FFF2-40B4-BE49-F238E27FC236}">
                <a16:creationId xmlns:a16="http://schemas.microsoft.com/office/drawing/2014/main" id="{1EF0F5E1-2626-4453-885A-8D0A82B03A2D}"/>
              </a:ext>
            </a:extLst>
          </p:cNvPr>
          <p:cNvSpPr/>
          <p:nvPr/>
        </p:nvSpPr>
        <p:spPr>
          <a:xfrm>
            <a:off x="1006579" y="863400"/>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1" name="等腰三角形 40">
            <a:extLst>
              <a:ext uri="{FF2B5EF4-FFF2-40B4-BE49-F238E27FC236}">
                <a16:creationId xmlns:a16="http://schemas.microsoft.com/office/drawing/2014/main" id="{7546C929-086C-4A78-BAEA-4ADE2B919669}"/>
              </a:ext>
            </a:extLst>
          </p:cNvPr>
          <p:cNvSpPr/>
          <p:nvPr/>
        </p:nvSpPr>
        <p:spPr>
          <a:xfrm rot="3600000">
            <a:off x="2721870" y="1245807"/>
            <a:ext cx="1810312" cy="1560613"/>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2" name="等腰三角形 41">
            <a:extLst>
              <a:ext uri="{FF2B5EF4-FFF2-40B4-BE49-F238E27FC236}">
                <a16:creationId xmlns:a16="http://schemas.microsoft.com/office/drawing/2014/main" id="{83F23773-B846-401D-8DD5-9E19161BE0EE}"/>
              </a:ext>
            </a:extLst>
          </p:cNvPr>
          <p:cNvSpPr/>
          <p:nvPr/>
        </p:nvSpPr>
        <p:spPr>
          <a:xfrm rot="3600000">
            <a:off x="4036198" y="1898701"/>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3" name="等腰三角形 42">
            <a:extLst>
              <a:ext uri="{FF2B5EF4-FFF2-40B4-BE49-F238E27FC236}">
                <a16:creationId xmlns:a16="http://schemas.microsoft.com/office/drawing/2014/main" id="{A889A603-B382-455C-BEB4-C65B50B7C14E}"/>
              </a:ext>
            </a:extLst>
          </p:cNvPr>
          <p:cNvSpPr/>
          <p:nvPr/>
        </p:nvSpPr>
        <p:spPr>
          <a:xfrm rot="3600000">
            <a:off x="1062435" y="4493531"/>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4" name="等腰三角形 43">
            <a:extLst>
              <a:ext uri="{FF2B5EF4-FFF2-40B4-BE49-F238E27FC236}">
                <a16:creationId xmlns:a16="http://schemas.microsoft.com/office/drawing/2014/main" id="{89A0E428-7930-44FB-8393-76D3C9B50307}"/>
              </a:ext>
            </a:extLst>
          </p:cNvPr>
          <p:cNvSpPr/>
          <p:nvPr/>
        </p:nvSpPr>
        <p:spPr>
          <a:xfrm rot="10800000">
            <a:off x="201773" y="4652966"/>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5" name="等腰三角形 44">
            <a:extLst>
              <a:ext uri="{FF2B5EF4-FFF2-40B4-BE49-F238E27FC236}">
                <a16:creationId xmlns:a16="http://schemas.microsoft.com/office/drawing/2014/main" id="{A0AA8E6D-7D3A-4F88-9726-F94DE689E00F}"/>
              </a:ext>
            </a:extLst>
          </p:cNvPr>
          <p:cNvSpPr/>
          <p:nvPr/>
        </p:nvSpPr>
        <p:spPr>
          <a:xfrm>
            <a:off x="1076550" y="2298984"/>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6" name="等腰三角形 45">
            <a:extLst>
              <a:ext uri="{FF2B5EF4-FFF2-40B4-BE49-F238E27FC236}">
                <a16:creationId xmlns:a16="http://schemas.microsoft.com/office/drawing/2014/main" id="{AF1F329B-1FE5-4B27-B61B-DBC477B3F0AF}"/>
              </a:ext>
            </a:extLst>
          </p:cNvPr>
          <p:cNvSpPr/>
          <p:nvPr/>
        </p:nvSpPr>
        <p:spPr>
          <a:xfrm flipV="1">
            <a:off x="1076550" y="3043928"/>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7" name="等腰三角形 46">
            <a:extLst>
              <a:ext uri="{FF2B5EF4-FFF2-40B4-BE49-F238E27FC236}">
                <a16:creationId xmlns:a16="http://schemas.microsoft.com/office/drawing/2014/main" id="{524FA675-1080-4CE1-B825-E910200C42CC}"/>
              </a:ext>
            </a:extLst>
          </p:cNvPr>
          <p:cNvSpPr/>
          <p:nvPr/>
        </p:nvSpPr>
        <p:spPr>
          <a:xfrm rot="3600000">
            <a:off x="3583607" y="2638397"/>
            <a:ext cx="710484" cy="6124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8" name="等腰三角形 47">
            <a:extLst>
              <a:ext uri="{FF2B5EF4-FFF2-40B4-BE49-F238E27FC236}">
                <a16:creationId xmlns:a16="http://schemas.microsoft.com/office/drawing/2014/main" id="{D202127B-0C76-40C3-BC2D-BC2D27ACB064}"/>
              </a:ext>
            </a:extLst>
          </p:cNvPr>
          <p:cNvSpPr/>
          <p:nvPr/>
        </p:nvSpPr>
        <p:spPr>
          <a:xfrm rot="18000000" flipV="1">
            <a:off x="1986265" y="5304853"/>
            <a:ext cx="1689284" cy="1456279"/>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9" name="等腰三角形 48">
            <a:extLst>
              <a:ext uri="{FF2B5EF4-FFF2-40B4-BE49-F238E27FC236}">
                <a16:creationId xmlns:a16="http://schemas.microsoft.com/office/drawing/2014/main" id="{84A85D17-29CB-4B3B-AAB1-D921DADFDFBF}"/>
              </a:ext>
            </a:extLst>
          </p:cNvPr>
          <p:cNvSpPr/>
          <p:nvPr/>
        </p:nvSpPr>
        <p:spPr>
          <a:xfrm>
            <a:off x="4210291" y="4449089"/>
            <a:ext cx="710484" cy="612486"/>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0" name="等腰三角形 49">
            <a:extLst>
              <a:ext uri="{FF2B5EF4-FFF2-40B4-BE49-F238E27FC236}">
                <a16:creationId xmlns:a16="http://schemas.microsoft.com/office/drawing/2014/main" id="{799B6806-FB22-4C3E-BB0D-E28BC118B0F2}"/>
              </a:ext>
            </a:extLst>
          </p:cNvPr>
          <p:cNvSpPr/>
          <p:nvPr/>
        </p:nvSpPr>
        <p:spPr>
          <a:xfrm flipV="1">
            <a:off x="2193090" y="3916452"/>
            <a:ext cx="1965030" cy="1693991"/>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1" name="等腰三角形 50">
            <a:extLst>
              <a:ext uri="{FF2B5EF4-FFF2-40B4-BE49-F238E27FC236}">
                <a16:creationId xmlns:a16="http://schemas.microsoft.com/office/drawing/2014/main" id="{C2A1D981-93FF-4E96-A787-6C0B80E6B783}"/>
              </a:ext>
            </a:extLst>
          </p:cNvPr>
          <p:cNvSpPr/>
          <p:nvPr/>
        </p:nvSpPr>
        <p:spPr>
          <a:xfrm>
            <a:off x="3296261" y="5109607"/>
            <a:ext cx="710484" cy="612486"/>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Tree>
    <p:extLst>
      <p:ext uri="{BB962C8B-B14F-4D97-AF65-F5344CB8AC3E}">
        <p14:creationId xmlns:p14="http://schemas.microsoft.com/office/powerpoint/2010/main" val="196987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decel="100000"/>
                                        <p:tgtEl>
                                          <p:spTgt spid="5"/>
                                        </p:tgtEl>
                                      </p:cBhvr>
                                    </p:animEffect>
                                    <p:anim calcmode="lin" valueType="num">
                                      <p:cBhvr>
                                        <p:cTn id="8" dur="600" decel="100000" fill="hold"/>
                                        <p:tgtEl>
                                          <p:spTgt spid="5"/>
                                        </p:tgtEl>
                                        <p:attrNameLst>
                                          <p:attrName>style.rotation</p:attrName>
                                        </p:attrNameLst>
                                      </p:cBhvr>
                                      <p:tavLst>
                                        <p:tav tm="0">
                                          <p:val>
                                            <p:fltVal val="-90"/>
                                          </p:val>
                                        </p:tav>
                                        <p:tav tm="100000">
                                          <p:val>
                                            <p:fltVal val="0"/>
                                          </p:val>
                                        </p:tav>
                                      </p:tavLst>
                                    </p:anim>
                                    <p:anim calcmode="lin" valueType="num">
                                      <p:cBhvr>
                                        <p:cTn id="9" dur="600" decel="100000" fill="hold"/>
                                        <p:tgtEl>
                                          <p:spTgt spid="5"/>
                                        </p:tgtEl>
                                        <p:attrNameLst>
                                          <p:attrName>ppt_x</p:attrName>
                                        </p:attrNameLst>
                                      </p:cBhvr>
                                      <p:tavLst>
                                        <p:tav tm="0">
                                          <p:val>
                                            <p:strVal val="#ppt_x+0.4"/>
                                          </p:val>
                                        </p:tav>
                                        <p:tav tm="100000">
                                          <p:val>
                                            <p:strVal val="#ppt_x-0.05"/>
                                          </p:val>
                                        </p:tav>
                                      </p:tavLst>
                                    </p:anim>
                                    <p:anim calcmode="lin" valueType="num">
                                      <p:cBhvr>
                                        <p:cTn id="10" dur="600" decel="100000" fill="hold"/>
                                        <p:tgtEl>
                                          <p:spTgt spid="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5"/>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900" decel="100000" fill="hold"/>
                                        <p:tgtEl>
                                          <p:spTgt spid="4"/>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49" presetClass="entr" presetSubtype="0" decel="10000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fltVal val="0"/>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anim calcmode="lin" valueType="num">
                                      <p:cBhvr>
                                        <p:cTn id="25" dur="500" fill="hold"/>
                                        <p:tgtEl>
                                          <p:spTgt spid="39"/>
                                        </p:tgtEl>
                                        <p:attrNameLst>
                                          <p:attrName>style.rotation</p:attrName>
                                        </p:attrNameLst>
                                      </p:cBhvr>
                                      <p:tavLst>
                                        <p:tav tm="0">
                                          <p:val>
                                            <p:fltVal val="360"/>
                                          </p:val>
                                        </p:tav>
                                        <p:tav tm="100000">
                                          <p:val>
                                            <p:fltVal val="0"/>
                                          </p:val>
                                        </p:tav>
                                      </p:tavLst>
                                    </p:anim>
                                    <p:animEffect transition="in" filter="fade">
                                      <p:cBhvr>
                                        <p:cTn id="26" dur="500"/>
                                        <p:tgtEl>
                                          <p:spTgt spid="39"/>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 calcmode="lin" valueType="num">
                                      <p:cBhvr>
                                        <p:cTn id="31" dur="500" fill="hold"/>
                                        <p:tgtEl>
                                          <p:spTgt spid="41"/>
                                        </p:tgtEl>
                                        <p:attrNameLst>
                                          <p:attrName>style.rotation</p:attrName>
                                        </p:attrNameLst>
                                      </p:cBhvr>
                                      <p:tavLst>
                                        <p:tav tm="0">
                                          <p:val>
                                            <p:fltVal val="360"/>
                                          </p:val>
                                        </p:tav>
                                        <p:tav tm="100000">
                                          <p:val>
                                            <p:fltVal val="0"/>
                                          </p:val>
                                        </p:tav>
                                      </p:tavLst>
                                    </p:anim>
                                    <p:animEffect transition="in" filter="fade">
                                      <p:cBhvr>
                                        <p:cTn id="32" dur="500"/>
                                        <p:tgtEl>
                                          <p:spTgt spid="41"/>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 calcmode="lin" valueType="num">
                                      <p:cBhvr>
                                        <p:cTn id="37" dur="500" fill="hold"/>
                                        <p:tgtEl>
                                          <p:spTgt spid="35"/>
                                        </p:tgtEl>
                                        <p:attrNameLst>
                                          <p:attrName>style.rotation</p:attrName>
                                        </p:attrNameLst>
                                      </p:cBhvr>
                                      <p:tavLst>
                                        <p:tav tm="0">
                                          <p:val>
                                            <p:fltVal val="360"/>
                                          </p:val>
                                        </p:tav>
                                        <p:tav tm="100000">
                                          <p:val>
                                            <p:fltVal val="0"/>
                                          </p:val>
                                        </p:tav>
                                      </p:tavLst>
                                    </p:anim>
                                    <p:animEffect transition="in" filter="fade">
                                      <p:cBhvr>
                                        <p:cTn id="38" dur="500"/>
                                        <p:tgtEl>
                                          <p:spTgt spid="35"/>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360"/>
                                          </p:val>
                                        </p:tav>
                                        <p:tav tm="100000">
                                          <p:val>
                                            <p:fltVal val="0"/>
                                          </p:val>
                                        </p:tav>
                                      </p:tavLst>
                                    </p:anim>
                                    <p:animEffect transition="in" filter="fade">
                                      <p:cBhvr>
                                        <p:cTn id="44" dur="500"/>
                                        <p:tgtEl>
                                          <p:spTgt spid="50"/>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anim calcmode="lin" valueType="num">
                                      <p:cBhvr>
                                        <p:cTn id="49" dur="500" fill="hold"/>
                                        <p:tgtEl>
                                          <p:spTgt spid="48"/>
                                        </p:tgtEl>
                                        <p:attrNameLst>
                                          <p:attrName>style.rotation</p:attrName>
                                        </p:attrNameLst>
                                      </p:cBhvr>
                                      <p:tavLst>
                                        <p:tav tm="0">
                                          <p:val>
                                            <p:fltVal val="360"/>
                                          </p:val>
                                        </p:tav>
                                        <p:tav tm="100000">
                                          <p:val>
                                            <p:fltVal val="0"/>
                                          </p:val>
                                        </p:tav>
                                      </p:tavLst>
                                    </p:anim>
                                    <p:animEffect transition="in" filter="fade">
                                      <p:cBhvr>
                                        <p:cTn id="50" dur="500"/>
                                        <p:tgtEl>
                                          <p:spTgt spid="48"/>
                                        </p:tgtEl>
                                      </p:cBhvr>
                                    </p:animEffect>
                                  </p:childTnLst>
                                </p:cTn>
                              </p:par>
                            </p:childTnLst>
                          </p:cTn>
                        </p:par>
                        <p:par>
                          <p:cTn id="51" fill="hold">
                            <p:stCondLst>
                              <p:cond delay="2250"/>
                            </p:stCondLst>
                            <p:childTnLst>
                              <p:par>
                                <p:cTn id="52" presetID="49" presetClass="entr" presetSubtype="0" decel="10000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anim calcmode="lin" valueType="num">
                                      <p:cBhvr>
                                        <p:cTn id="56" dur="500" fill="hold"/>
                                        <p:tgtEl>
                                          <p:spTgt spid="28"/>
                                        </p:tgtEl>
                                        <p:attrNameLst>
                                          <p:attrName>style.rotation</p:attrName>
                                        </p:attrNameLst>
                                      </p:cBhvr>
                                      <p:tavLst>
                                        <p:tav tm="0">
                                          <p:val>
                                            <p:fltVal val="360"/>
                                          </p:val>
                                        </p:tav>
                                        <p:tav tm="100000">
                                          <p:val>
                                            <p:fltVal val="0"/>
                                          </p:val>
                                        </p:tav>
                                      </p:tavLst>
                                    </p:anim>
                                    <p:animEffect transition="in" filter="fade">
                                      <p:cBhvr>
                                        <p:cTn id="57" dur="500"/>
                                        <p:tgtEl>
                                          <p:spTgt spid="28"/>
                                        </p:tgtEl>
                                      </p:cBhvr>
                                    </p:animEffect>
                                  </p:childTnLst>
                                </p:cTn>
                              </p:par>
                              <p:par>
                                <p:cTn id="58" presetID="49" presetClass="entr" presetSubtype="0" decel="10000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p:cTn id="60" dur="500" fill="hold"/>
                                        <p:tgtEl>
                                          <p:spTgt spid="33"/>
                                        </p:tgtEl>
                                        <p:attrNameLst>
                                          <p:attrName>ppt_w</p:attrName>
                                        </p:attrNameLst>
                                      </p:cBhvr>
                                      <p:tavLst>
                                        <p:tav tm="0">
                                          <p:val>
                                            <p:fltVal val="0"/>
                                          </p:val>
                                        </p:tav>
                                        <p:tav tm="100000">
                                          <p:val>
                                            <p:strVal val="#ppt_w"/>
                                          </p:val>
                                        </p:tav>
                                      </p:tavLst>
                                    </p:anim>
                                    <p:anim calcmode="lin" valueType="num">
                                      <p:cBhvr>
                                        <p:cTn id="61" dur="500" fill="hold"/>
                                        <p:tgtEl>
                                          <p:spTgt spid="33"/>
                                        </p:tgtEl>
                                        <p:attrNameLst>
                                          <p:attrName>ppt_h</p:attrName>
                                        </p:attrNameLst>
                                      </p:cBhvr>
                                      <p:tavLst>
                                        <p:tav tm="0">
                                          <p:val>
                                            <p:fltVal val="0"/>
                                          </p:val>
                                        </p:tav>
                                        <p:tav tm="100000">
                                          <p:val>
                                            <p:strVal val="#ppt_h"/>
                                          </p:val>
                                        </p:tav>
                                      </p:tavLst>
                                    </p:anim>
                                    <p:anim calcmode="lin" valueType="num">
                                      <p:cBhvr>
                                        <p:cTn id="62" dur="500" fill="hold"/>
                                        <p:tgtEl>
                                          <p:spTgt spid="33"/>
                                        </p:tgtEl>
                                        <p:attrNameLst>
                                          <p:attrName>style.rotation</p:attrName>
                                        </p:attrNameLst>
                                      </p:cBhvr>
                                      <p:tavLst>
                                        <p:tav tm="0">
                                          <p:val>
                                            <p:fltVal val="360"/>
                                          </p:val>
                                        </p:tav>
                                        <p:tav tm="100000">
                                          <p:val>
                                            <p:fltVal val="0"/>
                                          </p:val>
                                        </p:tav>
                                      </p:tavLst>
                                    </p:anim>
                                    <p:animEffect transition="in" filter="fade">
                                      <p:cBhvr>
                                        <p:cTn id="63" dur="500"/>
                                        <p:tgtEl>
                                          <p:spTgt spid="33"/>
                                        </p:tgtEl>
                                      </p:cBhvr>
                                    </p:animEffect>
                                  </p:childTnLst>
                                </p:cTn>
                              </p:par>
                              <p:par>
                                <p:cTn id="64" presetID="49" presetClass="entr" presetSubtype="0" decel="10000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 calcmode="lin" valueType="num">
                                      <p:cBhvr>
                                        <p:cTn id="68" dur="500" fill="hold"/>
                                        <p:tgtEl>
                                          <p:spTgt spid="40"/>
                                        </p:tgtEl>
                                        <p:attrNameLst>
                                          <p:attrName>style.rotation</p:attrName>
                                        </p:attrNameLst>
                                      </p:cBhvr>
                                      <p:tavLst>
                                        <p:tav tm="0">
                                          <p:val>
                                            <p:fltVal val="360"/>
                                          </p:val>
                                        </p:tav>
                                        <p:tav tm="100000">
                                          <p:val>
                                            <p:fltVal val="0"/>
                                          </p:val>
                                        </p:tav>
                                      </p:tavLst>
                                    </p:anim>
                                    <p:animEffect transition="in" filter="fade">
                                      <p:cBhvr>
                                        <p:cTn id="69" dur="500"/>
                                        <p:tgtEl>
                                          <p:spTgt spid="40"/>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fltVal val="0"/>
                                          </p:val>
                                        </p:tav>
                                        <p:tav tm="100000">
                                          <p:val>
                                            <p:strVal val="#ppt_h"/>
                                          </p:val>
                                        </p:tav>
                                      </p:tavLst>
                                    </p:anim>
                                    <p:anim calcmode="lin" valueType="num">
                                      <p:cBhvr>
                                        <p:cTn id="74" dur="500" fill="hold"/>
                                        <p:tgtEl>
                                          <p:spTgt spid="42"/>
                                        </p:tgtEl>
                                        <p:attrNameLst>
                                          <p:attrName>style.rotation</p:attrName>
                                        </p:attrNameLst>
                                      </p:cBhvr>
                                      <p:tavLst>
                                        <p:tav tm="0">
                                          <p:val>
                                            <p:fltVal val="360"/>
                                          </p:val>
                                        </p:tav>
                                        <p:tav tm="100000">
                                          <p:val>
                                            <p:fltVal val="0"/>
                                          </p:val>
                                        </p:tav>
                                      </p:tavLst>
                                    </p:anim>
                                    <p:animEffect transition="in" filter="fade">
                                      <p:cBhvr>
                                        <p:cTn id="75" dur="500"/>
                                        <p:tgtEl>
                                          <p:spTgt spid="42"/>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 calcmode="lin" valueType="num">
                                      <p:cBhvr>
                                        <p:cTn id="78" dur="500" fill="hold"/>
                                        <p:tgtEl>
                                          <p:spTgt spid="38"/>
                                        </p:tgtEl>
                                        <p:attrNameLst>
                                          <p:attrName>ppt_w</p:attrName>
                                        </p:attrNameLst>
                                      </p:cBhvr>
                                      <p:tavLst>
                                        <p:tav tm="0">
                                          <p:val>
                                            <p:fltVal val="0"/>
                                          </p:val>
                                        </p:tav>
                                        <p:tav tm="100000">
                                          <p:val>
                                            <p:strVal val="#ppt_w"/>
                                          </p:val>
                                        </p:tav>
                                      </p:tavLst>
                                    </p:anim>
                                    <p:anim calcmode="lin" valueType="num">
                                      <p:cBhvr>
                                        <p:cTn id="79" dur="500" fill="hold"/>
                                        <p:tgtEl>
                                          <p:spTgt spid="38"/>
                                        </p:tgtEl>
                                        <p:attrNameLst>
                                          <p:attrName>ppt_h</p:attrName>
                                        </p:attrNameLst>
                                      </p:cBhvr>
                                      <p:tavLst>
                                        <p:tav tm="0">
                                          <p:val>
                                            <p:fltVal val="0"/>
                                          </p:val>
                                        </p:tav>
                                        <p:tav tm="100000">
                                          <p:val>
                                            <p:strVal val="#ppt_h"/>
                                          </p:val>
                                        </p:tav>
                                      </p:tavLst>
                                    </p:anim>
                                    <p:anim calcmode="lin" valueType="num">
                                      <p:cBhvr>
                                        <p:cTn id="80" dur="500" fill="hold"/>
                                        <p:tgtEl>
                                          <p:spTgt spid="38"/>
                                        </p:tgtEl>
                                        <p:attrNameLst>
                                          <p:attrName>style.rotation</p:attrName>
                                        </p:attrNameLst>
                                      </p:cBhvr>
                                      <p:tavLst>
                                        <p:tav tm="0">
                                          <p:val>
                                            <p:fltVal val="360"/>
                                          </p:val>
                                        </p:tav>
                                        <p:tav tm="100000">
                                          <p:val>
                                            <p:fltVal val="0"/>
                                          </p:val>
                                        </p:tav>
                                      </p:tavLst>
                                    </p:anim>
                                    <p:animEffect transition="in" filter="fade">
                                      <p:cBhvr>
                                        <p:cTn id="81" dur="500"/>
                                        <p:tgtEl>
                                          <p:spTgt spid="38"/>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p:cTn id="84" dur="500" fill="hold"/>
                                        <p:tgtEl>
                                          <p:spTgt spid="45"/>
                                        </p:tgtEl>
                                        <p:attrNameLst>
                                          <p:attrName>ppt_w</p:attrName>
                                        </p:attrNameLst>
                                      </p:cBhvr>
                                      <p:tavLst>
                                        <p:tav tm="0">
                                          <p:val>
                                            <p:fltVal val="0"/>
                                          </p:val>
                                        </p:tav>
                                        <p:tav tm="100000">
                                          <p:val>
                                            <p:strVal val="#ppt_w"/>
                                          </p:val>
                                        </p:tav>
                                      </p:tavLst>
                                    </p:anim>
                                    <p:anim calcmode="lin" valueType="num">
                                      <p:cBhvr>
                                        <p:cTn id="85" dur="500" fill="hold"/>
                                        <p:tgtEl>
                                          <p:spTgt spid="45"/>
                                        </p:tgtEl>
                                        <p:attrNameLst>
                                          <p:attrName>ppt_h</p:attrName>
                                        </p:attrNameLst>
                                      </p:cBhvr>
                                      <p:tavLst>
                                        <p:tav tm="0">
                                          <p:val>
                                            <p:fltVal val="0"/>
                                          </p:val>
                                        </p:tav>
                                        <p:tav tm="100000">
                                          <p:val>
                                            <p:strVal val="#ppt_h"/>
                                          </p:val>
                                        </p:tav>
                                      </p:tavLst>
                                    </p:anim>
                                    <p:anim calcmode="lin" valueType="num">
                                      <p:cBhvr>
                                        <p:cTn id="86" dur="500" fill="hold"/>
                                        <p:tgtEl>
                                          <p:spTgt spid="45"/>
                                        </p:tgtEl>
                                        <p:attrNameLst>
                                          <p:attrName>style.rotation</p:attrName>
                                        </p:attrNameLst>
                                      </p:cBhvr>
                                      <p:tavLst>
                                        <p:tav tm="0">
                                          <p:val>
                                            <p:fltVal val="360"/>
                                          </p:val>
                                        </p:tav>
                                        <p:tav tm="100000">
                                          <p:val>
                                            <p:fltVal val="0"/>
                                          </p:val>
                                        </p:tav>
                                      </p:tavLst>
                                    </p:anim>
                                    <p:animEffect transition="in" filter="fade">
                                      <p:cBhvr>
                                        <p:cTn id="87" dur="500"/>
                                        <p:tgtEl>
                                          <p:spTgt spid="45"/>
                                        </p:tgtEl>
                                      </p:cBhvr>
                                    </p:animEffect>
                                  </p:childTnLst>
                                </p:cTn>
                              </p:par>
                              <p:par>
                                <p:cTn id="88" presetID="49" presetClass="entr" presetSubtype="0" decel="10000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 calcmode="lin" valueType="num">
                                      <p:cBhvr>
                                        <p:cTn id="90" dur="500" fill="hold"/>
                                        <p:tgtEl>
                                          <p:spTgt spid="46"/>
                                        </p:tgtEl>
                                        <p:attrNameLst>
                                          <p:attrName>ppt_w</p:attrName>
                                        </p:attrNameLst>
                                      </p:cBhvr>
                                      <p:tavLst>
                                        <p:tav tm="0">
                                          <p:val>
                                            <p:fltVal val="0"/>
                                          </p:val>
                                        </p:tav>
                                        <p:tav tm="100000">
                                          <p:val>
                                            <p:strVal val="#ppt_w"/>
                                          </p:val>
                                        </p:tav>
                                      </p:tavLst>
                                    </p:anim>
                                    <p:anim calcmode="lin" valueType="num">
                                      <p:cBhvr>
                                        <p:cTn id="91" dur="500" fill="hold"/>
                                        <p:tgtEl>
                                          <p:spTgt spid="46"/>
                                        </p:tgtEl>
                                        <p:attrNameLst>
                                          <p:attrName>ppt_h</p:attrName>
                                        </p:attrNameLst>
                                      </p:cBhvr>
                                      <p:tavLst>
                                        <p:tav tm="0">
                                          <p:val>
                                            <p:fltVal val="0"/>
                                          </p:val>
                                        </p:tav>
                                        <p:tav tm="100000">
                                          <p:val>
                                            <p:strVal val="#ppt_h"/>
                                          </p:val>
                                        </p:tav>
                                      </p:tavLst>
                                    </p:anim>
                                    <p:anim calcmode="lin" valueType="num">
                                      <p:cBhvr>
                                        <p:cTn id="92" dur="500" fill="hold"/>
                                        <p:tgtEl>
                                          <p:spTgt spid="46"/>
                                        </p:tgtEl>
                                        <p:attrNameLst>
                                          <p:attrName>style.rotation</p:attrName>
                                        </p:attrNameLst>
                                      </p:cBhvr>
                                      <p:tavLst>
                                        <p:tav tm="0">
                                          <p:val>
                                            <p:fltVal val="360"/>
                                          </p:val>
                                        </p:tav>
                                        <p:tav tm="100000">
                                          <p:val>
                                            <p:fltVal val="0"/>
                                          </p:val>
                                        </p:tav>
                                      </p:tavLst>
                                    </p:anim>
                                    <p:animEffect transition="in" filter="fade">
                                      <p:cBhvr>
                                        <p:cTn id="93" dur="500"/>
                                        <p:tgtEl>
                                          <p:spTgt spid="46"/>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 calcmode="lin" valueType="num">
                                      <p:cBhvr>
                                        <p:cTn id="98" dur="500" fill="hold"/>
                                        <p:tgtEl>
                                          <p:spTgt spid="47"/>
                                        </p:tgtEl>
                                        <p:attrNameLst>
                                          <p:attrName>style.rotation</p:attrName>
                                        </p:attrNameLst>
                                      </p:cBhvr>
                                      <p:tavLst>
                                        <p:tav tm="0">
                                          <p:val>
                                            <p:fltVal val="360"/>
                                          </p:val>
                                        </p:tav>
                                        <p:tav tm="100000">
                                          <p:val>
                                            <p:fltVal val="0"/>
                                          </p:val>
                                        </p:tav>
                                      </p:tavLst>
                                    </p:anim>
                                    <p:animEffect transition="in" filter="fade">
                                      <p:cBhvr>
                                        <p:cTn id="99" dur="500"/>
                                        <p:tgtEl>
                                          <p:spTgt spid="47"/>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36"/>
                                        </p:tgtEl>
                                        <p:attrNameLst>
                                          <p:attrName>style.visibility</p:attrName>
                                        </p:attrNameLst>
                                      </p:cBhvr>
                                      <p:to>
                                        <p:strVal val="visible"/>
                                      </p:to>
                                    </p:set>
                                    <p:anim calcmode="lin" valueType="num">
                                      <p:cBhvr>
                                        <p:cTn id="102" dur="500" fill="hold"/>
                                        <p:tgtEl>
                                          <p:spTgt spid="36"/>
                                        </p:tgtEl>
                                        <p:attrNameLst>
                                          <p:attrName>ppt_w</p:attrName>
                                        </p:attrNameLst>
                                      </p:cBhvr>
                                      <p:tavLst>
                                        <p:tav tm="0">
                                          <p:val>
                                            <p:fltVal val="0"/>
                                          </p:val>
                                        </p:tav>
                                        <p:tav tm="100000">
                                          <p:val>
                                            <p:strVal val="#ppt_w"/>
                                          </p:val>
                                        </p:tav>
                                      </p:tavLst>
                                    </p:anim>
                                    <p:anim calcmode="lin" valueType="num">
                                      <p:cBhvr>
                                        <p:cTn id="103" dur="500" fill="hold"/>
                                        <p:tgtEl>
                                          <p:spTgt spid="36"/>
                                        </p:tgtEl>
                                        <p:attrNameLst>
                                          <p:attrName>ppt_h</p:attrName>
                                        </p:attrNameLst>
                                      </p:cBhvr>
                                      <p:tavLst>
                                        <p:tav tm="0">
                                          <p:val>
                                            <p:fltVal val="0"/>
                                          </p:val>
                                        </p:tav>
                                        <p:tav tm="100000">
                                          <p:val>
                                            <p:strVal val="#ppt_h"/>
                                          </p:val>
                                        </p:tav>
                                      </p:tavLst>
                                    </p:anim>
                                    <p:anim calcmode="lin" valueType="num">
                                      <p:cBhvr>
                                        <p:cTn id="104" dur="500" fill="hold"/>
                                        <p:tgtEl>
                                          <p:spTgt spid="36"/>
                                        </p:tgtEl>
                                        <p:attrNameLst>
                                          <p:attrName>style.rotation</p:attrName>
                                        </p:attrNameLst>
                                      </p:cBhvr>
                                      <p:tavLst>
                                        <p:tav tm="0">
                                          <p:val>
                                            <p:fltVal val="360"/>
                                          </p:val>
                                        </p:tav>
                                        <p:tav tm="100000">
                                          <p:val>
                                            <p:fltVal val="0"/>
                                          </p:val>
                                        </p:tav>
                                      </p:tavLst>
                                    </p:anim>
                                    <p:animEffect transition="in" filter="fade">
                                      <p:cBhvr>
                                        <p:cTn id="105" dur="500"/>
                                        <p:tgtEl>
                                          <p:spTgt spid="36"/>
                                        </p:tgtEl>
                                      </p:cBhvr>
                                    </p:animEffect>
                                  </p:childTnLst>
                                </p:cTn>
                              </p:par>
                              <p:par>
                                <p:cTn id="106" presetID="49" presetClass="entr" presetSubtype="0" decel="10000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 calcmode="lin" valueType="num">
                                      <p:cBhvr>
                                        <p:cTn id="108" dur="500" fill="hold"/>
                                        <p:tgtEl>
                                          <p:spTgt spid="44"/>
                                        </p:tgtEl>
                                        <p:attrNameLst>
                                          <p:attrName>ppt_w</p:attrName>
                                        </p:attrNameLst>
                                      </p:cBhvr>
                                      <p:tavLst>
                                        <p:tav tm="0">
                                          <p:val>
                                            <p:fltVal val="0"/>
                                          </p:val>
                                        </p:tav>
                                        <p:tav tm="100000">
                                          <p:val>
                                            <p:strVal val="#ppt_w"/>
                                          </p:val>
                                        </p:tav>
                                      </p:tavLst>
                                    </p:anim>
                                    <p:anim calcmode="lin" valueType="num">
                                      <p:cBhvr>
                                        <p:cTn id="109" dur="500" fill="hold"/>
                                        <p:tgtEl>
                                          <p:spTgt spid="44"/>
                                        </p:tgtEl>
                                        <p:attrNameLst>
                                          <p:attrName>ppt_h</p:attrName>
                                        </p:attrNameLst>
                                      </p:cBhvr>
                                      <p:tavLst>
                                        <p:tav tm="0">
                                          <p:val>
                                            <p:fltVal val="0"/>
                                          </p:val>
                                        </p:tav>
                                        <p:tav tm="100000">
                                          <p:val>
                                            <p:strVal val="#ppt_h"/>
                                          </p:val>
                                        </p:tav>
                                      </p:tavLst>
                                    </p:anim>
                                    <p:anim calcmode="lin" valueType="num">
                                      <p:cBhvr>
                                        <p:cTn id="110" dur="500" fill="hold"/>
                                        <p:tgtEl>
                                          <p:spTgt spid="44"/>
                                        </p:tgtEl>
                                        <p:attrNameLst>
                                          <p:attrName>style.rotation</p:attrName>
                                        </p:attrNameLst>
                                      </p:cBhvr>
                                      <p:tavLst>
                                        <p:tav tm="0">
                                          <p:val>
                                            <p:fltVal val="360"/>
                                          </p:val>
                                        </p:tav>
                                        <p:tav tm="100000">
                                          <p:val>
                                            <p:fltVal val="0"/>
                                          </p:val>
                                        </p:tav>
                                      </p:tavLst>
                                    </p:anim>
                                    <p:animEffect transition="in" filter="fade">
                                      <p:cBhvr>
                                        <p:cTn id="111" dur="500"/>
                                        <p:tgtEl>
                                          <p:spTgt spid="44"/>
                                        </p:tgtEl>
                                      </p:cBhvr>
                                    </p:animEffect>
                                  </p:childTnLst>
                                </p:cTn>
                              </p:par>
                              <p:par>
                                <p:cTn id="112" presetID="49" presetClass="entr" presetSubtype="0" decel="100000" fill="hold" grpId="0" nodeType="with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p:cTn id="114" dur="500" fill="hold"/>
                                        <p:tgtEl>
                                          <p:spTgt spid="49"/>
                                        </p:tgtEl>
                                        <p:attrNameLst>
                                          <p:attrName>ppt_w</p:attrName>
                                        </p:attrNameLst>
                                      </p:cBhvr>
                                      <p:tavLst>
                                        <p:tav tm="0">
                                          <p:val>
                                            <p:fltVal val="0"/>
                                          </p:val>
                                        </p:tav>
                                        <p:tav tm="100000">
                                          <p:val>
                                            <p:strVal val="#ppt_w"/>
                                          </p:val>
                                        </p:tav>
                                      </p:tavLst>
                                    </p:anim>
                                    <p:anim calcmode="lin" valueType="num">
                                      <p:cBhvr>
                                        <p:cTn id="115" dur="500" fill="hold"/>
                                        <p:tgtEl>
                                          <p:spTgt spid="49"/>
                                        </p:tgtEl>
                                        <p:attrNameLst>
                                          <p:attrName>ppt_h</p:attrName>
                                        </p:attrNameLst>
                                      </p:cBhvr>
                                      <p:tavLst>
                                        <p:tav tm="0">
                                          <p:val>
                                            <p:fltVal val="0"/>
                                          </p:val>
                                        </p:tav>
                                        <p:tav tm="100000">
                                          <p:val>
                                            <p:strVal val="#ppt_h"/>
                                          </p:val>
                                        </p:tav>
                                      </p:tavLst>
                                    </p:anim>
                                    <p:anim calcmode="lin" valueType="num">
                                      <p:cBhvr>
                                        <p:cTn id="116" dur="500" fill="hold"/>
                                        <p:tgtEl>
                                          <p:spTgt spid="49"/>
                                        </p:tgtEl>
                                        <p:attrNameLst>
                                          <p:attrName>style.rotation</p:attrName>
                                        </p:attrNameLst>
                                      </p:cBhvr>
                                      <p:tavLst>
                                        <p:tav tm="0">
                                          <p:val>
                                            <p:fltVal val="360"/>
                                          </p:val>
                                        </p:tav>
                                        <p:tav tm="100000">
                                          <p:val>
                                            <p:fltVal val="0"/>
                                          </p:val>
                                        </p:tav>
                                      </p:tavLst>
                                    </p:anim>
                                    <p:animEffect transition="in" filter="fade">
                                      <p:cBhvr>
                                        <p:cTn id="117" dur="500"/>
                                        <p:tgtEl>
                                          <p:spTgt spid="49"/>
                                        </p:tgtEl>
                                      </p:cBhvr>
                                    </p:animEffect>
                                  </p:childTnLst>
                                </p:cTn>
                              </p:par>
                              <p:par>
                                <p:cTn id="118" presetID="49" presetClass="entr" presetSubtype="0" decel="100000" fill="hold" grpId="0" nodeType="withEffect">
                                  <p:stCondLst>
                                    <p:cond delay="0"/>
                                  </p:stCondLst>
                                  <p:childTnLst>
                                    <p:set>
                                      <p:cBhvr>
                                        <p:cTn id="119" dur="1" fill="hold">
                                          <p:stCondLst>
                                            <p:cond delay="0"/>
                                          </p:stCondLst>
                                        </p:cTn>
                                        <p:tgtEl>
                                          <p:spTgt spid="51"/>
                                        </p:tgtEl>
                                        <p:attrNameLst>
                                          <p:attrName>style.visibility</p:attrName>
                                        </p:attrNameLst>
                                      </p:cBhvr>
                                      <p:to>
                                        <p:strVal val="visible"/>
                                      </p:to>
                                    </p:set>
                                    <p:anim calcmode="lin" valueType="num">
                                      <p:cBhvr>
                                        <p:cTn id="120" dur="500" fill="hold"/>
                                        <p:tgtEl>
                                          <p:spTgt spid="51"/>
                                        </p:tgtEl>
                                        <p:attrNameLst>
                                          <p:attrName>ppt_w</p:attrName>
                                        </p:attrNameLst>
                                      </p:cBhvr>
                                      <p:tavLst>
                                        <p:tav tm="0">
                                          <p:val>
                                            <p:fltVal val="0"/>
                                          </p:val>
                                        </p:tav>
                                        <p:tav tm="100000">
                                          <p:val>
                                            <p:strVal val="#ppt_w"/>
                                          </p:val>
                                        </p:tav>
                                      </p:tavLst>
                                    </p:anim>
                                    <p:anim calcmode="lin" valueType="num">
                                      <p:cBhvr>
                                        <p:cTn id="121" dur="500" fill="hold"/>
                                        <p:tgtEl>
                                          <p:spTgt spid="51"/>
                                        </p:tgtEl>
                                        <p:attrNameLst>
                                          <p:attrName>ppt_h</p:attrName>
                                        </p:attrNameLst>
                                      </p:cBhvr>
                                      <p:tavLst>
                                        <p:tav tm="0">
                                          <p:val>
                                            <p:fltVal val="0"/>
                                          </p:val>
                                        </p:tav>
                                        <p:tav tm="100000">
                                          <p:val>
                                            <p:strVal val="#ppt_h"/>
                                          </p:val>
                                        </p:tav>
                                      </p:tavLst>
                                    </p:anim>
                                    <p:anim calcmode="lin" valueType="num">
                                      <p:cBhvr>
                                        <p:cTn id="122" dur="500" fill="hold"/>
                                        <p:tgtEl>
                                          <p:spTgt spid="51"/>
                                        </p:tgtEl>
                                        <p:attrNameLst>
                                          <p:attrName>style.rotation</p:attrName>
                                        </p:attrNameLst>
                                      </p:cBhvr>
                                      <p:tavLst>
                                        <p:tav tm="0">
                                          <p:val>
                                            <p:fltVal val="360"/>
                                          </p:val>
                                        </p:tav>
                                        <p:tav tm="100000">
                                          <p:val>
                                            <p:fltVal val="0"/>
                                          </p:val>
                                        </p:tav>
                                      </p:tavLst>
                                    </p:anim>
                                    <p:animEffect transition="in" filter="fade">
                                      <p:cBhvr>
                                        <p:cTn id="123" dur="500"/>
                                        <p:tgtEl>
                                          <p:spTgt spid="51"/>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 calcmode="lin" valueType="num">
                                      <p:cBhvr>
                                        <p:cTn id="126" dur="500" fill="hold"/>
                                        <p:tgtEl>
                                          <p:spTgt spid="34"/>
                                        </p:tgtEl>
                                        <p:attrNameLst>
                                          <p:attrName>ppt_w</p:attrName>
                                        </p:attrNameLst>
                                      </p:cBhvr>
                                      <p:tavLst>
                                        <p:tav tm="0">
                                          <p:val>
                                            <p:fltVal val="0"/>
                                          </p:val>
                                        </p:tav>
                                        <p:tav tm="100000">
                                          <p:val>
                                            <p:strVal val="#ppt_w"/>
                                          </p:val>
                                        </p:tav>
                                      </p:tavLst>
                                    </p:anim>
                                    <p:anim calcmode="lin" valueType="num">
                                      <p:cBhvr>
                                        <p:cTn id="127" dur="500" fill="hold"/>
                                        <p:tgtEl>
                                          <p:spTgt spid="34"/>
                                        </p:tgtEl>
                                        <p:attrNameLst>
                                          <p:attrName>ppt_h</p:attrName>
                                        </p:attrNameLst>
                                      </p:cBhvr>
                                      <p:tavLst>
                                        <p:tav tm="0">
                                          <p:val>
                                            <p:fltVal val="0"/>
                                          </p:val>
                                        </p:tav>
                                        <p:tav tm="100000">
                                          <p:val>
                                            <p:strVal val="#ppt_h"/>
                                          </p:val>
                                        </p:tav>
                                      </p:tavLst>
                                    </p:anim>
                                    <p:anim calcmode="lin" valueType="num">
                                      <p:cBhvr>
                                        <p:cTn id="128" dur="500" fill="hold"/>
                                        <p:tgtEl>
                                          <p:spTgt spid="34"/>
                                        </p:tgtEl>
                                        <p:attrNameLst>
                                          <p:attrName>style.rotation</p:attrName>
                                        </p:attrNameLst>
                                      </p:cBhvr>
                                      <p:tavLst>
                                        <p:tav tm="0">
                                          <p:val>
                                            <p:fltVal val="360"/>
                                          </p:val>
                                        </p:tav>
                                        <p:tav tm="100000">
                                          <p:val>
                                            <p:fltVal val="0"/>
                                          </p:val>
                                        </p:tav>
                                      </p:tavLst>
                                    </p:anim>
                                    <p:animEffect transition="in" filter="fade">
                                      <p:cBhvr>
                                        <p:cTn id="129" dur="500"/>
                                        <p:tgtEl>
                                          <p:spTgt spid="34"/>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37"/>
                                        </p:tgtEl>
                                        <p:attrNameLst>
                                          <p:attrName>style.visibility</p:attrName>
                                        </p:attrNameLst>
                                      </p:cBhvr>
                                      <p:to>
                                        <p:strVal val="visible"/>
                                      </p:to>
                                    </p:set>
                                    <p:anim calcmode="lin" valueType="num">
                                      <p:cBhvr>
                                        <p:cTn id="132" dur="500" fill="hold"/>
                                        <p:tgtEl>
                                          <p:spTgt spid="37"/>
                                        </p:tgtEl>
                                        <p:attrNameLst>
                                          <p:attrName>ppt_w</p:attrName>
                                        </p:attrNameLst>
                                      </p:cBhvr>
                                      <p:tavLst>
                                        <p:tav tm="0">
                                          <p:val>
                                            <p:fltVal val="0"/>
                                          </p:val>
                                        </p:tav>
                                        <p:tav tm="100000">
                                          <p:val>
                                            <p:strVal val="#ppt_w"/>
                                          </p:val>
                                        </p:tav>
                                      </p:tavLst>
                                    </p:anim>
                                    <p:anim calcmode="lin" valueType="num">
                                      <p:cBhvr>
                                        <p:cTn id="133" dur="500" fill="hold"/>
                                        <p:tgtEl>
                                          <p:spTgt spid="37"/>
                                        </p:tgtEl>
                                        <p:attrNameLst>
                                          <p:attrName>ppt_h</p:attrName>
                                        </p:attrNameLst>
                                      </p:cBhvr>
                                      <p:tavLst>
                                        <p:tav tm="0">
                                          <p:val>
                                            <p:fltVal val="0"/>
                                          </p:val>
                                        </p:tav>
                                        <p:tav tm="100000">
                                          <p:val>
                                            <p:strVal val="#ppt_h"/>
                                          </p:val>
                                        </p:tav>
                                      </p:tavLst>
                                    </p:anim>
                                    <p:anim calcmode="lin" valueType="num">
                                      <p:cBhvr>
                                        <p:cTn id="134" dur="500" fill="hold"/>
                                        <p:tgtEl>
                                          <p:spTgt spid="37"/>
                                        </p:tgtEl>
                                        <p:attrNameLst>
                                          <p:attrName>style.rotation</p:attrName>
                                        </p:attrNameLst>
                                      </p:cBhvr>
                                      <p:tavLst>
                                        <p:tav tm="0">
                                          <p:val>
                                            <p:fltVal val="360"/>
                                          </p:val>
                                        </p:tav>
                                        <p:tav tm="100000">
                                          <p:val>
                                            <p:fltVal val="0"/>
                                          </p:val>
                                        </p:tav>
                                      </p:tavLst>
                                    </p:anim>
                                    <p:animEffect transition="in" filter="fade">
                                      <p:cBhvr>
                                        <p:cTn id="135" dur="500"/>
                                        <p:tgtEl>
                                          <p:spTgt spid="37"/>
                                        </p:tgtEl>
                                      </p:cBhvr>
                                    </p:animEffect>
                                  </p:childTnLst>
                                </p:cTn>
                              </p:par>
                              <p:par>
                                <p:cTn id="136" presetID="49" presetClass="entr" presetSubtype="0" decel="100000" fill="hold" grpId="0" nodeType="withEffect">
                                  <p:stCondLst>
                                    <p:cond delay="0"/>
                                  </p:stCondLst>
                                  <p:childTnLst>
                                    <p:set>
                                      <p:cBhvr>
                                        <p:cTn id="137" dur="1" fill="hold">
                                          <p:stCondLst>
                                            <p:cond delay="0"/>
                                          </p:stCondLst>
                                        </p:cTn>
                                        <p:tgtEl>
                                          <p:spTgt spid="43"/>
                                        </p:tgtEl>
                                        <p:attrNameLst>
                                          <p:attrName>style.visibility</p:attrName>
                                        </p:attrNameLst>
                                      </p:cBhvr>
                                      <p:to>
                                        <p:strVal val="visible"/>
                                      </p:to>
                                    </p:set>
                                    <p:anim calcmode="lin" valueType="num">
                                      <p:cBhvr>
                                        <p:cTn id="138" dur="500" fill="hold"/>
                                        <p:tgtEl>
                                          <p:spTgt spid="43"/>
                                        </p:tgtEl>
                                        <p:attrNameLst>
                                          <p:attrName>ppt_w</p:attrName>
                                        </p:attrNameLst>
                                      </p:cBhvr>
                                      <p:tavLst>
                                        <p:tav tm="0">
                                          <p:val>
                                            <p:fltVal val="0"/>
                                          </p:val>
                                        </p:tav>
                                        <p:tav tm="100000">
                                          <p:val>
                                            <p:strVal val="#ppt_w"/>
                                          </p:val>
                                        </p:tav>
                                      </p:tavLst>
                                    </p:anim>
                                    <p:anim calcmode="lin" valueType="num">
                                      <p:cBhvr>
                                        <p:cTn id="139" dur="500" fill="hold"/>
                                        <p:tgtEl>
                                          <p:spTgt spid="43"/>
                                        </p:tgtEl>
                                        <p:attrNameLst>
                                          <p:attrName>ppt_h</p:attrName>
                                        </p:attrNameLst>
                                      </p:cBhvr>
                                      <p:tavLst>
                                        <p:tav tm="0">
                                          <p:val>
                                            <p:fltVal val="0"/>
                                          </p:val>
                                        </p:tav>
                                        <p:tav tm="100000">
                                          <p:val>
                                            <p:strVal val="#ppt_h"/>
                                          </p:val>
                                        </p:tav>
                                      </p:tavLst>
                                    </p:anim>
                                    <p:anim calcmode="lin" valueType="num">
                                      <p:cBhvr>
                                        <p:cTn id="140" dur="500" fill="hold"/>
                                        <p:tgtEl>
                                          <p:spTgt spid="43"/>
                                        </p:tgtEl>
                                        <p:attrNameLst>
                                          <p:attrName>style.rotation</p:attrName>
                                        </p:attrNameLst>
                                      </p:cBhvr>
                                      <p:tavLst>
                                        <p:tav tm="0">
                                          <p:val>
                                            <p:fltVal val="360"/>
                                          </p:val>
                                        </p:tav>
                                        <p:tav tm="100000">
                                          <p:val>
                                            <p:fltVal val="0"/>
                                          </p:val>
                                        </p:tav>
                                      </p:tavLst>
                                    </p:anim>
                                    <p:animEffect transition="in" filter="fade">
                                      <p:cBhvr>
                                        <p:cTn id="14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438DB-0433-4C74-AFA9-D9E90F94FED4}"/>
              </a:ext>
            </a:extLst>
          </p:cNvPr>
          <p:cNvSpPr>
            <a:spLocks noGrp="1"/>
          </p:cNvSpPr>
          <p:nvPr>
            <p:ph type="title"/>
          </p:nvPr>
        </p:nvSpPr>
        <p:spPr>
          <a:xfrm>
            <a:off x="2493818" y="334168"/>
            <a:ext cx="10515600" cy="1325563"/>
          </a:xfrm>
        </p:spPr>
        <p:txBody>
          <a:bodyPr/>
          <a:lstStyle/>
          <a:p>
            <a:r>
              <a:rPr lang="en-US" altLang="zh-CN" dirty="0">
                <a:solidFill>
                  <a:schemeClr val="bg1"/>
                </a:solidFill>
              </a:rPr>
              <a:t>Optimization method </a:t>
            </a:r>
          </a:p>
        </p:txBody>
      </p:sp>
      <p:sp>
        <p:nvSpPr>
          <p:cNvPr id="4" name="矩形 3">
            <a:extLst>
              <a:ext uri="{FF2B5EF4-FFF2-40B4-BE49-F238E27FC236}">
                <a16:creationId xmlns:a16="http://schemas.microsoft.com/office/drawing/2014/main" id="{F8562C86-777F-4247-8E12-0200552C6FC3}"/>
              </a:ext>
            </a:extLst>
          </p:cNvPr>
          <p:cNvSpPr/>
          <p:nvPr/>
        </p:nvSpPr>
        <p:spPr>
          <a:xfrm>
            <a:off x="0" y="2109788"/>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a:t>
            </a:r>
            <a:r>
              <a:rPr lang="zh-CN" altLang="en-US" dirty="0"/>
              <a:t> </a:t>
            </a:r>
            <a:r>
              <a:rPr lang="en-US" altLang="zh-CN" dirty="0"/>
              <a:t>electric</a:t>
            </a:r>
            <a:r>
              <a:rPr lang="zh-CN" altLang="en-US" dirty="0"/>
              <a:t> </a:t>
            </a:r>
            <a:r>
              <a:rPr lang="en-US" altLang="zh-CN" dirty="0"/>
              <a:t>environment</a:t>
            </a:r>
            <a:endParaRPr lang="zh-CN" altLang="en-US" dirty="0"/>
          </a:p>
        </p:txBody>
      </p:sp>
      <p:sp>
        <p:nvSpPr>
          <p:cNvPr id="5" name="矩形 4">
            <a:extLst>
              <a:ext uri="{FF2B5EF4-FFF2-40B4-BE49-F238E27FC236}">
                <a16:creationId xmlns:a16="http://schemas.microsoft.com/office/drawing/2014/main" id="{ABD2351A-4583-47F5-847B-B3B939998EBA}"/>
              </a:ext>
            </a:extLst>
          </p:cNvPr>
          <p:cNvSpPr/>
          <p:nvPr/>
        </p:nvSpPr>
        <p:spPr>
          <a:xfrm>
            <a:off x="-3565" y="2903204"/>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a:t>
            </a:r>
            <a:r>
              <a:rPr lang="zh-CN" altLang="en-US" dirty="0"/>
              <a:t> </a:t>
            </a:r>
            <a:r>
              <a:rPr lang="en-US" altLang="zh-CN" dirty="0"/>
              <a:t>magnetic</a:t>
            </a:r>
            <a:r>
              <a:rPr lang="zh-CN" altLang="en-US" dirty="0"/>
              <a:t> </a:t>
            </a:r>
            <a:r>
              <a:rPr lang="en-US" altLang="zh-CN" dirty="0"/>
              <a:t>environment</a:t>
            </a:r>
            <a:endParaRPr lang="zh-CN" altLang="en-US" dirty="0"/>
          </a:p>
        </p:txBody>
      </p:sp>
      <p:sp>
        <p:nvSpPr>
          <p:cNvPr id="6" name="矩形 5">
            <a:extLst>
              <a:ext uri="{FF2B5EF4-FFF2-40B4-BE49-F238E27FC236}">
                <a16:creationId xmlns:a16="http://schemas.microsoft.com/office/drawing/2014/main" id="{31477D20-6A3B-4474-BC18-F5774235F696}"/>
              </a:ext>
            </a:extLst>
          </p:cNvPr>
          <p:cNvSpPr/>
          <p:nvPr/>
        </p:nvSpPr>
        <p:spPr>
          <a:xfrm>
            <a:off x="0" y="3686706"/>
            <a:ext cx="1683544" cy="776287"/>
          </a:xfrm>
          <a:prstGeom prst="rect">
            <a:avLst/>
          </a:prstGeom>
          <a:solidFill>
            <a:srgbClr val="7671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Optimization method </a:t>
            </a:r>
          </a:p>
        </p:txBody>
      </p:sp>
      <p:sp>
        <p:nvSpPr>
          <p:cNvPr id="7" name="矩形 6">
            <a:extLst>
              <a:ext uri="{FF2B5EF4-FFF2-40B4-BE49-F238E27FC236}">
                <a16:creationId xmlns:a16="http://schemas.microsoft.com/office/drawing/2014/main" id="{0A989CC5-DB99-4204-8DC2-BD52E7F64547}"/>
              </a:ext>
            </a:extLst>
          </p:cNvPr>
          <p:cNvSpPr/>
          <p:nvPr/>
        </p:nvSpPr>
        <p:spPr>
          <a:xfrm>
            <a:off x="0" y="4474637"/>
            <a:ext cx="1683544" cy="776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reference</a:t>
            </a:r>
            <a:endParaRPr lang="zh-CN" altLang="en-US" dirty="0"/>
          </a:p>
        </p:txBody>
      </p:sp>
      <p:grpSp>
        <p:nvGrpSpPr>
          <p:cNvPr id="41" name="组合 40">
            <a:extLst>
              <a:ext uri="{FF2B5EF4-FFF2-40B4-BE49-F238E27FC236}">
                <a16:creationId xmlns:a16="http://schemas.microsoft.com/office/drawing/2014/main" id="{DD8EE77E-2667-4D63-A88D-F86C4ED5FA67}"/>
              </a:ext>
            </a:extLst>
          </p:cNvPr>
          <p:cNvGrpSpPr/>
          <p:nvPr/>
        </p:nvGrpSpPr>
        <p:grpSpPr>
          <a:xfrm>
            <a:off x="4527649" y="2180939"/>
            <a:ext cx="3840483" cy="3113366"/>
            <a:chOff x="4222668" y="2492756"/>
            <a:chExt cx="3840483" cy="3113366"/>
          </a:xfrm>
        </p:grpSpPr>
        <p:grpSp>
          <p:nvGrpSpPr>
            <p:cNvPr id="14" name="组合 13">
              <a:extLst>
                <a:ext uri="{FF2B5EF4-FFF2-40B4-BE49-F238E27FC236}">
                  <a16:creationId xmlns:a16="http://schemas.microsoft.com/office/drawing/2014/main" id="{B8521D1D-1DFB-4FB7-B002-9A6EFE8DE5FD}"/>
                </a:ext>
              </a:extLst>
            </p:cNvPr>
            <p:cNvGrpSpPr/>
            <p:nvPr/>
          </p:nvGrpSpPr>
          <p:grpSpPr>
            <a:xfrm>
              <a:off x="6859191" y="2492756"/>
              <a:ext cx="1203960" cy="1051561"/>
              <a:chOff x="6842760" y="2637270"/>
              <a:chExt cx="1203960" cy="1051560"/>
            </a:xfrm>
            <a:solidFill>
              <a:srgbClr val="B91F38"/>
            </a:solidFill>
          </p:grpSpPr>
          <p:sp>
            <p:nvSpPr>
              <p:cNvPr id="37" name="六边形 36">
                <a:extLst>
                  <a:ext uri="{FF2B5EF4-FFF2-40B4-BE49-F238E27FC236}">
                    <a16:creationId xmlns:a16="http://schemas.microsoft.com/office/drawing/2014/main" id="{6916AB83-389F-42A2-AB68-EEEF001C0E60}"/>
                  </a:ext>
                </a:extLst>
              </p:cNvPr>
              <p:cNvSpPr/>
              <p:nvPr/>
            </p:nvSpPr>
            <p:spPr>
              <a:xfrm>
                <a:off x="6842760" y="2637270"/>
                <a:ext cx="1203960" cy="1051560"/>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32" rtl="0" eaLnBrk="1" latinLnBrk="0" hangingPunct="1">
                  <a:defRPr sz="1867" kern="1200">
                    <a:solidFill>
                      <a:schemeClr val="lt1"/>
                    </a:solidFill>
                    <a:latin typeface="+mn-lt"/>
                    <a:ea typeface="+mn-ea"/>
                    <a:cs typeface="+mn-cs"/>
                  </a:defRPr>
                </a:lvl1pPr>
                <a:lvl2pPr marL="457167" algn="l" defTabSz="914332" rtl="0" eaLnBrk="1" latinLnBrk="0" hangingPunct="1">
                  <a:defRPr sz="1867" kern="1200">
                    <a:solidFill>
                      <a:schemeClr val="lt1"/>
                    </a:solidFill>
                    <a:latin typeface="+mn-lt"/>
                    <a:ea typeface="+mn-ea"/>
                    <a:cs typeface="+mn-cs"/>
                  </a:defRPr>
                </a:lvl2pPr>
                <a:lvl3pPr marL="914332" algn="l" defTabSz="914332" rtl="0" eaLnBrk="1" latinLnBrk="0" hangingPunct="1">
                  <a:defRPr sz="1867" kern="1200">
                    <a:solidFill>
                      <a:schemeClr val="lt1"/>
                    </a:solidFill>
                    <a:latin typeface="+mn-lt"/>
                    <a:ea typeface="+mn-ea"/>
                    <a:cs typeface="+mn-cs"/>
                  </a:defRPr>
                </a:lvl3pPr>
                <a:lvl4pPr marL="1371498" algn="l" defTabSz="914332" rtl="0" eaLnBrk="1" latinLnBrk="0" hangingPunct="1">
                  <a:defRPr sz="1867" kern="1200">
                    <a:solidFill>
                      <a:schemeClr val="lt1"/>
                    </a:solidFill>
                    <a:latin typeface="+mn-lt"/>
                    <a:ea typeface="+mn-ea"/>
                    <a:cs typeface="+mn-cs"/>
                  </a:defRPr>
                </a:lvl4pPr>
                <a:lvl5pPr marL="1828664" algn="l" defTabSz="914332" rtl="0" eaLnBrk="1" latinLnBrk="0" hangingPunct="1">
                  <a:defRPr sz="1867" kern="1200">
                    <a:solidFill>
                      <a:schemeClr val="lt1"/>
                    </a:solidFill>
                    <a:latin typeface="+mn-lt"/>
                    <a:ea typeface="+mn-ea"/>
                    <a:cs typeface="+mn-cs"/>
                  </a:defRPr>
                </a:lvl5pPr>
                <a:lvl6pPr marL="2285830" algn="l" defTabSz="914332" rtl="0" eaLnBrk="1" latinLnBrk="0" hangingPunct="1">
                  <a:defRPr sz="1867" kern="1200">
                    <a:solidFill>
                      <a:schemeClr val="lt1"/>
                    </a:solidFill>
                    <a:latin typeface="+mn-lt"/>
                    <a:ea typeface="+mn-ea"/>
                    <a:cs typeface="+mn-cs"/>
                  </a:defRPr>
                </a:lvl6pPr>
                <a:lvl7pPr marL="2742994" algn="l" defTabSz="914332" rtl="0" eaLnBrk="1" latinLnBrk="0" hangingPunct="1">
                  <a:defRPr sz="1867" kern="1200">
                    <a:solidFill>
                      <a:schemeClr val="lt1"/>
                    </a:solidFill>
                    <a:latin typeface="+mn-lt"/>
                    <a:ea typeface="+mn-ea"/>
                    <a:cs typeface="+mn-cs"/>
                  </a:defRPr>
                </a:lvl7pPr>
                <a:lvl8pPr marL="3200160" algn="l" defTabSz="914332" rtl="0" eaLnBrk="1" latinLnBrk="0" hangingPunct="1">
                  <a:defRPr sz="1867" kern="1200">
                    <a:solidFill>
                      <a:schemeClr val="lt1"/>
                    </a:solidFill>
                    <a:latin typeface="+mn-lt"/>
                    <a:ea typeface="+mn-ea"/>
                    <a:cs typeface="+mn-cs"/>
                  </a:defRPr>
                </a:lvl8pPr>
                <a:lvl9pPr marL="3657327" algn="l" defTabSz="914332" rtl="0" eaLnBrk="1" latinLnBrk="0" hangingPunct="1">
                  <a:defRPr sz="1867" kern="1200">
                    <a:solidFill>
                      <a:schemeClr val="lt1"/>
                    </a:solidFill>
                    <a:latin typeface="+mn-lt"/>
                    <a:ea typeface="+mn-ea"/>
                    <a:cs typeface="+mn-cs"/>
                  </a:defRPr>
                </a:lvl9pP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38" name="文本框 61">
                <a:extLst>
                  <a:ext uri="{FF2B5EF4-FFF2-40B4-BE49-F238E27FC236}">
                    <a16:creationId xmlns:a16="http://schemas.microsoft.com/office/drawing/2014/main" id="{7C34CADD-47B7-4460-B0FE-1223BF0636B3}"/>
                  </a:ext>
                </a:extLst>
              </p:cNvPr>
              <p:cNvSpPr txBox="1"/>
              <p:nvPr/>
            </p:nvSpPr>
            <p:spPr>
              <a:xfrm>
                <a:off x="7024263" y="2809107"/>
                <a:ext cx="820724" cy="707886"/>
              </a:xfrm>
              <a:prstGeom prst="rect">
                <a:avLst/>
              </a:prstGeom>
              <a:noFill/>
            </p:spPr>
            <p:txBody>
              <a:bodyPr wrap="square" rtlCol="0">
                <a:spAutoFit/>
              </a:bodyPr>
              <a:lstStyle>
                <a:defPPr>
                  <a:defRPr lang="zh-CN"/>
                </a:defPPr>
                <a:lvl1pPr marL="0" algn="l" defTabSz="914332" rtl="0" eaLnBrk="1" latinLnBrk="0" hangingPunct="1">
                  <a:defRPr sz="1867" kern="1200">
                    <a:solidFill>
                      <a:schemeClr val="tx1"/>
                    </a:solidFill>
                    <a:latin typeface="+mn-lt"/>
                    <a:ea typeface="+mn-ea"/>
                    <a:cs typeface="+mn-cs"/>
                  </a:defRPr>
                </a:lvl1pPr>
                <a:lvl2pPr marL="457167" algn="l" defTabSz="914332" rtl="0" eaLnBrk="1" latinLnBrk="0" hangingPunct="1">
                  <a:defRPr sz="1867" kern="1200">
                    <a:solidFill>
                      <a:schemeClr val="tx1"/>
                    </a:solidFill>
                    <a:latin typeface="+mn-lt"/>
                    <a:ea typeface="+mn-ea"/>
                    <a:cs typeface="+mn-cs"/>
                  </a:defRPr>
                </a:lvl2pPr>
                <a:lvl3pPr marL="914332" algn="l" defTabSz="914332" rtl="0" eaLnBrk="1" latinLnBrk="0" hangingPunct="1">
                  <a:defRPr sz="1867" kern="1200">
                    <a:solidFill>
                      <a:schemeClr val="tx1"/>
                    </a:solidFill>
                    <a:latin typeface="+mn-lt"/>
                    <a:ea typeface="+mn-ea"/>
                    <a:cs typeface="+mn-cs"/>
                  </a:defRPr>
                </a:lvl3pPr>
                <a:lvl4pPr marL="1371498" algn="l" defTabSz="914332" rtl="0" eaLnBrk="1" latinLnBrk="0" hangingPunct="1">
                  <a:defRPr sz="1867" kern="1200">
                    <a:solidFill>
                      <a:schemeClr val="tx1"/>
                    </a:solidFill>
                    <a:latin typeface="+mn-lt"/>
                    <a:ea typeface="+mn-ea"/>
                    <a:cs typeface="+mn-cs"/>
                  </a:defRPr>
                </a:lvl4pPr>
                <a:lvl5pPr marL="1828664" algn="l" defTabSz="914332" rtl="0" eaLnBrk="1" latinLnBrk="0" hangingPunct="1">
                  <a:defRPr sz="1867" kern="1200">
                    <a:solidFill>
                      <a:schemeClr val="tx1"/>
                    </a:solidFill>
                    <a:latin typeface="+mn-lt"/>
                    <a:ea typeface="+mn-ea"/>
                    <a:cs typeface="+mn-cs"/>
                  </a:defRPr>
                </a:lvl5pPr>
                <a:lvl6pPr marL="2285830" algn="l" defTabSz="914332" rtl="0" eaLnBrk="1" latinLnBrk="0" hangingPunct="1">
                  <a:defRPr sz="1867" kern="1200">
                    <a:solidFill>
                      <a:schemeClr val="tx1"/>
                    </a:solidFill>
                    <a:latin typeface="+mn-lt"/>
                    <a:ea typeface="+mn-ea"/>
                    <a:cs typeface="+mn-cs"/>
                  </a:defRPr>
                </a:lvl6pPr>
                <a:lvl7pPr marL="2742994" algn="l" defTabSz="914332" rtl="0" eaLnBrk="1" latinLnBrk="0" hangingPunct="1">
                  <a:defRPr sz="1867" kern="1200">
                    <a:solidFill>
                      <a:schemeClr val="tx1"/>
                    </a:solidFill>
                    <a:latin typeface="+mn-lt"/>
                    <a:ea typeface="+mn-ea"/>
                    <a:cs typeface="+mn-cs"/>
                  </a:defRPr>
                </a:lvl7pPr>
                <a:lvl8pPr marL="3200160" algn="l" defTabSz="914332" rtl="0" eaLnBrk="1" latinLnBrk="0" hangingPunct="1">
                  <a:defRPr sz="1867" kern="1200">
                    <a:solidFill>
                      <a:schemeClr val="tx1"/>
                    </a:solidFill>
                    <a:latin typeface="+mn-lt"/>
                    <a:ea typeface="+mn-ea"/>
                    <a:cs typeface="+mn-cs"/>
                  </a:defRPr>
                </a:lvl8pPr>
                <a:lvl9pPr marL="3657327" algn="l" defTabSz="914332" rtl="0" eaLnBrk="1" latinLnBrk="0" hangingPunct="1">
                  <a:defRPr sz="1867" kern="1200">
                    <a:solidFill>
                      <a:schemeClr val="tx1"/>
                    </a:solidFill>
                    <a:latin typeface="+mn-lt"/>
                    <a:ea typeface="+mn-ea"/>
                    <a:cs typeface="+mn-cs"/>
                  </a:defRPr>
                </a:lvl9pPr>
              </a:lstStyle>
              <a:p>
                <a:pPr algn="ctr"/>
                <a:r>
                  <a:rPr lang="en-US" altLang="zh-CN" sz="4000" dirty="0">
                    <a:latin typeface="Arial" panose="020B0604020202020204" pitchFamily="34" charset="0"/>
                    <a:ea typeface="微软雅黑" panose="020B0503020204020204" pitchFamily="34" charset="-122"/>
                    <a:cs typeface="Arial" panose="020B0604020202020204" pitchFamily="34" charset="0"/>
                  </a:rPr>
                  <a:t>01</a:t>
                </a:r>
                <a:endParaRPr lang="zh-CN" altLang="en-US" sz="4000" baseline="-3000"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18" name="组合 17">
              <a:extLst>
                <a:ext uri="{FF2B5EF4-FFF2-40B4-BE49-F238E27FC236}">
                  <a16:creationId xmlns:a16="http://schemas.microsoft.com/office/drawing/2014/main" id="{F5156B69-2444-4DD9-BF32-A36A2208E42B}"/>
                </a:ext>
              </a:extLst>
            </p:cNvPr>
            <p:cNvGrpSpPr/>
            <p:nvPr/>
          </p:nvGrpSpPr>
          <p:grpSpPr>
            <a:xfrm>
              <a:off x="4222668" y="2492756"/>
              <a:ext cx="1203960" cy="1051561"/>
              <a:chOff x="4206240" y="2637270"/>
              <a:chExt cx="1203960" cy="1051560"/>
            </a:xfrm>
          </p:grpSpPr>
          <p:sp>
            <p:nvSpPr>
              <p:cNvPr id="29" name="六边形 28">
                <a:extLst>
                  <a:ext uri="{FF2B5EF4-FFF2-40B4-BE49-F238E27FC236}">
                    <a16:creationId xmlns:a16="http://schemas.microsoft.com/office/drawing/2014/main" id="{F49446F7-A746-4D08-A89B-9C5C37D32357}"/>
                  </a:ext>
                </a:extLst>
              </p:cNvPr>
              <p:cNvSpPr/>
              <p:nvPr/>
            </p:nvSpPr>
            <p:spPr>
              <a:xfrm>
                <a:off x="4206240" y="2637270"/>
                <a:ext cx="1203960" cy="1051560"/>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32" rtl="0" eaLnBrk="1" latinLnBrk="0" hangingPunct="1">
                  <a:defRPr sz="1867" kern="1200">
                    <a:solidFill>
                      <a:schemeClr val="lt1"/>
                    </a:solidFill>
                    <a:latin typeface="+mn-lt"/>
                    <a:ea typeface="+mn-ea"/>
                    <a:cs typeface="+mn-cs"/>
                  </a:defRPr>
                </a:lvl1pPr>
                <a:lvl2pPr marL="457167" algn="l" defTabSz="914332" rtl="0" eaLnBrk="1" latinLnBrk="0" hangingPunct="1">
                  <a:defRPr sz="1867" kern="1200">
                    <a:solidFill>
                      <a:schemeClr val="lt1"/>
                    </a:solidFill>
                    <a:latin typeface="+mn-lt"/>
                    <a:ea typeface="+mn-ea"/>
                    <a:cs typeface="+mn-cs"/>
                  </a:defRPr>
                </a:lvl2pPr>
                <a:lvl3pPr marL="914332" algn="l" defTabSz="914332" rtl="0" eaLnBrk="1" latinLnBrk="0" hangingPunct="1">
                  <a:defRPr sz="1867" kern="1200">
                    <a:solidFill>
                      <a:schemeClr val="lt1"/>
                    </a:solidFill>
                    <a:latin typeface="+mn-lt"/>
                    <a:ea typeface="+mn-ea"/>
                    <a:cs typeface="+mn-cs"/>
                  </a:defRPr>
                </a:lvl3pPr>
                <a:lvl4pPr marL="1371498" algn="l" defTabSz="914332" rtl="0" eaLnBrk="1" latinLnBrk="0" hangingPunct="1">
                  <a:defRPr sz="1867" kern="1200">
                    <a:solidFill>
                      <a:schemeClr val="lt1"/>
                    </a:solidFill>
                    <a:latin typeface="+mn-lt"/>
                    <a:ea typeface="+mn-ea"/>
                    <a:cs typeface="+mn-cs"/>
                  </a:defRPr>
                </a:lvl4pPr>
                <a:lvl5pPr marL="1828664" algn="l" defTabSz="914332" rtl="0" eaLnBrk="1" latinLnBrk="0" hangingPunct="1">
                  <a:defRPr sz="1867" kern="1200">
                    <a:solidFill>
                      <a:schemeClr val="lt1"/>
                    </a:solidFill>
                    <a:latin typeface="+mn-lt"/>
                    <a:ea typeface="+mn-ea"/>
                    <a:cs typeface="+mn-cs"/>
                  </a:defRPr>
                </a:lvl5pPr>
                <a:lvl6pPr marL="2285830" algn="l" defTabSz="914332" rtl="0" eaLnBrk="1" latinLnBrk="0" hangingPunct="1">
                  <a:defRPr sz="1867" kern="1200">
                    <a:solidFill>
                      <a:schemeClr val="lt1"/>
                    </a:solidFill>
                    <a:latin typeface="+mn-lt"/>
                    <a:ea typeface="+mn-ea"/>
                    <a:cs typeface="+mn-cs"/>
                  </a:defRPr>
                </a:lvl6pPr>
                <a:lvl7pPr marL="2742994" algn="l" defTabSz="914332" rtl="0" eaLnBrk="1" latinLnBrk="0" hangingPunct="1">
                  <a:defRPr sz="1867" kern="1200">
                    <a:solidFill>
                      <a:schemeClr val="lt1"/>
                    </a:solidFill>
                    <a:latin typeface="+mn-lt"/>
                    <a:ea typeface="+mn-ea"/>
                    <a:cs typeface="+mn-cs"/>
                  </a:defRPr>
                </a:lvl7pPr>
                <a:lvl8pPr marL="3200160" algn="l" defTabSz="914332" rtl="0" eaLnBrk="1" latinLnBrk="0" hangingPunct="1">
                  <a:defRPr sz="1867" kern="1200">
                    <a:solidFill>
                      <a:schemeClr val="lt1"/>
                    </a:solidFill>
                    <a:latin typeface="+mn-lt"/>
                    <a:ea typeface="+mn-ea"/>
                    <a:cs typeface="+mn-cs"/>
                  </a:defRPr>
                </a:lvl8pPr>
                <a:lvl9pPr marL="3657327" algn="l" defTabSz="914332" rtl="0" eaLnBrk="1" latinLnBrk="0" hangingPunct="1">
                  <a:defRPr sz="1867" kern="1200">
                    <a:solidFill>
                      <a:schemeClr val="lt1"/>
                    </a:solidFill>
                    <a:latin typeface="+mn-lt"/>
                    <a:ea typeface="+mn-ea"/>
                    <a:cs typeface="+mn-cs"/>
                  </a:defRPr>
                </a:lvl9pP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30" name="文本框 73">
                <a:extLst>
                  <a:ext uri="{FF2B5EF4-FFF2-40B4-BE49-F238E27FC236}">
                    <a16:creationId xmlns:a16="http://schemas.microsoft.com/office/drawing/2014/main" id="{D5CBE496-FBA9-4F2F-A68A-17BD47D9AA61}"/>
                  </a:ext>
                </a:extLst>
              </p:cNvPr>
              <p:cNvSpPr txBox="1"/>
              <p:nvPr/>
            </p:nvSpPr>
            <p:spPr>
              <a:xfrm>
                <a:off x="4387743" y="2809107"/>
                <a:ext cx="820724" cy="707886"/>
              </a:xfrm>
              <a:prstGeom prst="rect">
                <a:avLst/>
              </a:prstGeom>
              <a:noFill/>
            </p:spPr>
            <p:txBody>
              <a:bodyPr wrap="square" rtlCol="0">
                <a:spAutoFit/>
              </a:bodyPr>
              <a:lstStyle>
                <a:defPPr>
                  <a:defRPr lang="zh-CN"/>
                </a:defPPr>
                <a:lvl1pPr marL="0" algn="l" defTabSz="914332" rtl="0" eaLnBrk="1" latinLnBrk="0" hangingPunct="1">
                  <a:defRPr sz="1867" kern="1200">
                    <a:solidFill>
                      <a:schemeClr val="tx1"/>
                    </a:solidFill>
                    <a:latin typeface="+mn-lt"/>
                    <a:ea typeface="+mn-ea"/>
                    <a:cs typeface="+mn-cs"/>
                  </a:defRPr>
                </a:lvl1pPr>
                <a:lvl2pPr marL="457167" algn="l" defTabSz="914332" rtl="0" eaLnBrk="1" latinLnBrk="0" hangingPunct="1">
                  <a:defRPr sz="1867" kern="1200">
                    <a:solidFill>
                      <a:schemeClr val="tx1"/>
                    </a:solidFill>
                    <a:latin typeface="+mn-lt"/>
                    <a:ea typeface="+mn-ea"/>
                    <a:cs typeface="+mn-cs"/>
                  </a:defRPr>
                </a:lvl2pPr>
                <a:lvl3pPr marL="914332" algn="l" defTabSz="914332" rtl="0" eaLnBrk="1" latinLnBrk="0" hangingPunct="1">
                  <a:defRPr sz="1867" kern="1200">
                    <a:solidFill>
                      <a:schemeClr val="tx1"/>
                    </a:solidFill>
                    <a:latin typeface="+mn-lt"/>
                    <a:ea typeface="+mn-ea"/>
                    <a:cs typeface="+mn-cs"/>
                  </a:defRPr>
                </a:lvl3pPr>
                <a:lvl4pPr marL="1371498" algn="l" defTabSz="914332" rtl="0" eaLnBrk="1" latinLnBrk="0" hangingPunct="1">
                  <a:defRPr sz="1867" kern="1200">
                    <a:solidFill>
                      <a:schemeClr val="tx1"/>
                    </a:solidFill>
                    <a:latin typeface="+mn-lt"/>
                    <a:ea typeface="+mn-ea"/>
                    <a:cs typeface="+mn-cs"/>
                  </a:defRPr>
                </a:lvl4pPr>
                <a:lvl5pPr marL="1828664" algn="l" defTabSz="914332" rtl="0" eaLnBrk="1" latinLnBrk="0" hangingPunct="1">
                  <a:defRPr sz="1867" kern="1200">
                    <a:solidFill>
                      <a:schemeClr val="tx1"/>
                    </a:solidFill>
                    <a:latin typeface="+mn-lt"/>
                    <a:ea typeface="+mn-ea"/>
                    <a:cs typeface="+mn-cs"/>
                  </a:defRPr>
                </a:lvl5pPr>
                <a:lvl6pPr marL="2285830" algn="l" defTabSz="914332" rtl="0" eaLnBrk="1" latinLnBrk="0" hangingPunct="1">
                  <a:defRPr sz="1867" kern="1200">
                    <a:solidFill>
                      <a:schemeClr val="tx1"/>
                    </a:solidFill>
                    <a:latin typeface="+mn-lt"/>
                    <a:ea typeface="+mn-ea"/>
                    <a:cs typeface="+mn-cs"/>
                  </a:defRPr>
                </a:lvl6pPr>
                <a:lvl7pPr marL="2742994" algn="l" defTabSz="914332" rtl="0" eaLnBrk="1" latinLnBrk="0" hangingPunct="1">
                  <a:defRPr sz="1867" kern="1200">
                    <a:solidFill>
                      <a:schemeClr val="tx1"/>
                    </a:solidFill>
                    <a:latin typeface="+mn-lt"/>
                    <a:ea typeface="+mn-ea"/>
                    <a:cs typeface="+mn-cs"/>
                  </a:defRPr>
                </a:lvl7pPr>
                <a:lvl8pPr marL="3200160" algn="l" defTabSz="914332" rtl="0" eaLnBrk="1" latinLnBrk="0" hangingPunct="1">
                  <a:defRPr sz="1867" kern="1200">
                    <a:solidFill>
                      <a:schemeClr val="tx1"/>
                    </a:solidFill>
                    <a:latin typeface="+mn-lt"/>
                    <a:ea typeface="+mn-ea"/>
                    <a:cs typeface="+mn-cs"/>
                  </a:defRPr>
                </a:lvl8pPr>
                <a:lvl9pPr marL="3657327" algn="l" defTabSz="914332" rtl="0" eaLnBrk="1" latinLnBrk="0" hangingPunct="1">
                  <a:defRPr sz="1867" kern="1200">
                    <a:solidFill>
                      <a:schemeClr val="tx1"/>
                    </a:solidFill>
                    <a:latin typeface="+mn-lt"/>
                    <a:ea typeface="+mn-ea"/>
                    <a:cs typeface="+mn-cs"/>
                  </a:defRPr>
                </a:lvl9pPr>
              </a:lstStyle>
              <a:p>
                <a:pPr algn="ctr"/>
                <a:r>
                  <a:rPr lang="en-US" altLang="zh-CN" sz="4000" dirty="0">
                    <a:solidFill>
                      <a:sysClr val="windowText" lastClr="000000"/>
                    </a:solidFill>
                    <a:latin typeface="Arial" panose="020B0604020202020204" pitchFamily="34" charset="0"/>
                    <a:ea typeface="微软雅黑" panose="020B0503020204020204" pitchFamily="34" charset="-122"/>
                    <a:cs typeface="Arial" panose="020B0604020202020204" pitchFamily="34" charset="0"/>
                  </a:rPr>
                  <a:t>03</a:t>
                </a:r>
                <a:endParaRPr lang="zh-CN" altLang="en-US" sz="4000" baseline="-3000" dirty="0">
                  <a:solidFill>
                    <a:sysClr val="windowText" lastClr="000000"/>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9" name="组合 18">
              <a:extLst>
                <a:ext uri="{FF2B5EF4-FFF2-40B4-BE49-F238E27FC236}">
                  <a16:creationId xmlns:a16="http://schemas.microsoft.com/office/drawing/2014/main" id="{1FEBA140-148C-46F8-B519-51A0199A8BAF}"/>
                </a:ext>
              </a:extLst>
            </p:cNvPr>
            <p:cNvGrpSpPr/>
            <p:nvPr/>
          </p:nvGrpSpPr>
          <p:grpSpPr>
            <a:xfrm>
              <a:off x="5542283" y="4554561"/>
              <a:ext cx="1203960" cy="1051561"/>
              <a:chOff x="5525852" y="4683240"/>
              <a:chExt cx="1203960" cy="1051560"/>
            </a:xfrm>
            <a:solidFill>
              <a:srgbClr val="1F8EB9"/>
            </a:solidFill>
          </p:grpSpPr>
          <p:sp>
            <p:nvSpPr>
              <p:cNvPr id="27" name="六边形 26">
                <a:extLst>
                  <a:ext uri="{FF2B5EF4-FFF2-40B4-BE49-F238E27FC236}">
                    <a16:creationId xmlns:a16="http://schemas.microsoft.com/office/drawing/2014/main" id="{015E4377-278F-4D86-82FA-3A3E78AC4BC9}"/>
                  </a:ext>
                </a:extLst>
              </p:cNvPr>
              <p:cNvSpPr/>
              <p:nvPr/>
            </p:nvSpPr>
            <p:spPr>
              <a:xfrm>
                <a:off x="5525852" y="4683240"/>
                <a:ext cx="1203960" cy="1051560"/>
              </a:xfrm>
              <a:prstGeom prst="hexag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32" rtl="0" eaLnBrk="1" latinLnBrk="0" hangingPunct="1">
                  <a:defRPr sz="1867" kern="1200">
                    <a:solidFill>
                      <a:schemeClr val="lt1"/>
                    </a:solidFill>
                    <a:latin typeface="+mn-lt"/>
                    <a:ea typeface="+mn-ea"/>
                    <a:cs typeface="+mn-cs"/>
                  </a:defRPr>
                </a:lvl1pPr>
                <a:lvl2pPr marL="457167" algn="l" defTabSz="914332" rtl="0" eaLnBrk="1" latinLnBrk="0" hangingPunct="1">
                  <a:defRPr sz="1867" kern="1200">
                    <a:solidFill>
                      <a:schemeClr val="lt1"/>
                    </a:solidFill>
                    <a:latin typeface="+mn-lt"/>
                    <a:ea typeface="+mn-ea"/>
                    <a:cs typeface="+mn-cs"/>
                  </a:defRPr>
                </a:lvl2pPr>
                <a:lvl3pPr marL="914332" algn="l" defTabSz="914332" rtl="0" eaLnBrk="1" latinLnBrk="0" hangingPunct="1">
                  <a:defRPr sz="1867" kern="1200">
                    <a:solidFill>
                      <a:schemeClr val="lt1"/>
                    </a:solidFill>
                    <a:latin typeface="+mn-lt"/>
                    <a:ea typeface="+mn-ea"/>
                    <a:cs typeface="+mn-cs"/>
                  </a:defRPr>
                </a:lvl3pPr>
                <a:lvl4pPr marL="1371498" algn="l" defTabSz="914332" rtl="0" eaLnBrk="1" latinLnBrk="0" hangingPunct="1">
                  <a:defRPr sz="1867" kern="1200">
                    <a:solidFill>
                      <a:schemeClr val="lt1"/>
                    </a:solidFill>
                    <a:latin typeface="+mn-lt"/>
                    <a:ea typeface="+mn-ea"/>
                    <a:cs typeface="+mn-cs"/>
                  </a:defRPr>
                </a:lvl4pPr>
                <a:lvl5pPr marL="1828664" algn="l" defTabSz="914332" rtl="0" eaLnBrk="1" latinLnBrk="0" hangingPunct="1">
                  <a:defRPr sz="1867" kern="1200">
                    <a:solidFill>
                      <a:schemeClr val="lt1"/>
                    </a:solidFill>
                    <a:latin typeface="+mn-lt"/>
                    <a:ea typeface="+mn-ea"/>
                    <a:cs typeface="+mn-cs"/>
                  </a:defRPr>
                </a:lvl5pPr>
                <a:lvl6pPr marL="2285830" algn="l" defTabSz="914332" rtl="0" eaLnBrk="1" latinLnBrk="0" hangingPunct="1">
                  <a:defRPr sz="1867" kern="1200">
                    <a:solidFill>
                      <a:schemeClr val="lt1"/>
                    </a:solidFill>
                    <a:latin typeface="+mn-lt"/>
                    <a:ea typeface="+mn-ea"/>
                    <a:cs typeface="+mn-cs"/>
                  </a:defRPr>
                </a:lvl6pPr>
                <a:lvl7pPr marL="2742994" algn="l" defTabSz="914332" rtl="0" eaLnBrk="1" latinLnBrk="0" hangingPunct="1">
                  <a:defRPr sz="1867" kern="1200">
                    <a:solidFill>
                      <a:schemeClr val="lt1"/>
                    </a:solidFill>
                    <a:latin typeface="+mn-lt"/>
                    <a:ea typeface="+mn-ea"/>
                    <a:cs typeface="+mn-cs"/>
                  </a:defRPr>
                </a:lvl7pPr>
                <a:lvl8pPr marL="3200160" algn="l" defTabSz="914332" rtl="0" eaLnBrk="1" latinLnBrk="0" hangingPunct="1">
                  <a:defRPr sz="1867" kern="1200">
                    <a:solidFill>
                      <a:schemeClr val="lt1"/>
                    </a:solidFill>
                    <a:latin typeface="+mn-lt"/>
                    <a:ea typeface="+mn-ea"/>
                    <a:cs typeface="+mn-cs"/>
                  </a:defRPr>
                </a:lvl8pPr>
                <a:lvl9pPr marL="3657327" algn="l" defTabSz="914332" rtl="0" eaLnBrk="1" latinLnBrk="0" hangingPunct="1">
                  <a:defRPr sz="1867" kern="1200">
                    <a:solidFill>
                      <a:schemeClr val="lt1"/>
                    </a:solidFill>
                    <a:latin typeface="+mn-lt"/>
                    <a:ea typeface="+mn-ea"/>
                    <a:cs typeface="+mn-cs"/>
                  </a:defRPr>
                </a:lvl9pP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8" name="文本框 76">
                <a:extLst>
                  <a:ext uri="{FF2B5EF4-FFF2-40B4-BE49-F238E27FC236}">
                    <a16:creationId xmlns:a16="http://schemas.microsoft.com/office/drawing/2014/main" id="{7336E9E6-2637-4000-903D-F92A69999FD5}"/>
                  </a:ext>
                </a:extLst>
              </p:cNvPr>
              <p:cNvSpPr txBox="1"/>
              <p:nvPr/>
            </p:nvSpPr>
            <p:spPr>
              <a:xfrm>
                <a:off x="5693281" y="4855077"/>
                <a:ext cx="820724" cy="707886"/>
              </a:xfrm>
              <a:prstGeom prst="rect">
                <a:avLst/>
              </a:prstGeom>
              <a:noFill/>
            </p:spPr>
            <p:txBody>
              <a:bodyPr wrap="square" rtlCol="0">
                <a:spAutoFit/>
              </a:bodyPr>
              <a:lstStyle>
                <a:defPPr>
                  <a:defRPr lang="zh-CN"/>
                </a:defPPr>
                <a:lvl1pPr marL="0" algn="l" defTabSz="914332" rtl="0" eaLnBrk="1" latinLnBrk="0" hangingPunct="1">
                  <a:defRPr sz="1867" kern="1200">
                    <a:solidFill>
                      <a:schemeClr val="tx1"/>
                    </a:solidFill>
                    <a:latin typeface="+mn-lt"/>
                    <a:ea typeface="+mn-ea"/>
                    <a:cs typeface="+mn-cs"/>
                  </a:defRPr>
                </a:lvl1pPr>
                <a:lvl2pPr marL="457167" algn="l" defTabSz="914332" rtl="0" eaLnBrk="1" latinLnBrk="0" hangingPunct="1">
                  <a:defRPr sz="1867" kern="1200">
                    <a:solidFill>
                      <a:schemeClr val="tx1"/>
                    </a:solidFill>
                    <a:latin typeface="+mn-lt"/>
                    <a:ea typeface="+mn-ea"/>
                    <a:cs typeface="+mn-cs"/>
                  </a:defRPr>
                </a:lvl2pPr>
                <a:lvl3pPr marL="914332" algn="l" defTabSz="914332" rtl="0" eaLnBrk="1" latinLnBrk="0" hangingPunct="1">
                  <a:defRPr sz="1867" kern="1200">
                    <a:solidFill>
                      <a:schemeClr val="tx1"/>
                    </a:solidFill>
                    <a:latin typeface="+mn-lt"/>
                    <a:ea typeface="+mn-ea"/>
                    <a:cs typeface="+mn-cs"/>
                  </a:defRPr>
                </a:lvl3pPr>
                <a:lvl4pPr marL="1371498" algn="l" defTabSz="914332" rtl="0" eaLnBrk="1" latinLnBrk="0" hangingPunct="1">
                  <a:defRPr sz="1867" kern="1200">
                    <a:solidFill>
                      <a:schemeClr val="tx1"/>
                    </a:solidFill>
                    <a:latin typeface="+mn-lt"/>
                    <a:ea typeface="+mn-ea"/>
                    <a:cs typeface="+mn-cs"/>
                  </a:defRPr>
                </a:lvl4pPr>
                <a:lvl5pPr marL="1828664" algn="l" defTabSz="914332" rtl="0" eaLnBrk="1" latinLnBrk="0" hangingPunct="1">
                  <a:defRPr sz="1867" kern="1200">
                    <a:solidFill>
                      <a:schemeClr val="tx1"/>
                    </a:solidFill>
                    <a:latin typeface="+mn-lt"/>
                    <a:ea typeface="+mn-ea"/>
                    <a:cs typeface="+mn-cs"/>
                  </a:defRPr>
                </a:lvl5pPr>
                <a:lvl6pPr marL="2285830" algn="l" defTabSz="914332" rtl="0" eaLnBrk="1" latinLnBrk="0" hangingPunct="1">
                  <a:defRPr sz="1867" kern="1200">
                    <a:solidFill>
                      <a:schemeClr val="tx1"/>
                    </a:solidFill>
                    <a:latin typeface="+mn-lt"/>
                    <a:ea typeface="+mn-ea"/>
                    <a:cs typeface="+mn-cs"/>
                  </a:defRPr>
                </a:lvl6pPr>
                <a:lvl7pPr marL="2742994" algn="l" defTabSz="914332" rtl="0" eaLnBrk="1" latinLnBrk="0" hangingPunct="1">
                  <a:defRPr sz="1867" kern="1200">
                    <a:solidFill>
                      <a:schemeClr val="tx1"/>
                    </a:solidFill>
                    <a:latin typeface="+mn-lt"/>
                    <a:ea typeface="+mn-ea"/>
                    <a:cs typeface="+mn-cs"/>
                  </a:defRPr>
                </a:lvl7pPr>
                <a:lvl8pPr marL="3200160" algn="l" defTabSz="914332" rtl="0" eaLnBrk="1" latinLnBrk="0" hangingPunct="1">
                  <a:defRPr sz="1867" kern="1200">
                    <a:solidFill>
                      <a:schemeClr val="tx1"/>
                    </a:solidFill>
                    <a:latin typeface="+mn-lt"/>
                    <a:ea typeface="+mn-ea"/>
                    <a:cs typeface="+mn-cs"/>
                  </a:defRPr>
                </a:lvl8pPr>
                <a:lvl9pPr marL="3657327" algn="l" defTabSz="914332" rtl="0" eaLnBrk="1" latinLnBrk="0" hangingPunct="1">
                  <a:defRPr sz="1867" kern="1200">
                    <a:solidFill>
                      <a:schemeClr val="tx1"/>
                    </a:solidFill>
                    <a:latin typeface="+mn-lt"/>
                    <a:ea typeface="+mn-ea"/>
                    <a:cs typeface="+mn-cs"/>
                  </a:defRPr>
                </a:lvl9pPr>
              </a:lstStyle>
              <a:p>
                <a:pPr algn="ctr"/>
                <a:r>
                  <a:rPr lang="en-US" altLang="zh-CN" sz="4000" dirty="0">
                    <a:latin typeface="Arial" panose="020B0604020202020204" pitchFamily="34" charset="0"/>
                    <a:ea typeface="微软雅黑" panose="020B0503020204020204" pitchFamily="34" charset="-122"/>
                    <a:cs typeface="Arial" panose="020B0604020202020204" pitchFamily="34" charset="0"/>
                  </a:rPr>
                  <a:t>02</a:t>
                </a:r>
                <a:endParaRPr lang="zh-CN" altLang="en-US" sz="4000" baseline="-3000"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22" name="组合 21">
              <a:extLst>
                <a:ext uri="{FF2B5EF4-FFF2-40B4-BE49-F238E27FC236}">
                  <a16:creationId xmlns:a16="http://schemas.microsoft.com/office/drawing/2014/main" id="{B9886A38-E727-478E-BD92-4E110545D68F}"/>
                </a:ext>
              </a:extLst>
            </p:cNvPr>
            <p:cNvGrpSpPr/>
            <p:nvPr/>
          </p:nvGrpSpPr>
          <p:grpSpPr>
            <a:xfrm>
              <a:off x="5200741" y="2880650"/>
              <a:ext cx="1887055" cy="1592580"/>
              <a:chOff x="5927099" y="3207123"/>
              <a:chExt cx="1887055" cy="1592580"/>
            </a:xfrm>
          </p:grpSpPr>
          <p:sp>
            <p:nvSpPr>
              <p:cNvPr id="23" name="六边形 22">
                <a:extLst>
                  <a:ext uri="{FF2B5EF4-FFF2-40B4-BE49-F238E27FC236}">
                    <a16:creationId xmlns:a16="http://schemas.microsoft.com/office/drawing/2014/main" id="{BA6EE7C6-6327-4EE0-8453-0851BBE3E924}"/>
                  </a:ext>
                </a:extLst>
              </p:cNvPr>
              <p:cNvSpPr/>
              <p:nvPr/>
            </p:nvSpPr>
            <p:spPr>
              <a:xfrm>
                <a:off x="5927099" y="3207123"/>
                <a:ext cx="1887055" cy="1592580"/>
              </a:xfrm>
              <a:prstGeom prst="hexagon">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32" rtl="0" eaLnBrk="1" latinLnBrk="0" hangingPunct="1">
                  <a:defRPr sz="1867" kern="1200">
                    <a:solidFill>
                      <a:schemeClr val="lt1"/>
                    </a:solidFill>
                    <a:latin typeface="+mn-lt"/>
                    <a:ea typeface="+mn-ea"/>
                    <a:cs typeface="+mn-cs"/>
                  </a:defRPr>
                </a:lvl1pPr>
                <a:lvl2pPr marL="457167" algn="l" defTabSz="914332" rtl="0" eaLnBrk="1" latinLnBrk="0" hangingPunct="1">
                  <a:defRPr sz="1867" kern="1200">
                    <a:solidFill>
                      <a:schemeClr val="lt1"/>
                    </a:solidFill>
                    <a:latin typeface="+mn-lt"/>
                    <a:ea typeface="+mn-ea"/>
                    <a:cs typeface="+mn-cs"/>
                  </a:defRPr>
                </a:lvl2pPr>
                <a:lvl3pPr marL="914332" algn="l" defTabSz="914332" rtl="0" eaLnBrk="1" latinLnBrk="0" hangingPunct="1">
                  <a:defRPr sz="1867" kern="1200">
                    <a:solidFill>
                      <a:schemeClr val="lt1"/>
                    </a:solidFill>
                    <a:latin typeface="+mn-lt"/>
                    <a:ea typeface="+mn-ea"/>
                    <a:cs typeface="+mn-cs"/>
                  </a:defRPr>
                </a:lvl3pPr>
                <a:lvl4pPr marL="1371498" algn="l" defTabSz="914332" rtl="0" eaLnBrk="1" latinLnBrk="0" hangingPunct="1">
                  <a:defRPr sz="1867" kern="1200">
                    <a:solidFill>
                      <a:schemeClr val="lt1"/>
                    </a:solidFill>
                    <a:latin typeface="+mn-lt"/>
                    <a:ea typeface="+mn-ea"/>
                    <a:cs typeface="+mn-cs"/>
                  </a:defRPr>
                </a:lvl4pPr>
                <a:lvl5pPr marL="1828664" algn="l" defTabSz="914332" rtl="0" eaLnBrk="1" latinLnBrk="0" hangingPunct="1">
                  <a:defRPr sz="1867" kern="1200">
                    <a:solidFill>
                      <a:schemeClr val="lt1"/>
                    </a:solidFill>
                    <a:latin typeface="+mn-lt"/>
                    <a:ea typeface="+mn-ea"/>
                    <a:cs typeface="+mn-cs"/>
                  </a:defRPr>
                </a:lvl5pPr>
                <a:lvl6pPr marL="2285830" algn="l" defTabSz="914332" rtl="0" eaLnBrk="1" latinLnBrk="0" hangingPunct="1">
                  <a:defRPr sz="1867" kern="1200">
                    <a:solidFill>
                      <a:schemeClr val="lt1"/>
                    </a:solidFill>
                    <a:latin typeface="+mn-lt"/>
                    <a:ea typeface="+mn-ea"/>
                    <a:cs typeface="+mn-cs"/>
                  </a:defRPr>
                </a:lvl6pPr>
                <a:lvl7pPr marL="2742994" algn="l" defTabSz="914332" rtl="0" eaLnBrk="1" latinLnBrk="0" hangingPunct="1">
                  <a:defRPr sz="1867" kern="1200">
                    <a:solidFill>
                      <a:schemeClr val="lt1"/>
                    </a:solidFill>
                    <a:latin typeface="+mn-lt"/>
                    <a:ea typeface="+mn-ea"/>
                    <a:cs typeface="+mn-cs"/>
                  </a:defRPr>
                </a:lvl7pPr>
                <a:lvl8pPr marL="3200160" algn="l" defTabSz="914332" rtl="0" eaLnBrk="1" latinLnBrk="0" hangingPunct="1">
                  <a:defRPr sz="1867" kern="1200">
                    <a:solidFill>
                      <a:schemeClr val="lt1"/>
                    </a:solidFill>
                    <a:latin typeface="+mn-lt"/>
                    <a:ea typeface="+mn-ea"/>
                    <a:cs typeface="+mn-cs"/>
                  </a:defRPr>
                </a:lvl8pPr>
                <a:lvl9pPr marL="3657327" algn="l" defTabSz="914332" rtl="0" eaLnBrk="1" latinLnBrk="0" hangingPunct="1">
                  <a:defRPr sz="1867" kern="1200">
                    <a:solidFill>
                      <a:schemeClr val="lt1"/>
                    </a:solidFill>
                    <a:latin typeface="+mn-lt"/>
                    <a:ea typeface="+mn-ea"/>
                    <a:cs typeface="+mn-cs"/>
                  </a:defRPr>
                </a:lvl9pP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1">
                <a:extLst>
                  <a:ext uri="{FF2B5EF4-FFF2-40B4-BE49-F238E27FC236}">
                    <a16:creationId xmlns:a16="http://schemas.microsoft.com/office/drawing/2014/main" id="{A7A9B399-8C37-4F5E-88BB-7C8623CD451C}"/>
                  </a:ext>
                </a:extLst>
              </p:cNvPr>
              <p:cNvSpPr txBox="1"/>
              <p:nvPr/>
            </p:nvSpPr>
            <p:spPr>
              <a:xfrm>
                <a:off x="5990257" y="3627360"/>
                <a:ext cx="1798924" cy="707886"/>
              </a:xfrm>
              <a:prstGeom prst="rect">
                <a:avLst/>
              </a:prstGeom>
              <a:noFill/>
            </p:spPr>
            <p:txBody>
              <a:bodyPr wrap="square" rtlCol="0">
                <a:spAutoFit/>
              </a:bodyPr>
              <a:lstStyle>
                <a:defPPr>
                  <a:defRPr lang="zh-CN"/>
                </a:defPPr>
                <a:lvl1pPr marL="0" algn="l" defTabSz="914332" rtl="0" eaLnBrk="1" latinLnBrk="0" hangingPunct="1">
                  <a:defRPr sz="1867" kern="1200">
                    <a:solidFill>
                      <a:schemeClr val="tx1"/>
                    </a:solidFill>
                    <a:latin typeface="+mn-lt"/>
                    <a:ea typeface="+mn-ea"/>
                    <a:cs typeface="+mn-cs"/>
                  </a:defRPr>
                </a:lvl1pPr>
                <a:lvl2pPr marL="457167" algn="l" defTabSz="914332" rtl="0" eaLnBrk="1" latinLnBrk="0" hangingPunct="1">
                  <a:defRPr sz="1867" kern="1200">
                    <a:solidFill>
                      <a:schemeClr val="tx1"/>
                    </a:solidFill>
                    <a:latin typeface="+mn-lt"/>
                    <a:ea typeface="+mn-ea"/>
                    <a:cs typeface="+mn-cs"/>
                  </a:defRPr>
                </a:lvl2pPr>
                <a:lvl3pPr marL="914332" algn="l" defTabSz="914332" rtl="0" eaLnBrk="1" latinLnBrk="0" hangingPunct="1">
                  <a:defRPr sz="1867" kern="1200">
                    <a:solidFill>
                      <a:schemeClr val="tx1"/>
                    </a:solidFill>
                    <a:latin typeface="+mn-lt"/>
                    <a:ea typeface="+mn-ea"/>
                    <a:cs typeface="+mn-cs"/>
                  </a:defRPr>
                </a:lvl3pPr>
                <a:lvl4pPr marL="1371498" algn="l" defTabSz="914332" rtl="0" eaLnBrk="1" latinLnBrk="0" hangingPunct="1">
                  <a:defRPr sz="1867" kern="1200">
                    <a:solidFill>
                      <a:schemeClr val="tx1"/>
                    </a:solidFill>
                    <a:latin typeface="+mn-lt"/>
                    <a:ea typeface="+mn-ea"/>
                    <a:cs typeface="+mn-cs"/>
                  </a:defRPr>
                </a:lvl4pPr>
                <a:lvl5pPr marL="1828664" algn="l" defTabSz="914332" rtl="0" eaLnBrk="1" latinLnBrk="0" hangingPunct="1">
                  <a:defRPr sz="1867" kern="1200">
                    <a:solidFill>
                      <a:schemeClr val="tx1"/>
                    </a:solidFill>
                    <a:latin typeface="+mn-lt"/>
                    <a:ea typeface="+mn-ea"/>
                    <a:cs typeface="+mn-cs"/>
                  </a:defRPr>
                </a:lvl5pPr>
                <a:lvl6pPr marL="2285830" algn="l" defTabSz="914332" rtl="0" eaLnBrk="1" latinLnBrk="0" hangingPunct="1">
                  <a:defRPr sz="1867" kern="1200">
                    <a:solidFill>
                      <a:schemeClr val="tx1"/>
                    </a:solidFill>
                    <a:latin typeface="+mn-lt"/>
                    <a:ea typeface="+mn-ea"/>
                    <a:cs typeface="+mn-cs"/>
                  </a:defRPr>
                </a:lvl6pPr>
                <a:lvl7pPr marL="2742994" algn="l" defTabSz="914332" rtl="0" eaLnBrk="1" latinLnBrk="0" hangingPunct="1">
                  <a:defRPr sz="1867" kern="1200">
                    <a:solidFill>
                      <a:schemeClr val="tx1"/>
                    </a:solidFill>
                    <a:latin typeface="+mn-lt"/>
                    <a:ea typeface="+mn-ea"/>
                    <a:cs typeface="+mn-cs"/>
                  </a:defRPr>
                </a:lvl7pPr>
                <a:lvl8pPr marL="3200160" algn="l" defTabSz="914332" rtl="0" eaLnBrk="1" latinLnBrk="0" hangingPunct="1">
                  <a:defRPr sz="1867" kern="1200">
                    <a:solidFill>
                      <a:schemeClr val="tx1"/>
                    </a:solidFill>
                    <a:latin typeface="+mn-lt"/>
                    <a:ea typeface="+mn-ea"/>
                    <a:cs typeface="+mn-cs"/>
                  </a:defRPr>
                </a:lvl8pPr>
                <a:lvl9pPr marL="3657327" algn="l" defTabSz="914332" rtl="0" eaLnBrk="1" latinLnBrk="0" hangingPunct="1">
                  <a:defRPr sz="1867" kern="1200">
                    <a:solidFill>
                      <a:schemeClr val="tx1"/>
                    </a:solidFill>
                    <a:latin typeface="+mn-lt"/>
                    <a:ea typeface="+mn-ea"/>
                    <a:cs typeface="+mn-cs"/>
                  </a:defRPr>
                </a:lvl9pPr>
              </a:lstStyle>
              <a:p>
                <a:pPr algn="ctr"/>
                <a:r>
                  <a:rPr lang="en-US" altLang="zh-CN" sz="2000" b="1" dirty="0">
                    <a:solidFill>
                      <a:schemeClr val="bg1"/>
                    </a:solidFill>
                  </a:rPr>
                  <a:t>Optimization method </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grpSp>
      </p:grpSp>
      <p:sp>
        <p:nvSpPr>
          <p:cNvPr id="42" name="文本框 41">
            <a:extLst>
              <a:ext uri="{FF2B5EF4-FFF2-40B4-BE49-F238E27FC236}">
                <a16:creationId xmlns:a16="http://schemas.microsoft.com/office/drawing/2014/main" id="{FBAF8439-B550-4C7C-AF4D-152D1EE72562}"/>
              </a:ext>
            </a:extLst>
          </p:cNvPr>
          <p:cNvSpPr txBox="1"/>
          <p:nvPr/>
        </p:nvSpPr>
        <p:spPr>
          <a:xfrm>
            <a:off x="9577136" y="3106681"/>
            <a:ext cx="251992" cy="369332"/>
          </a:xfrm>
          <a:prstGeom prst="rect">
            <a:avLst/>
          </a:prstGeom>
          <a:noFill/>
        </p:spPr>
        <p:txBody>
          <a:bodyPr wrap="none" rtlCol="0">
            <a:spAutoFit/>
          </a:bodyPr>
          <a:lstStyle/>
          <a:p>
            <a:r>
              <a:rPr lang="en-US" altLang="zh-CN" dirty="0"/>
              <a:t>f</a:t>
            </a:r>
            <a:endParaRPr lang="zh-CN" altLang="en-US" dirty="0"/>
          </a:p>
        </p:txBody>
      </p:sp>
      <p:sp>
        <p:nvSpPr>
          <p:cNvPr id="43" name="文本框 42">
            <a:extLst>
              <a:ext uri="{FF2B5EF4-FFF2-40B4-BE49-F238E27FC236}">
                <a16:creationId xmlns:a16="http://schemas.microsoft.com/office/drawing/2014/main" id="{6FFA5020-A32B-4B85-838D-6C57CFCC32F1}"/>
              </a:ext>
            </a:extLst>
          </p:cNvPr>
          <p:cNvSpPr txBox="1"/>
          <p:nvPr/>
        </p:nvSpPr>
        <p:spPr>
          <a:xfrm>
            <a:off x="8800367" y="1856763"/>
            <a:ext cx="2433001" cy="2092881"/>
          </a:xfrm>
          <a:prstGeom prst="rect">
            <a:avLst/>
          </a:prstGeom>
          <a:noFill/>
        </p:spPr>
        <p:txBody>
          <a:bodyPr wrap="square" rtlCol="0">
            <a:spAutoFit/>
          </a:bodyPr>
          <a:lstStyle/>
          <a:p>
            <a:r>
              <a:rPr lang="en-US" altLang="zh-CN" sz="2800" dirty="0">
                <a:solidFill>
                  <a:schemeClr val="bg1"/>
                </a:solidFill>
              </a:rPr>
              <a:t>Rise the height of the transmission lines</a:t>
            </a:r>
          </a:p>
          <a:p>
            <a:endParaRPr lang="zh-CN" altLang="en-US" dirty="0"/>
          </a:p>
        </p:txBody>
      </p:sp>
      <p:sp>
        <p:nvSpPr>
          <p:cNvPr id="46" name="文本框 45">
            <a:extLst>
              <a:ext uri="{FF2B5EF4-FFF2-40B4-BE49-F238E27FC236}">
                <a16:creationId xmlns:a16="http://schemas.microsoft.com/office/drawing/2014/main" id="{DE41F615-6115-4177-8903-1C6BC752C91D}"/>
              </a:ext>
            </a:extLst>
          </p:cNvPr>
          <p:cNvSpPr txBox="1"/>
          <p:nvPr/>
        </p:nvSpPr>
        <p:spPr>
          <a:xfrm>
            <a:off x="4840989" y="5466142"/>
            <a:ext cx="3325410" cy="1661993"/>
          </a:xfrm>
          <a:prstGeom prst="rect">
            <a:avLst/>
          </a:prstGeom>
          <a:noFill/>
        </p:spPr>
        <p:txBody>
          <a:bodyPr wrap="square" rtlCol="0">
            <a:spAutoFit/>
          </a:bodyPr>
          <a:lstStyle/>
          <a:p>
            <a:r>
              <a:rPr lang="en-US" altLang="zh-CN" sz="2800" dirty="0">
                <a:solidFill>
                  <a:schemeClr val="bg1"/>
                </a:solidFill>
              </a:rPr>
              <a:t>Change the layout of the transmission lines</a:t>
            </a:r>
          </a:p>
          <a:p>
            <a:endParaRPr lang="zh-CN" altLang="en-US" dirty="0"/>
          </a:p>
        </p:txBody>
      </p:sp>
      <p:sp>
        <p:nvSpPr>
          <p:cNvPr id="47" name="文本框 46">
            <a:extLst>
              <a:ext uri="{FF2B5EF4-FFF2-40B4-BE49-F238E27FC236}">
                <a16:creationId xmlns:a16="http://schemas.microsoft.com/office/drawing/2014/main" id="{C2D13311-A437-456D-8FF4-0C65C741D10B}"/>
              </a:ext>
            </a:extLst>
          </p:cNvPr>
          <p:cNvSpPr txBox="1"/>
          <p:nvPr/>
        </p:nvSpPr>
        <p:spPr>
          <a:xfrm>
            <a:off x="1796067" y="1995975"/>
            <a:ext cx="2961043" cy="2246769"/>
          </a:xfrm>
          <a:prstGeom prst="rect">
            <a:avLst/>
          </a:prstGeom>
          <a:noFill/>
        </p:spPr>
        <p:txBody>
          <a:bodyPr wrap="square" rtlCol="0">
            <a:spAutoFit/>
          </a:bodyPr>
          <a:lstStyle/>
          <a:p>
            <a:r>
              <a:rPr lang="en-US" altLang="zh-CN" sz="2800" dirty="0">
                <a:solidFill>
                  <a:schemeClr val="bg1"/>
                </a:solidFill>
              </a:rPr>
              <a:t>Reasonable control of distance between different phase lines </a:t>
            </a:r>
            <a:endParaRPr lang="zh-CN" altLang="en-US" sz="2800" dirty="0">
              <a:solidFill>
                <a:schemeClr val="bg1"/>
              </a:solidFill>
            </a:endParaRPr>
          </a:p>
        </p:txBody>
      </p:sp>
    </p:spTree>
    <p:extLst>
      <p:ext uri="{BB962C8B-B14F-4D97-AF65-F5344CB8AC3E}">
        <p14:creationId xmlns:p14="http://schemas.microsoft.com/office/powerpoint/2010/main" val="29533479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1399</Words>
  <Application>Microsoft Office PowerPoint</Application>
  <PresentationFormat>宽屏</PresentationFormat>
  <Paragraphs>139</Paragraphs>
  <Slides>12</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微软雅黑</vt:lpstr>
      <vt:lpstr>Arial</vt:lpstr>
      <vt:lpstr>Office 主题​​</vt:lpstr>
      <vt:lpstr>PowerPoint 演示文稿</vt:lpstr>
      <vt:lpstr>PowerPoint 演示文稿</vt:lpstr>
      <vt:lpstr>PowerPoint 演示文稿</vt:lpstr>
      <vt:lpstr>The electric environment</vt:lpstr>
      <vt:lpstr>The electric environment</vt:lpstr>
      <vt:lpstr>PowerPoint 演示文稿</vt:lpstr>
      <vt:lpstr>The magnetic environment</vt:lpstr>
      <vt:lpstr>PowerPoint 演示文稿</vt:lpstr>
      <vt:lpstr>Optimization method </vt:lpstr>
      <vt:lpstr>Optimization method </vt:lpstr>
      <vt:lpstr>reference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Ocean</dc:creator>
  <cp:lastModifiedBy>Liu Ocean</cp:lastModifiedBy>
  <cp:revision>49</cp:revision>
  <dcterms:created xsi:type="dcterms:W3CDTF">2017-07-02T09:25:49Z</dcterms:created>
  <dcterms:modified xsi:type="dcterms:W3CDTF">2017-07-05T02:46:52Z</dcterms:modified>
</cp:coreProperties>
</file>