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4" r:id="rId3"/>
    <p:sldId id="258" r:id="rId4"/>
    <p:sldId id="266" r:id="rId5"/>
    <p:sldId id="265" r:id="rId6"/>
    <p:sldId id="257" r:id="rId7"/>
    <p:sldId id="287" r:id="rId8"/>
    <p:sldId id="262" r:id="rId9"/>
    <p:sldId id="259" r:id="rId10"/>
    <p:sldId id="279" r:id="rId11"/>
    <p:sldId id="269" r:id="rId12"/>
    <p:sldId id="268" r:id="rId13"/>
    <p:sldId id="270" r:id="rId14"/>
    <p:sldId id="276" r:id="rId15"/>
    <p:sldId id="271" r:id="rId16"/>
    <p:sldId id="272" r:id="rId17"/>
    <p:sldId id="277" r:id="rId18"/>
    <p:sldId id="280" r:id="rId19"/>
    <p:sldId id="273" r:id="rId20"/>
    <p:sldId id="274" r:id="rId21"/>
    <p:sldId id="278" r:id="rId22"/>
    <p:sldId id="281" r:id="rId23"/>
    <p:sldId id="282" r:id="rId24"/>
    <p:sldId id="275" r:id="rId25"/>
    <p:sldId id="283" r:id="rId26"/>
    <p:sldId id="260" r:id="rId27"/>
    <p:sldId id="261" r:id="rId28"/>
    <p:sldId id="284" r:id="rId29"/>
    <p:sldId id="285" r:id="rId30"/>
    <p:sldId id="286" r:id="rId31"/>
    <p:sldId id="26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C515B77-C2DF-4AF8-BA5A-E7D4B3718DF8}">
          <p14:sldIdLst>
            <p14:sldId id="256"/>
          </p14:sldIdLst>
        </p14:section>
        <p14:section name="陌生人社交的定义" id="{6BA22A50-FD86-4F9D-BAF6-374E387992AC}">
          <p14:sldIdLst>
            <p14:sldId id="264"/>
            <p14:sldId id="258"/>
            <p14:sldId id="266"/>
          </p14:sldIdLst>
        </p14:section>
        <p14:section name="市场分析" id="{B4ECCAF4-7263-4316-9816-50078D86CC7F}">
          <p14:sldIdLst>
            <p14:sldId id="265"/>
            <p14:sldId id="257"/>
            <p14:sldId id="287"/>
          </p14:sldIdLst>
        </p14:section>
        <p14:section name="陌生人社交应用分类及举例" id="{5659F5E7-607E-43A3-AE9B-B6B5051C13F2}">
          <p14:sldIdLst>
            <p14:sldId id="262"/>
            <p14:sldId id="259"/>
            <p14:sldId id="279"/>
            <p14:sldId id="269"/>
            <p14:sldId id="268"/>
            <p14:sldId id="270"/>
            <p14:sldId id="276"/>
            <p14:sldId id="271"/>
            <p14:sldId id="272"/>
            <p14:sldId id="277"/>
            <p14:sldId id="280"/>
            <p14:sldId id="273"/>
            <p14:sldId id="274"/>
            <p14:sldId id="278"/>
            <p14:sldId id="281"/>
            <p14:sldId id="282"/>
            <p14:sldId id="275"/>
            <p14:sldId id="283"/>
          </p14:sldIdLst>
        </p14:section>
        <p14:section name="iTag的构想" id="{1A172D68-6100-4804-BB5C-70E5650C50B7}">
          <p14:sldIdLst>
            <p14:sldId id="260"/>
            <p14:sldId id="261"/>
            <p14:sldId id="284"/>
            <p14:sldId id="285"/>
            <p14:sldId id="286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2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674E4-43FD-4C31-9EBC-6118D609C298}" type="datetimeFigureOut">
              <a:rPr lang="zh-CN" altLang="en-US" smtClean="0"/>
              <a:t>2021-02-28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AFD03-A274-4E36-9040-D9554D066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673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什么叫良心企业，这就叫良心企业</a:t>
            </a:r>
            <a:r>
              <a:rPr lang="en-US" altLang="zh-CN" dirty="0"/>
              <a:t>——</a:t>
            </a:r>
            <a:r>
              <a:rPr lang="zh-CN" altLang="en-US" dirty="0"/>
              <a:t>清美交互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FD03-A274-4E36-9040-D9554D06617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131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24B71-2E3D-47CD-ADC8-EC3C5A3F1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2EE51A-3519-44B6-808A-61E7F5E8D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406ED-0FDF-4C44-8B16-0A406EEE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2021-02-28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E964D-E95E-4DE0-8173-C43DD263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D30B3-F6C2-473B-891A-A529E882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0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20D29-479C-428A-9853-3BDCD3CD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19C9C6-5A4C-44E1-A71B-EC79AA540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5ECEA-5A2D-453A-A3BA-FAFAB87D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2021-02-28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6CEE0-C760-4A84-88D6-52D042ED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41281-B236-4882-8183-383C35C4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68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93248C-67A9-43C4-986A-906D8E27A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AE8C28-3EFE-485A-B383-CA2EAD0B8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0F18A9-D78C-49DF-8A85-0567AED3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2021-02-28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8B752-D3BD-42C7-B749-AF6A30C2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B46-6C52-4057-9A34-05B001DD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03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82DEF-7CEC-49B8-B5A4-41240872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D7935-DD9A-4FC7-A858-632906020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A3DDA-35E3-49E2-8F86-0F56E43F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2021-02-28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A35D0-0008-4AAE-9A9C-97C7CD85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C64A8-8C21-4505-9C50-FE98237B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5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13B65-7961-4B5A-8839-46BC432D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7CEB6-E1E2-443F-9D18-F0C66CDC7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D014A-8125-4C28-BB99-BEE7125C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2021-02-28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27B66F-6A02-4749-BBF8-0B504457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501AF-105D-4AB4-8E1D-9E1DB444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33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FE948-A375-4E52-BD60-285E6194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AD2BA-6057-409F-88C9-4E9756803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D1BC3C-816D-4B49-BAA6-E8DB270BB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51BA61-1661-4647-ABFD-9B7E13F4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2021-02-28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E817A4-5AD7-4E8F-A2E0-D855481F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38B27C-1223-4548-81A6-C0A47FCA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82848-5403-4DE9-8859-EE09613A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2832F2-311E-459F-826F-BFFF449D7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AD52BD-EE96-4990-A774-276AB1F77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98CED5-3FCE-4DFD-811E-20048CC82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7A450C-8AFB-4F0F-B863-ABBCEC920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ED97E8-A540-4D51-AF6E-5FA77574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2021-02-28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0185F4-707A-4426-809A-76162014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49A670-85F7-4B38-B7EE-D63DE6BB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55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7A62F-CD39-4D18-A58F-D9162C54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C8131B-4C6A-43B9-9F84-BB9B89E0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2021-02-28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EB3892-CD4C-4DA0-8F20-4A5A98F4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4D5DAB-F2BA-4145-9490-9F135823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0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6766A4-70EE-404B-A261-F961ABDA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2021-02-28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D8959D-D9EB-4BAA-ADDA-118461BD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5E860-6465-44DA-AE8D-CC074311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93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6455A-A593-4BA2-ADFF-3A96880F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3440A-F763-4961-B899-12FDD23B6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B6838-4F9B-4D31-B141-236E5901D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A47629-0526-46A2-86D2-5C429C84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2021-02-28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F9E1BE-263C-4D64-A87A-0318575A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B7F847-A6D0-462B-A091-06EA2856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11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4523E-AA07-4EF5-A6E5-7CFB39BB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85B321-C3FA-464F-971E-54E4F4F2B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BC41DE-C39E-4EF3-A0E6-78C847213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55E475-3866-4CA5-B3D1-F531B55E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2793-DDE3-4BDE-A5CE-EEB452E4BC31}" type="datetimeFigureOut">
              <a:rPr lang="zh-CN" altLang="en-US" smtClean="0"/>
              <a:t>2021-02-28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2F6C5-A140-4A9C-B984-A4FEF37C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E9DB59-3123-4487-A072-07188A6B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07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50B55E-96D5-4C21-A877-A7186390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1FDC9B-AA21-40CB-8AE0-E921B71B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89E92-78D0-4161-B889-3BE19AD21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2793-DDE3-4BDE-A5CE-EEB452E4BC31}" type="datetimeFigureOut">
              <a:rPr lang="zh-CN" altLang="en-US" smtClean="0"/>
              <a:t>2021-02-28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FFAEC-6541-47C8-B1A6-299DD1024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FDE52-205B-454E-98DF-88EE5D9CF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F4B0C-BDCB-40B1-9FAC-879AF25B9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80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FFA69-0BF9-4514-A278-4F5277CB15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iTag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328A48-B99A-40AB-B531-6B9B05937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一款从线下开始的陌生人社交应用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Designed By Tingliang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37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1B1E7-CBF9-4744-A282-62F8C8EA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基于地理位置的社交应用程序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1A476-DAF3-45EB-A3E5-96AE75A5D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主要基于地理位置和大数据平台，向用户提供个性化推荐。</a:t>
            </a:r>
            <a:endParaRPr lang="en-US" altLang="zh-CN" dirty="0"/>
          </a:p>
          <a:p>
            <a:r>
              <a:rPr lang="zh-CN" altLang="en-US" dirty="0"/>
              <a:t>其在交互方式上采用了简单的动作设置：如果喜欢某一对象，就往右滑，不喜欢则往左滑。</a:t>
            </a:r>
            <a:endParaRPr lang="en-US" altLang="zh-CN" dirty="0"/>
          </a:p>
          <a:p>
            <a:r>
              <a:rPr lang="zh-CN" altLang="en-US" dirty="0"/>
              <a:t>之后，系统自动进行配对，如果双方互相喜欢，系统会明确告知给两个用户，双方才能开始聊天，否则彼此不会收到任何消息。</a:t>
            </a:r>
          </a:p>
        </p:txBody>
      </p:sp>
    </p:spTree>
    <p:extLst>
      <p:ext uri="{BB962C8B-B14F-4D97-AF65-F5344CB8AC3E}">
        <p14:creationId xmlns:p14="http://schemas.microsoft.com/office/powerpoint/2010/main" val="54139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F49C534-8396-4485-97A0-6A2446BE2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9459"/>
            <a:ext cx="12192000" cy="551908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0E3547C-88FB-441D-9991-D55B0E2CC2E8}"/>
              </a:ext>
            </a:extLst>
          </p:cNvPr>
          <p:cNvSpPr/>
          <p:nvPr/>
        </p:nvSpPr>
        <p:spPr>
          <a:xfrm>
            <a:off x="7725833" y="6211669"/>
            <a:ext cx="4466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Ref </a:t>
            </a:r>
            <a:r>
              <a:rPr lang="zh-CN" altLang="en-US" dirty="0">
                <a:solidFill>
                  <a:schemeClr val="accent3"/>
                </a:solidFill>
              </a:rPr>
              <a:t>维基百科 </a:t>
            </a:r>
            <a:r>
              <a:rPr lang="en-US" altLang="zh-CN" dirty="0">
                <a:solidFill>
                  <a:schemeClr val="accent3"/>
                </a:solidFill>
              </a:rPr>
              <a:t>https://en.wikipedia.org/wiki/Tinder_(app)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2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0908C-51B2-4102-9E3A-D1FA10A0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Tinder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96EDB-0336-40AB-82E4-1FD5CFBEB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左滑右滑</a:t>
            </a:r>
            <a:endParaRPr lang="en-US" altLang="zh-CN" dirty="0"/>
          </a:p>
          <a:p>
            <a:r>
              <a:rPr lang="zh-CN" altLang="en-US" dirty="0"/>
              <a:t>配对机制</a:t>
            </a:r>
            <a:endParaRPr lang="en-US" altLang="zh-CN" dirty="0"/>
          </a:p>
          <a:p>
            <a:r>
              <a:rPr lang="zh-CN" altLang="en-US" dirty="0"/>
              <a:t>和</a:t>
            </a:r>
            <a:r>
              <a:rPr lang="en-US" altLang="zh-CN" dirty="0"/>
              <a:t>Facebook Instagram</a:t>
            </a:r>
            <a:r>
              <a:rPr lang="zh-CN" altLang="en-US" dirty="0"/>
              <a:t>等社交软件的联动</a:t>
            </a:r>
            <a:endParaRPr lang="en-US" altLang="zh-CN" dirty="0"/>
          </a:p>
          <a:p>
            <a:r>
              <a:rPr lang="zh-CN" altLang="en-US" dirty="0"/>
              <a:t>付费版本可以</a:t>
            </a:r>
            <a:r>
              <a:rPr lang="en-US" altLang="zh-CN" dirty="0"/>
              <a:t>Like</a:t>
            </a:r>
            <a:r>
              <a:rPr lang="zh-CN" altLang="en-US" dirty="0"/>
              <a:t>更多的人，甚至在</a:t>
            </a:r>
            <a:r>
              <a:rPr lang="en-US" altLang="zh-CN" dirty="0"/>
              <a:t>Like</a:t>
            </a:r>
            <a:r>
              <a:rPr lang="zh-CN" altLang="en-US" dirty="0"/>
              <a:t>之前看这个人有没有</a:t>
            </a:r>
            <a:r>
              <a:rPr lang="en-US" altLang="zh-CN" dirty="0"/>
              <a:t>Like</a:t>
            </a:r>
            <a:r>
              <a:rPr lang="zh-CN" altLang="en-US" dirty="0"/>
              <a:t>你</a:t>
            </a:r>
            <a:endParaRPr lang="en-US" altLang="zh-CN" dirty="0"/>
          </a:p>
          <a:p>
            <a:r>
              <a:rPr lang="en-US" altLang="zh-CN" dirty="0"/>
              <a:t>SOS</a:t>
            </a:r>
            <a:r>
              <a:rPr lang="zh-CN" altLang="en-US" dirty="0"/>
              <a:t>报警功能</a:t>
            </a:r>
          </a:p>
        </p:txBody>
      </p:sp>
    </p:spTree>
    <p:extLst>
      <p:ext uri="{BB962C8B-B14F-4D97-AF65-F5344CB8AC3E}">
        <p14:creationId xmlns:p14="http://schemas.microsoft.com/office/powerpoint/2010/main" val="1193715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5B16B30-7324-4526-887E-0FA7228CA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7381"/>
            <a:ext cx="12192000" cy="546323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C955A7A-63CE-4F11-B2AF-3562A2EDC8E8}"/>
              </a:ext>
            </a:extLst>
          </p:cNvPr>
          <p:cNvSpPr/>
          <p:nvPr/>
        </p:nvSpPr>
        <p:spPr>
          <a:xfrm>
            <a:off x="7725833" y="6211669"/>
            <a:ext cx="4466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Ref </a:t>
            </a:r>
            <a:r>
              <a:rPr lang="zh-CN" altLang="en-US" dirty="0">
                <a:solidFill>
                  <a:schemeClr val="accent3"/>
                </a:solidFill>
              </a:rPr>
              <a:t>维基百科 </a:t>
            </a:r>
            <a:r>
              <a:rPr lang="en-US" altLang="zh-CN" dirty="0">
                <a:solidFill>
                  <a:schemeClr val="accent3"/>
                </a:solidFill>
              </a:rPr>
              <a:t>https://en.wikipedia.org/wiki/Tinder_(app)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8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F23D4-F768-4523-B0D9-F83C80A8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信息安全问题和隐患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9D55F-89C2-483E-A231-82E604F0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每次打开和进行匹配的精确地理位置甚至聊天视频内容的泄露漏洞</a:t>
            </a:r>
            <a:endParaRPr lang="en-US" altLang="zh-CN" dirty="0"/>
          </a:p>
          <a:p>
            <a:r>
              <a:rPr lang="zh-CN" altLang="en-US" dirty="0"/>
              <a:t>卫报记者单人长达</a:t>
            </a:r>
            <a:r>
              <a:rPr lang="en-US" altLang="zh-CN" dirty="0"/>
              <a:t>800</a:t>
            </a:r>
            <a:r>
              <a:rPr lang="zh-CN" altLang="en-US" dirty="0"/>
              <a:t>页的用户数据历史，包括时间、地点、个人喜好、受众人群、每个照片浏览时间。</a:t>
            </a:r>
            <a:endParaRPr lang="en-US" altLang="zh-CN" dirty="0"/>
          </a:p>
          <a:p>
            <a:r>
              <a:rPr lang="zh-CN" altLang="en-US" dirty="0"/>
              <a:t>连自己都不知道的私密信息泄露的可能性</a:t>
            </a:r>
          </a:p>
        </p:txBody>
      </p:sp>
    </p:spTree>
    <p:extLst>
      <p:ext uri="{BB962C8B-B14F-4D97-AF65-F5344CB8AC3E}">
        <p14:creationId xmlns:p14="http://schemas.microsoft.com/office/powerpoint/2010/main" val="376062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0178F1-330A-45E7-B07B-2CE11D860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416"/>
            <a:ext cx="12192000" cy="561716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F3AF5DD-E5C8-44BD-9E91-E61D3F80F2A9}"/>
              </a:ext>
            </a:extLst>
          </p:cNvPr>
          <p:cNvSpPr/>
          <p:nvPr/>
        </p:nvSpPr>
        <p:spPr>
          <a:xfrm>
            <a:off x="6849533" y="6211669"/>
            <a:ext cx="5342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3"/>
                </a:solidFill>
              </a:rPr>
              <a:t>陷入招嫖争议、市值跌去六成，陌陌到底怎么了？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https://www.jiemian.com/article/5703382.html</a:t>
            </a:r>
            <a:endParaRPr lang="zh-CN" altLang="zh-CN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73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3937D72-9839-4179-AE09-E737CCE61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537"/>
            <a:ext cx="12192000" cy="55809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304C97-F667-4487-BA13-CAD786673F50}"/>
              </a:ext>
            </a:extLst>
          </p:cNvPr>
          <p:cNvSpPr/>
          <p:nvPr/>
        </p:nvSpPr>
        <p:spPr>
          <a:xfrm>
            <a:off x="7725833" y="6211669"/>
            <a:ext cx="4466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Ref </a:t>
            </a:r>
            <a:r>
              <a:rPr lang="zh-CN" altLang="en-US" dirty="0">
                <a:solidFill>
                  <a:schemeClr val="accent3"/>
                </a:solidFill>
              </a:rPr>
              <a:t>维基百科 </a:t>
            </a:r>
            <a:r>
              <a:rPr lang="en-US" altLang="zh-CN" dirty="0">
                <a:solidFill>
                  <a:schemeClr val="accent3"/>
                </a:solidFill>
              </a:rPr>
              <a:t>https://en.wikipedia.org/wiki/Tinder_(app)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606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F23D4-F768-4523-B0D9-F83C80A8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陌陌（以及被其收购的探探）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9D55F-89C2-483E-A231-82E604F0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大量虚假信息、骗子、甚至聊天机器人。</a:t>
            </a:r>
            <a:endParaRPr lang="en-US" altLang="zh-CN" dirty="0"/>
          </a:p>
          <a:p>
            <a:r>
              <a:rPr lang="zh-CN" altLang="en-US" dirty="0"/>
              <a:t>打擦边球构筑的不健康的商业模式。</a:t>
            </a:r>
            <a:endParaRPr lang="en-US" altLang="zh-CN" dirty="0"/>
          </a:p>
          <a:p>
            <a:r>
              <a:rPr lang="zh-CN" altLang="en-US" dirty="0"/>
              <a:t>用户粘性有限，商业潜力有限。</a:t>
            </a:r>
            <a:endParaRPr lang="en-US" altLang="zh-CN" dirty="0"/>
          </a:p>
          <a:p>
            <a:r>
              <a:rPr lang="zh-CN" altLang="en-US" dirty="0"/>
              <a:t>软件缺乏加密措施，因此，稍有技术的黑客即可获取用户的用户名、密码、电话号码，甚至对话。</a:t>
            </a:r>
          </a:p>
        </p:txBody>
      </p:sp>
    </p:spTree>
    <p:extLst>
      <p:ext uri="{BB962C8B-B14F-4D97-AF65-F5344CB8AC3E}">
        <p14:creationId xmlns:p14="http://schemas.microsoft.com/office/powerpoint/2010/main" val="3253408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52538-8DC6-4B19-A2A1-F439CBB7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相亲应用和婚恋市场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A86DE-778F-4567-8D8E-019C9DEE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婚恋市场更加功利</a:t>
            </a:r>
            <a:endParaRPr lang="en-US" altLang="zh-CN" dirty="0"/>
          </a:p>
          <a:p>
            <a:r>
              <a:rPr lang="zh-CN" altLang="en-US" dirty="0"/>
              <a:t>主要玩家包括世纪佳缘</a:t>
            </a:r>
            <a:r>
              <a:rPr lang="en-US" altLang="zh-CN" dirty="0"/>
              <a:t>&amp;</a:t>
            </a:r>
            <a:r>
              <a:rPr lang="zh-CN" altLang="en-US" dirty="0"/>
              <a:t>百合网、珍爱网等</a:t>
            </a:r>
            <a:endParaRPr lang="en-US" altLang="zh-CN" dirty="0"/>
          </a:p>
          <a:p>
            <a:r>
              <a:rPr lang="zh-CN" altLang="en-US" dirty="0"/>
              <a:t>用户普遍为</a:t>
            </a:r>
            <a:r>
              <a:rPr lang="en-US" altLang="zh-CN" dirty="0"/>
              <a:t>30-40</a:t>
            </a:r>
            <a:r>
              <a:rPr lang="zh-CN" altLang="en-US" dirty="0"/>
              <a:t>岁，有更高的收入，追求相亲的效率</a:t>
            </a:r>
            <a:endParaRPr lang="en-US" altLang="zh-CN" dirty="0"/>
          </a:p>
          <a:p>
            <a:r>
              <a:rPr lang="en-US" altLang="zh-CN" dirty="0"/>
              <a:t>VIP</a:t>
            </a:r>
            <a:r>
              <a:rPr lang="zh-CN" altLang="en-US" dirty="0"/>
              <a:t>服务收费较高，从几万到几十万不等</a:t>
            </a:r>
          </a:p>
        </p:txBody>
      </p:sp>
    </p:spTree>
    <p:extLst>
      <p:ext uri="{BB962C8B-B14F-4D97-AF65-F5344CB8AC3E}">
        <p14:creationId xmlns:p14="http://schemas.microsoft.com/office/powerpoint/2010/main" val="3018165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4B21D67-412E-4A6B-BB45-3BE587BE4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237"/>
            <a:ext cx="12192000" cy="40235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465B4C7-3826-4088-A442-3447CD8C7D77}"/>
              </a:ext>
            </a:extLst>
          </p:cNvPr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accent3"/>
                </a:solidFill>
              </a:rPr>
              <a:t>Ref </a:t>
            </a:r>
            <a:r>
              <a:rPr lang="zh-CN" altLang="en-US" dirty="0">
                <a:solidFill>
                  <a:schemeClr val="accent3"/>
                </a:solidFill>
              </a:rPr>
              <a:t>像某缘，某合这些相亲网站靠谱吗？</a:t>
            </a:r>
            <a:r>
              <a:rPr lang="en-US" altLang="zh-CN" dirty="0">
                <a:solidFill>
                  <a:schemeClr val="accent3"/>
                </a:solidFill>
              </a:rPr>
              <a:t>https://www.zhihu.com/question/30901217/answer/929176711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22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46C59-C8A0-485C-A74D-8EB357BA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陌生人社交的定义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824C5E-7294-42CC-A111-BCDAA9540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我司要重新定义陌生人社交！（</a:t>
            </a:r>
            <a:r>
              <a:rPr lang="zh-CN" altLang="en-US" dirty="0">
                <a:solidFill>
                  <a:srgbClr val="898989"/>
                </a:solidFill>
              </a:rPr>
              <a:t>手动狗</a:t>
            </a:r>
            <a:r>
              <a:rPr lang="zh-CN" altLang="en-US" dirty="0"/>
              <a:t>头）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2EE647-29F1-449B-A50F-C36D96308E78}"/>
              </a:ext>
            </a:extLst>
          </p:cNvPr>
          <p:cNvSpPr/>
          <p:nvPr/>
        </p:nvSpPr>
        <p:spPr>
          <a:xfrm>
            <a:off x="7725833" y="6211669"/>
            <a:ext cx="4466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Ref </a:t>
            </a:r>
            <a:r>
              <a:rPr lang="zh-CN" altLang="en-US" dirty="0">
                <a:solidFill>
                  <a:schemeClr val="accent3"/>
                </a:solidFill>
              </a:rPr>
              <a:t>陌生人社交业务的冰与火 </a:t>
            </a:r>
            <a:r>
              <a:rPr lang="en-US" altLang="zh-CN" dirty="0">
                <a:solidFill>
                  <a:schemeClr val="accent3"/>
                </a:solidFill>
              </a:rPr>
              <a:t>https://zhuanlan.zhihu.com/p/352422530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853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1612B6D-F423-4B58-B1FE-F3EF02BC7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897" y="0"/>
            <a:ext cx="8974206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9AF51EC-3688-4BB7-B6CA-561E67BF15C1}"/>
              </a:ext>
            </a:extLst>
          </p:cNvPr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accent3"/>
                </a:solidFill>
              </a:rPr>
              <a:t>Ref https://zh.wikipedia.org/wiki/%E4%B8%96%E7%BA%AA%E4%BD%B3%E7%BC%98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23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36D5E-6520-4830-B68A-0DF74E3A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相亲网站的问题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AE33E-77B6-4A59-A72F-DEECAFB62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信息不实，婚介和外包合伙骗人，婚介收费按人来，越难的越贵，</a:t>
            </a:r>
            <a:r>
              <a:rPr lang="en-US" altLang="zh-CN" dirty="0"/>
              <a:t>VIP</a:t>
            </a:r>
            <a:r>
              <a:rPr lang="zh-CN" altLang="en-US" dirty="0"/>
              <a:t>费用一万起步，甚至有更贵的。金融理财诈骗、传销组织奔现。知乎上有大量的关于平台或代理商请的托恶意骗钱行为的例子</a:t>
            </a:r>
            <a:endParaRPr lang="en-US" altLang="zh-CN" dirty="0"/>
          </a:p>
          <a:p>
            <a:r>
              <a:rPr lang="zh-CN" altLang="en-US" dirty="0"/>
              <a:t>存在大量不实个人信息，但是过于严格的筛查审核机制会劝退很多用户，用户不愿意一次性上传过多真实个人信息和照片，如学位证身份证等</a:t>
            </a:r>
          </a:p>
          <a:p>
            <a:r>
              <a:rPr lang="zh-CN" altLang="en-US" dirty="0"/>
              <a:t>盈利主要靠</a:t>
            </a:r>
            <a:r>
              <a:rPr lang="en-US" altLang="zh-CN" dirty="0"/>
              <a:t>VIP</a:t>
            </a:r>
            <a:r>
              <a:rPr lang="zh-CN" altLang="en-US" dirty="0"/>
              <a:t>或一对一红娘收费，收费普遍极高，条件差距大的收费更高，甚至于几十万的天价中介费。</a:t>
            </a:r>
          </a:p>
        </p:txBody>
      </p:sp>
    </p:spTree>
    <p:extLst>
      <p:ext uri="{BB962C8B-B14F-4D97-AF65-F5344CB8AC3E}">
        <p14:creationId xmlns:p14="http://schemas.microsoft.com/office/powerpoint/2010/main" val="245970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8C301-AD1B-4B35-94E0-36758C1F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兴趣交友类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70EF7-3017-44BF-9448-763F969E9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Summer</a:t>
            </a:r>
            <a:r>
              <a:rPr lang="zh-CN" altLang="en-US" dirty="0"/>
              <a:t>主打高校市场：分享校园欢乐日常、大学生专属身份认证、面向全国高校开放、答题交友</a:t>
            </a:r>
            <a:endParaRPr lang="en-US" altLang="zh-CN" dirty="0"/>
          </a:p>
          <a:p>
            <a:r>
              <a:rPr lang="en-US" altLang="zh-CN" dirty="0"/>
              <a:t>Soul</a:t>
            </a:r>
            <a:r>
              <a:rPr lang="zh-CN" altLang="en-US" dirty="0"/>
              <a:t>则主打匿名性的轻松感，不用上传头像、视频露脸或者实名。</a:t>
            </a:r>
          </a:p>
        </p:txBody>
      </p:sp>
    </p:spTree>
    <p:extLst>
      <p:ext uri="{BB962C8B-B14F-4D97-AF65-F5344CB8AC3E}">
        <p14:creationId xmlns:p14="http://schemas.microsoft.com/office/powerpoint/2010/main" val="622525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81498-E2AB-4658-A0F7-8A5B321B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Soul 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59C61-DEBD-4F90-859C-99609292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Soul App</a:t>
            </a:r>
            <a:r>
              <a:rPr lang="zh-CN" altLang="en-US" dirty="0"/>
              <a:t>通过“智能匹配算法”一键推荐用户可能喜欢的人和内容</a:t>
            </a:r>
            <a:endParaRPr lang="en-US" altLang="zh-CN" dirty="0"/>
          </a:p>
          <a:p>
            <a:r>
              <a:rPr lang="zh-CN" altLang="en-US" dirty="0"/>
              <a:t>灵魂匹配，属于你的灵魂伴侣。匹配的依据是用户在上面做的测试结果，测试结果会包括三观，感情，喜好，品位等多个维度。</a:t>
            </a:r>
            <a:r>
              <a:rPr lang="en-US" altLang="zh-CN" dirty="0"/>
              <a:t>Soul</a:t>
            </a:r>
            <a:r>
              <a:rPr lang="zh-CN" altLang="en-US" dirty="0"/>
              <a:t>会根据测试得出的个人特征，选择</a:t>
            </a:r>
            <a:r>
              <a:rPr lang="en-US" altLang="zh-CN" dirty="0"/>
              <a:t>match</a:t>
            </a:r>
            <a:r>
              <a:rPr lang="zh-CN" altLang="en-US" dirty="0"/>
              <a:t>率高的对象和用户聊天。</a:t>
            </a:r>
          </a:p>
          <a:p>
            <a:r>
              <a:rPr lang="zh-CN" altLang="en-US" dirty="0"/>
              <a:t>语音匹配 实时社交</a:t>
            </a:r>
          </a:p>
          <a:p>
            <a:r>
              <a:rPr lang="zh-CN" altLang="en-US" dirty="0"/>
              <a:t>开启视频脸基尼，保护隐私，视频不露脸</a:t>
            </a:r>
          </a:p>
          <a:p>
            <a:r>
              <a:rPr lang="zh-CN" altLang="en-US" dirty="0"/>
              <a:t>瞬间广场，分享类型丰富的瞬间。还有随机电台，精彩瞬间边听边刷。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推荐理由：不用看脸也能聊天。这款</a:t>
            </a:r>
            <a:r>
              <a:rPr lang="en-US" altLang="zh-CN" dirty="0"/>
              <a:t>app</a:t>
            </a:r>
            <a:r>
              <a:rPr lang="zh-CN" altLang="en-US" dirty="0"/>
              <a:t>主打灵魂社交的路线，匹配的方式是通过性格测试，甚至连头像都不能用自己的照片。可以当成匿名树洞使用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DA3F50-E736-490F-A6AB-944EFB2D6258}"/>
              </a:ext>
            </a:extLst>
          </p:cNvPr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accent3"/>
                </a:solidFill>
              </a:rPr>
              <a:t>Ref  soul</a:t>
            </a:r>
            <a:r>
              <a:rPr lang="zh-CN" altLang="en-US" dirty="0">
                <a:solidFill>
                  <a:schemeClr val="accent3"/>
                </a:solidFill>
              </a:rPr>
              <a:t>官网介绍 </a:t>
            </a:r>
            <a:r>
              <a:rPr lang="en-US" altLang="zh-CN" dirty="0">
                <a:solidFill>
                  <a:schemeClr val="accent3"/>
                </a:solidFill>
              </a:rPr>
              <a:t>https://www.soulapp.cn/ </a:t>
            </a:r>
          </a:p>
        </p:txBody>
      </p:sp>
    </p:spTree>
    <p:extLst>
      <p:ext uri="{BB962C8B-B14F-4D97-AF65-F5344CB8AC3E}">
        <p14:creationId xmlns:p14="http://schemas.microsoft.com/office/powerpoint/2010/main" val="1632961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56FABE7-945F-481D-BEC9-FAB9093C7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18"/>
            <a:ext cx="12192000" cy="647456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9EAB386-7C69-4847-888D-3E92A14A66F7}"/>
              </a:ext>
            </a:extLst>
          </p:cNvPr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accent3"/>
                </a:solidFill>
              </a:rPr>
              <a:t>Ref </a:t>
            </a:r>
            <a:r>
              <a:rPr lang="zh-CN" altLang="en-US" dirty="0">
                <a:solidFill>
                  <a:schemeClr val="accent3"/>
                </a:solidFill>
              </a:rPr>
              <a:t>现在的</a:t>
            </a:r>
            <a:r>
              <a:rPr lang="en-US" altLang="zh-CN" dirty="0">
                <a:solidFill>
                  <a:schemeClr val="accent3"/>
                </a:solidFill>
              </a:rPr>
              <a:t>soul</a:t>
            </a:r>
            <a:r>
              <a:rPr lang="zh-CN" altLang="en-US" dirty="0">
                <a:solidFill>
                  <a:schemeClr val="accent3"/>
                </a:solidFill>
              </a:rPr>
              <a:t>让你感觉恶心吗？</a:t>
            </a:r>
            <a:r>
              <a:rPr lang="en-US" altLang="zh-CN" dirty="0">
                <a:solidFill>
                  <a:schemeClr val="accent3"/>
                </a:solidFill>
              </a:rPr>
              <a:t>https://www.zhihu.com/question/385963024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393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50A0E-22E6-4943-B98B-FE0CF3A5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SOUL</a:t>
            </a:r>
            <a:r>
              <a:rPr lang="zh-CN" altLang="en-US" dirty="0"/>
              <a:t>目前的问题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2A854-6113-4D62-A9FE-243F2F1F8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SOUL</a:t>
            </a:r>
            <a:r>
              <a:rPr lang="zh-CN" altLang="en-US" dirty="0"/>
              <a:t>开始的模式很吸引人，类似树洞的匿名，个人信息的自由，和探探等应用区分开了。</a:t>
            </a:r>
            <a:endParaRPr lang="en-US" altLang="zh-CN" dirty="0"/>
          </a:p>
          <a:p>
            <a:r>
              <a:rPr lang="zh-CN" altLang="en-US" dirty="0"/>
              <a:t>但是屏蔽词过多，甚至其他网站链接都会屏蔽。</a:t>
            </a:r>
            <a:endParaRPr lang="en-US" altLang="zh-CN" dirty="0"/>
          </a:p>
          <a:p>
            <a:r>
              <a:rPr lang="zh-CN" altLang="en-US" dirty="0"/>
              <a:t>匿名下的乱象丛生令这个平台鱼龙混杂，广场变为寻求满足感的匿名微博式平台。</a:t>
            </a:r>
          </a:p>
        </p:txBody>
      </p:sp>
    </p:spTree>
    <p:extLst>
      <p:ext uri="{BB962C8B-B14F-4D97-AF65-F5344CB8AC3E}">
        <p14:creationId xmlns:p14="http://schemas.microsoft.com/office/powerpoint/2010/main" val="2333121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82B6A-886D-40C5-AD68-7B623D4C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iTag</a:t>
            </a:r>
            <a:r>
              <a:rPr lang="zh-CN" altLang="en-US" dirty="0"/>
              <a:t>的构想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FBEFE0-40D6-4139-81B0-CDBF27823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此章节纯属虚构，具体请以实物为准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如有雷同，他抄我的</a:t>
            </a:r>
          </a:p>
        </p:txBody>
      </p:sp>
    </p:spTree>
    <p:extLst>
      <p:ext uri="{BB962C8B-B14F-4D97-AF65-F5344CB8AC3E}">
        <p14:creationId xmlns:p14="http://schemas.microsoft.com/office/powerpoint/2010/main" val="2034422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4B766-D8B3-4867-BDCA-07B5ADFB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痛点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B920F-A4A2-4DFB-9311-93CCFBB4E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信息安全问题：</a:t>
            </a:r>
            <a:r>
              <a:rPr lang="en-US" altLang="zh-CN" dirty="0"/>
              <a:t>LBS</a:t>
            </a:r>
            <a:r>
              <a:rPr lang="zh-CN" altLang="en-US" dirty="0"/>
              <a:t>应用普遍存在的问题，海量个人信息（特别是位置信息）泄露的可能性</a:t>
            </a:r>
          </a:p>
          <a:p>
            <a:r>
              <a:rPr lang="zh-CN" altLang="en-US" dirty="0"/>
              <a:t>用户人身安全问题</a:t>
            </a:r>
          </a:p>
          <a:p>
            <a:r>
              <a:rPr lang="zh-CN" altLang="en-US" dirty="0"/>
              <a:t>荷尔蒙导向应用的不可持续性和用户留存率低</a:t>
            </a:r>
          </a:p>
          <a:p>
            <a:r>
              <a:rPr lang="zh-CN" altLang="en-US" dirty="0"/>
              <a:t>很多人不愿意不希望自己的真实照片被公开，被挑选。</a:t>
            </a:r>
          </a:p>
          <a:p>
            <a:r>
              <a:rPr lang="zh-CN" altLang="en-US" dirty="0"/>
              <a:t>关键词审核过于严格，实名信息审查过于敷衍了事</a:t>
            </a:r>
          </a:p>
          <a:p>
            <a:r>
              <a:rPr lang="zh-CN" altLang="en-US" dirty="0"/>
              <a:t>大量虚假用户和骗子，平台鱼龙混杂</a:t>
            </a:r>
          </a:p>
          <a:p>
            <a:r>
              <a:rPr lang="zh-CN" altLang="en-US" dirty="0"/>
              <a:t>平台收费过高，线下分店通过和代理商和托儿一起蒙骗客户盈利</a:t>
            </a:r>
          </a:p>
          <a:p>
            <a:r>
              <a:rPr lang="zh-CN" altLang="en-US" dirty="0"/>
              <a:t>流量中心化：少数用户获得多数资源</a:t>
            </a:r>
            <a:r>
              <a:rPr lang="en-US" altLang="zh-CN" dirty="0"/>
              <a:t>——</a:t>
            </a:r>
            <a:r>
              <a:rPr lang="zh-CN" altLang="en-US" dirty="0"/>
              <a:t>社交资本太单一，基本就只以颜值为主</a:t>
            </a:r>
          </a:p>
        </p:txBody>
      </p:sp>
    </p:spTree>
    <p:extLst>
      <p:ext uri="{BB962C8B-B14F-4D97-AF65-F5344CB8AC3E}">
        <p14:creationId xmlns:p14="http://schemas.microsoft.com/office/powerpoint/2010/main" val="3563197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3587A-3FBF-4951-A6CB-96D09049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EB1E57-B13B-4100-A60D-202E0512B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不再要求用户提供位置权限</a:t>
            </a:r>
            <a:endParaRPr lang="en-US" altLang="zh-CN" dirty="0"/>
          </a:p>
          <a:p>
            <a:r>
              <a:rPr lang="zh-CN" altLang="en-US" dirty="0"/>
              <a:t>用户不必向公网公布个人信息，也不必给平台提供任何信息</a:t>
            </a:r>
            <a:endParaRPr lang="en-US" altLang="zh-CN" dirty="0"/>
          </a:p>
          <a:p>
            <a:r>
              <a:rPr lang="zh-CN" altLang="en-US" dirty="0"/>
              <a:t>提倡长期关系，而非荷尔蒙驱动关系</a:t>
            </a:r>
            <a:endParaRPr lang="en-US" altLang="zh-CN" dirty="0"/>
          </a:p>
          <a:p>
            <a:r>
              <a:rPr lang="zh-CN" altLang="en-US" dirty="0"/>
              <a:t>多元的社交资本，避免流量中心化</a:t>
            </a:r>
            <a:endParaRPr lang="en-US" altLang="zh-CN" dirty="0"/>
          </a:p>
          <a:p>
            <a:r>
              <a:rPr lang="zh-CN" altLang="en-US" dirty="0"/>
              <a:t>安全的兴趣广场</a:t>
            </a:r>
            <a:endParaRPr lang="en-US" altLang="zh-CN" dirty="0"/>
          </a:p>
          <a:p>
            <a:r>
              <a:rPr lang="zh-CN" altLang="en-US" dirty="0"/>
              <a:t>可持续发展，高的用户留存度</a:t>
            </a:r>
            <a:endParaRPr lang="en-US" altLang="zh-CN" dirty="0"/>
          </a:p>
          <a:p>
            <a:r>
              <a:rPr lang="zh-CN" altLang="en-US" dirty="0"/>
              <a:t>全免费平台，无广告环境</a:t>
            </a:r>
          </a:p>
        </p:txBody>
      </p:sp>
    </p:spTree>
    <p:extLst>
      <p:ext uri="{BB962C8B-B14F-4D97-AF65-F5344CB8AC3E}">
        <p14:creationId xmlns:p14="http://schemas.microsoft.com/office/powerpoint/2010/main" val="2016143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67BB8-375A-4A99-8063-73D9C586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494FB-26E8-473C-BD38-BFD171E84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一款从线下开始的陌生人社交应用：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NFC</a:t>
            </a:r>
            <a:r>
              <a:rPr lang="zh-CN" altLang="en-US" dirty="0"/>
              <a:t>卡片加持，只有刷卡才能加好友哦</a:t>
            </a:r>
            <a:endParaRPr lang="en-US" altLang="zh-CN" dirty="0"/>
          </a:p>
          <a:p>
            <a:r>
              <a:rPr lang="zh-CN" altLang="en-US" dirty="0"/>
              <a:t>自定义主页预设，可当场选择想给</a:t>
            </a:r>
            <a:r>
              <a:rPr lang="en-US" altLang="zh-CN" dirty="0"/>
              <a:t>TA</a:t>
            </a:r>
            <a:r>
              <a:rPr lang="zh-CN" altLang="en-US" dirty="0"/>
              <a:t>看的信息，真正做到千人千面</a:t>
            </a:r>
            <a:endParaRPr lang="en-US" altLang="zh-CN" dirty="0"/>
          </a:p>
          <a:p>
            <a:r>
              <a:rPr lang="zh-CN" altLang="en-US" dirty="0"/>
              <a:t>和不同社交软件联动，在其他软件里面展示自己不同角度的闪光点吧</a:t>
            </a:r>
            <a:endParaRPr lang="en-US" altLang="zh-CN" dirty="0"/>
          </a:p>
          <a:p>
            <a:r>
              <a:rPr lang="zh-CN" altLang="en-US" dirty="0"/>
              <a:t>组织线下主题兴趣小聚，给有共同兴趣话题的人提供机会</a:t>
            </a:r>
            <a:endParaRPr lang="en-US" altLang="zh-CN" dirty="0"/>
          </a:p>
          <a:p>
            <a:r>
              <a:rPr lang="zh-CN" altLang="en-US" dirty="0"/>
              <a:t>定制联名款卡片，你就是人群中最亮的崽</a:t>
            </a:r>
            <a:endParaRPr lang="en-US" altLang="zh-CN" dirty="0"/>
          </a:p>
          <a:p>
            <a:r>
              <a:rPr lang="zh-CN" altLang="en-US" dirty="0"/>
              <a:t>好友</a:t>
            </a:r>
            <a:r>
              <a:rPr lang="en-US" altLang="zh-CN" dirty="0"/>
              <a:t>Follow</a:t>
            </a:r>
            <a:r>
              <a:rPr lang="zh-CN" altLang="en-US" dirty="0"/>
              <a:t>系统，查看</a:t>
            </a:r>
            <a:r>
              <a:rPr lang="en-US" altLang="zh-CN" dirty="0"/>
              <a:t>Follower</a:t>
            </a:r>
            <a:r>
              <a:rPr lang="zh-CN" altLang="en-US" dirty="0"/>
              <a:t>共享给你的</a:t>
            </a:r>
            <a:r>
              <a:rPr lang="en-US" altLang="zh-CN" dirty="0"/>
              <a:t>TA</a:t>
            </a:r>
            <a:r>
              <a:rPr lang="zh-CN" altLang="en-US" dirty="0"/>
              <a:t>的信息吧</a:t>
            </a:r>
            <a:r>
              <a:rPr lang="en-US" altLang="zh-CN" dirty="0"/>
              <a:t>~</a:t>
            </a:r>
          </a:p>
          <a:p>
            <a:r>
              <a:rPr lang="zh-CN" altLang="en-US" dirty="0"/>
              <a:t>免费提供服务，无广告</a:t>
            </a:r>
          </a:p>
        </p:txBody>
      </p:sp>
    </p:spTree>
    <p:extLst>
      <p:ext uri="{BB962C8B-B14F-4D97-AF65-F5344CB8AC3E}">
        <p14:creationId xmlns:p14="http://schemas.microsoft.com/office/powerpoint/2010/main" val="2917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F51A4-C96C-4B88-8CE8-0A502971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陌生人社交的定义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7C790-AD7D-45A5-91BA-8230CA340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互联网语境下的社交是用户间的信息交流和互动，最典型的社交产品是早期的微信和</a:t>
            </a:r>
            <a:r>
              <a:rPr lang="en-US" altLang="zh-CN" dirty="0"/>
              <a:t>QQ</a:t>
            </a:r>
            <a:r>
              <a:rPr lang="zh-CN" altLang="en-US" dirty="0"/>
              <a:t>，但现在微信和</a:t>
            </a:r>
            <a:r>
              <a:rPr lang="en-US" altLang="zh-CN" dirty="0"/>
              <a:t>QQ</a:t>
            </a:r>
            <a:r>
              <a:rPr lang="zh-CN" altLang="en-US" dirty="0"/>
              <a:t>已不仅仅是社交产品，更是生活方式。</a:t>
            </a:r>
          </a:p>
          <a:p>
            <a:r>
              <a:rPr lang="zh-CN" altLang="en-US" dirty="0"/>
              <a:t>在社交的分类中，按用户关系距离来分，可分为熟人社交（</a:t>
            </a:r>
            <a:r>
              <a:rPr lang="en-US" altLang="zh-CN" dirty="0"/>
              <a:t>QQ</a:t>
            </a:r>
            <a:r>
              <a:rPr lang="zh-CN" altLang="en-US" dirty="0"/>
              <a:t>、微信）和陌生人社交（探探、陌陌、</a:t>
            </a:r>
            <a:r>
              <a:rPr lang="en-US" altLang="zh-CN" dirty="0"/>
              <a:t>Soul</a:t>
            </a:r>
            <a:r>
              <a:rPr lang="zh-CN" altLang="en-US" dirty="0"/>
              <a:t>、她说等婚恋交友软件）。</a:t>
            </a:r>
          </a:p>
          <a:p>
            <a:r>
              <a:rPr lang="zh-CN" altLang="en-US" dirty="0"/>
              <a:t>从社交的定义可以得到陌生人社交指陌生用户间的信息交流和互动，社交整体过程归纳总结起来就是以下两点：</a:t>
            </a:r>
            <a:r>
              <a:rPr lang="zh-CN" altLang="en-US" b="1" dirty="0"/>
              <a:t>关系的建立</a:t>
            </a:r>
            <a:r>
              <a:rPr lang="en-US" altLang="zh-CN" b="1" dirty="0"/>
              <a:t>+</a:t>
            </a:r>
            <a:r>
              <a:rPr lang="zh-CN" altLang="en-US" b="1" dirty="0"/>
              <a:t>关系的沉淀</a:t>
            </a:r>
            <a:r>
              <a:rPr lang="zh-CN" altLang="en-US" dirty="0"/>
              <a:t>（维系和发展）。而陌生人社交的重点会更偏关系的建立，特点是：它是对现实的补充，具有很大的虚拟性。</a:t>
            </a:r>
          </a:p>
        </p:txBody>
      </p:sp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86CD7B76-FFC6-41A5-9056-C13024354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617" y="4461934"/>
            <a:ext cx="5446183" cy="230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091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7A34A-CAF6-4289-844A-6EDA3AC9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E8D1C-6804-415A-8ABE-C715AFF74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真实世界中见过，甚至能验证身份（比如看看学生证），大大增加了安全感，妈妈再也不用担心我被假人骗的团团转啦</a:t>
            </a:r>
            <a:r>
              <a:rPr lang="en-US" altLang="zh-CN" dirty="0"/>
              <a:t>~</a:t>
            </a:r>
          </a:p>
          <a:p>
            <a:r>
              <a:rPr lang="zh-CN" altLang="en-US" dirty="0"/>
              <a:t>路上碰见合适的，就大胆去给</a:t>
            </a:r>
            <a:r>
              <a:rPr lang="en-US" altLang="zh-CN" dirty="0"/>
              <a:t>TA</a:t>
            </a:r>
            <a:r>
              <a:rPr lang="zh-CN" altLang="en-US" dirty="0"/>
              <a:t>你的卡片吧</a:t>
            </a:r>
            <a:r>
              <a:rPr lang="en-US" altLang="zh-CN" dirty="0"/>
              <a:t>~</a:t>
            </a:r>
          </a:p>
          <a:p>
            <a:r>
              <a:rPr lang="zh-CN" altLang="en-US" dirty="0"/>
              <a:t>从不同角度寻找共同兴趣和话题，增加做朋友的可能性</a:t>
            </a:r>
          </a:p>
        </p:txBody>
      </p:sp>
    </p:spTree>
    <p:extLst>
      <p:ext uri="{BB962C8B-B14F-4D97-AF65-F5344CB8AC3E}">
        <p14:creationId xmlns:p14="http://schemas.microsoft.com/office/powerpoint/2010/main" val="3978546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06188-2558-4CAE-8C13-BABFA13A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70D7D-953E-454F-872F-9A5470FD0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可参考</a:t>
            </a:r>
            <a:r>
              <a:rPr lang="en-US" altLang="zh-CN" dirty="0" err="1"/>
              <a:t>Github</a:t>
            </a:r>
            <a:r>
              <a:rPr lang="zh-CN" altLang="en-US" dirty="0"/>
              <a:t>完整报告  </a:t>
            </a:r>
          </a:p>
        </p:txBody>
      </p:sp>
    </p:spTree>
    <p:extLst>
      <p:ext uri="{BB962C8B-B14F-4D97-AF65-F5344CB8AC3E}">
        <p14:creationId xmlns:p14="http://schemas.microsoft.com/office/powerpoint/2010/main" val="67943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C3A82-8D82-48D2-8B68-A3674E34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陌生人社交的目的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81A2A-1DA0-4555-A695-27523816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preview">
            <a:extLst>
              <a:ext uri="{FF2B5EF4-FFF2-40B4-BE49-F238E27FC236}">
                <a16:creationId xmlns:a16="http://schemas.microsoft.com/office/drawing/2014/main" id="{67860D95-E702-4B08-9642-E5235ECB0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3342216"/>
            <a:ext cx="91821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21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6D838-EC35-439F-80BC-9D6750E2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陌生人社交市场分析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6CB27D-EF11-4530-9A8D-0B2DDEF3C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市场容量几个亿呀？</a:t>
            </a:r>
          </a:p>
        </p:txBody>
      </p:sp>
    </p:spTree>
    <p:extLst>
      <p:ext uri="{BB962C8B-B14F-4D97-AF65-F5344CB8AC3E}">
        <p14:creationId xmlns:p14="http://schemas.microsoft.com/office/powerpoint/2010/main" val="313459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0DAE0-0124-4221-90C5-BC132B5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陌生人社交市场分析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B36B2-1AEB-407B-88C0-41A3F0234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" descr="preview">
            <a:extLst>
              <a:ext uri="{FF2B5EF4-FFF2-40B4-BE49-F238E27FC236}">
                <a16:creationId xmlns:a16="http://schemas.microsoft.com/office/drawing/2014/main" id="{4C19969E-A700-42F8-A94F-FE03127A2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71" y="1337330"/>
            <a:ext cx="8433858" cy="552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76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B771B-AFA1-4D11-9DEE-3A57E81A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陌生人社交的困境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151DA-E878-41A6-846A-30FDBFF1D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划卡匹配导致的流量中心化</a:t>
            </a:r>
            <a:r>
              <a:rPr lang="en-US" altLang="zh-CN" dirty="0"/>
              <a:t>——</a:t>
            </a:r>
            <a:r>
              <a:rPr lang="zh-CN" altLang="en-US" dirty="0"/>
              <a:t>少数颜值高的用户获取了大部分的社交机会。</a:t>
            </a:r>
          </a:p>
          <a:p>
            <a:r>
              <a:rPr lang="zh-CN" altLang="en-US" dirty="0"/>
              <a:t>在东亚，带有色情味道的陌生社交产品大家使用时会有一定压力，会在意主流社会的眼光。</a:t>
            </a:r>
            <a:endParaRPr lang="en-US" altLang="zh-CN" dirty="0"/>
          </a:p>
          <a:p>
            <a:r>
              <a:rPr lang="zh-CN" altLang="en-US" dirty="0"/>
              <a:t>无法保证能找到一个聊得来的朋友或者伴侣，这种不确定性让用户退缩，尤其在概率过低时，随着用户使用成本的提高，用户更不愿意使用。</a:t>
            </a:r>
            <a:endParaRPr lang="en-US" altLang="zh-CN" dirty="0"/>
          </a:p>
          <a:p>
            <a:r>
              <a:rPr lang="zh-CN" altLang="en-US" dirty="0"/>
              <a:t>网络空间的陌生人社交中行为成本低，骚扰行为频发，极其伤害用户的体验，导致用户的流失</a:t>
            </a:r>
            <a:endParaRPr lang="en-US" altLang="zh-CN" dirty="0"/>
          </a:p>
          <a:p>
            <a:r>
              <a:rPr lang="zh-CN" altLang="en-US" dirty="0"/>
              <a:t>由于恶意用户的存在，用户之间的信任度较低，而这又进一步地导致了优质用户不愿意使用陌生人社交软件，形成恶性循环。</a:t>
            </a:r>
            <a:endParaRPr lang="en-US" altLang="zh-CN" dirty="0"/>
          </a:p>
          <a:p>
            <a:r>
              <a:rPr lang="zh-CN" altLang="en-US" dirty="0"/>
              <a:t>触及色情诈骗等灰色地带，遭到监管部门打击</a:t>
            </a:r>
          </a:p>
        </p:txBody>
      </p:sp>
    </p:spTree>
    <p:extLst>
      <p:ext uri="{BB962C8B-B14F-4D97-AF65-F5344CB8AC3E}">
        <p14:creationId xmlns:p14="http://schemas.microsoft.com/office/powerpoint/2010/main" val="191245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8E426-FA4D-4F6F-8389-8970AD46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陌生人社交应用分类及举例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D1A1D7-2B01-482D-AF36-5B8C31C0D3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庭梁分类法，仅供参考，本人对其科学性不负任何责任。</a:t>
            </a:r>
          </a:p>
        </p:txBody>
      </p:sp>
    </p:spTree>
    <p:extLst>
      <p:ext uri="{BB962C8B-B14F-4D97-AF65-F5344CB8AC3E}">
        <p14:creationId xmlns:p14="http://schemas.microsoft.com/office/powerpoint/2010/main" val="247325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AD7D3-EA91-4704-BA05-EE019A64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陌生人社交应用分类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1384E-7DC5-41C5-B02C-B8BEB36F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LBS</a:t>
            </a:r>
            <a:r>
              <a:rPr lang="zh-CN" altLang="en-US" dirty="0"/>
              <a:t>社交 主打</a:t>
            </a:r>
            <a:r>
              <a:rPr lang="en-US" altLang="zh-CN" dirty="0"/>
              <a:t>sex without relationships</a:t>
            </a:r>
          </a:p>
          <a:p>
            <a:pPr lvl="1"/>
            <a:r>
              <a:rPr lang="en-US" altLang="zh-CN" dirty="0"/>
              <a:t>Tinder</a:t>
            </a:r>
          </a:p>
          <a:p>
            <a:pPr lvl="1"/>
            <a:r>
              <a:rPr lang="zh-CN" altLang="en-US" dirty="0"/>
              <a:t>微信附近的人</a:t>
            </a:r>
            <a:endParaRPr lang="en-US" altLang="zh-CN" dirty="0"/>
          </a:p>
          <a:p>
            <a:pPr lvl="1"/>
            <a:r>
              <a:rPr lang="zh-CN" altLang="en-US" dirty="0"/>
              <a:t>探探</a:t>
            </a:r>
            <a:endParaRPr lang="en-US" altLang="zh-CN" dirty="0"/>
          </a:p>
          <a:p>
            <a:pPr lvl="1"/>
            <a:r>
              <a:rPr lang="zh-CN" altLang="en-US" dirty="0"/>
              <a:t>陌陌</a:t>
            </a:r>
            <a:endParaRPr lang="en-US" altLang="zh-CN" dirty="0"/>
          </a:p>
          <a:p>
            <a:r>
              <a:rPr lang="zh-CN" altLang="en-US" dirty="0"/>
              <a:t>婚恋市场系</a:t>
            </a:r>
            <a:endParaRPr lang="en-US" altLang="zh-CN" dirty="0"/>
          </a:p>
          <a:p>
            <a:pPr lvl="1"/>
            <a:r>
              <a:rPr lang="zh-CN" altLang="en-US" dirty="0"/>
              <a:t>世纪佳缘</a:t>
            </a:r>
            <a:endParaRPr lang="en-US" altLang="zh-CN" dirty="0"/>
          </a:p>
          <a:p>
            <a:pPr lvl="1"/>
            <a:r>
              <a:rPr lang="zh-CN" altLang="en-US" dirty="0"/>
              <a:t>珍爱网</a:t>
            </a:r>
            <a:endParaRPr lang="en-US" altLang="zh-CN" dirty="0"/>
          </a:p>
          <a:p>
            <a:r>
              <a:rPr lang="zh-CN" altLang="en-US" dirty="0"/>
              <a:t>兴趣交友类</a:t>
            </a:r>
            <a:endParaRPr lang="en-US" altLang="zh-CN" dirty="0"/>
          </a:p>
          <a:p>
            <a:pPr lvl="1"/>
            <a:r>
              <a:rPr lang="en-US" altLang="zh-CN" dirty="0"/>
              <a:t>Soul</a:t>
            </a:r>
          </a:p>
          <a:p>
            <a:pPr lvl="1"/>
            <a:r>
              <a:rPr lang="en-US" altLang="zh-CN" dirty="0"/>
              <a:t>Summer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99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1679</Words>
  <Application>Microsoft Office PowerPoint</Application>
  <PresentationFormat>宽屏</PresentationFormat>
  <Paragraphs>128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等线</vt:lpstr>
      <vt:lpstr>等线 Light</vt:lpstr>
      <vt:lpstr>Arial</vt:lpstr>
      <vt:lpstr>Office 主题​​</vt:lpstr>
      <vt:lpstr>iTag</vt:lpstr>
      <vt:lpstr>陌生人社交的定义</vt:lpstr>
      <vt:lpstr>陌生人社交的定义</vt:lpstr>
      <vt:lpstr>陌生人社交的目的</vt:lpstr>
      <vt:lpstr>陌生人社交市场分析</vt:lpstr>
      <vt:lpstr>陌生人社交市场分析</vt:lpstr>
      <vt:lpstr>陌生人社交的困境</vt:lpstr>
      <vt:lpstr>陌生人社交应用分类及举例</vt:lpstr>
      <vt:lpstr>陌生人社交应用分类</vt:lpstr>
      <vt:lpstr>基于地理位置的社交应用程序</vt:lpstr>
      <vt:lpstr>PowerPoint 演示文稿</vt:lpstr>
      <vt:lpstr>Tinder</vt:lpstr>
      <vt:lpstr>PowerPoint 演示文稿</vt:lpstr>
      <vt:lpstr>信息安全问题和隐患</vt:lpstr>
      <vt:lpstr>PowerPoint 演示文稿</vt:lpstr>
      <vt:lpstr>PowerPoint 演示文稿</vt:lpstr>
      <vt:lpstr>陌陌（以及被其收购的探探）</vt:lpstr>
      <vt:lpstr>相亲应用和婚恋市场</vt:lpstr>
      <vt:lpstr>PowerPoint 演示文稿</vt:lpstr>
      <vt:lpstr>PowerPoint 演示文稿</vt:lpstr>
      <vt:lpstr>相亲网站的问题</vt:lpstr>
      <vt:lpstr>兴趣交友类</vt:lpstr>
      <vt:lpstr>Soul APP</vt:lpstr>
      <vt:lpstr>PowerPoint 演示文稿</vt:lpstr>
      <vt:lpstr>SOUL目前的问题</vt:lpstr>
      <vt:lpstr>iTag的构想</vt:lpstr>
      <vt:lpstr>痛点</vt:lpstr>
      <vt:lpstr>提出</vt:lpstr>
      <vt:lpstr>解决</vt:lpstr>
      <vt:lpstr>说明</vt:lpstr>
      <vt:lpstr>谢谢!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iTag</dc:title>
  <dc:creator>张 庭梁</dc:creator>
  <cp:lastModifiedBy>张 庭梁</cp:lastModifiedBy>
  <cp:revision>58</cp:revision>
  <dcterms:created xsi:type="dcterms:W3CDTF">2021-02-28T14:04:01Z</dcterms:created>
  <dcterms:modified xsi:type="dcterms:W3CDTF">2021-02-28T15:43:12Z</dcterms:modified>
</cp:coreProperties>
</file>