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7" r:id="rId5"/>
    <p:sldId id="275" r:id="rId6"/>
    <p:sldId id="273" r:id="rId7"/>
    <p:sldId id="269" r:id="rId8"/>
    <p:sldId id="270" r:id="rId9"/>
    <p:sldId id="266" r:id="rId10"/>
    <p:sldId id="271" r:id="rId11"/>
    <p:sldId id="262" r:id="rId12"/>
    <p:sldId id="272" r:id="rId13"/>
    <p:sldId id="276" r:id="rId14"/>
    <p:sldId id="268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 snapToObjects="1">
      <p:cViewPr varScale="1">
        <p:scale>
          <a:sx n="136" d="100"/>
          <a:sy n="136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FD63-1925-2246-AFAC-858445C5F4AC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3FD9-1183-6F46-A4E2-B19C3CE771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Rockwell"/>
                <a:cs typeface="Rockwell"/>
              </a:rPr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A3FD9-1183-6F46-A4E2-B19C3CE771A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Rockwell"/>
                <a:cs typeface="Rockwell"/>
              </a:rPr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A3FD9-1183-6F46-A4E2-B19C3CE771A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Rockwell"/>
                <a:cs typeface="Rockwell"/>
              </a:rPr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A3FD9-1183-6F46-A4E2-B19C3CE771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Rockwell"/>
                <a:cs typeface="Rockwell"/>
              </a:rPr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A3FD9-1183-6F46-A4E2-B19C3CE771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313D-1D59-014E-9B29-DA7C086D9FF1}" type="datetimeFigureOut">
              <a:rPr lang="en-US" smtClean="0"/>
              <a:pPr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7C50-8742-8046-8789-DB886C4353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hyperlink" Target="http://www.alexa.com/siteinfo/ebates.com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006"/>
            <a:ext cx="8229600" cy="144485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Rockwell"/>
                <a:cs typeface="Rockwell"/>
              </a:rPr>
              <a:t>Web Portal </a:t>
            </a:r>
            <a:r>
              <a:rPr lang="en-US" sz="4800" b="1" smtClean="0">
                <a:latin typeface="Rockwell"/>
                <a:cs typeface="Rockwell"/>
              </a:rPr>
              <a:t>and         Promotion </a:t>
            </a:r>
            <a:r>
              <a:rPr lang="en-US" sz="4800" b="1">
                <a:latin typeface="Rockwell"/>
                <a:cs typeface="Rockwell"/>
              </a:rPr>
              <a:t>Analysis</a:t>
            </a:r>
            <a:endParaRPr lang="en-US" sz="4800" b="1" dirty="0">
              <a:latin typeface="Rockwell"/>
              <a:cs typeface="Rockwell"/>
            </a:endParaRPr>
          </a:p>
        </p:txBody>
      </p:sp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324274" y="5161643"/>
            <a:ext cx="1621971" cy="1474519"/>
          </a:xfrm>
          <a:prstGeom prst="rect">
            <a:avLst/>
          </a:prstGeom>
        </p:spPr>
      </p:pic>
      <p:pic>
        <p:nvPicPr>
          <p:cNvPr id="4" name="Content Placeholder 3" descr="Screen Shot 2017-02-10 at 8.45.3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2586" t="1963" r="62736" b="82179"/>
          <a:stretch>
            <a:fillRect/>
          </a:stretch>
        </p:blipFill>
        <p:spPr>
          <a:xfrm>
            <a:off x="526147" y="317500"/>
            <a:ext cx="8160653" cy="931818"/>
          </a:xfrm>
          <a:blipFill rotWithShape="1">
            <a:blip r:embed="rId2">
              <a:alphaModFix amt="0"/>
            </a:blip>
            <a:stretch>
              <a:fillRect/>
            </a:stretch>
          </a:blipFill>
        </p:spPr>
      </p:pic>
      <p:pic>
        <p:nvPicPr>
          <p:cNvPr id="9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5623" t="1963" r="65565" b="82179"/>
          <a:stretch>
            <a:fillRect/>
          </a:stretch>
        </p:blipFill>
        <p:spPr>
          <a:xfrm>
            <a:off x="4254476" y="315693"/>
            <a:ext cx="4426857" cy="931818"/>
          </a:xfrm>
          <a:prstGeom prst="rect">
            <a:avLst/>
          </a:prstGeom>
          <a:blipFill rotWithShape="1">
            <a:blip r:embed="rId2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936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Top </a:t>
            </a:r>
            <a:r>
              <a:rPr lang="en-US" sz="3000" dirty="0" smtClean="0">
                <a:latin typeface="Rockwell"/>
                <a:cs typeface="Rockwell"/>
              </a:rPr>
              <a:t>Retailers </a:t>
            </a:r>
            <a:r>
              <a:rPr lang="en-US" sz="3000" dirty="0" smtClean="0">
                <a:latin typeface="Rockwell"/>
                <a:cs typeface="Rockwell"/>
              </a:rPr>
              <a:t>by Cash Back to Coupons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31371" t="44555" r="58929" b="24026"/>
          <a:stretch>
            <a:fillRect/>
          </a:stretch>
        </p:blipFill>
        <p:spPr>
          <a:xfrm>
            <a:off x="7786243" y="5689652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12875" t="-610" r="65892" b="79598"/>
          <a:stretch>
            <a:fillRect/>
          </a:stretch>
        </p:blipFill>
        <p:spPr>
          <a:xfrm>
            <a:off x="3305531" y="149678"/>
            <a:ext cx="4662791" cy="4899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54740"/>
              </p:ext>
            </p:extLst>
          </p:nvPr>
        </p:nvGraphicFramePr>
        <p:xfrm>
          <a:off x="1058238" y="1633593"/>
          <a:ext cx="6910084" cy="4362694"/>
        </p:xfrm>
        <a:graphic>
          <a:graphicData uri="http://schemas.openxmlformats.org/drawingml/2006/table">
            <a:tbl>
              <a:tblPr/>
              <a:tblGrid>
                <a:gridCol w="1382016"/>
                <a:gridCol w="1217878"/>
                <a:gridCol w="1546156"/>
                <a:gridCol w="1213507"/>
                <a:gridCol w="1550527"/>
              </a:tblGrid>
              <a:tr h="466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Store Names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 Back Offer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  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Back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Purchase Amount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Macy's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70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$29,444,817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$981,493,900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Kohl's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27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$28,935,206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$964,506,867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Nordstrom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18 Offers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$21,811,161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$1,090,558,050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Sephora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8.0%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$14,460,391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$180,754,888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eBay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22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5.0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%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$13,834,090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$276,681,800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JCPenney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15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$13,508,414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$450,280,467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Groupon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7.0%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$13,449,360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$192,133,714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Walmart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35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$13,098,686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$1,309,868,600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Sears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119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$11,229,544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$1,122,954,400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Neiman Marcus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 Offers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8.0%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$7,647,776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$95,597,200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690" y="6164495"/>
            <a:ext cx="69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Rockwell" charset="0"/>
                <a:ea typeface="Rockwell" charset="0"/>
                <a:cs typeface="Rockwell" charset="0"/>
              </a:rPr>
              <a:t>Coupons,  Total </a:t>
            </a:r>
            <a:r>
              <a:rPr lang="en-US" sz="1400" dirty="0" smtClean="0">
                <a:latin typeface="Rockwell" charset="0"/>
                <a:ea typeface="Rockwell" charset="0"/>
                <a:cs typeface="Rockwell" charset="0"/>
              </a:rPr>
              <a:t>Cash Back and Total Purchase Amount are cumulative </a:t>
            </a:r>
            <a:r>
              <a:rPr lang="en-US" sz="1400" smtClean="0">
                <a:latin typeface="Rockwell" charset="0"/>
                <a:ea typeface="Rockwell" charset="0"/>
                <a:cs typeface="Rockwell" charset="0"/>
              </a:rPr>
              <a:t>since site launch in 1999</a:t>
            </a:r>
            <a:endParaRPr 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Top </a:t>
            </a:r>
            <a:r>
              <a:rPr lang="en-US" sz="3000" dirty="0" smtClean="0">
                <a:latin typeface="Rockwell"/>
                <a:cs typeface="Rockwell"/>
              </a:rPr>
              <a:t>50 Retailers: Cash Back to Coupon Promotion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54110"/>
            <a:ext cx="4662791" cy="485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444376"/>
            <a:ext cx="6108700" cy="5168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3513" y="6113125"/>
            <a:ext cx="1808252" cy="205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582219" y="1921267"/>
            <a:ext cx="534256" cy="1099332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All: Cash Back to Coupon Promotion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54110"/>
            <a:ext cx="4662791" cy="4853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3513" y="6113125"/>
            <a:ext cx="1808252" cy="205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582219" y="1921267"/>
            <a:ext cx="534256" cy="1099332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92" y="1456988"/>
            <a:ext cx="6108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Distribution at the Mean:                                             Cash Back to Coupon Promotion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54110"/>
            <a:ext cx="4662791" cy="4853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3513" y="6113125"/>
            <a:ext cx="1808252" cy="205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582219" y="1921267"/>
            <a:ext cx="534256" cy="1099332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9" y="1549454"/>
            <a:ext cx="6108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Coupon Promotion: NAs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58145"/>
            <a:ext cx="4662791" cy="47685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4592"/>
              </p:ext>
            </p:extLst>
          </p:nvPr>
        </p:nvGraphicFramePr>
        <p:xfrm>
          <a:off x="3633466" y="1561026"/>
          <a:ext cx="3945276" cy="4889586"/>
        </p:xfrm>
        <a:graphic>
          <a:graphicData uri="http://schemas.openxmlformats.org/drawingml/2006/table">
            <a:tbl>
              <a:tblPr/>
              <a:tblGrid>
                <a:gridCol w="1284270"/>
                <a:gridCol w="1294543"/>
                <a:gridCol w="1366463"/>
              </a:tblGrid>
              <a:tr h="296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StoreNames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CashBack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Flash Steals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149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JemJem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Up to 4.0%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Park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Fly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Everbuying.net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TinyDeal.com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italist.com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Newchic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SmartFares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Up to $4.50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Sixity Powersports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Amazon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Up to 10.0% 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Best Cigar Prices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1STOPlighting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Vanity Planet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10.0% Cash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SKUSKY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Dress Lily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ContactsDirect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Alphabetdeal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TOMTOP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Cotton On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Samuels Jewelers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Free Country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CitySights NY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7.5%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Sulwhasoo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9.0% Cash Back 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BarcelÌ_ Hotels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Yoins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5.0% Cash Back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Victoria's Secret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Coupons Only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Shopko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 Coupons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Up to 2.0%</a:t>
                      </a:r>
                    </a:p>
                  </a:txBody>
                  <a:tcPr marL="2481" marR="2481" marT="2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4876" y="1561026"/>
            <a:ext cx="2696967" cy="34309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Proprietary cash back gives little insight</a:t>
            </a:r>
          </a:p>
          <a:p>
            <a:r>
              <a:rPr lang="en-US" sz="1800" dirty="0" smtClean="0">
                <a:latin typeface="Rockwell"/>
                <a:cs typeface="Rockwell"/>
              </a:rPr>
              <a:t>Many retailers are unknown or new to the site</a:t>
            </a:r>
          </a:p>
        </p:txBody>
      </p:sp>
    </p:spTree>
    <p:extLst>
      <p:ext uri="{BB962C8B-B14F-4D97-AF65-F5344CB8AC3E}">
        <p14:creationId xmlns:p14="http://schemas.microsoft.com/office/powerpoint/2010/main" val="18815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786243" y="5621342"/>
            <a:ext cx="1262744" cy="1147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12"/>
            <a:ext cx="8229600" cy="78263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Rockwell"/>
                <a:cs typeface="Rockwell"/>
              </a:rPr>
              <a:t>Promotion </a:t>
            </a:r>
            <a:r>
              <a:rPr lang="en-US" sz="3600" dirty="0" smtClean="0">
                <a:latin typeface="Rockwell"/>
                <a:cs typeface="Rockwell"/>
              </a:rPr>
              <a:t>Summary                                 - Next Steps</a:t>
            </a:r>
            <a:endParaRPr lang="en-US" sz="3600" dirty="0">
              <a:latin typeface="Rockwell"/>
              <a:cs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73"/>
            <a:ext cx="8229600" cy="4095782"/>
          </a:xfrm>
        </p:spPr>
        <p:txBody>
          <a:bodyPr>
            <a:normAutofit fontScale="77500" lnSpcReduction="20000"/>
          </a:bodyPr>
          <a:lstStyle/>
          <a:p>
            <a:endParaRPr lang="en-US" sz="2800" dirty="0" smtClean="0">
              <a:latin typeface="Rockwell"/>
              <a:cs typeface="Rockwell"/>
            </a:endParaRPr>
          </a:p>
          <a:p>
            <a:r>
              <a:rPr lang="en-US" sz="2800" dirty="0" smtClean="0">
                <a:latin typeface="Rockwell"/>
                <a:cs typeface="Rockwell"/>
              </a:rPr>
              <a:t>EBATES is a huge site and growing.  Sold for $1B to </a:t>
            </a:r>
            <a:r>
              <a:rPr lang="en-US" sz="2800" dirty="0" err="1" smtClean="0">
                <a:latin typeface="Rockwell"/>
                <a:cs typeface="Rockwell"/>
              </a:rPr>
              <a:t>Rakuten</a:t>
            </a:r>
            <a:r>
              <a:rPr lang="en-US" sz="2800" dirty="0" smtClean="0">
                <a:latin typeface="Rockwell"/>
                <a:cs typeface="Rockwell"/>
              </a:rPr>
              <a:t> in 2014</a:t>
            </a:r>
          </a:p>
          <a:p>
            <a:r>
              <a:rPr lang="en-US" sz="2800" dirty="0" smtClean="0">
                <a:latin typeface="Rockwell"/>
                <a:cs typeface="Rockwell"/>
              </a:rPr>
              <a:t>Brand is importan</a:t>
            </a:r>
            <a:r>
              <a:rPr lang="en-US" sz="2800" dirty="0" smtClean="0">
                <a:latin typeface="Rockwell"/>
                <a:cs typeface="Rockwell"/>
              </a:rPr>
              <a:t>t to the portal:                                            Attracts consumers and drives retail dollars</a:t>
            </a:r>
          </a:p>
          <a:p>
            <a:r>
              <a:rPr lang="en-US" sz="2800" dirty="0" smtClean="0">
                <a:latin typeface="Rockwell"/>
                <a:cs typeface="Rockwell"/>
              </a:rPr>
              <a:t>Next Steps:</a:t>
            </a:r>
          </a:p>
          <a:p>
            <a:pPr lvl="1"/>
            <a:r>
              <a:rPr lang="en-US" dirty="0" smtClean="0">
                <a:latin typeface="Rockwell"/>
                <a:cs typeface="Rockwell"/>
              </a:rPr>
              <a:t>Need further segmentation to drill down into promotion strategy:</a:t>
            </a:r>
          </a:p>
          <a:p>
            <a:pPr lvl="2"/>
            <a:r>
              <a:rPr lang="en-US" sz="2800" dirty="0" smtClean="0">
                <a:latin typeface="Rockwell"/>
                <a:cs typeface="Rockwell"/>
              </a:rPr>
              <a:t>Retail category</a:t>
            </a:r>
          </a:p>
          <a:p>
            <a:pPr lvl="2"/>
            <a:r>
              <a:rPr lang="en-US" sz="2800" dirty="0" smtClean="0">
                <a:latin typeface="Rockwell"/>
                <a:cs typeface="Rockwell"/>
              </a:rPr>
              <a:t>New retailer to the site</a:t>
            </a:r>
          </a:p>
          <a:p>
            <a:pPr lvl="2"/>
            <a:r>
              <a:rPr lang="en-US" sz="2800" dirty="0" smtClean="0">
                <a:latin typeface="Rockwell"/>
                <a:cs typeface="Rockwell"/>
              </a:rPr>
              <a:t>Home page promotion</a:t>
            </a:r>
          </a:p>
          <a:p>
            <a:pPr lvl="2"/>
            <a:r>
              <a:rPr lang="en-US" sz="2800" dirty="0" smtClean="0">
                <a:latin typeface="Rockwell"/>
                <a:cs typeface="Rockwell"/>
              </a:rPr>
              <a:t>Coupon A/B testing: offer, position, creative</a:t>
            </a:r>
          </a:p>
          <a:p>
            <a:pPr lvl="1"/>
            <a:endParaRPr lang="en-US" sz="12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1600" dirty="0" smtClean="0">
              <a:latin typeface="Rockwell"/>
              <a:cs typeface="Rockwell"/>
            </a:endParaRPr>
          </a:p>
          <a:p>
            <a:endParaRPr lang="en-US" sz="16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49677"/>
            <a:ext cx="4662791" cy="48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7904"/>
            <a:ext cx="8229600" cy="78263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Rockwell"/>
                <a:cs typeface="Rockwell"/>
              </a:rPr>
              <a:t>EBATES </a:t>
            </a:r>
            <a:r>
              <a:rPr lang="en-US" sz="3200" dirty="0" smtClean="0">
                <a:latin typeface="Rockwell"/>
                <a:cs typeface="Rockwell"/>
              </a:rPr>
              <a:t>Online Retail Sales Portal/Aggregator</a:t>
            </a:r>
            <a:endParaRPr lang="en-US" sz="32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448129" y="5570855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49677"/>
            <a:ext cx="4662791" cy="483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8" y="1467383"/>
            <a:ext cx="7197227" cy="4252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936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EBATES </a:t>
            </a:r>
            <a:r>
              <a:rPr lang="en-US" sz="3000" dirty="0" smtClean="0">
                <a:latin typeface="Rockwell"/>
                <a:cs typeface="Rockwell"/>
              </a:rPr>
              <a:t>Business Model</a:t>
            </a:r>
            <a:endParaRPr lang="en-US" sz="3000" dirty="0">
              <a:latin typeface="Rockwell"/>
              <a:cs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621"/>
            <a:ext cx="8142270" cy="453662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Rockwell"/>
                <a:cs typeface="Rockwell"/>
              </a:rPr>
              <a:t>Attract consumers through the use of ‘cash back’ discounts via a retail web portal</a:t>
            </a:r>
          </a:p>
          <a:p>
            <a:r>
              <a:rPr lang="en-US" sz="2000" dirty="0" smtClean="0">
                <a:latin typeface="Rockwell"/>
                <a:cs typeface="Rockwell"/>
              </a:rPr>
              <a:t>Pass through web consumers to </a:t>
            </a:r>
            <a:r>
              <a:rPr lang="en-US" sz="2000" dirty="0" smtClean="0">
                <a:latin typeface="Rockwell"/>
                <a:cs typeface="Rockwell"/>
              </a:rPr>
              <a:t>retail partner </a:t>
            </a:r>
            <a:r>
              <a:rPr lang="en-US" sz="2000" dirty="0" smtClean="0">
                <a:latin typeface="Rockwell"/>
                <a:cs typeface="Rockwell"/>
              </a:rPr>
              <a:t>sites leveraging heavy marketing promotion using coupons and % off web purchases </a:t>
            </a:r>
            <a:endParaRPr lang="en-US" sz="2000" dirty="0" smtClean="0">
              <a:latin typeface="Rockwell"/>
              <a:cs typeface="Rockwell"/>
            </a:endParaRPr>
          </a:p>
          <a:p>
            <a:r>
              <a:rPr lang="en-US" sz="2000" dirty="0" smtClean="0">
                <a:latin typeface="Rockwell"/>
                <a:cs typeface="Rockwell"/>
              </a:rPr>
              <a:t>Capture </a:t>
            </a:r>
            <a:r>
              <a:rPr lang="en-US" sz="2000" dirty="0" smtClean="0">
                <a:latin typeface="Rockwell"/>
                <a:cs typeface="Rockwell"/>
              </a:rPr>
              <a:t>consumer data </a:t>
            </a:r>
            <a:r>
              <a:rPr lang="en-US" sz="2000" dirty="0" smtClean="0">
                <a:latin typeface="Rockwell"/>
                <a:cs typeface="Rockwell"/>
              </a:rPr>
              <a:t>through portal registration and on </a:t>
            </a:r>
            <a:r>
              <a:rPr lang="en-US" sz="2000" dirty="0" smtClean="0">
                <a:latin typeface="Rockwell"/>
                <a:cs typeface="Rockwell"/>
              </a:rPr>
              <a:t>partner </a:t>
            </a:r>
            <a:r>
              <a:rPr lang="en-US" sz="2000" dirty="0">
                <a:latin typeface="Rockwell"/>
                <a:cs typeface="Rockwell"/>
              </a:rPr>
              <a:t>sites (among other shopping behavior data)</a:t>
            </a:r>
            <a:endParaRPr lang="en-US" sz="2000" dirty="0" smtClean="0">
              <a:latin typeface="Rockwell"/>
              <a:cs typeface="Rockwell"/>
            </a:endParaRPr>
          </a:p>
          <a:p>
            <a:r>
              <a:rPr lang="en-US" sz="2000" dirty="0">
                <a:latin typeface="Rockwell"/>
                <a:cs typeface="Rockwell"/>
              </a:rPr>
              <a:t>C</a:t>
            </a:r>
            <a:r>
              <a:rPr lang="en-US" sz="2000" dirty="0" smtClean="0">
                <a:latin typeface="Rockwell"/>
                <a:cs typeface="Rockwell"/>
              </a:rPr>
              <a:t>alculate ‘dollar rewards’ </a:t>
            </a:r>
            <a:r>
              <a:rPr lang="en-US" sz="2000" dirty="0" smtClean="0">
                <a:latin typeface="Rockwell"/>
                <a:cs typeface="Rockwell"/>
              </a:rPr>
              <a:t>for final </a:t>
            </a:r>
            <a:r>
              <a:rPr lang="en-US" sz="2000" dirty="0" smtClean="0">
                <a:latin typeface="Rockwell"/>
                <a:cs typeface="Rockwell"/>
              </a:rPr>
              <a:t>consumer purchases</a:t>
            </a:r>
            <a:endParaRPr lang="en-US" sz="2000" dirty="0" smtClean="0">
              <a:latin typeface="Rockwell"/>
              <a:cs typeface="Rockwell"/>
            </a:endParaRPr>
          </a:p>
          <a:p>
            <a:r>
              <a:rPr lang="en-US" sz="2000" dirty="0" smtClean="0">
                <a:latin typeface="Rockwell"/>
                <a:cs typeface="Rockwell"/>
              </a:rPr>
              <a:t>Partner pays Ebates for referral and reward  &gt;   Ebates pays consumer cash </a:t>
            </a:r>
            <a:r>
              <a:rPr lang="en-US" sz="2000" dirty="0" smtClean="0">
                <a:latin typeface="Rockwell"/>
                <a:cs typeface="Rockwell"/>
              </a:rPr>
              <a:t>back reward </a:t>
            </a:r>
            <a:r>
              <a:rPr lang="en-US" sz="2000" dirty="0" smtClean="0">
                <a:latin typeface="Rockwell"/>
                <a:cs typeface="Rockwell"/>
              </a:rPr>
              <a:t>for shopping through the portal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Rockwell"/>
                <a:cs typeface="Rockwell"/>
              </a:rPr>
              <a:t>$1B in cash back since inception in 1999                                            &gt; $20B in retail purchases                                                                        &gt; 5% average cash back                                                                         &gt; 6 million users &amp; growing                                                                 </a:t>
            </a:r>
            <a:r>
              <a:rPr lang="en-US" sz="941" dirty="0" smtClean="0">
                <a:latin typeface="Rockwell"/>
                <a:cs typeface="Rockwell"/>
              </a:rPr>
              <a:t>Source: Motley Fool</a:t>
            </a: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31371" t="44555" r="58929" b="24026"/>
          <a:stretch>
            <a:fillRect/>
          </a:stretch>
        </p:blipFill>
        <p:spPr>
          <a:xfrm>
            <a:off x="7786243" y="5689652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12875" t="-610" r="65892" b="79598"/>
          <a:stretch>
            <a:fillRect/>
          </a:stretch>
        </p:blipFill>
        <p:spPr>
          <a:xfrm>
            <a:off x="3274709" y="167268"/>
            <a:ext cx="4662791" cy="467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17" y="6218075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ckwell"/>
                <a:cs typeface="Rockwell"/>
              </a:rPr>
              <a:t>Marketing Promotion:  </a:t>
            </a:r>
            <a:r>
              <a:rPr lang="en-US" sz="2400" b="1" dirty="0" smtClean="0">
                <a:solidFill>
                  <a:srgbClr val="008000"/>
                </a:solidFill>
                <a:latin typeface="Rockwell"/>
                <a:cs typeface="Rockwell"/>
              </a:rPr>
              <a:t>Cash is KING $$$$$$$</a:t>
            </a:r>
            <a:endParaRPr lang="en-US" sz="2400" b="1" dirty="0">
              <a:solidFill>
                <a:srgbClr val="008000"/>
              </a:solidFill>
              <a:latin typeface="Rockwell"/>
              <a:cs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936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EBATES </a:t>
            </a:r>
            <a:r>
              <a:rPr lang="en-US" sz="3000" dirty="0" smtClean="0">
                <a:latin typeface="Rockwell"/>
                <a:cs typeface="Rockwell"/>
              </a:rPr>
              <a:t>Web Portal Demographics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t="-610" b="79598"/>
          <a:stretch>
            <a:fillRect/>
          </a:stretch>
        </p:blipFill>
        <p:spPr>
          <a:xfrm>
            <a:off x="457200" y="147871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12875" t="-610" r="65892" b="79598"/>
          <a:stretch>
            <a:fillRect/>
          </a:stretch>
        </p:blipFill>
        <p:spPr>
          <a:xfrm>
            <a:off x="3274709" y="147871"/>
            <a:ext cx="4662791" cy="48532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4256" y="1843479"/>
            <a:ext cx="5754638" cy="412734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Female, College Educated, Browsing from Home</a:t>
            </a: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endParaRPr lang="en-US" sz="800" dirty="0" smtClean="0">
              <a:latin typeface="Rockwell"/>
              <a:cs typeface="Rockwell"/>
            </a:endParaRPr>
          </a:p>
          <a:p>
            <a:pPr>
              <a:buNone/>
            </a:pPr>
            <a:r>
              <a:rPr lang="en-US" sz="800" dirty="0" smtClean="0">
                <a:latin typeface="Rockwell"/>
                <a:cs typeface="Rockwell"/>
              </a:rPr>
              <a:t> Source: Amazon Alexa, </a:t>
            </a:r>
            <a:r>
              <a:rPr lang="en-US" sz="800" dirty="0" smtClean="0">
                <a:latin typeface="Rockwell"/>
                <a:cs typeface="Rockwell"/>
                <a:hlinkClick r:id="rId4"/>
              </a:rPr>
              <a:t>http://www.alexa.com/siteinfo/ebates.com</a:t>
            </a:r>
            <a:r>
              <a:rPr lang="en-US" sz="800" dirty="0" smtClean="0">
                <a:latin typeface="Rockwell"/>
                <a:cs typeface="Rockwell"/>
              </a:rPr>
              <a:t>, 2017</a:t>
            </a:r>
          </a:p>
          <a:p>
            <a:pPr>
              <a:buNone/>
            </a:pPr>
            <a:endParaRPr lang="en-US" sz="1600" dirty="0">
              <a:latin typeface="Rockwell"/>
              <a:cs typeface="Rockwel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/>
          <a:stretch/>
        </p:blipFill>
        <p:spPr>
          <a:xfrm>
            <a:off x="457200" y="2213439"/>
            <a:ext cx="8229600" cy="29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885800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Cash Back Promotion Segmentation:                                                % Off Purchases vs. $ Back</a:t>
            </a:r>
            <a:endParaRPr lang="en-US" sz="3000" dirty="0">
              <a:latin typeface="Rockwell"/>
              <a:cs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82912"/>
            <a:ext cx="7777778" cy="354754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Summary of Promotional Segmentation since website inception:</a:t>
            </a:r>
          </a:p>
          <a:p>
            <a:endParaRPr lang="en-US" sz="1800" dirty="0">
              <a:latin typeface="Rockwell"/>
              <a:cs typeface="Rockwell"/>
            </a:endParaRPr>
          </a:p>
          <a:p>
            <a:endParaRPr lang="en-US" sz="1800" dirty="0" smtClean="0">
              <a:latin typeface="Rockwell"/>
              <a:cs typeface="Rockwell"/>
            </a:endParaRPr>
          </a:p>
          <a:p>
            <a:endParaRPr lang="en-US" sz="1800" dirty="0">
              <a:latin typeface="Rockwell"/>
              <a:cs typeface="Rockwell"/>
            </a:endParaRPr>
          </a:p>
          <a:p>
            <a:endParaRPr lang="en-US" sz="1800" dirty="0" smtClean="0">
              <a:latin typeface="Rockwell"/>
              <a:cs typeface="Rockwell"/>
            </a:endParaRPr>
          </a:p>
          <a:p>
            <a:endParaRPr lang="en-US" sz="1800" dirty="0">
              <a:latin typeface="Rockwell"/>
              <a:cs typeface="Rockwell"/>
            </a:endParaRPr>
          </a:p>
          <a:p>
            <a:endParaRPr lang="en-US" sz="1800" dirty="0" smtClean="0">
              <a:latin typeface="Rockwell"/>
              <a:cs typeface="Rockwell"/>
            </a:endParaRPr>
          </a:p>
          <a:p>
            <a:r>
              <a:rPr lang="en-US" sz="1800" dirty="0" smtClean="0">
                <a:latin typeface="Rockwell"/>
                <a:cs typeface="Rockwell"/>
              </a:rPr>
              <a:t>In Store Cash Back Offers: two observations</a:t>
            </a:r>
          </a:p>
          <a:p>
            <a:r>
              <a:rPr lang="en-US" sz="1800" dirty="0" smtClean="0">
                <a:latin typeface="Rockwell"/>
                <a:cs typeface="Rockwell"/>
              </a:rPr>
              <a:t>Remainder of data, 27.1% does not disclose cash back</a:t>
            </a:r>
          </a:p>
          <a:p>
            <a:pPr>
              <a:buNone/>
            </a:pPr>
            <a:endParaRPr lang="en-US" sz="1800" dirty="0" smtClean="0">
              <a:latin typeface="Rockwell"/>
              <a:cs typeface="Rockwell"/>
            </a:endParaRPr>
          </a:p>
          <a:p>
            <a:endParaRPr lang="en-US" sz="1800" dirty="0" smtClean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99652"/>
            <a:ext cx="4662791" cy="43534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5079" y="2582282"/>
          <a:ext cx="7746714" cy="1482090"/>
        </p:xfrm>
        <a:graphic>
          <a:graphicData uri="http://schemas.openxmlformats.org/drawingml/2006/table">
            <a:tbl>
              <a:tblPr/>
              <a:tblGrid>
                <a:gridCol w="903033"/>
                <a:gridCol w="1696060"/>
                <a:gridCol w="1284377"/>
                <a:gridCol w="1213585"/>
                <a:gridCol w="1704437"/>
                <a:gridCol w="945222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Cash Back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Avg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Cash Back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Avg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       Cash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Purchases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% of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% Cash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$489,313,553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$317,736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$5,763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$21,495,633,558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70.5%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Dollars Off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$4,149,739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$79,803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$22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N/A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3709" y="5920874"/>
            <a:ext cx="74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 Total Cash Back and Total Purchases are cumulative since site launch </a:t>
            </a:r>
            <a:r>
              <a:rPr lang="en-US" sz="1200" smtClean="0">
                <a:latin typeface="Rockwell" charset="0"/>
                <a:ea typeface="Rockwell" charset="0"/>
                <a:cs typeface="Rockwell" charset="0"/>
              </a:rPr>
              <a:t>in 1999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Distribution </a:t>
            </a:r>
            <a:r>
              <a:rPr lang="en-US" sz="3000" dirty="0" smtClean="0">
                <a:latin typeface="Rockwell"/>
                <a:cs typeface="Rockwell"/>
              </a:rPr>
              <a:t>of Cash </a:t>
            </a:r>
            <a:r>
              <a:rPr lang="en-US" sz="3000" dirty="0" smtClean="0">
                <a:latin typeface="Rockwell"/>
                <a:cs typeface="Rockwell"/>
              </a:rPr>
              <a:t>Back </a:t>
            </a:r>
            <a:r>
              <a:rPr lang="en-US" sz="3000" dirty="0" smtClean="0">
                <a:latin typeface="Rockwell"/>
                <a:cs typeface="Rockwell"/>
              </a:rPr>
              <a:t>to Total Dollars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49677"/>
            <a:ext cx="4662791" cy="4835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00773" y="6154221"/>
            <a:ext cx="1808252" cy="205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500027" y="1859622"/>
            <a:ext cx="534256" cy="873304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49" y="1467262"/>
            <a:ext cx="6108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936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Top </a:t>
            </a:r>
            <a:r>
              <a:rPr lang="en-US" sz="3000" dirty="0" smtClean="0">
                <a:latin typeface="Rockwell"/>
                <a:cs typeface="Rockwell"/>
              </a:rPr>
              <a:t>Retailers by Total Cash Back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31371" t="44555" r="58929" b="24026"/>
          <a:stretch>
            <a:fillRect/>
          </a:stretch>
        </p:blipFill>
        <p:spPr>
          <a:xfrm>
            <a:off x="7786243" y="5689652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3"/>
          <a:srcRect l="12875" t="-610" r="65892" b="79598"/>
          <a:stretch>
            <a:fillRect/>
          </a:stretch>
        </p:blipFill>
        <p:spPr>
          <a:xfrm>
            <a:off x="3305531" y="149678"/>
            <a:ext cx="4662791" cy="4899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814"/>
              </p:ext>
            </p:extLst>
          </p:nvPr>
        </p:nvGraphicFramePr>
        <p:xfrm>
          <a:off x="1058238" y="1633593"/>
          <a:ext cx="6910084" cy="4362694"/>
        </p:xfrm>
        <a:graphic>
          <a:graphicData uri="http://schemas.openxmlformats.org/drawingml/2006/table">
            <a:tbl>
              <a:tblPr/>
              <a:tblGrid>
                <a:gridCol w="1382016"/>
                <a:gridCol w="1217878"/>
                <a:gridCol w="1546156"/>
                <a:gridCol w="1213507"/>
                <a:gridCol w="1550527"/>
              </a:tblGrid>
              <a:tr h="466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Store Names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 Back Offer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  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Back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Total Purchase Amount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Macy's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70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$29,444,817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$981,493,900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Kohl's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27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$28,935,206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$964,506,867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Nordstrom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18 Offers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$21,811,161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$1,090,558,050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Sephora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8.0%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$14,460,391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$180,754,888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eBay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22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5.0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%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 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$13,834,090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$276,681,800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JCPenney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15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$13,508,414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$450,280,467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Groupon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7.0%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$13,449,360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$192,133,714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Walmart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35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$13,098,686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$1,309,868,600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Sears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119 Coupons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$11,229,544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$1,122,954,400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Neiman Marcus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 Offers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8.0% Cash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$7,647,776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$95,597,200</a:t>
                      </a:r>
                    </a:p>
                  </a:txBody>
                  <a:tcPr marL="6191" marR="6191" marT="6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690" y="6164495"/>
            <a:ext cx="69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Rockwell" charset="0"/>
                <a:ea typeface="Rockwell" charset="0"/>
                <a:cs typeface="Rockwell" charset="0"/>
              </a:rPr>
              <a:t>Coupons,  Total </a:t>
            </a:r>
            <a:r>
              <a:rPr lang="en-US" sz="1400" dirty="0" smtClean="0">
                <a:latin typeface="Rockwell" charset="0"/>
                <a:ea typeface="Rockwell" charset="0"/>
                <a:cs typeface="Rockwell" charset="0"/>
              </a:rPr>
              <a:t>Cash Back and Total Purchase Amount are cumulative </a:t>
            </a:r>
            <a:r>
              <a:rPr lang="en-US" sz="1400" smtClean="0">
                <a:latin typeface="Rockwell" charset="0"/>
                <a:ea typeface="Rockwell" charset="0"/>
                <a:cs typeface="Rockwell" charset="0"/>
              </a:rPr>
              <a:t>since site launch in 1999</a:t>
            </a:r>
            <a:endParaRPr 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Distribution of Top </a:t>
            </a:r>
            <a:r>
              <a:rPr lang="en-US" sz="3000" dirty="0" smtClean="0">
                <a:latin typeface="Rockwell"/>
                <a:cs typeface="Rockwell"/>
              </a:rPr>
              <a:t>50 Retailers:                                 </a:t>
            </a:r>
            <a:r>
              <a:rPr lang="en-US" sz="3000" dirty="0" smtClean="0">
                <a:latin typeface="Rockwell"/>
                <a:cs typeface="Rockwell"/>
              </a:rPr>
              <a:t>Cash Back </a:t>
            </a:r>
            <a:r>
              <a:rPr lang="en-US" sz="3000" dirty="0" smtClean="0">
                <a:latin typeface="Rockwell"/>
                <a:cs typeface="Rockwell"/>
              </a:rPr>
              <a:t>to Total Dollars</a:t>
            </a:r>
            <a:endParaRPr lang="en-US" sz="30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683501" y="5488213"/>
            <a:ext cx="1262744" cy="1147949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49677"/>
            <a:ext cx="4662791" cy="483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3" y="1489332"/>
            <a:ext cx="6108700" cy="516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00773" y="6154221"/>
            <a:ext cx="1808252" cy="205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500027" y="1859622"/>
            <a:ext cx="534256" cy="873304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94"/>
            <a:ext cx="8229600" cy="7826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Top Brands Proprietary Cash Back Data: NAs </a:t>
            </a:r>
            <a:endParaRPr lang="en-US" sz="3000" dirty="0">
              <a:latin typeface="Rockwell"/>
              <a:cs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960"/>
            <a:ext cx="1969807" cy="203635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538 Retailers withholding  cash back data</a:t>
            </a:r>
          </a:p>
          <a:p>
            <a:r>
              <a:rPr lang="en-US" sz="1800" dirty="0" smtClean="0">
                <a:latin typeface="Rockwell"/>
                <a:cs typeface="Rockwell"/>
              </a:rPr>
              <a:t>List of             Top Brands:</a:t>
            </a:r>
          </a:p>
          <a:p>
            <a:pPr>
              <a:buNone/>
            </a:pPr>
            <a:endParaRPr lang="en-US" sz="1600" dirty="0" smtClean="0">
              <a:latin typeface="Rockwell"/>
              <a:cs typeface="Rockwell"/>
            </a:endParaRPr>
          </a:p>
          <a:p>
            <a:endParaRPr lang="en-US" sz="1600" dirty="0" smtClean="0">
              <a:latin typeface="Rockwell"/>
              <a:cs typeface="Rockwell"/>
            </a:endParaRPr>
          </a:p>
          <a:p>
            <a:endParaRPr lang="en-US" sz="1600" dirty="0" smtClean="0">
              <a:latin typeface="Rockwell"/>
              <a:cs typeface="Rockwell"/>
            </a:endParaRPr>
          </a:p>
          <a:p>
            <a:endParaRPr lang="en-US" sz="1600" dirty="0">
              <a:latin typeface="Rockwell"/>
              <a:cs typeface="Rockwell"/>
            </a:endParaRPr>
          </a:p>
        </p:txBody>
      </p:sp>
      <p:pic>
        <p:nvPicPr>
          <p:cNvPr id="4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t="-610" b="79598"/>
          <a:stretch>
            <a:fillRect/>
          </a:stretch>
        </p:blipFill>
        <p:spPr>
          <a:xfrm>
            <a:off x="457200" y="149678"/>
            <a:ext cx="8229600" cy="485322"/>
          </a:xfrm>
          <a:prstGeom prst="rect">
            <a:avLst/>
          </a:prstGeom>
        </p:spPr>
      </p:pic>
      <p:pic>
        <p:nvPicPr>
          <p:cNvPr id="5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31371" t="44555" r="58929" b="24026"/>
          <a:stretch>
            <a:fillRect/>
          </a:stretch>
        </p:blipFill>
        <p:spPr>
          <a:xfrm>
            <a:off x="7976292" y="5681611"/>
            <a:ext cx="1121474" cy="1025455"/>
          </a:xfrm>
          <a:prstGeom prst="rect">
            <a:avLst/>
          </a:prstGeom>
        </p:spPr>
      </p:pic>
      <p:pic>
        <p:nvPicPr>
          <p:cNvPr id="6" name="Content Placeholder 3" descr="Screen Shot 2017-02-10 at 8.45.37 PM.png"/>
          <p:cNvPicPr>
            <a:picLocks noChangeAspect="1"/>
          </p:cNvPicPr>
          <p:nvPr/>
        </p:nvPicPr>
        <p:blipFill>
          <a:blip r:embed="rId2"/>
          <a:srcRect l="12875" t="-610" r="65892" b="79598"/>
          <a:stretch>
            <a:fillRect/>
          </a:stretch>
        </p:blipFill>
        <p:spPr>
          <a:xfrm>
            <a:off x="3274709" y="149677"/>
            <a:ext cx="4662791" cy="4835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66859"/>
              </p:ext>
            </p:extLst>
          </p:nvPr>
        </p:nvGraphicFramePr>
        <p:xfrm>
          <a:off x="2547992" y="1745960"/>
          <a:ext cx="5307315" cy="4527387"/>
        </p:xfrm>
        <a:graphic>
          <a:graphicData uri="http://schemas.openxmlformats.org/drawingml/2006/table">
            <a:tbl>
              <a:tblPr/>
              <a:tblGrid>
                <a:gridCol w="1781745"/>
                <a:gridCol w="1781745"/>
                <a:gridCol w="1743825"/>
              </a:tblGrid>
              <a:tr h="224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Store Name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Cash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Back Offer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adidas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Amazon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37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Up to 10.0% was 0.0%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American Girl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Apple Store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Offers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Bluefly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Coupons Only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Costco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DoubleTree by Hilton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6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Dylan's Candy Bar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9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Embassy Suites by Hilton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Estee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Lauder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Firestone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fitbit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Harrah's Reno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 Coupon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2.5%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Home Depot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Jimmy Choo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 Coupon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Judith Ripka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3.0%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La-Z-Boy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2.5%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Mattress.com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 Coupon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Office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Depot/OfficeMax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8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4.0% Cash Back was 2.0%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Pottery Barn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REI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Victoria's Secret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19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Coupons Only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Wayfair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Wine Country Gift Baskets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 Coupons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5.0% Cash Back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Zappos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Coupons Available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  <a:ea typeface="Rockwell" charset="0"/>
                          <a:cs typeface="Rockwell" charset="0"/>
                        </a:rPr>
                        <a:t>No Discount</a:t>
                      </a:r>
                    </a:p>
                  </a:txBody>
                  <a:tcPr marL="2858" marR="2858" marT="28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1095</Words>
  <Application>Microsoft Macintosh PowerPoint</Application>
  <PresentationFormat>On-screen Show (4:3)</PresentationFormat>
  <Paragraphs>371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Rockwell</vt:lpstr>
      <vt:lpstr>Arial</vt:lpstr>
      <vt:lpstr>Office Theme</vt:lpstr>
      <vt:lpstr>Web Portal and         Promotion Analysis</vt:lpstr>
      <vt:lpstr>EBATES Online Retail Sales Portal/Aggregator</vt:lpstr>
      <vt:lpstr>EBATES Business Model</vt:lpstr>
      <vt:lpstr>EBATES Web Portal Demographics</vt:lpstr>
      <vt:lpstr>Cash Back Promotion Segmentation:                                                % Off Purchases vs. $ Back</vt:lpstr>
      <vt:lpstr>Distribution of Cash Back to Total Dollars</vt:lpstr>
      <vt:lpstr>Top Retailers by Total Cash Back</vt:lpstr>
      <vt:lpstr>Distribution of Top 50 Retailers:                                 Cash Back to Total Dollars</vt:lpstr>
      <vt:lpstr>Top Brands Proprietary Cash Back Data: NAs </vt:lpstr>
      <vt:lpstr>Top Retailers by Cash Back to Coupons</vt:lpstr>
      <vt:lpstr>Top 50 Retailers: Cash Back to Coupon Promotion</vt:lpstr>
      <vt:lpstr>All: Cash Back to Coupon Promotion</vt:lpstr>
      <vt:lpstr>Distribution at the Mean:                                             Cash Back to Coupon Promotion</vt:lpstr>
      <vt:lpstr>Coupon Promotion: NAs</vt:lpstr>
      <vt:lpstr>Promotion Summary                                 - Next Steps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Ayres</dc:creator>
  <cp:lastModifiedBy>Johnna Ayres</cp:lastModifiedBy>
  <cp:revision>69</cp:revision>
  <cp:lastPrinted>2017-02-12T21:36:35Z</cp:lastPrinted>
  <dcterms:created xsi:type="dcterms:W3CDTF">2017-02-11T14:23:41Z</dcterms:created>
  <dcterms:modified xsi:type="dcterms:W3CDTF">2017-02-12T21:39:44Z</dcterms:modified>
</cp:coreProperties>
</file>