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Economica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Economica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Economica-bold.fntdata"/><Relationship Id="rId18" Type="http://schemas.openxmlformats.org/officeDocument/2006/relationships/font" Target="fonts/Economic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24175" y="496325"/>
            <a:ext cx="1510199" cy="4094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25000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dracezhan@gmail.com" TargetMode="External"/><Relationship Id="rId4" Type="http://schemas.openxmlformats.org/officeDocument/2006/relationships/hyperlink" Target="https://www.linkedin.com/in/dracezhan" TargetMode="External"/><Relationship Id="rId5" Type="http://schemas.openxmlformats.org/officeDocument/2006/relationships/hyperlink" Target="https://twitter.com/DraceZhan" TargetMode="External"/><Relationship Id="rId6" Type="http://schemas.openxmlformats.org/officeDocument/2006/relationships/hyperlink" Target="https://github.com/DraceZhan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Relationship Id="rId4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Relationship Id="rId4" Type="http://schemas.openxmlformats.org/officeDocument/2006/relationships/image" Target="../media/image0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6.pn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FA8DC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2856425" y="1854050"/>
            <a:ext cx="3198900" cy="434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Get Your Job </a:t>
            </a:r>
            <a:r>
              <a:rPr lang="en" sz="1200"/>
              <a:t>data</a:t>
            </a:r>
          </a:p>
          <a:p>
            <a:pPr lvl="0" algn="l">
              <a:spcBef>
                <a:spcPts val="0"/>
              </a:spcBef>
              <a:buNone/>
            </a:pPr>
            <a:r>
              <a:rPr lang="en" sz="3600"/>
              <a:t>@Indeed.com </a:t>
            </a:r>
            <a:r>
              <a:rPr lang="en" sz="1200"/>
              <a:t>via scrapy data &amp; EDA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12300" y="3014125"/>
            <a:ext cx="2615700" cy="30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Drace Zhan</a:t>
            </a:r>
          </a:p>
          <a:p>
            <a:pPr lvl="0">
              <a:spcBef>
                <a:spcPts val="0"/>
              </a:spcBef>
              <a:buNone/>
            </a:pPr>
            <a:r>
              <a:rPr lang="en" sz="1200" u="sng">
                <a:solidFill>
                  <a:srgbClr val="0000FF"/>
                </a:solidFill>
                <a:hlinkClick r:id="rId3"/>
              </a:rPr>
              <a:t>dracezhan@gmail.com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 txBox="1"/>
          <p:nvPr/>
        </p:nvSpPr>
        <p:spPr>
          <a:xfrm>
            <a:off x="6516475" y="4262325"/>
            <a:ext cx="23223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https://www.linkedin.com/in/dracezhan</a:t>
            </a:r>
          </a:p>
          <a:p>
            <a:pPr lvl="0">
              <a:spcBef>
                <a:spcPts val="0"/>
              </a:spcBef>
              <a:buNone/>
            </a:pPr>
            <a:r>
              <a:rPr lang="en" sz="100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https://twitter.com/DraceZhan</a:t>
            </a:r>
          </a:p>
          <a:p>
            <a:pPr lvl="0">
              <a:spcBef>
                <a:spcPts val="0"/>
              </a:spcBef>
              <a:buNone/>
            </a:pPr>
            <a:r>
              <a:rPr lang="en" sz="100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https://github.com/DraceZhan/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FC5E8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315925"/>
            <a:ext cx="8445000" cy="756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What gets the job?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(according to a random forest depth of three …)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4300" y="1228900"/>
            <a:ext cx="5176424" cy="368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315925"/>
            <a:ext cx="8289900" cy="679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/>
              <a:t>What People think about working at Washington Post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400"/>
              <a:t>Subjective &amp; Polarity through reviews via Textblob NLP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8175" y="1209225"/>
            <a:ext cx="5052599" cy="350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6004150" y="546450"/>
            <a:ext cx="2734500" cy="1236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Additional Plots &amp; Thoughts for the future analysis …</a:t>
            </a:r>
            <a:r>
              <a:rPr lang="en" sz="2400"/>
              <a:t> 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699" y="82000"/>
            <a:ext cx="4571176" cy="449585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>
            <a:off x="5970025" y="1967250"/>
            <a:ext cx="2466000" cy="23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Pair Plot with linear regression of salary versus variables examined in linear regression model earlier.</a:t>
            </a:r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50" y="152400"/>
            <a:ext cx="5574597" cy="4838698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5901700" y="252750"/>
            <a:ext cx="2723100" cy="3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Same variables but now cut across four salary quantiles.  Notice that large quantiles cause significant errors</a:t>
            </a:r>
            <a:r>
              <a:rPr lang="en"/>
              <a:t>.  If we eliminate the largest salary quantile, it should lead our model predicting more accurately but with significant loss of data.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Also there appears to be more to explore in terms of relationships between the review genres than reviews vs salary.</a:t>
            </a:r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3C47D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520050" y="486650"/>
            <a:ext cx="8103900" cy="434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3000"/>
              <a:t>Which job listings pay best?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200"/>
              <a:t>(I hope you want to be a radiologist…)</a:t>
            </a:r>
          </a:p>
        </p:txBody>
      </p:sp>
      <p:pic>
        <p:nvPicPr>
          <p:cNvPr descr="BestPayingJob.png" id="70" name="Shape 70"/>
          <p:cNvPicPr preferRelativeResize="0"/>
          <p:nvPr/>
        </p:nvPicPr>
        <p:blipFill rotWithShape="1">
          <a:blip r:embed="rId3">
            <a:alphaModFix/>
          </a:blip>
          <a:srcRect b="0" l="6650" r="6641" t="0"/>
          <a:stretch/>
        </p:blipFill>
        <p:spPr>
          <a:xfrm>
            <a:off x="1125962" y="1341100"/>
            <a:ext cx="6334124" cy="3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3C47D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145700"/>
            <a:ext cx="8520600" cy="676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/>
              <a:t>Companies that will pay you money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400"/>
              <a:t>(Banks, tech,  and internets)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325" y="974300"/>
            <a:ext cx="6905625" cy="3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AD1DC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6695275" y="83450"/>
            <a:ext cx="2216100" cy="1612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/>
              <a:t>People who like their jobs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400"/>
              <a:t>(nerds who tell people what to do)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562" y="602200"/>
            <a:ext cx="6334125" cy="35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8087" y="1848050"/>
            <a:ext cx="2293511" cy="1683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AD1DC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110225" y="243175"/>
            <a:ext cx="1548000" cy="1557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/>
              <a:t>Places to Be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400"/>
              <a:t>(Schools of not-so-hard knock)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7350" y="1173175"/>
            <a:ext cx="7156650" cy="347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225" y="2560349"/>
            <a:ext cx="2331788" cy="155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597150" y="0"/>
            <a:ext cx="7949700" cy="576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Wordcloud of What People Lik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125" y="700500"/>
            <a:ext cx="6067750" cy="415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597150" y="0"/>
            <a:ext cx="7949700" cy="576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Wordcloud of What People Hate</a:t>
            </a:r>
          </a:p>
        </p:txBody>
      </p:sp>
      <p:pic>
        <p:nvPicPr>
          <p:cNvPr descr="WordCloudCons.png" id="102" name="Shape 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8125" y="700500"/>
            <a:ext cx="6067750" cy="415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D966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249700" y="114425"/>
            <a:ext cx="5190300" cy="570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And now for some data modeling ...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3374" y="571624"/>
            <a:ext cx="6416299" cy="426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EAD3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24175" y="2110875"/>
            <a:ext cx="1510199" cy="2479800"/>
          </a:xfrm>
          <a:prstGeom prst="rect">
            <a:avLst/>
          </a:prstGeom>
          <a:noFill/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When Salary goes up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Job Security goes down</a:t>
            </a:r>
          </a:p>
        </p:txBody>
      </p:sp>
      <p:pic>
        <p:nvPicPr>
          <p:cNvPr descr="SalaryPredictionCoefficient.png" id="114" name="Shape 114"/>
          <p:cNvPicPr preferRelativeResize="0"/>
          <p:nvPr/>
        </p:nvPicPr>
        <p:blipFill rotWithShape="1">
          <a:blip r:embed="rId3">
            <a:alphaModFix/>
          </a:blip>
          <a:srcRect b="855" l="0" r="0" t="845"/>
          <a:stretch/>
        </p:blipFill>
        <p:spPr>
          <a:xfrm>
            <a:off x="2036700" y="182436"/>
            <a:ext cx="6905850" cy="4592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125" y="182425"/>
            <a:ext cx="1594449" cy="175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