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Relationship Id="rId5" Type="http://schemas.openxmlformats.org/officeDocument/2006/relationships/image" Target="../media/image16.jpg"/><Relationship Id="rId6" Type="http://schemas.openxmlformats.org/officeDocument/2006/relationships/image" Target="../media/image0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954796" y="356224"/>
            <a:ext cx="8282400" cy="9495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/>
              <a:t>The Neuromancers’ Journey</a:t>
            </a: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027250" y="1423312"/>
            <a:ext cx="8137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800"/>
              <a:t>Lessons learned from Sigma Two Connect: Rental Listing Inquiries</a:t>
            </a:r>
          </a:p>
        </p:txBody>
      </p:sp>
      <p:pic>
        <p:nvPicPr>
          <p:cNvPr descr="Drace Zhan 1 (1)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800" y="4460500"/>
            <a:ext cx="2054649" cy="163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los Salas Najera.jp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800" y="2633187"/>
            <a:ext cx="2054650" cy="1591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ke Bialer 2.jp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300" y="3291675"/>
            <a:ext cx="1865550" cy="203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m Hunter 1.jpg"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4400" y="3291675"/>
            <a:ext cx="1917925" cy="20351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519425" y="2056000"/>
            <a:ext cx="1271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Carlos Salas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Analytics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405500" y="4019600"/>
            <a:ext cx="1271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Jake Bialer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Engineering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578375" y="3983950"/>
            <a:ext cx="1575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9633350" y="4051700"/>
            <a:ext cx="157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Tom Hunter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5489575" y="6099325"/>
            <a:ext cx="13311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Drace Zhan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489150" y="279400"/>
            <a:ext cx="5213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400"/>
              <a:t>Notable Features from Basic EDA</a:t>
            </a:r>
          </a:p>
        </p:txBody>
      </p:sp>
      <p:pic>
        <p:nvPicPr>
          <p:cNvPr descr="Feature Importance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144149"/>
            <a:ext cx="9677400" cy="52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49825" y="78375"/>
            <a:ext cx="2361900" cy="8247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400"/>
              <a:t>In Hindsight …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400"/>
              <a:t>Should’ve done clustering first</a:t>
            </a:r>
          </a:p>
        </p:txBody>
      </p:sp>
      <p:pic>
        <p:nvPicPr>
          <p:cNvPr descr="clusteringpic1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25" y="171449"/>
            <a:ext cx="7189475" cy="658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415600" y="153344"/>
            <a:ext cx="11360700" cy="8598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Silhouette Scoring: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How many “interest” levels really exist?</a:t>
            </a:r>
          </a:p>
        </p:txBody>
      </p:sp>
      <p:pic>
        <p:nvPicPr>
          <p:cNvPr descr="clusteringSill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862" y="1110769"/>
            <a:ext cx="673417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941150" y="6009000"/>
            <a:ext cx="630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There was definitive three “interest” groups!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GB"/>
              <a:t>Don’t underestimate “The GrandDaddy of Clustering!”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42499" y="1092199"/>
            <a:ext cx="5165673" cy="609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Linear Models</a:t>
            </a:r>
          </a:p>
        </p:txBody>
      </p:sp>
      <p:sp>
        <p:nvSpPr>
          <p:cNvPr id="145" name="Shape 145"/>
          <p:cNvSpPr/>
          <p:nvPr/>
        </p:nvSpPr>
        <p:spPr>
          <a:xfrm>
            <a:off x="1881175" y="3124199"/>
            <a:ext cx="2088332" cy="609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Trees</a:t>
            </a:r>
          </a:p>
        </p:txBody>
      </p:sp>
      <p:sp>
        <p:nvSpPr>
          <p:cNvPr id="146" name="Shape 146"/>
          <p:cNvSpPr/>
          <p:nvPr/>
        </p:nvSpPr>
        <p:spPr>
          <a:xfrm>
            <a:off x="342500" y="5030299"/>
            <a:ext cx="5352625" cy="647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Support Vector M</a:t>
            </a:r>
          </a:p>
        </p:txBody>
      </p:sp>
      <p:sp>
        <p:nvSpPr>
          <p:cNvPr id="147" name="Shape 147"/>
          <p:cNvSpPr/>
          <p:nvPr/>
        </p:nvSpPr>
        <p:spPr>
          <a:xfrm>
            <a:off x="6184900" y="1092200"/>
            <a:ext cx="1422300" cy="45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773470" y="3084574"/>
            <a:ext cx="4093304" cy="688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Ensemble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905000" y="50375"/>
            <a:ext cx="707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400">
                <a:solidFill>
                  <a:srgbClr val="6FA8DC"/>
                </a:solidFill>
              </a:rPr>
              <a:t>The Journey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223750" y="1552387"/>
            <a:ext cx="643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Model 1                                                  		       Log Loss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Random Forest							</a:t>
            </a:r>
            <a:r>
              <a:rPr b="1" lang="en-GB" sz="1800"/>
              <a:t>	</a:t>
            </a:r>
            <a:r>
              <a:rPr b="1" lang="en-GB" sz="1800"/>
              <a:t>0.80080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711750" y="654125"/>
            <a:ext cx="377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Ok internal testing indicates our model is looking good! Our model was outputting log_loss of .53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89350" y="2448525"/>
            <a:ext cx="5223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Uh oh ...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223750" y="3829225"/>
            <a:ext cx="6595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Model 2										Log Loss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Gradient Boosting							0.56300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711750" y="3054425"/>
            <a:ext cx="377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Maybe with a bit of refinement ...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640600" y="4852550"/>
            <a:ext cx="592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With brute force tuning ...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223750" y="5457075"/>
            <a:ext cx="8010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Model X										Log Loss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XGBoost									0.55520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497400" y="2152625"/>
            <a:ext cx="11197200" cy="13371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/>
              <a:t>And a thank you for joining us on our journey …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813300" y="3917825"/>
            <a:ext cx="105654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/>
              <a:t>Neuromancers signing out 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125" y="776950"/>
            <a:ext cx="6060676" cy="58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958812" y="113050"/>
            <a:ext cx="1935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800"/>
              <a:t>The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hop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174" y="1517112"/>
            <a:ext cx="7919249" cy="52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91100" y="128200"/>
            <a:ext cx="29925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/>
              <a:t>The Research</a:t>
            </a:r>
          </a:p>
        </p:txBody>
      </p:sp>
      <p:sp>
        <p:nvSpPr>
          <p:cNvPr id="77" name="Shape 77"/>
          <p:cNvSpPr/>
          <p:nvPr/>
        </p:nvSpPr>
        <p:spPr>
          <a:xfrm>
            <a:off x="7067575" y="128200"/>
            <a:ext cx="2852700" cy="1304100"/>
          </a:xfrm>
          <a:prstGeom prst="downArrow">
            <a:avLst>
              <a:gd fmla="val 50000" name="adj1"/>
              <a:gd fmla="val 500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The Default ordering is by “HopScore”</a:t>
            </a:r>
          </a:p>
        </p:txBody>
      </p:sp>
      <p:sp>
        <p:nvSpPr>
          <p:cNvPr id="78" name="Shape 78"/>
          <p:cNvSpPr/>
          <p:nvPr/>
        </p:nvSpPr>
        <p:spPr>
          <a:xfrm>
            <a:off x="223000" y="4366300"/>
            <a:ext cx="3128700" cy="22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Primary photos either include floor plans or a separate picture </a:t>
            </a:r>
          </a:p>
        </p:txBody>
      </p:sp>
      <p:sp>
        <p:nvSpPr>
          <p:cNvPr id="79" name="Shape 79"/>
          <p:cNvSpPr/>
          <p:nvPr/>
        </p:nvSpPr>
        <p:spPr>
          <a:xfrm>
            <a:off x="489025" y="1257500"/>
            <a:ext cx="2666400" cy="2340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Some lists will have no fees while others will have it unstated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35126" l="23738" r="52850" t="24028"/>
          <a:stretch/>
        </p:blipFill>
        <p:spPr>
          <a:xfrm>
            <a:off x="3272849" y="1405625"/>
            <a:ext cx="5646300" cy="52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582050" y="567650"/>
            <a:ext cx="9027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</a:rPr>
              <a:t>Interest Level Segmentation – Low Interest Is by far the most important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68214" y="465991"/>
            <a:ext cx="10260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Price Histogram – Strong right skew and kurtosis – Log price transformation helped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11282" l="19688" r="32643" t="27916"/>
          <a:stretch/>
        </p:blipFill>
        <p:spPr>
          <a:xfrm>
            <a:off x="984738" y="1088046"/>
            <a:ext cx="7517422" cy="539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824550" y="212000"/>
            <a:ext cx="1054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Address EDA – Address Type has no Interest, yet “Broadway” listings had some significance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4939" l="22656" r="60770" t="21667"/>
          <a:stretch/>
        </p:blipFill>
        <p:spPr>
          <a:xfrm>
            <a:off x="1688123" y="1002324"/>
            <a:ext cx="2655276" cy="571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31281" l="22345" r="57740" t="26389"/>
          <a:stretch/>
        </p:blipFill>
        <p:spPr>
          <a:xfrm>
            <a:off x="5986096" y="1002324"/>
            <a:ext cx="4515533" cy="53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619401" y="453300"/>
            <a:ext cx="89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New Variables Creation – A picture is worth more than 1,000 words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38328" l="22788" r="60697" t="45277"/>
          <a:stretch/>
        </p:blipFill>
        <p:spPr>
          <a:xfrm>
            <a:off x="2485291" y="5234632"/>
            <a:ext cx="2965940" cy="165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9231" l="22788" r="60697" t="65765"/>
          <a:stretch/>
        </p:blipFill>
        <p:spPr>
          <a:xfrm>
            <a:off x="5416792" y="5234632"/>
            <a:ext cx="3067784" cy="156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7531" l="22355" r="18870" t="37778"/>
          <a:stretch/>
        </p:blipFill>
        <p:spPr>
          <a:xfrm>
            <a:off x="1886680" y="937845"/>
            <a:ext cx="7165731" cy="375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267681" y="4744128"/>
            <a:ext cx="8344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low_interest occurrence is 25% lower when the listing has pictures.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pic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25" y="546550"/>
            <a:ext cx="9838751" cy="622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23150" y="173950"/>
            <a:ext cx="2945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April’s Listings Interest Levels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162" y="639725"/>
            <a:ext cx="8335674" cy="571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874600" y="6299125"/>
            <a:ext cx="8162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 </a:t>
            </a:r>
            <a:r>
              <a:rPr b="1" lang="en-GB"/>
              <a:t>Sunday           Monday           Tuesday      Wednesday      Thursday         Friday            Saturday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57000" y="139025"/>
            <a:ext cx="6087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Listings Posted by Day of 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