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24175" y="496325"/>
            <a:ext cx="1510199" cy="4094400"/>
          </a:xfrm>
          <a:prstGeom prst="rect">
            <a:avLst/>
          </a:prstGeom>
        </p:spPr>
        <p:txBody>
          <a:bodyPr anchorCtr="0" anchor="b" bIns="91425" lIns="91425" rIns="91425" tIns="91425"/>
          <a:lstStyle>
            <a:lvl1pPr lvl="0" algn="ctr">
              <a:spcBef>
                <a:spcPts val="0"/>
              </a:spcBef>
              <a:buSzPct val="125000"/>
              <a:defRPr sz="2400">
                <a:latin typeface="Times New Roman"/>
                <a:ea typeface="Times New Roman"/>
                <a:cs typeface="Times New Roman"/>
                <a:sym typeface="Times New Roman"/>
              </a:defRPr>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racezhan@gmail.com" TargetMode="External"/><Relationship Id="rId4" Type="http://schemas.openxmlformats.org/officeDocument/2006/relationships/hyperlink" Target="https://www.linkedin.com/in/dracezhan" TargetMode="External"/><Relationship Id="rId5" Type="http://schemas.openxmlformats.org/officeDocument/2006/relationships/hyperlink" Target="https://twitter.com/DraceZhan" TargetMode="External"/><Relationship Id="rId6" Type="http://schemas.openxmlformats.org/officeDocument/2006/relationships/hyperlink" Target="https://github.com/DraceZha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 Id="rId4"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FA8DC"/>
        </a:solidFill>
      </p:bgPr>
    </p:bg>
    <p:spTree>
      <p:nvGrpSpPr>
        <p:cNvPr id="61" name="Shape 61"/>
        <p:cNvGrpSpPr/>
        <p:nvPr/>
      </p:nvGrpSpPr>
      <p:grpSpPr>
        <a:xfrm>
          <a:off x="0" y="0"/>
          <a:ext cx="0" cy="0"/>
          <a:chOff x="0" y="0"/>
          <a:chExt cx="0" cy="0"/>
        </a:xfrm>
      </p:grpSpPr>
      <p:sp>
        <p:nvSpPr>
          <p:cNvPr id="62" name="Shape 62"/>
          <p:cNvSpPr txBox="1"/>
          <p:nvPr>
            <p:ph type="ctrTitle"/>
          </p:nvPr>
        </p:nvSpPr>
        <p:spPr>
          <a:xfrm>
            <a:off x="2856425" y="1854050"/>
            <a:ext cx="3198900" cy="434100"/>
          </a:xfrm>
          <a:prstGeom prst="rect">
            <a:avLst/>
          </a:prstGeom>
        </p:spPr>
        <p:txBody>
          <a:bodyPr anchorCtr="0" anchor="b" bIns="91425" lIns="91425" rIns="91425" tIns="91425">
            <a:noAutofit/>
          </a:bodyPr>
          <a:lstStyle/>
          <a:p>
            <a:pPr lvl="0" rtl="0" algn="l">
              <a:spcBef>
                <a:spcPts val="0"/>
              </a:spcBef>
              <a:buNone/>
            </a:pPr>
            <a:r>
              <a:rPr lang="en"/>
              <a:t>Get Your Job </a:t>
            </a:r>
            <a:r>
              <a:rPr lang="en" sz="1200"/>
              <a:t>data</a:t>
            </a:r>
          </a:p>
          <a:p>
            <a:pPr lvl="0" algn="l">
              <a:spcBef>
                <a:spcPts val="0"/>
              </a:spcBef>
              <a:buNone/>
            </a:pPr>
            <a:r>
              <a:rPr lang="en" sz="3600"/>
              <a:t>@Indeed.com </a:t>
            </a:r>
            <a:r>
              <a:rPr lang="en" sz="1200"/>
              <a:t>via scrapy data &amp; EDA</a:t>
            </a:r>
          </a:p>
        </p:txBody>
      </p:sp>
      <p:sp>
        <p:nvSpPr>
          <p:cNvPr id="63" name="Shape 63"/>
          <p:cNvSpPr txBox="1"/>
          <p:nvPr>
            <p:ph idx="1" type="subTitle"/>
          </p:nvPr>
        </p:nvSpPr>
        <p:spPr>
          <a:xfrm>
            <a:off x="3012300" y="3014125"/>
            <a:ext cx="2615700" cy="305700"/>
          </a:xfrm>
          <a:prstGeom prst="rect">
            <a:avLst/>
          </a:prstGeom>
        </p:spPr>
        <p:txBody>
          <a:bodyPr anchorCtr="0" anchor="t" bIns="91425" lIns="91425" rIns="91425" tIns="91425">
            <a:noAutofit/>
          </a:bodyPr>
          <a:lstStyle/>
          <a:p>
            <a:pPr lvl="0">
              <a:spcBef>
                <a:spcPts val="0"/>
              </a:spcBef>
              <a:buNone/>
            </a:pPr>
            <a:r>
              <a:rPr lang="en" sz="1400">
                <a:latin typeface="Times New Roman"/>
                <a:ea typeface="Times New Roman"/>
                <a:cs typeface="Times New Roman"/>
                <a:sym typeface="Times New Roman"/>
              </a:rPr>
              <a:t>Drace Zhan</a:t>
            </a:r>
          </a:p>
          <a:p>
            <a:pPr lvl="0">
              <a:spcBef>
                <a:spcPts val="0"/>
              </a:spcBef>
              <a:buNone/>
            </a:pPr>
            <a:r>
              <a:rPr lang="en" sz="1200" u="sng">
                <a:solidFill>
                  <a:srgbClr val="0000FF"/>
                </a:solidFill>
                <a:hlinkClick r:id="rId3"/>
              </a:rPr>
              <a:t>dracezhan@gmail.com</a:t>
            </a:r>
          </a:p>
          <a:p>
            <a:pPr lvl="0">
              <a:spcBef>
                <a:spcPts val="0"/>
              </a:spcBef>
              <a:buNone/>
            </a:pPr>
            <a:r>
              <a:t/>
            </a:r>
            <a:endParaRPr sz="1200">
              <a:solidFill>
                <a:srgbClr val="0000FF"/>
              </a:solidFill>
            </a:endParaRPr>
          </a:p>
          <a:p>
            <a:pPr lvl="0">
              <a:spcBef>
                <a:spcPts val="0"/>
              </a:spcBef>
              <a:buNone/>
            </a:pPr>
            <a:r>
              <a:t/>
            </a:r>
            <a:endParaRPr/>
          </a:p>
        </p:txBody>
      </p:sp>
      <p:sp>
        <p:nvSpPr>
          <p:cNvPr id="64" name="Shape 64"/>
          <p:cNvSpPr txBox="1"/>
          <p:nvPr/>
        </p:nvSpPr>
        <p:spPr>
          <a:xfrm>
            <a:off x="6516475" y="4262325"/>
            <a:ext cx="2322300" cy="305700"/>
          </a:xfrm>
          <a:prstGeom prst="rect">
            <a:avLst/>
          </a:prstGeom>
          <a:noFill/>
          <a:ln>
            <a:noFill/>
          </a:ln>
        </p:spPr>
        <p:txBody>
          <a:bodyPr anchorCtr="0" anchor="t" bIns="91425" lIns="91425" rIns="91425" tIns="91425">
            <a:noAutofit/>
          </a:bodyPr>
          <a:lstStyle/>
          <a:p>
            <a:pPr lvl="0">
              <a:spcBef>
                <a:spcPts val="0"/>
              </a:spcBef>
              <a:buNone/>
            </a:pPr>
            <a:r>
              <a:rPr lang="en" sz="1000" u="sng">
                <a:solidFill>
                  <a:srgbClr val="0000FF"/>
                </a:solidFill>
                <a:latin typeface="Times New Roman"/>
                <a:ea typeface="Times New Roman"/>
                <a:cs typeface="Times New Roman"/>
                <a:sym typeface="Times New Roman"/>
                <a:hlinkClick r:id="rId4"/>
              </a:rPr>
              <a:t>https://www.linkedin.com/in/dracezhan</a:t>
            </a:r>
          </a:p>
          <a:p>
            <a:pPr lvl="0">
              <a:spcBef>
                <a:spcPts val="0"/>
              </a:spcBef>
              <a:buNone/>
            </a:pPr>
            <a:r>
              <a:rPr lang="en" sz="1000" u="sng">
                <a:solidFill>
                  <a:srgbClr val="0000FF"/>
                </a:solidFill>
                <a:latin typeface="Times New Roman"/>
                <a:ea typeface="Times New Roman"/>
                <a:cs typeface="Times New Roman"/>
                <a:sym typeface="Times New Roman"/>
                <a:hlinkClick r:id="rId5"/>
              </a:rPr>
              <a:t>https://twitter.com/DraceZhan</a:t>
            </a:r>
          </a:p>
          <a:p>
            <a:pPr lvl="0">
              <a:spcBef>
                <a:spcPts val="0"/>
              </a:spcBef>
              <a:buNone/>
            </a:pPr>
            <a:r>
              <a:rPr lang="en" sz="1000" u="sng">
                <a:solidFill>
                  <a:srgbClr val="0000FF"/>
                </a:solidFill>
                <a:latin typeface="Times New Roman"/>
                <a:ea typeface="Times New Roman"/>
                <a:cs typeface="Times New Roman"/>
                <a:sym typeface="Times New Roman"/>
                <a:hlinkClick r:id="rId6"/>
              </a:rPr>
              <a:t>https://github.com/DraceZhan/</a:t>
            </a:r>
          </a:p>
          <a:p>
            <a:pPr lvl="0">
              <a:spcBef>
                <a:spcPts val="0"/>
              </a:spcBef>
              <a:buNone/>
            </a:pPr>
            <a:r>
              <a:t/>
            </a:r>
            <a:endParaRPr sz="1000">
              <a:solidFill>
                <a:srgbClr val="0000FF"/>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FC5E8"/>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311700" y="315925"/>
            <a:ext cx="8445000" cy="756600"/>
          </a:xfrm>
          <a:prstGeom prst="rect">
            <a:avLst/>
          </a:prstGeom>
        </p:spPr>
        <p:txBody>
          <a:bodyPr anchorCtr="0" anchor="b" bIns="91425" lIns="91425" rIns="91425" tIns="91425">
            <a:noAutofit/>
          </a:bodyPr>
          <a:lstStyle/>
          <a:p>
            <a:pPr lvl="0" rtl="0" algn="ctr">
              <a:spcBef>
                <a:spcPts val="0"/>
              </a:spcBef>
              <a:buNone/>
            </a:pPr>
            <a:r>
              <a:rPr b="1" lang="en" sz="3000">
                <a:latin typeface="Times New Roman"/>
                <a:ea typeface="Times New Roman"/>
                <a:cs typeface="Times New Roman"/>
                <a:sym typeface="Times New Roman"/>
              </a:rPr>
              <a:t>What gets the job?</a:t>
            </a:r>
          </a:p>
          <a:p>
            <a:pPr lvl="0" algn="ctr">
              <a:spcBef>
                <a:spcPts val="0"/>
              </a:spcBef>
              <a:buNone/>
            </a:pPr>
            <a:r>
              <a:rPr lang="en" sz="1400">
                <a:latin typeface="Times New Roman"/>
                <a:ea typeface="Times New Roman"/>
                <a:cs typeface="Times New Roman"/>
                <a:sym typeface="Times New Roman"/>
              </a:rPr>
              <a:t>(according to a random forest depth of three …)</a:t>
            </a:r>
          </a:p>
        </p:txBody>
      </p:sp>
      <p:pic>
        <p:nvPicPr>
          <p:cNvPr id="121" name="Shape 121"/>
          <p:cNvPicPr preferRelativeResize="0"/>
          <p:nvPr/>
        </p:nvPicPr>
        <p:blipFill>
          <a:blip r:embed="rId3">
            <a:alphaModFix/>
          </a:blip>
          <a:stretch>
            <a:fillRect/>
          </a:stretch>
        </p:blipFill>
        <p:spPr>
          <a:xfrm>
            <a:off x="1844300" y="1228900"/>
            <a:ext cx="5176424" cy="3686375"/>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15925"/>
            <a:ext cx="8289900" cy="679200"/>
          </a:xfrm>
          <a:prstGeom prst="rect">
            <a:avLst/>
          </a:prstGeom>
        </p:spPr>
        <p:txBody>
          <a:bodyPr anchorCtr="0" anchor="b" bIns="91425" lIns="91425" rIns="91425" tIns="91425">
            <a:noAutofit/>
          </a:bodyPr>
          <a:lstStyle/>
          <a:p>
            <a:pPr lvl="0" rtl="0" algn="ctr">
              <a:spcBef>
                <a:spcPts val="0"/>
              </a:spcBef>
              <a:buNone/>
            </a:pPr>
            <a:r>
              <a:rPr b="1" lang="en" sz="3000"/>
              <a:t>What People think about working at Washington Post</a:t>
            </a:r>
          </a:p>
          <a:p>
            <a:pPr lvl="0" rtl="0" algn="ctr">
              <a:spcBef>
                <a:spcPts val="0"/>
              </a:spcBef>
              <a:buNone/>
            </a:pPr>
            <a:r>
              <a:rPr lang="en" sz="1400"/>
              <a:t>Subjective &amp; Polarity through reviews via Textblob NLP</a:t>
            </a:r>
          </a:p>
          <a:p>
            <a:pPr lvl="0" algn="ctr">
              <a:spcBef>
                <a:spcPts val="0"/>
              </a:spcBef>
              <a:buNone/>
            </a:pPr>
            <a:r>
              <a:t/>
            </a:r>
            <a:endParaRPr sz="1400"/>
          </a:p>
        </p:txBody>
      </p:sp>
      <p:pic>
        <p:nvPicPr>
          <p:cNvPr id="127" name="Shape 127"/>
          <p:cNvPicPr preferRelativeResize="0"/>
          <p:nvPr/>
        </p:nvPicPr>
        <p:blipFill>
          <a:blip r:embed="rId3">
            <a:alphaModFix/>
          </a:blip>
          <a:stretch>
            <a:fillRect/>
          </a:stretch>
        </p:blipFill>
        <p:spPr>
          <a:xfrm>
            <a:off x="1658175" y="1209225"/>
            <a:ext cx="5052599" cy="3500074"/>
          </a:xfrm>
          <a:prstGeom prst="rect">
            <a:avLst/>
          </a:prstGeom>
          <a:noFill/>
          <a:ln>
            <a:noFill/>
          </a:ln>
        </p:spPr>
      </p:pic>
    </p:spTree>
  </p:cSld>
  <p:clrMapOvr>
    <a:masterClrMapping/>
  </p:clrMapOvr>
  <mc:AlternateContent>
    <mc:Choice Requires="p14">
      <p:transition spd="slow">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6004150" y="546450"/>
            <a:ext cx="2734500" cy="1236300"/>
          </a:xfrm>
          <a:prstGeom prst="rect">
            <a:avLst/>
          </a:prstGeom>
        </p:spPr>
        <p:txBody>
          <a:bodyPr anchorCtr="0" anchor="b" bIns="91425" lIns="91425" rIns="91425" tIns="91425">
            <a:noAutofit/>
          </a:bodyPr>
          <a:lstStyle/>
          <a:p>
            <a:pPr lvl="0">
              <a:spcBef>
                <a:spcPts val="0"/>
              </a:spcBef>
              <a:buNone/>
            </a:pPr>
            <a:r>
              <a:rPr lang="en" sz="2400"/>
              <a:t>Additional Plots &amp; Thoughts for the future analysis …</a:t>
            </a:r>
            <a:r>
              <a:rPr lang="en" sz="2400"/>
              <a:t> </a:t>
            </a:r>
          </a:p>
        </p:txBody>
      </p:sp>
      <p:pic>
        <p:nvPicPr>
          <p:cNvPr id="133" name="Shape 133"/>
          <p:cNvPicPr preferRelativeResize="0"/>
          <p:nvPr/>
        </p:nvPicPr>
        <p:blipFill>
          <a:blip r:embed="rId3">
            <a:alphaModFix/>
          </a:blip>
          <a:stretch>
            <a:fillRect/>
          </a:stretch>
        </p:blipFill>
        <p:spPr>
          <a:xfrm>
            <a:off x="476699" y="82000"/>
            <a:ext cx="4571176" cy="4495851"/>
          </a:xfrm>
          <a:prstGeom prst="rect">
            <a:avLst/>
          </a:prstGeom>
          <a:noFill/>
          <a:ln>
            <a:noFill/>
          </a:ln>
        </p:spPr>
      </p:pic>
      <p:sp>
        <p:nvSpPr>
          <p:cNvPr id="134" name="Shape 134"/>
          <p:cNvSpPr txBox="1"/>
          <p:nvPr/>
        </p:nvSpPr>
        <p:spPr>
          <a:xfrm>
            <a:off x="5970025" y="1967250"/>
            <a:ext cx="2466000" cy="2376900"/>
          </a:xfrm>
          <a:prstGeom prst="rect">
            <a:avLst/>
          </a:prstGeom>
          <a:noFill/>
          <a:ln>
            <a:noFill/>
          </a:ln>
        </p:spPr>
        <p:txBody>
          <a:bodyPr anchorCtr="0" anchor="t" bIns="91425" lIns="91425" rIns="91425" tIns="91425">
            <a:noAutofit/>
          </a:bodyPr>
          <a:lstStyle/>
          <a:p>
            <a:pPr lvl="0">
              <a:spcBef>
                <a:spcPts val="0"/>
              </a:spcBef>
              <a:buNone/>
            </a:pPr>
            <a:r>
              <a:rPr lang="en"/>
              <a:t>Pair Plot with linear regression of salary versus variables examined in linear regression model earlier.</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97750" y="152400"/>
            <a:ext cx="5574597" cy="4838698"/>
          </a:xfrm>
          <a:prstGeom prst="rect">
            <a:avLst/>
          </a:prstGeom>
          <a:noFill/>
          <a:ln>
            <a:noFill/>
          </a:ln>
        </p:spPr>
      </p:pic>
      <p:sp>
        <p:nvSpPr>
          <p:cNvPr id="140" name="Shape 140"/>
          <p:cNvSpPr txBox="1"/>
          <p:nvPr/>
        </p:nvSpPr>
        <p:spPr>
          <a:xfrm>
            <a:off x="5901700" y="252750"/>
            <a:ext cx="2723100" cy="3347100"/>
          </a:xfrm>
          <a:prstGeom prst="rect">
            <a:avLst/>
          </a:prstGeom>
          <a:noFill/>
          <a:ln>
            <a:noFill/>
          </a:ln>
        </p:spPr>
        <p:txBody>
          <a:bodyPr anchorCtr="0" anchor="t" bIns="91425" lIns="91425" rIns="91425" tIns="91425">
            <a:noAutofit/>
          </a:bodyPr>
          <a:lstStyle/>
          <a:p>
            <a:pPr lvl="0">
              <a:spcBef>
                <a:spcPts val="0"/>
              </a:spcBef>
              <a:buNone/>
            </a:pPr>
            <a:r>
              <a:rPr lang="en"/>
              <a:t>Same variables but now cut across four salary quantiles.  Notice that large quantiles cause significant errors.  If we eliminate the largest salary quantile, it should lead our model predicting more accurately but with significant loss of data.</a:t>
            </a:r>
          </a:p>
          <a:p>
            <a:pPr lvl="0">
              <a:spcBef>
                <a:spcPts val="0"/>
              </a:spcBef>
              <a:buNone/>
            </a:pPr>
            <a:r>
              <a:t/>
            </a:r>
            <a:endParaRPr/>
          </a:p>
        </p:txBody>
      </p:sp>
    </p:spTree>
  </p:cSld>
  <p:clrMapOvr>
    <a:masterClrMapping/>
  </p:clrMapOvr>
  <mc:AlternateContent>
    <mc:Choice Requires="p14">
      <p:transition spd="slow">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3C47D"/>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520050" y="486650"/>
            <a:ext cx="8103900" cy="434100"/>
          </a:xfrm>
          <a:prstGeom prst="rect">
            <a:avLst/>
          </a:prstGeom>
        </p:spPr>
        <p:txBody>
          <a:bodyPr anchorCtr="0" anchor="b" bIns="91425" lIns="91425" rIns="91425" tIns="91425">
            <a:noAutofit/>
          </a:bodyPr>
          <a:lstStyle/>
          <a:p>
            <a:pPr lvl="0" algn="ctr">
              <a:spcBef>
                <a:spcPts val="0"/>
              </a:spcBef>
              <a:buNone/>
            </a:pPr>
            <a:r>
              <a:rPr b="1" lang="en" sz="3000"/>
              <a:t>Which job listings pay best? </a:t>
            </a:r>
          </a:p>
          <a:p>
            <a:pPr lvl="0" algn="ctr">
              <a:spcBef>
                <a:spcPts val="0"/>
              </a:spcBef>
              <a:buNone/>
            </a:pPr>
            <a:r>
              <a:rPr lang="en" sz="1200"/>
              <a:t>(I hope you want to be a radiologist…)</a:t>
            </a:r>
          </a:p>
        </p:txBody>
      </p:sp>
      <p:pic>
        <p:nvPicPr>
          <p:cNvPr descr="BestPayingJob.png" id="70" name="Shape 70"/>
          <p:cNvPicPr preferRelativeResize="0"/>
          <p:nvPr/>
        </p:nvPicPr>
        <p:blipFill rotWithShape="1">
          <a:blip r:embed="rId3">
            <a:alphaModFix/>
          </a:blip>
          <a:srcRect b="0" l="6650" r="6641" t="0"/>
          <a:stretch/>
        </p:blipFill>
        <p:spPr>
          <a:xfrm>
            <a:off x="1125962" y="1341100"/>
            <a:ext cx="6334124" cy="3562350"/>
          </a:xfrm>
          <a:prstGeom prst="rect">
            <a:avLst/>
          </a:prstGeom>
          <a:noFill/>
          <a:ln>
            <a:noFill/>
          </a:ln>
        </p:spPr>
      </p:pic>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3C47D"/>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311700" y="145700"/>
            <a:ext cx="8520600" cy="676200"/>
          </a:xfrm>
          <a:prstGeom prst="rect">
            <a:avLst/>
          </a:prstGeom>
        </p:spPr>
        <p:txBody>
          <a:bodyPr anchorCtr="0" anchor="b" bIns="91425" lIns="91425" rIns="91425" tIns="91425">
            <a:noAutofit/>
          </a:bodyPr>
          <a:lstStyle/>
          <a:p>
            <a:pPr lvl="0" rtl="0" algn="ctr">
              <a:spcBef>
                <a:spcPts val="0"/>
              </a:spcBef>
              <a:buNone/>
            </a:pPr>
            <a:r>
              <a:rPr b="1" lang="en" sz="2400"/>
              <a:t>Companies that will pay you money</a:t>
            </a:r>
          </a:p>
          <a:p>
            <a:pPr lvl="0" algn="ctr">
              <a:spcBef>
                <a:spcPts val="0"/>
              </a:spcBef>
              <a:buNone/>
            </a:pPr>
            <a:r>
              <a:rPr lang="en" sz="1400"/>
              <a:t>(Banks, tech,  and internets)</a:t>
            </a:r>
          </a:p>
        </p:txBody>
      </p:sp>
      <p:pic>
        <p:nvPicPr>
          <p:cNvPr id="76" name="Shape 76"/>
          <p:cNvPicPr preferRelativeResize="0"/>
          <p:nvPr/>
        </p:nvPicPr>
        <p:blipFill>
          <a:blip r:embed="rId3">
            <a:alphaModFix/>
          </a:blip>
          <a:stretch>
            <a:fillRect/>
          </a:stretch>
        </p:blipFill>
        <p:spPr>
          <a:xfrm>
            <a:off x="865325" y="974300"/>
            <a:ext cx="6905625" cy="356235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AD1DC"/>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6695275" y="83450"/>
            <a:ext cx="2216100" cy="1612200"/>
          </a:xfrm>
          <a:prstGeom prst="rect">
            <a:avLst/>
          </a:prstGeom>
        </p:spPr>
        <p:txBody>
          <a:bodyPr anchorCtr="0" anchor="b" bIns="91425" lIns="91425" rIns="91425" tIns="91425">
            <a:noAutofit/>
          </a:bodyPr>
          <a:lstStyle/>
          <a:p>
            <a:pPr lvl="0" rtl="0" algn="ctr">
              <a:spcBef>
                <a:spcPts val="0"/>
              </a:spcBef>
              <a:buNone/>
            </a:pPr>
            <a:r>
              <a:rPr b="1" lang="en" sz="2400"/>
              <a:t>People who like their jobs</a:t>
            </a:r>
          </a:p>
          <a:p>
            <a:pPr lvl="0" rtl="0" algn="ctr">
              <a:spcBef>
                <a:spcPts val="0"/>
              </a:spcBef>
              <a:buNone/>
            </a:pPr>
            <a:r>
              <a:rPr lang="en" sz="1400"/>
              <a:t>(nerds who tell people what to do)</a:t>
            </a:r>
          </a:p>
          <a:p>
            <a:pPr lvl="0" algn="ctr">
              <a:spcBef>
                <a:spcPts val="0"/>
              </a:spcBef>
              <a:buNone/>
            </a:pPr>
            <a:r>
              <a:t/>
            </a:r>
            <a:endParaRPr sz="1400"/>
          </a:p>
        </p:txBody>
      </p:sp>
      <p:pic>
        <p:nvPicPr>
          <p:cNvPr id="82" name="Shape 82"/>
          <p:cNvPicPr preferRelativeResize="0"/>
          <p:nvPr/>
        </p:nvPicPr>
        <p:blipFill>
          <a:blip r:embed="rId3">
            <a:alphaModFix/>
          </a:blip>
          <a:stretch>
            <a:fillRect/>
          </a:stretch>
        </p:blipFill>
        <p:spPr>
          <a:xfrm>
            <a:off x="211562" y="602200"/>
            <a:ext cx="6334125" cy="3562350"/>
          </a:xfrm>
          <a:prstGeom prst="rect">
            <a:avLst/>
          </a:prstGeom>
          <a:noFill/>
          <a:ln>
            <a:noFill/>
          </a:ln>
        </p:spPr>
      </p:pic>
      <p:pic>
        <p:nvPicPr>
          <p:cNvPr id="83" name="Shape 83"/>
          <p:cNvPicPr preferRelativeResize="0"/>
          <p:nvPr/>
        </p:nvPicPr>
        <p:blipFill>
          <a:blip r:embed="rId4">
            <a:alphaModFix/>
          </a:blip>
          <a:stretch>
            <a:fillRect/>
          </a:stretch>
        </p:blipFill>
        <p:spPr>
          <a:xfrm>
            <a:off x="6698087" y="1848050"/>
            <a:ext cx="2293511" cy="1683437"/>
          </a:xfrm>
          <a:prstGeom prst="rect">
            <a:avLst/>
          </a:prstGeom>
          <a:noFill/>
          <a:ln>
            <a:noFill/>
          </a:ln>
        </p:spPr>
      </p:pic>
    </p:spTree>
  </p:cSld>
  <p:clrMapOvr>
    <a:masterClrMapping/>
  </p:clrMapOvr>
  <mc:AlternateContent>
    <mc:Choice Requires="p14">
      <p:transition spd="slow">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AD1DC"/>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110225" y="243175"/>
            <a:ext cx="1548000" cy="1557600"/>
          </a:xfrm>
          <a:prstGeom prst="rect">
            <a:avLst/>
          </a:prstGeom>
        </p:spPr>
        <p:txBody>
          <a:bodyPr anchorCtr="0" anchor="b" bIns="91425" lIns="91425" rIns="91425" tIns="91425">
            <a:noAutofit/>
          </a:bodyPr>
          <a:lstStyle/>
          <a:p>
            <a:pPr lvl="0" rtl="0" algn="ctr">
              <a:spcBef>
                <a:spcPts val="0"/>
              </a:spcBef>
              <a:buNone/>
            </a:pPr>
            <a:r>
              <a:rPr b="1" lang="en" sz="3000"/>
              <a:t>Places to Be</a:t>
            </a:r>
          </a:p>
          <a:p>
            <a:pPr lvl="0" algn="ctr">
              <a:spcBef>
                <a:spcPts val="0"/>
              </a:spcBef>
              <a:buNone/>
            </a:pPr>
            <a:r>
              <a:rPr lang="en" sz="1400"/>
              <a:t>(Schools of not-so-hard knock)</a:t>
            </a:r>
          </a:p>
        </p:txBody>
      </p:sp>
      <p:pic>
        <p:nvPicPr>
          <p:cNvPr id="89" name="Shape 89"/>
          <p:cNvPicPr preferRelativeResize="0"/>
          <p:nvPr/>
        </p:nvPicPr>
        <p:blipFill>
          <a:blip r:embed="rId3">
            <a:alphaModFix/>
          </a:blip>
          <a:stretch>
            <a:fillRect/>
          </a:stretch>
        </p:blipFill>
        <p:spPr>
          <a:xfrm>
            <a:off x="1987350" y="1173175"/>
            <a:ext cx="7156650" cy="3479424"/>
          </a:xfrm>
          <a:prstGeom prst="rect">
            <a:avLst/>
          </a:prstGeom>
          <a:noFill/>
          <a:ln>
            <a:noFill/>
          </a:ln>
        </p:spPr>
      </p:pic>
      <p:pic>
        <p:nvPicPr>
          <p:cNvPr id="90" name="Shape 90"/>
          <p:cNvPicPr preferRelativeResize="0"/>
          <p:nvPr/>
        </p:nvPicPr>
        <p:blipFill>
          <a:blip r:embed="rId4">
            <a:alphaModFix/>
          </a:blip>
          <a:stretch>
            <a:fillRect/>
          </a:stretch>
        </p:blipFill>
        <p:spPr>
          <a:xfrm>
            <a:off x="110225" y="2560349"/>
            <a:ext cx="2331788" cy="1557599"/>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597150" y="0"/>
            <a:ext cx="7949700" cy="576600"/>
          </a:xfrm>
          <a:prstGeom prst="rect">
            <a:avLst/>
          </a:prstGeom>
        </p:spPr>
        <p:txBody>
          <a:bodyPr anchorCtr="0" anchor="b" bIns="91425" lIns="91425" rIns="91425" tIns="91425">
            <a:noAutofit/>
          </a:bodyPr>
          <a:lstStyle/>
          <a:p>
            <a:pPr lvl="0" algn="ctr">
              <a:spcBef>
                <a:spcPts val="0"/>
              </a:spcBef>
              <a:buNone/>
            </a:pPr>
            <a:r>
              <a:rPr lang="en" sz="2400">
                <a:latin typeface="Times New Roman"/>
                <a:ea typeface="Times New Roman"/>
                <a:cs typeface="Times New Roman"/>
                <a:sym typeface="Times New Roman"/>
              </a:rPr>
              <a:t>Wordcloud of What People Lik</a:t>
            </a:r>
            <a:r>
              <a:rPr lang="en" sz="3000">
                <a:latin typeface="Times New Roman"/>
                <a:ea typeface="Times New Roman"/>
                <a:cs typeface="Times New Roman"/>
                <a:sym typeface="Times New Roman"/>
              </a:rPr>
              <a:t>e</a:t>
            </a:r>
          </a:p>
        </p:txBody>
      </p:sp>
      <p:pic>
        <p:nvPicPr>
          <p:cNvPr id="96" name="Shape 96"/>
          <p:cNvPicPr preferRelativeResize="0"/>
          <p:nvPr/>
        </p:nvPicPr>
        <p:blipFill>
          <a:blip r:embed="rId3">
            <a:alphaModFix/>
          </a:blip>
          <a:stretch>
            <a:fillRect/>
          </a:stretch>
        </p:blipFill>
        <p:spPr>
          <a:xfrm>
            <a:off x="1538125" y="700500"/>
            <a:ext cx="6067750" cy="4151625"/>
          </a:xfrm>
          <a:prstGeom prst="rect">
            <a:avLst/>
          </a:prstGeom>
          <a:noFill/>
          <a:ln>
            <a:noFill/>
          </a:ln>
        </p:spPr>
      </p:pic>
    </p:spTree>
  </p:cSld>
  <p:clrMapOvr>
    <a:masterClrMapping/>
  </p:clrMapOvr>
  <mc:AlternateContent>
    <mc:Choice Requires="p14">
      <p:transition spd="slow">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597150" y="0"/>
            <a:ext cx="7949700" cy="576600"/>
          </a:xfrm>
          <a:prstGeom prst="rect">
            <a:avLst/>
          </a:prstGeom>
        </p:spPr>
        <p:txBody>
          <a:bodyPr anchorCtr="0" anchor="b" bIns="91425" lIns="91425" rIns="91425" tIns="91425">
            <a:noAutofit/>
          </a:bodyPr>
          <a:lstStyle/>
          <a:p>
            <a:pPr lvl="0" rtl="0" algn="ctr">
              <a:spcBef>
                <a:spcPts val="0"/>
              </a:spcBef>
              <a:buNone/>
            </a:pPr>
            <a:r>
              <a:rPr lang="en" sz="2400">
                <a:latin typeface="Times New Roman"/>
                <a:ea typeface="Times New Roman"/>
                <a:cs typeface="Times New Roman"/>
                <a:sym typeface="Times New Roman"/>
              </a:rPr>
              <a:t>Wordcloud of What People Hate</a:t>
            </a:r>
          </a:p>
        </p:txBody>
      </p:sp>
      <p:pic>
        <p:nvPicPr>
          <p:cNvPr descr="WordCloudCons.png" id="102" name="Shape 102"/>
          <p:cNvPicPr preferRelativeResize="0"/>
          <p:nvPr/>
        </p:nvPicPr>
        <p:blipFill rotWithShape="1">
          <a:blip r:embed="rId3">
            <a:alphaModFix/>
          </a:blip>
          <a:srcRect b="0" l="0" r="0" t="0"/>
          <a:stretch/>
        </p:blipFill>
        <p:spPr>
          <a:xfrm>
            <a:off x="1538125" y="700500"/>
            <a:ext cx="6067750" cy="4151625"/>
          </a:xfrm>
          <a:prstGeom prst="rect">
            <a:avLst/>
          </a:prstGeom>
          <a:noFill/>
          <a:ln>
            <a:noFill/>
          </a:ln>
        </p:spPr>
      </p:pic>
    </p:spTree>
  </p:cSld>
  <p:clrMapOvr>
    <a:masterClrMapping/>
  </p:clrMapOvr>
  <mc:AlternateContent>
    <mc:Choice Requires="p14">
      <p:transition spd="slow">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966"/>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249700" y="114425"/>
            <a:ext cx="5190300" cy="570600"/>
          </a:xfrm>
          <a:prstGeom prst="rect">
            <a:avLst/>
          </a:prstGeom>
        </p:spPr>
        <p:txBody>
          <a:bodyPr anchorCtr="0" anchor="b" bIns="91425" lIns="91425" rIns="91425" tIns="91425">
            <a:noAutofit/>
          </a:bodyPr>
          <a:lstStyle/>
          <a:p>
            <a:pPr lvl="0">
              <a:spcBef>
                <a:spcPts val="0"/>
              </a:spcBef>
              <a:buNone/>
            </a:pPr>
            <a:r>
              <a:rPr lang="en" sz="2400">
                <a:latin typeface="Times New Roman"/>
                <a:ea typeface="Times New Roman"/>
                <a:cs typeface="Times New Roman"/>
                <a:sym typeface="Times New Roman"/>
              </a:rPr>
              <a:t>And now for some data modeling ...</a:t>
            </a:r>
          </a:p>
        </p:txBody>
      </p:sp>
      <p:pic>
        <p:nvPicPr>
          <p:cNvPr id="108" name="Shape 108"/>
          <p:cNvPicPr preferRelativeResize="0"/>
          <p:nvPr/>
        </p:nvPicPr>
        <p:blipFill>
          <a:blip r:embed="rId3">
            <a:alphaModFix/>
          </a:blip>
          <a:stretch>
            <a:fillRect/>
          </a:stretch>
        </p:blipFill>
        <p:spPr>
          <a:xfrm>
            <a:off x="1193374" y="571624"/>
            <a:ext cx="6416299" cy="4267074"/>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EAD3"/>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24175" y="2110875"/>
            <a:ext cx="1510199" cy="2479800"/>
          </a:xfrm>
          <a:prstGeom prst="rect">
            <a:avLst/>
          </a:prstGeom>
          <a:noFill/>
        </p:spPr>
        <p:txBody>
          <a:bodyPr anchorCtr="0" anchor="b" bIns="91425" lIns="91425" rIns="91425" tIns="91425">
            <a:noAutofit/>
          </a:bodyPr>
          <a:lstStyle/>
          <a:p>
            <a:pPr lvl="0">
              <a:spcBef>
                <a:spcPts val="0"/>
              </a:spcBef>
              <a:buNone/>
            </a:pPr>
            <a:r>
              <a:rPr lang="en"/>
              <a:t>When Salary goes up ...</a:t>
            </a:r>
          </a:p>
          <a:p>
            <a:pPr lvl="0" rtl="0">
              <a:spcBef>
                <a:spcPts val="0"/>
              </a:spcBef>
              <a:buNone/>
            </a:pPr>
            <a:r>
              <a:rPr lang="en"/>
              <a:t>Job Security goes down</a:t>
            </a:r>
          </a:p>
        </p:txBody>
      </p:sp>
      <p:pic>
        <p:nvPicPr>
          <p:cNvPr descr="SalaryPredictionCoefficient.png" id="114" name="Shape 114"/>
          <p:cNvPicPr preferRelativeResize="0"/>
          <p:nvPr/>
        </p:nvPicPr>
        <p:blipFill rotWithShape="1">
          <a:blip r:embed="rId3">
            <a:alphaModFix/>
          </a:blip>
          <a:srcRect b="855" l="0" r="0" t="845"/>
          <a:stretch/>
        </p:blipFill>
        <p:spPr>
          <a:xfrm>
            <a:off x="2036700" y="182436"/>
            <a:ext cx="6905850" cy="4592624"/>
          </a:xfrm>
          <a:prstGeom prst="rect">
            <a:avLst/>
          </a:prstGeom>
          <a:noFill/>
          <a:ln>
            <a:noFill/>
          </a:ln>
        </p:spPr>
      </p:pic>
      <p:pic>
        <p:nvPicPr>
          <p:cNvPr id="115" name="Shape 115"/>
          <p:cNvPicPr preferRelativeResize="0"/>
          <p:nvPr/>
        </p:nvPicPr>
        <p:blipFill>
          <a:blip r:embed="rId4">
            <a:alphaModFix/>
          </a:blip>
          <a:stretch>
            <a:fillRect/>
          </a:stretch>
        </p:blipFill>
        <p:spPr>
          <a:xfrm>
            <a:off x="182125" y="182425"/>
            <a:ext cx="1594449" cy="1757975"/>
          </a:xfrm>
          <a:prstGeom prst="rect">
            <a:avLst/>
          </a:prstGeom>
          <a:noFill/>
          <a:ln>
            <a:noFill/>
          </a:ln>
        </p:spPr>
      </p:pic>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