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hyperlink" Target="https://github.com/livejake/better_writer" TargetMode="External"/><Relationship Id="rId5" Type="http://schemas.openxmlformats.org/officeDocument/2006/relationships/hyperlink" Target="https://github.com/livejake/better_write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livejake/better_writer/tree/master/better-writer-app" TargetMode="External"/><Relationship Id="rId4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ivejake/better_writer/blob/master/Model%20notebook/PyLDAVis.ipynb" TargetMode="External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031750" y="1267950"/>
            <a:ext cx="50805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Automated Essay Grader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algn="ctr">
              <a:spcBef>
                <a:spcPts val="0"/>
              </a:spcBef>
              <a:buNone/>
            </a:pPr>
            <a:r>
              <a:rPr b="1" lang="en" sz="1800"/>
              <a:t>Jake Bialer, Drace Zhan</a:t>
            </a:r>
          </a:p>
        </p:txBody>
      </p:sp>
      <p:sp>
        <p:nvSpPr>
          <p:cNvPr id="55" name="Shape 55">
            <a:hlinkClick r:id="rId4"/>
          </p:cNvPr>
          <p:cNvSpPr txBox="1"/>
          <p:nvPr/>
        </p:nvSpPr>
        <p:spPr>
          <a:xfrm>
            <a:off x="8180225" y="4655975"/>
            <a:ext cx="791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hlinkClick r:id="rId5"/>
              </a:rPr>
              <a:t>Github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26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Neural Network Used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2" y="968575"/>
            <a:ext cx="75342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88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 u="sng">
                <a:solidFill>
                  <a:srgbClr val="0000FF"/>
                </a:solidFill>
                <a:hlinkClick r:id="rId3"/>
              </a:rPr>
              <a:t>The App in Effect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112" y="833775"/>
            <a:ext cx="4965770" cy="407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421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Future Additions</a:t>
            </a: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Extra feature extraction such as Flesch Kincaid Grade for model inputs</a:t>
            </a: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Larger corpus such as wikipedia</a:t>
            </a: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Further tuning of neural network parameters</a:t>
            </a: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More clarity on features selected for grading parameters</a:t>
            </a: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Additional tips for improvement of writing for student feedback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Finally ...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832325"/>
            <a:ext cx="8520600" cy="110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</a:rPr>
              <a:t>Many thanks to Zeyu Zhang, the bootcamp of January 2017, and the rest of NYC Data Science Academy for making giving our team the opportunity to make this possible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075" y="3753225"/>
            <a:ext cx="1101225" cy="11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50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The Numbers: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Over four million students take standardized exams that include an essay section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The most popular exam, the ACT, reports two additional weeks to process essay grades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Typically two graders are required per essay to create an aggregate score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Assuming that each grader requires on average one minute to grade an essay, this approximates to about 67,000 manhours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By automating part of the process to replace one grader, this can save more than one million USD from the industry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39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Standardized Exams That Includes An Essay Section</a:t>
            </a:r>
          </a:p>
        </p:txBody>
      </p:sp>
      <p:pic>
        <p:nvPicPr>
          <p:cNvPr descr="testtakers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62" y="984775"/>
            <a:ext cx="7391873" cy="31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159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The Process</a:t>
            </a:r>
          </a:p>
        </p:txBody>
      </p:sp>
      <p:sp>
        <p:nvSpPr>
          <p:cNvPr id="72" name="Shape 72"/>
          <p:cNvSpPr/>
          <p:nvPr/>
        </p:nvSpPr>
        <p:spPr>
          <a:xfrm>
            <a:off x="2811125" y="1573100"/>
            <a:ext cx="1658100" cy="6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Grading Factors</a:t>
            </a:r>
          </a:p>
        </p:txBody>
      </p:sp>
      <p:sp>
        <p:nvSpPr>
          <p:cNvPr id="73" name="Shape 73"/>
          <p:cNvSpPr/>
          <p:nvPr/>
        </p:nvSpPr>
        <p:spPr>
          <a:xfrm>
            <a:off x="2811125" y="2484500"/>
            <a:ext cx="1658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Natural Language Processing</a:t>
            </a:r>
          </a:p>
        </p:txBody>
      </p:sp>
      <p:sp>
        <p:nvSpPr>
          <p:cNvPr id="74" name="Shape 74"/>
          <p:cNvSpPr/>
          <p:nvPr/>
        </p:nvSpPr>
        <p:spPr>
          <a:xfrm>
            <a:off x="143000" y="2189900"/>
            <a:ext cx="1376400" cy="11619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Essay Text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951975" y="731700"/>
            <a:ext cx="1376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Feature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Extraction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99400" y="812100"/>
            <a:ext cx="1152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Input</a:t>
            </a:r>
          </a:p>
        </p:txBody>
      </p:sp>
      <p:sp>
        <p:nvSpPr>
          <p:cNvPr id="77" name="Shape 77"/>
          <p:cNvSpPr/>
          <p:nvPr/>
        </p:nvSpPr>
        <p:spPr>
          <a:xfrm>
            <a:off x="2811125" y="3548600"/>
            <a:ext cx="1658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Samples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557450" y="902775"/>
            <a:ext cx="945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Models</a:t>
            </a:r>
          </a:p>
        </p:txBody>
      </p:sp>
      <p:sp>
        <p:nvSpPr>
          <p:cNvPr id="79" name="Shape 79"/>
          <p:cNvSpPr/>
          <p:nvPr/>
        </p:nvSpPr>
        <p:spPr>
          <a:xfrm>
            <a:off x="5345175" y="1881650"/>
            <a:ext cx="1437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Gradient Boosted Trees</a:t>
            </a:r>
          </a:p>
        </p:txBody>
      </p:sp>
      <p:sp>
        <p:nvSpPr>
          <p:cNvPr id="80" name="Shape 80"/>
          <p:cNvSpPr/>
          <p:nvPr/>
        </p:nvSpPr>
        <p:spPr>
          <a:xfrm>
            <a:off x="5345175" y="3244650"/>
            <a:ext cx="1437000" cy="73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Networks</a:t>
            </a:r>
          </a:p>
        </p:txBody>
      </p:sp>
      <p:sp>
        <p:nvSpPr>
          <p:cNvPr id="81" name="Shape 81"/>
          <p:cNvSpPr/>
          <p:nvPr/>
        </p:nvSpPr>
        <p:spPr>
          <a:xfrm>
            <a:off x="7369800" y="2189900"/>
            <a:ext cx="1658100" cy="13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Scores &amp; Probability Distribution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545900" y="902775"/>
            <a:ext cx="1305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Predictions</a:t>
            </a:r>
          </a:p>
        </p:txBody>
      </p:sp>
      <p:cxnSp>
        <p:nvCxnSpPr>
          <p:cNvPr id="83" name="Shape 83"/>
          <p:cNvCxnSpPr>
            <a:stCxn id="74" idx="3"/>
            <a:endCxn id="72" idx="1"/>
          </p:cNvCxnSpPr>
          <p:nvPr/>
        </p:nvCxnSpPr>
        <p:spPr>
          <a:xfrm flipH="1" rot="10800000">
            <a:off x="1519400" y="1881650"/>
            <a:ext cx="1291800" cy="88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>
            <a:stCxn id="74" idx="3"/>
            <a:endCxn id="77" idx="1"/>
          </p:cNvCxnSpPr>
          <p:nvPr/>
        </p:nvCxnSpPr>
        <p:spPr>
          <a:xfrm>
            <a:off x="1519400" y="2770850"/>
            <a:ext cx="1291800" cy="10641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stCxn id="74" idx="3"/>
            <a:endCxn id="73" idx="1"/>
          </p:cNvCxnSpPr>
          <p:nvPr/>
        </p:nvCxnSpPr>
        <p:spPr>
          <a:xfrm>
            <a:off x="1519400" y="2770850"/>
            <a:ext cx="129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stCxn id="72" idx="3"/>
          </p:cNvCxnSpPr>
          <p:nvPr/>
        </p:nvCxnSpPr>
        <p:spPr>
          <a:xfrm>
            <a:off x="4469225" y="1881500"/>
            <a:ext cx="536400" cy="9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>
            <a:stCxn id="73" idx="3"/>
          </p:cNvCxnSpPr>
          <p:nvPr/>
        </p:nvCxnSpPr>
        <p:spPr>
          <a:xfrm>
            <a:off x="4469225" y="2770850"/>
            <a:ext cx="536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77" idx="3"/>
          </p:cNvCxnSpPr>
          <p:nvPr/>
        </p:nvCxnSpPr>
        <p:spPr>
          <a:xfrm flipH="1" rot="10800000">
            <a:off x="4469225" y="2779850"/>
            <a:ext cx="527400" cy="10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endCxn id="79" idx="1"/>
          </p:cNvCxnSpPr>
          <p:nvPr/>
        </p:nvCxnSpPr>
        <p:spPr>
          <a:xfrm rot="-5400000">
            <a:off x="4860525" y="2304050"/>
            <a:ext cx="620700" cy="348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>
            <a:endCxn id="80" idx="1"/>
          </p:cNvCxnSpPr>
          <p:nvPr/>
        </p:nvCxnSpPr>
        <p:spPr>
          <a:xfrm flipH="1" rot="-5400000">
            <a:off x="4768725" y="3034650"/>
            <a:ext cx="804300" cy="348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>
            <a:stCxn id="79" idx="3"/>
            <a:endCxn id="81" idx="2"/>
          </p:cNvCxnSpPr>
          <p:nvPr/>
        </p:nvCxnSpPr>
        <p:spPr>
          <a:xfrm>
            <a:off x="6782175" y="2168000"/>
            <a:ext cx="5877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stCxn id="80" idx="3"/>
            <a:endCxn id="81" idx="2"/>
          </p:cNvCxnSpPr>
          <p:nvPr/>
        </p:nvCxnSpPr>
        <p:spPr>
          <a:xfrm flipH="1" rot="10800000">
            <a:off x="6782175" y="2869200"/>
            <a:ext cx="587700" cy="7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24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Stacked Essay Category Comparison of Essay Score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12" y="897025"/>
            <a:ext cx="6192775" cy="39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766075" y="36425"/>
            <a:ext cx="524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From Training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03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</a:rPr>
              <a:t>Unstacked Display of Distribution of Topics &amp; Scores Assigned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25" y="892375"/>
            <a:ext cx="8269159" cy="406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62675"/>
            <a:ext cx="8418600" cy="4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</a:rPr>
              <a:t>Examination of Engineered Features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50" y="707800"/>
            <a:ext cx="3592103" cy="437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428" y="707800"/>
            <a:ext cx="3866884" cy="437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25300" y="162825"/>
            <a:ext cx="6894900" cy="34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</a:rPr>
              <a:t>Accuracy Ratings across Models and Features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512" y="665050"/>
            <a:ext cx="6542976" cy="44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12500" y="67950"/>
            <a:ext cx="8319000" cy="39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 u="sng">
                <a:solidFill>
                  <a:srgbClr val="0000FF"/>
                </a:solidFill>
                <a:hlinkClick r:id="rId3"/>
              </a:rPr>
              <a:t>Topic Modeling of Corpus using Gensim &amp; PyLabVis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263" y="557725"/>
            <a:ext cx="7285473" cy="43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