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15611" y="992766"/>
            <a:ext cx="11360700" cy="27369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6900"/>
            </a:lvl1pPr>
            <a:lvl2pPr lvl="1" algn="ctr">
              <a:spcBef>
                <a:spcPts val="0"/>
              </a:spcBef>
              <a:buSzPct val="100000"/>
              <a:defRPr sz="6900"/>
            </a:lvl2pPr>
            <a:lvl3pPr lvl="2" algn="ctr">
              <a:spcBef>
                <a:spcPts val="0"/>
              </a:spcBef>
              <a:buSzPct val="100000"/>
              <a:defRPr sz="6900"/>
            </a:lvl3pPr>
            <a:lvl4pPr lvl="3" algn="ctr">
              <a:spcBef>
                <a:spcPts val="0"/>
              </a:spcBef>
              <a:buSzPct val="100000"/>
              <a:defRPr sz="6900"/>
            </a:lvl4pPr>
            <a:lvl5pPr lvl="4" algn="ctr">
              <a:spcBef>
                <a:spcPts val="0"/>
              </a:spcBef>
              <a:buSzPct val="100000"/>
              <a:defRPr sz="6900"/>
            </a:lvl5pPr>
            <a:lvl6pPr lvl="5" algn="ctr">
              <a:spcBef>
                <a:spcPts val="0"/>
              </a:spcBef>
              <a:buSzPct val="100000"/>
              <a:defRPr sz="6900"/>
            </a:lvl6pPr>
            <a:lvl7pPr lvl="6" algn="ctr">
              <a:spcBef>
                <a:spcPts val="0"/>
              </a:spcBef>
              <a:buSzPct val="100000"/>
              <a:defRPr sz="6900"/>
            </a:lvl7pPr>
            <a:lvl8pPr lvl="7" algn="ctr">
              <a:spcBef>
                <a:spcPts val="0"/>
              </a:spcBef>
              <a:buSzPct val="100000"/>
              <a:defRPr sz="6900"/>
            </a:lvl8pPr>
            <a:lvl9pPr lvl="8" algn="ctr">
              <a:spcBef>
                <a:spcPts val="0"/>
              </a:spcBef>
              <a:buSzPct val="100000"/>
              <a:defRPr sz="69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15600" y="4202966"/>
            <a:ext cx="11360700" cy="1734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53666" y="600200"/>
            <a:ext cx="8490300" cy="5454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6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jpg"/><Relationship Id="rId4" Type="http://schemas.openxmlformats.org/officeDocument/2006/relationships/image" Target="../media/image03.jpg"/><Relationship Id="rId5" Type="http://schemas.openxmlformats.org/officeDocument/2006/relationships/image" Target="../media/image05.jpg"/><Relationship Id="rId6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954796" y="356224"/>
            <a:ext cx="8282400" cy="949500"/>
          </a:xfrm>
          <a:prstGeom prst="rect">
            <a:avLst/>
          </a:prstGeom>
        </p:spPr>
        <p:txBody>
          <a:bodyPr anchorCtr="0" anchor="b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800"/>
              <a:t>The Neuromancers’ Journey</a:t>
            </a:r>
            <a:r>
              <a:rPr lang="en-GB" sz="4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027250" y="1423312"/>
            <a:ext cx="8137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1800"/>
              <a:t>Lessons learned from Sigma Two Connect: Rental Listing Inquiries</a:t>
            </a:r>
          </a:p>
        </p:txBody>
      </p:sp>
      <p:pic>
        <p:nvPicPr>
          <p:cNvPr descr="Drace Zhan 1 (1)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800" y="4460500"/>
            <a:ext cx="2054649" cy="163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los Salas Najera.jpg"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800" y="2633187"/>
            <a:ext cx="2054650" cy="15916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ke Bialer 2.jpg"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0300" y="3291675"/>
            <a:ext cx="1865550" cy="2035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m Hunter 1.jpg" id="59" name="Shape 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4400" y="3291675"/>
            <a:ext cx="1917925" cy="203514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5519425" y="2056000"/>
            <a:ext cx="1271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Carlos Salas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Analytics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405500" y="4019600"/>
            <a:ext cx="12714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Jake Bialer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/>
              <a:t>Engineering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9578375" y="3983950"/>
            <a:ext cx="1575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9633350" y="4051700"/>
            <a:ext cx="1575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Tom Hunter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/>
              <a:t>Management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64" name="Shape 64"/>
          <p:cNvSpPr txBox="1"/>
          <p:nvPr/>
        </p:nvSpPr>
        <p:spPr>
          <a:xfrm>
            <a:off x="5489575" y="6099325"/>
            <a:ext cx="13311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Drace Zhan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3489150" y="279400"/>
            <a:ext cx="5213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2400"/>
              <a:t>Notable Features from Basic EDA</a:t>
            </a:r>
          </a:p>
        </p:txBody>
      </p:sp>
      <p:pic>
        <p:nvPicPr>
          <p:cNvPr descr="Feature Importance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144149"/>
            <a:ext cx="9677400" cy="521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7B7B7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342499" y="1092199"/>
            <a:ext cx="5165673" cy="6095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Linear Models</a:t>
            </a:r>
          </a:p>
        </p:txBody>
      </p:sp>
      <p:sp>
        <p:nvSpPr>
          <p:cNvPr id="132" name="Shape 132"/>
          <p:cNvSpPr/>
          <p:nvPr/>
        </p:nvSpPr>
        <p:spPr>
          <a:xfrm>
            <a:off x="1881175" y="3124199"/>
            <a:ext cx="2088332" cy="6095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Trees</a:t>
            </a:r>
          </a:p>
        </p:txBody>
      </p:sp>
      <p:sp>
        <p:nvSpPr>
          <p:cNvPr id="133" name="Shape 133"/>
          <p:cNvSpPr/>
          <p:nvPr/>
        </p:nvSpPr>
        <p:spPr>
          <a:xfrm>
            <a:off x="342500" y="5030299"/>
            <a:ext cx="5352625" cy="6476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Support Vector M</a:t>
            </a:r>
          </a:p>
        </p:txBody>
      </p:sp>
      <p:sp>
        <p:nvSpPr>
          <p:cNvPr id="134" name="Shape 134"/>
          <p:cNvSpPr/>
          <p:nvPr/>
        </p:nvSpPr>
        <p:spPr>
          <a:xfrm>
            <a:off x="6184900" y="1092200"/>
            <a:ext cx="1422300" cy="4585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773470" y="3084574"/>
            <a:ext cx="4093304" cy="6888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Ensemble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2064300" y="44525"/>
            <a:ext cx="707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2400">
                <a:solidFill>
                  <a:srgbClr val="6FA8DC"/>
                </a:solidFill>
              </a:rPr>
              <a:t>The Journey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223750" y="1552387"/>
            <a:ext cx="6436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/>
              <a:t>Model 1                                                  		       Log Loss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1800"/>
              <a:t>Random Forest							</a:t>
            </a:r>
            <a:r>
              <a:rPr b="1" lang="en-GB" sz="1800"/>
              <a:t>	</a:t>
            </a:r>
            <a:r>
              <a:rPr b="1" lang="en-GB" sz="1800"/>
              <a:t>0.80080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711750" y="782900"/>
            <a:ext cx="3779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Ok internal testing indicates our model is looking good!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989350" y="2448525"/>
            <a:ext cx="5223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Uh oh ...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223750" y="3829225"/>
            <a:ext cx="65958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/>
              <a:t>Model 2										Log Loss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1800"/>
              <a:t>Gradient Boosting							0.58716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711750" y="3054425"/>
            <a:ext cx="3779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Maybe with a bit of refinement ...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640600" y="4852550"/>
            <a:ext cx="5921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With brute force tuning ...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223750" y="5457075"/>
            <a:ext cx="8010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800"/>
              <a:t>Model X										Log Loss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 sz="1800"/>
              <a:t>XGBoost									0.54720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125" y="776950"/>
            <a:ext cx="6060676" cy="58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4958812" y="113050"/>
            <a:ext cx="19353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1800"/>
              <a:t>The Method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nthop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174" y="1517112"/>
            <a:ext cx="7919249" cy="521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291100" y="128200"/>
            <a:ext cx="29925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000"/>
              <a:t>The Research</a:t>
            </a:r>
          </a:p>
        </p:txBody>
      </p:sp>
      <p:sp>
        <p:nvSpPr>
          <p:cNvPr id="77" name="Shape 77"/>
          <p:cNvSpPr/>
          <p:nvPr/>
        </p:nvSpPr>
        <p:spPr>
          <a:xfrm>
            <a:off x="7067575" y="128200"/>
            <a:ext cx="2852700" cy="1304100"/>
          </a:xfrm>
          <a:prstGeom prst="downArrow">
            <a:avLst>
              <a:gd fmla="val 50000" name="adj1"/>
              <a:gd fmla="val 5001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The Default ordering is by “HopScore”</a:t>
            </a:r>
          </a:p>
        </p:txBody>
      </p:sp>
      <p:sp>
        <p:nvSpPr>
          <p:cNvPr id="78" name="Shape 78"/>
          <p:cNvSpPr/>
          <p:nvPr/>
        </p:nvSpPr>
        <p:spPr>
          <a:xfrm>
            <a:off x="223000" y="4366300"/>
            <a:ext cx="3128700" cy="223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Primary photos either include floor plans or a separate picture </a:t>
            </a:r>
          </a:p>
        </p:txBody>
      </p:sp>
      <p:sp>
        <p:nvSpPr>
          <p:cNvPr id="79" name="Shape 79"/>
          <p:cNvSpPr/>
          <p:nvPr/>
        </p:nvSpPr>
        <p:spPr>
          <a:xfrm>
            <a:off x="489025" y="1257500"/>
            <a:ext cx="2666400" cy="23403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Some lists will have no fees while others will have it unstated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35126" l="23738" r="52850" t="24028"/>
          <a:stretch/>
        </p:blipFill>
        <p:spPr>
          <a:xfrm>
            <a:off x="3272849" y="1405625"/>
            <a:ext cx="5646300" cy="52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582050" y="567650"/>
            <a:ext cx="90279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</a:rPr>
              <a:t>Interest Level Segmentation – Low Interest Is by far the most important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668214" y="465991"/>
            <a:ext cx="10260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1800">
                <a:solidFill>
                  <a:schemeClr val="dk1"/>
                </a:solidFill>
              </a:rPr>
              <a:t>Price Histogram – Strong right skew and kurtosis – Log price transformation helped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11282" l="19688" r="32643" t="27916"/>
          <a:stretch/>
        </p:blipFill>
        <p:spPr>
          <a:xfrm>
            <a:off x="984738" y="1088046"/>
            <a:ext cx="7517422" cy="5393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824550" y="212000"/>
            <a:ext cx="1054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1800">
                <a:solidFill>
                  <a:schemeClr val="dk1"/>
                </a:solidFill>
              </a:rPr>
              <a:t>Address EDA – Address Type has no Interest, yet “Broadway” listings had some significance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14939" l="22656" r="60770" t="21667"/>
          <a:stretch/>
        </p:blipFill>
        <p:spPr>
          <a:xfrm>
            <a:off x="1688123" y="1002324"/>
            <a:ext cx="2655276" cy="571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 b="31281" l="22345" r="57740" t="26389"/>
          <a:stretch/>
        </p:blipFill>
        <p:spPr>
          <a:xfrm>
            <a:off x="5986096" y="1002324"/>
            <a:ext cx="4515533" cy="53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1619401" y="453300"/>
            <a:ext cx="895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1800">
                <a:solidFill>
                  <a:schemeClr val="dk1"/>
                </a:solidFill>
              </a:rPr>
              <a:t>New Variables Creation – A picture is worth more than 1,000 words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38328" l="22788" r="60697" t="45277"/>
          <a:stretch/>
        </p:blipFill>
        <p:spPr>
          <a:xfrm>
            <a:off x="2485291" y="5234632"/>
            <a:ext cx="2965940" cy="1656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19231" l="22788" r="60697" t="65765"/>
          <a:stretch/>
        </p:blipFill>
        <p:spPr>
          <a:xfrm>
            <a:off x="5416792" y="5234632"/>
            <a:ext cx="3067784" cy="156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7531" l="22355" r="18870" t="37778"/>
          <a:stretch/>
        </p:blipFill>
        <p:spPr>
          <a:xfrm>
            <a:off x="1886680" y="937845"/>
            <a:ext cx="7165731" cy="375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2267681" y="4744128"/>
            <a:ext cx="8344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of low_interest occurrence is 25% lower when the listing has pictures.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ntpic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625" y="546550"/>
            <a:ext cx="9838751" cy="6229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4623150" y="173950"/>
            <a:ext cx="2945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April’s Listings Interest Levels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162" y="639725"/>
            <a:ext cx="8335674" cy="571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1874600" y="6299125"/>
            <a:ext cx="81621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 </a:t>
            </a:r>
            <a:r>
              <a:rPr b="1" lang="en-GB"/>
              <a:t>Sunday           Monday           Tuesday      Wednesday      Thursday         Friday            Saturday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57000" y="139025"/>
            <a:ext cx="60870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Listings Posted by Day of Week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