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>
      <p:cViewPr varScale="1">
        <p:scale>
          <a:sx n="98" d="100"/>
          <a:sy n="98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C69B8C6-ADAF-423B-BBB3-6A68C6DB46B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91440" y="428040"/>
            <a:ext cx="9901800" cy="670428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1108080" y="637200"/>
            <a:ext cx="3657600" cy="162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Odder </a:t>
            </a:r>
          </a:p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Squatters</a:t>
            </a:r>
          </a:p>
        </p:txBody>
      </p:sp>
      <p:pic>
        <p:nvPicPr>
          <p:cNvPr id="41" name="Picture 40"/>
          <p:cNvPicPr/>
          <p:nvPr/>
        </p:nvPicPr>
        <p:blipFill>
          <a:blip r:embed="rId3"/>
          <a:srcRect l="28185" t="9529" r="30222" b="39666"/>
          <a:stretch/>
        </p:blipFill>
        <p:spPr>
          <a:xfrm>
            <a:off x="9132120" y="2526480"/>
            <a:ext cx="815040" cy="99540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4"/>
          <a:srcRect l="30264" t="3482" r="24978" b="37247"/>
          <a:stretch/>
        </p:blipFill>
        <p:spPr>
          <a:xfrm>
            <a:off x="9066960" y="4733280"/>
            <a:ext cx="897120" cy="1188360"/>
          </a:xfrm>
          <a:prstGeom prst="rect">
            <a:avLst/>
          </a:prstGeom>
          <a:ln>
            <a:noFill/>
          </a:ln>
        </p:spPr>
      </p:pic>
      <p:pic>
        <p:nvPicPr>
          <p:cNvPr id="43" name="Picture 42"/>
          <p:cNvPicPr/>
          <p:nvPr/>
        </p:nvPicPr>
        <p:blipFill>
          <a:blip r:embed="rId5"/>
          <a:srcRect l="31474" t="5518" r="27401" b="42070"/>
          <a:stretch/>
        </p:blipFill>
        <p:spPr>
          <a:xfrm>
            <a:off x="9082080" y="3566160"/>
            <a:ext cx="884160" cy="112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203962" y="495202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Regressions and KNN : Peng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7432" y="1757362"/>
            <a:ext cx="32681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{ 'C': 0.01438449888287663,</a:t>
            </a:r>
          </a:p>
          <a:p>
            <a:r>
              <a:rPr lang="en-US" dirty="0"/>
              <a:t>  '</a:t>
            </a:r>
            <a:r>
              <a:rPr lang="en-US" dirty="0" err="1"/>
              <a:t>class_weight</a:t>
            </a:r>
            <a:r>
              <a:rPr lang="en-US" dirty="0"/>
              <a:t>': None,</a:t>
            </a:r>
          </a:p>
          <a:p>
            <a:r>
              <a:rPr lang="en-US" dirty="0"/>
              <a:t>  'dual': False,</a:t>
            </a:r>
          </a:p>
          <a:p>
            <a:r>
              <a:rPr lang="en-US" dirty="0"/>
              <a:t>  '</a:t>
            </a:r>
            <a:r>
              <a:rPr lang="en-US" dirty="0" err="1"/>
              <a:t>fit_intercept</a:t>
            </a:r>
            <a:r>
              <a:rPr lang="en-US" dirty="0"/>
              <a:t>': True,</a:t>
            </a:r>
          </a:p>
          <a:p>
            <a:r>
              <a:rPr lang="en-US" dirty="0"/>
              <a:t>  '</a:t>
            </a:r>
            <a:r>
              <a:rPr lang="en-US" dirty="0" err="1"/>
              <a:t>intercept_scaling</a:t>
            </a:r>
            <a:r>
              <a:rPr lang="en-US" dirty="0"/>
              <a:t>': 1,</a:t>
            </a:r>
          </a:p>
          <a:p>
            <a:r>
              <a:rPr lang="en-US" dirty="0"/>
              <a:t>  '</a:t>
            </a:r>
            <a:r>
              <a:rPr lang="en-US" dirty="0" err="1"/>
              <a:t>max_iter</a:t>
            </a:r>
            <a:r>
              <a:rPr lang="en-US" dirty="0"/>
              <a:t>': 100,</a:t>
            </a:r>
          </a:p>
          <a:p>
            <a:r>
              <a:rPr lang="en-US" dirty="0"/>
              <a:t>  '</a:t>
            </a:r>
            <a:r>
              <a:rPr lang="en-US" dirty="0" err="1"/>
              <a:t>multi_class</a:t>
            </a:r>
            <a:r>
              <a:rPr lang="en-US" dirty="0"/>
              <a:t>': '</a:t>
            </a:r>
            <a:r>
              <a:rPr lang="en-US" dirty="0" err="1"/>
              <a:t>ovr</a:t>
            </a:r>
            <a:r>
              <a:rPr lang="en-US" dirty="0"/>
              <a:t>',</a:t>
            </a:r>
          </a:p>
          <a:p>
            <a:r>
              <a:rPr lang="en-US" dirty="0"/>
              <a:t>  '</a:t>
            </a:r>
            <a:r>
              <a:rPr lang="en-US" dirty="0" err="1"/>
              <a:t>n_jobs</a:t>
            </a:r>
            <a:r>
              <a:rPr lang="en-US" dirty="0"/>
              <a:t>': 3,</a:t>
            </a:r>
          </a:p>
          <a:p>
            <a:r>
              <a:rPr lang="en-US" dirty="0"/>
              <a:t>  'penalty': 'l1',</a:t>
            </a:r>
          </a:p>
          <a:p>
            <a:r>
              <a:rPr lang="en-US" dirty="0"/>
              <a:t>  '</a:t>
            </a:r>
            <a:r>
              <a:rPr lang="en-US" dirty="0" err="1"/>
              <a:t>random_state</a:t>
            </a:r>
            <a:r>
              <a:rPr lang="en-US" dirty="0"/>
              <a:t>': None,</a:t>
            </a:r>
          </a:p>
          <a:p>
            <a:r>
              <a:rPr lang="en-US" dirty="0"/>
              <a:t>  'solver': '</a:t>
            </a:r>
            <a:r>
              <a:rPr lang="en-US" dirty="0" err="1"/>
              <a:t>liblinear</a:t>
            </a:r>
            <a:r>
              <a:rPr lang="en-US" dirty="0"/>
              <a:t>',</a:t>
            </a:r>
          </a:p>
          <a:p>
            <a:r>
              <a:rPr lang="en-US" dirty="0"/>
              <a:t>  '</a:t>
            </a:r>
            <a:r>
              <a:rPr lang="en-US" dirty="0" err="1"/>
              <a:t>tol</a:t>
            </a:r>
            <a:r>
              <a:rPr lang="en-US" dirty="0"/>
              <a:t>': 0.0001,</a:t>
            </a:r>
          </a:p>
          <a:p>
            <a:r>
              <a:rPr lang="en-US" dirty="0"/>
              <a:t>  'verbose': 0,</a:t>
            </a:r>
          </a:p>
          <a:p>
            <a:r>
              <a:rPr lang="en-US" dirty="0"/>
              <a:t>  '</a:t>
            </a:r>
            <a:r>
              <a:rPr lang="en-US" dirty="0" err="1"/>
              <a:t>warm_start</a:t>
            </a:r>
            <a:r>
              <a:rPr lang="en-US" dirty="0"/>
              <a:t>': False 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7" y="2171699"/>
            <a:ext cx="3925888" cy="3659187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739782" y="3650634"/>
            <a:ext cx="1267650" cy="500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39782" y="2828933"/>
            <a:ext cx="114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Grid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XGBoost: Amit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3" y="1563480"/>
            <a:ext cx="3740040" cy="374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18400" y="2650289"/>
            <a:ext cx="3957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GEO CODING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TFIDF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KFOLD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BINARY LEBEL CONVERSION</a:t>
            </a:r>
          </a:p>
          <a:p>
            <a:pPr marL="285750" indent="-285750">
              <a:buFont typeface="Arial" charset="0"/>
              <a:buChar char="•"/>
            </a:pPr>
            <a:r>
              <a:rPr lang="hr-HR" dirty="0"/>
              <a:t>FINAL SCORE : </a:t>
            </a:r>
            <a:r>
              <a:rPr lang="hr-HR" dirty="0" smtClean="0"/>
              <a:t>0.548095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Arrow: Right 6"/>
          <p:cNvSpPr/>
          <p:nvPr/>
        </p:nvSpPr>
        <p:spPr>
          <a:xfrm>
            <a:off x="3971361" y="3183290"/>
            <a:ext cx="1267650" cy="500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/>
          <p:cNvPicPr/>
          <p:nvPr/>
        </p:nvPicPr>
        <p:blipFill>
          <a:blip r:embed="rId2"/>
          <a:stretch/>
        </p:blipFill>
        <p:spPr>
          <a:xfrm>
            <a:off x="91440" y="428040"/>
            <a:ext cx="9901800" cy="6704280"/>
          </a:xfrm>
          <a:prstGeom prst="rect">
            <a:avLst/>
          </a:prstGeom>
          <a:ln>
            <a:noFill/>
          </a:ln>
        </p:spPr>
      </p:pic>
      <p:sp>
        <p:nvSpPr>
          <p:cNvPr id="65" name="TextShape 1"/>
          <p:cNvSpPr txBox="1"/>
          <p:nvPr/>
        </p:nvSpPr>
        <p:spPr>
          <a:xfrm>
            <a:off x="1108080" y="637200"/>
            <a:ext cx="3657600" cy="162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Putting It </a:t>
            </a:r>
          </a:p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80080"/>
            <a:ext cx="9071640" cy="130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Ensembling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Theory is Scattered, so K.I.S.S.</a:t>
            </a:r>
          </a:p>
        </p:txBody>
      </p:sp>
      <p:pic>
        <p:nvPicPr>
          <p:cNvPr id="67" name="Picture 66"/>
          <p:cNvPicPr/>
          <p:nvPr/>
        </p:nvPicPr>
        <p:blipFill>
          <a:blip r:embed="rId2"/>
          <a:stretch/>
        </p:blipFill>
        <p:spPr>
          <a:xfrm>
            <a:off x="130320" y="1780920"/>
            <a:ext cx="9834480" cy="553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Results Turned Out Well!</a:t>
            </a:r>
          </a:p>
        </p:txBody>
      </p:sp>
      <p:pic>
        <p:nvPicPr>
          <p:cNvPr id="69" name="Picture 68"/>
          <p:cNvPicPr/>
          <p:nvPr/>
        </p:nvPicPr>
        <p:blipFill>
          <a:blip r:embed="rId2"/>
          <a:stretch/>
        </p:blipFill>
        <p:spPr>
          <a:xfrm>
            <a:off x="418680" y="3188520"/>
            <a:ext cx="9315000" cy="571320"/>
          </a:xfrm>
          <a:prstGeom prst="rect">
            <a:avLst/>
          </a:prstGeom>
          <a:ln>
            <a:noFill/>
          </a:ln>
        </p:spPr>
      </p:pic>
      <p:sp>
        <p:nvSpPr>
          <p:cNvPr id="70" name="TextShape 2"/>
          <p:cNvSpPr txBox="1"/>
          <p:nvPr/>
        </p:nvSpPr>
        <p:spPr>
          <a:xfrm>
            <a:off x="3247200" y="4684680"/>
            <a:ext cx="358596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logloss = .55058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1108080" y="637560"/>
            <a:ext cx="3657600" cy="162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Odder </a:t>
            </a:r>
          </a:p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Squatters</a:t>
            </a:r>
          </a:p>
        </p:txBody>
      </p:sp>
      <p:sp>
        <p:nvSpPr>
          <p:cNvPr id="72" name="TextShape 2"/>
          <p:cNvSpPr txBox="1"/>
          <p:nvPr/>
        </p:nvSpPr>
        <p:spPr>
          <a:xfrm>
            <a:off x="6914880" y="762840"/>
            <a:ext cx="3657600" cy="162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Odder </a:t>
            </a:r>
          </a:p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Squatters</a:t>
            </a: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91440" y="428040"/>
            <a:ext cx="9901800" cy="6704280"/>
          </a:xfrm>
          <a:prstGeom prst="rect">
            <a:avLst/>
          </a:prstGeom>
          <a:ln>
            <a:noFill/>
          </a:ln>
        </p:spPr>
      </p:pic>
      <p:sp>
        <p:nvSpPr>
          <p:cNvPr id="74" name="TextShape 3"/>
          <p:cNvSpPr txBox="1"/>
          <p:nvPr/>
        </p:nvSpPr>
        <p:spPr>
          <a:xfrm>
            <a:off x="1108080" y="637200"/>
            <a:ext cx="3657600" cy="162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</a:t>
            </a:r>
          </a:p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</a:t>
            </a:r>
          </a:p>
        </p:txBody>
      </p:sp>
      <p:pic>
        <p:nvPicPr>
          <p:cNvPr id="75" name="Picture 74"/>
          <p:cNvPicPr/>
          <p:nvPr/>
        </p:nvPicPr>
        <p:blipFill>
          <a:blip r:embed="rId3"/>
          <a:srcRect l="28185" t="9529" r="30222" b="39666"/>
          <a:stretch/>
        </p:blipFill>
        <p:spPr>
          <a:xfrm>
            <a:off x="8772120" y="2526480"/>
            <a:ext cx="815040" cy="99540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4"/>
          <a:srcRect l="30264" t="3482" r="24978" b="37247"/>
          <a:stretch/>
        </p:blipFill>
        <p:spPr>
          <a:xfrm>
            <a:off x="8778960" y="4733280"/>
            <a:ext cx="897120" cy="11883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5"/>
          <a:srcRect l="31474" t="5518" r="27401" b="42070"/>
          <a:stretch/>
        </p:blipFill>
        <p:spPr>
          <a:xfrm>
            <a:off x="8758080" y="3566160"/>
            <a:ext cx="884160" cy="1126440"/>
          </a:xfrm>
          <a:prstGeom prst="rect">
            <a:avLst/>
          </a:prstGeom>
          <a:ln>
            <a:noFill/>
          </a:ln>
        </p:spPr>
      </p:pic>
      <p:sp>
        <p:nvSpPr>
          <p:cNvPr id="78" name="TextShape 4"/>
          <p:cNvSpPr txBox="1"/>
          <p:nvPr/>
        </p:nvSpPr>
        <p:spPr>
          <a:xfrm>
            <a:off x="8040960" y="1603440"/>
            <a:ext cx="2291400" cy="88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8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Odder Squatters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Kaggle Competition</a:t>
            </a:r>
          </a:p>
        </p:txBody>
      </p:sp>
      <p:pic>
        <p:nvPicPr>
          <p:cNvPr id="45" name="Picture 44"/>
          <p:cNvPicPr/>
          <p:nvPr/>
        </p:nvPicPr>
        <p:blipFill>
          <a:blip r:embed="rId2"/>
          <a:srcRect l="1333" r="9464"/>
          <a:stretch/>
        </p:blipFill>
        <p:spPr>
          <a:xfrm>
            <a:off x="656640" y="3300120"/>
            <a:ext cx="8991000" cy="141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What’s In The Data?</a:t>
            </a: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752040" y="1357560"/>
            <a:ext cx="8648280" cy="620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Normal Data is Elusive</a:t>
            </a:r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2695320" y="2040840"/>
            <a:ext cx="4762080" cy="476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91440" y="428040"/>
            <a:ext cx="9901800" cy="6704280"/>
          </a:xfrm>
          <a:prstGeom prst="rect">
            <a:avLst/>
          </a:prstGeom>
          <a:ln>
            <a:noFill/>
          </a:ln>
        </p:spPr>
      </p:pic>
      <p:sp>
        <p:nvSpPr>
          <p:cNvPr id="51" name="TextShape 1"/>
          <p:cNvSpPr txBox="1"/>
          <p:nvPr/>
        </p:nvSpPr>
        <p:spPr>
          <a:xfrm>
            <a:off x="1108080" y="637200"/>
            <a:ext cx="3657600" cy="162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Building </a:t>
            </a:r>
          </a:p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Random Forest: Easy To Implement</a:t>
            </a:r>
          </a:p>
        </p:txBody>
      </p:sp>
      <p:pic>
        <p:nvPicPr>
          <p:cNvPr id="53" name="Picture 52"/>
          <p:cNvPicPr/>
          <p:nvPr/>
        </p:nvPicPr>
        <p:blipFill>
          <a:blip r:embed="rId2"/>
          <a:stretch/>
        </p:blipFill>
        <p:spPr>
          <a:xfrm>
            <a:off x="1469160" y="2194560"/>
            <a:ext cx="6943320" cy="521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Is Manager Skill Predictive of Interest Level?</a:t>
            </a:r>
          </a:p>
        </p:txBody>
      </p:sp>
      <p:pic>
        <p:nvPicPr>
          <p:cNvPr id="55" name="Picture 54"/>
          <p:cNvPicPr/>
          <p:nvPr/>
        </p:nvPicPr>
        <p:blipFill>
          <a:blip r:embed="rId2"/>
          <a:stretch/>
        </p:blipFill>
        <p:spPr>
          <a:xfrm>
            <a:off x="23040" y="3931920"/>
            <a:ext cx="4000320" cy="3609720"/>
          </a:xfrm>
          <a:prstGeom prst="rect">
            <a:avLst/>
          </a:prstGeom>
          <a:ln>
            <a:noFill/>
          </a:ln>
        </p:spPr>
      </p:pic>
      <p:pic>
        <p:nvPicPr>
          <p:cNvPr id="56" name="Picture 55"/>
          <p:cNvPicPr/>
          <p:nvPr/>
        </p:nvPicPr>
        <p:blipFill>
          <a:blip r:embed="rId3"/>
          <a:stretch/>
        </p:blipFill>
        <p:spPr>
          <a:xfrm>
            <a:off x="370080" y="3147840"/>
            <a:ext cx="9679680" cy="97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Paying Money to Renthop is Predictive of Interest Level</a:t>
            </a:r>
          </a:p>
        </p:txBody>
      </p:sp>
      <p:sp>
        <p:nvSpPr>
          <p:cNvPr id="58" name="TextShape 2"/>
          <p:cNvSpPr txBox="1"/>
          <p:nvPr/>
        </p:nvSpPr>
        <p:spPr>
          <a:xfrm>
            <a:off x="360000" y="1769040"/>
            <a:ext cx="9071640" cy="518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“Each listing on our site comes with their own unique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HopScore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ranging from 0 – 100. Listings with higher scores are better and appear at the top of search results where they’ll receive more exposure from renters.”</a:t>
            </a:r>
          </a:p>
        </p:txBody>
      </p:sp>
      <p:pic>
        <p:nvPicPr>
          <p:cNvPr id="59" name="Picture 58"/>
          <p:cNvPicPr/>
          <p:nvPr/>
        </p:nvPicPr>
        <p:blipFill>
          <a:blip r:embed="rId2"/>
          <a:stretch/>
        </p:blipFill>
        <p:spPr>
          <a:xfrm>
            <a:off x="185760" y="2310120"/>
            <a:ext cx="9750240" cy="183744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Investigate The Source</a:t>
            </a:r>
          </a:p>
        </p:txBody>
      </p:sp>
      <p:pic>
        <p:nvPicPr>
          <p:cNvPr id="61" name="Picture 60"/>
          <p:cNvPicPr/>
          <p:nvPr/>
        </p:nvPicPr>
        <p:blipFill>
          <a:blip r:embed="rId2"/>
          <a:stretch/>
        </p:blipFill>
        <p:spPr>
          <a:xfrm>
            <a:off x="180360" y="2284200"/>
            <a:ext cx="9656280" cy="364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205</Words>
  <Application>Microsoft Macintosh PowerPoint</Application>
  <PresentationFormat>Custom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DejaVu Sans</vt:lpstr>
      <vt:lpstr>Garamond</vt:lpstr>
      <vt:lpstr>Symbol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Amit kumar</cp:lastModifiedBy>
  <cp:revision>45</cp:revision>
  <dcterms:created xsi:type="dcterms:W3CDTF">2017-03-05T15:06:37Z</dcterms:created>
  <dcterms:modified xsi:type="dcterms:W3CDTF">2017-03-07T20:36:55Z</dcterms:modified>
  <dc:language>en-US</dc:language>
</cp:coreProperties>
</file>