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4" r:id="rId4"/>
    <p:sldId id="263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2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10D1-BD5A-4E2B-A2D2-3BF00E66793E}" type="datetimeFigureOut">
              <a:rPr lang="en-US"/>
              <a:t>3/7/17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235F5-431B-4B48-9361-2BEB359657F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7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235F5-431B-4B48-9361-2BEB359657F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8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" r="1" b="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>
            <a:solidFill>
              <a:srgbClr val="FCAB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>
                <a:solidFill>
                  <a:srgbClr val="FFFFFE"/>
                </a:solidFill>
              </a:rPr>
              <a:t>Kaggle Machine Learning COMPETITION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sz="1600" cap="none">
                <a:solidFill>
                  <a:srgbClr val="FFFFFE"/>
                </a:solidFill>
                <a:latin typeface="Arial"/>
              </a:rPr>
              <a:t>By Mayank Shah And Vahe Voskerchyan </a:t>
            </a:r>
          </a:p>
          <a:p>
            <a:endParaRPr lang="en-US" sz="1600">
              <a:solidFill>
                <a:srgbClr val="FFFFF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93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329" y="478883"/>
            <a:ext cx="5532328" cy="650630"/>
          </a:xfrm>
        </p:spPr>
        <p:txBody>
          <a:bodyPr/>
          <a:lstStyle/>
          <a:p>
            <a:pPr algn="ctr"/>
            <a:r>
              <a:rPr lang="en-US" cap="none" dirty="0" err="1" smtClean="0"/>
              <a:t>XGBoost</a:t>
            </a:r>
            <a:r>
              <a:rPr lang="en-US" cap="none" dirty="0" smtClean="0"/>
              <a:t> + Features</a:t>
            </a:r>
            <a:endParaRPr lang="en-US" cap="non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3129" y="1335432"/>
            <a:ext cx="6216564" cy="4168553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4 seeds blended together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Photo/Description/Feature Count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Price per Photo/Description/Feature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Distance from Subway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Distance from Subway divided by # of Lines at Subway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Distance from Equinox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Distance from </a:t>
            </a:r>
            <a:r>
              <a:rPr lang="en-US" dirty="0" smtClean="0"/>
              <a:t>Starbucks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One Hot Encoding of Description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One Hot Encoding of Features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55000" y="2620163"/>
            <a:ext cx="2552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.55724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89900" y="1129513"/>
            <a:ext cx="298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 Score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2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" r="9090" b="22968"/>
          <a:stretch/>
        </p:blipFill>
        <p:spPr>
          <a:xfrm>
            <a:off x="305" y="368310"/>
            <a:ext cx="12191695" cy="6857990"/>
          </a:xfrm>
          <a:prstGeom prst="rect">
            <a:avLst/>
          </a:prstGeom>
        </p:spPr>
      </p:pic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>
            <a:solidFill>
              <a:srgbClr val="F9A31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4017" y="804520"/>
            <a:ext cx="681573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200" cap="all">
                <a:solidFill>
                  <a:srgbClr val="FFFFFE"/>
                </a:solidFill>
                <a:latin typeface="+mj-lt"/>
                <a:ea typeface="+mj-ea"/>
                <a:cs typeface="+mj-cs"/>
              </a:rPr>
              <a:t>Don’t Reinvent the Wheel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4017" y="2015733"/>
            <a:ext cx="6815731" cy="40212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 defTabSz="914400">
              <a:lnSpc>
                <a:spcPct val="120000"/>
              </a:lnSpc>
              <a:buClr>
                <a:srgbClr val="F9A31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Companies such as Starbucks, Equinox,  Whole Foods, etc. have already spent millions of dollars and years of time to determine where people want to be</a:t>
            </a:r>
          </a:p>
          <a:p>
            <a:pPr marL="285750" indent="-228600" defTabSz="914400">
              <a:lnSpc>
                <a:spcPct val="120000"/>
              </a:lnSpc>
              <a:buClr>
                <a:srgbClr val="F9A318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FFFFFE"/>
              </a:solidFill>
            </a:endParaRPr>
          </a:p>
          <a:p>
            <a:pPr marL="285750" indent="-228600" defTabSz="914400">
              <a:lnSpc>
                <a:spcPct val="120000"/>
              </a:lnSpc>
              <a:buClr>
                <a:srgbClr val="F9A31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FE"/>
                </a:solidFill>
              </a:rPr>
              <a:t>Demand </a:t>
            </a:r>
            <a:r>
              <a:rPr lang="en-US" dirty="0">
                <a:solidFill>
                  <a:srgbClr val="FFFFFE"/>
                </a:solidFill>
              </a:rPr>
              <a:t>in </a:t>
            </a:r>
            <a:r>
              <a:rPr lang="en-US" dirty="0" smtClean="0">
                <a:solidFill>
                  <a:srgbClr val="FFFFFE"/>
                </a:solidFill>
              </a:rPr>
              <a:t>New York City is </a:t>
            </a:r>
            <a:r>
              <a:rPr lang="en-US" dirty="0">
                <a:solidFill>
                  <a:srgbClr val="FFFFFE"/>
                </a:solidFill>
              </a:rPr>
              <a:t>largely determined by what is around you, not your home itself</a:t>
            </a:r>
          </a:p>
          <a:p>
            <a:pPr marL="285750" indent="-228600" defTabSz="914400">
              <a:lnSpc>
                <a:spcPct val="120000"/>
              </a:lnSpc>
              <a:buClr>
                <a:srgbClr val="F9A318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FFFFFE"/>
              </a:solidFill>
            </a:endParaRPr>
          </a:p>
          <a:p>
            <a:pPr marL="285750" indent="-228600" defTabSz="914400">
              <a:lnSpc>
                <a:spcPct val="120000"/>
              </a:lnSpc>
              <a:buClr>
                <a:srgbClr val="F9A31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Distance to successful company’s locations was as indicative as the location of the listing </a:t>
            </a:r>
            <a:r>
              <a:rPr lang="en-US" dirty="0" smtClean="0">
                <a:solidFill>
                  <a:srgbClr val="FFFFFE"/>
                </a:solidFill>
              </a:rPr>
              <a:t>itself</a:t>
            </a:r>
          </a:p>
          <a:p>
            <a:pPr marL="285750" indent="-228600" defTabSz="914400">
              <a:lnSpc>
                <a:spcPct val="120000"/>
              </a:lnSpc>
              <a:buClr>
                <a:srgbClr val="F9A318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FFFFFE"/>
              </a:solidFill>
            </a:endParaRPr>
          </a:p>
          <a:p>
            <a:pPr marL="285750" indent="-228600" defTabSz="914400">
              <a:lnSpc>
                <a:spcPct val="120000"/>
              </a:lnSpc>
              <a:buClr>
                <a:srgbClr val="F9A31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FE"/>
                </a:solidFill>
              </a:rPr>
              <a:t>Distance to Subway Stations, and the # of Subway Lines at that station were features that followed that same line of thinking</a:t>
            </a: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7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6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235" y="1128098"/>
            <a:ext cx="5990895" cy="4598011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3" b="909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63421" y="804520"/>
            <a:ext cx="681573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200" cap="all">
                <a:solidFill>
                  <a:srgbClr val="FFFFFE"/>
                </a:solidFill>
                <a:latin typeface="+mj-lt"/>
                <a:ea typeface="+mj-ea"/>
                <a:cs typeface="+mj-cs"/>
              </a:rPr>
              <a:t>Useless Blends and Misguided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3421" y="2015733"/>
            <a:ext cx="6815731" cy="4021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Price per Bedroom, Price per Bathroom</a:t>
            </a:r>
          </a:p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One Hot Encoding of Features</a:t>
            </a:r>
          </a:p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One Hot Encoding of Descriptions</a:t>
            </a:r>
          </a:p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GLMNET – Lasso, Ridge, and Elastic Net </a:t>
            </a:r>
          </a:p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Junk listing aka listings containing multiple NAs (or incorrect long/</a:t>
            </a:r>
            <a:r>
              <a:rPr lang="en-US" dirty="0" err="1">
                <a:solidFill>
                  <a:srgbClr val="FFFFFE"/>
                </a:solidFill>
              </a:rPr>
              <a:t>lat</a:t>
            </a:r>
            <a:r>
              <a:rPr lang="en-US" dirty="0">
                <a:solidFill>
                  <a:srgbClr val="FFFFFE"/>
                </a:solidFill>
              </a:rPr>
              <a:t>)</a:t>
            </a:r>
          </a:p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Sentiment Analysis</a:t>
            </a:r>
          </a:p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Street or Avenue</a:t>
            </a:r>
          </a:p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Image Brightness (Would have taken so long to run, aborted)</a:t>
            </a:r>
          </a:p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Did we cheat? Outside data sets</a:t>
            </a:r>
          </a:p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FFFFFE"/>
              </a:solidFill>
            </a:endParaRPr>
          </a:p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FFFFFE"/>
              </a:solidFill>
            </a:endParaRPr>
          </a:p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5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2" name="Picture 2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51580" y="804520"/>
            <a:ext cx="417651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200" cap="all" dirty="0">
                <a:latin typeface="+mj-lt"/>
                <a:ea typeface="+mj-ea"/>
                <a:cs typeface="+mj-cs"/>
              </a:rPr>
              <a:t>Takeaways and Future Plans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/>
              <a:t>Continue working on this competition</a:t>
            </a:r>
          </a:p>
          <a:p>
            <a:pPr marL="285750" indent="-2286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/>
              <a:t>Ensemble multiple models using caretEnsemble</a:t>
            </a:r>
          </a:p>
          <a:p>
            <a:pPr marL="285750" indent="-2286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/>
              <a:t>Apply KNN</a:t>
            </a:r>
          </a:p>
          <a:p>
            <a:pPr marL="285750" indent="-2286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/>
              <a:t>New feature for interest level of nearest listings</a:t>
            </a:r>
          </a:p>
          <a:p>
            <a:pPr marL="285750" indent="-2286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/>
              <a:t>For future competitions:</a:t>
            </a:r>
          </a:p>
          <a:p>
            <a:pPr marL="285750" indent="-2286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/>
              <a:t>Cross Validation was underused this time, need to utilize that more in future competitions</a:t>
            </a:r>
          </a:p>
          <a:p>
            <a:pPr marL="285750" indent="-2286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/>
              <a:t>Try in Python </a:t>
            </a:r>
          </a:p>
        </p:txBody>
      </p:sp>
    </p:spTree>
    <p:extLst>
      <p:ext uri="{BB962C8B-B14F-4D97-AF65-F5344CB8AC3E}">
        <p14:creationId xmlns:p14="http://schemas.microsoft.com/office/powerpoint/2010/main" val="3415853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86</TotalTime>
  <Words>259</Words>
  <Application>Microsoft Macintosh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Arial</vt:lpstr>
      <vt:lpstr>Gallery</vt:lpstr>
      <vt:lpstr>Kaggle Machine Learning COMPETITION</vt:lpstr>
      <vt:lpstr>XGBoost + Features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Mayank Shah</cp:lastModifiedBy>
  <cp:revision>13</cp:revision>
  <dcterms:created xsi:type="dcterms:W3CDTF">2016-01-13T19:04:32Z</dcterms:created>
  <dcterms:modified xsi:type="dcterms:W3CDTF">2017-03-07T19:57:32Z</dcterms:modified>
</cp:coreProperties>
</file>