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36332"/>
            <a:ext cx="8825658" cy="4241050"/>
          </a:xfrm>
        </p:spPr>
        <p:txBody>
          <a:bodyPr/>
          <a:lstStyle/>
          <a:p>
            <a:r>
              <a:rPr lang="en-US" sz="6000" dirty="0"/>
              <a:t>Mapping Four Years of </a:t>
            </a:r>
            <a:br>
              <a:rPr lang="en-US" sz="6000" dirty="0"/>
            </a:br>
            <a:r>
              <a:rPr lang="en-US" sz="6000" dirty="0"/>
              <a:t>Common Core</a:t>
            </a:r>
            <a:br>
              <a:rPr lang="en-US" sz="6000" dirty="0"/>
            </a:br>
            <a:r>
              <a:rPr lang="en-US" sz="6000" dirty="0"/>
              <a:t>Test Data in</a:t>
            </a:r>
            <a:br>
              <a:rPr lang="en-US" sz="6000" dirty="0"/>
            </a:br>
            <a:r>
              <a:rPr lang="en-US" sz="6000" dirty="0"/>
              <a:t>NYC Public 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Letzler</a:t>
            </a:r>
          </a:p>
          <a:p>
            <a:r>
              <a:rPr lang="en-US" dirty="0"/>
              <a:t>New York Data Science Academy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35581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63" y="4662689"/>
            <a:ext cx="6347681" cy="2195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5349" y="677008"/>
            <a:ext cx="76841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Common Core State Standards</a:t>
            </a:r>
          </a:p>
          <a:p>
            <a:pPr algn="ctr"/>
            <a:endParaRPr lang="en-US" sz="28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Conceived in 2007-2009 as uniform national curriculum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Adopted by 45 states (and various territories) by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Basis of standardized tests administered to grades 3-8 in NYC public schools</a:t>
            </a:r>
          </a:p>
        </p:txBody>
      </p:sp>
    </p:spTree>
    <p:extLst>
      <p:ext uri="{BB962C8B-B14F-4D97-AF65-F5344CB8AC3E}">
        <p14:creationId xmlns:p14="http://schemas.microsoft.com/office/powerpoint/2010/main" val="35272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033" y="1000125"/>
            <a:ext cx="98825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Features of “NYC Common Core Test Results” Shiny App</a:t>
            </a:r>
          </a:p>
          <a:p>
            <a:pPr algn="ctr"/>
            <a:endParaRPr lang="en-US" sz="28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public school enrolling students in grades 3-8 is represented by a labeled dot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dot is colored on a red-green spectrum to indicate percentage of students scoring at Level 3 or 4 (“Proficient”), with the score represented in the pop-up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school is overlaid onto a map of all 2166 NYC official Census Tracts (2010)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Each tract is labeled with its neighborhood and median household income (2010)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Scores can be filtered to ELA/Math tests, any year in 2013-2016, any grade 3-8 (or all), any income quintile (or all), and any range of proficient students </a:t>
            </a: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192" y="861646"/>
            <a:ext cx="10199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Key Results (Part 1)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Correlation between Math Proficiency/Median Income: r=0.47,  p=2x10</a:t>
            </a:r>
            <a:r>
              <a:rPr lang="en-US" sz="2400" baseline="30000" dirty="0">
                <a:latin typeface="Cambria" panose="02040503050406030204" pitchFamily="18" charset="0"/>
              </a:rPr>
              <a:t>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Correlation between ELA Proficiency/Median Income: r=0.51,  p=2x10</a:t>
            </a:r>
            <a:r>
              <a:rPr lang="en-US" sz="2400" baseline="30000" dirty="0">
                <a:latin typeface="Cambria" panose="02040503050406030204" pitchFamily="18" charset="0"/>
              </a:rPr>
              <a:t>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Average Proficient by Year (ELA/Math): 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		2013: 27.6%, 31.0%				2014 : 29.5%, 35.6%		</a:t>
            </a:r>
          </a:p>
          <a:p>
            <a:r>
              <a:rPr lang="en-US" sz="2400" dirty="0">
                <a:latin typeface="Cambria" panose="02040503050406030204" pitchFamily="18" charset="0"/>
              </a:rPr>
              <a:t>		2015: 31.5%, 36.4%				2016: 39. 3%, 37.6%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Average Proficient by Grade (ELA/Math):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3        33.1%, 38.6%		4        33.7%, 40.1%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5        31.4%, 37.9%		6        29.4%, 34.9%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7        30.4%, 31.6%		8        33.6%, 25.6%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4208" y="1381096"/>
            <a:ext cx="91257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Key Results (Part 2)</a:t>
            </a:r>
          </a:p>
          <a:p>
            <a:pPr algn="ctr"/>
            <a:endParaRPr lang="en-US" sz="2800" b="1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Third Grade 2013 to Sixth Grade 2016(Math)34.0%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 38.2% </a:t>
            </a:r>
          </a:p>
          <a:p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Fourth Grade 2013 to Seventh Grade 2016(Math): 36.5% 35.4%</a:t>
            </a:r>
          </a:p>
          <a:p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Fifth Grade 2013 to Eighth Grade 2016 (Math): 30.7% 26.4%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Third Grade 2013 to Sixth Grade 2016(ELA): 28.9%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 36.0%</a:t>
            </a:r>
          </a:p>
          <a:p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Fourth Grade 2013 to Seventh Grade 2016(ELA): 28.1% 37.4%</a:t>
            </a:r>
          </a:p>
          <a:p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Fifth Grade 2013 to Eighth Grade 2016(ELA): 29.9%42.4%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675" y="750083"/>
            <a:ext cx="82002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Takeaways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ELA Proficiency appears to be improving within and between grade cohorts.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Math Proficiency remains problematic, especially in low-income areas.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Income demographics mean something, but not everything!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49" y="5276254"/>
            <a:ext cx="7196943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342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Calisto MT</vt:lpstr>
      <vt:lpstr>Cambria</vt:lpstr>
      <vt:lpstr>Century Gothic</vt:lpstr>
      <vt:lpstr>Wingdings</vt:lpstr>
      <vt:lpstr>Wingdings 3</vt:lpstr>
      <vt:lpstr>Ion</vt:lpstr>
      <vt:lpstr>Mapping Four Years of  Common Core Test Data in NYC Public Schools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Four Years of  Common Core Test Data</dc:title>
  <dc:creator>David Letzler</dc:creator>
  <cp:lastModifiedBy>David Letzler</cp:lastModifiedBy>
  <cp:revision>8</cp:revision>
  <dcterms:created xsi:type="dcterms:W3CDTF">2017-01-30T02:45:25Z</dcterms:created>
  <dcterms:modified xsi:type="dcterms:W3CDTF">2017-01-30T03:40:23Z</dcterms:modified>
</cp:coreProperties>
</file>