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7" r:id="rId6"/>
    <p:sldId id="269" r:id="rId7"/>
    <p:sldId id="270" r:id="rId8"/>
    <p:sldId id="258" r:id="rId9"/>
    <p:sldId id="259" r:id="rId10"/>
    <p:sldId id="260" r:id="rId11"/>
    <p:sldId id="271" r:id="rId12"/>
    <p:sldId id="272" r:id="rId13"/>
    <p:sldId id="273" r:id="rId14"/>
    <p:sldId id="266" r:id="rId15"/>
    <p:sldId id="262" r:id="rId16"/>
    <p:sldId id="26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7" d="100"/>
          <a:sy n="87" d="100"/>
        </p:scale>
        <p:origin x="528"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3/28/2017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3/28/2017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3/28/2017</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3/28/2017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3/28/2017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3/28/2017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3/28/2017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3/28/2017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3/28/2017</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What Makes A </a:t>
            </a:r>
            <a:br>
              <a:rPr lang="en-US" dirty="0"/>
            </a:br>
            <a:r>
              <a:rPr lang="en-US" i="1" dirty="0"/>
              <a:t>New YORK Times</a:t>
            </a:r>
            <a:r>
              <a:rPr lang="en-US" dirty="0"/>
              <a:t> Bestseller?</a:t>
            </a:r>
          </a:p>
        </p:txBody>
      </p:sp>
      <p:sp>
        <p:nvSpPr>
          <p:cNvPr id="7" name="Subtitle 6"/>
          <p:cNvSpPr>
            <a:spLocks noGrp="1"/>
          </p:cNvSpPr>
          <p:nvPr>
            <p:ph type="subTitle" idx="1"/>
          </p:nvPr>
        </p:nvSpPr>
        <p:spPr/>
        <p:txBody>
          <a:bodyPr/>
          <a:lstStyle/>
          <a:p>
            <a:r>
              <a:rPr lang="en-US" dirty="0"/>
              <a:t>Dr. David Letzler</a:t>
            </a:r>
          </a:p>
          <a:p>
            <a:endParaRPr lang="en-US" dirty="0"/>
          </a:p>
          <a:p>
            <a:r>
              <a:rPr lang="en-US" dirty="0"/>
              <a:t>NYC Data Science Academy</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t>The “Fiction” Topic</a:t>
            </a:r>
          </a:p>
        </p:txBody>
      </p:sp>
      <p:sp>
        <p:nvSpPr>
          <p:cNvPr id="3" name="Content Placeholder 2"/>
          <p:cNvSpPr>
            <a:spLocks noGrp="1"/>
          </p:cNvSpPr>
          <p:nvPr>
            <p:ph idx="1"/>
          </p:nvPr>
        </p:nvSpPr>
        <p:spPr>
          <a:xfrm>
            <a:off x="1104900" y="1776045"/>
            <a:ext cx="4724400" cy="4325815"/>
          </a:xfrm>
        </p:spPr>
        <p:txBody>
          <a:bodyPr>
            <a:normAutofit/>
          </a:bodyPr>
          <a:lstStyle/>
          <a:p>
            <a:r>
              <a:rPr lang="en-US" sz="2800" dirty="0"/>
              <a:t>I trained a 30-topic model on the set of book reviews.</a:t>
            </a:r>
          </a:p>
          <a:p>
            <a:endParaRPr lang="en-US" sz="2800" dirty="0"/>
          </a:p>
          <a:p>
            <a:r>
              <a:rPr lang="en-US" sz="2800" dirty="0"/>
              <a:t>As expected, one topic clearly indicated “fiction.”</a:t>
            </a:r>
          </a:p>
          <a:p>
            <a:endParaRPr lang="en-US" sz="2800" dirty="0"/>
          </a:p>
          <a:p>
            <a:r>
              <a:rPr lang="en-US" sz="2800" dirty="0"/>
              <a:t>I used a manual decision tree to isolate the fiction reviews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071" y="3200400"/>
            <a:ext cx="5341350" cy="34465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492" y="2084799"/>
            <a:ext cx="6582508" cy="889762"/>
          </a:xfrm>
          <a:prstGeom prst="rect">
            <a:avLst/>
          </a:prstGeom>
        </p:spPr>
      </p:pic>
    </p:spTree>
    <p:extLst>
      <p:ext uri="{BB962C8B-B14F-4D97-AF65-F5344CB8AC3E}">
        <p14:creationId xmlns:p14="http://schemas.microsoft.com/office/powerpoint/2010/main" val="52951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Challenge II: Book Reviews are not Tweets</a:t>
            </a:r>
          </a:p>
        </p:txBody>
      </p:sp>
      <p:sp>
        <p:nvSpPr>
          <p:cNvPr id="4" name="Text Placeholder 3"/>
          <p:cNvSpPr>
            <a:spLocks noGrp="1"/>
          </p:cNvSpPr>
          <p:nvPr>
            <p:ph type="body" sz="half" idx="2"/>
          </p:nvPr>
        </p:nvSpPr>
        <p:spPr>
          <a:xfrm>
            <a:off x="1104900" y="1600200"/>
            <a:ext cx="10052538" cy="1037492"/>
          </a:xfrm>
        </p:spPr>
        <p:txBody>
          <a:bodyPr>
            <a:normAutofit/>
          </a:bodyPr>
          <a:lstStyle/>
          <a:p>
            <a:pPr marL="285750" indent="-285750">
              <a:buFont typeface="Arial" panose="020B0604020202020204" pitchFamily="34" charset="0"/>
              <a:buChar char="•"/>
            </a:pPr>
            <a:r>
              <a:rPr lang="en-US" sz="2800" dirty="0"/>
              <a:t>Basic sentiment classifiers are designed to classify texts like tweets, which are short and not emotionally subtle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027" y="2637691"/>
            <a:ext cx="4735258" cy="2500083"/>
          </a:xfrm>
          <a:prstGeom prst="rect">
            <a:avLst/>
          </a:prstGeom>
        </p:spPr>
      </p:pic>
      <p:sp>
        <p:nvSpPr>
          <p:cNvPr id="9" name="TextBox 8"/>
          <p:cNvSpPr txBox="1"/>
          <p:nvPr/>
        </p:nvSpPr>
        <p:spPr>
          <a:xfrm>
            <a:off x="1019908" y="5512777"/>
            <a:ext cx="10313377"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These do not require much effort to classify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18" y="2637691"/>
            <a:ext cx="4907284" cy="2500083"/>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The Problems of </a:t>
            </a:r>
            <a:r>
              <a:rPr lang="en-US" sz="5400" i="1" dirty="0"/>
              <a:t>NYTBR </a:t>
            </a:r>
            <a:r>
              <a:rPr lang="en-US" sz="5400" dirty="0"/>
              <a:t>Style</a:t>
            </a:r>
          </a:p>
        </p:txBody>
      </p:sp>
      <p:sp>
        <p:nvSpPr>
          <p:cNvPr id="7" name="TextBox 6"/>
          <p:cNvSpPr txBox="1"/>
          <p:nvPr/>
        </p:nvSpPr>
        <p:spPr>
          <a:xfrm>
            <a:off x="1104900" y="1635369"/>
            <a:ext cx="9762392"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By hand annotation, I found that over 75% of sentences in the book reviews do not directly comment on the quality of the book</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This will cause problems for classifiers, which will cluster reviews based on subject matter rather than quality judgment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However, they frequently use charged language to describe books…</a:t>
            </a:r>
          </a:p>
          <a:p>
            <a:pPr marL="285750" indent="-285750">
              <a:buFont typeface="Arial" panose="020B0604020202020204" pitchFamily="34" charset="0"/>
              <a:buChar char="•"/>
            </a:pPr>
            <a:endParaRPr lang="en-US" sz="2800" dirty="0"/>
          </a:p>
          <a:p>
            <a:endParaRPr lang="en-US" sz="2800"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dirty="0"/>
              <a:t>An Example—Toni Morrison’s </a:t>
            </a:r>
            <a:r>
              <a:rPr lang="en-US" sz="5400" i="1" dirty="0"/>
              <a:t>Paradise</a:t>
            </a:r>
            <a:endParaRPr lang="en-US" sz="5400" dirty="0"/>
          </a:p>
        </p:txBody>
      </p:sp>
      <p:sp>
        <p:nvSpPr>
          <p:cNvPr id="3" name="TextBox 2"/>
          <p:cNvSpPr txBox="1"/>
          <p:nvPr/>
        </p:nvSpPr>
        <p:spPr>
          <a:xfrm>
            <a:off x="1104900" y="1732085"/>
            <a:ext cx="10210800" cy="1938992"/>
          </a:xfrm>
          <a:prstGeom prst="rect">
            <a:avLst/>
          </a:prstGeom>
          <a:noFill/>
        </p:spPr>
        <p:txBody>
          <a:bodyPr wrap="square" rtlCol="0">
            <a:spAutoFit/>
          </a:bodyPr>
          <a:lstStyle/>
          <a:p>
            <a:r>
              <a:rPr lang="en-US" sz="2400" i="1" dirty="0"/>
              <a:t>Paradise </a:t>
            </a:r>
            <a:r>
              <a:rPr lang="en-US" sz="2400" dirty="0"/>
              <a:t>[…] addresses the same great themes of her 1987 masterpiece, </a:t>
            </a:r>
            <a:r>
              <a:rPr lang="en-US" sz="2400" i="1" dirty="0"/>
              <a:t>Beloved</a:t>
            </a:r>
            <a:r>
              <a:rPr lang="en-US" sz="2400" dirty="0"/>
              <a:t>: the loss of innocence, the paralyzing power of ancient memories and the difficulty of accepting loss and change and pain. It, too, deals with the blighted legacy of slavery. It, too, examines the emotional and physical violence that human beings are capable of inflicting upon one another.—Michiko </a:t>
            </a:r>
            <a:r>
              <a:rPr lang="en-US" sz="2400" dirty="0" err="1"/>
              <a:t>Kakutani</a:t>
            </a:r>
            <a:r>
              <a:rPr lang="en-US" sz="2400" dirty="0"/>
              <a:t> </a:t>
            </a:r>
          </a:p>
        </p:txBody>
      </p:sp>
      <p:sp>
        <p:nvSpPr>
          <p:cNvPr id="4" name="TextBox 3"/>
          <p:cNvSpPr txBox="1"/>
          <p:nvPr/>
        </p:nvSpPr>
        <p:spPr>
          <a:xfrm>
            <a:off x="1005254" y="4230000"/>
            <a:ext cx="10410092" cy="1384995"/>
          </a:xfrm>
          <a:prstGeom prst="rect">
            <a:avLst/>
          </a:prstGeom>
          <a:noFill/>
        </p:spPr>
        <p:txBody>
          <a:bodyPr wrap="square" rtlCol="0">
            <a:spAutoFit/>
          </a:bodyPr>
          <a:lstStyle/>
          <a:p>
            <a:r>
              <a:rPr lang="en-US" sz="2800" dirty="0"/>
              <a:t>Sentiment Judgment of David Letzler (Ph.D. in English): Very Positive</a:t>
            </a:r>
          </a:p>
          <a:p>
            <a:endParaRPr lang="en-US" sz="2800" dirty="0"/>
          </a:p>
          <a:p>
            <a:r>
              <a:rPr lang="en-US" sz="2800" dirty="0"/>
              <a:t>Sentiment Judgment of </a:t>
            </a:r>
            <a:r>
              <a:rPr lang="en-US" sz="2800" dirty="0" err="1"/>
              <a:t>Syuzhet</a:t>
            </a:r>
            <a:r>
              <a:rPr lang="en-US" sz="2800" dirty="0"/>
              <a:t> (designed by Matt Jockers, </a:t>
            </a:r>
            <a:r>
              <a:rPr lang="en-US" sz="2800" i="1" dirty="0"/>
              <a:t>ipse</a:t>
            </a:r>
            <a:r>
              <a:rPr lang="en-US" sz="2800" dirty="0"/>
              <a:t>): -17.5</a:t>
            </a:r>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Idea I: Filtering to Author/Book Comments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5400" dirty="0"/>
              <a:t>The Paucity of Book Sales Data</a:t>
            </a:r>
          </a:p>
        </p:txBody>
      </p:sp>
      <p:sp>
        <p:nvSpPr>
          <p:cNvPr id="14" name="Content Placeholder 13"/>
          <p:cNvSpPr>
            <a:spLocks noGrp="1"/>
          </p:cNvSpPr>
          <p:nvPr>
            <p:ph idx="1"/>
          </p:nvPr>
        </p:nvSpPr>
        <p:spPr/>
        <p:txBody>
          <a:bodyPr/>
          <a:lstStyle/>
          <a:p>
            <a:r>
              <a:rPr lang="en-US" sz="2800" dirty="0"/>
              <a:t>Unlike film box office receipts, TV viewership, and music sales/streaming, there is no high-quality measure of book sales </a:t>
            </a:r>
          </a:p>
          <a:p>
            <a:endParaRPr lang="en-US" sz="2800" dirty="0"/>
          </a:p>
          <a:p>
            <a:r>
              <a:rPr lang="en-US" sz="2800" dirty="0"/>
              <a:t>Nielsen’s </a:t>
            </a:r>
            <a:r>
              <a:rPr lang="en-US" sz="2800" dirty="0" err="1"/>
              <a:t>BookScan</a:t>
            </a:r>
            <a:r>
              <a:rPr lang="en-US" sz="2800" dirty="0"/>
              <a:t> tracks purchase-point sales, but these are only a minority of total print sales</a:t>
            </a:r>
          </a:p>
          <a:p>
            <a:endParaRPr lang="en-US" sz="2800" dirty="0"/>
          </a:p>
          <a:p>
            <a:r>
              <a:rPr lang="en-US" sz="2800" dirty="0"/>
              <a:t>Amazon’s rankings do not provide unites sold, are hard to track over time, and represent less than a third of total book sales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dirty="0"/>
              <a:t>The </a:t>
            </a:r>
            <a:r>
              <a:rPr lang="en-US" sz="5400" i="1" dirty="0"/>
              <a:t>New York Times</a:t>
            </a:r>
            <a:r>
              <a:rPr lang="en-US" sz="5400" dirty="0"/>
              <a:t> Bestseller Metric</a:t>
            </a:r>
            <a:endParaRPr lang="en-US" sz="5400" dirty="0"/>
          </a:p>
        </p:txBody>
      </p:sp>
      <p:sp>
        <p:nvSpPr>
          <p:cNvPr id="3" name="Content Placeholder 2"/>
          <p:cNvSpPr>
            <a:spLocks noGrp="1"/>
          </p:cNvSpPr>
          <p:nvPr>
            <p:ph idx="1"/>
          </p:nvPr>
        </p:nvSpPr>
        <p:spPr/>
        <p:txBody>
          <a:bodyPr>
            <a:normAutofit/>
          </a:bodyPr>
          <a:lstStyle/>
          <a:p>
            <a:r>
              <a:rPr lang="en-US" sz="2800" dirty="0"/>
              <a:t>The </a:t>
            </a:r>
            <a:r>
              <a:rPr lang="en-US" sz="2800" i="1" dirty="0"/>
              <a:t>Times </a:t>
            </a:r>
            <a:r>
              <a:rPr lang="en-US" sz="2800" dirty="0"/>
              <a:t>bestseller lists also do not provide unit sales, and their methodology is opaque and not necessarily reflective of total sales</a:t>
            </a:r>
          </a:p>
          <a:p>
            <a:endParaRPr lang="en-US" sz="2800" dirty="0"/>
          </a:p>
          <a:p>
            <a:r>
              <a:rPr lang="en-US" sz="2800" dirty="0"/>
              <a:t>They do provide accessible, consistent data through an API to allow comparisons over time, especially in a top-heavy market</a:t>
            </a:r>
          </a:p>
          <a:p>
            <a:endParaRPr lang="en-US" sz="2800" dirty="0"/>
          </a:p>
          <a:p>
            <a:r>
              <a:rPr lang="en-US" sz="2800" dirty="0"/>
              <a:t>Furthermore, the lists’ prestige make them a predictor as well as reflector of sales: being a </a:t>
            </a:r>
            <a:r>
              <a:rPr lang="en-US" sz="2800" i="1" dirty="0"/>
              <a:t>Times</a:t>
            </a:r>
            <a:r>
              <a:rPr lang="en-US" sz="2800" dirty="0"/>
              <a:t> bestseller is a marketing boon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6675" y="6172200"/>
            <a:ext cx="3055325" cy="611065"/>
          </a:xfrm>
          <a:prstGeom prst="rect">
            <a:avLst/>
          </a:prstGeom>
        </p:spPr>
      </p:pic>
    </p:spTree>
    <p:extLst>
      <p:ext uri="{BB962C8B-B14F-4D97-AF65-F5344CB8AC3E}">
        <p14:creationId xmlns:p14="http://schemas.microsoft.com/office/powerpoint/2010/main" val="95900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What Fiction Sells Best?</a:t>
            </a:r>
          </a:p>
        </p:txBody>
      </p:sp>
      <p:sp>
        <p:nvSpPr>
          <p:cNvPr id="3" name="Content Placeholder 2"/>
          <p:cNvSpPr>
            <a:spLocks noGrp="1"/>
          </p:cNvSpPr>
          <p:nvPr>
            <p:ph idx="1"/>
          </p:nvPr>
        </p:nvSpPr>
        <p:spPr/>
        <p:txBody>
          <a:bodyPr>
            <a:normAutofit/>
          </a:bodyPr>
          <a:lstStyle/>
          <a:p>
            <a:pPr marL="0" indent="0">
              <a:buNone/>
            </a:pPr>
            <a:r>
              <a:rPr lang="en-US" sz="2800" dirty="0"/>
              <a:t>Initial Questions in Shiny Dashboard:</a:t>
            </a:r>
          </a:p>
          <a:p>
            <a:r>
              <a:rPr lang="en-US" sz="2800" dirty="0"/>
              <a:t>How much of the market do the “Big Five” own?</a:t>
            </a:r>
          </a:p>
          <a:p>
            <a:r>
              <a:rPr lang="en-US" sz="2800" dirty="0"/>
              <a:t>How well do their imprints do against each other in various genres and on the different lists?</a:t>
            </a:r>
          </a:p>
          <a:p>
            <a:r>
              <a:rPr lang="en-US" sz="2800" dirty="0"/>
              <a:t>Where can independent and self-published authors horn in on the hierarchy?</a:t>
            </a:r>
          </a:p>
          <a:p>
            <a:r>
              <a:rPr lang="en-US" sz="2800" dirty="0"/>
              <a:t>How much time-share do the mega-sellers take on the list?</a:t>
            </a:r>
          </a:p>
        </p:txBody>
      </p:sp>
    </p:spTree>
    <p:extLst>
      <p:ext uri="{BB962C8B-B14F-4D97-AF65-F5344CB8AC3E}">
        <p14:creationId xmlns:p14="http://schemas.microsoft.com/office/powerpoint/2010/main" val="318283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The </a:t>
            </a:r>
            <a:r>
              <a:rPr lang="en-US" sz="5400" i="1" dirty="0"/>
              <a:t>Times </a:t>
            </a:r>
            <a:r>
              <a:rPr lang="en-US" sz="5400" dirty="0"/>
              <a:t>Book Review Boost</a:t>
            </a:r>
          </a:p>
        </p:txBody>
      </p:sp>
      <p:sp>
        <p:nvSpPr>
          <p:cNvPr id="3" name="TextBox 2"/>
          <p:cNvSpPr txBox="1"/>
          <p:nvPr/>
        </p:nvSpPr>
        <p:spPr>
          <a:xfrm>
            <a:off x="360485" y="1690697"/>
            <a:ext cx="5734756"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i="1" dirty="0"/>
              <a:t>Times </a:t>
            </a:r>
            <a:r>
              <a:rPr lang="en-US" sz="2800" dirty="0"/>
              <a:t>Book Review is as prestigious as the bestseller list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It reviews only ~350 of ~40,000 new fiction titles each year in the US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Reviewed books are much likelier to be bestsellers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Causation or Correlation?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18" name="Content Placeholder 1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60580" y="2077560"/>
            <a:ext cx="5931420" cy="3828296"/>
          </a:xfr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Is the </a:t>
            </a:r>
            <a:r>
              <a:rPr lang="en-US" sz="5400" i="1" dirty="0"/>
              <a:t>NYTBR</a:t>
            </a:r>
            <a:r>
              <a:rPr lang="en-US" sz="5400" dirty="0"/>
              <a:t> Big Enough to Matter?</a:t>
            </a:r>
          </a:p>
        </p:txBody>
      </p:sp>
      <p:sp>
        <p:nvSpPr>
          <p:cNvPr id="3" name="Content Placeholder 2"/>
          <p:cNvSpPr>
            <a:spLocks noGrp="1"/>
          </p:cNvSpPr>
          <p:nvPr>
            <p:ph sz="half" idx="1"/>
          </p:nvPr>
        </p:nvSpPr>
        <p:spPr>
          <a:xfrm>
            <a:off x="624254" y="1714496"/>
            <a:ext cx="5395546" cy="4571999"/>
          </a:xfrm>
        </p:spPr>
        <p:txBody>
          <a:bodyPr/>
          <a:lstStyle/>
          <a:p>
            <a:r>
              <a:rPr lang="en-US" sz="2800" dirty="0"/>
              <a:t>Only a small fraction of bestsellers get reviewed at all</a:t>
            </a:r>
          </a:p>
          <a:p>
            <a:endParaRPr lang="en-US" sz="2800" dirty="0"/>
          </a:p>
          <a:p>
            <a:r>
              <a:rPr lang="en-US" sz="2800" dirty="0"/>
              <a:t>Over a third of the trade-paper list gets reviewed, but only 3% of the mass-market list does</a:t>
            </a:r>
          </a:p>
          <a:p>
            <a:endParaRPr lang="en-US" sz="2800" dirty="0"/>
          </a:p>
          <a:p>
            <a:r>
              <a:rPr lang="en-US" sz="2800" dirty="0"/>
              <a:t>How much does the Book Review matter?</a:t>
            </a: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24952" y="2136531"/>
            <a:ext cx="5740467" cy="3705049"/>
          </a:xfr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The Difficulty in Classifying </a:t>
            </a:r>
            <a:r>
              <a:rPr lang="en-US" sz="4400" i="1" dirty="0"/>
              <a:t>NYT </a:t>
            </a:r>
            <a:r>
              <a:rPr lang="en-US" sz="4400" dirty="0"/>
              <a:t>Reviews</a:t>
            </a:r>
          </a:p>
        </p:txBody>
      </p:sp>
      <p:sp>
        <p:nvSpPr>
          <p:cNvPr id="3" name="Content Placeholder 2"/>
          <p:cNvSpPr>
            <a:spLocks noGrp="1"/>
          </p:cNvSpPr>
          <p:nvPr>
            <p:ph idx="1"/>
          </p:nvPr>
        </p:nvSpPr>
        <p:spPr/>
        <p:txBody>
          <a:bodyPr>
            <a:normAutofit/>
          </a:bodyPr>
          <a:lstStyle/>
          <a:p>
            <a:r>
              <a:rPr lang="en-US" sz="2800" i="1" dirty="0"/>
              <a:t>New York Times</a:t>
            </a:r>
            <a:r>
              <a:rPr lang="en-US" sz="2800" dirty="0"/>
              <a:t> book reviews are designed to be read carefully rather than easily scanned</a:t>
            </a:r>
          </a:p>
          <a:p>
            <a:endParaRPr lang="en-US" sz="2800" i="1" dirty="0"/>
          </a:p>
          <a:p>
            <a:r>
              <a:rPr lang="en-US" sz="2800" dirty="0"/>
              <a:t>The average review is nearly 1200 words long, and they do not contain “star” ratings</a:t>
            </a:r>
          </a:p>
          <a:p>
            <a:endParaRPr lang="en-US" sz="2800" dirty="0"/>
          </a:p>
          <a:p>
            <a:r>
              <a:rPr lang="en-US" sz="2800" dirty="0"/>
              <a:t>This project became, largely, an effort to figure out how to classify these kinds of documents</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Challenge I: Distinguishing Fiction/Nonfiction</a:t>
            </a:r>
          </a:p>
        </p:txBody>
      </p:sp>
      <p:sp>
        <p:nvSpPr>
          <p:cNvPr id="3" name="Content Placeholder 2"/>
          <p:cNvSpPr>
            <a:spLocks noGrp="1"/>
          </p:cNvSpPr>
          <p:nvPr>
            <p:ph idx="1"/>
          </p:nvPr>
        </p:nvSpPr>
        <p:spPr/>
        <p:txBody>
          <a:bodyPr>
            <a:normAutofit/>
          </a:bodyPr>
          <a:lstStyle/>
          <a:p>
            <a:r>
              <a:rPr lang="en-US" sz="2800" dirty="0"/>
              <a:t>Based on API URLs, I scraped every review from 2008-present</a:t>
            </a:r>
          </a:p>
          <a:p>
            <a:endParaRPr lang="en-US" sz="2800" dirty="0"/>
          </a:p>
          <a:p>
            <a:r>
              <a:rPr lang="en-US" sz="2800" dirty="0"/>
              <a:t>However, the API did not allow me to limit to fiction only, leaving me with many</a:t>
            </a:r>
          </a:p>
          <a:p>
            <a:endParaRPr lang="en-US" sz="2800" dirty="0"/>
          </a:p>
          <a:p>
            <a:r>
              <a:rPr lang="en-US" sz="2800" dirty="0"/>
              <a:t>How to extract only the fiction reviews from the set?</a:t>
            </a:r>
          </a:p>
        </p:txBody>
      </p:sp>
    </p:spTree>
    <p:extLst>
      <p:ext uri="{BB962C8B-B14F-4D97-AF65-F5344CB8AC3E}">
        <p14:creationId xmlns:p14="http://schemas.microsoft.com/office/powerpoint/2010/main" val="238148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Topic Modeling</a:t>
            </a:r>
          </a:p>
        </p:txBody>
      </p:sp>
      <p:sp>
        <p:nvSpPr>
          <p:cNvPr id="3" name="Content Placeholder 2"/>
          <p:cNvSpPr>
            <a:spLocks noGrp="1"/>
          </p:cNvSpPr>
          <p:nvPr>
            <p:ph idx="1"/>
          </p:nvPr>
        </p:nvSpPr>
        <p:spPr/>
        <p:txBody>
          <a:bodyPr>
            <a:normAutofit/>
          </a:bodyPr>
          <a:lstStyle/>
          <a:p>
            <a:r>
              <a:rPr lang="en-US" sz="2800" dirty="0"/>
              <a:t>Topic modeling is an unsupervised Bayesian machine learning technique</a:t>
            </a:r>
          </a:p>
          <a:p>
            <a:r>
              <a:rPr lang="en-US" sz="2800" dirty="0"/>
              <a:t>It assumes that each corpus’s documents are generated from a set of “topics,” which are word frequency distributions across the whole vocabulary</a:t>
            </a:r>
          </a:p>
          <a:p>
            <a:r>
              <a:rPr lang="en-US" sz="2800" dirty="0"/>
              <a:t>It uses sampling and chain iteration (similar to </a:t>
            </a:r>
            <a:r>
              <a:rPr lang="en-US" sz="2800" dirty="0" err="1"/>
              <a:t>tensorflow</a:t>
            </a:r>
            <a:r>
              <a:rPr lang="en-US" sz="2800" dirty="0"/>
              <a:t>) to try to generate the topics that underlie the corpus</a:t>
            </a:r>
          </a:p>
          <a:p>
            <a:r>
              <a:rPr lang="en-US" sz="2800" dirty="0"/>
              <a:t>Topics can be interpreted in terms of their most populous words</a:t>
            </a:r>
          </a:p>
        </p:txBody>
      </p:sp>
    </p:spTree>
    <p:extLst>
      <p:ext uri="{BB962C8B-B14F-4D97-AF65-F5344CB8AC3E}">
        <p14:creationId xmlns:p14="http://schemas.microsoft.com/office/powerpoint/2010/main" val="148420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182</TotalTime>
  <Words>761</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Euphemia</vt:lpstr>
      <vt:lpstr>Plantagenet Cherokee</vt:lpstr>
      <vt:lpstr>Wingdings</vt:lpstr>
      <vt:lpstr>Academic Literature 16x9</vt:lpstr>
      <vt:lpstr>What Makes A  New YORK Times Bestseller?</vt:lpstr>
      <vt:lpstr>The Paucity of Book Sales Data</vt:lpstr>
      <vt:lpstr>The New York Times Bestseller Metric</vt:lpstr>
      <vt:lpstr>What Fiction Sells Best?</vt:lpstr>
      <vt:lpstr>The Times Book Review Boost</vt:lpstr>
      <vt:lpstr>Is the NYTBR Big Enough to Matter?</vt:lpstr>
      <vt:lpstr>The Difficulty in Classifying NYT Reviews</vt:lpstr>
      <vt:lpstr>Challenge I: Distinguishing Fiction/Nonfiction</vt:lpstr>
      <vt:lpstr>Topic Modeling</vt:lpstr>
      <vt:lpstr>The “Fiction” Topic</vt:lpstr>
      <vt:lpstr>Challenge II: Book Reviews are not Tweets</vt:lpstr>
      <vt:lpstr>The Problems of NYTBR Style</vt:lpstr>
      <vt:lpstr>An Example—Toni Morrison’s Paradise</vt:lpstr>
      <vt:lpstr>Idea I: Filtering to Author/Book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New YORK Times Bestseller?</dc:title>
  <dc:creator>David Letzler</dc:creator>
  <cp:lastModifiedBy>David Letzler</cp:lastModifiedBy>
  <cp:revision>18</cp:revision>
  <dcterms:created xsi:type="dcterms:W3CDTF">2017-03-29T00:31:51Z</dcterms:created>
  <dcterms:modified xsi:type="dcterms:W3CDTF">2017-03-29T03:34:01Z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