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 autoAdjust="0"/>
    <p:restoredTop sz="94660"/>
  </p:normalViewPr>
  <p:slideViewPr>
    <p:cSldViewPr>
      <p:cViewPr varScale="1">
        <p:scale>
          <a:sx n="99" d="100"/>
          <a:sy n="99" d="100"/>
        </p:scale>
        <p:origin x="-4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72D-BD9F-4306-B1C7-64A8EA875C7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FB54-A170-44C4-87A4-B2F479CD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72D-BD9F-4306-B1C7-64A8EA875C7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FB54-A170-44C4-87A4-B2F479CD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5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72D-BD9F-4306-B1C7-64A8EA875C7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FB54-A170-44C4-87A4-B2F479CD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1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72D-BD9F-4306-B1C7-64A8EA875C7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FB54-A170-44C4-87A4-B2F479CD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9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72D-BD9F-4306-B1C7-64A8EA875C7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FB54-A170-44C4-87A4-B2F479CD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72D-BD9F-4306-B1C7-64A8EA875C7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FB54-A170-44C4-87A4-B2F479CD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72D-BD9F-4306-B1C7-64A8EA875C7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FB54-A170-44C4-87A4-B2F479CD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72D-BD9F-4306-B1C7-64A8EA875C7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FB54-A170-44C4-87A4-B2F479CD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72D-BD9F-4306-B1C7-64A8EA875C7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FB54-A170-44C4-87A4-B2F479CD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72D-BD9F-4306-B1C7-64A8EA875C7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FB54-A170-44C4-87A4-B2F479CD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72D-BD9F-4306-B1C7-64A8EA875C7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FB54-A170-44C4-87A4-B2F479CD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4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972D-BD9F-4306-B1C7-64A8EA875C7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FB54-A170-44C4-87A4-B2F479CD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3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Consumer Credit Data:</a:t>
            </a:r>
            <a:br>
              <a:rPr lang="en-US" dirty="0" smtClean="0"/>
            </a:br>
            <a:r>
              <a:rPr lang="en-US" dirty="0" smtClean="0"/>
              <a:t>Analysis and Income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Marshall </a:t>
            </a:r>
            <a:r>
              <a:rPr lang="en-US" dirty="0" smtClean="0"/>
              <a:t>Yi</a:t>
            </a:r>
            <a:endParaRPr lang="en-US" dirty="0" smtClean="0"/>
          </a:p>
          <a:p>
            <a:r>
              <a:rPr lang="en-US" dirty="0" smtClean="0"/>
              <a:t>March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5400"/>
            <a:ext cx="7620000" cy="639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Goal is to predict Income with a preference for lower predictions.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36777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89232"/>
            <a:ext cx="4338064" cy="331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5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08038"/>
          </a:xfrm>
        </p:spPr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792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Root node error = 43.68%</a:t>
            </a:r>
            <a:br>
              <a:rPr lang="en-US" dirty="0" smtClean="0"/>
            </a:br>
            <a:r>
              <a:rPr lang="en-US" dirty="0" smtClean="0"/>
              <a:t>Incomes: {$26,187; $39,301; $47,954, $61,267; $85,905}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9212"/>
            <a:ext cx="555405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61856"/>
              </p:ext>
            </p:extLst>
          </p:nvPr>
        </p:nvGraphicFramePr>
        <p:xfrm>
          <a:off x="6096000" y="1295400"/>
          <a:ext cx="2882900" cy="2926080"/>
        </p:xfrm>
        <a:graphic>
          <a:graphicData uri="http://schemas.openxmlformats.org/drawingml/2006/table">
            <a:tbl>
              <a:tblPr/>
              <a:tblGrid>
                <a:gridCol w="914400"/>
                <a:gridCol w="736600"/>
                <a:gridCol w="1231900"/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Var_030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19.4%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scheduled monthly payment for all trades verified in past 12 months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Var_621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17.0%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monthly obligation of trades verified in past 3 months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Var_233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12.1%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monthly obligation for all accounts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FicoScore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7.6%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FicoScore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0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Approximately 92% make under $86,905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data </a:t>
            </a:r>
            <a:r>
              <a:rPr lang="en-US" dirty="0" smtClean="0"/>
              <a:t>shows </a:t>
            </a:r>
            <a:r>
              <a:rPr lang="en-US" dirty="0" smtClean="0"/>
              <a:t>that the </a:t>
            </a:r>
            <a:r>
              <a:rPr lang="en-US" dirty="0" smtClean="0"/>
              <a:t>bulk </a:t>
            </a:r>
            <a:r>
              <a:rPr lang="en-US" dirty="0"/>
              <a:t>of the </a:t>
            </a:r>
            <a:r>
              <a:rPr lang="en-US" dirty="0" smtClean="0"/>
              <a:t>individuals </a:t>
            </a:r>
            <a:r>
              <a:rPr lang="en-US" dirty="0" smtClean="0"/>
              <a:t>make </a:t>
            </a:r>
            <a:r>
              <a:rPr lang="en-US" dirty="0" smtClean="0"/>
              <a:t>between $39,301 - $61,267</a:t>
            </a:r>
          </a:p>
          <a:p>
            <a:r>
              <a:rPr lang="en-US" dirty="0" smtClean="0"/>
              <a:t>These are realistic figures and should not overestimate the income of applicants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5867400" cy="4525963"/>
          </a:xfrm>
        </p:spPr>
        <p:txBody>
          <a:bodyPr/>
          <a:lstStyle/>
          <a:p>
            <a:r>
              <a:rPr lang="en-US" dirty="0"/>
              <a:t>Rounds			   300</a:t>
            </a:r>
          </a:p>
          <a:p>
            <a:r>
              <a:rPr lang="en-US" dirty="0"/>
              <a:t>Max Depth		       3</a:t>
            </a:r>
          </a:p>
          <a:p>
            <a:endParaRPr lang="en-US" dirty="0" smtClean="0"/>
          </a:p>
          <a:p>
            <a:r>
              <a:rPr lang="en-US" dirty="0" smtClean="0"/>
              <a:t>Training RMSE 	0.611</a:t>
            </a:r>
          </a:p>
          <a:p>
            <a:r>
              <a:rPr lang="en-US" dirty="0" smtClean="0"/>
              <a:t>Test RMSE 		0.628</a:t>
            </a:r>
          </a:p>
        </p:txBody>
      </p:sp>
    </p:spTree>
    <p:extLst>
      <p:ext uri="{BB962C8B-B14F-4D97-AF65-F5344CB8AC3E}">
        <p14:creationId xmlns:p14="http://schemas.microsoft.com/office/powerpoint/2010/main" val="10418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34353"/>
            <a:ext cx="662001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97965"/>
              </p:ext>
            </p:extLst>
          </p:nvPr>
        </p:nvGraphicFramePr>
        <p:xfrm>
          <a:off x="6858000" y="1295400"/>
          <a:ext cx="1934422" cy="4952998"/>
        </p:xfrm>
        <a:graphic>
          <a:graphicData uri="http://schemas.openxmlformats.org/drawingml/2006/table">
            <a:tbl>
              <a:tblPr/>
              <a:tblGrid>
                <a:gridCol w="628059"/>
                <a:gridCol w="1306363"/>
              </a:tblGrid>
              <a:tr h="345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2193" marR="2193" marT="21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2193" marR="2193" marT="21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Var_030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scheduled monthly payment for all trades verified in past 12 months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60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Var_233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monthly obligation for all accounts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5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FicoScore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FicoScore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5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Var_231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monthly obligation for individual account verified in past 12 months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5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Var_466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premium credit card trades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5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Var_017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credit line of open trades verified in past 12 months (excluding mortgage and home equity)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5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Var_596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Aggregate Monthly Spend over last 12 Months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0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Var_074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credit line of open credit card trades verified in past 12 months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5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Var_375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scheduled monthly payment for open installment trades verified in past 12 months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0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Var_621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monthly obligation of trades verified in past 3 months</a:t>
                      </a:r>
                    </a:p>
                  </a:txBody>
                  <a:tcPr marL="2193" marR="2193" marT="21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3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Tree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73681"/>
            <a:ext cx="5483225" cy="537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6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Residuals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8800"/>
            <a:ext cx="5852160" cy="3558540"/>
          </a:xfrm>
        </p:spPr>
      </p:pic>
    </p:spTree>
    <p:extLst>
      <p:ext uri="{BB962C8B-B14F-4D97-AF65-F5344CB8AC3E}">
        <p14:creationId xmlns:p14="http://schemas.microsoft.com/office/powerpoint/2010/main" val="7973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 model is easier to understand</a:t>
            </a:r>
          </a:p>
          <a:p>
            <a:r>
              <a:rPr lang="en-US" dirty="0" err="1" smtClean="0"/>
              <a:t>XGBoost</a:t>
            </a:r>
            <a:r>
              <a:rPr lang="en-US" dirty="0" smtClean="0"/>
              <a:t> residuals too large for prediction, i.e. a +/- 0.5 off the mean spans $31k - $84k</a:t>
            </a:r>
          </a:p>
          <a:p>
            <a:endParaRPr lang="en-US" dirty="0" smtClean="0"/>
          </a:p>
          <a:p>
            <a:r>
              <a:rPr lang="en-US" dirty="0" smtClean="0"/>
              <a:t>To Do: Try to incorporate the categorical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data: 275,594 rows x 750 columns</a:t>
            </a:r>
          </a:p>
          <a:p>
            <a:endParaRPr lang="en-US" dirty="0" smtClean="0"/>
          </a:p>
          <a:p>
            <a:r>
              <a:rPr lang="en-US" dirty="0" smtClean="0"/>
              <a:t>206,695,500 elements</a:t>
            </a:r>
          </a:p>
          <a:p>
            <a:endParaRPr lang="en-US" dirty="0" smtClean="0"/>
          </a:p>
          <a:p>
            <a:r>
              <a:rPr lang="en-US" dirty="0" smtClean="0"/>
              <a:t>91,039,023 missing, or 44.05%</a:t>
            </a:r>
          </a:p>
          <a:p>
            <a:endParaRPr lang="en-US" dirty="0" smtClean="0"/>
          </a:p>
          <a:p>
            <a:r>
              <a:rPr lang="en-US" dirty="0" smtClean="0"/>
              <a:t>No complete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 Methods Tried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Tried the following mice imputation methods:</a:t>
            </a:r>
          </a:p>
          <a:p>
            <a:pPr lvl="3"/>
            <a:r>
              <a:rPr lang="en-US" dirty="0"/>
              <a:t>n</a:t>
            </a:r>
            <a:r>
              <a:rPr lang="en-US" dirty="0" smtClean="0"/>
              <a:t>orm (Bayesian linear regression (numeric))</a:t>
            </a:r>
          </a:p>
          <a:p>
            <a:pPr lvl="3"/>
            <a:r>
              <a:rPr lang="en-US" dirty="0" err="1" smtClean="0"/>
              <a:t>norm.nob</a:t>
            </a:r>
            <a:r>
              <a:rPr lang="en-US" dirty="0" smtClean="0"/>
              <a:t> (linear regression ignoring model error (numeric))</a:t>
            </a:r>
          </a:p>
          <a:p>
            <a:pPr lvl="3"/>
            <a:r>
              <a:rPr lang="en-US" dirty="0" smtClean="0"/>
              <a:t>2lonly.norm (imputation at level-2 by Bayesian linear regression (numeric))</a:t>
            </a:r>
          </a:p>
          <a:p>
            <a:pPr lvl="3"/>
            <a:r>
              <a:rPr lang="en-US" dirty="0" err="1" smtClean="0"/>
              <a:t>rf</a:t>
            </a:r>
            <a:r>
              <a:rPr lang="en-US" dirty="0" smtClean="0"/>
              <a:t> (random forest)</a:t>
            </a:r>
          </a:p>
          <a:p>
            <a:pPr lvl="3"/>
            <a:r>
              <a:rPr lang="en-US" dirty="0" smtClean="0"/>
              <a:t>cart (Classification and regression trees(any))</a:t>
            </a:r>
          </a:p>
          <a:p>
            <a:pPr lvl="1"/>
            <a:r>
              <a:rPr lang="en-US" dirty="0" smtClean="0"/>
              <a:t>Only cart was able to produce any values, but crashed after several hours running on a </a:t>
            </a:r>
            <a:r>
              <a:rPr lang="en-US" dirty="0" err="1" smtClean="0"/>
              <a:t>google</a:t>
            </a:r>
            <a:r>
              <a:rPr lang="en-US" dirty="0" smtClean="0"/>
              <a:t> cloud machine with 8 cores &amp; 50 GB RAM</a:t>
            </a:r>
          </a:p>
          <a:p>
            <a:r>
              <a:rPr lang="en-US" dirty="0" smtClean="0"/>
              <a:t>Also tried multiple algorithms for prediction with similar results</a:t>
            </a:r>
          </a:p>
        </p:txBody>
      </p:sp>
    </p:spTree>
    <p:extLst>
      <p:ext uri="{BB962C8B-B14F-4D97-AF65-F5344CB8AC3E}">
        <p14:creationId xmlns:p14="http://schemas.microsoft.com/office/powerpoint/2010/main" val="25503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Examined the missingness of the 750 variables</a:t>
            </a:r>
          </a:p>
          <a:p>
            <a:r>
              <a:rPr lang="en-US" dirty="0" smtClean="0"/>
              <a:t>Found that 15 were a categorical code of transactions (“TTRRRIRR”), which are Bankcard </a:t>
            </a:r>
            <a:r>
              <a:rPr lang="en-US" dirty="0" err="1" smtClean="0"/>
              <a:t>Revolver|Transactor|Inactive</a:t>
            </a:r>
            <a:r>
              <a:rPr lang="en-US" dirty="0" smtClean="0"/>
              <a:t> indicators for months 24 months for the 1</a:t>
            </a:r>
            <a:r>
              <a:rPr lang="en-US" baseline="30000" dirty="0" smtClean="0"/>
              <a:t>st</a:t>
            </a:r>
            <a:r>
              <a:rPr lang="en-US" dirty="0" smtClean="0"/>
              <a:t> – 5</a:t>
            </a:r>
            <a:r>
              <a:rPr lang="en-US" baseline="30000" dirty="0" smtClean="0"/>
              <a:t>th</a:t>
            </a:r>
            <a:r>
              <a:rPr lang="en-US" dirty="0" smtClean="0"/>
              <a:t> highest balances</a:t>
            </a:r>
          </a:p>
          <a:p>
            <a:r>
              <a:rPr lang="en-US" dirty="0" smtClean="0"/>
              <a:t>These were removed to be studied at a later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Data Analysis: 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Performed further examination of the data using VIM::</a:t>
            </a:r>
            <a:r>
              <a:rPr lang="en-US" dirty="0" err="1" smtClean="0"/>
              <a:t>aggr</a:t>
            </a:r>
            <a:endParaRPr lang="en-US" dirty="0" smtClean="0"/>
          </a:p>
          <a:p>
            <a:r>
              <a:rPr lang="en-US" dirty="0" smtClean="0"/>
              <a:t>This showed large areas of missingness</a:t>
            </a:r>
          </a:p>
          <a:p>
            <a:r>
              <a:rPr lang="en-US" dirty="0" smtClean="0"/>
              <a:t>Upon investigation, these included</a:t>
            </a:r>
          </a:p>
          <a:p>
            <a:pPr lvl="3"/>
            <a:r>
              <a:rPr lang="en-US" dirty="0" smtClean="0"/>
              <a:t>Mortgages</a:t>
            </a:r>
          </a:p>
          <a:p>
            <a:pPr lvl="3"/>
            <a:r>
              <a:rPr lang="en-US" dirty="0" smtClean="0"/>
              <a:t>Home equity loans</a:t>
            </a:r>
          </a:p>
          <a:p>
            <a:pPr lvl="3"/>
            <a:r>
              <a:rPr lang="en-US" dirty="0" smtClean="0"/>
              <a:t>Auto loans</a:t>
            </a:r>
          </a:p>
          <a:p>
            <a:pPr lvl="3"/>
            <a:r>
              <a:rPr lang="en-US" dirty="0" smtClean="0"/>
              <a:t>Student loans</a:t>
            </a:r>
          </a:p>
          <a:p>
            <a:pPr lvl="3"/>
            <a:r>
              <a:rPr lang="en-US" dirty="0" smtClean="0"/>
              <a:t>Credit Union trades</a:t>
            </a:r>
          </a:p>
          <a:p>
            <a:pPr lvl="3"/>
            <a:r>
              <a:rPr lang="en-US" dirty="0" smtClean="0"/>
              <a:t>Premium credit card data</a:t>
            </a:r>
          </a:p>
          <a:p>
            <a:r>
              <a:rPr lang="en-US" dirty="0" smtClean="0"/>
              <a:t>These were deemed Missing Not At Random and NAs were zeroed out</a:t>
            </a:r>
          </a:p>
        </p:txBody>
      </p:sp>
    </p:spTree>
    <p:extLst>
      <p:ext uri="{BB962C8B-B14F-4D97-AF65-F5344CB8AC3E}">
        <p14:creationId xmlns:p14="http://schemas.microsoft.com/office/powerpoint/2010/main" val="15372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Missingness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Other features with high missingness were untouched. These included data on:</a:t>
            </a:r>
          </a:p>
          <a:p>
            <a:pPr lvl="2"/>
            <a:r>
              <a:rPr lang="en-US" dirty="0" smtClean="0"/>
              <a:t>Foreclosures</a:t>
            </a:r>
          </a:p>
          <a:p>
            <a:pPr lvl="2"/>
            <a:r>
              <a:rPr lang="en-US" dirty="0" smtClean="0"/>
              <a:t>Repossessions</a:t>
            </a:r>
          </a:p>
          <a:p>
            <a:pPr lvl="2"/>
            <a:r>
              <a:rPr lang="en-US" dirty="0" smtClean="0"/>
              <a:t>Bankruptcies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The thinking is that these would be bad data points to zero out as they are better to be undetermined rather than zero as credit quality is an important theme</a:t>
            </a:r>
          </a:p>
          <a:p>
            <a:endParaRPr lang="en-US" dirty="0" smtClean="0"/>
          </a:p>
          <a:p>
            <a:r>
              <a:rPr lang="en-US" dirty="0" smtClean="0"/>
              <a:t>Credit card data was also untouched as this was deemed Missing At Random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Missingness (cont’d)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213 features with NAs zeroed out after looking at the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6715616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2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 smtClean="0"/>
              <a:t>Data Analysis: Missingness (cont’d)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714380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6096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 of NAs per row without extreme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Data Analysis: Missingness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6019800"/>
            <a:ext cx="6096000" cy="63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Density plot of column missingness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143000"/>
            <a:ext cx="645242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9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595</TotalTime>
  <Words>585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Consumer Credit Data: Analysis and Income Prediction</vt:lpstr>
      <vt:lpstr>Overview</vt:lpstr>
      <vt:lpstr>Imputation Methods Tried in R</vt:lpstr>
      <vt:lpstr>Data Analysis </vt:lpstr>
      <vt:lpstr>Data Analysis: Missingness</vt:lpstr>
      <vt:lpstr>Data Analysis: Missingness (cont’d)</vt:lpstr>
      <vt:lpstr>Data Analysis: Missingness (cont’d)</vt:lpstr>
      <vt:lpstr>Data Analysis: Missingness (cont’d)</vt:lpstr>
      <vt:lpstr>Data Analysis: Missingness (cont’d)</vt:lpstr>
      <vt:lpstr>Analysis of Income</vt:lpstr>
      <vt:lpstr>CART</vt:lpstr>
      <vt:lpstr>CART Summary</vt:lpstr>
      <vt:lpstr>XGBoost</vt:lpstr>
      <vt:lpstr>XGBoost</vt:lpstr>
      <vt:lpstr>XGBoost Tree</vt:lpstr>
      <vt:lpstr>XGBoost Residuals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Credit Data: Analysis and Income Prediction</dc:title>
  <dc:creator>Marshall</dc:creator>
  <cp:lastModifiedBy>Marshall</cp:lastModifiedBy>
  <cp:revision>26</cp:revision>
  <dcterms:created xsi:type="dcterms:W3CDTF">2017-03-28T19:07:59Z</dcterms:created>
  <dcterms:modified xsi:type="dcterms:W3CDTF">2017-03-29T06:49:03Z</dcterms:modified>
</cp:coreProperties>
</file>