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Attributes contained practical information about  the restaurant environment and features.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had ratings and text data from reviews from which we could derive informative relations between restaurants.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Item-item similarity is computed by looking into co-rated items only. In case of items i and j the similarity si,j is computed by looking into them. Note: each of these co-rated pairs are obtained from different users, in this example they come from users 1, u and m-1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411725" y="637050"/>
            <a:ext cx="8274600" cy="312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Restaurant Recommendations in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Las Vegas:  An Alternative approach.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59675" y="4017825"/>
            <a:ext cx="8520600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Using Data Science to create Useful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14925" y="268275"/>
            <a:ext cx="8620500" cy="10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Content Based Recommendation</a:t>
            </a:r>
          </a:p>
        </p:txBody>
      </p:sp>
      <p:sp>
        <p:nvSpPr>
          <p:cNvPr id="142" name="Shape 142"/>
          <p:cNvSpPr/>
          <p:nvPr/>
        </p:nvSpPr>
        <p:spPr>
          <a:xfrm>
            <a:off x="371750" y="2158000"/>
            <a:ext cx="2629500" cy="1418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049100" y="1988900"/>
            <a:ext cx="2629500" cy="1840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Attribute Data: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Binary Information about Features.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71775" y="22905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Review Text: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TF IDF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286625" y="21381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Category Data: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Euclidean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Distance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subTitle"/>
          </p:nvPr>
        </p:nvSpPr>
        <p:spPr>
          <a:xfrm>
            <a:off x="83400" y="1052275"/>
            <a:ext cx="4490100" cy="39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Text Data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 numbers, punctuation and stop-words using NLTK.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Stem and Lemmatize to recognize semantically identical words.</a:t>
            </a: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Having to Hav.</a:t>
            </a: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 to be.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Extract top 1,000 words.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SKLearn to vectorize and analyze similarity.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50" y="1415175"/>
            <a:ext cx="3864925" cy="24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subTitle"/>
          </p:nvPr>
        </p:nvSpPr>
        <p:spPr>
          <a:xfrm>
            <a:off x="237300" y="77800"/>
            <a:ext cx="4155900" cy="242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Category Data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Hundreds of categories.</a:t>
            </a: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Binarized and analyzed as pre-processed text data using cosine similarity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305825" y="2820925"/>
            <a:ext cx="4087500" cy="2100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Attribute</a:t>
            </a:r>
            <a:r>
              <a:rPr b="1" lang="en" sz="3000">
                <a:solidFill>
                  <a:schemeClr val="dk1"/>
                </a:solidFill>
              </a:rPr>
              <a:t>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2"/>
                </a:solidFill>
              </a:rPr>
              <a:t>List of attributes about each restaurant.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2"/>
                </a:solidFill>
              </a:rPr>
              <a:t>Common length and structure made Euclidean distance an effective measurement.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674" y="46700"/>
            <a:ext cx="3031475" cy="25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900" y="2739474"/>
            <a:ext cx="3043029" cy="2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05725" y="348175"/>
            <a:ext cx="5683800" cy="116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400">
                <a:solidFill>
                  <a:srgbClr val="FFFFFF"/>
                </a:solidFill>
              </a:rPr>
              <a:t>Results were… Good?</a:t>
            </a:r>
            <a:r>
              <a:rPr lang="en" sz="3400">
                <a:solidFill>
                  <a:schemeClr val="lt2"/>
                </a:solidFill>
              </a:rPr>
              <a:t>ood?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08200" y="1522450"/>
            <a:ext cx="78624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At this point in time, we thought we were going to proceed to build machine learning models to decide which restaurants to recommend.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That approach was fundamentally wrong.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Pinpointing clusters of restaurants in a similar vector space does not meet our established objectives.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Provided uninteresting homogenous results.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00" y="162725"/>
            <a:ext cx="53442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942825" y="547975"/>
            <a:ext cx="4881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Rethinking Our Methods</a:t>
            </a:r>
          </a:p>
        </p:txBody>
      </p:sp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2326450" y="1310575"/>
            <a:ext cx="3432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Techniques we used pinpointed close items in a vector space.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list of similar restaurants is useless.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New goal: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list that offers Novelty.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Helps user Explore vector space.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unexplored areas of the vector space that may be interesting given user history.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65400"/>
            <a:ext cx="74094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161832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Product</a:t>
            </a:r>
          </a:p>
        </p:txBody>
      </p: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1618325" y="1377475"/>
            <a:ext cx="5096100" cy="30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Novel hybrid recommendation system that incorporates collaborative filtering, expert user identification, and arbitrary multidimensional similarity to help users explore new types of restaurants at the periphery of their established interests.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Picks top recommendations based on multiple levels of similarity.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clusters to dig deeper into individual categories.</a:t>
            </a:r>
          </a:p>
          <a:p>
            <a:pPr indent="-3048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5714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Weights popular, highly rated, and highly rated by serial reviewers.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v.jp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6778"/>
            <a:ext cx="9143999" cy="36400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28600" y="0"/>
            <a:ext cx="30000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253661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2615600" y="445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2855550" y="1088599"/>
            <a:ext cx="3432900" cy="378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Create a system which users input restaurants they like, and receive a list of interesting and informative recommendations.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Useful for travelers.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Las Vegas has an extensive tourism industry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Capable of making recommendations with sparse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Give people a reason to care.</a:t>
            </a:r>
          </a:p>
          <a:p>
            <a:pPr indent="-3175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Intelligent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Provide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 user with information that is difficult to find by traditional means.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650"/>
            <a:ext cx="914399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351600" y="445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Data Set</a:t>
            </a:r>
          </a:p>
        </p:txBody>
      </p:sp>
      <p:sp>
        <p:nvSpPr>
          <p:cNvPr id="87" name="Shape 87"/>
          <p:cNvSpPr txBox="1"/>
          <p:nvPr>
            <p:ph idx="4294967295" type="title"/>
          </p:nvPr>
        </p:nvSpPr>
        <p:spPr>
          <a:xfrm>
            <a:off x="351600" y="920375"/>
            <a:ext cx="8876400" cy="3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4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GB,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679540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REVIEWS  for  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4093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RESTAURANTS from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260014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USERS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Lato"/>
              <a:buChar char="➔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Restaurant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 information: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i="1" lang="en" sz="1600">
                <a:latin typeface="Lato"/>
                <a:ea typeface="Lato"/>
                <a:cs typeface="Lato"/>
                <a:sym typeface="Lato"/>
              </a:rPr>
              <a:t>[Alcohol, GoodForKids, Parking...]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Attributes contained practical information about  the restaurant environment and features.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i="1" lang="en" sz="1600">
                <a:latin typeface="Lato"/>
                <a:ea typeface="Lato"/>
                <a:cs typeface="Lato"/>
                <a:sym typeface="Lato"/>
              </a:rPr>
              <a:t>[Pizza, Seafood, Steakhouse...]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Category included information about cuisine, ambience, and other subjective information.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Lato"/>
              <a:buChar char="➔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Users: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 Ratings for restaurants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Total number of reviews each user generated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Lato"/>
              <a:buChar char="◆"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Review text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-103175" y="340650"/>
            <a:ext cx="475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Highly Sparse Matrix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4798825" y="340650"/>
            <a:ext cx="3952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Few Active Users</a:t>
            </a:r>
          </a:p>
        </p:txBody>
      </p:sp>
      <p:sp>
        <p:nvSpPr>
          <p:cNvPr id="96" name="Shape 96"/>
          <p:cNvSpPr txBox="1"/>
          <p:nvPr>
            <p:ph idx="4294967295" type="body"/>
          </p:nvPr>
        </p:nvSpPr>
        <p:spPr>
          <a:xfrm>
            <a:off x="4849900" y="1103250"/>
            <a:ext cx="4208400" cy="13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Median number of reviews each user generated: </a:t>
            </a:r>
          </a:p>
          <a:p>
            <a:pPr indent="457200" lvl="0" marL="13716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1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384475" y="1103250"/>
            <a:ext cx="3952200" cy="137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Median number of reviews each restaurant received: </a:t>
            </a:r>
          </a:p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50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usersplot.png"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025" y="176645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10.41.52.png" id="99" name="Shape 99"/>
          <p:cNvPicPr preferRelativeResize="0"/>
          <p:nvPr/>
        </p:nvPicPr>
        <p:blipFill rotWithShape="1">
          <a:blip r:embed="rId5">
            <a:alphaModFix/>
          </a:blip>
          <a:srcRect b="0" l="2616" r="7794" t="0"/>
          <a:stretch/>
        </p:blipFill>
        <p:spPr>
          <a:xfrm>
            <a:off x="460674" y="1826297"/>
            <a:ext cx="3688424" cy="259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1%.jpeg" id="104" name="Shape 10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4294967295" type="title"/>
          </p:nvPr>
        </p:nvSpPr>
        <p:spPr>
          <a:xfrm>
            <a:off x="92400" y="116850"/>
            <a:ext cx="9316500" cy="22236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Focus on TOP 1% active users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Users who reviewed 20+ restaurants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Covered 92% restaurants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78700" y="591950"/>
            <a:ext cx="4301700" cy="420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Item-Based Collaborative Filtering</a:t>
            </a:r>
            <a:r>
              <a:rPr lang="en" sz="2400"/>
              <a:t> </a:t>
            </a: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Calculate correlation between each pair of restaurants by observing all the users who have rated both restaurants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</p:txBody>
      </p:sp>
      <p:pic>
        <p:nvPicPr>
          <p:cNvPr descr="itembased.jpg" id="111" name="Shape 111"/>
          <p:cNvPicPr preferRelativeResize="0"/>
          <p:nvPr/>
        </p:nvPicPr>
        <p:blipFill rotWithShape="1">
          <a:blip r:embed="rId3">
            <a:alphaModFix/>
          </a:blip>
          <a:srcRect b="7063" l="49160" r="2165" t="0"/>
          <a:stretch/>
        </p:blipFill>
        <p:spPr>
          <a:xfrm>
            <a:off x="4980700" y="385325"/>
            <a:ext cx="3832974" cy="420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Shape 11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563315">
            <a:off x="6305375" y="198815"/>
            <a:ext cx="1077273" cy="38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-103175" y="340650"/>
            <a:ext cx="475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Co-rated items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25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798825" y="264450"/>
            <a:ext cx="3952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Correlation-based Similarity</a:t>
            </a:r>
          </a:p>
        </p:txBody>
      </p:sp>
      <p:pic>
        <p:nvPicPr>
          <p:cNvPr descr="Screen Shot 2017-03-29 at 10.25.59.png" id="121" name="Shape 121"/>
          <p:cNvPicPr preferRelativeResize="0"/>
          <p:nvPr/>
        </p:nvPicPr>
        <p:blipFill rotWithShape="1">
          <a:blip r:embed="rId4">
            <a:alphaModFix/>
          </a:blip>
          <a:srcRect b="0" l="4264" r="39397" t="0"/>
          <a:stretch/>
        </p:blipFill>
        <p:spPr>
          <a:xfrm>
            <a:off x="332512" y="950699"/>
            <a:ext cx="3942624" cy="3606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3-29 at 10.30.13.png" id="122" name="Shape 122"/>
          <p:cNvPicPr preferRelativeResize="0"/>
          <p:nvPr/>
        </p:nvPicPr>
        <p:blipFill rotWithShape="1">
          <a:blip r:embed="rId5">
            <a:alphaModFix/>
          </a:blip>
          <a:srcRect b="0" l="2797" r="6078" t="0"/>
          <a:stretch/>
        </p:blipFill>
        <p:spPr>
          <a:xfrm>
            <a:off x="4859325" y="2130025"/>
            <a:ext cx="3882124" cy="19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" y="162725"/>
            <a:ext cx="897979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25425" y="340650"/>
            <a:ext cx="475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Clustering!</a:t>
            </a:r>
          </a:p>
        </p:txBody>
      </p:sp>
      <p:pic>
        <p:nvPicPr>
          <p:cNvPr descr="cluster.png"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8908"/>
          <a:stretch/>
        </p:blipFill>
        <p:spPr>
          <a:xfrm>
            <a:off x="739075" y="1207725"/>
            <a:ext cx="7665850" cy="35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" y="162725"/>
            <a:ext cx="897979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25425" y="340650"/>
            <a:ext cx="4750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Clustering!</a:t>
            </a:r>
          </a:p>
        </p:txBody>
      </p:sp>
      <p:pic>
        <p:nvPicPr>
          <p:cNvPr descr="Screen Shot 2017-03-29 at 11.04.28.png" id="136" name="Shape 136"/>
          <p:cNvPicPr preferRelativeResize="0"/>
          <p:nvPr/>
        </p:nvPicPr>
        <p:blipFill rotWithShape="1">
          <a:blip r:embed="rId4">
            <a:alphaModFix/>
          </a:blip>
          <a:srcRect b="-1642" l="1789" r="3026" t="3266"/>
          <a:stretch/>
        </p:blipFill>
        <p:spPr>
          <a:xfrm>
            <a:off x="668275" y="1103249"/>
            <a:ext cx="7785350" cy="37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