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Robot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DCDE32-41A7-4E3E-9E9F-917331AB9A35}">
  <a:tblStyle styleId="{37DCDE32-41A7-4E3E-9E9F-917331AB9A35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Predicting Apartment Interest Level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Kyle Gallatin, David Letzler, Chris Capozzola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Getting Neighborhoods from Lat-Long 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311700" y="4135325"/>
            <a:ext cx="6241200" cy="81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Used kernel code and knn to map our lat longs to neighborhoods, then back to general areas 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249" y="1106875"/>
            <a:ext cx="6004674" cy="284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Pricing by neighborhoods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311700" y="3357050"/>
            <a:ext cx="8520600" cy="66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Determines relative price of apartment with respect to nearby listings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750" y="1170125"/>
            <a:ext cx="7519625" cy="102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450" y="2483200"/>
            <a:ext cx="6581548" cy="6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Sentiment Analysis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11700" y="1230525"/>
            <a:ext cx="8520600" cy="127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Listing descriptions are written with the intention of catching apartment-seekers’ attentions and give them a positive impression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Sentiment analysis can evaluate which entries have the most positive affect</a:t>
            </a:r>
          </a:p>
        </p:txBody>
      </p:sp>
      <p:pic>
        <p:nvPicPr>
          <p:cNvPr id="1026" name="Picture 2" descr="https://lh3.googleusercontent.com/MzK2vqJiVGcwjRrkhZoZrjwz-EQB7vP861bpNAg2WzwOEzjANrQVyfn5PxYyrP17hQsHxsX912HUeBjMSfT-dyStF8oT-AfsK0TKGkE7qcbLwUCgx73p0tWFwYSosJhSAhrh3d_-nq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2663779"/>
            <a:ext cx="6187574" cy="191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Customized Lexicon Sentiment Analysis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055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sz="1400" dirty="0"/>
              <a:t>For that matter, real estate has a special set of sentiment words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sz="1400" dirty="0"/>
              <a:t>We tabulated word frequencies and used keyness to rank them 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sz="1400" dirty="0"/>
              <a:t>Then we inspected high-keyness words for sentiment terms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 sz="1400" dirty="0"/>
              <a:t>Categories:</a:t>
            </a:r>
          </a:p>
          <a:p>
            <a:pPr marL="914400" lvl="0" indent="-2286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" sz="1400" dirty="0"/>
              <a:t>Positive Affect</a:t>
            </a:r>
          </a:p>
          <a:p>
            <a:pPr marL="914400" lvl="0" indent="-2286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" sz="1400" dirty="0"/>
              <a:t>Spaciousness</a:t>
            </a:r>
          </a:p>
          <a:p>
            <a:pPr marL="914400" lvl="0" indent="-2286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" sz="1400" dirty="0"/>
              <a:t>“Center-of-it-All”</a:t>
            </a: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l="20633" r="19016"/>
          <a:stretch/>
        </p:blipFill>
        <p:spPr>
          <a:xfrm>
            <a:off x="5143500" y="1017725"/>
            <a:ext cx="3315992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7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Listing Descriptions Don’t Really Affect Interest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(So Far as We Can Tell)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311700" y="1918550"/>
            <a:ext cx="8520600" cy="265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/>
              <a:t>No matter what method we used, descriptive sentiment did not significantly affect interest level</a:t>
            </a:r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/>
              <a:t>Most important descriptive information is already under “Features”</a:t>
            </a:r>
          </a:p>
          <a:p>
            <a:pPr marL="457200" lvl="0" indent="-355600" rtl="0">
              <a:spcBef>
                <a:spcPts val="0"/>
              </a:spcBef>
              <a:buSzPct val="100000"/>
            </a:pPr>
            <a:r>
              <a:rPr lang="en" sz="2000"/>
              <a:t>This does not help our model, but it does tell us something...</a:t>
            </a:r>
          </a:p>
          <a:p>
            <a:pPr marL="457200" lvl="0" indent="-355600">
              <a:spcBef>
                <a:spcPts val="0"/>
              </a:spcBef>
              <a:buSzPct val="100000"/>
            </a:pPr>
            <a:r>
              <a:rPr lang="en" sz="2000"/>
              <a:t>Apartment-seekers don’t fall for spin!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Getting a Sparse Matrix from Description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728600" y="1360800"/>
            <a:ext cx="4103700" cy="331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Using the tm package in R, we were able to extract words with higher frequencies from the description field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These most frequent words were then used to create new variables for each listing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00" y="979475"/>
            <a:ext cx="4103849" cy="390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Running Logistic PCA on that Sparse Matrix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11700" y="3314200"/>
            <a:ext cx="8520600" cy="77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Logistic PCA is specific for binary data, so it ran well on this sparse matrix even if the PCs didn’t really seem to improve our model.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(assumed k = 2 as a test instead of running a cv as well)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50" y="1107949"/>
            <a:ext cx="6752816" cy="19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Building the Final Model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Sklearn &amp; xgBoost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311700" y="13275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Python Test Models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235200" y="789175"/>
            <a:ext cx="8520600" cy="74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After performing feature engineering, PCA, and other analyses. We implemented several basic models in python using stratified cross-validation to score each of the models.</a:t>
            </a:r>
          </a:p>
        </p:txBody>
      </p:sp>
      <p:pic>
        <p:nvPicPr>
          <p:cNvPr id="207" name="Shape 207" descr="Screen Shot 2017-03-05 at 3.37.03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77650"/>
            <a:ext cx="6122248" cy="27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Test Model Results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After using the Grid Search package in sklearn to tune the parameters of each of the 4 models, we found that the Gradient Boosting model performed the best on the test data with a log loss score of about 0.59.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Ultimately, we decided to build our final model in R, after obtaining better results with a different algorithm.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 Engineering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Stuff that Worked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311700" y="285400"/>
            <a:ext cx="8520600" cy="61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Search for xgboost Parameters with Caret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120800" y="4546375"/>
            <a:ext cx="8520600" cy="52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*can also be run with a prespecified tune grid</a:t>
            </a: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00" y="3027762"/>
            <a:ext cx="6207281" cy="1598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800" y="904049"/>
            <a:ext cx="6816999" cy="18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Fitting the Model with a CV fold </a:t>
            </a:r>
          </a:p>
        </p:txBody>
      </p:sp>
      <p:pic>
        <p:nvPicPr>
          <p:cNvPr id="2050" name="Picture 2" descr="https://lh6.googleusercontent.com/02HFAGo04OowVVXQOdjr64jnTjDd74GvE4UbTJVJC4bbN1g_dxetsMn3_y7KkdOxaiCbNDTEnLgEe3ZqLltz1o83UG2PFxNZJRwPMtEaJzBB5eilpgczkpQz80B4IvM0JsyhEytsmC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243087"/>
            <a:ext cx="5956496" cy="274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Fitting the Model with a CV fold 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311700" y="3682100"/>
            <a:ext cx="8520600" cy="88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Final Kaggle Score: 0.56245</a:t>
            </a:r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25" y="1171799"/>
            <a:ext cx="4952800" cy="245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Final Features Included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PCA on features/Logistic PCA on description sparse matrix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num features/num photos/num words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Bathrooms/bedrooms/building id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manager id/created (split into separate parts)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Price/room price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street and display address/sentiment analysis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sparse matrix for description words/neighborhood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Area/avg price per neighborhood by room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Basic Feature Engineering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924" y="1334862"/>
            <a:ext cx="4410050" cy="110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925" y="2437374"/>
            <a:ext cx="7063289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3323750"/>
            <a:ext cx="8520600" cy="12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addition to price per room, date formatting, etc...things literally all of us did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Breaking Out the Features List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0342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 dirty="0"/>
              <a:t>Each entry has a list of features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 dirty="0"/>
              <a:t>These features represent common elements of apartments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 dirty="0"/>
              <a:t>We tabulated the individual features from every listing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107" name="Shape 107"/>
          <p:cNvGraphicFramePr/>
          <p:nvPr/>
        </p:nvGraphicFramePr>
        <p:xfrm>
          <a:off x="4033675" y="1017725"/>
          <a:ext cx="4317700" cy="3654794"/>
        </p:xfrm>
        <a:graphic>
          <a:graphicData uri="http://schemas.openxmlformats.org/drawingml/2006/table">
            <a:tbl>
              <a:tblPr>
                <a:noFill/>
                <a:tableStyleId>{37DCDE32-41A7-4E3E-9E9F-917331AB9A35}</a:tableStyleId>
              </a:tblPr>
              <a:tblGrid>
                <a:gridCol w="96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3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Var1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Freq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075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elevator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26273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075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hardwood floors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23558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075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cats allowed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23540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075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dogs allowed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22035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075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doorman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20967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075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dishwasher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20806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075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laundry in building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18944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075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 fee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18079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8" name="Shape 108" descr="features.png"/>
          <p:cNvPicPr preferRelativeResize="0"/>
          <p:nvPr/>
        </p:nvPicPr>
        <p:blipFill rotWithShape="1">
          <a:blip r:embed="rId3">
            <a:alphaModFix/>
          </a:blip>
          <a:srcRect l="11951" r="7099"/>
          <a:stretch/>
        </p:blipFill>
        <p:spPr>
          <a:xfrm>
            <a:off x="169839" y="3453319"/>
            <a:ext cx="372090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Using Regex to Generate Variables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912290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 dirty="0"/>
              <a:t>Inspection reveals many near-synonyms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 dirty="0"/>
              <a:t>Use regex in grepl function to locate listings that possess any version of feature</a:t>
            </a:r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en" sz="1800" dirty="0"/>
              <a:t>Combine feature/description variables to account for listings with missing data</a:t>
            </a:r>
          </a:p>
        </p:txBody>
      </p:sp>
      <p:graphicFrame>
        <p:nvGraphicFramePr>
          <p:cNvPr id="115" name="Shape 115"/>
          <p:cNvGraphicFramePr/>
          <p:nvPr/>
        </p:nvGraphicFramePr>
        <p:xfrm>
          <a:off x="5829525" y="1334875"/>
          <a:ext cx="2724150" cy="3360210"/>
        </p:xfrm>
        <a:graphic>
          <a:graphicData uri="http://schemas.openxmlformats.org/drawingml/2006/table">
            <a:tbl>
              <a:tblPr>
                <a:noFill/>
                <a:tableStyleId>{37DCDE32-41A7-4E3E-9E9F-917331AB9A35}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13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outdoor space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5270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dining room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5150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high speed internet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4299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balcony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3058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swimming pool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2730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new construction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2608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19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terrace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2313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6" name="Shape 116" descr="regex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81475"/>
            <a:ext cx="581977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The Most Important Feature Variables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248575" y="1140200"/>
            <a:ext cx="8895300" cy="115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54 feature variables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Used saturated Random Forest importance table for pruning order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First ~40 variables incrementally reduced log-loss, with tapering around 25</a:t>
            </a:r>
          </a:p>
          <a:p>
            <a:pPr lvl="0" rtl="0">
              <a:spcBef>
                <a:spcPts val="0"/>
              </a:spcBef>
              <a:buNone/>
            </a:pPr>
            <a:endParaRPr b="1"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23" name="Shape 123"/>
          <p:cNvGraphicFramePr/>
          <p:nvPr/>
        </p:nvGraphicFramePr>
        <p:xfrm>
          <a:off x="248575" y="2608287"/>
          <a:ext cx="4401250" cy="2229160"/>
        </p:xfrm>
        <a:graphic>
          <a:graphicData uri="http://schemas.openxmlformats.org/drawingml/2006/table">
            <a:tbl>
              <a:tblPr>
                <a:noFill/>
                <a:tableStyleId>{37DCDE32-41A7-4E3E-9E9F-917331AB9A35}</a:tableStyleId>
              </a:tblPr>
              <a:tblGrid>
                <a:gridCol w="17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800"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10 Most Important Features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Prewar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Eat-in Kitchen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Dining Room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Dishwasher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 Fee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Hardwood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Newly Renovated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Elevator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Marble Bath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Cats Allowed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4" name="Shape 124" descr="prune_l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2749" y="2298425"/>
            <a:ext cx="4401249" cy="2845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Using PCA to Optimize Feature Efficiency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404900"/>
            <a:ext cx="3948300" cy="284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Scree-plot reveals that the extracted features are mostly, but not entirely, independent.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Using PCA would slightly improve the efficiency of the feature data.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We generated a 30-component dataset to use in the final model.</a:t>
            </a:r>
          </a:p>
        </p:txBody>
      </p:sp>
      <p:pic>
        <p:nvPicPr>
          <p:cNvPr id="131" name="Shape 131" descr="Feat.scre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094" y="1152474"/>
            <a:ext cx="4798429" cy="310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Evaluating Quality of Picture Files</a:t>
            </a:r>
          </a:p>
        </p:txBody>
      </p:sp>
      <p:pic>
        <p:nvPicPr>
          <p:cNvPr id="137" name="Shape 137" descr="photosiz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1199" y="1017725"/>
            <a:ext cx="5972799" cy="38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0" y="1687150"/>
            <a:ext cx="2577000" cy="70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311700" y="1476800"/>
            <a:ext cx="2650500" cy="286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/>
              <a:t>How to determine the quality of the photos without having to download all 80G?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marL="457200" lvl="0" indent="-342900">
              <a:spcBef>
                <a:spcPts val="0"/>
              </a:spcBef>
              <a:buSzPct val="100000"/>
              <a:buChar char="●"/>
            </a:pPr>
            <a:r>
              <a:rPr lang="en" sz="1800"/>
              <a:t>getURL queries for every picture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ctrTitle"/>
          </p:nvPr>
        </p:nvSpPr>
        <p:spPr>
          <a:xfrm>
            <a:off x="3117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 Engineering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03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Stuff that Didn’t Necessarily Help but Seemed Interesting at the Time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754</Words>
  <Application>Microsoft Office PowerPoint</Application>
  <PresentationFormat>On-screen Show (16:9)</PresentationFormat>
  <Paragraphs>138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Roboto</vt:lpstr>
      <vt:lpstr>geometric</vt:lpstr>
      <vt:lpstr>Predicting Apartment Interest Level</vt:lpstr>
      <vt:lpstr>Feature Engineering</vt:lpstr>
      <vt:lpstr>Basic Feature Engineering</vt:lpstr>
      <vt:lpstr>Breaking Out the Features List</vt:lpstr>
      <vt:lpstr>Using Regex to Generate Variables</vt:lpstr>
      <vt:lpstr>The Most Important Feature Variables</vt:lpstr>
      <vt:lpstr>Using PCA to Optimize Feature Efficiency</vt:lpstr>
      <vt:lpstr>Evaluating Quality of Picture Files</vt:lpstr>
      <vt:lpstr>Feature Engineering</vt:lpstr>
      <vt:lpstr>Getting Neighborhoods from Lat-Long </vt:lpstr>
      <vt:lpstr>Pricing by neighborhoods</vt:lpstr>
      <vt:lpstr>Sentiment Analysis</vt:lpstr>
      <vt:lpstr>Customized Lexicon Sentiment Analysis</vt:lpstr>
      <vt:lpstr>Listing Descriptions Don’t Really Affect Interest  (So Far as We Can Tell)</vt:lpstr>
      <vt:lpstr>Getting a Sparse Matrix from Description</vt:lpstr>
      <vt:lpstr>Running Logistic PCA on that Sparse Matrix</vt:lpstr>
      <vt:lpstr>Building the Final Model</vt:lpstr>
      <vt:lpstr>Python Test Models</vt:lpstr>
      <vt:lpstr>Test Model Results</vt:lpstr>
      <vt:lpstr>Search for xgboost Parameters with Caret</vt:lpstr>
      <vt:lpstr>Fitting the Model with a CV fold </vt:lpstr>
      <vt:lpstr>Fitting the Model with a CV fold </vt:lpstr>
      <vt:lpstr>Final Features Included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Apartment Interest Level</dc:title>
  <cp:lastModifiedBy>David Letzler</cp:lastModifiedBy>
  <cp:revision>1</cp:revision>
  <dcterms:modified xsi:type="dcterms:W3CDTF">2017-03-06T19:58:11Z</dcterms:modified>
</cp:coreProperties>
</file>