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handoutMasterIdLst>
    <p:handoutMasterId r:id="rId25"/>
  </p:handoutMasterIdLst>
  <p:sldIdLst>
    <p:sldId id="256" r:id="rId5"/>
    <p:sldId id="257" r:id="rId6"/>
    <p:sldId id="269" r:id="rId7"/>
    <p:sldId id="270" r:id="rId8"/>
    <p:sldId id="258" r:id="rId9"/>
    <p:sldId id="259" r:id="rId10"/>
    <p:sldId id="260" r:id="rId11"/>
    <p:sldId id="271" r:id="rId12"/>
    <p:sldId id="272" r:id="rId13"/>
    <p:sldId id="273" r:id="rId14"/>
    <p:sldId id="266" r:id="rId15"/>
    <p:sldId id="262" r:id="rId16"/>
    <p:sldId id="263" r:id="rId17"/>
    <p:sldId id="265"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7" d="100"/>
          <a:sy n="87" d="100"/>
        </p:scale>
        <p:origin x="528" y="62"/>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3/28/2017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3/28/2017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3/28/2017</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3/28/2017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3/28/2017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3/28/2017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3/28/2017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3/28/2017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3/28/2017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3/28/2017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3/28/2017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3/28/2017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3/28/2017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3/28/2017</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What Makes A </a:t>
            </a:r>
            <a:br>
              <a:rPr lang="en-US" dirty="0"/>
            </a:br>
            <a:r>
              <a:rPr lang="en-US" i="1" dirty="0"/>
              <a:t>New YORK Times</a:t>
            </a:r>
            <a:r>
              <a:rPr lang="en-US" dirty="0"/>
              <a:t> Bestseller?</a:t>
            </a:r>
          </a:p>
        </p:txBody>
      </p:sp>
      <p:sp>
        <p:nvSpPr>
          <p:cNvPr id="7" name="Subtitle 6"/>
          <p:cNvSpPr>
            <a:spLocks noGrp="1"/>
          </p:cNvSpPr>
          <p:nvPr>
            <p:ph type="subTitle" idx="1"/>
          </p:nvPr>
        </p:nvSpPr>
        <p:spPr/>
        <p:txBody>
          <a:bodyPr/>
          <a:lstStyle/>
          <a:p>
            <a:r>
              <a:rPr lang="en-US" dirty="0"/>
              <a:t>Dr. David Letzler</a:t>
            </a:r>
          </a:p>
          <a:p>
            <a:endParaRPr lang="en-US" dirty="0"/>
          </a:p>
          <a:p>
            <a:r>
              <a:rPr lang="en-US" dirty="0"/>
              <a:t>NYC Data Science Academy</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a:t>The “Fiction” Topic</a:t>
            </a:r>
          </a:p>
        </p:txBody>
      </p:sp>
      <p:sp>
        <p:nvSpPr>
          <p:cNvPr id="3" name="Content Placeholder 2"/>
          <p:cNvSpPr>
            <a:spLocks noGrp="1"/>
          </p:cNvSpPr>
          <p:nvPr>
            <p:ph idx="1"/>
          </p:nvPr>
        </p:nvSpPr>
        <p:spPr>
          <a:xfrm>
            <a:off x="515813" y="1916722"/>
            <a:ext cx="4724400" cy="3789484"/>
          </a:xfrm>
        </p:spPr>
        <p:txBody>
          <a:bodyPr>
            <a:normAutofit/>
          </a:bodyPr>
          <a:lstStyle/>
          <a:p>
            <a:r>
              <a:rPr lang="en-US" sz="2800" dirty="0"/>
              <a:t>I trained a 30-topic model on the set of book reviews.</a:t>
            </a:r>
          </a:p>
          <a:p>
            <a:r>
              <a:rPr lang="en-US" sz="2800" dirty="0"/>
              <a:t>As expected, one topic clearly indicated “fiction”</a:t>
            </a:r>
          </a:p>
          <a:p>
            <a:r>
              <a:rPr lang="en-US" sz="2800" dirty="0"/>
              <a:t>I used a manual decision tree to isolate the fiction reviews</a:t>
            </a:r>
          </a:p>
          <a:p>
            <a:r>
              <a:rPr lang="en-US" sz="2800" dirty="0"/>
              <a:t>Estimate ~95% accuracy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0071" y="2883876"/>
            <a:ext cx="5341350" cy="344658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9492" y="1741900"/>
            <a:ext cx="6582508" cy="889762"/>
          </a:xfrm>
          <a:prstGeom prst="rect">
            <a:avLst/>
          </a:prstGeom>
        </p:spPr>
      </p:pic>
    </p:spTree>
    <p:extLst>
      <p:ext uri="{BB962C8B-B14F-4D97-AF65-F5344CB8AC3E}">
        <p14:creationId xmlns:p14="http://schemas.microsoft.com/office/powerpoint/2010/main" val="529514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a:t>Challenge II: Book Reviews are not Tweets</a:t>
            </a:r>
          </a:p>
        </p:txBody>
      </p:sp>
      <p:sp>
        <p:nvSpPr>
          <p:cNvPr id="4" name="Text Placeholder 3"/>
          <p:cNvSpPr>
            <a:spLocks noGrp="1"/>
          </p:cNvSpPr>
          <p:nvPr>
            <p:ph type="body" sz="half" idx="2"/>
          </p:nvPr>
        </p:nvSpPr>
        <p:spPr>
          <a:xfrm>
            <a:off x="1104900" y="1600200"/>
            <a:ext cx="10052538" cy="1037492"/>
          </a:xfrm>
        </p:spPr>
        <p:txBody>
          <a:bodyPr>
            <a:normAutofit/>
          </a:bodyPr>
          <a:lstStyle/>
          <a:p>
            <a:pPr marL="285750" indent="-285750">
              <a:buFont typeface="Arial" panose="020B0604020202020204" pitchFamily="34" charset="0"/>
              <a:buChar char="•"/>
            </a:pPr>
            <a:r>
              <a:rPr lang="en-US" sz="2800" dirty="0"/>
              <a:t>Basic sentiment classifiers are designed to classify texts like tweets, which are short and not emotionally subtle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8027" y="2637691"/>
            <a:ext cx="4735258" cy="2500083"/>
          </a:xfrm>
          <a:prstGeom prst="rect">
            <a:avLst/>
          </a:prstGeom>
        </p:spPr>
      </p:pic>
      <p:sp>
        <p:nvSpPr>
          <p:cNvPr id="9" name="TextBox 8"/>
          <p:cNvSpPr txBox="1"/>
          <p:nvPr/>
        </p:nvSpPr>
        <p:spPr>
          <a:xfrm>
            <a:off x="1019908" y="5512777"/>
            <a:ext cx="10313377"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These do not require much effort to classify</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18" y="2637691"/>
            <a:ext cx="4907284" cy="2500083"/>
          </a:xfrm>
          <a:prstGeom prst="rect">
            <a:avLst/>
          </a:prstGeom>
        </p:spPr>
      </p:pic>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a:t>The Problems of </a:t>
            </a:r>
            <a:r>
              <a:rPr lang="en-US" sz="5400" i="1" dirty="0"/>
              <a:t>NYTBR </a:t>
            </a:r>
            <a:r>
              <a:rPr lang="en-US" sz="5400" dirty="0"/>
              <a:t>Style</a:t>
            </a:r>
          </a:p>
        </p:txBody>
      </p:sp>
      <p:sp>
        <p:nvSpPr>
          <p:cNvPr id="7" name="TextBox 6"/>
          <p:cNvSpPr txBox="1"/>
          <p:nvPr/>
        </p:nvSpPr>
        <p:spPr>
          <a:xfrm>
            <a:off x="1104900" y="1635369"/>
            <a:ext cx="9762392" cy="5262979"/>
          </a:xfrm>
          <a:prstGeom prst="rect">
            <a:avLst/>
          </a:prstGeom>
          <a:noFill/>
        </p:spPr>
        <p:txBody>
          <a:bodyPr wrap="square" rtlCol="0">
            <a:spAutoFit/>
          </a:bodyPr>
          <a:lstStyle/>
          <a:p>
            <a:pPr marL="285750" indent="-285750">
              <a:buFont typeface="Arial" panose="020B0604020202020204" pitchFamily="34" charset="0"/>
              <a:buChar char="•"/>
            </a:pPr>
            <a:r>
              <a:rPr lang="en-US" sz="2800" dirty="0"/>
              <a:t>The </a:t>
            </a:r>
            <a:r>
              <a:rPr lang="en-US" sz="2800" i="1" dirty="0"/>
              <a:t>Times </a:t>
            </a:r>
            <a:r>
              <a:rPr lang="en-US" sz="2800" dirty="0"/>
              <a:t>critical style is considerably subtler</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By hand annotation, I found over 75% of sentences in the book reviews do not directly judge the book</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Classifiers will tend to cluster reviews based on subject matter rather than critical judgment</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Sentiment classifiers will frequently pick up on language not intended to directly judge the book…</a:t>
            </a:r>
          </a:p>
          <a:p>
            <a:pPr marL="285750" indent="-285750">
              <a:buFont typeface="Arial" panose="020B0604020202020204" pitchFamily="34" charset="0"/>
              <a:buChar char="•"/>
            </a:pPr>
            <a:endParaRPr lang="en-US" sz="2800" dirty="0"/>
          </a:p>
          <a:p>
            <a:endParaRPr lang="en-US" sz="2800" dirty="0"/>
          </a:p>
        </p:txBody>
      </p:sp>
    </p:spTree>
    <p:extLst>
      <p:ext uri="{BB962C8B-B14F-4D97-AF65-F5344CB8AC3E}">
        <p14:creationId xmlns:p14="http://schemas.microsoft.com/office/powerpoint/2010/main" val="222449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a:t>An Example—Toni Morrison’s </a:t>
            </a:r>
            <a:r>
              <a:rPr lang="en-US" sz="5400" i="1" dirty="0"/>
              <a:t>Home</a:t>
            </a:r>
            <a:endParaRPr lang="en-US" sz="5400" dirty="0"/>
          </a:p>
        </p:txBody>
      </p:sp>
      <p:sp>
        <p:nvSpPr>
          <p:cNvPr id="3" name="TextBox 2"/>
          <p:cNvSpPr txBox="1"/>
          <p:nvPr/>
        </p:nvSpPr>
        <p:spPr>
          <a:xfrm>
            <a:off x="1104900" y="1732085"/>
            <a:ext cx="10210800" cy="2677656"/>
          </a:xfrm>
          <a:prstGeom prst="rect">
            <a:avLst/>
          </a:prstGeom>
          <a:noFill/>
        </p:spPr>
        <p:txBody>
          <a:bodyPr wrap="square" rtlCol="0">
            <a:spAutoFit/>
          </a:bodyPr>
          <a:lstStyle/>
          <a:p>
            <a:r>
              <a:rPr lang="en-US" sz="2400" i="1" dirty="0"/>
              <a:t>[…] </a:t>
            </a:r>
            <a:r>
              <a:rPr lang="en-US" sz="2400" dirty="0"/>
              <a:t>Threaded through the story are reminders of our country's vicious inhospitality toward some of its own. On his way south, Frank makes use of a Green Book,</a:t>
            </a:r>
            <a:r>
              <a:rPr lang="en-US" sz="2400" dirty="0"/>
              <a:t> </a:t>
            </a:r>
            <a:r>
              <a:rPr lang="en-US" sz="2400" dirty="0"/>
              <a:t>part of the essential series of travelers' guides for African-Americans during a more overtly racist era. On a train, he encounters fellow passengers who've been beaten and bloodied simply for trying to buy coffee from a white establishment. </a:t>
            </a:r>
            <a:r>
              <a:rPr lang="en-US" sz="2400" dirty="0"/>
              <a:t>He meets a boy who, out playing with a cap gun, was shot by a policeman and lost the use of one arm.—Michiko </a:t>
            </a:r>
            <a:r>
              <a:rPr lang="en-US" sz="2400" dirty="0" err="1"/>
              <a:t>Kakutani</a:t>
            </a:r>
            <a:r>
              <a:rPr lang="en-US" sz="2400" dirty="0"/>
              <a:t> </a:t>
            </a:r>
          </a:p>
        </p:txBody>
      </p:sp>
      <p:sp>
        <p:nvSpPr>
          <p:cNvPr id="4" name="TextBox 3"/>
          <p:cNvSpPr txBox="1"/>
          <p:nvPr/>
        </p:nvSpPr>
        <p:spPr>
          <a:xfrm>
            <a:off x="1005254" y="4739952"/>
            <a:ext cx="10410092" cy="1384995"/>
          </a:xfrm>
          <a:prstGeom prst="rect">
            <a:avLst/>
          </a:prstGeom>
          <a:noFill/>
        </p:spPr>
        <p:txBody>
          <a:bodyPr wrap="square" rtlCol="0">
            <a:spAutoFit/>
          </a:bodyPr>
          <a:lstStyle/>
          <a:p>
            <a:r>
              <a:rPr lang="en-US" sz="2800" dirty="0"/>
              <a:t>Sentiment Grade by David Letzler (Ph.D. in English): Positive</a:t>
            </a:r>
          </a:p>
          <a:p>
            <a:endParaRPr lang="en-US" sz="2800" dirty="0"/>
          </a:p>
          <a:p>
            <a:r>
              <a:rPr lang="en-US" sz="2800" dirty="0"/>
              <a:t>Sentiment Grade by </a:t>
            </a:r>
            <a:r>
              <a:rPr lang="en-US" sz="2800" dirty="0" err="1"/>
              <a:t>Syuzhet</a:t>
            </a:r>
            <a:r>
              <a:rPr lang="en-US" sz="2800" dirty="0"/>
              <a:t> (designed by Matt Jockers, </a:t>
            </a:r>
            <a:r>
              <a:rPr lang="en-US" sz="2800" i="1" dirty="0"/>
              <a:t>ipse</a:t>
            </a:r>
            <a:r>
              <a:rPr lang="en-US" sz="2800" dirty="0"/>
              <a:t>): -15.5!</a:t>
            </a:r>
          </a:p>
        </p:txBody>
      </p:sp>
    </p:spTree>
    <p:extLst>
      <p:ext uri="{BB962C8B-B14F-4D97-AF65-F5344CB8AC3E}">
        <p14:creationId xmlns:p14="http://schemas.microsoft.com/office/powerpoint/2010/main" val="152700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a:t>Idea I: Filtering to Author/Book Comments</a:t>
            </a:r>
          </a:p>
        </p:txBody>
      </p:sp>
      <p:sp>
        <p:nvSpPr>
          <p:cNvPr id="3" name="TextBox 2"/>
          <p:cNvSpPr txBox="1"/>
          <p:nvPr/>
        </p:nvSpPr>
        <p:spPr>
          <a:xfrm>
            <a:off x="1169377" y="1600200"/>
            <a:ext cx="9916205"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t>If we are looking for judgment of the quality of the author or book, rather than discussion of the plot, we could filter only to sentences that mention author/book title.</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The </a:t>
            </a:r>
            <a:r>
              <a:rPr lang="en-US" sz="2800" dirty="0" err="1"/>
              <a:t>Kakutani</a:t>
            </a:r>
            <a:r>
              <a:rPr lang="en-US" sz="2800" dirty="0"/>
              <a:t> review is now reduced to sentences more like:</a:t>
            </a:r>
          </a:p>
        </p:txBody>
      </p:sp>
      <p:sp>
        <p:nvSpPr>
          <p:cNvPr id="4" name="TextBox 3"/>
          <p:cNvSpPr txBox="1"/>
          <p:nvPr/>
        </p:nvSpPr>
        <p:spPr>
          <a:xfrm>
            <a:off x="870438" y="4319361"/>
            <a:ext cx="10647485" cy="430887"/>
          </a:xfrm>
          <a:prstGeom prst="rect">
            <a:avLst/>
          </a:prstGeom>
          <a:noFill/>
        </p:spPr>
        <p:txBody>
          <a:bodyPr wrap="square" rtlCol="0">
            <a:spAutoFit/>
          </a:bodyPr>
          <a:lstStyle/>
          <a:p>
            <a:r>
              <a:rPr lang="en-US" sz="2200" dirty="0"/>
              <a:t>This haunting, slender novel is a kind of tiny Rosetta Stone to Toni Morrison's entire oeuvre.</a:t>
            </a:r>
            <a:endParaRPr lang="en-US" sz="2200" dirty="0"/>
          </a:p>
        </p:txBody>
      </p:sp>
      <p:sp>
        <p:nvSpPr>
          <p:cNvPr id="5" name="TextBox 4"/>
          <p:cNvSpPr txBox="1"/>
          <p:nvPr/>
        </p:nvSpPr>
        <p:spPr>
          <a:xfrm>
            <a:off x="1354015" y="5161085"/>
            <a:ext cx="9731567" cy="523220"/>
          </a:xfrm>
          <a:prstGeom prst="rect">
            <a:avLst/>
          </a:prstGeom>
          <a:noFill/>
        </p:spPr>
        <p:txBody>
          <a:bodyPr wrap="square" rtlCol="0">
            <a:spAutoFit/>
          </a:bodyPr>
          <a:lstStyle/>
          <a:p>
            <a:r>
              <a:rPr lang="en-US" sz="2800" dirty="0" err="1"/>
              <a:t>Syuzhet</a:t>
            </a:r>
            <a:r>
              <a:rPr lang="en-US" sz="2800" dirty="0"/>
              <a:t> Score: -1.97 (and the review </a:t>
            </a:r>
            <a:r>
              <a:rPr lang="en-US" sz="2800" i="1" dirty="0"/>
              <a:t>is</a:t>
            </a:r>
            <a:r>
              <a:rPr lang="en-US" sz="2800" dirty="0"/>
              <a:t> more negative later)</a:t>
            </a:r>
          </a:p>
        </p:txBody>
      </p:sp>
    </p:spTree>
    <p:extLst>
      <p:ext uri="{BB962C8B-B14F-4D97-AF65-F5344CB8AC3E}">
        <p14:creationId xmlns:p14="http://schemas.microsoft.com/office/powerpoint/2010/main" val="319702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a:t>Good, But Not Quite There</a:t>
            </a:r>
          </a:p>
        </p:txBody>
      </p:sp>
      <p:sp>
        <p:nvSpPr>
          <p:cNvPr id="5" name="TextBox 4"/>
          <p:cNvSpPr txBox="1"/>
          <p:nvPr/>
        </p:nvSpPr>
        <p:spPr>
          <a:xfrm>
            <a:off x="1028701" y="1600200"/>
            <a:ext cx="10207870"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t>Classification accuracy improved to about 66%</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The sentiment scores were still not very good at some comments.  For example, take this comment about Nora Roberts’ books— </a:t>
            </a:r>
          </a:p>
        </p:txBody>
      </p:sp>
      <p:sp>
        <p:nvSpPr>
          <p:cNvPr id="6" name="TextBox 5"/>
          <p:cNvSpPr txBox="1"/>
          <p:nvPr/>
        </p:nvSpPr>
        <p:spPr>
          <a:xfrm>
            <a:off x="835269" y="3662383"/>
            <a:ext cx="10867293" cy="2554545"/>
          </a:xfrm>
          <a:prstGeom prst="rect">
            <a:avLst/>
          </a:prstGeom>
          <a:noFill/>
        </p:spPr>
        <p:txBody>
          <a:bodyPr wrap="square" rtlCol="0">
            <a:spAutoFit/>
          </a:bodyPr>
          <a:lstStyle/>
          <a:p>
            <a:r>
              <a:rPr lang="en-US" sz="2000" dirty="0"/>
              <a:t>So it would be an understatement to say that Nora Roberts deals in feminine wish fulfillment, especially when David turns out to be the kind of man who is excited by making the perfect jewelry purchase for his beloved, when he has teenage children who won't really mind a stepmom, and when he also turns out to be a stern corporate boss ready to upbraid Pilar's ex-husband on the job. Even when David is injured during one of the occasional moments of light mayhem in ''The Villa,'' he remains the romance reader's idea of a perfect 10.—Janet Maslin</a:t>
            </a:r>
          </a:p>
          <a:p>
            <a:endParaRPr lang="en-US" sz="2000" dirty="0"/>
          </a:p>
          <a:p>
            <a:endParaRPr lang="en-US" sz="2000" dirty="0"/>
          </a:p>
        </p:txBody>
      </p:sp>
      <p:sp>
        <p:nvSpPr>
          <p:cNvPr id="7" name="TextBox 6"/>
          <p:cNvSpPr txBox="1"/>
          <p:nvPr/>
        </p:nvSpPr>
        <p:spPr>
          <a:xfrm>
            <a:off x="1405233" y="5964028"/>
            <a:ext cx="9397599" cy="523220"/>
          </a:xfrm>
          <a:prstGeom prst="rect">
            <a:avLst/>
          </a:prstGeom>
          <a:noFill/>
        </p:spPr>
        <p:txBody>
          <a:bodyPr wrap="square" rtlCol="0">
            <a:spAutoFit/>
          </a:bodyPr>
          <a:lstStyle/>
          <a:p>
            <a:r>
              <a:rPr lang="en-US" sz="2800" dirty="0" err="1"/>
              <a:t>Syuzhet</a:t>
            </a:r>
            <a:r>
              <a:rPr lang="en-US" sz="2800" dirty="0"/>
              <a:t> Score: +7.1	Letzler Score: Arch Shade-Throwing</a:t>
            </a:r>
          </a:p>
        </p:txBody>
      </p:sp>
    </p:spTree>
    <p:extLst>
      <p:ext uri="{BB962C8B-B14F-4D97-AF65-F5344CB8AC3E}">
        <p14:creationId xmlns:p14="http://schemas.microsoft.com/office/powerpoint/2010/main" val="2762869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a:t>Idea II: Word2Vec-CNN</a:t>
            </a:r>
          </a:p>
        </p:txBody>
      </p:sp>
      <p:sp>
        <p:nvSpPr>
          <p:cNvPr id="3" name="Text Placeholder 2"/>
          <p:cNvSpPr>
            <a:spLocks noGrp="1"/>
          </p:cNvSpPr>
          <p:nvPr>
            <p:ph type="body" sz="half" idx="2"/>
          </p:nvPr>
        </p:nvSpPr>
        <p:spPr>
          <a:xfrm>
            <a:off x="1104899" y="1600200"/>
            <a:ext cx="9788769" cy="4572000"/>
          </a:xfrm>
        </p:spPr>
        <p:txBody>
          <a:bodyPr>
            <a:normAutofit/>
          </a:bodyPr>
          <a:lstStyle/>
          <a:p>
            <a:pPr marL="285750" indent="-285750">
              <a:buFont typeface="Arial" panose="020B0604020202020204" pitchFamily="34" charset="0"/>
              <a:buChar char="•"/>
            </a:pPr>
            <a:r>
              <a:rPr lang="en-US" sz="2800" dirty="0"/>
              <a:t>I trained a convolution neural network based on a Word2Vec to recognize the patterns of critical language</a:t>
            </a:r>
          </a:p>
          <a:p>
            <a:pPr marL="285750" indent="-285750">
              <a:buFont typeface="Arial" panose="020B0604020202020204" pitchFamily="34" charset="0"/>
              <a:buChar char="•"/>
            </a:pPr>
            <a:r>
              <a:rPr lang="en-US" sz="2800" dirty="0"/>
              <a:t>I hand-coded two thousand sentences from 50 reviews as “positive,” “negative,” or “neutral”</a:t>
            </a:r>
          </a:p>
          <a:p>
            <a:pPr marL="285750" indent="-285750">
              <a:buFont typeface="Arial" panose="020B0604020202020204" pitchFamily="34" charset="0"/>
              <a:buChar char="•"/>
            </a:pPr>
            <a:r>
              <a:rPr lang="en-US" sz="2800" dirty="0"/>
              <a:t>Used Word2Vec instead of Doc2Vec to isolate critical sentences and prevent algorithm from grouping based on book content</a:t>
            </a:r>
          </a:p>
          <a:p>
            <a:pPr marL="285750" indent="-285750">
              <a:buFont typeface="Arial" panose="020B0604020202020204" pitchFamily="34" charset="0"/>
              <a:buChar char="•"/>
            </a:pPr>
            <a:r>
              <a:rPr lang="en-US" sz="2800" dirty="0"/>
              <a:t>Inspected models/parameters by looking at a set of critical words (e.g., “authentic,” “lazy,” “chilling,” etc.) to make sure it was grouping them correctly </a:t>
            </a:r>
          </a:p>
          <a:p>
            <a:pPr marL="285750" indent="-285750">
              <a:buFont typeface="Arial" panose="020B0604020202020204" pitchFamily="34" charset="0"/>
              <a:buChar char="•"/>
            </a:pPr>
            <a:r>
              <a:rPr lang="en-US" sz="2800" dirty="0"/>
              <a:t>Trained/tested Word2Vec in CNN on labeled set—81% accuracy</a:t>
            </a:r>
          </a:p>
        </p:txBody>
      </p:sp>
    </p:spTree>
    <p:extLst>
      <p:ext uri="{BB962C8B-B14F-4D97-AF65-F5344CB8AC3E}">
        <p14:creationId xmlns:p14="http://schemas.microsoft.com/office/powerpoint/2010/main" val="87522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a:t>It Did Not Work At All</a:t>
            </a:r>
          </a:p>
        </p:txBody>
      </p:sp>
      <p:sp>
        <p:nvSpPr>
          <p:cNvPr id="3" name="Text Placeholder 2"/>
          <p:cNvSpPr>
            <a:spLocks noGrp="1"/>
          </p:cNvSpPr>
          <p:nvPr>
            <p:ph type="body" sz="half" idx="2"/>
          </p:nvPr>
        </p:nvSpPr>
        <p:spPr>
          <a:xfrm>
            <a:off x="1104900" y="1732084"/>
            <a:ext cx="5260731" cy="4572000"/>
          </a:xfrm>
        </p:spPr>
        <p:txBody>
          <a:bodyPr>
            <a:normAutofit fontScale="92500"/>
          </a:bodyPr>
          <a:lstStyle/>
          <a:p>
            <a:pPr marL="285750" indent="-285750">
              <a:buFont typeface="Arial" panose="020B0604020202020204" pitchFamily="34" charset="0"/>
              <a:buChar char="•"/>
            </a:pPr>
            <a:r>
              <a:rPr lang="en-US" sz="2800" dirty="0"/>
              <a:t>The predictions on unlabeled sentences did not yield strong results</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Using every sentence yielded predictions that appeared nearly random</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Predictions that used only sentences that mentioned the author/book performed better, but not over 60%</a:t>
            </a:r>
          </a:p>
        </p:txBody>
      </p:sp>
      <p:pic>
        <p:nvPicPr>
          <p:cNvPr id="6146" name="Picture 2" descr="http://www.lotsoflaughing.com/wp-content/uploads/2016/05/20130130210127-9078b39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9692" y="1830266"/>
            <a:ext cx="4391025" cy="384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295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a:t>Consolation Prize</a:t>
            </a:r>
          </a:p>
        </p:txBody>
      </p:sp>
      <p:sp>
        <p:nvSpPr>
          <p:cNvPr id="3" name="Text Placeholder 2"/>
          <p:cNvSpPr>
            <a:spLocks noGrp="1"/>
          </p:cNvSpPr>
          <p:nvPr>
            <p:ph type="body" sz="half" idx="2"/>
          </p:nvPr>
        </p:nvSpPr>
        <p:spPr>
          <a:xfrm>
            <a:off x="1104900" y="1600200"/>
            <a:ext cx="4838700" cy="4572000"/>
          </a:xfrm>
        </p:spPr>
        <p:txBody>
          <a:bodyPr>
            <a:normAutofit lnSpcReduction="10000"/>
          </a:bodyPr>
          <a:lstStyle/>
          <a:p>
            <a:pPr marL="457200" indent="-457200">
              <a:buFont typeface="Arial" panose="020B0604020202020204" pitchFamily="34" charset="0"/>
              <a:buChar char="•"/>
            </a:pPr>
            <a:r>
              <a:rPr lang="en-US" sz="2800" dirty="0"/>
              <a:t>As it was my best available model, I used sentiment on author/book sentences only to evaluate reviews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I decided to look solely at the Trade Paperback list, since it had the highest percentage of reviewed books and the best response to the sentiment scoring</a:t>
            </a:r>
          </a:p>
          <a:p>
            <a:pPr marL="457200" indent="-457200">
              <a:buFont typeface="Arial" panose="020B0604020202020204" pitchFamily="34" charset="0"/>
              <a:buChar char="•"/>
            </a:pPr>
            <a:endParaRPr lang="en-US" sz="2800" dirty="0"/>
          </a:p>
        </p:txBody>
      </p:sp>
      <p:pic>
        <p:nvPicPr>
          <p:cNvPr id="7172" name="Picture 4" descr="http://www.ruwhim.com/wp-content/uploads/2013/04/triedribb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1909" y="1600200"/>
            <a:ext cx="4183673" cy="4183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504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a:t>Results?</a:t>
            </a:r>
          </a:p>
        </p:txBody>
      </p:sp>
      <p:sp>
        <p:nvSpPr>
          <p:cNvPr id="3" name="Text Placeholder 2"/>
          <p:cNvSpPr>
            <a:spLocks noGrp="1"/>
          </p:cNvSpPr>
          <p:nvPr>
            <p:ph type="body" sz="half" idx="2"/>
          </p:nvPr>
        </p:nvSpPr>
        <p:spPr>
          <a:xfrm>
            <a:off x="1104900" y="1600200"/>
            <a:ext cx="9744808" cy="4572000"/>
          </a:xfrm>
        </p:spPr>
        <p:txBody>
          <a:bodyPr/>
          <a:lstStyle/>
          <a:p>
            <a:pPr marL="285750" indent="-285750">
              <a:buFont typeface="Arial" panose="020B0604020202020204" pitchFamily="34" charset="0"/>
              <a:buChar char="•"/>
            </a:pPr>
            <a:r>
              <a:rPr lang="en-US" sz="2400" dirty="0"/>
              <a:t>The average bestseller </a:t>
            </a:r>
            <a:r>
              <a:rPr lang="en-US" sz="2400" i="1" dirty="0"/>
              <a:t>did</a:t>
            </a:r>
            <a:r>
              <a:rPr lang="en-US" sz="2400" dirty="0"/>
              <a:t> have a higher mean review score than the average reviewed book, at 0.97 to 0.87—but a t-test did not find this difference significant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 similar result holds for Sunday bestseller reviews versus regular bestseller reviews—the mean Sunday score is more generous (1.14 to 0.7), but not at the level of significance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There </a:t>
            </a:r>
            <a:r>
              <a:rPr lang="en-US" sz="2400" i="1" dirty="0"/>
              <a:t>is </a:t>
            </a:r>
            <a:r>
              <a:rPr lang="en-US" sz="2400" dirty="0"/>
              <a:t>a significant difference in review length, as bestseller reviews are five sentences longer </a:t>
            </a:r>
            <a:r>
              <a:rPr lang="en-US" sz="2400"/>
              <a:t>on average</a:t>
            </a: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53524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algn="ctr"/>
            <a:r>
              <a:rPr lang="en-US" sz="5400" dirty="0"/>
              <a:t>The Paucity of Book Sales Data</a:t>
            </a:r>
          </a:p>
        </p:txBody>
      </p:sp>
      <p:sp>
        <p:nvSpPr>
          <p:cNvPr id="14" name="Content Placeholder 13"/>
          <p:cNvSpPr>
            <a:spLocks noGrp="1"/>
          </p:cNvSpPr>
          <p:nvPr>
            <p:ph idx="1"/>
          </p:nvPr>
        </p:nvSpPr>
        <p:spPr>
          <a:xfrm>
            <a:off x="1104900" y="1600200"/>
            <a:ext cx="5489331" cy="4572000"/>
          </a:xfrm>
        </p:spPr>
        <p:txBody>
          <a:bodyPr>
            <a:normAutofit fontScale="92500"/>
          </a:bodyPr>
          <a:lstStyle/>
          <a:p>
            <a:r>
              <a:rPr lang="en-US" sz="2800" dirty="0"/>
              <a:t>Unlike with film, TV, and music, there is no high-quality measure of book sales </a:t>
            </a:r>
          </a:p>
          <a:p>
            <a:endParaRPr lang="en-US" sz="2800" dirty="0"/>
          </a:p>
          <a:p>
            <a:r>
              <a:rPr lang="en-US" sz="2800" dirty="0"/>
              <a:t>Nielsen’s </a:t>
            </a:r>
            <a:r>
              <a:rPr lang="en-US" sz="2800" dirty="0" err="1"/>
              <a:t>BookScan</a:t>
            </a:r>
            <a:r>
              <a:rPr lang="en-US" sz="2800" dirty="0"/>
              <a:t> tracks purchase-point sales, but these are a minority of total sales</a:t>
            </a:r>
          </a:p>
          <a:p>
            <a:endParaRPr lang="en-US" sz="2800" dirty="0"/>
          </a:p>
          <a:p>
            <a:r>
              <a:rPr lang="en-US" sz="2800" dirty="0"/>
              <a:t>Amazon’s rankings are hard to aggregate and represent less than a third of total sales</a:t>
            </a:r>
          </a:p>
        </p:txBody>
      </p:sp>
      <p:pic>
        <p:nvPicPr>
          <p:cNvPr id="5124" name="Picture 4" descr="https://lmpreston.files.wordpress.com/2011/09/textbook_buyback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2396" y="2554165"/>
            <a:ext cx="4762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dirty="0"/>
              <a:t>The </a:t>
            </a:r>
            <a:r>
              <a:rPr lang="en-US" sz="5400" i="1" dirty="0"/>
              <a:t>New York Times</a:t>
            </a:r>
            <a:r>
              <a:rPr lang="en-US" sz="5400" dirty="0"/>
              <a:t> Bestseller Metric</a:t>
            </a:r>
          </a:p>
        </p:txBody>
      </p:sp>
      <p:sp>
        <p:nvSpPr>
          <p:cNvPr id="3" name="Content Placeholder 2"/>
          <p:cNvSpPr>
            <a:spLocks noGrp="1"/>
          </p:cNvSpPr>
          <p:nvPr>
            <p:ph idx="1"/>
          </p:nvPr>
        </p:nvSpPr>
        <p:spPr/>
        <p:txBody>
          <a:bodyPr>
            <a:normAutofit/>
          </a:bodyPr>
          <a:lstStyle/>
          <a:p>
            <a:r>
              <a:rPr lang="en-US" sz="2800" dirty="0"/>
              <a:t>The </a:t>
            </a:r>
            <a:r>
              <a:rPr lang="en-US" sz="2800" i="1" dirty="0"/>
              <a:t>Times </a:t>
            </a:r>
            <a:r>
              <a:rPr lang="en-US" sz="2800" dirty="0"/>
              <a:t>bestseller lists </a:t>
            </a:r>
            <a:r>
              <a:rPr lang="en-US" sz="2800" dirty="0"/>
              <a:t>provide accessible, consistent data through an API to allow comparisons over time</a:t>
            </a:r>
          </a:p>
          <a:p>
            <a:endParaRPr lang="en-US" sz="2800" dirty="0"/>
          </a:p>
          <a:p>
            <a:r>
              <a:rPr lang="en-US" sz="2800" dirty="0"/>
              <a:t>Furthermore, the lists’ prestige make them a predictor as well as reflector of sales: being a </a:t>
            </a:r>
            <a:r>
              <a:rPr lang="en-US" sz="2800" i="1" dirty="0"/>
              <a:t>Times</a:t>
            </a:r>
            <a:r>
              <a:rPr lang="en-US" sz="2800" dirty="0"/>
              <a:t> bestseller is a marketing boon</a:t>
            </a:r>
          </a:p>
          <a:p>
            <a:endParaRPr lang="en-US" sz="2800" dirty="0"/>
          </a:p>
          <a:p>
            <a:r>
              <a:rPr lang="en-US" sz="2800" dirty="0"/>
              <a:t>Caveat: they</a:t>
            </a:r>
            <a:r>
              <a:rPr lang="en-US" sz="2800" dirty="0"/>
              <a:t> do not provide unit sales, and their methodology is opaque and not necessarily reflective of total sales</a:t>
            </a:r>
          </a:p>
          <a:p>
            <a:endParaRPr lang="en-US" sz="2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6675" y="6172200"/>
            <a:ext cx="3055325" cy="611065"/>
          </a:xfrm>
          <a:prstGeom prst="rect">
            <a:avLst/>
          </a:prstGeom>
        </p:spPr>
      </p:pic>
    </p:spTree>
    <p:extLst>
      <p:ext uri="{BB962C8B-B14F-4D97-AF65-F5344CB8AC3E}">
        <p14:creationId xmlns:p14="http://schemas.microsoft.com/office/powerpoint/2010/main" val="95900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a:t>What Fiction Sells Best?</a:t>
            </a:r>
          </a:p>
        </p:txBody>
      </p:sp>
      <p:sp>
        <p:nvSpPr>
          <p:cNvPr id="3" name="Content Placeholder 2"/>
          <p:cNvSpPr>
            <a:spLocks noGrp="1"/>
          </p:cNvSpPr>
          <p:nvPr>
            <p:ph idx="1"/>
          </p:nvPr>
        </p:nvSpPr>
        <p:spPr/>
        <p:txBody>
          <a:bodyPr>
            <a:normAutofit/>
          </a:bodyPr>
          <a:lstStyle/>
          <a:p>
            <a:pPr marL="0" indent="0">
              <a:buNone/>
            </a:pPr>
            <a:r>
              <a:rPr lang="en-US" sz="2800" dirty="0"/>
              <a:t>Initial Questions for Shiny Dashboard:</a:t>
            </a:r>
          </a:p>
          <a:p>
            <a:r>
              <a:rPr lang="en-US" sz="2800" dirty="0"/>
              <a:t>How much of the market do the “Big Five” own?</a:t>
            </a:r>
          </a:p>
          <a:p>
            <a:r>
              <a:rPr lang="en-US" sz="2800" dirty="0"/>
              <a:t>How well do their imprints do against each other in various genres and on the different lists?</a:t>
            </a:r>
          </a:p>
          <a:p>
            <a:r>
              <a:rPr lang="en-US" sz="2800" dirty="0"/>
              <a:t>Where can independent and self-published authors horn in on the hierarchy?</a:t>
            </a:r>
          </a:p>
          <a:p>
            <a:r>
              <a:rPr lang="en-US" sz="2800" dirty="0"/>
              <a:t>How much time-share do the mega-sellers take on the list?</a:t>
            </a:r>
          </a:p>
        </p:txBody>
      </p:sp>
    </p:spTree>
    <p:extLst>
      <p:ext uri="{BB962C8B-B14F-4D97-AF65-F5344CB8AC3E}">
        <p14:creationId xmlns:p14="http://schemas.microsoft.com/office/powerpoint/2010/main" val="3182836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a:t>The </a:t>
            </a:r>
            <a:r>
              <a:rPr lang="en-US" sz="5400" i="1" dirty="0"/>
              <a:t>Times </a:t>
            </a:r>
            <a:r>
              <a:rPr lang="en-US" sz="5400" dirty="0"/>
              <a:t>Book Review Boost</a:t>
            </a:r>
          </a:p>
        </p:txBody>
      </p:sp>
      <p:sp>
        <p:nvSpPr>
          <p:cNvPr id="3" name="TextBox 2"/>
          <p:cNvSpPr txBox="1"/>
          <p:nvPr/>
        </p:nvSpPr>
        <p:spPr>
          <a:xfrm>
            <a:off x="360485" y="1690697"/>
            <a:ext cx="5734756" cy="5262979"/>
          </a:xfrm>
          <a:prstGeom prst="rect">
            <a:avLst/>
          </a:prstGeom>
          <a:noFill/>
        </p:spPr>
        <p:txBody>
          <a:bodyPr wrap="square" rtlCol="0">
            <a:spAutoFit/>
          </a:bodyPr>
          <a:lstStyle/>
          <a:p>
            <a:pPr marL="285750" indent="-285750">
              <a:buFont typeface="Arial" panose="020B0604020202020204" pitchFamily="34" charset="0"/>
              <a:buChar char="•"/>
            </a:pPr>
            <a:r>
              <a:rPr lang="en-US" sz="2800" dirty="0"/>
              <a:t>The </a:t>
            </a:r>
            <a:r>
              <a:rPr lang="en-US" sz="2800" i="1" dirty="0"/>
              <a:t>Times</a:t>
            </a:r>
            <a:r>
              <a:rPr lang="en-US" sz="2800" dirty="0"/>
              <a:t>’</a:t>
            </a:r>
            <a:r>
              <a:rPr lang="en-US" sz="2800" i="1" dirty="0"/>
              <a:t> </a:t>
            </a:r>
            <a:r>
              <a:rPr lang="en-US" sz="2800" dirty="0"/>
              <a:t>Book Review is as prestigious as its bestseller list</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It reviews only ~350 of ~40,000 new fiction titles each year</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Reviewed books are much likelier to be bestsellers</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Causation or Correlation?</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p:txBody>
      </p:sp>
      <p:pic>
        <p:nvPicPr>
          <p:cNvPr id="18" name="Content Placeholder 1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260580" y="2077560"/>
            <a:ext cx="5931420" cy="3828296"/>
          </a:xfrm>
        </p:spPr>
      </p:pic>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a:t>Is the </a:t>
            </a:r>
            <a:r>
              <a:rPr lang="en-US" sz="5400" i="1" dirty="0"/>
              <a:t>NYTBR</a:t>
            </a:r>
            <a:r>
              <a:rPr lang="en-US" sz="5400" dirty="0"/>
              <a:t> Big Enough to Matter?</a:t>
            </a:r>
          </a:p>
        </p:txBody>
      </p:sp>
      <p:sp>
        <p:nvSpPr>
          <p:cNvPr id="3" name="Content Placeholder 2"/>
          <p:cNvSpPr>
            <a:spLocks noGrp="1"/>
          </p:cNvSpPr>
          <p:nvPr>
            <p:ph sz="half" idx="1"/>
          </p:nvPr>
        </p:nvSpPr>
        <p:spPr>
          <a:xfrm>
            <a:off x="624254" y="1714496"/>
            <a:ext cx="5395546" cy="4571999"/>
          </a:xfrm>
        </p:spPr>
        <p:txBody>
          <a:bodyPr/>
          <a:lstStyle/>
          <a:p>
            <a:r>
              <a:rPr lang="en-US" sz="2800" dirty="0"/>
              <a:t>Only a small fraction of bestsellers get reviewed at all</a:t>
            </a:r>
          </a:p>
          <a:p>
            <a:endParaRPr lang="en-US" sz="2800" dirty="0"/>
          </a:p>
          <a:p>
            <a:r>
              <a:rPr lang="en-US" sz="2800" dirty="0"/>
              <a:t>Over a third of the trade-paper list gets reviewed, but only 3% of the mass-market list does</a:t>
            </a:r>
          </a:p>
          <a:p>
            <a:endParaRPr lang="en-US" sz="2800" dirty="0"/>
          </a:p>
          <a:p>
            <a:r>
              <a:rPr lang="en-US" sz="2800" dirty="0"/>
              <a:t>How much does the Book Review matter?</a:t>
            </a:r>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224952" y="2136531"/>
            <a:ext cx="5740467" cy="3705049"/>
          </a:xfrm>
        </p:spPr>
      </p:pic>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a:t>The Difficulty in Classifying </a:t>
            </a:r>
            <a:r>
              <a:rPr lang="en-US" sz="4400" i="1" dirty="0"/>
              <a:t>NYT </a:t>
            </a:r>
            <a:r>
              <a:rPr lang="en-US" sz="4400" dirty="0"/>
              <a:t>Reviews</a:t>
            </a:r>
          </a:p>
        </p:txBody>
      </p:sp>
      <p:sp>
        <p:nvSpPr>
          <p:cNvPr id="3" name="Content Placeholder 2"/>
          <p:cNvSpPr>
            <a:spLocks noGrp="1"/>
          </p:cNvSpPr>
          <p:nvPr>
            <p:ph idx="1"/>
          </p:nvPr>
        </p:nvSpPr>
        <p:spPr>
          <a:xfrm>
            <a:off x="1104900" y="1600200"/>
            <a:ext cx="5454162" cy="4572000"/>
          </a:xfrm>
        </p:spPr>
        <p:txBody>
          <a:bodyPr>
            <a:normAutofit lnSpcReduction="10000"/>
          </a:bodyPr>
          <a:lstStyle/>
          <a:p>
            <a:r>
              <a:rPr lang="en-US" sz="2800" i="1" dirty="0"/>
              <a:t>New York Times</a:t>
            </a:r>
            <a:r>
              <a:rPr lang="en-US" sz="2800" dirty="0"/>
              <a:t> book reviews are designed to be read carefully rather than easily scanned</a:t>
            </a:r>
          </a:p>
          <a:p>
            <a:endParaRPr lang="en-US" sz="2800" i="1" dirty="0"/>
          </a:p>
          <a:p>
            <a:r>
              <a:rPr lang="en-US" sz="2800" dirty="0"/>
              <a:t>The average review is nearly 1200 words long</a:t>
            </a:r>
          </a:p>
          <a:p>
            <a:endParaRPr lang="en-US" sz="2800" dirty="0"/>
          </a:p>
          <a:p>
            <a:r>
              <a:rPr lang="en-US" sz="2800" dirty="0"/>
              <a:t>They do not contain “star” ratings to indicate a total judgment to those who do not want to read</a:t>
            </a:r>
          </a:p>
        </p:txBody>
      </p:sp>
      <p:pic>
        <p:nvPicPr>
          <p:cNvPr id="3074" name="Picture 2" descr="http://www.booksiswonderful.com/wp-content/uploads/2013/12/glasses1-858x102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3886" y="1600200"/>
            <a:ext cx="3801696" cy="4536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Challenge I: Distinguishing Fiction/Nonfiction</a:t>
            </a:r>
          </a:p>
        </p:txBody>
      </p:sp>
      <p:sp>
        <p:nvSpPr>
          <p:cNvPr id="3" name="Content Placeholder 2"/>
          <p:cNvSpPr>
            <a:spLocks noGrp="1"/>
          </p:cNvSpPr>
          <p:nvPr>
            <p:ph idx="1"/>
          </p:nvPr>
        </p:nvSpPr>
        <p:spPr>
          <a:xfrm>
            <a:off x="1104900" y="1600200"/>
            <a:ext cx="6052038" cy="4572000"/>
          </a:xfrm>
        </p:spPr>
        <p:txBody>
          <a:bodyPr>
            <a:normAutofit/>
          </a:bodyPr>
          <a:lstStyle/>
          <a:p>
            <a:r>
              <a:rPr lang="en-US" sz="2800" dirty="0"/>
              <a:t>Based on API URLs, I scraped every book review from 2008-present</a:t>
            </a:r>
          </a:p>
          <a:p>
            <a:endParaRPr lang="en-US" sz="2800" dirty="0"/>
          </a:p>
          <a:p>
            <a:r>
              <a:rPr lang="en-US" sz="2800" dirty="0"/>
              <a:t>The API did not allow me to limit my queries to fiction only, leaving me with many nonfiction and poetry reviews</a:t>
            </a:r>
          </a:p>
          <a:p>
            <a:endParaRPr lang="en-US" sz="2800" dirty="0"/>
          </a:p>
          <a:p>
            <a:r>
              <a:rPr lang="en-US" sz="2800" dirty="0"/>
              <a:t>How to tell which books were about real life and which are just fantasy?</a:t>
            </a:r>
          </a:p>
        </p:txBody>
      </p:sp>
      <p:pic>
        <p:nvPicPr>
          <p:cNvPr id="4098" name="Picture 2" descr="http://d3i6fh83elv35t.cloudfront.net/newshour/wp-content/uploads/2015/10/QUEEN2-low-r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84476" y="1554532"/>
            <a:ext cx="4132385" cy="4617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48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a:t>Topic Modeling</a:t>
            </a:r>
          </a:p>
        </p:txBody>
      </p:sp>
      <p:sp>
        <p:nvSpPr>
          <p:cNvPr id="3" name="Content Placeholder 2"/>
          <p:cNvSpPr>
            <a:spLocks noGrp="1"/>
          </p:cNvSpPr>
          <p:nvPr>
            <p:ph idx="1"/>
          </p:nvPr>
        </p:nvSpPr>
        <p:spPr/>
        <p:txBody>
          <a:bodyPr>
            <a:normAutofit/>
          </a:bodyPr>
          <a:lstStyle/>
          <a:p>
            <a:r>
              <a:rPr lang="en-US" sz="2800" dirty="0"/>
              <a:t>Topic modeling is an unsupervised Bayesian machine learning technique</a:t>
            </a:r>
          </a:p>
          <a:p>
            <a:r>
              <a:rPr lang="en-US" sz="2800" dirty="0"/>
              <a:t>It assumes that each corpus’s documents are generated from a set of “topics,” which are word frequency distributions across the whole vocabulary</a:t>
            </a:r>
          </a:p>
          <a:p>
            <a:r>
              <a:rPr lang="en-US" sz="2800" dirty="0"/>
              <a:t>It uses sampling and chain iteration (similar to </a:t>
            </a:r>
            <a:r>
              <a:rPr lang="en-US" sz="2800" dirty="0" err="1"/>
              <a:t>tensorflow</a:t>
            </a:r>
            <a:r>
              <a:rPr lang="en-US" sz="2800" dirty="0"/>
              <a:t>) to try to generate the topics that underlie the corpus</a:t>
            </a:r>
          </a:p>
          <a:p>
            <a:r>
              <a:rPr lang="en-US" sz="2800" dirty="0"/>
              <a:t>Topics can be interpreted in terms of their most frequent words</a:t>
            </a:r>
          </a:p>
        </p:txBody>
      </p:sp>
    </p:spTree>
    <p:extLst>
      <p:ext uri="{BB962C8B-B14F-4D97-AF65-F5344CB8AC3E}">
        <p14:creationId xmlns:p14="http://schemas.microsoft.com/office/powerpoint/2010/main" val="148420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496</TotalTime>
  <Words>1284</Words>
  <Application>Microsoft Office PowerPoint</Application>
  <PresentationFormat>Widescreen</PresentationFormat>
  <Paragraphs>113</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Euphemia</vt:lpstr>
      <vt:lpstr>Plantagenet Cherokee</vt:lpstr>
      <vt:lpstr>Wingdings</vt:lpstr>
      <vt:lpstr>Academic Literature 16x9</vt:lpstr>
      <vt:lpstr>What Makes A  New YORK Times Bestseller?</vt:lpstr>
      <vt:lpstr>The Paucity of Book Sales Data</vt:lpstr>
      <vt:lpstr>The New York Times Bestseller Metric</vt:lpstr>
      <vt:lpstr>What Fiction Sells Best?</vt:lpstr>
      <vt:lpstr>The Times Book Review Boost</vt:lpstr>
      <vt:lpstr>Is the NYTBR Big Enough to Matter?</vt:lpstr>
      <vt:lpstr>The Difficulty in Classifying NYT Reviews</vt:lpstr>
      <vt:lpstr>Challenge I: Distinguishing Fiction/Nonfiction</vt:lpstr>
      <vt:lpstr>Topic Modeling</vt:lpstr>
      <vt:lpstr>The “Fiction” Topic</vt:lpstr>
      <vt:lpstr>Challenge II: Book Reviews are not Tweets</vt:lpstr>
      <vt:lpstr>The Problems of NYTBR Style</vt:lpstr>
      <vt:lpstr>An Example—Toni Morrison’s Home</vt:lpstr>
      <vt:lpstr>Idea I: Filtering to Author/Book Comments</vt:lpstr>
      <vt:lpstr>Good, But Not Quite There</vt:lpstr>
      <vt:lpstr>Idea II: Word2Vec-CNN</vt:lpstr>
      <vt:lpstr>It Did Not Work At All</vt:lpstr>
      <vt:lpstr>Consolation Prize</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Makes A  New YORK Times Bestseller?</dc:title>
  <dc:creator>David Letzler</dc:creator>
  <cp:lastModifiedBy>David Letzler</cp:lastModifiedBy>
  <cp:revision>31</cp:revision>
  <dcterms:created xsi:type="dcterms:W3CDTF">2017-03-29T00:31:51Z</dcterms:created>
  <dcterms:modified xsi:type="dcterms:W3CDTF">2017-03-29T09:10:56Z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