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99CE-A562-4D87-B797-37B543F81AE0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8558-11C1-410E-9D97-B0FDF1CA7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FA8-153F-4BAF-AF77-FA623909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7A382-A2AD-485A-BD6C-37B10D404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588C-F0BE-4C31-AEC4-D376130A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7316-BB7D-47F9-AF7B-5AEE15B9A1FE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365-5D8C-4620-8641-0C42E4B2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8161-2BBB-4F77-8586-25B130D1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F5E3-30C9-47AE-8749-54BDD8A7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F3FA-E75B-4089-8DD6-95BE066C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5162-8E99-4AB1-BCAE-558EEEF0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C2B0-3684-4A28-A1EB-53F3790996B7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172F1-92BE-42F8-B985-BFB8A617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3074-2B34-4825-B987-41CE661D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313A6-DE38-40B8-AB3A-F63643DC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2D1CB-A8DE-4B23-AF31-6A7ADDD3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4723-B70F-4BF3-9E16-5086FD9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FD01-71A3-4489-8AB7-9033A1B75213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408B-D7BA-4BB1-AFB3-4F0909A4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C235-61CE-4861-8964-84388E09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6A00-1CBC-400D-90B5-569EB1D8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E90A-23D6-4718-BC84-79F3B2ED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BE96-1D8A-41BA-8DF3-C0AE20AD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BA90-B852-4950-9779-69FD3417FC15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E310-2EC4-4212-82A5-CE417A6F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69FD-573C-4933-B79A-5239E444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D877-1031-4A35-A4B5-5653EEA2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C083-A25D-47B2-A152-75F37E55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3BD-03FA-4DB4-A144-EE09BB9B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BA91-E9AC-4C0D-8062-48488FBA9D2A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B03C-A2C6-432D-BBC3-29B1DA24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249D-50A9-4FEC-91D8-8C8DC82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A67A-B65A-4B9D-B06B-9C621DFA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E2EC-34A0-4239-9918-4B008C87F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AD828-69E2-4586-8AD3-4D407B09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2AB3-87A2-4CBB-B7EB-5F825FFF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AF83-022E-4A0A-8A1A-DAAB6B6A4A50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EDE7-C3AE-40E7-9084-FE42EAC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F892-37B2-40AC-AB95-2E635FE6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6CD5-2569-4EDC-A7B7-AFE965F0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5BBF-CA91-4FB5-9145-E09EC1BB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00A26-0DF8-499B-BDAF-B85287C1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F3C17-1BD5-49C3-B2D5-7DEECBF18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A415F-AA30-476D-A3E3-07CF4452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E1152-418D-4569-AFCD-7CA45E36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1320-F56F-428B-87F3-08601FB85456}" type="datetime1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513E7-BD72-4A5D-9876-041C586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D0AC4-7A59-4B1B-8134-013D8D49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DF62-7343-4CE6-829D-50BE3DEE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187E0-37FC-4FAE-B176-8FB34280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5727-6500-4D12-9332-44570E80D5AD}" type="datetime1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0D9-D426-4EFD-9A3A-BBE4F3E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6E9D5-9A7F-474E-B2BA-93D193EB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09242-CA0D-4A15-AC91-A89B0F8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5FB-3B7D-4607-9327-F44F4AABF5B2}" type="datetime1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3094E-75AE-4623-A6F7-1E0FD104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C9B-3A7C-409D-9212-220DF83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5EE6-3A2A-426A-B749-68F830E9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F16A-B9C4-41CF-9780-6F21A62A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7466F-0F99-4303-A4E6-7A0D1809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BC44-1E27-43D4-A21E-E2BEE261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F1F9-AA03-48F5-AFF0-90822E41DE8F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74FF-6B77-4DF3-98CE-DA67C930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9FE3-627B-42E2-B7F3-9EFD4978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9C49-16DF-49B0-BE8F-B983E99D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A6330-61E8-4C4E-9C8C-10D5B63F4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D95E-B555-43E8-AE0C-B252CB41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03220-BC02-4C53-BD31-929529CC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F3EB-108B-44FC-B168-E9B932C5549F}" type="datetime1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0F57-06C2-4C88-B841-0C61A976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8403-B2BA-4F3B-9D85-7182BFA1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C75E5-98F2-4B2D-AAB5-FBC50F57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E159-CBAE-4649-9541-93C53F49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0593-3350-4DFD-A00F-DE0320CE0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332B-5877-4CD0-80F9-7F81A8C54158}" type="datetime1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F60C-3E8B-4031-9400-5C5E83B6C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B4DF-D735-495B-8FBF-28846C7C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34A8-094E-4A5A-BBB1-BA0C5390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61723A-E856-41A1-8505-4BB9DE19D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630936"/>
            <a:ext cx="5895058" cy="2702018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Occupancy Forecast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68A3D45-173A-4463-B482-6CB1B747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41" y="3685295"/>
            <a:ext cx="5895058" cy="244421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Tingting Duan – Data Science 3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 – Michael Holloway</a:t>
            </a: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41127C7-8BBC-4086-BD42-741DD401C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" b="2"/>
          <a:stretch/>
        </p:blipFill>
        <p:spPr>
          <a:xfrm>
            <a:off x="6795973" y="969893"/>
            <a:ext cx="4684777" cy="468477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0DB5F-16F6-427B-8D61-EAF1F79E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7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F0CC-6B42-4F81-8320-A8FA42AB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64" y="2766218"/>
            <a:ext cx="9228872" cy="1325563"/>
          </a:xfrm>
        </p:spPr>
        <p:txBody>
          <a:bodyPr>
            <a:normAutofit/>
          </a:bodyPr>
          <a:lstStyle/>
          <a:p>
            <a:r>
              <a:rPr lang="en-US" sz="4800" b="1"/>
              <a:t>Demo and Model Interpretation</a:t>
            </a:r>
            <a:endParaRPr lang="en-US" sz="4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5C949-DB30-4957-A859-36B79232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7DEF467-AD6B-40C6-A1B8-8856B0CE9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EAE9-E719-4C7E-A73C-A44E307A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4235"/>
            <a:ext cx="10515600" cy="1325563"/>
          </a:xfrm>
        </p:spPr>
        <p:txBody>
          <a:bodyPr/>
          <a:lstStyle/>
          <a:p>
            <a:r>
              <a:rPr lang="en-US" b="1" dirty="0" err="1"/>
              <a:t>Oc·cu·pan·cy</a:t>
            </a:r>
            <a:r>
              <a:rPr lang="en-US" b="1" dirty="0"/>
              <a:t> /ˈ</a:t>
            </a:r>
            <a:r>
              <a:rPr lang="en-US" b="1" dirty="0" err="1"/>
              <a:t>äkyəpənsē</a:t>
            </a:r>
            <a:r>
              <a:rPr lang="en-US" b="1" dirty="0"/>
              <a:t>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3FBA-1A0D-41C5-9D8D-B81B94C2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289"/>
            <a:ext cx="10515600" cy="2834673"/>
          </a:xfrm>
        </p:spPr>
        <p:txBody>
          <a:bodyPr/>
          <a:lstStyle/>
          <a:p>
            <a:r>
              <a:rPr lang="en-US" dirty="0"/>
              <a:t>The percentage of all rooms that are occupied at a given night.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DF454D2-A7FB-44C1-ABA2-A513AB20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5867F5-4B96-4A39-B65A-FA95B4B4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59BA-8A6B-4DBF-80BE-50175C3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30B2-CE9C-480D-A616-4AA723C7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All-In-One hotel metasearch engine</a:t>
            </a:r>
          </a:p>
          <a:p>
            <a:r>
              <a:rPr lang="en-US" dirty="0"/>
              <a:t>Google flight price forecast</a:t>
            </a: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3D38072-565F-4256-BEBA-B993F4038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DEDC-7CEF-4A77-B146-B1EEDE1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1FB-4FE1-438E-AE1E-23A04873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93BC-E60E-48BA-B6A7-C938BA81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accuracy depends on 1) input data quality, and 2) modeling.</a:t>
            </a:r>
          </a:p>
          <a:p>
            <a:endParaRPr lang="en-US" dirty="0"/>
          </a:p>
          <a:p>
            <a:r>
              <a:rPr lang="en-US" dirty="0"/>
              <a:t>Forecasting will never be accurate without “business on the book” data (% rooms booked for this Friday).</a:t>
            </a:r>
          </a:p>
          <a:p>
            <a:endParaRPr lang="en-US" dirty="0"/>
          </a:p>
          <a:p>
            <a:r>
              <a:rPr lang="en-US" dirty="0"/>
              <a:t>STR has both historical and “business on the book” data submitted by hotels globally. </a:t>
            </a:r>
          </a:p>
          <a:p>
            <a:endParaRPr lang="en-US" dirty="0"/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F160E68-D90F-49BA-B43F-92B04C717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DBBD-A082-4F44-90AC-377E8A5C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59BA-8A6B-4DBF-80BE-50175C3A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30B2-CE9C-480D-A616-4AA723C7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21"/>
            <a:ext cx="9694762" cy="5129048"/>
          </a:xfrm>
        </p:spPr>
        <p:txBody>
          <a:bodyPr>
            <a:normAutofit/>
          </a:bodyPr>
          <a:lstStyle/>
          <a:p>
            <a:r>
              <a:rPr lang="en-US" sz="3600" dirty="0"/>
              <a:t>Predicting hotel occupancy 4 days out</a:t>
            </a:r>
          </a:p>
          <a:p>
            <a:pPr lvl="1"/>
            <a:r>
              <a:rPr lang="en-US" dirty="0"/>
              <a:t>For example: Today is Monday, and I am forecasting Friday’s occupancy.</a:t>
            </a:r>
          </a:p>
          <a:p>
            <a:pPr lvl="1"/>
            <a:r>
              <a:rPr lang="en-US" dirty="0"/>
              <a:t>4 days out prediction would still be valuable as the booking window has been truncated in recent years (e.g., Hotel Tonight).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79A6430-2C5D-491E-BB5E-42295E78F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659B-38A2-445C-81D8-FEF0ECAA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1010-CA95-4BCF-AD58-4801DC3F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E991-EC08-4EA5-8DE2-C9989029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attributes: </a:t>
            </a:r>
          </a:p>
          <a:p>
            <a:pPr lvl="1"/>
            <a:r>
              <a:rPr lang="en-US" dirty="0"/>
              <a:t>Class (e.g., luxury vs. economy)</a:t>
            </a:r>
          </a:p>
          <a:p>
            <a:pPr lvl="1"/>
            <a:r>
              <a:rPr lang="en-US" dirty="0"/>
              <a:t>Average daily price</a:t>
            </a:r>
          </a:p>
          <a:p>
            <a:r>
              <a:rPr lang="en-US" dirty="0"/>
              <a:t>Hotel occupancy last year</a:t>
            </a:r>
          </a:p>
          <a:p>
            <a:r>
              <a:rPr lang="en-US" dirty="0"/>
              <a:t>Hotel occupancy this year (pre COVID-19)</a:t>
            </a:r>
          </a:p>
          <a:p>
            <a:pPr lvl="1"/>
            <a:r>
              <a:rPr lang="en-US" dirty="0"/>
              <a:t>% of rooms booked 4 days prior to the forecasting/target date</a:t>
            </a:r>
          </a:p>
          <a:p>
            <a:pPr lvl="1"/>
            <a:r>
              <a:rPr lang="en-US" dirty="0"/>
              <a:t>% of rooms booked 1 week prior to the forecasting/target date</a:t>
            </a:r>
          </a:p>
          <a:p>
            <a:pPr lvl="1"/>
            <a:r>
              <a:rPr lang="en-US" dirty="0"/>
              <a:t>% of rooms booked 2 weeks prior to the forecasting/target date</a:t>
            </a:r>
          </a:p>
          <a:p>
            <a:pPr lvl="1"/>
            <a:r>
              <a:rPr lang="en-US" dirty="0"/>
              <a:t>% of rooms booked 3 weeks prior to the forecasting/target date</a:t>
            </a:r>
          </a:p>
          <a:p>
            <a:pPr lvl="1"/>
            <a:r>
              <a:rPr lang="en-US" dirty="0"/>
              <a:t>% of rooms booked 4 weeks prior to the forecasting/target date</a:t>
            </a:r>
          </a:p>
          <a:p>
            <a:endParaRPr lang="en-US" dirty="0"/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17AC00B-34C9-4111-81DA-2809EF64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F7ED-0D8E-42C4-B188-18844219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7AA-5A2C-44E4-A42F-DBE01A63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85" y="2224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Model Set-up</a:t>
            </a: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F3254318-9A37-4AC5-9CDE-3589E013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73946D-6EAD-4D6D-B4DD-9A79B5E7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1185C7-C3CA-4CFC-BC05-C34619BA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5" y="1930572"/>
            <a:ext cx="11296030" cy="41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7AA-5A2C-44E4-A42F-DBE01A63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6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Model Set-up Cont.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5DD3BB-4030-48CE-89F9-8727F3375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5"/>
          <a:stretch/>
        </p:blipFill>
        <p:spPr>
          <a:xfrm>
            <a:off x="1034970" y="1250732"/>
            <a:ext cx="7912261" cy="3041035"/>
          </a:xfrm>
          <a:prstGeom prst="rect">
            <a:avLst/>
          </a:prstGeom>
        </p:spPr>
      </p:pic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4006FE6-67B3-4507-9A87-7CAA4ACC9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A85D48-E84F-473E-A240-CCF6448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40935-40DA-4847-9E3D-6AF39FEB86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b="40407"/>
          <a:stretch/>
        </p:blipFill>
        <p:spPr>
          <a:xfrm>
            <a:off x="1374970" y="4291767"/>
            <a:ext cx="7572261" cy="20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95EC-897B-4CAA-9404-D52EC2F3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Results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D1D2-56F9-4977-8A2A-C4B7317A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Mean Absolute Error: 4.9%</a:t>
            </a:r>
          </a:p>
          <a:p>
            <a:endParaRPr lang="en-US" dirty="0"/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Forecasted Occupancy: 90%</a:t>
            </a:r>
          </a:p>
          <a:p>
            <a:pPr lvl="1"/>
            <a:r>
              <a:rPr lang="en-US" dirty="0"/>
              <a:t>Actual Occupancy: 85.1%</a:t>
            </a:r>
          </a:p>
          <a:p>
            <a:endParaRPr lang="en-US" dirty="0"/>
          </a:p>
          <a:p>
            <a:r>
              <a:rPr lang="en-US" dirty="0"/>
              <a:t>On average, the model is off by 4.9% in hotel occupancy.</a:t>
            </a:r>
          </a:p>
          <a:p>
            <a:endParaRPr lang="en-US" dirty="0"/>
          </a:p>
          <a:p>
            <a:r>
              <a:rPr lang="en-US" dirty="0"/>
              <a:t>Without any modeling (i.e., merely using the same-day last year’s data), the model is off by 8% in hotel occupancy.</a:t>
            </a:r>
          </a:p>
          <a:p>
            <a:endParaRPr lang="en-US" dirty="0"/>
          </a:p>
          <a:p>
            <a:r>
              <a:rPr lang="en-US" dirty="0"/>
              <a:t>The model improved the accuracy by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37.5%</a:t>
            </a:r>
          </a:p>
          <a:p>
            <a:pPr lvl="1"/>
            <a:r>
              <a:rPr lang="en-US" dirty="0"/>
              <a:t>(5% - 8%)/8%</a:t>
            </a:r>
          </a:p>
          <a:p>
            <a:endParaRPr lang="en-US" dirty="0"/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CAA02D1-67E8-4022-B23F-463594FB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2434"/>
            <a:ext cx="1286728" cy="1278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137E-FDF9-4559-B979-E24E91F1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34A8-094E-4A5A-BBB1-BA0C5390375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814049-C901-453D-A3B8-27DF278A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66" y="1384725"/>
            <a:ext cx="3074234" cy="21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Hotel Occupancy Forecast</vt:lpstr>
      <vt:lpstr>Oc·cu·pan·cy /ˈäkyəpənsē/</vt:lpstr>
      <vt:lpstr>Motivation</vt:lpstr>
      <vt:lpstr>Why this topic</vt:lpstr>
      <vt:lpstr>Goal</vt:lpstr>
      <vt:lpstr>Data</vt:lpstr>
      <vt:lpstr>Machine Learning Model Set-up</vt:lpstr>
      <vt:lpstr>Machine Learning Model Set-up Cont.</vt:lpstr>
      <vt:lpstr>Results Measure</vt:lpstr>
      <vt:lpstr>Demo and Model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Occupancy Forecast</dc:title>
  <dc:creator>Tingting Duan</dc:creator>
  <cp:lastModifiedBy>Tingting Duan</cp:lastModifiedBy>
  <cp:revision>6</cp:revision>
  <dcterms:created xsi:type="dcterms:W3CDTF">2020-06-03T00:29:28Z</dcterms:created>
  <dcterms:modified xsi:type="dcterms:W3CDTF">2020-06-03T02:59:20Z</dcterms:modified>
</cp:coreProperties>
</file>