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44_3079909D.xml" ContentType="application/vnd.ms-powerpoint.comments+xml"/>
  <Override PartName="/ppt/comments/modernComment_143_D5150BA1.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418" r:id="rId2"/>
    <p:sldId id="270" r:id="rId3"/>
    <p:sldId id="422" r:id="rId4"/>
    <p:sldId id="419" r:id="rId5"/>
    <p:sldId id="423" r:id="rId6"/>
    <p:sldId id="421" r:id="rId7"/>
    <p:sldId id="322" r:id="rId8"/>
    <p:sldId id="424" r:id="rId9"/>
    <p:sldId id="375" r:id="rId10"/>
    <p:sldId id="324" r:id="rId11"/>
    <p:sldId id="323" r:id="rId12"/>
    <p:sldId id="328" r:id="rId13"/>
    <p:sldId id="372" r:id="rId14"/>
    <p:sldId id="380" r:id="rId15"/>
    <p:sldId id="365" r:id="rId16"/>
    <p:sldId id="414" r:id="rId17"/>
    <p:sldId id="412" r:id="rId18"/>
    <p:sldId id="425" r:id="rId19"/>
    <p:sldId id="413" r:id="rId20"/>
    <p:sldId id="411" r:id="rId21"/>
    <p:sldId id="410" r:id="rId22"/>
    <p:sldId id="415" r:id="rId23"/>
    <p:sldId id="396" r:id="rId24"/>
    <p:sldId id="397" r:id="rId25"/>
    <p:sldId id="398" r:id="rId26"/>
    <p:sldId id="399" r:id="rId27"/>
    <p:sldId id="400" r:id="rId28"/>
    <p:sldId id="401" r:id="rId29"/>
    <p:sldId id="403" r:id="rId30"/>
    <p:sldId id="404" r:id="rId31"/>
    <p:sldId id="40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92365801-79E4-06ED-8243-76D5D869D228}" name="Meibin Chen" initials="MC" userId="S::mchen148@jh.edu::0138996e-44ff-4de6-a178-240ed4ec44b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63"/>
    <p:restoredTop sz="96654"/>
  </p:normalViewPr>
  <p:slideViewPr>
    <p:cSldViewPr snapToGrid="0">
      <p:cViewPr>
        <p:scale>
          <a:sx n="118" d="100"/>
          <a:sy n="118" d="100"/>
        </p:scale>
        <p:origin x="760"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modernComment_143_D5150BA1.xml><?xml version="1.0" encoding="utf-8"?>
<p188:cmLst xmlns:a="http://schemas.openxmlformats.org/drawingml/2006/main" xmlns:r="http://schemas.openxmlformats.org/officeDocument/2006/relationships" xmlns:p188="http://schemas.microsoft.com/office/powerpoint/2018/8/main">
  <p188:cm id="{66C0D75C-37AD-CD4D-B823-27E207CF0D06}" authorId="{92365801-79E4-06ED-8243-76D5D869D228}" created="2023-06-28T01:26:41.547">
    <pc:sldMkLst xmlns:pc="http://schemas.microsoft.com/office/powerpoint/2013/main/command">
      <pc:docMk/>
      <pc:sldMk cId="3574926241" sldId="323"/>
    </pc:sldMkLst>
    <p188:txBody>
      <a:bodyPr/>
      <a:lstStyle/>
      <a:p>
        <a:r>
          <a:rPr lang="en-US"/>
          <a:t>Here is where I think the ANC fits in: 
Given the analysis I did using the DHS, the effect of quality ANC (we can assume this is any ANC at all) on reduction of complications would reduce 
0.02 —&gt; 0.018
0.07 —&gt; 0.045</a:t>
        </a:r>
      </a:p>
    </p188:txBody>
  </p188:cm>
</p188:cmLst>
</file>

<file path=ppt/comments/modernComment_144_3079909D.xml><?xml version="1.0" encoding="utf-8"?>
<p188:cmLst xmlns:a="http://schemas.openxmlformats.org/drawingml/2006/main" xmlns:r="http://schemas.openxmlformats.org/officeDocument/2006/relationships" xmlns:p188="http://schemas.microsoft.com/office/powerpoint/2018/8/main">
  <p188:cm id="{B60EC64B-D58C-6B49-99D1-5819EDFF79BD}" authorId="{92365801-79E4-06ED-8243-76D5D869D228}" created="2023-06-28T01:21:58.903">
    <pc:sldMkLst xmlns:pc="http://schemas.microsoft.com/office/powerpoint/2013/main/command">
      <pc:docMk/>
      <pc:sldMk cId="813273245" sldId="324"/>
    </pc:sldMkLst>
    <p188:replyLst>
      <p188:reply id="{7F39BF27-D122-8B4B-9D87-6E23DB14E3BE}" authorId="{92365801-79E4-06ED-8243-76D5D869D228}" created="2023-06-28T01:24:42.856">
        <p188:txBody>
          <a:bodyPr/>
          <a:lstStyle/>
          <a:p>
            <a:r>
              <a:rPr lang="en-US"/>
              <a:t>Another thought is to conduct sensitivity analysis in order to determine the optimal weights because the LP is pretty quick to run, so seeing what do the distributions of mothers look like when the coefficients get changed may reveal some interesting things - say looking at the percentage of women of risk at each L4 and L5 facility, looking at far each of the mothers travel to go to a delivery facility </a:t>
            </a:r>
          </a:p>
        </p188:txBody>
      </p188:reply>
      <p188:reply id="{EEA42BE5-D838-F74E-9C7F-EC55D067B33B}" authorId="{92365801-79E4-06ED-8243-76D5D869D228}" created="2023-06-28T01:30:45.271">
        <p188:txBody>
          <a:bodyPr/>
          <a:lstStyle/>
          <a:p>
            <a:r>
              <a:rPr lang="en-US"/>
              <a:t>Ways to look at mothers going to higher level facilities: 
1) increase the capacity at L4/L5 facilities and reduce the capacity at ANC facilities 
2) increase the coefficient for matching of risk and level to matter more </a:t>
            </a:r>
          </a:p>
        </p188:txBody>
      </p188:reply>
      <p188:reply id="{FCE0EFC2-48E7-B64E-A369-F27481443F5C}" authorId="{92365801-79E4-06ED-8243-76D5D869D228}" created="2023-06-28T01:32:05.326">
        <p188:txBody>
          <a:bodyPr/>
          <a:lstStyle/>
          <a:p>
            <a:r>
              <a:rPr lang="en-US"/>
              <a:t>If we did something different like a discrete choice model for this, to account for capacity constraints, we can make capacity reached probability, so if it happens that capacity is reached probabilistically, we can have the mother go to their next best choice instead of the top one. In this case, we can also weight coefficients differently so that mothers can prioritize L4/L5 facilities. </a:t>
            </a:r>
          </a:p>
        </p188:txBody>
      </p188:reply>
    </p188:replyLst>
    <p188:txBody>
      <a:bodyPr/>
      <a:lstStyle/>
      <a:p>
        <a:r>
          <a:rPr lang="en-US"/>
          <a:t>One worry I have for the LP is that as we consider the objective function, we will also have to more and more so take into consideration the mother’s choice of which facility she goes to, which may be more difficult to do just using an LP? One consideration is to use the DHS to do a regression in order to see if we can get some empirical (more or less) weights for the different variables and use those for the LP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DA100-8696-CC44-9C5F-A0D528604EB8}" type="datetimeFigureOut">
              <a:rPr lang="en-US" smtClean="0"/>
              <a:t>7/11/23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F9225B-1C58-AD4A-9269-85653830AA50}" type="slidenum">
              <a:rPr lang="en-US" smtClean="0"/>
              <a:t>‹#›</a:t>
            </a:fld>
            <a:endParaRPr lang="en-US"/>
          </a:p>
        </p:txBody>
      </p:sp>
    </p:spTree>
    <p:extLst>
      <p:ext uri="{BB962C8B-B14F-4D97-AF65-F5344CB8AC3E}">
        <p14:creationId xmlns:p14="http://schemas.microsoft.com/office/powerpoint/2010/main" val="2964632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0D8F-8E29-974C-A47E-8706393145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A9D7CA-EDE6-0F6E-6E39-92F0DDC520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51B71B-8856-9B8A-C976-72E27A975494}"/>
              </a:ext>
            </a:extLst>
          </p:cNvPr>
          <p:cNvSpPr>
            <a:spLocks noGrp="1"/>
          </p:cNvSpPr>
          <p:nvPr>
            <p:ph type="dt" sz="half" idx="10"/>
          </p:nvPr>
        </p:nvSpPr>
        <p:spPr/>
        <p:txBody>
          <a:bodyPr/>
          <a:lstStyle/>
          <a:p>
            <a:fld id="{8B832186-BEA6-784F-B00B-82BCC442BFF8}" type="datetimeFigureOut">
              <a:rPr lang="en-US" smtClean="0"/>
              <a:t>7/11/23</a:t>
            </a:fld>
            <a:endParaRPr lang="en-US"/>
          </a:p>
        </p:txBody>
      </p:sp>
      <p:sp>
        <p:nvSpPr>
          <p:cNvPr id="5" name="Footer Placeholder 4">
            <a:extLst>
              <a:ext uri="{FF2B5EF4-FFF2-40B4-BE49-F238E27FC236}">
                <a16:creationId xmlns:a16="http://schemas.microsoft.com/office/drawing/2014/main" id="{2A5AE6F9-583D-B865-A4BF-6E1C0A560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32BAB-F861-BC60-A8B1-6AB127394FD7}"/>
              </a:ext>
            </a:extLst>
          </p:cNvPr>
          <p:cNvSpPr>
            <a:spLocks noGrp="1"/>
          </p:cNvSpPr>
          <p:nvPr>
            <p:ph type="sldNum" sz="quarter" idx="12"/>
          </p:nvPr>
        </p:nvSpPr>
        <p:spPr/>
        <p:txBody>
          <a:bodyPr/>
          <a:lstStyle/>
          <a:p>
            <a:fld id="{E22AFD46-5E0B-8B40-AA57-DFD8DDFF9F9F}" type="slidenum">
              <a:rPr lang="en-US" smtClean="0"/>
              <a:t>‹#›</a:t>
            </a:fld>
            <a:endParaRPr lang="en-US"/>
          </a:p>
        </p:txBody>
      </p:sp>
    </p:spTree>
    <p:extLst>
      <p:ext uri="{BB962C8B-B14F-4D97-AF65-F5344CB8AC3E}">
        <p14:creationId xmlns:p14="http://schemas.microsoft.com/office/powerpoint/2010/main" val="3249473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AEFA-DA84-7803-09F7-F8D8F91C3C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23DEFD-76B0-B57F-3AE8-BF0E8C4F70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702B7-066A-00BE-D242-B456081ECC9D}"/>
              </a:ext>
            </a:extLst>
          </p:cNvPr>
          <p:cNvSpPr>
            <a:spLocks noGrp="1"/>
          </p:cNvSpPr>
          <p:nvPr>
            <p:ph type="dt" sz="half" idx="10"/>
          </p:nvPr>
        </p:nvSpPr>
        <p:spPr/>
        <p:txBody>
          <a:bodyPr/>
          <a:lstStyle/>
          <a:p>
            <a:fld id="{8B832186-BEA6-784F-B00B-82BCC442BFF8}" type="datetimeFigureOut">
              <a:rPr lang="en-US" smtClean="0"/>
              <a:t>7/11/23</a:t>
            </a:fld>
            <a:endParaRPr lang="en-US"/>
          </a:p>
        </p:txBody>
      </p:sp>
      <p:sp>
        <p:nvSpPr>
          <p:cNvPr id="5" name="Footer Placeholder 4">
            <a:extLst>
              <a:ext uri="{FF2B5EF4-FFF2-40B4-BE49-F238E27FC236}">
                <a16:creationId xmlns:a16="http://schemas.microsoft.com/office/drawing/2014/main" id="{82219F07-E704-DAFE-63AD-EE20507BC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73779-7E99-8C3F-89C7-AC816BC3B470}"/>
              </a:ext>
            </a:extLst>
          </p:cNvPr>
          <p:cNvSpPr>
            <a:spLocks noGrp="1"/>
          </p:cNvSpPr>
          <p:nvPr>
            <p:ph type="sldNum" sz="quarter" idx="12"/>
          </p:nvPr>
        </p:nvSpPr>
        <p:spPr/>
        <p:txBody>
          <a:bodyPr/>
          <a:lstStyle/>
          <a:p>
            <a:fld id="{E22AFD46-5E0B-8B40-AA57-DFD8DDFF9F9F}" type="slidenum">
              <a:rPr lang="en-US" smtClean="0"/>
              <a:t>‹#›</a:t>
            </a:fld>
            <a:endParaRPr lang="en-US"/>
          </a:p>
        </p:txBody>
      </p:sp>
    </p:spTree>
    <p:extLst>
      <p:ext uri="{BB962C8B-B14F-4D97-AF65-F5344CB8AC3E}">
        <p14:creationId xmlns:p14="http://schemas.microsoft.com/office/powerpoint/2010/main" val="1850195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C2F1F-9FB2-0049-FB97-671C6C4342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DD24EC-7A5A-D9AC-A43E-024566047F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FE2AAB-A290-F2AA-1161-31D3E5FACD89}"/>
              </a:ext>
            </a:extLst>
          </p:cNvPr>
          <p:cNvSpPr>
            <a:spLocks noGrp="1"/>
          </p:cNvSpPr>
          <p:nvPr>
            <p:ph type="dt" sz="half" idx="10"/>
          </p:nvPr>
        </p:nvSpPr>
        <p:spPr/>
        <p:txBody>
          <a:bodyPr/>
          <a:lstStyle/>
          <a:p>
            <a:fld id="{8B832186-BEA6-784F-B00B-82BCC442BFF8}" type="datetimeFigureOut">
              <a:rPr lang="en-US" smtClean="0"/>
              <a:t>7/11/23</a:t>
            </a:fld>
            <a:endParaRPr lang="en-US"/>
          </a:p>
        </p:txBody>
      </p:sp>
      <p:sp>
        <p:nvSpPr>
          <p:cNvPr id="5" name="Footer Placeholder 4">
            <a:extLst>
              <a:ext uri="{FF2B5EF4-FFF2-40B4-BE49-F238E27FC236}">
                <a16:creationId xmlns:a16="http://schemas.microsoft.com/office/drawing/2014/main" id="{C5FD90B9-0BAE-B37A-AC95-5FF81B075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A92EE-9992-2553-46BB-2686BC067E4D}"/>
              </a:ext>
            </a:extLst>
          </p:cNvPr>
          <p:cNvSpPr>
            <a:spLocks noGrp="1"/>
          </p:cNvSpPr>
          <p:nvPr>
            <p:ph type="sldNum" sz="quarter" idx="12"/>
          </p:nvPr>
        </p:nvSpPr>
        <p:spPr/>
        <p:txBody>
          <a:bodyPr/>
          <a:lstStyle/>
          <a:p>
            <a:fld id="{E22AFD46-5E0B-8B40-AA57-DFD8DDFF9F9F}" type="slidenum">
              <a:rPr lang="en-US" smtClean="0"/>
              <a:t>‹#›</a:t>
            </a:fld>
            <a:endParaRPr lang="en-US"/>
          </a:p>
        </p:txBody>
      </p:sp>
    </p:spTree>
    <p:extLst>
      <p:ext uri="{BB962C8B-B14F-4D97-AF65-F5344CB8AC3E}">
        <p14:creationId xmlns:p14="http://schemas.microsoft.com/office/powerpoint/2010/main" val="1728840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A3EF-1DB7-36ED-284F-3A79570B1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2E4EC8-D213-B5A6-5AB1-E9F0FC6699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22BCB-160A-B787-1224-4EA40FA1C7D8}"/>
              </a:ext>
            </a:extLst>
          </p:cNvPr>
          <p:cNvSpPr>
            <a:spLocks noGrp="1"/>
          </p:cNvSpPr>
          <p:nvPr>
            <p:ph type="dt" sz="half" idx="10"/>
          </p:nvPr>
        </p:nvSpPr>
        <p:spPr/>
        <p:txBody>
          <a:bodyPr/>
          <a:lstStyle/>
          <a:p>
            <a:fld id="{8B832186-BEA6-784F-B00B-82BCC442BFF8}" type="datetimeFigureOut">
              <a:rPr lang="en-US" smtClean="0"/>
              <a:t>7/11/23</a:t>
            </a:fld>
            <a:endParaRPr lang="en-US"/>
          </a:p>
        </p:txBody>
      </p:sp>
      <p:sp>
        <p:nvSpPr>
          <p:cNvPr id="5" name="Footer Placeholder 4">
            <a:extLst>
              <a:ext uri="{FF2B5EF4-FFF2-40B4-BE49-F238E27FC236}">
                <a16:creationId xmlns:a16="http://schemas.microsoft.com/office/drawing/2014/main" id="{2B92CF13-C38D-2FEE-E736-1A70BCB3B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DB9B8-2B5A-B381-F160-3E601F313A55}"/>
              </a:ext>
            </a:extLst>
          </p:cNvPr>
          <p:cNvSpPr>
            <a:spLocks noGrp="1"/>
          </p:cNvSpPr>
          <p:nvPr>
            <p:ph type="sldNum" sz="quarter" idx="12"/>
          </p:nvPr>
        </p:nvSpPr>
        <p:spPr/>
        <p:txBody>
          <a:bodyPr/>
          <a:lstStyle/>
          <a:p>
            <a:fld id="{E22AFD46-5E0B-8B40-AA57-DFD8DDFF9F9F}" type="slidenum">
              <a:rPr lang="en-US" smtClean="0"/>
              <a:t>‹#›</a:t>
            </a:fld>
            <a:endParaRPr lang="en-US"/>
          </a:p>
        </p:txBody>
      </p:sp>
    </p:spTree>
    <p:extLst>
      <p:ext uri="{BB962C8B-B14F-4D97-AF65-F5344CB8AC3E}">
        <p14:creationId xmlns:p14="http://schemas.microsoft.com/office/powerpoint/2010/main" val="249488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20E-BD27-8BA8-6C07-0624F075D1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9CB259-3354-81AE-BF30-DDD1607259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92AFFF-AA69-AD3A-2DB7-876308773BC3}"/>
              </a:ext>
            </a:extLst>
          </p:cNvPr>
          <p:cNvSpPr>
            <a:spLocks noGrp="1"/>
          </p:cNvSpPr>
          <p:nvPr>
            <p:ph type="dt" sz="half" idx="10"/>
          </p:nvPr>
        </p:nvSpPr>
        <p:spPr/>
        <p:txBody>
          <a:bodyPr/>
          <a:lstStyle/>
          <a:p>
            <a:fld id="{8B832186-BEA6-784F-B00B-82BCC442BFF8}" type="datetimeFigureOut">
              <a:rPr lang="en-US" smtClean="0"/>
              <a:t>7/11/23</a:t>
            </a:fld>
            <a:endParaRPr lang="en-US"/>
          </a:p>
        </p:txBody>
      </p:sp>
      <p:sp>
        <p:nvSpPr>
          <p:cNvPr id="5" name="Footer Placeholder 4">
            <a:extLst>
              <a:ext uri="{FF2B5EF4-FFF2-40B4-BE49-F238E27FC236}">
                <a16:creationId xmlns:a16="http://schemas.microsoft.com/office/drawing/2014/main" id="{E79317F2-8C8C-26F1-5CDE-53C1DCA674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F1FDD-4139-E5D6-B690-346455CAC41C}"/>
              </a:ext>
            </a:extLst>
          </p:cNvPr>
          <p:cNvSpPr>
            <a:spLocks noGrp="1"/>
          </p:cNvSpPr>
          <p:nvPr>
            <p:ph type="sldNum" sz="quarter" idx="12"/>
          </p:nvPr>
        </p:nvSpPr>
        <p:spPr/>
        <p:txBody>
          <a:bodyPr/>
          <a:lstStyle/>
          <a:p>
            <a:fld id="{E22AFD46-5E0B-8B40-AA57-DFD8DDFF9F9F}" type="slidenum">
              <a:rPr lang="en-US" smtClean="0"/>
              <a:t>‹#›</a:t>
            </a:fld>
            <a:endParaRPr lang="en-US"/>
          </a:p>
        </p:txBody>
      </p:sp>
    </p:spTree>
    <p:extLst>
      <p:ext uri="{BB962C8B-B14F-4D97-AF65-F5344CB8AC3E}">
        <p14:creationId xmlns:p14="http://schemas.microsoft.com/office/powerpoint/2010/main" val="99970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E633-1AD3-1B77-0481-5D399A444C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01F41F-3F69-DD14-86FF-3CDD372CBA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85D035-7DEF-87C2-95B3-0B9F91DC4B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413722-CAA5-BBA4-860B-19BCF72BB0A1}"/>
              </a:ext>
            </a:extLst>
          </p:cNvPr>
          <p:cNvSpPr>
            <a:spLocks noGrp="1"/>
          </p:cNvSpPr>
          <p:nvPr>
            <p:ph type="dt" sz="half" idx="10"/>
          </p:nvPr>
        </p:nvSpPr>
        <p:spPr/>
        <p:txBody>
          <a:bodyPr/>
          <a:lstStyle/>
          <a:p>
            <a:fld id="{8B832186-BEA6-784F-B00B-82BCC442BFF8}" type="datetimeFigureOut">
              <a:rPr lang="en-US" smtClean="0"/>
              <a:t>7/11/23</a:t>
            </a:fld>
            <a:endParaRPr lang="en-US"/>
          </a:p>
        </p:txBody>
      </p:sp>
      <p:sp>
        <p:nvSpPr>
          <p:cNvPr id="6" name="Footer Placeholder 5">
            <a:extLst>
              <a:ext uri="{FF2B5EF4-FFF2-40B4-BE49-F238E27FC236}">
                <a16:creationId xmlns:a16="http://schemas.microsoft.com/office/drawing/2014/main" id="{F1CBA7AA-D29D-42DD-3D46-B44F5527D7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C67E0C-91B1-804C-B948-1192574C83D7}"/>
              </a:ext>
            </a:extLst>
          </p:cNvPr>
          <p:cNvSpPr>
            <a:spLocks noGrp="1"/>
          </p:cNvSpPr>
          <p:nvPr>
            <p:ph type="sldNum" sz="quarter" idx="12"/>
          </p:nvPr>
        </p:nvSpPr>
        <p:spPr/>
        <p:txBody>
          <a:bodyPr/>
          <a:lstStyle/>
          <a:p>
            <a:fld id="{E22AFD46-5E0B-8B40-AA57-DFD8DDFF9F9F}" type="slidenum">
              <a:rPr lang="en-US" smtClean="0"/>
              <a:t>‹#›</a:t>
            </a:fld>
            <a:endParaRPr lang="en-US"/>
          </a:p>
        </p:txBody>
      </p:sp>
    </p:spTree>
    <p:extLst>
      <p:ext uri="{BB962C8B-B14F-4D97-AF65-F5344CB8AC3E}">
        <p14:creationId xmlns:p14="http://schemas.microsoft.com/office/powerpoint/2010/main" val="1531854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3928-3F0E-39CF-0732-360134CC4D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562E03-6692-D43C-D883-3C68227D7D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F055BF-F42C-414F-4419-887AD028B6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A0DDB7-E0D5-FD77-36E3-0E202A03E8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C9A5B2-777A-8398-1004-754D077BFD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887A14-7270-9790-7EDC-D2EEF1B61854}"/>
              </a:ext>
            </a:extLst>
          </p:cNvPr>
          <p:cNvSpPr>
            <a:spLocks noGrp="1"/>
          </p:cNvSpPr>
          <p:nvPr>
            <p:ph type="dt" sz="half" idx="10"/>
          </p:nvPr>
        </p:nvSpPr>
        <p:spPr/>
        <p:txBody>
          <a:bodyPr/>
          <a:lstStyle/>
          <a:p>
            <a:fld id="{8B832186-BEA6-784F-B00B-82BCC442BFF8}" type="datetimeFigureOut">
              <a:rPr lang="en-US" smtClean="0"/>
              <a:t>7/11/23</a:t>
            </a:fld>
            <a:endParaRPr lang="en-US"/>
          </a:p>
        </p:txBody>
      </p:sp>
      <p:sp>
        <p:nvSpPr>
          <p:cNvPr id="8" name="Footer Placeholder 7">
            <a:extLst>
              <a:ext uri="{FF2B5EF4-FFF2-40B4-BE49-F238E27FC236}">
                <a16:creationId xmlns:a16="http://schemas.microsoft.com/office/drawing/2014/main" id="{81BE404D-9125-4A8F-D851-5140ADF828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7CFB0C-78B0-41B0-4619-0E016C9DA9DD}"/>
              </a:ext>
            </a:extLst>
          </p:cNvPr>
          <p:cNvSpPr>
            <a:spLocks noGrp="1"/>
          </p:cNvSpPr>
          <p:nvPr>
            <p:ph type="sldNum" sz="quarter" idx="12"/>
          </p:nvPr>
        </p:nvSpPr>
        <p:spPr/>
        <p:txBody>
          <a:bodyPr/>
          <a:lstStyle/>
          <a:p>
            <a:fld id="{E22AFD46-5E0B-8B40-AA57-DFD8DDFF9F9F}" type="slidenum">
              <a:rPr lang="en-US" smtClean="0"/>
              <a:t>‹#›</a:t>
            </a:fld>
            <a:endParaRPr lang="en-US"/>
          </a:p>
        </p:txBody>
      </p:sp>
    </p:spTree>
    <p:extLst>
      <p:ext uri="{BB962C8B-B14F-4D97-AF65-F5344CB8AC3E}">
        <p14:creationId xmlns:p14="http://schemas.microsoft.com/office/powerpoint/2010/main" val="142463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C318-4B25-E42B-213D-0F47475EE8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AC5413-27AC-B2DD-8FB4-43AFCA460525}"/>
              </a:ext>
            </a:extLst>
          </p:cNvPr>
          <p:cNvSpPr>
            <a:spLocks noGrp="1"/>
          </p:cNvSpPr>
          <p:nvPr>
            <p:ph type="dt" sz="half" idx="10"/>
          </p:nvPr>
        </p:nvSpPr>
        <p:spPr/>
        <p:txBody>
          <a:bodyPr/>
          <a:lstStyle/>
          <a:p>
            <a:fld id="{8B832186-BEA6-784F-B00B-82BCC442BFF8}" type="datetimeFigureOut">
              <a:rPr lang="en-US" smtClean="0"/>
              <a:t>7/11/23</a:t>
            </a:fld>
            <a:endParaRPr lang="en-US"/>
          </a:p>
        </p:txBody>
      </p:sp>
      <p:sp>
        <p:nvSpPr>
          <p:cNvPr id="4" name="Footer Placeholder 3">
            <a:extLst>
              <a:ext uri="{FF2B5EF4-FFF2-40B4-BE49-F238E27FC236}">
                <a16:creationId xmlns:a16="http://schemas.microsoft.com/office/drawing/2014/main" id="{1FAB6970-0C01-E85E-7ABE-0DAC58B3A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FEDCAF-2B0D-E3D6-5C39-F745E3281BE9}"/>
              </a:ext>
            </a:extLst>
          </p:cNvPr>
          <p:cNvSpPr>
            <a:spLocks noGrp="1"/>
          </p:cNvSpPr>
          <p:nvPr>
            <p:ph type="sldNum" sz="quarter" idx="12"/>
          </p:nvPr>
        </p:nvSpPr>
        <p:spPr/>
        <p:txBody>
          <a:bodyPr/>
          <a:lstStyle/>
          <a:p>
            <a:fld id="{E22AFD46-5E0B-8B40-AA57-DFD8DDFF9F9F}" type="slidenum">
              <a:rPr lang="en-US" smtClean="0"/>
              <a:t>‹#›</a:t>
            </a:fld>
            <a:endParaRPr lang="en-US"/>
          </a:p>
        </p:txBody>
      </p:sp>
    </p:spTree>
    <p:extLst>
      <p:ext uri="{BB962C8B-B14F-4D97-AF65-F5344CB8AC3E}">
        <p14:creationId xmlns:p14="http://schemas.microsoft.com/office/powerpoint/2010/main" val="37603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A74097-6766-01D0-4E69-F1FB2FE32646}"/>
              </a:ext>
            </a:extLst>
          </p:cNvPr>
          <p:cNvSpPr>
            <a:spLocks noGrp="1"/>
          </p:cNvSpPr>
          <p:nvPr>
            <p:ph type="dt" sz="half" idx="10"/>
          </p:nvPr>
        </p:nvSpPr>
        <p:spPr/>
        <p:txBody>
          <a:bodyPr/>
          <a:lstStyle/>
          <a:p>
            <a:fld id="{8B832186-BEA6-784F-B00B-82BCC442BFF8}" type="datetimeFigureOut">
              <a:rPr lang="en-US" smtClean="0"/>
              <a:t>7/11/23</a:t>
            </a:fld>
            <a:endParaRPr lang="en-US"/>
          </a:p>
        </p:txBody>
      </p:sp>
      <p:sp>
        <p:nvSpPr>
          <p:cNvPr id="3" name="Footer Placeholder 2">
            <a:extLst>
              <a:ext uri="{FF2B5EF4-FFF2-40B4-BE49-F238E27FC236}">
                <a16:creationId xmlns:a16="http://schemas.microsoft.com/office/drawing/2014/main" id="{47FF6205-3046-72F3-FC60-A3BB8199FA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983173-1DC0-F1D7-15E6-2E8BCB45E23D}"/>
              </a:ext>
            </a:extLst>
          </p:cNvPr>
          <p:cNvSpPr>
            <a:spLocks noGrp="1"/>
          </p:cNvSpPr>
          <p:nvPr>
            <p:ph type="sldNum" sz="quarter" idx="12"/>
          </p:nvPr>
        </p:nvSpPr>
        <p:spPr/>
        <p:txBody>
          <a:bodyPr/>
          <a:lstStyle/>
          <a:p>
            <a:fld id="{E22AFD46-5E0B-8B40-AA57-DFD8DDFF9F9F}" type="slidenum">
              <a:rPr lang="en-US" smtClean="0"/>
              <a:t>‹#›</a:t>
            </a:fld>
            <a:endParaRPr lang="en-US"/>
          </a:p>
        </p:txBody>
      </p:sp>
    </p:spTree>
    <p:extLst>
      <p:ext uri="{BB962C8B-B14F-4D97-AF65-F5344CB8AC3E}">
        <p14:creationId xmlns:p14="http://schemas.microsoft.com/office/powerpoint/2010/main" val="222333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2CF3-E072-95F4-AE56-4FF5D711E9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08633C-8192-2719-6971-239B70E30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8388C5-3888-B6AB-50A4-054689420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BFFFCC-9F9D-4AED-5E9F-FC67E5D26C46}"/>
              </a:ext>
            </a:extLst>
          </p:cNvPr>
          <p:cNvSpPr>
            <a:spLocks noGrp="1"/>
          </p:cNvSpPr>
          <p:nvPr>
            <p:ph type="dt" sz="half" idx="10"/>
          </p:nvPr>
        </p:nvSpPr>
        <p:spPr/>
        <p:txBody>
          <a:bodyPr/>
          <a:lstStyle/>
          <a:p>
            <a:fld id="{8B832186-BEA6-784F-B00B-82BCC442BFF8}" type="datetimeFigureOut">
              <a:rPr lang="en-US" smtClean="0"/>
              <a:t>7/11/23</a:t>
            </a:fld>
            <a:endParaRPr lang="en-US"/>
          </a:p>
        </p:txBody>
      </p:sp>
      <p:sp>
        <p:nvSpPr>
          <p:cNvPr id="6" name="Footer Placeholder 5">
            <a:extLst>
              <a:ext uri="{FF2B5EF4-FFF2-40B4-BE49-F238E27FC236}">
                <a16:creationId xmlns:a16="http://schemas.microsoft.com/office/drawing/2014/main" id="{4CD58AE0-32AA-64FD-9B3E-6E5DCC7634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8E8CE6-7078-DBE3-EC77-D85C67822B7C}"/>
              </a:ext>
            </a:extLst>
          </p:cNvPr>
          <p:cNvSpPr>
            <a:spLocks noGrp="1"/>
          </p:cNvSpPr>
          <p:nvPr>
            <p:ph type="sldNum" sz="quarter" idx="12"/>
          </p:nvPr>
        </p:nvSpPr>
        <p:spPr/>
        <p:txBody>
          <a:bodyPr/>
          <a:lstStyle/>
          <a:p>
            <a:fld id="{E22AFD46-5E0B-8B40-AA57-DFD8DDFF9F9F}" type="slidenum">
              <a:rPr lang="en-US" smtClean="0"/>
              <a:t>‹#›</a:t>
            </a:fld>
            <a:endParaRPr lang="en-US"/>
          </a:p>
        </p:txBody>
      </p:sp>
    </p:spTree>
    <p:extLst>
      <p:ext uri="{BB962C8B-B14F-4D97-AF65-F5344CB8AC3E}">
        <p14:creationId xmlns:p14="http://schemas.microsoft.com/office/powerpoint/2010/main" val="3788943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21E56-BA34-A13D-E9D5-883B22A007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708C9F-A5CB-26E7-1440-106B3E34C4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40E73C-57B8-ADDF-DDA1-288953C40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65276-651F-32EA-B8AC-44B8961328F6}"/>
              </a:ext>
            </a:extLst>
          </p:cNvPr>
          <p:cNvSpPr>
            <a:spLocks noGrp="1"/>
          </p:cNvSpPr>
          <p:nvPr>
            <p:ph type="dt" sz="half" idx="10"/>
          </p:nvPr>
        </p:nvSpPr>
        <p:spPr/>
        <p:txBody>
          <a:bodyPr/>
          <a:lstStyle/>
          <a:p>
            <a:fld id="{8B832186-BEA6-784F-B00B-82BCC442BFF8}" type="datetimeFigureOut">
              <a:rPr lang="en-US" smtClean="0"/>
              <a:t>7/11/23</a:t>
            </a:fld>
            <a:endParaRPr lang="en-US"/>
          </a:p>
        </p:txBody>
      </p:sp>
      <p:sp>
        <p:nvSpPr>
          <p:cNvPr id="6" name="Footer Placeholder 5">
            <a:extLst>
              <a:ext uri="{FF2B5EF4-FFF2-40B4-BE49-F238E27FC236}">
                <a16:creationId xmlns:a16="http://schemas.microsoft.com/office/drawing/2014/main" id="{D1AE1233-16AC-A506-653F-20392D3CD5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C61D88-22A1-6CF9-4035-065B38BB1AF1}"/>
              </a:ext>
            </a:extLst>
          </p:cNvPr>
          <p:cNvSpPr>
            <a:spLocks noGrp="1"/>
          </p:cNvSpPr>
          <p:nvPr>
            <p:ph type="sldNum" sz="quarter" idx="12"/>
          </p:nvPr>
        </p:nvSpPr>
        <p:spPr/>
        <p:txBody>
          <a:bodyPr/>
          <a:lstStyle/>
          <a:p>
            <a:fld id="{E22AFD46-5E0B-8B40-AA57-DFD8DDFF9F9F}" type="slidenum">
              <a:rPr lang="en-US" smtClean="0"/>
              <a:t>‹#›</a:t>
            </a:fld>
            <a:endParaRPr lang="en-US"/>
          </a:p>
        </p:txBody>
      </p:sp>
    </p:spTree>
    <p:extLst>
      <p:ext uri="{BB962C8B-B14F-4D97-AF65-F5344CB8AC3E}">
        <p14:creationId xmlns:p14="http://schemas.microsoft.com/office/powerpoint/2010/main" val="383768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8D074D-556D-3E78-C074-59FAF1302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0ED7A-6DE9-205C-B26F-2F8C1FDF8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39AC5-EF48-922D-69DC-00FDCBE159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32186-BEA6-784F-B00B-82BCC442BFF8}" type="datetimeFigureOut">
              <a:rPr lang="en-US" smtClean="0"/>
              <a:t>7/11/23</a:t>
            </a:fld>
            <a:endParaRPr lang="en-US"/>
          </a:p>
        </p:txBody>
      </p:sp>
      <p:sp>
        <p:nvSpPr>
          <p:cNvPr id="5" name="Footer Placeholder 4">
            <a:extLst>
              <a:ext uri="{FF2B5EF4-FFF2-40B4-BE49-F238E27FC236}">
                <a16:creationId xmlns:a16="http://schemas.microsoft.com/office/drawing/2014/main" id="{8E39F4DA-C51D-6867-DDEF-14EC63E6CB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4D06B5-93D8-5EF9-7227-1D89F502F6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2AFD46-5E0B-8B40-AA57-DFD8DDFF9F9F}" type="slidenum">
              <a:rPr lang="en-US" smtClean="0"/>
              <a:t>‹#›</a:t>
            </a:fld>
            <a:endParaRPr lang="en-US"/>
          </a:p>
        </p:txBody>
      </p:sp>
    </p:spTree>
    <p:extLst>
      <p:ext uri="{BB962C8B-B14F-4D97-AF65-F5344CB8AC3E}">
        <p14:creationId xmlns:p14="http://schemas.microsoft.com/office/powerpoint/2010/main" val="2780836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8/10/relationships/comments" Target="../comments/modernComment_144_3079909D.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pmc/articles/PMC4728153/" TargetMode="External"/><Relationship Id="rId2" Type="http://schemas.microsoft.com/office/2018/10/relationships/comments" Target="../comments/modernComment_143_D5150BA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bmjopen.bmj.com/content/12/1/e050670" TargetMode="External"/><Relationship Id="rId1" Type="http://schemas.openxmlformats.org/officeDocument/2006/relationships/slideLayout" Target="../slideLayouts/slideLayout7.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B1864-E8A4-965F-8931-6F020B86D66D}"/>
              </a:ext>
            </a:extLst>
          </p:cNvPr>
          <p:cNvSpPr>
            <a:spLocks noGrp="1"/>
          </p:cNvSpPr>
          <p:nvPr>
            <p:ph type="ctrTitle"/>
          </p:nvPr>
        </p:nvSpPr>
        <p:spPr/>
        <p:txBody>
          <a:bodyPr/>
          <a:lstStyle/>
          <a:p>
            <a:r>
              <a:rPr lang="en-US" dirty="0"/>
              <a:t>SDR update - July 2023</a:t>
            </a:r>
          </a:p>
        </p:txBody>
      </p:sp>
      <p:sp>
        <p:nvSpPr>
          <p:cNvPr id="3" name="Subtitle 2">
            <a:extLst>
              <a:ext uri="{FF2B5EF4-FFF2-40B4-BE49-F238E27FC236}">
                <a16:creationId xmlns:a16="http://schemas.microsoft.com/office/drawing/2014/main" id="{3D2FBB15-0A6D-79F1-31A6-8C9B0538D6A4}"/>
              </a:ext>
            </a:extLst>
          </p:cNvPr>
          <p:cNvSpPr>
            <a:spLocks noGrp="1"/>
          </p:cNvSpPr>
          <p:nvPr>
            <p:ph type="subTitle" idx="1"/>
          </p:nvPr>
        </p:nvSpPr>
        <p:spPr/>
        <p:txBody>
          <a:bodyPr/>
          <a:lstStyle/>
          <a:p>
            <a:r>
              <a:rPr lang="en-US" sz="2400" dirty="0"/>
              <a:t>Meibin Chen and </a:t>
            </a:r>
            <a:r>
              <a:rPr lang="en-US" sz="2400" dirty="0" err="1"/>
              <a:t>Tak</a:t>
            </a:r>
            <a:r>
              <a:rPr lang="en-US" sz="2400" dirty="0"/>
              <a:t> </a:t>
            </a:r>
            <a:r>
              <a:rPr lang="en-US" sz="2400" dirty="0" err="1"/>
              <a:t>Igusa</a:t>
            </a:r>
            <a:endParaRPr lang="en-US" sz="2400" dirty="0"/>
          </a:p>
          <a:p>
            <a:r>
              <a:rPr lang="en-US" dirty="0"/>
              <a:t>Johns Hopkins University</a:t>
            </a:r>
            <a:endParaRPr lang="en-US" sz="2400" dirty="0"/>
          </a:p>
          <a:p>
            <a:endParaRPr lang="en-US" dirty="0"/>
          </a:p>
        </p:txBody>
      </p:sp>
    </p:spTree>
    <p:extLst>
      <p:ext uri="{BB962C8B-B14F-4D97-AF65-F5344CB8AC3E}">
        <p14:creationId xmlns:p14="http://schemas.microsoft.com/office/powerpoint/2010/main" val="67088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DDA69C-C355-5EDF-9585-FB86E754707A}"/>
              </a:ext>
            </a:extLst>
          </p:cNvPr>
          <p:cNvSpPr txBox="1"/>
          <p:nvPr/>
        </p:nvSpPr>
        <p:spPr>
          <a:xfrm>
            <a:off x="87086" y="97313"/>
            <a:ext cx="1610184" cy="369332"/>
          </a:xfrm>
          <a:prstGeom prst="rect">
            <a:avLst/>
          </a:prstGeom>
          <a:noFill/>
        </p:spPr>
        <p:txBody>
          <a:bodyPr wrap="none" rtlCol="0">
            <a:spAutoFit/>
          </a:bodyPr>
          <a:lstStyle/>
          <a:p>
            <a:r>
              <a:rPr lang="en-US" b="1" dirty="0">
                <a:solidFill>
                  <a:schemeClr val="accent1">
                    <a:lumMod val="75000"/>
                  </a:schemeClr>
                </a:solidFill>
                <a:latin typeface="+mj-lt"/>
              </a:rPr>
              <a:t>STEP 2 OF ABM</a:t>
            </a:r>
          </a:p>
        </p:txBody>
      </p:sp>
      <p:cxnSp>
        <p:nvCxnSpPr>
          <p:cNvPr id="10" name="Straight Connector 9">
            <a:extLst>
              <a:ext uri="{FF2B5EF4-FFF2-40B4-BE49-F238E27FC236}">
                <a16:creationId xmlns:a16="http://schemas.microsoft.com/office/drawing/2014/main" id="{9322DE38-5FD3-A962-96C8-B97CD213A9AF}"/>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A44C12C-ED4A-E148-F889-1AAB1A8027AD}"/>
              </a:ext>
            </a:extLst>
          </p:cNvPr>
          <p:cNvSpPr txBox="1"/>
          <p:nvPr/>
        </p:nvSpPr>
        <p:spPr>
          <a:xfrm>
            <a:off x="138436" y="719678"/>
            <a:ext cx="9874244" cy="1477328"/>
          </a:xfrm>
          <a:prstGeom prst="rect">
            <a:avLst/>
          </a:prstGeom>
          <a:noFill/>
        </p:spPr>
        <p:txBody>
          <a:bodyPr wrap="square">
            <a:spAutoFit/>
          </a:bodyPr>
          <a:lstStyle/>
          <a:p>
            <a:pPr marL="342900" indent="-342900">
              <a:buAutoNum type="arabicPeriod" startAt="2"/>
            </a:pPr>
            <a:r>
              <a:rPr lang="en-US" dirty="0">
                <a:solidFill>
                  <a:schemeClr val="tx1"/>
                </a:solidFill>
                <a:latin typeface="Calibri" panose="020F0502020204030204" pitchFamily="34" charset="0"/>
                <a:cs typeface="Calibri" panose="020F0502020204030204" pitchFamily="34" charset="0"/>
                <a:sym typeface="Wingdings" pitchFamily="2" charset="2"/>
              </a:rPr>
              <a:t>Mother is distributed from antenatal care facility to delivery facility </a:t>
            </a:r>
            <a:r>
              <a:rPr lang="en-US" dirty="0">
                <a:latin typeface="Calibri" panose="020F0502020204030204" pitchFamily="34" charset="0"/>
                <a:cs typeface="Calibri" panose="020F0502020204030204" pitchFamily="34" charset="0"/>
                <a:sym typeface="Wingdings" pitchFamily="2" charset="2"/>
              </a:rPr>
              <a:t>with consideration for the following factors: </a:t>
            </a: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Distance to facility </a:t>
            </a: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Mother’s risk level and level of the facility </a:t>
            </a: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Capacity of the facility for </a:t>
            </a:r>
            <a:r>
              <a:rPr lang="en-US" dirty="0" err="1">
                <a:latin typeface="Calibri" panose="020F0502020204030204" pitchFamily="34" charset="0"/>
                <a:cs typeface="Calibri" panose="020F0502020204030204" pitchFamily="34" charset="0"/>
                <a:sym typeface="Wingdings" pitchFamily="2" charset="2"/>
              </a:rPr>
              <a:t>EmONC</a:t>
            </a:r>
            <a:r>
              <a:rPr lang="en-US" dirty="0">
                <a:latin typeface="Calibri" panose="020F0502020204030204" pitchFamily="34" charset="0"/>
                <a:cs typeface="Calibri" panose="020F0502020204030204" pitchFamily="34" charset="0"/>
                <a:sym typeface="Wingdings" pitchFamily="2" charset="2"/>
              </a:rPr>
              <a:t> (C-sections conducted)  </a:t>
            </a:r>
          </a:p>
        </p:txBody>
      </p:sp>
      <p:pic>
        <p:nvPicPr>
          <p:cNvPr id="7" name="Picture 6" descr="A picture containing screenshot, text, diagram, plot&#10;&#10;Description automatically generated">
            <a:extLst>
              <a:ext uri="{FF2B5EF4-FFF2-40B4-BE49-F238E27FC236}">
                <a16:creationId xmlns:a16="http://schemas.microsoft.com/office/drawing/2014/main" id="{F24F432B-134A-93C2-3D24-DB493B5D5A51}"/>
              </a:ext>
            </a:extLst>
          </p:cNvPr>
          <p:cNvPicPr>
            <a:picLocks noChangeAspect="1"/>
          </p:cNvPicPr>
          <p:nvPr/>
        </p:nvPicPr>
        <p:blipFill>
          <a:blip r:embed="rId3"/>
          <a:stretch>
            <a:fillRect/>
          </a:stretch>
        </p:blipFill>
        <p:spPr>
          <a:xfrm>
            <a:off x="6497637" y="1251079"/>
            <a:ext cx="5432426" cy="5498008"/>
          </a:xfrm>
          <a:prstGeom prst="rect">
            <a:avLst/>
          </a:prstGeom>
        </p:spPr>
      </p:pic>
    </p:spTree>
    <p:extLst>
      <p:ext uri="{BB962C8B-B14F-4D97-AF65-F5344CB8AC3E}">
        <p14:creationId xmlns:p14="http://schemas.microsoft.com/office/powerpoint/2010/main" val="813273245"/>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DDA69C-C355-5EDF-9585-FB86E754707A}"/>
              </a:ext>
            </a:extLst>
          </p:cNvPr>
          <p:cNvSpPr txBox="1"/>
          <p:nvPr/>
        </p:nvSpPr>
        <p:spPr>
          <a:xfrm>
            <a:off x="87086" y="97313"/>
            <a:ext cx="1610184" cy="369332"/>
          </a:xfrm>
          <a:prstGeom prst="rect">
            <a:avLst/>
          </a:prstGeom>
          <a:noFill/>
        </p:spPr>
        <p:txBody>
          <a:bodyPr wrap="none" rtlCol="0">
            <a:spAutoFit/>
          </a:bodyPr>
          <a:lstStyle/>
          <a:p>
            <a:r>
              <a:rPr lang="en-US" b="1">
                <a:solidFill>
                  <a:schemeClr val="accent1">
                    <a:lumMod val="75000"/>
                  </a:schemeClr>
                </a:solidFill>
                <a:latin typeface="+mj-lt"/>
              </a:rPr>
              <a:t>STEP 3 </a:t>
            </a:r>
            <a:r>
              <a:rPr lang="en-US" b="1" dirty="0">
                <a:solidFill>
                  <a:schemeClr val="accent1">
                    <a:lumMod val="75000"/>
                  </a:schemeClr>
                </a:solidFill>
                <a:latin typeface="+mj-lt"/>
              </a:rPr>
              <a:t>OF ABM</a:t>
            </a:r>
          </a:p>
        </p:txBody>
      </p:sp>
      <p:cxnSp>
        <p:nvCxnSpPr>
          <p:cNvPr id="10" name="Straight Connector 9">
            <a:extLst>
              <a:ext uri="{FF2B5EF4-FFF2-40B4-BE49-F238E27FC236}">
                <a16:creationId xmlns:a16="http://schemas.microsoft.com/office/drawing/2014/main" id="{9322DE38-5FD3-A962-96C8-B97CD213A9AF}"/>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4E0D6C6-497E-3AA9-B145-CBEB4C70B0F4}"/>
              </a:ext>
            </a:extLst>
          </p:cNvPr>
          <p:cNvSpPr txBox="1"/>
          <p:nvPr/>
        </p:nvSpPr>
        <p:spPr>
          <a:xfrm>
            <a:off x="6872933" y="6264839"/>
            <a:ext cx="5105244" cy="461665"/>
          </a:xfrm>
          <a:prstGeom prst="rect">
            <a:avLst/>
          </a:prstGeom>
          <a:noFill/>
        </p:spPr>
        <p:txBody>
          <a:bodyPr wrap="none" rtlCol="0">
            <a:spAutoFit/>
          </a:bodyPr>
          <a:lstStyle/>
          <a:p>
            <a:r>
              <a:rPr lang="en-US" sz="1200" i="1" dirty="0">
                <a:solidFill>
                  <a:schemeClr val="bg2">
                    <a:lumMod val="75000"/>
                  </a:schemeClr>
                </a:solidFill>
                <a:hlinkClick r:id="rId3">
                  <a:extLst>
                    <a:ext uri="{A12FA001-AC4F-418D-AE19-62706E023703}">
                      <ahyp:hlinkClr xmlns:ahyp="http://schemas.microsoft.com/office/drawing/2018/hyperlinkcolor" val="tx"/>
                    </a:ext>
                  </a:extLst>
                </a:hlinkClick>
              </a:rPr>
              <a:t>(2) https://www.ncbi.nlm.nih.gov/pmc/articles/PMC4728153/</a:t>
            </a:r>
            <a:br>
              <a:rPr lang="en-US" sz="1200" i="1" dirty="0">
                <a:solidFill>
                  <a:schemeClr val="bg2">
                    <a:lumMod val="75000"/>
                  </a:schemeClr>
                </a:solidFill>
              </a:rPr>
            </a:br>
            <a:r>
              <a:rPr lang="en-US" sz="1200" i="1" dirty="0">
                <a:solidFill>
                  <a:schemeClr val="bg2">
                    <a:lumMod val="75000"/>
                  </a:schemeClr>
                </a:solidFill>
              </a:rPr>
              <a:t>U.S. ratio of low to high for eclampsia and uterine rupture is approximately 1:3</a:t>
            </a:r>
            <a:r>
              <a:rPr lang="en-US" sz="1200" i="1" dirty="0">
                <a:solidFill>
                  <a:schemeClr val="bg2">
                    <a:lumMod val="75000"/>
                  </a:schemeClr>
                </a:solidFill>
                <a:latin typeface="HelveticaNeueLTStd"/>
              </a:rPr>
              <a:t> </a:t>
            </a:r>
            <a:endParaRPr lang="en-US" sz="1200" i="1" dirty="0">
              <a:solidFill>
                <a:schemeClr val="bg2">
                  <a:lumMod val="75000"/>
                </a:schemeClr>
              </a:solidFill>
            </a:endParaRPr>
          </a:p>
        </p:txBody>
      </p:sp>
      <p:sp>
        <p:nvSpPr>
          <p:cNvPr id="15" name="Oval 14">
            <a:extLst>
              <a:ext uri="{FF2B5EF4-FFF2-40B4-BE49-F238E27FC236}">
                <a16:creationId xmlns:a16="http://schemas.microsoft.com/office/drawing/2014/main" id="{DCFFEB00-E42F-FB65-418F-8A73F300B6E2}"/>
              </a:ext>
            </a:extLst>
          </p:cNvPr>
          <p:cNvSpPr/>
          <p:nvPr/>
        </p:nvSpPr>
        <p:spPr>
          <a:xfrm>
            <a:off x="4719551" y="2631957"/>
            <a:ext cx="548640" cy="51206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6" name="Oval 15">
            <a:extLst>
              <a:ext uri="{FF2B5EF4-FFF2-40B4-BE49-F238E27FC236}">
                <a16:creationId xmlns:a16="http://schemas.microsoft.com/office/drawing/2014/main" id="{291D2F4F-D7CC-149D-B9B6-0B7811567E63}"/>
              </a:ext>
            </a:extLst>
          </p:cNvPr>
          <p:cNvSpPr/>
          <p:nvPr/>
        </p:nvSpPr>
        <p:spPr>
          <a:xfrm>
            <a:off x="5520190" y="2631957"/>
            <a:ext cx="548640" cy="51206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Oval 16">
            <a:extLst>
              <a:ext uri="{FF2B5EF4-FFF2-40B4-BE49-F238E27FC236}">
                <a16:creationId xmlns:a16="http://schemas.microsoft.com/office/drawing/2014/main" id="{8535738D-CD3F-045A-8525-E286F6B572EB}"/>
              </a:ext>
            </a:extLst>
          </p:cNvPr>
          <p:cNvSpPr/>
          <p:nvPr/>
        </p:nvSpPr>
        <p:spPr>
          <a:xfrm>
            <a:off x="6357154" y="2631957"/>
            <a:ext cx="548640" cy="51206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Oval 17">
            <a:extLst>
              <a:ext uri="{FF2B5EF4-FFF2-40B4-BE49-F238E27FC236}">
                <a16:creationId xmlns:a16="http://schemas.microsoft.com/office/drawing/2014/main" id="{30BA16DF-3800-FDCE-F606-352594A0EDD1}"/>
              </a:ext>
            </a:extLst>
          </p:cNvPr>
          <p:cNvSpPr/>
          <p:nvPr/>
        </p:nvSpPr>
        <p:spPr>
          <a:xfrm>
            <a:off x="4719551" y="4332742"/>
            <a:ext cx="548640" cy="51206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9" name="Oval 18">
            <a:extLst>
              <a:ext uri="{FF2B5EF4-FFF2-40B4-BE49-F238E27FC236}">
                <a16:creationId xmlns:a16="http://schemas.microsoft.com/office/drawing/2014/main" id="{DF4E6CE3-7B5A-A659-C0D0-4E409B2F0CFB}"/>
              </a:ext>
            </a:extLst>
          </p:cNvPr>
          <p:cNvSpPr/>
          <p:nvPr/>
        </p:nvSpPr>
        <p:spPr>
          <a:xfrm>
            <a:off x="5520190" y="4332742"/>
            <a:ext cx="548640" cy="51206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Oval 19">
            <a:extLst>
              <a:ext uri="{FF2B5EF4-FFF2-40B4-BE49-F238E27FC236}">
                <a16:creationId xmlns:a16="http://schemas.microsoft.com/office/drawing/2014/main" id="{1AD854DB-8F30-6929-E1FE-7571A52292F3}"/>
              </a:ext>
            </a:extLst>
          </p:cNvPr>
          <p:cNvSpPr/>
          <p:nvPr/>
        </p:nvSpPr>
        <p:spPr>
          <a:xfrm>
            <a:off x="6357154" y="4332742"/>
            <a:ext cx="548640" cy="51206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22" name="Straight Arrow Connector 21">
            <a:extLst>
              <a:ext uri="{FF2B5EF4-FFF2-40B4-BE49-F238E27FC236}">
                <a16:creationId xmlns:a16="http://schemas.microsoft.com/office/drawing/2014/main" id="{488DF0BC-D7DF-0145-A6E9-FBB582CCF3EA}"/>
              </a:ext>
            </a:extLst>
          </p:cNvPr>
          <p:cNvCxnSpPr>
            <a:stCxn id="15" idx="4"/>
            <a:endCxn id="18" idx="0"/>
          </p:cNvCxnSpPr>
          <p:nvPr/>
        </p:nvCxnSpPr>
        <p:spPr>
          <a:xfrm>
            <a:off x="4993871" y="3144021"/>
            <a:ext cx="0" cy="11887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638A7A6-A88D-CDFE-1C6F-A8A0CBDCDBAF}"/>
              </a:ext>
            </a:extLst>
          </p:cNvPr>
          <p:cNvCxnSpPr>
            <a:stCxn id="16" idx="4"/>
            <a:endCxn id="19" idx="0"/>
          </p:cNvCxnSpPr>
          <p:nvPr/>
        </p:nvCxnSpPr>
        <p:spPr>
          <a:xfrm>
            <a:off x="5794510" y="3144021"/>
            <a:ext cx="0" cy="11887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666791-531D-E944-6AB2-1DD108E08480}"/>
              </a:ext>
            </a:extLst>
          </p:cNvPr>
          <p:cNvCxnSpPr>
            <a:stCxn id="17" idx="4"/>
            <a:endCxn id="20" idx="0"/>
          </p:cNvCxnSpPr>
          <p:nvPr/>
        </p:nvCxnSpPr>
        <p:spPr>
          <a:xfrm>
            <a:off x="6631474" y="3144021"/>
            <a:ext cx="0" cy="11887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2A06183-FDBD-6F42-553F-5E6378ECB70F}"/>
              </a:ext>
            </a:extLst>
          </p:cNvPr>
          <p:cNvCxnSpPr>
            <a:stCxn id="16" idx="4"/>
            <a:endCxn id="18" idx="0"/>
          </p:cNvCxnSpPr>
          <p:nvPr/>
        </p:nvCxnSpPr>
        <p:spPr>
          <a:xfrm flipH="1">
            <a:off x="4993871" y="3144021"/>
            <a:ext cx="800639" cy="11887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6A156E5-FF99-C27C-9532-439B8A0F79CC}"/>
              </a:ext>
            </a:extLst>
          </p:cNvPr>
          <p:cNvCxnSpPr>
            <a:stCxn id="17" idx="4"/>
            <a:endCxn id="18" idx="0"/>
          </p:cNvCxnSpPr>
          <p:nvPr/>
        </p:nvCxnSpPr>
        <p:spPr>
          <a:xfrm flipH="1">
            <a:off x="4993871" y="3144021"/>
            <a:ext cx="1637603" cy="11887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36C987A-F3FB-46B2-2663-B6F89297E4AC}"/>
              </a:ext>
            </a:extLst>
          </p:cNvPr>
          <p:cNvSpPr txBox="1"/>
          <p:nvPr/>
        </p:nvSpPr>
        <p:spPr>
          <a:xfrm>
            <a:off x="5794509" y="3768933"/>
            <a:ext cx="503664" cy="307777"/>
          </a:xfrm>
          <a:prstGeom prst="rect">
            <a:avLst/>
          </a:prstGeom>
          <a:noFill/>
        </p:spPr>
        <p:txBody>
          <a:bodyPr wrap="none" rtlCol="0">
            <a:spAutoFit/>
          </a:bodyPr>
          <a:lstStyle/>
          <a:p>
            <a:r>
              <a:rPr lang="en-US" sz="1400" dirty="0"/>
              <a:t>0.02</a:t>
            </a:r>
          </a:p>
        </p:txBody>
      </p:sp>
      <p:sp>
        <p:nvSpPr>
          <p:cNvPr id="32" name="TextBox 31">
            <a:extLst>
              <a:ext uri="{FF2B5EF4-FFF2-40B4-BE49-F238E27FC236}">
                <a16:creationId xmlns:a16="http://schemas.microsoft.com/office/drawing/2014/main" id="{F36696F5-A838-23E9-9EF0-F04170A466E4}"/>
              </a:ext>
            </a:extLst>
          </p:cNvPr>
          <p:cNvSpPr txBox="1"/>
          <p:nvPr/>
        </p:nvSpPr>
        <p:spPr>
          <a:xfrm>
            <a:off x="6621101" y="3768932"/>
            <a:ext cx="503664" cy="307777"/>
          </a:xfrm>
          <a:prstGeom prst="rect">
            <a:avLst/>
          </a:prstGeom>
          <a:noFill/>
        </p:spPr>
        <p:txBody>
          <a:bodyPr wrap="none" rtlCol="0">
            <a:spAutoFit/>
          </a:bodyPr>
          <a:lstStyle/>
          <a:p>
            <a:r>
              <a:rPr lang="en-US" sz="1400" dirty="0"/>
              <a:t>0.07</a:t>
            </a:r>
          </a:p>
        </p:txBody>
      </p:sp>
      <p:sp>
        <p:nvSpPr>
          <p:cNvPr id="33" name="TextBox 32">
            <a:extLst>
              <a:ext uri="{FF2B5EF4-FFF2-40B4-BE49-F238E27FC236}">
                <a16:creationId xmlns:a16="http://schemas.microsoft.com/office/drawing/2014/main" id="{5E5CE0EA-B875-3866-13DE-8A51D374B092}"/>
              </a:ext>
            </a:extLst>
          </p:cNvPr>
          <p:cNvSpPr txBox="1"/>
          <p:nvPr/>
        </p:nvSpPr>
        <p:spPr>
          <a:xfrm>
            <a:off x="4699776" y="3793594"/>
            <a:ext cx="276038" cy="307777"/>
          </a:xfrm>
          <a:prstGeom prst="rect">
            <a:avLst/>
          </a:prstGeom>
          <a:noFill/>
        </p:spPr>
        <p:txBody>
          <a:bodyPr wrap="square" rtlCol="0">
            <a:spAutoFit/>
          </a:bodyPr>
          <a:lstStyle/>
          <a:p>
            <a:r>
              <a:rPr lang="en-US" sz="1400" dirty="0"/>
              <a:t>1</a:t>
            </a:r>
          </a:p>
        </p:txBody>
      </p:sp>
      <p:sp>
        <p:nvSpPr>
          <p:cNvPr id="34" name="TextBox 33">
            <a:extLst>
              <a:ext uri="{FF2B5EF4-FFF2-40B4-BE49-F238E27FC236}">
                <a16:creationId xmlns:a16="http://schemas.microsoft.com/office/drawing/2014/main" id="{18B0661C-7EBE-4C07-C39E-BCF390BFB6B1}"/>
              </a:ext>
            </a:extLst>
          </p:cNvPr>
          <p:cNvSpPr txBox="1"/>
          <p:nvPr/>
        </p:nvSpPr>
        <p:spPr>
          <a:xfrm>
            <a:off x="4615556" y="2247044"/>
            <a:ext cx="778675" cy="307777"/>
          </a:xfrm>
          <a:prstGeom prst="rect">
            <a:avLst/>
          </a:prstGeom>
          <a:noFill/>
        </p:spPr>
        <p:txBody>
          <a:bodyPr wrap="none" rtlCol="0">
            <a:spAutoFit/>
          </a:bodyPr>
          <a:lstStyle/>
          <a:p>
            <a:r>
              <a:rPr lang="en-US" sz="1400" dirty="0"/>
              <a:t>Low risk</a:t>
            </a:r>
          </a:p>
        </p:txBody>
      </p:sp>
      <p:sp>
        <p:nvSpPr>
          <p:cNvPr id="35" name="TextBox 34">
            <a:extLst>
              <a:ext uri="{FF2B5EF4-FFF2-40B4-BE49-F238E27FC236}">
                <a16:creationId xmlns:a16="http://schemas.microsoft.com/office/drawing/2014/main" id="{25B78CE0-D588-BCB0-DDC5-D578B7DC5C87}"/>
              </a:ext>
            </a:extLst>
          </p:cNvPr>
          <p:cNvSpPr txBox="1"/>
          <p:nvPr/>
        </p:nvSpPr>
        <p:spPr>
          <a:xfrm>
            <a:off x="5405171" y="2247044"/>
            <a:ext cx="864339" cy="307777"/>
          </a:xfrm>
          <a:prstGeom prst="rect">
            <a:avLst/>
          </a:prstGeom>
          <a:noFill/>
        </p:spPr>
        <p:txBody>
          <a:bodyPr wrap="none" rtlCol="0">
            <a:spAutoFit/>
          </a:bodyPr>
          <a:lstStyle/>
          <a:p>
            <a:r>
              <a:rPr lang="en-US" sz="1400" dirty="0"/>
              <a:t>Med. risk</a:t>
            </a:r>
          </a:p>
        </p:txBody>
      </p:sp>
      <p:sp>
        <p:nvSpPr>
          <p:cNvPr id="36" name="TextBox 35">
            <a:extLst>
              <a:ext uri="{FF2B5EF4-FFF2-40B4-BE49-F238E27FC236}">
                <a16:creationId xmlns:a16="http://schemas.microsoft.com/office/drawing/2014/main" id="{D214B265-7511-4436-DAE6-DA3346F001DF}"/>
              </a:ext>
            </a:extLst>
          </p:cNvPr>
          <p:cNvSpPr txBox="1"/>
          <p:nvPr/>
        </p:nvSpPr>
        <p:spPr>
          <a:xfrm>
            <a:off x="6242006" y="2247044"/>
            <a:ext cx="814647" cy="307777"/>
          </a:xfrm>
          <a:prstGeom prst="rect">
            <a:avLst/>
          </a:prstGeom>
          <a:noFill/>
        </p:spPr>
        <p:txBody>
          <a:bodyPr wrap="none" rtlCol="0">
            <a:spAutoFit/>
          </a:bodyPr>
          <a:lstStyle/>
          <a:p>
            <a:r>
              <a:rPr lang="en-US" sz="1400" dirty="0"/>
              <a:t>High risk</a:t>
            </a:r>
          </a:p>
        </p:txBody>
      </p:sp>
      <p:sp>
        <p:nvSpPr>
          <p:cNvPr id="37" name="TextBox 36">
            <a:extLst>
              <a:ext uri="{FF2B5EF4-FFF2-40B4-BE49-F238E27FC236}">
                <a16:creationId xmlns:a16="http://schemas.microsoft.com/office/drawing/2014/main" id="{D8D1F707-5F58-5279-1A11-DB1D7262FF13}"/>
              </a:ext>
            </a:extLst>
          </p:cNvPr>
          <p:cNvSpPr txBox="1"/>
          <p:nvPr/>
        </p:nvSpPr>
        <p:spPr>
          <a:xfrm>
            <a:off x="4529028" y="4954057"/>
            <a:ext cx="885307" cy="307777"/>
          </a:xfrm>
          <a:prstGeom prst="rect">
            <a:avLst/>
          </a:prstGeom>
          <a:noFill/>
        </p:spPr>
        <p:txBody>
          <a:bodyPr wrap="none" rtlCol="0">
            <a:spAutoFit/>
          </a:bodyPr>
          <a:lstStyle/>
          <a:p>
            <a:r>
              <a:rPr lang="en-US" sz="1400" dirty="0"/>
              <a:t>No comp.</a:t>
            </a:r>
          </a:p>
        </p:txBody>
      </p:sp>
      <p:sp>
        <p:nvSpPr>
          <p:cNvPr id="38" name="TextBox 37">
            <a:extLst>
              <a:ext uri="{FF2B5EF4-FFF2-40B4-BE49-F238E27FC236}">
                <a16:creationId xmlns:a16="http://schemas.microsoft.com/office/drawing/2014/main" id="{4E6FC2F4-143B-ADCC-D3CD-4C330BA32CA9}"/>
              </a:ext>
            </a:extLst>
          </p:cNvPr>
          <p:cNvSpPr txBox="1"/>
          <p:nvPr/>
        </p:nvSpPr>
        <p:spPr>
          <a:xfrm>
            <a:off x="5274960" y="4954057"/>
            <a:ext cx="972767" cy="307777"/>
          </a:xfrm>
          <a:prstGeom prst="rect">
            <a:avLst/>
          </a:prstGeom>
          <a:noFill/>
        </p:spPr>
        <p:txBody>
          <a:bodyPr wrap="none" rtlCol="0">
            <a:spAutoFit/>
          </a:bodyPr>
          <a:lstStyle/>
          <a:p>
            <a:r>
              <a:rPr lang="en-US" sz="1400" dirty="0"/>
              <a:t>Low comp.</a:t>
            </a:r>
          </a:p>
        </p:txBody>
      </p:sp>
      <p:sp>
        <p:nvSpPr>
          <p:cNvPr id="39" name="TextBox 38">
            <a:extLst>
              <a:ext uri="{FF2B5EF4-FFF2-40B4-BE49-F238E27FC236}">
                <a16:creationId xmlns:a16="http://schemas.microsoft.com/office/drawing/2014/main" id="{7A9712BD-2467-630A-2ABF-94F0DA7F8178}"/>
              </a:ext>
            </a:extLst>
          </p:cNvPr>
          <p:cNvSpPr txBox="1"/>
          <p:nvPr/>
        </p:nvSpPr>
        <p:spPr>
          <a:xfrm>
            <a:off x="6144152" y="4946950"/>
            <a:ext cx="1008738" cy="307777"/>
          </a:xfrm>
          <a:prstGeom prst="rect">
            <a:avLst/>
          </a:prstGeom>
          <a:noFill/>
        </p:spPr>
        <p:txBody>
          <a:bodyPr wrap="none" rtlCol="0">
            <a:spAutoFit/>
          </a:bodyPr>
          <a:lstStyle/>
          <a:p>
            <a:r>
              <a:rPr lang="en-US" sz="1400" dirty="0"/>
              <a:t>High comp.</a:t>
            </a:r>
          </a:p>
        </p:txBody>
      </p:sp>
      <p:sp>
        <p:nvSpPr>
          <p:cNvPr id="4" name="TextBox 3">
            <a:extLst>
              <a:ext uri="{FF2B5EF4-FFF2-40B4-BE49-F238E27FC236}">
                <a16:creationId xmlns:a16="http://schemas.microsoft.com/office/drawing/2014/main" id="{BB60DE79-D93A-FAFD-DD9F-458C6234EF2C}"/>
              </a:ext>
            </a:extLst>
          </p:cNvPr>
          <p:cNvSpPr txBox="1"/>
          <p:nvPr/>
        </p:nvSpPr>
        <p:spPr>
          <a:xfrm>
            <a:off x="138436" y="719678"/>
            <a:ext cx="9874244" cy="1200329"/>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sym typeface="Wingdings" pitchFamily="2" charset="2"/>
              </a:rPr>
              <a:t>3. </a:t>
            </a:r>
            <a:r>
              <a:rPr lang="en-US" dirty="0">
                <a:solidFill>
                  <a:schemeClr val="tx1"/>
                </a:solidFill>
                <a:latin typeface="Calibri" panose="020F0502020204030204" pitchFamily="34" charset="0"/>
                <a:cs typeface="Calibri" panose="020F0502020204030204" pitchFamily="34" charset="0"/>
                <a:sym typeface="Wingdings" pitchFamily="2" charset="2"/>
              </a:rPr>
              <a:t>Mother possibly develops complication from risk level according to the following distribution:  </a:t>
            </a:r>
          </a:p>
          <a:p>
            <a:r>
              <a:rPr lang="en-US" dirty="0">
                <a:solidFill>
                  <a:schemeClr val="tx1"/>
                </a:solidFill>
                <a:latin typeface="Calibri" panose="020F0502020204030204" pitchFamily="34" charset="0"/>
                <a:cs typeface="Calibri" panose="020F0502020204030204" pitchFamily="34" charset="0"/>
                <a:sym typeface="Wingdings" pitchFamily="2" charset="2"/>
              </a:rPr>
              <a:t>[0,1,2]  [0,0.02,0.07]  [0,1,2] where 0 = no complication, 1 = low complication, 2 = high complication</a:t>
            </a:r>
          </a:p>
          <a:p>
            <a:r>
              <a:rPr lang="en-US" dirty="0">
                <a:solidFill>
                  <a:schemeClr val="tx1"/>
                </a:solidFill>
                <a:latin typeface="Calibri" panose="020F0502020204030204" pitchFamily="34" charset="0"/>
                <a:cs typeface="Calibri" panose="020F0502020204030204" pitchFamily="34" charset="0"/>
                <a:sym typeface="Wingdings" pitchFamily="2" charset="2"/>
              </a:rPr>
              <a:t>(low risk to complication : high risk to complication ~ 1:3 (2), </a:t>
            </a:r>
            <a:r>
              <a:rPr lang="en-US" b="0" i="1" dirty="0">
                <a:solidFill>
                  <a:schemeClr val="tx1"/>
                </a:solidFill>
                <a:effectLst/>
                <a:latin typeface="Calibri" panose="020F0502020204030204" pitchFamily="34" charset="0"/>
                <a:cs typeface="Calibri" panose="020F0502020204030204" pitchFamily="34" charset="0"/>
              </a:rPr>
              <a:t>0.26*n + 0.41*3n = 0.035 </a:t>
            </a:r>
            <a:r>
              <a:rPr lang="en-US" b="0" dirty="0">
                <a:solidFill>
                  <a:schemeClr val="tx1"/>
                </a:solidFill>
                <a:effectLst/>
                <a:latin typeface="Calibri" panose="020F0502020204030204" pitchFamily="34" charset="0"/>
                <a:cs typeface="Calibri" panose="020F0502020204030204" pitchFamily="34" charset="0"/>
              </a:rPr>
              <a:t>(from data)</a:t>
            </a:r>
            <a:br>
              <a:rPr lang="en-US" b="0" dirty="0">
                <a:solidFill>
                  <a:schemeClr val="tx1"/>
                </a:solidFill>
                <a:effectLst/>
                <a:latin typeface="Calibri" panose="020F0502020204030204" pitchFamily="34" charset="0"/>
                <a:cs typeface="Calibri" panose="020F0502020204030204" pitchFamily="34" charset="0"/>
              </a:rPr>
            </a:br>
            <a:r>
              <a:rPr lang="en-US" b="0" i="1" dirty="0">
                <a:solidFill>
                  <a:schemeClr val="tx1"/>
                </a:solidFill>
                <a:effectLst/>
                <a:latin typeface="Calibri" panose="020F0502020204030204" pitchFamily="34" charset="0"/>
                <a:cs typeface="Calibri" panose="020F0502020204030204" pitchFamily="34" charset="0"/>
              </a:rPr>
              <a:t>n = 0.0235, 3n =  0.07, </a:t>
            </a:r>
            <a:r>
              <a:rPr lang="en-US" b="0" dirty="0">
                <a:solidFill>
                  <a:schemeClr val="tx1"/>
                </a:solidFill>
                <a:effectLst/>
                <a:latin typeface="Calibri" panose="020F0502020204030204" pitchFamily="34" charset="0"/>
                <a:cs typeface="Calibri" panose="020F0502020204030204" pitchFamily="34" charset="0"/>
              </a:rPr>
              <a:t>[0,1,2]</a:t>
            </a:r>
            <a:r>
              <a:rPr lang="en-US" dirty="0">
                <a:solidFill>
                  <a:schemeClr val="tx1"/>
                </a:solidFill>
                <a:latin typeface="Calibri" panose="020F0502020204030204" pitchFamily="34" charset="0"/>
                <a:cs typeface="Calibri" panose="020F0502020204030204" pitchFamily="34" charset="0"/>
                <a:sym typeface="Wingdings" pitchFamily="2" charset="2"/>
              </a:rPr>
              <a:t>  [0,n,3</a:t>
            </a:r>
            <a:r>
              <a:rPr lang="en-US" i="1" dirty="0">
                <a:solidFill>
                  <a:schemeClr val="tx1"/>
                </a:solidFill>
                <a:latin typeface="Calibri" panose="020F0502020204030204" pitchFamily="34" charset="0"/>
                <a:cs typeface="Calibri" panose="020F0502020204030204" pitchFamily="34" charset="0"/>
                <a:sym typeface="Wingdings" pitchFamily="2" charset="2"/>
              </a:rPr>
              <a:t>n</a:t>
            </a:r>
            <a:r>
              <a:rPr lang="en-US" dirty="0">
                <a:solidFill>
                  <a:schemeClr val="tx1"/>
                </a:solidFill>
                <a:latin typeface="Calibri" panose="020F0502020204030204" pitchFamily="34" charset="0"/>
                <a:cs typeface="Calibri" panose="020F0502020204030204" pitchFamily="34" charset="0"/>
                <a:sym typeface="Wingdings" pitchFamily="2" charset="2"/>
              </a:rPr>
              <a:t>]  [0,0.02,0.07]  [0,1,2]</a:t>
            </a:r>
            <a:endParaRPr lang="en-US" b="0" dirty="0">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4926241"/>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329726-3462-22D3-A414-23470B70CF61}"/>
              </a:ext>
            </a:extLst>
          </p:cNvPr>
          <p:cNvSpPr txBox="1"/>
          <p:nvPr/>
        </p:nvSpPr>
        <p:spPr>
          <a:xfrm>
            <a:off x="79022" y="117350"/>
            <a:ext cx="1267655" cy="369332"/>
          </a:xfrm>
          <a:prstGeom prst="rect">
            <a:avLst/>
          </a:prstGeom>
          <a:noFill/>
        </p:spPr>
        <p:txBody>
          <a:bodyPr wrap="none" rtlCol="0">
            <a:spAutoFit/>
          </a:bodyPr>
          <a:lstStyle/>
          <a:p>
            <a:r>
              <a:rPr lang="en-US" b="1" dirty="0">
                <a:solidFill>
                  <a:schemeClr val="accent1">
                    <a:lumMod val="75000"/>
                  </a:schemeClr>
                </a:solidFill>
                <a:latin typeface="+mj-lt"/>
              </a:rPr>
              <a:t>ABM Step 4</a:t>
            </a:r>
          </a:p>
        </p:txBody>
      </p:sp>
      <p:cxnSp>
        <p:nvCxnSpPr>
          <p:cNvPr id="5" name="Straight Connector 4">
            <a:extLst>
              <a:ext uri="{FF2B5EF4-FFF2-40B4-BE49-F238E27FC236}">
                <a16:creationId xmlns:a16="http://schemas.microsoft.com/office/drawing/2014/main" id="{B2D47578-42F4-3EE7-7EE3-2F339F7D3529}"/>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7BD866B-55D1-DBCF-75BC-CCA482E9E8AC}"/>
              </a:ext>
            </a:extLst>
          </p:cNvPr>
          <p:cNvSpPr txBox="1"/>
          <p:nvPr/>
        </p:nvSpPr>
        <p:spPr>
          <a:xfrm>
            <a:off x="163689" y="717740"/>
            <a:ext cx="11689644" cy="369332"/>
          </a:xfrm>
          <a:prstGeom prst="rect">
            <a:avLst/>
          </a:prstGeom>
          <a:noFill/>
        </p:spPr>
        <p:txBody>
          <a:bodyPr wrap="square">
            <a:spAutoFit/>
          </a:bodyPr>
          <a:lstStyle/>
          <a:p>
            <a:r>
              <a:rPr lang="en-US" dirty="0">
                <a:solidFill>
                  <a:schemeClr val="tx1"/>
                </a:solidFill>
                <a:latin typeface="Calibri" panose="020F0502020204030204" pitchFamily="34" charset="0"/>
                <a:cs typeface="Calibri" panose="020F0502020204030204" pitchFamily="34" charset="0"/>
                <a:sym typeface="Wingdings" pitchFamily="2" charset="2"/>
              </a:rPr>
              <a:t>4. </a:t>
            </a:r>
            <a:r>
              <a:rPr lang="en-US" dirty="0">
                <a:solidFill>
                  <a:srgbClr val="333333"/>
                </a:solidFill>
                <a:latin typeface="Calibri" panose="020F0502020204030204" pitchFamily="34" charset="0"/>
                <a:cs typeface="Calibri" panose="020F0502020204030204" pitchFamily="34" charset="0"/>
                <a:sym typeface="Wingdings" pitchFamily="2" charset="2"/>
              </a:rPr>
              <a:t>Mother is possibly transferred given complication level</a:t>
            </a:r>
            <a:endParaRPr lang="en-US" dirty="0">
              <a:solidFill>
                <a:schemeClr val="tx1"/>
              </a:solidFill>
              <a:latin typeface="Calibri" panose="020F0502020204030204" pitchFamily="34" charset="0"/>
              <a:cs typeface="Calibri" panose="020F0502020204030204" pitchFamily="34" charset="0"/>
              <a:sym typeface="Wingdings" pitchFamily="2" charset="2"/>
            </a:endParaRPr>
          </a:p>
        </p:txBody>
      </p:sp>
      <p:sp>
        <p:nvSpPr>
          <p:cNvPr id="12" name="Oval 11">
            <a:extLst>
              <a:ext uri="{FF2B5EF4-FFF2-40B4-BE49-F238E27FC236}">
                <a16:creationId xmlns:a16="http://schemas.microsoft.com/office/drawing/2014/main" id="{52908BB0-2552-9335-65C8-CA7E60919493}"/>
              </a:ext>
            </a:extLst>
          </p:cNvPr>
          <p:cNvSpPr/>
          <p:nvPr/>
        </p:nvSpPr>
        <p:spPr>
          <a:xfrm>
            <a:off x="1874148" y="1618539"/>
            <a:ext cx="563951" cy="51596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3" name="Oval 12">
            <a:extLst>
              <a:ext uri="{FF2B5EF4-FFF2-40B4-BE49-F238E27FC236}">
                <a16:creationId xmlns:a16="http://schemas.microsoft.com/office/drawing/2014/main" id="{0D1BB3AB-FF10-5876-CD01-83C72E088381}"/>
              </a:ext>
            </a:extLst>
          </p:cNvPr>
          <p:cNvSpPr/>
          <p:nvPr/>
        </p:nvSpPr>
        <p:spPr>
          <a:xfrm>
            <a:off x="1874148" y="2486066"/>
            <a:ext cx="563951" cy="515969"/>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4" name="Oval 13">
            <a:extLst>
              <a:ext uri="{FF2B5EF4-FFF2-40B4-BE49-F238E27FC236}">
                <a16:creationId xmlns:a16="http://schemas.microsoft.com/office/drawing/2014/main" id="{1F061FB1-9FEB-E51F-5EEC-93019991DDA7}"/>
              </a:ext>
            </a:extLst>
          </p:cNvPr>
          <p:cNvSpPr/>
          <p:nvPr/>
        </p:nvSpPr>
        <p:spPr>
          <a:xfrm>
            <a:off x="1874147" y="3361203"/>
            <a:ext cx="563951" cy="51596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5" name="Oval 14">
            <a:extLst>
              <a:ext uri="{FF2B5EF4-FFF2-40B4-BE49-F238E27FC236}">
                <a16:creationId xmlns:a16="http://schemas.microsoft.com/office/drawing/2014/main" id="{67E3A853-CC48-6E9A-CFA5-716A149CA936}"/>
              </a:ext>
            </a:extLst>
          </p:cNvPr>
          <p:cNvSpPr/>
          <p:nvPr/>
        </p:nvSpPr>
        <p:spPr>
          <a:xfrm>
            <a:off x="3780920" y="1970097"/>
            <a:ext cx="563951" cy="51596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6" name="Oval 15">
            <a:extLst>
              <a:ext uri="{FF2B5EF4-FFF2-40B4-BE49-F238E27FC236}">
                <a16:creationId xmlns:a16="http://schemas.microsoft.com/office/drawing/2014/main" id="{F4D73088-F3FE-3654-5492-E2197472D959}"/>
              </a:ext>
            </a:extLst>
          </p:cNvPr>
          <p:cNvSpPr/>
          <p:nvPr/>
        </p:nvSpPr>
        <p:spPr>
          <a:xfrm>
            <a:off x="3780920" y="2878057"/>
            <a:ext cx="563951" cy="51596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18" name="Straight Arrow Connector 17">
            <a:extLst>
              <a:ext uri="{FF2B5EF4-FFF2-40B4-BE49-F238E27FC236}">
                <a16:creationId xmlns:a16="http://schemas.microsoft.com/office/drawing/2014/main" id="{411CF9DF-964E-D8F6-917D-E135A6A49C48}"/>
              </a:ext>
            </a:extLst>
          </p:cNvPr>
          <p:cNvCxnSpPr>
            <a:stCxn id="12" idx="6"/>
            <a:endCxn id="15" idx="2"/>
          </p:cNvCxnSpPr>
          <p:nvPr/>
        </p:nvCxnSpPr>
        <p:spPr>
          <a:xfrm>
            <a:off x="2438099" y="1876524"/>
            <a:ext cx="1342821" cy="3515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AA60B4-5B2D-32FA-3982-1A6687E1CE01}"/>
              </a:ext>
            </a:extLst>
          </p:cNvPr>
          <p:cNvCxnSpPr>
            <a:stCxn id="13" idx="6"/>
            <a:endCxn id="16" idx="2"/>
          </p:cNvCxnSpPr>
          <p:nvPr/>
        </p:nvCxnSpPr>
        <p:spPr>
          <a:xfrm>
            <a:off x="2438099" y="2744051"/>
            <a:ext cx="1342821" cy="3919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FA55D31-E6BE-1644-BDFA-582C925BECBC}"/>
              </a:ext>
            </a:extLst>
          </p:cNvPr>
          <p:cNvCxnSpPr>
            <a:stCxn id="14" idx="6"/>
            <a:endCxn id="16" idx="2"/>
          </p:cNvCxnSpPr>
          <p:nvPr/>
        </p:nvCxnSpPr>
        <p:spPr>
          <a:xfrm flipV="1">
            <a:off x="2438098" y="3136042"/>
            <a:ext cx="1342822" cy="4831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6C6B9B9-4164-854B-B6CF-676E198DDFCD}"/>
              </a:ext>
            </a:extLst>
          </p:cNvPr>
          <p:cNvCxnSpPr>
            <a:stCxn id="13" idx="6"/>
            <a:endCxn id="15" idx="2"/>
          </p:cNvCxnSpPr>
          <p:nvPr/>
        </p:nvCxnSpPr>
        <p:spPr>
          <a:xfrm flipV="1">
            <a:off x="2438099" y="2228082"/>
            <a:ext cx="1342821" cy="5159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F3FF597-A4EA-99B0-5420-EFABF2D19F70}"/>
              </a:ext>
            </a:extLst>
          </p:cNvPr>
          <p:cNvSpPr txBox="1"/>
          <p:nvPr/>
        </p:nvSpPr>
        <p:spPr>
          <a:xfrm>
            <a:off x="4503122" y="2043415"/>
            <a:ext cx="1125565" cy="338554"/>
          </a:xfrm>
          <a:prstGeom prst="rect">
            <a:avLst/>
          </a:prstGeom>
          <a:noFill/>
        </p:spPr>
        <p:txBody>
          <a:bodyPr wrap="none" rtlCol="0">
            <a:spAutoFit/>
          </a:bodyPr>
          <a:lstStyle/>
          <a:p>
            <a:r>
              <a:rPr lang="en-US" sz="1600" dirty="0"/>
              <a:t>No transfer</a:t>
            </a:r>
          </a:p>
        </p:txBody>
      </p:sp>
      <p:sp>
        <p:nvSpPr>
          <p:cNvPr id="28" name="TextBox 27">
            <a:extLst>
              <a:ext uri="{FF2B5EF4-FFF2-40B4-BE49-F238E27FC236}">
                <a16:creationId xmlns:a16="http://schemas.microsoft.com/office/drawing/2014/main" id="{6128FFAD-8869-4396-7456-FE12B6CED514}"/>
              </a:ext>
            </a:extLst>
          </p:cNvPr>
          <p:cNvSpPr txBox="1"/>
          <p:nvPr/>
        </p:nvSpPr>
        <p:spPr>
          <a:xfrm>
            <a:off x="4503122" y="2951375"/>
            <a:ext cx="1134221" cy="338554"/>
          </a:xfrm>
          <a:prstGeom prst="rect">
            <a:avLst/>
          </a:prstGeom>
          <a:noFill/>
        </p:spPr>
        <p:txBody>
          <a:bodyPr wrap="none" rtlCol="0">
            <a:spAutoFit/>
          </a:bodyPr>
          <a:lstStyle/>
          <a:p>
            <a:r>
              <a:rPr lang="en-US" sz="1600" dirty="0"/>
              <a:t>Transferred</a:t>
            </a:r>
          </a:p>
        </p:txBody>
      </p:sp>
      <p:sp>
        <p:nvSpPr>
          <p:cNvPr id="29" name="TextBox 28">
            <a:extLst>
              <a:ext uri="{FF2B5EF4-FFF2-40B4-BE49-F238E27FC236}">
                <a16:creationId xmlns:a16="http://schemas.microsoft.com/office/drawing/2014/main" id="{BC2E7390-00DB-4DDF-9104-3F6162B686BD}"/>
              </a:ext>
            </a:extLst>
          </p:cNvPr>
          <p:cNvSpPr txBox="1"/>
          <p:nvPr/>
        </p:nvSpPr>
        <p:spPr>
          <a:xfrm>
            <a:off x="748645" y="1699965"/>
            <a:ext cx="989245" cy="338554"/>
          </a:xfrm>
          <a:prstGeom prst="rect">
            <a:avLst/>
          </a:prstGeom>
          <a:noFill/>
        </p:spPr>
        <p:txBody>
          <a:bodyPr wrap="none" rtlCol="0">
            <a:spAutoFit/>
          </a:bodyPr>
          <a:lstStyle/>
          <a:p>
            <a:r>
              <a:rPr lang="en-US" sz="1600" dirty="0"/>
              <a:t>No comp.</a:t>
            </a:r>
          </a:p>
        </p:txBody>
      </p:sp>
      <p:sp>
        <p:nvSpPr>
          <p:cNvPr id="30" name="TextBox 29">
            <a:extLst>
              <a:ext uri="{FF2B5EF4-FFF2-40B4-BE49-F238E27FC236}">
                <a16:creationId xmlns:a16="http://schemas.microsoft.com/office/drawing/2014/main" id="{0FDDD2B7-FDD2-A995-9642-CA5F4DA77451}"/>
              </a:ext>
            </a:extLst>
          </p:cNvPr>
          <p:cNvSpPr txBox="1"/>
          <p:nvPr/>
        </p:nvSpPr>
        <p:spPr>
          <a:xfrm>
            <a:off x="704914" y="2488799"/>
            <a:ext cx="1089401" cy="338554"/>
          </a:xfrm>
          <a:prstGeom prst="rect">
            <a:avLst/>
          </a:prstGeom>
          <a:noFill/>
        </p:spPr>
        <p:txBody>
          <a:bodyPr wrap="none" rtlCol="0">
            <a:spAutoFit/>
          </a:bodyPr>
          <a:lstStyle/>
          <a:p>
            <a:r>
              <a:rPr lang="en-US" sz="1600" dirty="0"/>
              <a:t>Low comp.</a:t>
            </a:r>
          </a:p>
        </p:txBody>
      </p:sp>
      <p:sp>
        <p:nvSpPr>
          <p:cNvPr id="31" name="TextBox 30">
            <a:extLst>
              <a:ext uri="{FF2B5EF4-FFF2-40B4-BE49-F238E27FC236}">
                <a16:creationId xmlns:a16="http://schemas.microsoft.com/office/drawing/2014/main" id="{D3BB4C2A-8684-09AA-45C9-59B2FB365E4F}"/>
              </a:ext>
            </a:extLst>
          </p:cNvPr>
          <p:cNvSpPr txBox="1"/>
          <p:nvPr/>
        </p:nvSpPr>
        <p:spPr>
          <a:xfrm>
            <a:off x="704914" y="3449910"/>
            <a:ext cx="1125501" cy="338554"/>
          </a:xfrm>
          <a:prstGeom prst="rect">
            <a:avLst/>
          </a:prstGeom>
          <a:noFill/>
        </p:spPr>
        <p:txBody>
          <a:bodyPr wrap="none" rtlCol="0">
            <a:spAutoFit/>
          </a:bodyPr>
          <a:lstStyle/>
          <a:p>
            <a:r>
              <a:rPr lang="en-US" sz="1600" dirty="0"/>
              <a:t>High comp.</a:t>
            </a:r>
          </a:p>
        </p:txBody>
      </p:sp>
      <p:sp>
        <p:nvSpPr>
          <p:cNvPr id="33" name="TextBox 32">
            <a:extLst>
              <a:ext uri="{FF2B5EF4-FFF2-40B4-BE49-F238E27FC236}">
                <a16:creationId xmlns:a16="http://schemas.microsoft.com/office/drawing/2014/main" id="{A37A285F-2212-ADF5-BBD6-0EFEF3D5F7F2}"/>
              </a:ext>
            </a:extLst>
          </p:cNvPr>
          <p:cNvSpPr txBox="1"/>
          <p:nvPr/>
        </p:nvSpPr>
        <p:spPr>
          <a:xfrm>
            <a:off x="2807923" y="3240349"/>
            <a:ext cx="548548" cy="338554"/>
          </a:xfrm>
          <a:prstGeom prst="rect">
            <a:avLst/>
          </a:prstGeom>
          <a:solidFill>
            <a:schemeClr val="bg1"/>
          </a:solidFill>
        </p:spPr>
        <p:txBody>
          <a:bodyPr wrap="none" rtlCol="0">
            <a:spAutoFit/>
          </a:bodyPr>
          <a:lstStyle/>
          <a:p>
            <a:r>
              <a:rPr lang="en-US" sz="1600" dirty="0"/>
              <a:t>0.31</a:t>
            </a:r>
          </a:p>
        </p:txBody>
      </p:sp>
      <p:sp>
        <p:nvSpPr>
          <p:cNvPr id="34" name="TextBox 33">
            <a:extLst>
              <a:ext uri="{FF2B5EF4-FFF2-40B4-BE49-F238E27FC236}">
                <a16:creationId xmlns:a16="http://schemas.microsoft.com/office/drawing/2014/main" id="{7CB2FD98-C19A-44D6-21BE-8FA7E4960BBE}"/>
              </a:ext>
            </a:extLst>
          </p:cNvPr>
          <p:cNvSpPr txBox="1"/>
          <p:nvPr/>
        </p:nvSpPr>
        <p:spPr>
          <a:xfrm>
            <a:off x="2807923" y="2709782"/>
            <a:ext cx="548548" cy="338554"/>
          </a:xfrm>
          <a:prstGeom prst="rect">
            <a:avLst/>
          </a:prstGeom>
          <a:solidFill>
            <a:schemeClr val="bg1"/>
          </a:solidFill>
        </p:spPr>
        <p:txBody>
          <a:bodyPr wrap="none" rtlCol="0">
            <a:spAutoFit/>
          </a:bodyPr>
          <a:lstStyle/>
          <a:p>
            <a:r>
              <a:rPr lang="en-US" sz="1600" dirty="0"/>
              <a:t>0.16</a:t>
            </a:r>
          </a:p>
        </p:txBody>
      </p:sp>
      <p:sp>
        <p:nvSpPr>
          <p:cNvPr id="2" name="TextBox 1">
            <a:extLst>
              <a:ext uri="{FF2B5EF4-FFF2-40B4-BE49-F238E27FC236}">
                <a16:creationId xmlns:a16="http://schemas.microsoft.com/office/drawing/2014/main" id="{A2D8D454-5ECC-E114-0E57-732BB97D39D0}"/>
              </a:ext>
            </a:extLst>
          </p:cNvPr>
          <p:cNvSpPr txBox="1"/>
          <p:nvPr/>
        </p:nvSpPr>
        <p:spPr>
          <a:xfrm>
            <a:off x="373382" y="1143265"/>
            <a:ext cx="1577676" cy="369332"/>
          </a:xfrm>
          <a:prstGeom prst="rect">
            <a:avLst/>
          </a:prstGeom>
          <a:solidFill>
            <a:schemeClr val="bg2"/>
          </a:solidFill>
        </p:spPr>
        <p:txBody>
          <a:bodyPr wrap="none" rtlCol="0">
            <a:spAutoFit/>
          </a:bodyPr>
          <a:lstStyle/>
          <a:p>
            <a:r>
              <a:rPr lang="en-US" b="1" dirty="0"/>
              <a:t>Home -&gt; L4/L5</a:t>
            </a:r>
          </a:p>
        </p:txBody>
      </p:sp>
      <p:sp>
        <p:nvSpPr>
          <p:cNvPr id="3" name="Oval 2">
            <a:extLst>
              <a:ext uri="{FF2B5EF4-FFF2-40B4-BE49-F238E27FC236}">
                <a16:creationId xmlns:a16="http://schemas.microsoft.com/office/drawing/2014/main" id="{51E4ED70-4376-20B6-3824-E1E61D8B4CC5}"/>
              </a:ext>
            </a:extLst>
          </p:cNvPr>
          <p:cNvSpPr/>
          <p:nvPr/>
        </p:nvSpPr>
        <p:spPr>
          <a:xfrm>
            <a:off x="8055423" y="1618566"/>
            <a:ext cx="563951" cy="51596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6" name="Oval 5">
            <a:extLst>
              <a:ext uri="{FF2B5EF4-FFF2-40B4-BE49-F238E27FC236}">
                <a16:creationId xmlns:a16="http://schemas.microsoft.com/office/drawing/2014/main" id="{32D81049-C7A1-B5BD-8C89-4835D0F139DC}"/>
              </a:ext>
            </a:extLst>
          </p:cNvPr>
          <p:cNvSpPr/>
          <p:nvPr/>
        </p:nvSpPr>
        <p:spPr>
          <a:xfrm>
            <a:off x="8055423" y="2486093"/>
            <a:ext cx="563951" cy="515969"/>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a:extLst>
              <a:ext uri="{FF2B5EF4-FFF2-40B4-BE49-F238E27FC236}">
                <a16:creationId xmlns:a16="http://schemas.microsoft.com/office/drawing/2014/main" id="{D92CAF89-87F9-85B2-BE41-58017A041EF4}"/>
              </a:ext>
            </a:extLst>
          </p:cNvPr>
          <p:cNvSpPr/>
          <p:nvPr/>
        </p:nvSpPr>
        <p:spPr>
          <a:xfrm>
            <a:off x="8055422" y="3361230"/>
            <a:ext cx="563951" cy="51596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a:extLst>
              <a:ext uri="{FF2B5EF4-FFF2-40B4-BE49-F238E27FC236}">
                <a16:creationId xmlns:a16="http://schemas.microsoft.com/office/drawing/2014/main" id="{6E1D7356-C5E0-1632-80B6-7A2296B77EBF}"/>
              </a:ext>
            </a:extLst>
          </p:cNvPr>
          <p:cNvSpPr/>
          <p:nvPr/>
        </p:nvSpPr>
        <p:spPr>
          <a:xfrm>
            <a:off x="9962195" y="1970124"/>
            <a:ext cx="563951" cy="51596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0" name="Oval 9">
            <a:extLst>
              <a:ext uri="{FF2B5EF4-FFF2-40B4-BE49-F238E27FC236}">
                <a16:creationId xmlns:a16="http://schemas.microsoft.com/office/drawing/2014/main" id="{719F3DC4-DEA7-43E3-93A0-FA26BDAB9D78}"/>
              </a:ext>
            </a:extLst>
          </p:cNvPr>
          <p:cNvSpPr/>
          <p:nvPr/>
        </p:nvSpPr>
        <p:spPr>
          <a:xfrm>
            <a:off x="9962195" y="2878084"/>
            <a:ext cx="563951" cy="51596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11" name="Straight Arrow Connector 10">
            <a:extLst>
              <a:ext uri="{FF2B5EF4-FFF2-40B4-BE49-F238E27FC236}">
                <a16:creationId xmlns:a16="http://schemas.microsoft.com/office/drawing/2014/main" id="{A8340378-AD8C-00A4-E7D2-D96E1B9BA15E}"/>
              </a:ext>
            </a:extLst>
          </p:cNvPr>
          <p:cNvCxnSpPr>
            <a:stCxn id="3" idx="6"/>
            <a:endCxn id="9" idx="2"/>
          </p:cNvCxnSpPr>
          <p:nvPr/>
        </p:nvCxnSpPr>
        <p:spPr>
          <a:xfrm>
            <a:off x="8619374" y="1876551"/>
            <a:ext cx="1342821" cy="3515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BDF6762-B8CE-93FD-3EB7-69106452BB53}"/>
              </a:ext>
            </a:extLst>
          </p:cNvPr>
          <p:cNvCxnSpPr>
            <a:stCxn id="6" idx="6"/>
            <a:endCxn id="10" idx="2"/>
          </p:cNvCxnSpPr>
          <p:nvPr/>
        </p:nvCxnSpPr>
        <p:spPr>
          <a:xfrm>
            <a:off x="8619374" y="2744078"/>
            <a:ext cx="1342821" cy="3919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521E02C-92D8-888C-4F93-CCC11A7CBD7C}"/>
              </a:ext>
            </a:extLst>
          </p:cNvPr>
          <p:cNvCxnSpPr>
            <a:stCxn id="8" idx="6"/>
            <a:endCxn id="10" idx="2"/>
          </p:cNvCxnSpPr>
          <p:nvPr/>
        </p:nvCxnSpPr>
        <p:spPr>
          <a:xfrm flipV="1">
            <a:off x="8619373" y="3136069"/>
            <a:ext cx="1342822" cy="4831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FEEE818-3084-169E-9833-5598F567263C}"/>
              </a:ext>
            </a:extLst>
          </p:cNvPr>
          <p:cNvCxnSpPr>
            <a:stCxn id="6" idx="6"/>
            <a:endCxn id="9" idx="2"/>
          </p:cNvCxnSpPr>
          <p:nvPr/>
        </p:nvCxnSpPr>
        <p:spPr>
          <a:xfrm flipV="1">
            <a:off x="8619374" y="2228109"/>
            <a:ext cx="1342821" cy="5159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319D537-32CB-A145-21E3-48BBD28E3FEE}"/>
              </a:ext>
            </a:extLst>
          </p:cNvPr>
          <p:cNvSpPr txBox="1"/>
          <p:nvPr/>
        </p:nvSpPr>
        <p:spPr>
          <a:xfrm>
            <a:off x="10684397" y="2043442"/>
            <a:ext cx="1125565" cy="338554"/>
          </a:xfrm>
          <a:prstGeom prst="rect">
            <a:avLst/>
          </a:prstGeom>
          <a:noFill/>
        </p:spPr>
        <p:txBody>
          <a:bodyPr wrap="none" rtlCol="0">
            <a:spAutoFit/>
          </a:bodyPr>
          <a:lstStyle/>
          <a:p>
            <a:r>
              <a:rPr lang="en-US" sz="1600" dirty="0"/>
              <a:t>No transfer</a:t>
            </a:r>
          </a:p>
        </p:txBody>
      </p:sp>
      <p:sp>
        <p:nvSpPr>
          <p:cNvPr id="24" name="TextBox 23">
            <a:extLst>
              <a:ext uri="{FF2B5EF4-FFF2-40B4-BE49-F238E27FC236}">
                <a16:creationId xmlns:a16="http://schemas.microsoft.com/office/drawing/2014/main" id="{F1AC44A4-570D-464E-8064-672D3D3CAF2E}"/>
              </a:ext>
            </a:extLst>
          </p:cNvPr>
          <p:cNvSpPr txBox="1"/>
          <p:nvPr/>
        </p:nvSpPr>
        <p:spPr>
          <a:xfrm>
            <a:off x="10684397" y="2951402"/>
            <a:ext cx="1134221" cy="338554"/>
          </a:xfrm>
          <a:prstGeom prst="rect">
            <a:avLst/>
          </a:prstGeom>
          <a:noFill/>
        </p:spPr>
        <p:txBody>
          <a:bodyPr wrap="none" rtlCol="0">
            <a:spAutoFit/>
          </a:bodyPr>
          <a:lstStyle/>
          <a:p>
            <a:r>
              <a:rPr lang="en-US" sz="1600" dirty="0"/>
              <a:t>Transferred</a:t>
            </a:r>
          </a:p>
        </p:txBody>
      </p:sp>
      <p:sp>
        <p:nvSpPr>
          <p:cNvPr id="25" name="TextBox 24">
            <a:extLst>
              <a:ext uri="{FF2B5EF4-FFF2-40B4-BE49-F238E27FC236}">
                <a16:creationId xmlns:a16="http://schemas.microsoft.com/office/drawing/2014/main" id="{B55A0595-150F-F453-876C-DD82516210B6}"/>
              </a:ext>
            </a:extLst>
          </p:cNvPr>
          <p:cNvSpPr txBox="1"/>
          <p:nvPr/>
        </p:nvSpPr>
        <p:spPr>
          <a:xfrm>
            <a:off x="6929920" y="1699992"/>
            <a:ext cx="989245" cy="338554"/>
          </a:xfrm>
          <a:prstGeom prst="rect">
            <a:avLst/>
          </a:prstGeom>
          <a:noFill/>
        </p:spPr>
        <p:txBody>
          <a:bodyPr wrap="none" rtlCol="0">
            <a:spAutoFit/>
          </a:bodyPr>
          <a:lstStyle/>
          <a:p>
            <a:r>
              <a:rPr lang="en-US" sz="1600" dirty="0"/>
              <a:t>No comp.</a:t>
            </a:r>
          </a:p>
        </p:txBody>
      </p:sp>
      <p:sp>
        <p:nvSpPr>
          <p:cNvPr id="32" name="TextBox 31">
            <a:extLst>
              <a:ext uri="{FF2B5EF4-FFF2-40B4-BE49-F238E27FC236}">
                <a16:creationId xmlns:a16="http://schemas.microsoft.com/office/drawing/2014/main" id="{43AE1424-A512-AE15-38EB-F9F524D9343D}"/>
              </a:ext>
            </a:extLst>
          </p:cNvPr>
          <p:cNvSpPr txBox="1"/>
          <p:nvPr/>
        </p:nvSpPr>
        <p:spPr>
          <a:xfrm>
            <a:off x="6886189" y="2488826"/>
            <a:ext cx="1089401" cy="338554"/>
          </a:xfrm>
          <a:prstGeom prst="rect">
            <a:avLst/>
          </a:prstGeom>
          <a:noFill/>
        </p:spPr>
        <p:txBody>
          <a:bodyPr wrap="none" rtlCol="0">
            <a:spAutoFit/>
          </a:bodyPr>
          <a:lstStyle/>
          <a:p>
            <a:r>
              <a:rPr lang="en-US" sz="1600" dirty="0"/>
              <a:t>Low comp.</a:t>
            </a:r>
          </a:p>
        </p:txBody>
      </p:sp>
      <p:sp>
        <p:nvSpPr>
          <p:cNvPr id="35" name="TextBox 34">
            <a:extLst>
              <a:ext uri="{FF2B5EF4-FFF2-40B4-BE49-F238E27FC236}">
                <a16:creationId xmlns:a16="http://schemas.microsoft.com/office/drawing/2014/main" id="{3BA8E666-F1FC-D867-2218-DAD142B306C0}"/>
              </a:ext>
            </a:extLst>
          </p:cNvPr>
          <p:cNvSpPr txBox="1"/>
          <p:nvPr/>
        </p:nvSpPr>
        <p:spPr>
          <a:xfrm>
            <a:off x="6886189" y="3449937"/>
            <a:ext cx="1125501" cy="338554"/>
          </a:xfrm>
          <a:prstGeom prst="rect">
            <a:avLst/>
          </a:prstGeom>
          <a:noFill/>
        </p:spPr>
        <p:txBody>
          <a:bodyPr wrap="none" rtlCol="0">
            <a:spAutoFit/>
          </a:bodyPr>
          <a:lstStyle/>
          <a:p>
            <a:r>
              <a:rPr lang="en-US" sz="1600" dirty="0"/>
              <a:t>High comp.</a:t>
            </a:r>
          </a:p>
        </p:txBody>
      </p:sp>
      <p:sp>
        <p:nvSpPr>
          <p:cNvPr id="36" name="TextBox 35">
            <a:extLst>
              <a:ext uri="{FF2B5EF4-FFF2-40B4-BE49-F238E27FC236}">
                <a16:creationId xmlns:a16="http://schemas.microsoft.com/office/drawing/2014/main" id="{BA9B0D14-B986-4B9A-0B2F-8BDE963C229D}"/>
              </a:ext>
            </a:extLst>
          </p:cNvPr>
          <p:cNvSpPr txBox="1"/>
          <p:nvPr/>
        </p:nvSpPr>
        <p:spPr>
          <a:xfrm>
            <a:off x="9146353" y="3233166"/>
            <a:ext cx="288862" cy="338554"/>
          </a:xfrm>
          <a:prstGeom prst="rect">
            <a:avLst/>
          </a:prstGeom>
          <a:solidFill>
            <a:schemeClr val="bg1"/>
          </a:solidFill>
        </p:spPr>
        <p:txBody>
          <a:bodyPr wrap="none" rtlCol="0">
            <a:spAutoFit/>
          </a:bodyPr>
          <a:lstStyle/>
          <a:p>
            <a:r>
              <a:rPr lang="en-US" sz="1600" dirty="0"/>
              <a:t>1</a:t>
            </a:r>
          </a:p>
        </p:txBody>
      </p:sp>
      <p:sp>
        <p:nvSpPr>
          <p:cNvPr id="37" name="TextBox 36">
            <a:extLst>
              <a:ext uri="{FF2B5EF4-FFF2-40B4-BE49-F238E27FC236}">
                <a16:creationId xmlns:a16="http://schemas.microsoft.com/office/drawing/2014/main" id="{B3CA93CE-F881-6A18-CD09-1A7D07D07BA3}"/>
              </a:ext>
            </a:extLst>
          </p:cNvPr>
          <p:cNvSpPr txBox="1"/>
          <p:nvPr/>
        </p:nvSpPr>
        <p:spPr>
          <a:xfrm>
            <a:off x="9072834" y="2740819"/>
            <a:ext cx="444352" cy="338554"/>
          </a:xfrm>
          <a:prstGeom prst="rect">
            <a:avLst/>
          </a:prstGeom>
          <a:solidFill>
            <a:schemeClr val="bg1"/>
          </a:solidFill>
        </p:spPr>
        <p:txBody>
          <a:bodyPr wrap="none" rtlCol="0">
            <a:spAutoFit/>
          </a:bodyPr>
          <a:lstStyle/>
          <a:p>
            <a:r>
              <a:rPr lang="en-US" sz="1600" dirty="0"/>
              <a:t>0.5</a:t>
            </a:r>
          </a:p>
        </p:txBody>
      </p:sp>
      <p:sp>
        <p:nvSpPr>
          <p:cNvPr id="38" name="TextBox 37">
            <a:extLst>
              <a:ext uri="{FF2B5EF4-FFF2-40B4-BE49-F238E27FC236}">
                <a16:creationId xmlns:a16="http://schemas.microsoft.com/office/drawing/2014/main" id="{9123B29A-E9E5-BA24-F8E2-C5A61DBBCF92}"/>
              </a:ext>
            </a:extLst>
          </p:cNvPr>
          <p:cNvSpPr txBox="1"/>
          <p:nvPr/>
        </p:nvSpPr>
        <p:spPr>
          <a:xfrm>
            <a:off x="6149097" y="1173075"/>
            <a:ext cx="1436612" cy="369332"/>
          </a:xfrm>
          <a:prstGeom prst="rect">
            <a:avLst/>
          </a:prstGeom>
          <a:solidFill>
            <a:schemeClr val="bg2"/>
          </a:solidFill>
        </p:spPr>
        <p:txBody>
          <a:bodyPr wrap="none" rtlCol="0">
            <a:spAutoFit/>
          </a:bodyPr>
          <a:lstStyle/>
          <a:p>
            <a:r>
              <a:rPr lang="en-US" b="1" dirty="0"/>
              <a:t>L2/3 -&gt; L4/L5</a:t>
            </a:r>
          </a:p>
        </p:txBody>
      </p:sp>
      <p:sp>
        <p:nvSpPr>
          <p:cNvPr id="39" name="Oval 38">
            <a:extLst>
              <a:ext uri="{FF2B5EF4-FFF2-40B4-BE49-F238E27FC236}">
                <a16:creationId xmlns:a16="http://schemas.microsoft.com/office/drawing/2014/main" id="{981FDEE3-0E73-F214-F599-D6EFEB219E74}"/>
              </a:ext>
            </a:extLst>
          </p:cNvPr>
          <p:cNvSpPr/>
          <p:nvPr/>
        </p:nvSpPr>
        <p:spPr>
          <a:xfrm>
            <a:off x="4541303" y="4297354"/>
            <a:ext cx="563951" cy="51596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0" name="Oval 39">
            <a:extLst>
              <a:ext uri="{FF2B5EF4-FFF2-40B4-BE49-F238E27FC236}">
                <a16:creationId xmlns:a16="http://schemas.microsoft.com/office/drawing/2014/main" id="{5C6775EA-FA1C-6BF5-BEC6-EC50404BC40C}"/>
              </a:ext>
            </a:extLst>
          </p:cNvPr>
          <p:cNvSpPr/>
          <p:nvPr/>
        </p:nvSpPr>
        <p:spPr>
          <a:xfrm>
            <a:off x="4541303" y="5164881"/>
            <a:ext cx="563951" cy="515969"/>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1" name="Oval 40">
            <a:extLst>
              <a:ext uri="{FF2B5EF4-FFF2-40B4-BE49-F238E27FC236}">
                <a16:creationId xmlns:a16="http://schemas.microsoft.com/office/drawing/2014/main" id="{1F7CF8B8-B77F-008A-2063-26083033CA4F}"/>
              </a:ext>
            </a:extLst>
          </p:cNvPr>
          <p:cNvSpPr/>
          <p:nvPr/>
        </p:nvSpPr>
        <p:spPr>
          <a:xfrm>
            <a:off x="4541302" y="6040018"/>
            <a:ext cx="563951" cy="51596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2" name="Oval 41">
            <a:extLst>
              <a:ext uri="{FF2B5EF4-FFF2-40B4-BE49-F238E27FC236}">
                <a16:creationId xmlns:a16="http://schemas.microsoft.com/office/drawing/2014/main" id="{8BF33811-3BB7-F3FD-9A6B-5DC94E037DC5}"/>
              </a:ext>
            </a:extLst>
          </p:cNvPr>
          <p:cNvSpPr/>
          <p:nvPr/>
        </p:nvSpPr>
        <p:spPr>
          <a:xfrm>
            <a:off x="6448075" y="4648912"/>
            <a:ext cx="563951" cy="51596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3" name="Oval 42">
            <a:extLst>
              <a:ext uri="{FF2B5EF4-FFF2-40B4-BE49-F238E27FC236}">
                <a16:creationId xmlns:a16="http://schemas.microsoft.com/office/drawing/2014/main" id="{E5A28F17-DB67-B6EF-2918-2A81849EA468}"/>
              </a:ext>
            </a:extLst>
          </p:cNvPr>
          <p:cNvSpPr/>
          <p:nvPr/>
        </p:nvSpPr>
        <p:spPr>
          <a:xfrm>
            <a:off x="6448075" y="5556872"/>
            <a:ext cx="563951" cy="51596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44" name="Straight Arrow Connector 43">
            <a:extLst>
              <a:ext uri="{FF2B5EF4-FFF2-40B4-BE49-F238E27FC236}">
                <a16:creationId xmlns:a16="http://schemas.microsoft.com/office/drawing/2014/main" id="{F6E2A451-1A10-C657-2809-07518E144AC0}"/>
              </a:ext>
            </a:extLst>
          </p:cNvPr>
          <p:cNvCxnSpPr>
            <a:stCxn id="39" idx="6"/>
            <a:endCxn id="42" idx="2"/>
          </p:cNvCxnSpPr>
          <p:nvPr/>
        </p:nvCxnSpPr>
        <p:spPr>
          <a:xfrm>
            <a:off x="5105254" y="4555339"/>
            <a:ext cx="1342821" cy="3515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3C0DC5B-2810-D567-9779-F27AF12A0337}"/>
              </a:ext>
            </a:extLst>
          </p:cNvPr>
          <p:cNvCxnSpPr>
            <a:stCxn id="40" idx="6"/>
            <a:endCxn id="43" idx="2"/>
          </p:cNvCxnSpPr>
          <p:nvPr/>
        </p:nvCxnSpPr>
        <p:spPr>
          <a:xfrm>
            <a:off x="5105254" y="5422866"/>
            <a:ext cx="1342821" cy="3919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4A4A745-39B6-81C3-DE32-BFE15714DB81}"/>
              </a:ext>
            </a:extLst>
          </p:cNvPr>
          <p:cNvCxnSpPr>
            <a:stCxn id="41" idx="6"/>
            <a:endCxn id="43" idx="2"/>
          </p:cNvCxnSpPr>
          <p:nvPr/>
        </p:nvCxnSpPr>
        <p:spPr>
          <a:xfrm flipV="1">
            <a:off x="5105253" y="5814857"/>
            <a:ext cx="1342822" cy="4831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73C888F-8404-77AE-1CFF-3DCC3B9F0C0A}"/>
              </a:ext>
            </a:extLst>
          </p:cNvPr>
          <p:cNvCxnSpPr>
            <a:stCxn id="40" idx="6"/>
            <a:endCxn id="42" idx="2"/>
          </p:cNvCxnSpPr>
          <p:nvPr/>
        </p:nvCxnSpPr>
        <p:spPr>
          <a:xfrm flipV="1">
            <a:off x="5105254" y="4906897"/>
            <a:ext cx="1342821" cy="5159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388C285-11CA-C248-28C1-275D2FFDCBAA}"/>
              </a:ext>
            </a:extLst>
          </p:cNvPr>
          <p:cNvSpPr txBox="1"/>
          <p:nvPr/>
        </p:nvSpPr>
        <p:spPr>
          <a:xfrm>
            <a:off x="7170277" y="4722230"/>
            <a:ext cx="1125565" cy="338554"/>
          </a:xfrm>
          <a:prstGeom prst="rect">
            <a:avLst/>
          </a:prstGeom>
          <a:noFill/>
        </p:spPr>
        <p:txBody>
          <a:bodyPr wrap="none" rtlCol="0">
            <a:spAutoFit/>
          </a:bodyPr>
          <a:lstStyle/>
          <a:p>
            <a:r>
              <a:rPr lang="en-US" sz="1600" dirty="0"/>
              <a:t>No transfer</a:t>
            </a:r>
          </a:p>
        </p:txBody>
      </p:sp>
      <p:sp>
        <p:nvSpPr>
          <p:cNvPr id="49" name="TextBox 48">
            <a:extLst>
              <a:ext uri="{FF2B5EF4-FFF2-40B4-BE49-F238E27FC236}">
                <a16:creationId xmlns:a16="http://schemas.microsoft.com/office/drawing/2014/main" id="{CA0EE68F-8300-0D56-8471-6908D05B5B36}"/>
              </a:ext>
            </a:extLst>
          </p:cNvPr>
          <p:cNvSpPr txBox="1"/>
          <p:nvPr/>
        </p:nvSpPr>
        <p:spPr>
          <a:xfrm>
            <a:off x="7170277" y="5630190"/>
            <a:ext cx="1134221" cy="338554"/>
          </a:xfrm>
          <a:prstGeom prst="rect">
            <a:avLst/>
          </a:prstGeom>
          <a:noFill/>
        </p:spPr>
        <p:txBody>
          <a:bodyPr wrap="none" rtlCol="0">
            <a:spAutoFit/>
          </a:bodyPr>
          <a:lstStyle/>
          <a:p>
            <a:r>
              <a:rPr lang="en-US" sz="1600" dirty="0"/>
              <a:t>Transferred</a:t>
            </a:r>
          </a:p>
        </p:txBody>
      </p:sp>
      <p:sp>
        <p:nvSpPr>
          <p:cNvPr id="50" name="TextBox 49">
            <a:extLst>
              <a:ext uri="{FF2B5EF4-FFF2-40B4-BE49-F238E27FC236}">
                <a16:creationId xmlns:a16="http://schemas.microsoft.com/office/drawing/2014/main" id="{DAE13A58-D167-976C-61AA-C98EA8DCF167}"/>
              </a:ext>
            </a:extLst>
          </p:cNvPr>
          <p:cNvSpPr txBox="1"/>
          <p:nvPr/>
        </p:nvSpPr>
        <p:spPr>
          <a:xfrm>
            <a:off x="3415800" y="4378780"/>
            <a:ext cx="989245" cy="338554"/>
          </a:xfrm>
          <a:prstGeom prst="rect">
            <a:avLst/>
          </a:prstGeom>
          <a:noFill/>
        </p:spPr>
        <p:txBody>
          <a:bodyPr wrap="none" rtlCol="0">
            <a:spAutoFit/>
          </a:bodyPr>
          <a:lstStyle/>
          <a:p>
            <a:r>
              <a:rPr lang="en-US" sz="1600" dirty="0"/>
              <a:t>No comp.</a:t>
            </a:r>
          </a:p>
        </p:txBody>
      </p:sp>
      <p:sp>
        <p:nvSpPr>
          <p:cNvPr id="51" name="TextBox 50">
            <a:extLst>
              <a:ext uri="{FF2B5EF4-FFF2-40B4-BE49-F238E27FC236}">
                <a16:creationId xmlns:a16="http://schemas.microsoft.com/office/drawing/2014/main" id="{4465B7A4-D22A-1C74-0396-A64F1AA6AD1A}"/>
              </a:ext>
            </a:extLst>
          </p:cNvPr>
          <p:cNvSpPr txBox="1"/>
          <p:nvPr/>
        </p:nvSpPr>
        <p:spPr>
          <a:xfrm>
            <a:off x="3372069" y="5167614"/>
            <a:ext cx="1089401" cy="338554"/>
          </a:xfrm>
          <a:prstGeom prst="rect">
            <a:avLst/>
          </a:prstGeom>
          <a:noFill/>
        </p:spPr>
        <p:txBody>
          <a:bodyPr wrap="none" rtlCol="0">
            <a:spAutoFit/>
          </a:bodyPr>
          <a:lstStyle/>
          <a:p>
            <a:r>
              <a:rPr lang="en-US" sz="1600" dirty="0"/>
              <a:t>Low comp.</a:t>
            </a:r>
          </a:p>
        </p:txBody>
      </p:sp>
      <p:sp>
        <p:nvSpPr>
          <p:cNvPr id="52" name="TextBox 51">
            <a:extLst>
              <a:ext uri="{FF2B5EF4-FFF2-40B4-BE49-F238E27FC236}">
                <a16:creationId xmlns:a16="http://schemas.microsoft.com/office/drawing/2014/main" id="{74BC71B1-D5F3-F206-57DE-A098A1607524}"/>
              </a:ext>
            </a:extLst>
          </p:cNvPr>
          <p:cNvSpPr txBox="1"/>
          <p:nvPr/>
        </p:nvSpPr>
        <p:spPr>
          <a:xfrm>
            <a:off x="3372069" y="6128725"/>
            <a:ext cx="1125501" cy="338554"/>
          </a:xfrm>
          <a:prstGeom prst="rect">
            <a:avLst/>
          </a:prstGeom>
          <a:noFill/>
        </p:spPr>
        <p:txBody>
          <a:bodyPr wrap="none" rtlCol="0">
            <a:spAutoFit/>
          </a:bodyPr>
          <a:lstStyle/>
          <a:p>
            <a:r>
              <a:rPr lang="en-US" sz="1600" dirty="0"/>
              <a:t>High comp.</a:t>
            </a:r>
          </a:p>
        </p:txBody>
      </p:sp>
      <p:sp>
        <p:nvSpPr>
          <p:cNvPr id="53" name="TextBox 52">
            <a:extLst>
              <a:ext uri="{FF2B5EF4-FFF2-40B4-BE49-F238E27FC236}">
                <a16:creationId xmlns:a16="http://schemas.microsoft.com/office/drawing/2014/main" id="{19AF8420-E463-F141-3E00-1AE5F9CCFBB5}"/>
              </a:ext>
            </a:extLst>
          </p:cNvPr>
          <p:cNvSpPr txBox="1"/>
          <p:nvPr/>
        </p:nvSpPr>
        <p:spPr>
          <a:xfrm>
            <a:off x="5546128" y="5932317"/>
            <a:ext cx="548548" cy="338554"/>
          </a:xfrm>
          <a:prstGeom prst="rect">
            <a:avLst/>
          </a:prstGeom>
          <a:solidFill>
            <a:schemeClr val="bg1"/>
          </a:solidFill>
        </p:spPr>
        <p:txBody>
          <a:bodyPr wrap="none" rtlCol="0">
            <a:spAutoFit/>
          </a:bodyPr>
          <a:lstStyle/>
          <a:p>
            <a:r>
              <a:rPr lang="en-US" sz="1600" dirty="0"/>
              <a:t>0.41</a:t>
            </a:r>
          </a:p>
        </p:txBody>
      </p:sp>
      <p:sp>
        <p:nvSpPr>
          <p:cNvPr id="54" name="TextBox 53">
            <a:extLst>
              <a:ext uri="{FF2B5EF4-FFF2-40B4-BE49-F238E27FC236}">
                <a16:creationId xmlns:a16="http://schemas.microsoft.com/office/drawing/2014/main" id="{7972F41F-986C-9ADA-661A-8A9F1BCD65E1}"/>
              </a:ext>
            </a:extLst>
          </p:cNvPr>
          <p:cNvSpPr txBox="1"/>
          <p:nvPr/>
        </p:nvSpPr>
        <p:spPr>
          <a:xfrm>
            <a:off x="5558714" y="5419607"/>
            <a:ext cx="548548" cy="338554"/>
          </a:xfrm>
          <a:prstGeom prst="rect">
            <a:avLst/>
          </a:prstGeom>
          <a:solidFill>
            <a:schemeClr val="bg1"/>
          </a:solidFill>
        </p:spPr>
        <p:txBody>
          <a:bodyPr wrap="none" rtlCol="0">
            <a:spAutoFit/>
          </a:bodyPr>
          <a:lstStyle/>
          <a:p>
            <a:r>
              <a:rPr lang="en-US" sz="1600" dirty="0"/>
              <a:t>0.21</a:t>
            </a:r>
          </a:p>
        </p:txBody>
      </p:sp>
      <p:sp>
        <p:nvSpPr>
          <p:cNvPr id="55" name="TextBox 54">
            <a:extLst>
              <a:ext uri="{FF2B5EF4-FFF2-40B4-BE49-F238E27FC236}">
                <a16:creationId xmlns:a16="http://schemas.microsoft.com/office/drawing/2014/main" id="{0DEB68B1-D822-CD35-BF7A-27477DD36607}"/>
              </a:ext>
            </a:extLst>
          </p:cNvPr>
          <p:cNvSpPr txBox="1"/>
          <p:nvPr/>
        </p:nvSpPr>
        <p:spPr>
          <a:xfrm>
            <a:off x="3206187" y="3970746"/>
            <a:ext cx="906017" cy="369332"/>
          </a:xfrm>
          <a:prstGeom prst="rect">
            <a:avLst/>
          </a:prstGeom>
          <a:solidFill>
            <a:schemeClr val="bg2"/>
          </a:solidFill>
        </p:spPr>
        <p:txBody>
          <a:bodyPr wrap="none" rtlCol="0">
            <a:spAutoFit/>
          </a:bodyPr>
          <a:lstStyle/>
          <a:p>
            <a:r>
              <a:rPr lang="en-US" b="1" dirty="0"/>
              <a:t>L4 -&gt; L5</a:t>
            </a:r>
          </a:p>
        </p:txBody>
      </p:sp>
    </p:spTree>
    <p:extLst>
      <p:ext uri="{BB962C8B-B14F-4D97-AF65-F5344CB8AC3E}">
        <p14:creationId xmlns:p14="http://schemas.microsoft.com/office/powerpoint/2010/main" val="410551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329726-3462-22D3-A414-23470B70CF61}"/>
              </a:ext>
            </a:extLst>
          </p:cNvPr>
          <p:cNvSpPr txBox="1"/>
          <p:nvPr/>
        </p:nvSpPr>
        <p:spPr>
          <a:xfrm>
            <a:off x="79022" y="117350"/>
            <a:ext cx="1267655" cy="369332"/>
          </a:xfrm>
          <a:prstGeom prst="rect">
            <a:avLst/>
          </a:prstGeom>
          <a:noFill/>
        </p:spPr>
        <p:txBody>
          <a:bodyPr wrap="none" rtlCol="0">
            <a:spAutoFit/>
          </a:bodyPr>
          <a:lstStyle/>
          <a:p>
            <a:r>
              <a:rPr lang="en-US" b="1" dirty="0">
                <a:solidFill>
                  <a:schemeClr val="accent1">
                    <a:lumMod val="75000"/>
                  </a:schemeClr>
                </a:solidFill>
                <a:latin typeface="+mj-lt"/>
              </a:rPr>
              <a:t>ABM Step 5</a:t>
            </a:r>
          </a:p>
        </p:txBody>
      </p:sp>
      <p:cxnSp>
        <p:nvCxnSpPr>
          <p:cNvPr id="5" name="Straight Connector 4">
            <a:extLst>
              <a:ext uri="{FF2B5EF4-FFF2-40B4-BE49-F238E27FC236}">
                <a16:creationId xmlns:a16="http://schemas.microsoft.com/office/drawing/2014/main" id="{B2D47578-42F4-3EE7-7EE3-2F339F7D3529}"/>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7BD866B-55D1-DBCF-75BC-CCA482E9E8AC}"/>
              </a:ext>
            </a:extLst>
          </p:cNvPr>
          <p:cNvSpPr txBox="1"/>
          <p:nvPr/>
        </p:nvSpPr>
        <p:spPr>
          <a:xfrm>
            <a:off x="145740" y="720029"/>
            <a:ext cx="11689644"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sym typeface="Wingdings" pitchFamily="2" charset="2"/>
              </a:rPr>
              <a:t>5. </a:t>
            </a:r>
            <a:r>
              <a:rPr lang="en-US" dirty="0">
                <a:solidFill>
                  <a:srgbClr val="333333"/>
                </a:solidFill>
                <a:latin typeface="Calibri" panose="020F0502020204030204" pitchFamily="34" charset="0"/>
                <a:cs typeface="Calibri" panose="020F0502020204030204" pitchFamily="34" charset="0"/>
                <a:sym typeface="Wingdings" pitchFamily="2" charset="2"/>
              </a:rPr>
              <a:t>Mother, if referred, goes to the nearest L4 facility with </a:t>
            </a:r>
            <a:r>
              <a:rPr lang="en-US" dirty="0" err="1">
                <a:solidFill>
                  <a:srgbClr val="333333"/>
                </a:solidFill>
                <a:latin typeface="Calibri" panose="020F0502020204030204" pitchFamily="34" charset="0"/>
                <a:cs typeface="Calibri" panose="020F0502020204030204" pitchFamily="34" charset="0"/>
                <a:sym typeface="Wingdings" pitchFamily="2" charset="2"/>
              </a:rPr>
              <a:t>EmONC</a:t>
            </a:r>
            <a:r>
              <a:rPr lang="en-US" dirty="0">
                <a:solidFill>
                  <a:srgbClr val="333333"/>
                </a:solidFill>
                <a:latin typeface="Calibri" panose="020F0502020204030204" pitchFamily="34" charset="0"/>
                <a:cs typeface="Calibri" panose="020F0502020204030204" pitchFamily="34" charset="0"/>
                <a:sym typeface="Wingdings" pitchFamily="2" charset="2"/>
              </a:rPr>
              <a:t> capabilities or the L5 facility</a:t>
            </a:r>
          </a:p>
        </p:txBody>
      </p:sp>
      <p:pic>
        <p:nvPicPr>
          <p:cNvPr id="2" name="Picture 1">
            <a:extLst>
              <a:ext uri="{FF2B5EF4-FFF2-40B4-BE49-F238E27FC236}">
                <a16:creationId xmlns:a16="http://schemas.microsoft.com/office/drawing/2014/main" id="{AA6F1086-B627-D49C-7801-6D74B3F4C49C}"/>
              </a:ext>
            </a:extLst>
          </p:cNvPr>
          <p:cNvPicPr>
            <a:picLocks noChangeAspect="1"/>
          </p:cNvPicPr>
          <p:nvPr/>
        </p:nvPicPr>
        <p:blipFill>
          <a:blip r:embed="rId2"/>
          <a:stretch>
            <a:fillRect/>
          </a:stretch>
        </p:blipFill>
        <p:spPr>
          <a:xfrm>
            <a:off x="2050256" y="1184398"/>
            <a:ext cx="8091488" cy="4912340"/>
          </a:xfrm>
          <a:prstGeom prst="rect">
            <a:avLst/>
          </a:prstGeom>
        </p:spPr>
      </p:pic>
      <p:sp>
        <p:nvSpPr>
          <p:cNvPr id="3" name="TextBox 2">
            <a:extLst>
              <a:ext uri="{FF2B5EF4-FFF2-40B4-BE49-F238E27FC236}">
                <a16:creationId xmlns:a16="http://schemas.microsoft.com/office/drawing/2014/main" id="{6E73A183-3F11-D712-FBA8-1AC33DF48652}"/>
              </a:ext>
            </a:extLst>
          </p:cNvPr>
          <p:cNvSpPr txBox="1"/>
          <p:nvPr/>
        </p:nvSpPr>
        <p:spPr>
          <a:xfrm>
            <a:off x="2691705" y="6096738"/>
            <a:ext cx="3633375" cy="523220"/>
          </a:xfrm>
          <a:prstGeom prst="rect">
            <a:avLst/>
          </a:prstGeom>
          <a:noFill/>
        </p:spPr>
        <p:txBody>
          <a:bodyPr wrap="square" rtlCol="0">
            <a:spAutoFit/>
          </a:bodyPr>
          <a:lstStyle/>
          <a:p>
            <a:r>
              <a:rPr lang="en-US" sz="1400" dirty="0">
                <a:solidFill>
                  <a:schemeClr val="bg2">
                    <a:lumMod val="50000"/>
                  </a:schemeClr>
                </a:solidFill>
              </a:rPr>
              <a:t>Actual referrals is referral data from one referral company, </a:t>
            </a:r>
            <a:r>
              <a:rPr lang="en-US" sz="1400" dirty="0" err="1">
                <a:solidFill>
                  <a:schemeClr val="bg2">
                    <a:lumMod val="50000"/>
                  </a:schemeClr>
                </a:solidFill>
              </a:rPr>
              <a:t>Rescue.co</a:t>
            </a:r>
            <a:endParaRPr lang="en-US" sz="1400" dirty="0">
              <a:solidFill>
                <a:schemeClr val="bg2">
                  <a:lumMod val="50000"/>
                </a:schemeClr>
              </a:solidFill>
            </a:endParaRPr>
          </a:p>
        </p:txBody>
      </p:sp>
      <p:sp>
        <p:nvSpPr>
          <p:cNvPr id="6" name="TextBox 5">
            <a:extLst>
              <a:ext uri="{FF2B5EF4-FFF2-40B4-BE49-F238E27FC236}">
                <a16:creationId xmlns:a16="http://schemas.microsoft.com/office/drawing/2014/main" id="{ADE915AA-2004-A51D-A5F9-7BD79A2BF9EF}"/>
              </a:ext>
            </a:extLst>
          </p:cNvPr>
          <p:cNvSpPr txBox="1"/>
          <p:nvPr/>
        </p:nvSpPr>
        <p:spPr>
          <a:xfrm>
            <a:off x="7053237" y="6096738"/>
            <a:ext cx="3331226" cy="523220"/>
          </a:xfrm>
          <a:prstGeom prst="rect">
            <a:avLst/>
          </a:prstGeom>
          <a:noFill/>
        </p:spPr>
        <p:txBody>
          <a:bodyPr wrap="square" rtlCol="0">
            <a:spAutoFit/>
          </a:bodyPr>
          <a:lstStyle/>
          <a:p>
            <a:r>
              <a:rPr lang="en-US" sz="1400" dirty="0">
                <a:solidFill>
                  <a:schemeClr val="bg2">
                    <a:lumMod val="50000"/>
                  </a:schemeClr>
                </a:solidFill>
              </a:rPr>
              <a:t>Simulated referrals is generalized to represent all referrals.</a:t>
            </a:r>
          </a:p>
        </p:txBody>
      </p:sp>
    </p:spTree>
    <p:extLst>
      <p:ext uri="{BB962C8B-B14F-4D97-AF65-F5344CB8AC3E}">
        <p14:creationId xmlns:p14="http://schemas.microsoft.com/office/powerpoint/2010/main" val="247595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329726-3462-22D3-A414-23470B70CF61}"/>
              </a:ext>
            </a:extLst>
          </p:cNvPr>
          <p:cNvSpPr txBox="1"/>
          <p:nvPr/>
        </p:nvSpPr>
        <p:spPr>
          <a:xfrm>
            <a:off x="79022" y="117350"/>
            <a:ext cx="1610184" cy="369332"/>
          </a:xfrm>
          <a:prstGeom prst="rect">
            <a:avLst/>
          </a:prstGeom>
          <a:noFill/>
        </p:spPr>
        <p:txBody>
          <a:bodyPr wrap="none" rtlCol="0">
            <a:spAutoFit/>
          </a:bodyPr>
          <a:lstStyle/>
          <a:p>
            <a:r>
              <a:rPr lang="en-US" b="1" dirty="0">
                <a:solidFill>
                  <a:schemeClr val="accent1">
                    <a:lumMod val="75000"/>
                  </a:schemeClr>
                </a:solidFill>
                <a:latin typeface="+mj-lt"/>
              </a:rPr>
              <a:t>STEP 6 OF ABM</a:t>
            </a:r>
          </a:p>
        </p:txBody>
      </p:sp>
      <p:cxnSp>
        <p:nvCxnSpPr>
          <p:cNvPr id="5" name="Straight Connector 4">
            <a:extLst>
              <a:ext uri="{FF2B5EF4-FFF2-40B4-BE49-F238E27FC236}">
                <a16:creationId xmlns:a16="http://schemas.microsoft.com/office/drawing/2014/main" id="{B2D47578-42F4-3EE7-7EE3-2F339F7D3529}"/>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92819F3-9066-0A54-75EF-080B5D0BB390}"/>
              </a:ext>
            </a:extLst>
          </p:cNvPr>
          <p:cNvSpPr txBox="1"/>
          <p:nvPr/>
        </p:nvSpPr>
        <p:spPr>
          <a:xfrm>
            <a:off x="380245" y="870352"/>
            <a:ext cx="11570329" cy="1200329"/>
          </a:xfrm>
          <a:prstGeom prst="rect">
            <a:avLst/>
          </a:prstGeom>
          <a:noFill/>
        </p:spPr>
        <p:txBody>
          <a:bodyPr wrap="square" rtlCol="0">
            <a:spAutoFit/>
          </a:bodyPr>
          <a:lstStyle/>
          <a:p>
            <a:r>
              <a:rPr lang="en-US" dirty="0">
                <a:solidFill>
                  <a:schemeClr val="tx1"/>
                </a:solidFill>
                <a:latin typeface="Calibri" panose="020F0502020204030204" pitchFamily="34" charset="0"/>
                <a:cs typeface="Calibri" panose="020F0502020204030204" pitchFamily="34" charset="0"/>
              </a:rPr>
              <a:t>6. Mortality </a:t>
            </a:r>
            <a:r>
              <a:rPr lang="en-US" dirty="0">
                <a:latin typeface="Calibri" panose="020F0502020204030204" pitchFamily="34" charset="0"/>
                <a:cs typeface="Calibri" panose="020F0502020204030204" pitchFamily="34" charset="0"/>
              </a:rPr>
              <a:t>rates at facilities is determined using a zero-inflated Poisson model fit to the original mortality counts at the facility level.</a:t>
            </a:r>
            <a:endParaRPr lang="en-US" dirty="0">
              <a:solidFill>
                <a:schemeClr val="tx1"/>
              </a:solidFill>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9" name="Picture 8" descr="A screenshot of a computer&#10;&#10;Description automatically generated with medium confidence">
            <a:extLst>
              <a:ext uri="{FF2B5EF4-FFF2-40B4-BE49-F238E27FC236}">
                <a16:creationId xmlns:a16="http://schemas.microsoft.com/office/drawing/2014/main" id="{C51763C5-230A-3C9F-BA25-70FF13822468}"/>
              </a:ext>
            </a:extLst>
          </p:cNvPr>
          <p:cNvPicPr>
            <a:picLocks noChangeAspect="1"/>
          </p:cNvPicPr>
          <p:nvPr/>
        </p:nvPicPr>
        <p:blipFill>
          <a:blip r:embed="rId2"/>
          <a:stretch>
            <a:fillRect/>
          </a:stretch>
        </p:blipFill>
        <p:spPr>
          <a:xfrm>
            <a:off x="452799" y="1667666"/>
            <a:ext cx="6489574" cy="4319982"/>
          </a:xfrm>
          <a:prstGeom prst="rect">
            <a:avLst/>
          </a:prstGeom>
        </p:spPr>
      </p:pic>
      <p:sp>
        <p:nvSpPr>
          <p:cNvPr id="11" name="TextBox 10">
            <a:extLst>
              <a:ext uri="{FF2B5EF4-FFF2-40B4-BE49-F238E27FC236}">
                <a16:creationId xmlns:a16="http://schemas.microsoft.com/office/drawing/2014/main" id="{1868CAEA-C71A-CDBD-06A0-4D8DB6C7180D}"/>
              </a:ext>
            </a:extLst>
          </p:cNvPr>
          <p:cNvSpPr txBox="1"/>
          <p:nvPr/>
        </p:nvSpPr>
        <p:spPr>
          <a:xfrm>
            <a:off x="6987852" y="1393764"/>
            <a:ext cx="4863222" cy="954107"/>
          </a:xfrm>
          <a:prstGeom prst="rect">
            <a:avLst/>
          </a:prstGeom>
          <a:noFill/>
        </p:spPr>
        <p:txBody>
          <a:bodyPr wrap="square">
            <a:spAutoFit/>
          </a:bodyPr>
          <a:lstStyle/>
          <a:p>
            <a:r>
              <a:rPr lang="en-US" sz="1400" dirty="0"/>
              <a:t>The zero-inflated Poisson regression model includes two parts: a binary component that models the probability of observing a zero versus a non-zero value, and a Poisson component that models the count data for non-zero values.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7363885-BF0C-F341-9FB0-2AE6DA47A07E}"/>
                  </a:ext>
                </a:extLst>
              </p:cNvPr>
              <p:cNvSpPr txBox="1"/>
              <p:nvPr/>
            </p:nvSpPr>
            <p:spPr>
              <a:xfrm>
                <a:off x="7014927" y="2472526"/>
                <a:ext cx="2560445" cy="1731500"/>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𝜋</m:t>
                        </m:r>
                      </m:e>
                    </m:d>
                    <m:r>
                      <a:rPr lang="en-US" b="0" i="1" smtClean="0">
                        <a:latin typeface="Cambria Math" panose="02040503050406030204" pitchFamily="18" charset="0"/>
                        <a:ea typeface="Cambria Math" panose="02040503050406030204" pitchFamily="18" charset="0"/>
                      </a:rPr>
                      <m:t>𝜆</m:t>
                    </m:r>
                  </m:oMath>
                </a14:m>
                <a:r>
                  <a:rPr lang="en-US" dirty="0"/>
                  <a:t> </a:t>
                </a:r>
              </a:p>
              <a:p>
                <a:endParaRPr lang="en-US"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𝑡</m:t>
                              </m:r>
                              <m:r>
                                <a:rPr lang="en-US" b="0" i="1" smtClean="0">
                                  <a:latin typeface="Cambria Math" panose="02040503050406030204" pitchFamily="18" charset="0"/>
                                </a:rPr>
                                <m:t>)</m:t>
                              </m:r>
                            </m:sup>
                          </m:sSup>
                        </m:den>
                      </m:f>
                    </m:oMath>
                  </m:oMathPara>
                </a14:m>
                <a:endParaRPr lang="en-US" dirty="0"/>
              </a:p>
              <a:p>
                <a:endParaRPr lang="en-US" dirty="0"/>
              </a:p>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𝑡</m:t>
                          </m:r>
                        </m:sup>
                      </m:sSup>
                    </m:oMath>
                  </m:oMathPara>
                </a14:m>
                <a:endParaRPr lang="en-US" dirty="0"/>
              </a:p>
            </p:txBody>
          </p:sp>
        </mc:Choice>
        <mc:Fallback xmlns="">
          <p:sp>
            <p:nvSpPr>
              <p:cNvPr id="13" name="TextBox 12">
                <a:extLst>
                  <a:ext uri="{FF2B5EF4-FFF2-40B4-BE49-F238E27FC236}">
                    <a16:creationId xmlns:a16="http://schemas.microsoft.com/office/drawing/2014/main" id="{17363885-BF0C-F341-9FB0-2AE6DA47A07E}"/>
                  </a:ext>
                </a:extLst>
              </p:cNvPr>
              <p:cNvSpPr txBox="1">
                <a:spLocks noRot="1" noChangeAspect="1" noMove="1" noResize="1" noEditPoints="1" noAdjustHandles="1" noChangeArrowheads="1" noChangeShapeType="1" noTextEdit="1"/>
              </p:cNvSpPr>
              <p:nvPr/>
            </p:nvSpPr>
            <p:spPr>
              <a:xfrm>
                <a:off x="7014927" y="2472526"/>
                <a:ext cx="2560445" cy="173150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50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329726-3462-22D3-A414-23470B70CF61}"/>
              </a:ext>
            </a:extLst>
          </p:cNvPr>
          <p:cNvSpPr txBox="1"/>
          <p:nvPr/>
        </p:nvSpPr>
        <p:spPr>
          <a:xfrm>
            <a:off x="79022" y="117350"/>
            <a:ext cx="3541547" cy="369332"/>
          </a:xfrm>
          <a:prstGeom prst="rect">
            <a:avLst/>
          </a:prstGeom>
          <a:noFill/>
        </p:spPr>
        <p:txBody>
          <a:bodyPr wrap="none" rtlCol="0">
            <a:spAutoFit/>
          </a:bodyPr>
          <a:lstStyle/>
          <a:p>
            <a:r>
              <a:rPr lang="en-US" b="1" dirty="0">
                <a:solidFill>
                  <a:schemeClr val="accent1">
                    <a:lumMod val="75000"/>
                  </a:schemeClr>
                </a:solidFill>
                <a:latin typeface="+mj-lt"/>
              </a:rPr>
              <a:t>OVERVIEW OF MODEL PARAMETERS</a:t>
            </a:r>
          </a:p>
        </p:txBody>
      </p:sp>
      <p:cxnSp>
        <p:nvCxnSpPr>
          <p:cNvPr id="5" name="Straight Connector 4">
            <a:extLst>
              <a:ext uri="{FF2B5EF4-FFF2-40B4-BE49-F238E27FC236}">
                <a16:creationId xmlns:a16="http://schemas.microsoft.com/office/drawing/2014/main" id="{B2D47578-42F4-3EE7-7EE3-2F339F7D3529}"/>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screenshot of a document&#10;&#10;Description automatically generated with low confidence">
            <a:extLst>
              <a:ext uri="{FF2B5EF4-FFF2-40B4-BE49-F238E27FC236}">
                <a16:creationId xmlns:a16="http://schemas.microsoft.com/office/drawing/2014/main" id="{D46D4A5C-2271-6406-E448-B6BE1A03CC8B}"/>
              </a:ext>
            </a:extLst>
          </p:cNvPr>
          <p:cNvPicPr>
            <a:picLocks noChangeAspect="1"/>
          </p:cNvPicPr>
          <p:nvPr/>
        </p:nvPicPr>
        <p:blipFill rotWithShape="1">
          <a:blip r:embed="rId2"/>
          <a:srcRect l="417" r="2203"/>
          <a:stretch/>
        </p:blipFill>
        <p:spPr>
          <a:xfrm>
            <a:off x="3620569" y="699641"/>
            <a:ext cx="5430416" cy="5911515"/>
          </a:xfrm>
          <a:prstGeom prst="rect">
            <a:avLst/>
          </a:prstGeom>
        </p:spPr>
      </p:pic>
    </p:spTree>
    <p:extLst>
      <p:ext uri="{BB962C8B-B14F-4D97-AF65-F5344CB8AC3E}">
        <p14:creationId xmlns:p14="http://schemas.microsoft.com/office/powerpoint/2010/main" val="278193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2D47578-42F4-3EE7-7EE3-2F339F7D3529}"/>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61FD867-3594-CC70-042E-02A900FB52B5}"/>
              </a:ext>
            </a:extLst>
          </p:cNvPr>
          <p:cNvSpPr txBox="1"/>
          <p:nvPr/>
        </p:nvSpPr>
        <p:spPr>
          <a:xfrm>
            <a:off x="257169" y="854089"/>
            <a:ext cx="2933071" cy="1754326"/>
          </a:xfrm>
          <a:prstGeom prst="rect">
            <a:avLst/>
          </a:prstGeom>
          <a:noFill/>
          <a:ln w="28575">
            <a:noFill/>
          </a:ln>
        </p:spPr>
        <p:txBody>
          <a:bodyPr wrap="square" rtlCol="0">
            <a:spAutoFit/>
          </a:bodyPr>
          <a:lstStyle/>
          <a:p>
            <a:r>
              <a:rPr lang="en-US" b="1" dirty="0"/>
              <a:t>Effect of shift of deliveries from L2/3 to L4 and a 25% increase of capacity on MMR.</a:t>
            </a:r>
          </a:p>
          <a:p>
            <a:endParaRPr lang="en-US" dirty="0"/>
          </a:p>
          <a:p>
            <a:r>
              <a:rPr lang="en-US" i="1" dirty="0"/>
              <a:t>Baseline to full deployment</a:t>
            </a:r>
          </a:p>
        </p:txBody>
      </p:sp>
      <p:pic>
        <p:nvPicPr>
          <p:cNvPr id="10" name="Picture 9" descr="A group of blue and green maps&#10;&#10;Description automatically generated">
            <a:extLst>
              <a:ext uri="{FF2B5EF4-FFF2-40B4-BE49-F238E27FC236}">
                <a16:creationId xmlns:a16="http://schemas.microsoft.com/office/drawing/2014/main" id="{9AEACD36-9D27-A818-5DF0-9AEBFE603A7B}"/>
              </a:ext>
            </a:extLst>
          </p:cNvPr>
          <p:cNvPicPr>
            <a:picLocks noChangeAspect="1"/>
          </p:cNvPicPr>
          <p:nvPr/>
        </p:nvPicPr>
        <p:blipFill rotWithShape="1">
          <a:blip r:embed="rId2"/>
          <a:srcRect l="13047" r="9425"/>
          <a:stretch/>
        </p:blipFill>
        <p:spPr>
          <a:xfrm>
            <a:off x="3216829" y="642064"/>
            <a:ext cx="8859520" cy="6080224"/>
          </a:xfrm>
          <a:prstGeom prst="rect">
            <a:avLst/>
          </a:prstGeom>
        </p:spPr>
      </p:pic>
      <p:sp>
        <p:nvSpPr>
          <p:cNvPr id="14" name="TextBox 13">
            <a:extLst>
              <a:ext uri="{FF2B5EF4-FFF2-40B4-BE49-F238E27FC236}">
                <a16:creationId xmlns:a16="http://schemas.microsoft.com/office/drawing/2014/main" id="{367FA315-A5F4-8EA3-8CB8-A315D79F3840}"/>
              </a:ext>
            </a:extLst>
          </p:cNvPr>
          <p:cNvSpPr txBox="1"/>
          <p:nvPr/>
        </p:nvSpPr>
        <p:spPr>
          <a:xfrm>
            <a:off x="79022" y="117350"/>
            <a:ext cx="7453964" cy="369332"/>
          </a:xfrm>
          <a:prstGeom prst="rect">
            <a:avLst/>
          </a:prstGeom>
          <a:noFill/>
        </p:spPr>
        <p:txBody>
          <a:bodyPr wrap="none" rtlCol="0">
            <a:spAutoFit/>
          </a:bodyPr>
          <a:lstStyle/>
          <a:p>
            <a:r>
              <a:rPr lang="en-US" b="1" dirty="0">
                <a:solidFill>
                  <a:schemeClr val="accent1">
                    <a:lumMod val="75000"/>
                  </a:schemeClr>
                </a:solidFill>
                <a:latin typeface="+mj-lt"/>
              </a:rPr>
              <a:t>OVERVIEW OF ABM AND LP Model - Part 2: Simulation of scenarios and results</a:t>
            </a:r>
          </a:p>
        </p:txBody>
      </p:sp>
      <p:sp>
        <p:nvSpPr>
          <p:cNvPr id="4" name="Rectangle 3">
            <a:extLst>
              <a:ext uri="{FF2B5EF4-FFF2-40B4-BE49-F238E27FC236}">
                <a16:creationId xmlns:a16="http://schemas.microsoft.com/office/drawing/2014/main" id="{93E0B329-DEA5-CBB5-D58A-8882EAE81C75}"/>
              </a:ext>
            </a:extLst>
          </p:cNvPr>
          <p:cNvSpPr/>
          <p:nvPr/>
        </p:nvSpPr>
        <p:spPr>
          <a:xfrm>
            <a:off x="3124196" y="706689"/>
            <a:ext cx="2438400" cy="35495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400" b="1">
                <a:solidFill>
                  <a:schemeClr val="tx1"/>
                </a:solidFill>
              </a:rPr>
              <a:t>Baseline</a:t>
            </a:r>
          </a:p>
          <a:p>
            <a:pPr algn="ctr"/>
            <a:r>
              <a:rPr lang="en-US" sz="1400">
                <a:solidFill>
                  <a:schemeClr val="tx1"/>
                </a:solidFill>
              </a:rPr>
              <a:t>MMR = 0.316%</a:t>
            </a:r>
          </a:p>
        </p:txBody>
      </p:sp>
      <p:sp>
        <p:nvSpPr>
          <p:cNvPr id="6" name="Rectangle 5">
            <a:extLst>
              <a:ext uri="{FF2B5EF4-FFF2-40B4-BE49-F238E27FC236}">
                <a16:creationId xmlns:a16="http://schemas.microsoft.com/office/drawing/2014/main" id="{E1E5DA3C-F97E-B671-75CD-00B26502B393}"/>
              </a:ext>
            </a:extLst>
          </p:cNvPr>
          <p:cNvSpPr/>
          <p:nvPr/>
        </p:nvSpPr>
        <p:spPr>
          <a:xfrm>
            <a:off x="6353233" y="716694"/>
            <a:ext cx="2438400" cy="35495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400" b="1">
                <a:solidFill>
                  <a:schemeClr val="tx1"/>
                </a:solidFill>
              </a:rPr>
              <a:t>Subcounties 4,7</a:t>
            </a:r>
          </a:p>
          <a:p>
            <a:pPr algn="ctr"/>
            <a:r>
              <a:rPr lang="en-US" sz="1400">
                <a:solidFill>
                  <a:schemeClr val="tx1"/>
                </a:solidFill>
              </a:rPr>
              <a:t>MMR = 0.252%</a:t>
            </a:r>
          </a:p>
        </p:txBody>
      </p:sp>
      <p:sp>
        <p:nvSpPr>
          <p:cNvPr id="7" name="Rectangle 6">
            <a:extLst>
              <a:ext uri="{FF2B5EF4-FFF2-40B4-BE49-F238E27FC236}">
                <a16:creationId xmlns:a16="http://schemas.microsoft.com/office/drawing/2014/main" id="{F3617DBB-DEDC-54A4-7ED1-82605F937DBE}"/>
              </a:ext>
            </a:extLst>
          </p:cNvPr>
          <p:cNvSpPr/>
          <p:nvPr/>
        </p:nvSpPr>
        <p:spPr>
          <a:xfrm>
            <a:off x="9496431" y="716694"/>
            <a:ext cx="2438400" cy="35495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400" b="1">
                <a:solidFill>
                  <a:schemeClr val="tx1"/>
                </a:solidFill>
              </a:rPr>
              <a:t>Subcounties 1,4,7</a:t>
            </a:r>
          </a:p>
          <a:p>
            <a:pPr algn="ctr"/>
            <a:r>
              <a:rPr lang="en-US" sz="1400">
                <a:solidFill>
                  <a:schemeClr val="tx1"/>
                </a:solidFill>
              </a:rPr>
              <a:t>MMR = 0.230%</a:t>
            </a:r>
          </a:p>
        </p:txBody>
      </p:sp>
      <p:sp>
        <p:nvSpPr>
          <p:cNvPr id="8" name="Rectangle 7">
            <a:extLst>
              <a:ext uri="{FF2B5EF4-FFF2-40B4-BE49-F238E27FC236}">
                <a16:creationId xmlns:a16="http://schemas.microsoft.com/office/drawing/2014/main" id="{07A3AB70-76FA-0B76-9067-211ACE89E823}"/>
              </a:ext>
            </a:extLst>
          </p:cNvPr>
          <p:cNvSpPr/>
          <p:nvPr/>
        </p:nvSpPr>
        <p:spPr>
          <a:xfrm>
            <a:off x="3182723" y="3612833"/>
            <a:ext cx="2438400" cy="35495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400" b="1">
                <a:solidFill>
                  <a:schemeClr val="tx1"/>
                </a:solidFill>
              </a:rPr>
              <a:t>Subcounties 1,4,5,7,11</a:t>
            </a:r>
          </a:p>
          <a:p>
            <a:pPr algn="ctr"/>
            <a:r>
              <a:rPr lang="en-US" sz="1400">
                <a:solidFill>
                  <a:schemeClr val="tx1"/>
                </a:solidFill>
              </a:rPr>
              <a:t>MMR = 0.175%</a:t>
            </a:r>
          </a:p>
        </p:txBody>
      </p:sp>
      <p:sp>
        <p:nvSpPr>
          <p:cNvPr id="9" name="Rectangle 8">
            <a:extLst>
              <a:ext uri="{FF2B5EF4-FFF2-40B4-BE49-F238E27FC236}">
                <a16:creationId xmlns:a16="http://schemas.microsoft.com/office/drawing/2014/main" id="{60564C4A-ABD0-C3AB-3C4F-3895A9B0BF50}"/>
              </a:ext>
            </a:extLst>
          </p:cNvPr>
          <p:cNvSpPr/>
          <p:nvPr/>
        </p:nvSpPr>
        <p:spPr>
          <a:xfrm>
            <a:off x="6404893" y="3622838"/>
            <a:ext cx="2438400" cy="35495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400" b="1">
                <a:solidFill>
                  <a:schemeClr val="tx1"/>
                </a:solidFill>
              </a:rPr>
              <a:t>Subcounties 1,2,4,7,12</a:t>
            </a:r>
          </a:p>
          <a:p>
            <a:pPr algn="ctr"/>
            <a:r>
              <a:rPr lang="en-US" sz="1400">
                <a:solidFill>
                  <a:schemeClr val="tx1"/>
                </a:solidFill>
              </a:rPr>
              <a:t>MMR = 0.189%</a:t>
            </a:r>
          </a:p>
        </p:txBody>
      </p:sp>
      <p:sp>
        <p:nvSpPr>
          <p:cNvPr id="11" name="Rectangle 10">
            <a:extLst>
              <a:ext uri="{FF2B5EF4-FFF2-40B4-BE49-F238E27FC236}">
                <a16:creationId xmlns:a16="http://schemas.microsoft.com/office/drawing/2014/main" id="{129AF858-C617-967E-8E1F-4E3E1CE85E43}"/>
              </a:ext>
            </a:extLst>
          </p:cNvPr>
          <p:cNvSpPr/>
          <p:nvPr/>
        </p:nvSpPr>
        <p:spPr>
          <a:xfrm>
            <a:off x="9489642" y="3622838"/>
            <a:ext cx="2438400" cy="35495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400" b="1">
                <a:solidFill>
                  <a:schemeClr val="tx1"/>
                </a:solidFill>
              </a:rPr>
              <a:t>All subcounties</a:t>
            </a:r>
          </a:p>
          <a:p>
            <a:pPr algn="ctr"/>
            <a:r>
              <a:rPr lang="en-US" sz="1400">
                <a:solidFill>
                  <a:schemeClr val="tx1"/>
                </a:solidFill>
              </a:rPr>
              <a:t>MMR = 0.0.857%</a:t>
            </a:r>
          </a:p>
        </p:txBody>
      </p:sp>
      <p:pic>
        <p:nvPicPr>
          <p:cNvPr id="12" name="Picture 11">
            <a:extLst>
              <a:ext uri="{FF2B5EF4-FFF2-40B4-BE49-F238E27FC236}">
                <a16:creationId xmlns:a16="http://schemas.microsoft.com/office/drawing/2014/main" id="{7E5200A5-4CED-A21B-B7DA-8F2CD8E35368}"/>
              </a:ext>
            </a:extLst>
          </p:cNvPr>
          <p:cNvPicPr>
            <a:picLocks noChangeAspect="1"/>
          </p:cNvPicPr>
          <p:nvPr/>
        </p:nvPicPr>
        <p:blipFill>
          <a:blip r:embed="rId3"/>
          <a:stretch>
            <a:fillRect/>
          </a:stretch>
        </p:blipFill>
        <p:spPr>
          <a:xfrm>
            <a:off x="6270171" y="4974558"/>
            <a:ext cx="5389895" cy="1796632"/>
          </a:xfrm>
          <a:prstGeom prst="rect">
            <a:avLst/>
          </a:prstGeom>
        </p:spPr>
      </p:pic>
      <p:sp>
        <p:nvSpPr>
          <p:cNvPr id="13" name="TextBox 12">
            <a:extLst>
              <a:ext uri="{FF2B5EF4-FFF2-40B4-BE49-F238E27FC236}">
                <a16:creationId xmlns:a16="http://schemas.microsoft.com/office/drawing/2014/main" id="{3AA99D1E-1D22-15A0-C58E-1E5512C96FB9}"/>
              </a:ext>
            </a:extLst>
          </p:cNvPr>
          <p:cNvSpPr txBox="1"/>
          <p:nvPr/>
        </p:nvSpPr>
        <p:spPr>
          <a:xfrm>
            <a:off x="2509154" y="6211804"/>
            <a:ext cx="6106884" cy="338554"/>
          </a:xfrm>
          <a:prstGeom prst="rect">
            <a:avLst/>
          </a:prstGeom>
          <a:noFill/>
        </p:spPr>
        <p:txBody>
          <a:bodyPr wrap="square">
            <a:spAutoFit/>
          </a:bodyPr>
          <a:lstStyle/>
          <a:p>
            <a:pPr algn="ctr"/>
            <a:r>
              <a:rPr lang="en-US" sz="1600">
                <a:solidFill>
                  <a:schemeClr val="tx1"/>
                </a:solidFill>
              </a:rPr>
              <a:t>Subcounty MMR color scale</a:t>
            </a:r>
            <a:endParaRPr lang="en-US" sz="1600"/>
          </a:p>
        </p:txBody>
      </p:sp>
    </p:spTree>
    <p:extLst>
      <p:ext uri="{BB962C8B-B14F-4D97-AF65-F5344CB8AC3E}">
        <p14:creationId xmlns:p14="http://schemas.microsoft.com/office/powerpoint/2010/main" val="3552094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2D47578-42F4-3EE7-7EE3-2F339F7D3529}"/>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61FD867-3594-CC70-042E-02A900FB52B5}"/>
              </a:ext>
            </a:extLst>
          </p:cNvPr>
          <p:cNvSpPr txBox="1"/>
          <p:nvPr/>
        </p:nvSpPr>
        <p:spPr>
          <a:xfrm>
            <a:off x="257170" y="755674"/>
            <a:ext cx="11085744" cy="769441"/>
          </a:xfrm>
          <a:prstGeom prst="rect">
            <a:avLst/>
          </a:prstGeom>
          <a:noFill/>
          <a:ln w="28575">
            <a:noFill/>
          </a:ln>
        </p:spPr>
        <p:txBody>
          <a:bodyPr wrap="square" rtlCol="0">
            <a:spAutoFit/>
          </a:bodyPr>
          <a:lstStyle/>
          <a:p>
            <a:r>
              <a:rPr lang="en-US" b="1" dirty="0"/>
              <a:t>Effect of extent of shift of deliveries to L4 facilities on MMR of all mothers, including mothers delivering at home</a:t>
            </a:r>
          </a:p>
          <a:p>
            <a:endParaRPr lang="en-US" sz="800" i="1" dirty="0"/>
          </a:p>
          <a:p>
            <a:r>
              <a:rPr lang="en-US" i="1" dirty="0"/>
              <a:t>Deployment in subcounties 1, 4, 5, 7, and 11</a:t>
            </a:r>
          </a:p>
        </p:txBody>
      </p:sp>
      <p:pic>
        <p:nvPicPr>
          <p:cNvPr id="6" name="Picture 5" descr="A screenshot of a graph&#10;&#10;Description automatically generated">
            <a:extLst>
              <a:ext uri="{FF2B5EF4-FFF2-40B4-BE49-F238E27FC236}">
                <a16:creationId xmlns:a16="http://schemas.microsoft.com/office/drawing/2014/main" id="{737412BC-FC27-85B7-0775-ED7701D3CB0E}"/>
              </a:ext>
            </a:extLst>
          </p:cNvPr>
          <p:cNvPicPr>
            <a:picLocks noChangeAspect="1"/>
          </p:cNvPicPr>
          <p:nvPr/>
        </p:nvPicPr>
        <p:blipFill rotWithShape="1">
          <a:blip r:embed="rId2"/>
          <a:srcRect l="11673" t="1801" r="8534" b="57942"/>
          <a:stretch/>
        </p:blipFill>
        <p:spPr>
          <a:xfrm>
            <a:off x="355142" y="2231987"/>
            <a:ext cx="11231235" cy="3014904"/>
          </a:xfrm>
          <a:prstGeom prst="rect">
            <a:avLst/>
          </a:prstGeom>
        </p:spPr>
      </p:pic>
      <p:sp>
        <p:nvSpPr>
          <p:cNvPr id="2" name="Rectangle 1">
            <a:extLst>
              <a:ext uri="{FF2B5EF4-FFF2-40B4-BE49-F238E27FC236}">
                <a16:creationId xmlns:a16="http://schemas.microsoft.com/office/drawing/2014/main" id="{0397BD59-61C8-F928-E2C7-C6B7A1E76493}"/>
              </a:ext>
            </a:extLst>
          </p:cNvPr>
          <p:cNvSpPr/>
          <p:nvPr/>
        </p:nvSpPr>
        <p:spPr>
          <a:xfrm>
            <a:off x="478969" y="2383971"/>
            <a:ext cx="2438400" cy="5000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600" b="1">
                <a:solidFill>
                  <a:schemeClr val="tx1"/>
                </a:solidFill>
              </a:rPr>
              <a:t>Baseline</a:t>
            </a:r>
          </a:p>
          <a:p>
            <a:pPr algn="ctr"/>
            <a:r>
              <a:rPr lang="en-US" sz="1600">
                <a:solidFill>
                  <a:schemeClr val="tx1"/>
                </a:solidFill>
              </a:rPr>
              <a:t>MMR = 0.316%</a:t>
            </a:r>
          </a:p>
        </p:txBody>
      </p:sp>
      <p:sp>
        <p:nvSpPr>
          <p:cNvPr id="4" name="Rectangle 3">
            <a:extLst>
              <a:ext uri="{FF2B5EF4-FFF2-40B4-BE49-F238E27FC236}">
                <a16:creationId xmlns:a16="http://schemas.microsoft.com/office/drawing/2014/main" id="{85B91562-A591-E7C2-330E-880308955E20}"/>
              </a:ext>
            </a:extLst>
          </p:cNvPr>
          <p:cNvSpPr/>
          <p:nvPr/>
        </p:nvSpPr>
        <p:spPr>
          <a:xfrm>
            <a:off x="3389552" y="2362199"/>
            <a:ext cx="2438400" cy="5000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600" b="1">
                <a:solidFill>
                  <a:schemeClr val="tx1"/>
                </a:solidFill>
              </a:rPr>
              <a:t>30% shift from L2/3 to L4</a:t>
            </a:r>
          </a:p>
          <a:p>
            <a:pPr algn="ctr"/>
            <a:r>
              <a:rPr lang="en-US" sz="1600">
                <a:solidFill>
                  <a:schemeClr val="tx1"/>
                </a:solidFill>
              </a:rPr>
              <a:t>MMR = 0.280%</a:t>
            </a:r>
          </a:p>
        </p:txBody>
      </p:sp>
      <p:sp>
        <p:nvSpPr>
          <p:cNvPr id="8" name="Rectangle 7">
            <a:extLst>
              <a:ext uri="{FF2B5EF4-FFF2-40B4-BE49-F238E27FC236}">
                <a16:creationId xmlns:a16="http://schemas.microsoft.com/office/drawing/2014/main" id="{2DABB9C8-DE25-2D54-8190-4380F57355F1}"/>
              </a:ext>
            </a:extLst>
          </p:cNvPr>
          <p:cNvSpPr/>
          <p:nvPr/>
        </p:nvSpPr>
        <p:spPr>
          <a:xfrm>
            <a:off x="6346372" y="2356586"/>
            <a:ext cx="2438400" cy="5000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600" b="1">
                <a:solidFill>
                  <a:schemeClr val="tx1"/>
                </a:solidFill>
              </a:rPr>
              <a:t>60% shift from L2/3 to L4</a:t>
            </a:r>
          </a:p>
          <a:p>
            <a:pPr algn="ctr"/>
            <a:r>
              <a:rPr lang="en-US" sz="1600">
                <a:solidFill>
                  <a:schemeClr val="tx1"/>
                </a:solidFill>
              </a:rPr>
              <a:t>MMR = 0.237%</a:t>
            </a:r>
          </a:p>
        </p:txBody>
      </p:sp>
      <p:sp>
        <p:nvSpPr>
          <p:cNvPr id="9" name="Rectangle 8">
            <a:extLst>
              <a:ext uri="{FF2B5EF4-FFF2-40B4-BE49-F238E27FC236}">
                <a16:creationId xmlns:a16="http://schemas.microsoft.com/office/drawing/2014/main" id="{9129216C-D230-ED0D-BB02-4E174BC3CA65}"/>
              </a:ext>
            </a:extLst>
          </p:cNvPr>
          <p:cNvSpPr/>
          <p:nvPr/>
        </p:nvSpPr>
        <p:spPr>
          <a:xfrm>
            <a:off x="9147977" y="2350972"/>
            <a:ext cx="2438400" cy="5000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600" b="1">
                <a:solidFill>
                  <a:schemeClr val="tx1"/>
                </a:solidFill>
              </a:rPr>
              <a:t>90% shift from L2/3 to L4</a:t>
            </a:r>
          </a:p>
          <a:p>
            <a:pPr algn="ctr"/>
            <a:r>
              <a:rPr lang="en-US" sz="1600">
                <a:solidFill>
                  <a:schemeClr val="tx1"/>
                </a:solidFill>
              </a:rPr>
              <a:t>MMR = 0.175%</a:t>
            </a:r>
          </a:p>
        </p:txBody>
      </p:sp>
      <p:sp>
        <p:nvSpPr>
          <p:cNvPr id="10" name="TextBox 9">
            <a:extLst>
              <a:ext uri="{FF2B5EF4-FFF2-40B4-BE49-F238E27FC236}">
                <a16:creationId xmlns:a16="http://schemas.microsoft.com/office/drawing/2014/main" id="{2FA25B8F-9B0D-DA65-85B0-557743D00A4C}"/>
              </a:ext>
            </a:extLst>
          </p:cNvPr>
          <p:cNvSpPr txBox="1"/>
          <p:nvPr/>
        </p:nvSpPr>
        <p:spPr>
          <a:xfrm>
            <a:off x="79022" y="117350"/>
            <a:ext cx="7453964" cy="369332"/>
          </a:xfrm>
          <a:prstGeom prst="rect">
            <a:avLst/>
          </a:prstGeom>
          <a:noFill/>
        </p:spPr>
        <p:txBody>
          <a:bodyPr wrap="none" rtlCol="0">
            <a:spAutoFit/>
          </a:bodyPr>
          <a:lstStyle/>
          <a:p>
            <a:r>
              <a:rPr lang="en-US" b="1" dirty="0">
                <a:solidFill>
                  <a:schemeClr val="accent1">
                    <a:lumMod val="75000"/>
                  </a:schemeClr>
                </a:solidFill>
                <a:latin typeface="+mj-lt"/>
              </a:rPr>
              <a:t>OVERVIEW OF ABM AND LP Model - Part 2: Simulation of scenarios and results</a:t>
            </a:r>
          </a:p>
        </p:txBody>
      </p:sp>
      <p:pic>
        <p:nvPicPr>
          <p:cNvPr id="12" name="Picture 11">
            <a:extLst>
              <a:ext uri="{FF2B5EF4-FFF2-40B4-BE49-F238E27FC236}">
                <a16:creationId xmlns:a16="http://schemas.microsoft.com/office/drawing/2014/main" id="{60AB1776-6B5C-0995-B297-B74F5898A05F}"/>
              </a:ext>
            </a:extLst>
          </p:cNvPr>
          <p:cNvPicPr>
            <a:picLocks noChangeAspect="1"/>
          </p:cNvPicPr>
          <p:nvPr/>
        </p:nvPicPr>
        <p:blipFill>
          <a:blip r:embed="rId3"/>
          <a:srcRect/>
          <a:stretch/>
        </p:blipFill>
        <p:spPr>
          <a:xfrm>
            <a:off x="3226148" y="4465270"/>
            <a:ext cx="5921829" cy="1973943"/>
          </a:xfrm>
          <a:prstGeom prst="rect">
            <a:avLst/>
          </a:prstGeom>
        </p:spPr>
      </p:pic>
      <p:sp>
        <p:nvSpPr>
          <p:cNvPr id="14" name="TextBox 13">
            <a:extLst>
              <a:ext uri="{FF2B5EF4-FFF2-40B4-BE49-F238E27FC236}">
                <a16:creationId xmlns:a16="http://schemas.microsoft.com/office/drawing/2014/main" id="{69D6AFFF-F386-1C70-7F22-950C949D6E09}"/>
              </a:ext>
            </a:extLst>
          </p:cNvPr>
          <p:cNvSpPr txBox="1"/>
          <p:nvPr/>
        </p:nvSpPr>
        <p:spPr>
          <a:xfrm>
            <a:off x="3133620" y="5540572"/>
            <a:ext cx="6106884" cy="338554"/>
          </a:xfrm>
          <a:prstGeom prst="rect">
            <a:avLst/>
          </a:prstGeom>
          <a:noFill/>
        </p:spPr>
        <p:txBody>
          <a:bodyPr wrap="square">
            <a:spAutoFit/>
          </a:bodyPr>
          <a:lstStyle/>
          <a:p>
            <a:pPr algn="ctr"/>
            <a:r>
              <a:rPr lang="en-US" sz="1600">
                <a:solidFill>
                  <a:schemeClr val="tx1"/>
                </a:solidFill>
              </a:rPr>
              <a:t>Subcounty MMR color scale</a:t>
            </a:r>
            <a:endParaRPr lang="en-US" sz="1600"/>
          </a:p>
        </p:txBody>
      </p:sp>
    </p:spTree>
    <p:extLst>
      <p:ext uri="{BB962C8B-B14F-4D97-AF65-F5344CB8AC3E}">
        <p14:creationId xmlns:p14="http://schemas.microsoft.com/office/powerpoint/2010/main" val="3086345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44B871-2CB6-E91B-4427-6AF30372BEB4}"/>
              </a:ext>
            </a:extLst>
          </p:cNvPr>
          <p:cNvPicPr>
            <a:picLocks noChangeAspect="1"/>
          </p:cNvPicPr>
          <p:nvPr/>
        </p:nvPicPr>
        <p:blipFill rotWithShape="1">
          <a:blip r:embed="rId2">
            <a:alphaModFix/>
          </a:blip>
          <a:srcRect l="11765" r="8544" b="57107"/>
          <a:stretch/>
        </p:blipFill>
        <p:spPr>
          <a:xfrm>
            <a:off x="380625" y="2092202"/>
            <a:ext cx="11205752" cy="3209119"/>
          </a:xfrm>
          <a:prstGeom prst="rect">
            <a:avLst/>
          </a:prstGeom>
        </p:spPr>
      </p:pic>
      <p:cxnSp>
        <p:nvCxnSpPr>
          <p:cNvPr id="5" name="Straight Connector 4">
            <a:extLst>
              <a:ext uri="{FF2B5EF4-FFF2-40B4-BE49-F238E27FC236}">
                <a16:creationId xmlns:a16="http://schemas.microsoft.com/office/drawing/2014/main" id="{B2D47578-42F4-3EE7-7EE3-2F339F7D3529}"/>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61FD867-3594-CC70-042E-02A900FB52B5}"/>
              </a:ext>
            </a:extLst>
          </p:cNvPr>
          <p:cNvSpPr txBox="1"/>
          <p:nvPr/>
        </p:nvSpPr>
        <p:spPr>
          <a:xfrm>
            <a:off x="257170" y="755674"/>
            <a:ext cx="7210430" cy="769441"/>
          </a:xfrm>
          <a:prstGeom prst="rect">
            <a:avLst/>
          </a:prstGeom>
          <a:noFill/>
          <a:ln w="28575">
            <a:noFill/>
          </a:ln>
        </p:spPr>
        <p:txBody>
          <a:bodyPr wrap="square" rtlCol="0">
            <a:spAutoFit/>
          </a:bodyPr>
          <a:lstStyle/>
          <a:p>
            <a:r>
              <a:rPr lang="en-US" b="1" dirty="0"/>
              <a:t>Effect of extent of shift of deliveries to L4 facilities on Facility MMR.</a:t>
            </a:r>
          </a:p>
          <a:p>
            <a:endParaRPr lang="en-US" sz="800" i="1" dirty="0"/>
          </a:p>
          <a:p>
            <a:r>
              <a:rPr lang="en-US" i="1" dirty="0"/>
              <a:t>Deployment in subcounties 1, 4, 5, 7, and 11</a:t>
            </a:r>
          </a:p>
        </p:txBody>
      </p:sp>
      <p:sp>
        <p:nvSpPr>
          <p:cNvPr id="2" name="Rectangle 1">
            <a:extLst>
              <a:ext uri="{FF2B5EF4-FFF2-40B4-BE49-F238E27FC236}">
                <a16:creationId xmlns:a16="http://schemas.microsoft.com/office/drawing/2014/main" id="{0397BD59-61C8-F928-E2C7-C6B7A1E76493}"/>
              </a:ext>
            </a:extLst>
          </p:cNvPr>
          <p:cNvSpPr/>
          <p:nvPr/>
        </p:nvSpPr>
        <p:spPr>
          <a:xfrm>
            <a:off x="478969" y="2383971"/>
            <a:ext cx="2438400" cy="5000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600" b="1">
                <a:solidFill>
                  <a:schemeClr val="tx1"/>
                </a:solidFill>
              </a:rPr>
              <a:t>Baseline</a:t>
            </a:r>
          </a:p>
          <a:p>
            <a:pPr algn="ctr"/>
            <a:r>
              <a:rPr lang="en-US" sz="1600">
                <a:solidFill>
                  <a:schemeClr val="tx1"/>
                </a:solidFill>
              </a:rPr>
              <a:t>Facility MMR = 0.0395%</a:t>
            </a:r>
          </a:p>
        </p:txBody>
      </p:sp>
      <p:sp>
        <p:nvSpPr>
          <p:cNvPr id="4" name="Rectangle 3">
            <a:extLst>
              <a:ext uri="{FF2B5EF4-FFF2-40B4-BE49-F238E27FC236}">
                <a16:creationId xmlns:a16="http://schemas.microsoft.com/office/drawing/2014/main" id="{85B91562-A591-E7C2-330E-880308955E20}"/>
              </a:ext>
            </a:extLst>
          </p:cNvPr>
          <p:cNvSpPr/>
          <p:nvPr/>
        </p:nvSpPr>
        <p:spPr>
          <a:xfrm>
            <a:off x="3389552" y="2362199"/>
            <a:ext cx="2438400" cy="5000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600" b="1">
                <a:solidFill>
                  <a:schemeClr val="tx1"/>
                </a:solidFill>
              </a:rPr>
              <a:t>30% shift from L2/3 to L4</a:t>
            </a:r>
          </a:p>
          <a:p>
            <a:pPr algn="ctr"/>
            <a:r>
              <a:rPr lang="en-US" sz="1600">
                <a:solidFill>
                  <a:schemeClr val="tx1"/>
                </a:solidFill>
              </a:rPr>
              <a:t>Facility MMR = 0.0410%</a:t>
            </a:r>
          </a:p>
        </p:txBody>
      </p:sp>
      <p:sp>
        <p:nvSpPr>
          <p:cNvPr id="8" name="Rectangle 7">
            <a:extLst>
              <a:ext uri="{FF2B5EF4-FFF2-40B4-BE49-F238E27FC236}">
                <a16:creationId xmlns:a16="http://schemas.microsoft.com/office/drawing/2014/main" id="{2DABB9C8-DE25-2D54-8190-4380F57355F1}"/>
              </a:ext>
            </a:extLst>
          </p:cNvPr>
          <p:cNvSpPr/>
          <p:nvPr/>
        </p:nvSpPr>
        <p:spPr>
          <a:xfrm>
            <a:off x="6346372" y="2356586"/>
            <a:ext cx="2438400" cy="5000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600" b="1">
                <a:solidFill>
                  <a:schemeClr val="tx1"/>
                </a:solidFill>
              </a:rPr>
              <a:t>60% shift from L2/3 to L4</a:t>
            </a:r>
          </a:p>
          <a:p>
            <a:pPr algn="ctr"/>
            <a:r>
              <a:rPr lang="en-US" sz="1600">
                <a:solidFill>
                  <a:schemeClr val="tx1"/>
                </a:solidFill>
              </a:rPr>
              <a:t>Facility MMR = 0.0443%</a:t>
            </a:r>
          </a:p>
        </p:txBody>
      </p:sp>
      <p:sp>
        <p:nvSpPr>
          <p:cNvPr id="9" name="Rectangle 8">
            <a:extLst>
              <a:ext uri="{FF2B5EF4-FFF2-40B4-BE49-F238E27FC236}">
                <a16:creationId xmlns:a16="http://schemas.microsoft.com/office/drawing/2014/main" id="{9129216C-D230-ED0D-BB02-4E174BC3CA65}"/>
              </a:ext>
            </a:extLst>
          </p:cNvPr>
          <p:cNvSpPr/>
          <p:nvPr/>
        </p:nvSpPr>
        <p:spPr>
          <a:xfrm>
            <a:off x="9147977" y="2350972"/>
            <a:ext cx="2438400" cy="5000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600" b="1">
                <a:solidFill>
                  <a:schemeClr val="tx1"/>
                </a:solidFill>
              </a:rPr>
              <a:t>90% shift from L2/3 to L4</a:t>
            </a:r>
          </a:p>
          <a:p>
            <a:pPr algn="ctr"/>
            <a:r>
              <a:rPr lang="en-US" sz="1600">
                <a:solidFill>
                  <a:schemeClr val="tx1"/>
                </a:solidFill>
              </a:rPr>
              <a:t>Facility MMR = 0.0493%</a:t>
            </a:r>
          </a:p>
        </p:txBody>
      </p:sp>
      <p:sp>
        <p:nvSpPr>
          <p:cNvPr id="10" name="TextBox 9">
            <a:extLst>
              <a:ext uri="{FF2B5EF4-FFF2-40B4-BE49-F238E27FC236}">
                <a16:creationId xmlns:a16="http://schemas.microsoft.com/office/drawing/2014/main" id="{2FA25B8F-9B0D-DA65-85B0-557743D00A4C}"/>
              </a:ext>
            </a:extLst>
          </p:cNvPr>
          <p:cNvSpPr txBox="1"/>
          <p:nvPr/>
        </p:nvSpPr>
        <p:spPr>
          <a:xfrm>
            <a:off x="79022" y="117350"/>
            <a:ext cx="7453964" cy="369332"/>
          </a:xfrm>
          <a:prstGeom prst="rect">
            <a:avLst/>
          </a:prstGeom>
          <a:noFill/>
        </p:spPr>
        <p:txBody>
          <a:bodyPr wrap="none" rtlCol="0">
            <a:spAutoFit/>
          </a:bodyPr>
          <a:lstStyle/>
          <a:p>
            <a:r>
              <a:rPr lang="en-US" b="1" dirty="0">
                <a:solidFill>
                  <a:schemeClr val="accent1">
                    <a:lumMod val="75000"/>
                  </a:schemeClr>
                </a:solidFill>
                <a:latin typeface="+mj-lt"/>
              </a:rPr>
              <a:t>OVERVIEW OF ABM AND LP Model - Part 2: Simulation of scenarios and results</a:t>
            </a:r>
          </a:p>
        </p:txBody>
      </p:sp>
      <p:pic>
        <p:nvPicPr>
          <p:cNvPr id="15" name="Picture 14">
            <a:extLst>
              <a:ext uri="{FF2B5EF4-FFF2-40B4-BE49-F238E27FC236}">
                <a16:creationId xmlns:a16="http://schemas.microsoft.com/office/drawing/2014/main" id="{49E332DE-287F-1FF5-EB57-E6AE4EDE88F2}"/>
              </a:ext>
            </a:extLst>
          </p:cNvPr>
          <p:cNvPicPr>
            <a:picLocks noChangeAspect="1"/>
          </p:cNvPicPr>
          <p:nvPr/>
        </p:nvPicPr>
        <p:blipFill>
          <a:blip r:embed="rId3"/>
          <a:srcRect/>
          <a:stretch/>
        </p:blipFill>
        <p:spPr>
          <a:xfrm>
            <a:off x="3226148" y="4465270"/>
            <a:ext cx="5921829" cy="1973943"/>
          </a:xfrm>
          <a:prstGeom prst="rect">
            <a:avLst/>
          </a:prstGeom>
        </p:spPr>
      </p:pic>
      <p:sp>
        <p:nvSpPr>
          <p:cNvPr id="16" name="TextBox 15">
            <a:extLst>
              <a:ext uri="{FF2B5EF4-FFF2-40B4-BE49-F238E27FC236}">
                <a16:creationId xmlns:a16="http://schemas.microsoft.com/office/drawing/2014/main" id="{DB4688C5-5E77-2265-6C6D-86EAE7C016F0}"/>
              </a:ext>
            </a:extLst>
          </p:cNvPr>
          <p:cNvSpPr txBox="1"/>
          <p:nvPr/>
        </p:nvSpPr>
        <p:spPr>
          <a:xfrm>
            <a:off x="3133620" y="5540572"/>
            <a:ext cx="6106884" cy="338554"/>
          </a:xfrm>
          <a:prstGeom prst="rect">
            <a:avLst/>
          </a:prstGeom>
          <a:noFill/>
        </p:spPr>
        <p:txBody>
          <a:bodyPr wrap="square">
            <a:spAutoFit/>
          </a:bodyPr>
          <a:lstStyle/>
          <a:p>
            <a:pPr algn="ctr"/>
            <a:r>
              <a:rPr lang="en-US" sz="1600">
                <a:solidFill>
                  <a:schemeClr val="tx1"/>
                </a:solidFill>
              </a:rPr>
              <a:t>Subcounty Facility MMR color scale</a:t>
            </a:r>
            <a:endParaRPr lang="en-US" sz="1600"/>
          </a:p>
        </p:txBody>
      </p:sp>
    </p:spTree>
    <p:extLst>
      <p:ext uri="{BB962C8B-B14F-4D97-AF65-F5344CB8AC3E}">
        <p14:creationId xmlns:p14="http://schemas.microsoft.com/office/powerpoint/2010/main" val="263497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329726-3462-22D3-A414-23470B70CF61}"/>
              </a:ext>
            </a:extLst>
          </p:cNvPr>
          <p:cNvSpPr txBox="1"/>
          <p:nvPr/>
        </p:nvSpPr>
        <p:spPr>
          <a:xfrm>
            <a:off x="79022" y="117350"/>
            <a:ext cx="7453964" cy="369332"/>
          </a:xfrm>
          <a:prstGeom prst="rect">
            <a:avLst/>
          </a:prstGeom>
          <a:noFill/>
        </p:spPr>
        <p:txBody>
          <a:bodyPr wrap="none" rtlCol="0">
            <a:spAutoFit/>
          </a:bodyPr>
          <a:lstStyle/>
          <a:p>
            <a:r>
              <a:rPr lang="en-US" b="1" dirty="0">
                <a:solidFill>
                  <a:schemeClr val="accent1">
                    <a:lumMod val="75000"/>
                  </a:schemeClr>
                </a:solidFill>
                <a:latin typeface="+mj-lt"/>
              </a:rPr>
              <a:t>OVERVIEW OF ABM AND LP Model - Part 2: Simulation of scenarios and results</a:t>
            </a:r>
          </a:p>
        </p:txBody>
      </p:sp>
      <p:cxnSp>
        <p:nvCxnSpPr>
          <p:cNvPr id="5" name="Straight Connector 4">
            <a:extLst>
              <a:ext uri="{FF2B5EF4-FFF2-40B4-BE49-F238E27FC236}">
                <a16:creationId xmlns:a16="http://schemas.microsoft.com/office/drawing/2014/main" id="{B2D47578-42F4-3EE7-7EE3-2F339F7D3529}"/>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8EC32DB-81A4-5800-7A92-7A2F3529EF0A}"/>
              </a:ext>
            </a:extLst>
          </p:cNvPr>
          <p:cNvPicPr>
            <a:picLocks noChangeAspect="1"/>
          </p:cNvPicPr>
          <p:nvPr/>
        </p:nvPicPr>
        <p:blipFill>
          <a:blip r:embed="rId2"/>
          <a:srcRect/>
          <a:stretch/>
        </p:blipFill>
        <p:spPr>
          <a:xfrm>
            <a:off x="2986679" y="961834"/>
            <a:ext cx="6218641" cy="5212685"/>
          </a:xfrm>
          <a:prstGeom prst="rect">
            <a:avLst/>
          </a:prstGeom>
        </p:spPr>
      </p:pic>
    </p:spTree>
    <p:extLst>
      <p:ext uri="{BB962C8B-B14F-4D97-AF65-F5344CB8AC3E}">
        <p14:creationId xmlns:p14="http://schemas.microsoft.com/office/powerpoint/2010/main" val="4133336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5C1BB8-1DAF-6466-569E-4C93749FED8A}"/>
              </a:ext>
            </a:extLst>
          </p:cNvPr>
          <p:cNvSpPr txBox="1"/>
          <p:nvPr/>
        </p:nvSpPr>
        <p:spPr>
          <a:xfrm>
            <a:off x="87086" y="97313"/>
            <a:ext cx="2933816" cy="369332"/>
          </a:xfrm>
          <a:prstGeom prst="rect">
            <a:avLst/>
          </a:prstGeom>
          <a:noFill/>
        </p:spPr>
        <p:txBody>
          <a:bodyPr wrap="none" rtlCol="0">
            <a:spAutoFit/>
          </a:bodyPr>
          <a:lstStyle/>
          <a:p>
            <a:r>
              <a:rPr lang="en-US" b="1" dirty="0">
                <a:solidFill>
                  <a:schemeClr val="accent1">
                    <a:lumMod val="75000"/>
                  </a:schemeClr>
                </a:solidFill>
                <a:latin typeface="+mj-lt"/>
              </a:rPr>
              <a:t>REVIEW OF ORIGINAL MODEL</a:t>
            </a:r>
          </a:p>
        </p:txBody>
      </p:sp>
      <p:cxnSp>
        <p:nvCxnSpPr>
          <p:cNvPr id="5" name="Straight Connector 4">
            <a:extLst>
              <a:ext uri="{FF2B5EF4-FFF2-40B4-BE49-F238E27FC236}">
                <a16:creationId xmlns:a16="http://schemas.microsoft.com/office/drawing/2014/main" id="{C93A4F98-56C1-465F-955A-7A7114A56F7B}"/>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B6D94BF-8FCC-F0EB-3207-8BA0A594A34A}"/>
              </a:ext>
            </a:extLst>
          </p:cNvPr>
          <p:cNvSpPr txBox="1"/>
          <p:nvPr/>
        </p:nvSpPr>
        <p:spPr>
          <a:xfrm>
            <a:off x="5921832" y="5644056"/>
            <a:ext cx="2623457" cy="646331"/>
          </a:xfrm>
          <a:prstGeom prst="rect">
            <a:avLst/>
          </a:prstGeom>
          <a:noFill/>
        </p:spPr>
        <p:txBody>
          <a:bodyPr wrap="square" rtlCol="0">
            <a:spAutoFit/>
          </a:bodyPr>
          <a:lstStyle/>
          <a:p>
            <a:pPr algn="ctr"/>
            <a:r>
              <a:rPr lang="en-US" dirty="0"/>
              <a:t>3. Mothers with complications transferred</a:t>
            </a:r>
          </a:p>
        </p:txBody>
      </p:sp>
      <p:sp>
        <p:nvSpPr>
          <p:cNvPr id="12" name="TextBox 11">
            <a:extLst>
              <a:ext uri="{FF2B5EF4-FFF2-40B4-BE49-F238E27FC236}">
                <a16:creationId xmlns:a16="http://schemas.microsoft.com/office/drawing/2014/main" id="{69EF4EEB-FACC-068B-856A-38812531EAEA}"/>
              </a:ext>
            </a:extLst>
          </p:cNvPr>
          <p:cNvSpPr txBox="1"/>
          <p:nvPr/>
        </p:nvSpPr>
        <p:spPr>
          <a:xfrm>
            <a:off x="8910978" y="5618508"/>
            <a:ext cx="2492827" cy="646331"/>
          </a:xfrm>
          <a:prstGeom prst="rect">
            <a:avLst/>
          </a:prstGeom>
          <a:noFill/>
        </p:spPr>
        <p:txBody>
          <a:bodyPr wrap="square" rtlCol="0">
            <a:spAutoFit/>
          </a:bodyPr>
          <a:lstStyle/>
          <a:p>
            <a:pPr algn="ctr"/>
            <a:r>
              <a:rPr lang="en-US" dirty="0"/>
              <a:t>4. Health outcomes for all mothers</a:t>
            </a:r>
          </a:p>
        </p:txBody>
      </p:sp>
      <p:sp>
        <p:nvSpPr>
          <p:cNvPr id="13" name="TextBox 12">
            <a:extLst>
              <a:ext uri="{FF2B5EF4-FFF2-40B4-BE49-F238E27FC236}">
                <a16:creationId xmlns:a16="http://schemas.microsoft.com/office/drawing/2014/main" id="{CD4322FD-ECF4-9361-7715-F6A721C126D5}"/>
              </a:ext>
            </a:extLst>
          </p:cNvPr>
          <p:cNvSpPr txBox="1"/>
          <p:nvPr/>
        </p:nvSpPr>
        <p:spPr>
          <a:xfrm>
            <a:off x="370112" y="5641048"/>
            <a:ext cx="2492827" cy="646331"/>
          </a:xfrm>
          <a:prstGeom prst="rect">
            <a:avLst/>
          </a:prstGeom>
          <a:noFill/>
        </p:spPr>
        <p:txBody>
          <a:bodyPr wrap="square" rtlCol="0">
            <a:spAutoFit/>
          </a:bodyPr>
          <a:lstStyle/>
          <a:p>
            <a:pPr algn="ctr"/>
            <a:r>
              <a:rPr lang="en-US" dirty="0"/>
              <a:t>1. Mothers’ initial choice of delivery</a:t>
            </a:r>
          </a:p>
        </p:txBody>
      </p:sp>
      <p:sp>
        <p:nvSpPr>
          <p:cNvPr id="15" name="TextBox 14">
            <a:extLst>
              <a:ext uri="{FF2B5EF4-FFF2-40B4-BE49-F238E27FC236}">
                <a16:creationId xmlns:a16="http://schemas.microsoft.com/office/drawing/2014/main" id="{7E741AB5-48D9-2E09-BE0C-42C6A9EC98C8}"/>
              </a:ext>
            </a:extLst>
          </p:cNvPr>
          <p:cNvSpPr txBox="1"/>
          <p:nvPr/>
        </p:nvSpPr>
        <p:spPr>
          <a:xfrm>
            <a:off x="3145972" y="5641045"/>
            <a:ext cx="2492827" cy="646331"/>
          </a:xfrm>
          <a:prstGeom prst="rect">
            <a:avLst/>
          </a:prstGeom>
          <a:noFill/>
        </p:spPr>
        <p:txBody>
          <a:bodyPr wrap="square" rtlCol="0">
            <a:spAutoFit/>
          </a:bodyPr>
          <a:lstStyle/>
          <a:p>
            <a:pPr algn="ctr"/>
            <a:r>
              <a:rPr lang="en-US" dirty="0"/>
              <a:t>2. Subset of mothers with complications</a:t>
            </a:r>
          </a:p>
        </p:txBody>
      </p:sp>
      <p:sp>
        <p:nvSpPr>
          <p:cNvPr id="25" name="Rectangle 24">
            <a:extLst>
              <a:ext uri="{FF2B5EF4-FFF2-40B4-BE49-F238E27FC236}">
                <a16:creationId xmlns:a16="http://schemas.microsoft.com/office/drawing/2014/main" id="{5F9669EE-B82B-436B-CD14-D52EAE15D539}"/>
              </a:ext>
            </a:extLst>
          </p:cNvPr>
          <p:cNvSpPr/>
          <p:nvPr/>
        </p:nvSpPr>
        <p:spPr>
          <a:xfrm>
            <a:off x="996034" y="1041249"/>
            <a:ext cx="1284518" cy="1079218"/>
          </a:xfrm>
          <a:prstGeom prst="rect">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L5</a:t>
            </a:r>
          </a:p>
        </p:txBody>
      </p:sp>
      <p:sp>
        <p:nvSpPr>
          <p:cNvPr id="26" name="Rectangle 25">
            <a:extLst>
              <a:ext uri="{FF2B5EF4-FFF2-40B4-BE49-F238E27FC236}">
                <a16:creationId xmlns:a16="http://schemas.microsoft.com/office/drawing/2014/main" id="{1A65B60C-B109-0518-B3EF-F7B3BE3A656A}"/>
              </a:ext>
            </a:extLst>
          </p:cNvPr>
          <p:cNvSpPr/>
          <p:nvPr/>
        </p:nvSpPr>
        <p:spPr>
          <a:xfrm>
            <a:off x="996034" y="2120467"/>
            <a:ext cx="1284518" cy="1079218"/>
          </a:xfrm>
          <a:prstGeom prst="rect">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L4</a:t>
            </a:r>
          </a:p>
        </p:txBody>
      </p:sp>
      <p:sp>
        <p:nvSpPr>
          <p:cNvPr id="27" name="Rectangle 26">
            <a:extLst>
              <a:ext uri="{FF2B5EF4-FFF2-40B4-BE49-F238E27FC236}">
                <a16:creationId xmlns:a16="http://schemas.microsoft.com/office/drawing/2014/main" id="{24E297DC-2453-54F6-7EFF-94C813E48601}"/>
              </a:ext>
            </a:extLst>
          </p:cNvPr>
          <p:cNvSpPr/>
          <p:nvPr/>
        </p:nvSpPr>
        <p:spPr>
          <a:xfrm>
            <a:off x="996034" y="3198127"/>
            <a:ext cx="1284518" cy="1079218"/>
          </a:xfrm>
          <a:prstGeom prst="rect">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L2/L3</a:t>
            </a:r>
          </a:p>
        </p:txBody>
      </p:sp>
      <p:sp>
        <p:nvSpPr>
          <p:cNvPr id="28" name="Rectangle 27">
            <a:extLst>
              <a:ext uri="{FF2B5EF4-FFF2-40B4-BE49-F238E27FC236}">
                <a16:creationId xmlns:a16="http://schemas.microsoft.com/office/drawing/2014/main" id="{4D9CC0AD-5C09-D1E3-51EE-CCEFF8B307C1}"/>
              </a:ext>
            </a:extLst>
          </p:cNvPr>
          <p:cNvSpPr/>
          <p:nvPr/>
        </p:nvSpPr>
        <p:spPr>
          <a:xfrm>
            <a:off x="996034" y="4275787"/>
            <a:ext cx="1284518" cy="1079218"/>
          </a:xfrm>
          <a:prstGeom prst="rect">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Home</a:t>
            </a:r>
          </a:p>
        </p:txBody>
      </p:sp>
      <p:sp>
        <p:nvSpPr>
          <p:cNvPr id="29" name="Rectangle 28">
            <a:extLst>
              <a:ext uri="{FF2B5EF4-FFF2-40B4-BE49-F238E27FC236}">
                <a16:creationId xmlns:a16="http://schemas.microsoft.com/office/drawing/2014/main" id="{4B5D81D4-A61C-A4BF-4AE4-99F40D330E95}"/>
              </a:ext>
            </a:extLst>
          </p:cNvPr>
          <p:cNvSpPr/>
          <p:nvPr/>
        </p:nvSpPr>
        <p:spPr>
          <a:xfrm>
            <a:off x="3612692" y="1041249"/>
            <a:ext cx="1284518" cy="1079218"/>
          </a:xfrm>
          <a:prstGeom prst="rect">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L5</a:t>
            </a:r>
          </a:p>
        </p:txBody>
      </p:sp>
      <p:sp>
        <p:nvSpPr>
          <p:cNvPr id="30" name="Rectangle 29">
            <a:extLst>
              <a:ext uri="{FF2B5EF4-FFF2-40B4-BE49-F238E27FC236}">
                <a16:creationId xmlns:a16="http://schemas.microsoft.com/office/drawing/2014/main" id="{FBE137F9-DE36-4813-44C8-9976B2CFF899}"/>
              </a:ext>
            </a:extLst>
          </p:cNvPr>
          <p:cNvSpPr/>
          <p:nvPr/>
        </p:nvSpPr>
        <p:spPr>
          <a:xfrm>
            <a:off x="3612692" y="2120467"/>
            <a:ext cx="1284518" cy="1079218"/>
          </a:xfrm>
          <a:prstGeom prst="rect">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L4</a:t>
            </a:r>
          </a:p>
        </p:txBody>
      </p:sp>
      <p:sp>
        <p:nvSpPr>
          <p:cNvPr id="31" name="Rectangle 30">
            <a:extLst>
              <a:ext uri="{FF2B5EF4-FFF2-40B4-BE49-F238E27FC236}">
                <a16:creationId xmlns:a16="http://schemas.microsoft.com/office/drawing/2014/main" id="{E5E9968D-FB0C-033C-73E8-6CA6D9E2A093}"/>
              </a:ext>
            </a:extLst>
          </p:cNvPr>
          <p:cNvSpPr/>
          <p:nvPr/>
        </p:nvSpPr>
        <p:spPr>
          <a:xfrm>
            <a:off x="3612692" y="3198127"/>
            <a:ext cx="1284518" cy="1079218"/>
          </a:xfrm>
          <a:prstGeom prst="rect">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L2/L3</a:t>
            </a:r>
          </a:p>
        </p:txBody>
      </p:sp>
      <p:sp>
        <p:nvSpPr>
          <p:cNvPr id="32" name="Rectangle 31">
            <a:extLst>
              <a:ext uri="{FF2B5EF4-FFF2-40B4-BE49-F238E27FC236}">
                <a16:creationId xmlns:a16="http://schemas.microsoft.com/office/drawing/2014/main" id="{AC834646-A826-8353-6EC0-6987092E2A1C}"/>
              </a:ext>
            </a:extLst>
          </p:cNvPr>
          <p:cNvSpPr/>
          <p:nvPr/>
        </p:nvSpPr>
        <p:spPr>
          <a:xfrm>
            <a:off x="3612692" y="4275787"/>
            <a:ext cx="1284518" cy="1079218"/>
          </a:xfrm>
          <a:prstGeom prst="rect">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Home</a:t>
            </a:r>
          </a:p>
        </p:txBody>
      </p:sp>
      <p:sp>
        <p:nvSpPr>
          <p:cNvPr id="14" name="Rectangle 13">
            <a:extLst>
              <a:ext uri="{FF2B5EF4-FFF2-40B4-BE49-F238E27FC236}">
                <a16:creationId xmlns:a16="http://schemas.microsoft.com/office/drawing/2014/main" id="{BFB99C65-EC39-5FC0-D035-4740D2698744}"/>
              </a:ext>
            </a:extLst>
          </p:cNvPr>
          <p:cNvSpPr/>
          <p:nvPr/>
        </p:nvSpPr>
        <p:spPr>
          <a:xfrm>
            <a:off x="4627446" y="1829347"/>
            <a:ext cx="1392353" cy="2711422"/>
          </a:xfrm>
          <a:prstGeom prst="rect">
            <a:avLst/>
          </a:prstGeom>
          <a:solidFill>
            <a:schemeClr val="accent2">
              <a:lumMod val="75000"/>
              <a:alpha val="84243"/>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bg1"/>
                </a:solidFill>
              </a:rPr>
              <a:t>Mothers with complications</a:t>
            </a:r>
          </a:p>
        </p:txBody>
      </p:sp>
      <p:sp>
        <p:nvSpPr>
          <p:cNvPr id="33" name="Rectangle 32">
            <a:extLst>
              <a:ext uri="{FF2B5EF4-FFF2-40B4-BE49-F238E27FC236}">
                <a16:creationId xmlns:a16="http://schemas.microsoft.com/office/drawing/2014/main" id="{F04E9191-3B5D-8992-6165-3911C2EEBE3E}"/>
              </a:ext>
            </a:extLst>
          </p:cNvPr>
          <p:cNvSpPr/>
          <p:nvPr/>
        </p:nvSpPr>
        <p:spPr>
          <a:xfrm>
            <a:off x="9120863" y="1052795"/>
            <a:ext cx="1284518" cy="1079218"/>
          </a:xfrm>
          <a:prstGeom prst="rect">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L5</a:t>
            </a:r>
          </a:p>
        </p:txBody>
      </p:sp>
      <p:sp>
        <p:nvSpPr>
          <p:cNvPr id="34" name="Rectangle 33">
            <a:extLst>
              <a:ext uri="{FF2B5EF4-FFF2-40B4-BE49-F238E27FC236}">
                <a16:creationId xmlns:a16="http://schemas.microsoft.com/office/drawing/2014/main" id="{E34485B5-39C5-F99E-F816-50C0DE13576C}"/>
              </a:ext>
            </a:extLst>
          </p:cNvPr>
          <p:cNvSpPr/>
          <p:nvPr/>
        </p:nvSpPr>
        <p:spPr>
          <a:xfrm>
            <a:off x="9120863" y="2132013"/>
            <a:ext cx="1284518" cy="1079218"/>
          </a:xfrm>
          <a:prstGeom prst="rect">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L4</a:t>
            </a:r>
          </a:p>
        </p:txBody>
      </p:sp>
      <p:sp>
        <p:nvSpPr>
          <p:cNvPr id="35" name="Rectangle 34">
            <a:extLst>
              <a:ext uri="{FF2B5EF4-FFF2-40B4-BE49-F238E27FC236}">
                <a16:creationId xmlns:a16="http://schemas.microsoft.com/office/drawing/2014/main" id="{9144160B-A97C-FC67-43D2-7E78204283ED}"/>
              </a:ext>
            </a:extLst>
          </p:cNvPr>
          <p:cNvSpPr/>
          <p:nvPr/>
        </p:nvSpPr>
        <p:spPr>
          <a:xfrm>
            <a:off x="9120863" y="3209673"/>
            <a:ext cx="1284518" cy="1079218"/>
          </a:xfrm>
          <a:prstGeom prst="rect">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L2/L3</a:t>
            </a:r>
          </a:p>
        </p:txBody>
      </p:sp>
      <p:sp>
        <p:nvSpPr>
          <p:cNvPr id="36" name="Rectangle 35">
            <a:extLst>
              <a:ext uri="{FF2B5EF4-FFF2-40B4-BE49-F238E27FC236}">
                <a16:creationId xmlns:a16="http://schemas.microsoft.com/office/drawing/2014/main" id="{3D26A975-3A43-FD5F-6721-25410766B4A8}"/>
              </a:ext>
            </a:extLst>
          </p:cNvPr>
          <p:cNvSpPr/>
          <p:nvPr/>
        </p:nvSpPr>
        <p:spPr>
          <a:xfrm>
            <a:off x="9120863" y="4287333"/>
            <a:ext cx="1284518" cy="1079218"/>
          </a:xfrm>
          <a:prstGeom prst="rect">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Home</a:t>
            </a:r>
          </a:p>
        </p:txBody>
      </p:sp>
      <p:sp>
        <p:nvSpPr>
          <p:cNvPr id="38" name="Rectangle 37">
            <a:extLst>
              <a:ext uri="{FF2B5EF4-FFF2-40B4-BE49-F238E27FC236}">
                <a16:creationId xmlns:a16="http://schemas.microsoft.com/office/drawing/2014/main" id="{E58941C8-D78E-3FD3-D97C-48068390B580}"/>
              </a:ext>
            </a:extLst>
          </p:cNvPr>
          <p:cNvSpPr/>
          <p:nvPr/>
        </p:nvSpPr>
        <p:spPr>
          <a:xfrm>
            <a:off x="6596743" y="1850275"/>
            <a:ext cx="1392353" cy="2711422"/>
          </a:xfrm>
          <a:prstGeom prst="rect">
            <a:avLst/>
          </a:prstGeom>
          <a:solidFill>
            <a:schemeClr val="accent2">
              <a:lumMod val="75000"/>
              <a:alpha val="84243"/>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bg1"/>
                </a:solidFill>
              </a:rPr>
              <a:t>Mothers with complications</a:t>
            </a:r>
          </a:p>
        </p:txBody>
      </p:sp>
      <p:sp>
        <p:nvSpPr>
          <p:cNvPr id="17" name="Rectangle 16">
            <a:extLst>
              <a:ext uri="{FF2B5EF4-FFF2-40B4-BE49-F238E27FC236}">
                <a16:creationId xmlns:a16="http://schemas.microsoft.com/office/drawing/2014/main" id="{010A9D39-23CF-2187-01E5-EF44EB0B7776}"/>
              </a:ext>
            </a:extLst>
          </p:cNvPr>
          <p:cNvSpPr/>
          <p:nvPr/>
        </p:nvSpPr>
        <p:spPr>
          <a:xfrm>
            <a:off x="7099520" y="3588988"/>
            <a:ext cx="1159337" cy="656311"/>
          </a:xfrm>
          <a:prstGeom prst="rect">
            <a:avLst/>
          </a:prstGeom>
          <a:solidFill>
            <a:schemeClr val="accent4">
              <a:lumMod val="60000"/>
              <a:lumOff val="40000"/>
              <a:alpha val="77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Transferred mothers</a:t>
            </a:r>
          </a:p>
        </p:txBody>
      </p:sp>
      <p:sp>
        <p:nvSpPr>
          <p:cNvPr id="41" name="Rectangle 40">
            <a:extLst>
              <a:ext uri="{FF2B5EF4-FFF2-40B4-BE49-F238E27FC236}">
                <a16:creationId xmlns:a16="http://schemas.microsoft.com/office/drawing/2014/main" id="{77B0F513-79E4-5D74-DB7B-81B6F1938451}"/>
              </a:ext>
            </a:extLst>
          </p:cNvPr>
          <p:cNvSpPr/>
          <p:nvPr/>
        </p:nvSpPr>
        <p:spPr>
          <a:xfrm>
            <a:off x="10157392" y="1919552"/>
            <a:ext cx="1392353" cy="2711422"/>
          </a:xfrm>
          <a:prstGeom prst="rect">
            <a:avLst/>
          </a:prstGeom>
          <a:solidFill>
            <a:schemeClr val="accent2">
              <a:lumMod val="75000"/>
              <a:alpha val="84243"/>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bg1"/>
                </a:solidFill>
              </a:rPr>
              <a:t>Mothers with complications</a:t>
            </a:r>
          </a:p>
        </p:txBody>
      </p:sp>
      <p:sp>
        <p:nvSpPr>
          <p:cNvPr id="42" name="Rectangle 41">
            <a:extLst>
              <a:ext uri="{FF2B5EF4-FFF2-40B4-BE49-F238E27FC236}">
                <a16:creationId xmlns:a16="http://schemas.microsoft.com/office/drawing/2014/main" id="{3E356218-DECA-EA3B-F9DB-734C13F10057}"/>
              </a:ext>
            </a:extLst>
          </p:cNvPr>
          <p:cNvSpPr/>
          <p:nvPr/>
        </p:nvSpPr>
        <p:spPr>
          <a:xfrm>
            <a:off x="10660169" y="3658265"/>
            <a:ext cx="1159337" cy="656311"/>
          </a:xfrm>
          <a:prstGeom prst="rect">
            <a:avLst/>
          </a:prstGeom>
          <a:solidFill>
            <a:schemeClr val="accent4">
              <a:lumMod val="60000"/>
              <a:lumOff val="40000"/>
              <a:alpha val="77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Transferred mothers</a:t>
            </a:r>
          </a:p>
        </p:txBody>
      </p:sp>
    </p:spTree>
    <p:extLst>
      <p:ext uri="{BB962C8B-B14F-4D97-AF65-F5344CB8AC3E}">
        <p14:creationId xmlns:p14="http://schemas.microsoft.com/office/powerpoint/2010/main" val="593993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aph with a line going up&#10;&#10;Description automatically generated">
            <a:extLst>
              <a:ext uri="{FF2B5EF4-FFF2-40B4-BE49-F238E27FC236}">
                <a16:creationId xmlns:a16="http://schemas.microsoft.com/office/drawing/2014/main" id="{B9FBF15A-39AA-B339-A281-1E455522B0A5}"/>
              </a:ext>
            </a:extLst>
          </p:cNvPr>
          <p:cNvPicPr>
            <a:picLocks noChangeAspect="1"/>
          </p:cNvPicPr>
          <p:nvPr/>
        </p:nvPicPr>
        <p:blipFill>
          <a:blip r:embed="rId2"/>
          <a:stretch>
            <a:fillRect/>
          </a:stretch>
        </p:blipFill>
        <p:spPr>
          <a:xfrm>
            <a:off x="2718547" y="1674470"/>
            <a:ext cx="6754906" cy="5066180"/>
          </a:xfrm>
          <a:prstGeom prst="rect">
            <a:avLst/>
          </a:prstGeom>
        </p:spPr>
      </p:pic>
      <p:sp>
        <p:nvSpPr>
          <p:cNvPr id="4" name="TextBox 3">
            <a:extLst>
              <a:ext uri="{FF2B5EF4-FFF2-40B4-BE49-F238E27FC236}">
                <a16:creationId xmlns:a16="http://schemas.microsoft.com/office/drawing/2014/main" id="{C7329726-3462-22D3-A414-23470B70CF61}"/>
              </a:ext>
            </a:extLst>
          </p:cNvPr>
          <p:cNvSpPr txBox="1"/>
          <p:nvPr/>
        </p:nvSpPr>
        <p:spPr>
          <a:xfrm>
            <a:off x="79022" y="117350"/>
            <a:ext cx="6381747" cy="369332"/>
          </a:xfrm>
          <a:prstGeom prst="rect">
            <a:avLst/>
          </a:prstGeom>
          <a:noFill/>
        </p:spPr>
        <p:txBody>
          <a:bodyPr wrap="none" rtlCol="0">
            <a:spAutoFit/>
          </a:bodyPr>
          <a:lstStyle/>
          <a:p>
            <a:r>
              <a:rPr lang="en-US" b="1" dirty="0">
                <a:solidFill>
                  <a:schemeClr val="accent1">
                    <a:lumMod val="75000"/>
                  </a:schemeClr>
                </a:solidFill>
                <a:latin typeface="+mj-lt"/>
              </a:rPr>
              <a:t>OVERVIEW OF ABM AND LP Model - Part 2: Simulation of scenarios</a:t>
            </a:r>
          </a:p>
        </p:txBody>
      </p:sp>
      <p:cxnSp>
        <p:nvCxnSpPr>
          <p:cNvPr id="5" name="Straight Connector 4">
            <a:extLst>
              <a:ext uri="{FF2B5EF4-FFF2-40B4-BE49-F238E27FC236}">
                <a16:creationId xmlns:a16="http://schemas.microsoft.com/office/drawing/2014/main" id="{B2D47578-42F4-3EE7-7EE3-2F339F7D3529}"/>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61FD867-3594-CC70-042E-02A900FB52B5}"/>
              </a:ext>
            </a:extLst>
          </p:cNvPr>
          <p:cNvSpPr txBox="1"/>
          <p:nvPr/>
        </p:nvSpPr>
        <p:spPr>
          <a:xfrm>
            <a:off x="257169" y="854089"/>
            <a:ext cx="11140173" cy="646331"/>
          </a:xfrm>
          <a:prstGeom prst="rect">
            <a:avLst/>
          </a:prstGeom>
          <a:noFill/>
          <a:ln w="28575">
            <a:noFill/>
          </a:ln>
        </p:spPr>
        <p:txBody>
          <a:bodyPr wrap="square" rtlCol="0">
            <a:spAutoFit/>
          </a:bodyPr>
          <a:lstStyle/>
          <a:p>
            <a:r>
              <a:rPr lang="en-US" b="1" dirty="0"/>
              <a:t>Effect of level of ANC services on MMR</a:t>
            </a:r>
          </a:p>
          <a:p>
            <a:r>
              <a:rPr lang="en-US" i="1" dirty="0"/>
              <a:t>100% ANC enhancement corresponds to the level of service reported in an RCT in Zimabwe (Lancet, 1996)</a:t>
            </a:r>
          </a:p>
        </p:txBody>
      </p:sp>
      <p:sp>
        <p:nvSpPr>
          <p:cNvPr id="2" name="Right Brace 1">
            <a:extLst>
              <a:ext uri="{FF2B5EF4-FFF2-40B4-BE49-F238E27FC236}">
                <a16:creationId xmlns:a16="http://schemas.microsoft.com/office/drawing/2014/main" id="{4DEC7833-A801-2CB9-C150-4ACF0BADC664}"/>
              </a:ext>
            </a:extLst>
          </p:cNvPr>
          <p:cNvSpPr/>
          <p:nvPr/>
        </p:nvSpPr>
        <p:spPr>
          <a:xfrm>
            <a:off x="9024257" y="2645229"/>
            <a:ext cx="250372" cy="783771"/>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4FBD6451-B73E-7922-1E53-EC705DBC6A9F}"/>
              </a:ext>
            </a:extLst>
          </p:cNvPr>
          <p:cNvCxnSpPr>
            <a:cxnSpLocks/>
          </p:cNvCxnSpPr>
          <p:nvPr/>
        </p:nvCxnSpPr>
        <p:spPr>
          <a:xfrm>
            <a:off x="3614057" y="2645229"/>
            <a:ext cx="5312229" cy="0"/>
          </a:xfrm>
          <a:prstGeom prst="line">
            <a:avLst/>
          </a:prstGeom>
          <a:ln w="63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1E5D4A0-522E-BB2B-A33D-ED6E7379021F}"/>
              </a:ext>
            </a:extLst>
          </p:cNvPr>
          <p:cNvSpPr txBox="1"/>
          <p:nvPr/>
        </p:nvSpPr>
        <p:spPr>
          <a:xfrm>
            <a:off x="9427028" y="2852448"/>
            <a:ext cx="1970314" cy="369332"/>
          </a:xfrm>
          <a:prstGeom prst="rect">
            <a:avLst/>
          </a:prstGeom>
          <a:noFill/>
        </p:spPr>
        <p:txBody>
          <a:bodyPr wrap="square">
            <a:spAutoFit/>
          </a:bodyPr>
          <a:lstStyle/>
          <a:p>
            <a:r>
              <a:rPr lang="en-US" dirty="0"/>
              <a:t>Risk ratio = 0.78</a:t>
            </a:r>
            <a:endParaRPr lang="en-US"/>
          </a:p>
        </p:txBody>
      </p:sp>
    </p:spTree>
    <p:extLst>
      <p:ext uri="{BB962C8B-B14F-4D97-AF65-F5344CB8AC3E}">
        <p14:creationId xmlns:p14="http://schemas.microsoft.com/office/powerpoint/2010/main" val="2849098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329726-3462-22D3-A414-23470B70CF61}"/>
              </a:ext>
            </a:extLst>
          </p:cNvPr>
          <p:cNvSpPr txBox="1"/>
          <p:nvPr/>
        </p:nvSpPr>
        <p:spPr>
          <a:xfrm>
            <a:off x="79022" y="117350"/>
            <a:ext cx="3054041" cy="369332"/>
          </a:xfrm>
          <a:prstGeom prst="rect">
            <a:avLst/>
          </a:prstGeom>
          <a:noFill/>
        </p:spPr>
        <p:txBody>
          <a:bodyPr wrap="none" rtlCol="0">
            <a:spAutoFit/>
          </a:bodyPr>
          <a:lstStyle/>
          <a:p>
            <a:r>
              <a:rPr lang="en-US" b="1" dirty="0">
                <a:solidFill>
                  <a:schemeClr val="accent1">
                    <a:lumMod val="75000"/>
                  </a:schemeClr>
                </a:solidFill>
                <a:latin typeface="+mj-lt"/>
              </a:rPr>
              <a:t>REVIEW OF ABM and LP Model</a:t>
            </a:r>
          </a:p>
        </p:txBody>
      </p:sp>
      <p:cxnSp>
        <p:nvCxnSpPr>
          <p:cNvPr id="5" name="Straight Connector 4">
            <a:extLst>
              <a:ext uri="{FF2B5EF4-FFF2-40B4-BE49-F238E27FC236}">
                <a16:creationId xmlns:a16="http://schemas.microsoft.com/office/drawing/2014/main" id="{B2D47578-42F4-3EE7-7EE3-2F339F7D3529}"/>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5593C7E-9CC1-607E-0A32-27D4E4351A96}"/>
              </a:ext>
            </a:extLst>
          </p:cNvPr>
          <p:cNvSpPr txBox="1"/>
          <p:nvPr/>
        </p:nvSpPr>
        <p:spPr>
          <a:xfrm>
            <a:off x="249654" y="866326"/>
            <a:ext cx="11408945" cy="3416320"/>
          </a:xfrm>
          <a:prstGeom prst="rect">
            <a:avLst/>
          </a:prstGeom>
          <a:noFill/>
        </p:spPr>
        <p:txBody>
          <a:bodyPr wrap="square">
            <a:spAutoFit/>
          </a:bodyPr>
          <a:lstStyle/>
          <a:p>
            <a:r>
              <a:rPr lang="en-US" dirty="0"/>
              <a:t>We simulate the effects of </a:t>
            </a:r>
            <a:r>
              <a:rPr lang="en-US" b="1" dirty="0"/>
              <a:t>shift of deliveries to higher level facilities, increase of facility capacity, </a:t>
            </a:r>
            <a:r>
              <a:rPr lang="en-US" dirty="0"/>
              <a:t>and </a:t>
            </a:r>
            <a:r>
              <a:rPr lang="en-US" b="1" dirty="0"/>
              <a:t>effect of quality ANC </a:t>
            </a:r>
            <a:r>
              <a:rPr lang="en-US" dirty="0"/>
              <a:t>on maternal mortality rates through pathways of mothers in the care continuum:</a:t>
            </a:r>
          </a:p>
          <a:p>
            <a:endParaRPr lang="en-US" dirty="0"/>
          </a:p>
          <a:p>
            <a:pPr marL="342900" indent="-342900">
              <a:buAutoNum type="arabicParenR"/>
            </a:pPr>
            <a:r>
              <a:rPr lang="en-US" dirty="0"/>
              <a:t>Initial choice of delivery facility </a:t>
            </a:r>
          </a:p>
          <a:p>
            <a:pPr marL="342900" indent="-342900">
              <a:buAutoNum type="arabicParenR"/>
            </a:pPr>
            <a:r>
              <a:rPr lang="en-US" dirty="0"/>
              <a:t>Complication development </a:t>
            </a:r>
          </a:p>
          <a:p>
            <a:pPr marL="342900" indent="-342900">
              <a:buAutoNum type="arabicParenR"/>
            </a:pPr>
            <a:r>
              <a:rPr lang="en-US" dirty="0"/>
              <a:t>Potential transfer</a:t>
            </a:r>
          </a:p>
          <a:p>
            <a:pPr marL="342900" indent="-342900">
              <a:buAutoNum type="arabicParenR"/>
            </a:pPr>
            <a:r>
              <a:rPr lang="en-US" dirty="0"/>
              <a:t>Transfer facility </a:t>
            </a:r>
          </a:p>
          <a:p>
            <a:pPr marL="342900" indent="-342900">
              <a:buAutoNum type="arabicParenR"/>
            </a:pPr>
            <a:r>
              <a:rPr lang="en-US" dirty="0"/>
              <a:t>Health outcome</a:t>
            </a:r>
          </a:p>
          <a:p>
            <a:pPr marL="342900" indent="-342900">
              <a:buAutoNum type="arabicParenR"/>
            </a:pPr>
            <a:endParaRPr lang="en-US" dirty="0"/>
          </a:p>
          <a:p>
            <a:endParaRPr lang="en-US" dirty="0"/>
          </a:p>
          <a:p>
            <a:pPr marL="342900" indent="-342900">
              <a:buAutoNum type="arabicParenR"/>
            </a:pPr>
            <a:endParaRPr lang="en-US" dirty="0"/>
          </a:p>
          <a:p>
            <a:r>
              <a:rPr lang="en-US" dirty="0"/>
              <a:t> </a:t>
            </a:r>
          </a:p>
        </p:txBody>
      </p:sp>
    </p:spTree>
    <p:extLst>
      <p:ext uri="{BB962C8B-B14F-4D97-AF65-F5344CB8AC3E}">
        <p14:creationId xmlns:p14="http://schemas.microsoft.com/office/powerpoint/2010/main" val="1431100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329726-3462-22D3-A414-23470B70CF61}"/>
              </a:ext>
            </a:extLst>
          </p:cNvPr>
          <p:cNvSpPr txBox="1"/>
          <p:nvPr/>
        </p:nvSpPr>
        <p:spPr>
          <a:xfrm>
            <a:off x="79022" y="117350"/>
            <a:ext cx="3688317" cy="369332"/>
          </a:xfrm>
          <a:prstGeom prst="rect">
            <a:avLst/>
          </a:prstGeom>
          <a:noFill/>
        </p:spPr>
        <p:txBody>
          <a:bodyPr wrap="none" rtlCol="0">
            <a:spAutoFit/>
          </a:bodyPr>
          <a:lstStyle/>
          <a:p>
            <a:r>
              <a:rPr lang="en-US" b="1" dirty="0">
                <a:solidFill>
                  <a:schemeClr val="accent1">
                    <a:lumMod val="75000"/>
                  </a:schemeClr>
                </a:solidFill>
                <a:latin typeface="+mj-lt"/>
              </a:rPr>
              <a:t>Looking forward to the Kakamega Trip</a:t>
            </a:r>
          </a:p>
        </p:txBody>
      </p:sp>
      <p:cxnSp>
        <p:nvCxnSpPr>
          <p:cNvPr id="5" name="Straight Connector 4">
            <a:extLst>
              <a:ext uri="{FF2B5EF4-FFF2-40B4-BE49-F238E27FC236}">
                <a16:creationId xmlns:a16="http://schemas.microsoft.com/office/drawing/2014/main" id="{B2D47578-42F4-3EE7-7EE3-2F339F7D3529}"/>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55BE340-8DB4-870D-E654-E734982815DD}"/>
              </a:ext>
            </a:extLst>
          </p:cNvPr>
          <p:cNvSpPr txBox="1"/>
          <p:nvPr/>
        </p:nvSpPr>
        <p:spPr>
          <a:xfrm>
            <a:off x="249654" y="866326"/>
            <a:ext cx="11408945" cy="2031325"/>
          </a:xfrm>
          <a:prstGeom prst="rect">
            <a:avLst/>
          </a:prstGeom>
          <a:noFill/>
        </p:spPr>
        <p:txBody>
          <a:bodyPr wrap="square">
            <a:spAutoFit/>
          </a:bodyPr>
          <a:lstStyle/>
          <a:p>
            <a:pPr marL="285750" indent="-285750">
              <a:buFont typeface="Arial" panose="020B0604020202020204" pitchFamily="34" charset="0"/>
              <a:buChar char="•"/>
            </a:pPr>
            <a:r>
              <a:rPr lang="en-US" dirty="0"/>
              <a:t>Face validity of the current model with experts and community members in Kakamega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Build context that may not be easily observable in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Gain greater insight into behaviors of the mothers that can help refine the model</a:t>
            </a:r>
          </a:p>
          <a:p>
            <a:endParaRPr lang="en-US" dirty="0"/>
          </a:p>
          <a:p>
            <a:pPr marL="285750" indent="-285750">
              <a:buFontTx/>
              <a:buChar char="-"/>
            </a:pPr>
            <a:endParaRPr lang="en-US" dirty="0"/>
          </a:p>
        </p:txBody>
      </p:sp>
    </p:spTree>
    <p:extLst>
      <p:ext uri="{BB962C8B-B14F-4D97-AF65-F5344CB8AC3E}">
        <p14:creationId xmlns:p14="http://schemas.microsoft.com/office/powerpoint/2010/main" val="3937121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5C1BB8-1DAF-6466-569E-4C93749FED8A}"/>
              </a:ext>
            </a:extLst>
          </p:cNvPr>
          <p:cNvSpPr txBox="1"/>
          <p:nvPr/>
        </p:nvSpPr>
        <p:spPr>
          <a:xfrm>
            <a:off x="87086" y="97313"/>
            <a:ext cx="4991944" cy="369332"/>
          </a:xfrm>
          <a:prstGeom prst="rect">
            <a:avLst/>
          </a:prstGeom>
          <a:noFill/>
        </p:spPr>
        <p:txBody>
          <a:bodyPr wrap="none" rtlCol="0">
            <a:spAutoFit/>
          </a:bodyPr>
          <a:lstStyle/>
          <a:p>
            <a:r>
              <a:rPr lang="en-US" b="1" dirty="0">
                <a:solidFill>
                  <a:schemeClr val="accent1">
                    <a:lumMod val="75000"/>
                  </a:schemeClr>
                </a:solidFill>
                <a:latin typeface="+mj-lt"/>
              </a:rPr>
              <a:t>OVERVIEW OF ABM - Part 2: Simulation of scenarios</a:t>
            </a:r>
          </a:p>
        </p:txBody>
      </p:sp>
      <p:cxnSp>
        <p:nvCxnSpPr>
          <p:cNvPr id="5" name="Straight Connector 4">
            <a:extLst>
              <a:ext uri="{FF2B5EF4-FFF2-40B4-BE49-F238E27FC236}">
                <a16:creationId xmlns:a16="http://schemas.microsoft.com/office/drawing/2014/main" id="{C93A4F98-56C1-465F-955A-7A7114A56F7B}"/>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96889FA-F630-DC82-362D-6F3D9CD346C0}"/>
              </a:ext>
            </a:extLst>
          </p:cNvPr>
          <p:cNvSpPr txBox="1"/>
          <p:nvPr/>
        </p:nvSpPr>
        <p:spPr>
          <a:xfrm>
            <a:off x="257170" y="1212486"/>
            <a:ext cx="5253614" cy="369332"/>
          </a:xfrm>
          <a:prstGeom prst="rect">
            <a:avLst/>
          </a:prstGeom>
          <a:noFill/>
          <a:ln w="28575">
            <a:noFill/>
          </a:ln>
        </p:spPr>
        <p:txBody>
          <a:bodyPr wrap="square" rtlCol="0">
            <a:spAutoFit/>
          </a:bodyPr>
          <a:lstStyle/>
          <a:p>
            <a:r>
              <a:rPr lang="en-US" dirty="0"/>
              <a:t>2. Distribution of deliveries at different facility levels</a:t>
            </a:r>
          </a:p>
        </p:txBody>
      </p:sp>
      <p:sp>
        <p:nvSpPr>
          <p:cNvPr id="50" name="TextBox 49">
            <a:extLst>
              <a:ext uri="{FF2B5EF4-FFF2-40B4-BE49-F238E27FC236}">
                <a16:creationId xmlns:a16="http://schemas.microsoft.com/office/drawing/2014/main" id="{29D68DF1-A604-3C16-D98A-BDEE6681F210}"/>
              </a:ext>
            </a:extLst>
          </p:cNvPr>
          <p:cNvSpPr txBox="1"/>
          <p:nvPr/>
        </p:nvSpPr>
        <p:spPr>
          <a:xfrm>
            <a:off x="257170" y="854089"/>
            <a:ext cx="5253614" cy="369332"/>
          </a:xfrm>
          <a:prstGeom prst="rect">
            <a:avLst/>
          </a:prstGeom>
          <a:noFill/>
          <a:ln w="28575">
            <a:noFill/>
          </a:ln>
        </p:spPr>
        <p:txBody>
          <a:bodyPr wrap="square" rtlCol="0">
            <a:spAutoFit/>
          </a:bodyPr>
          <a:lstStyle/>
          <a:p>
            <a:r>
              <a:rPr lang="en-US" dirty="0"/>
              <a:t>1. Trends in maternal mortality without intervention</a:t>
            </a:r>
          </a:p>
        </p:txBody>
      </p:sp>
      <p:sp>
        <p:nvSpPr>
          <p:cNvPr id="51" name="TextBox 50">
            <a:extLst>
              <a:ext uri="{FF2B5EF4-FFF2-40B4-BE49-F238E27FC236}">
                <a16:creationId xmlns:a16="http://schemas.microsoft.com/office/drawing/2014/main" id="{079BEDAF-0E52-EC83-2CC6-93CCC569AA84}"/>
              </a:ext>
            </a:extLst>
          </p:cNvPr>
          <p:cNvSpPr txBox="1"/>
          <p:nvPr/>
        </p:nvSpPr>
        <p:spPr>
          <a:xfrm>
            <a:off x="257170" y="1560717"/>
            <a:ext cx="5253614" cy="369332"/>
          </a:xfrm>
          <a:prstGeom prst="rect">
            <a:avLst/>
          </a:prstGeom>
          <a:noFill/>
          <a:ln w="28575">
            <a:noFill/>
          </a:ln>
        </p:spPr>
        <p:txBody>
          <a:bodyPr wrap="square" rtlCol="0">
            <a:spAutoFit/>
          </a:bodyPr>
          <a:lstStyle/>
          <a:p>
            <a:r>
              <a:rPr lang="en-US" dirty="0"/>
              <a:t>3. Effects of ANC visits</a:t>
            </a:r>
          </a:p>
        </p:txBody>
      </p:sp>
      <p:sp>
        <p:nvSpPr>
          <p:cNvPr id="52" name="TextBox 51">
            <a:extLst>
              <a:ext uri="{FF2B5EF4-FFF2-40B4-BE49-F238E27FC236}">
                <a16:creationId xmlns:a16="http://schemas.microsoft.com/office/drawing/2014/main" id="{9A7B24D4-DB46-5592-C1A2-17E25C9AC912}"/>
              </a:ext>
            </a:extLst>
          </p:cNvPr>
          <p:cNvSpPr txBox="1"/>
          <p:nvPr/>
        </p:nvSpPr>
        <p:spPr>
          <a:xfrm>
            <a:off x="257170" y="1920094"/>
            <a:ext cx="4680590" cy="369332"/>
          </a:xfrm>
          <a:prstGeom prst="rect">
            <a:avLst/>
          </a:prstGeom>
          <a:noFill/>
          <a:ln w="28575">
            <a:noFill/>
          </a:ln>
        </p:spPr>
        <p:txBody>
          <a:bodyPr wrap="square" rtlCol="0">
            <a:spAutoFit/>
          </a:bodyPr>
          <a:lstStyle/>
          <a:p>
            <a:r>
              <a:rPr lang="en-US" dirty="0"/>
              <a:t>4. Effects of SDR on healthcare quality</a:t>
            </a:r>
          </a:p>
        </p:txBody>
      </p:sp>
      <p:sp>
        <p:nvSpPr>
          <p:cNvPr id="59" name="TextBox 58">
            <a:extLst>
              <a:ext uri="{FF2B5EF4-FFF2-40B4-BE49-F238E27FC236}">
                <a16:creationId xmlns:a16="http://schemas.microsoft.com/office/drawing/2014/main" id="{93A69F5C-3890-E56D-05B7-A6E758F2856C}"/>
              </a:ext>
            </a:extLst>
          </p:cNvPr>
          <p:cNvSpPr txBox="1"/>
          <p:nvPr/>
        </p:nvSpPr>
        <p:spPr>
          <a:xfrm>
            <a:off x="257170" y="2291869"/>
            <a:ext cx="4680590" cy="369332"/>
          </a:xfrm>
          <a:prstGeom prst="rect">
            <a:avLst/>
          </a:prstGeom>
          <a:noFill/>
          <a:ln w="28575">
            <a:noFill/>
          </a:ln>
        </p:spPr>
        <p:txBody>
          <a:bodyPr wrap="square" rtlCol="0">
            <a:spAutoFit/>
          </a:bodyPr>
          <a:lstStyle/>
          <a:p>
            <a:r>
              <a:rPr lang="en-US" dirty="0"/>
              <a:t>5. DALY calculations</a:t>
            </a:r>
          </a:p>
        </p:txBody>
      </p:sp>
    </p:spTree>
    <p:extLst>
      <p:ext uri="{BB962C8B-B14F-4D97-AF65-F5344CB8AC3E}">
        <p14:creationId xmlns:p14="http://schemas.microsoft.com/office/powerpoint/2010/main" val="428796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5C1BB8-1DAF-6466-569E-4C93749FED8A}"/>
              </a:ext>
            </a:extLst>
          </p:cNvPr>
          <p:cNvSpPr txBox="1"/>
          <p:nvPr/>
        </p:nvSpPr>
        <p:spPr>
          <a:xfrm>
            <a:off x="87086" y="97313"/>
            <a:ext cx="4991944" cy="369332"/>
          </a:xfrm>
          <a:prstGeom prst="rect">
            <a:avLst/>
          </a:prstGeom>
          <a:noFill/>
        </p:spPr>
        <p:txBody>
          <a:bodyPr wrap="none" rtlCol="0">
            <a:spAutoFit/>
          </a:bodyPr>
          <a:lstStyle/>
          <a:p>
            <a:r>
              <a:rPr lang="en-US" b="1" dirty="0">
                <a:solidFill>
                  <a:schemeClr val="accent1">
                    <a:lumMod val="75000"/>
                  </a:schemeClr>
                </a:solidFill>
                <a:latin typeface="+mj-lt"/>
              </a:rPr>
              <a:t>OVERVIEW OF ABM - Part 2: Simulation of scenarios</a:t>
            </a:r>
          </a:p>
        </p:txBody>
      </p:sp>
      <p:cxnSp>
        <p:nvCxnSpPr>
          <p:cNvPr id="5" name="Straight Connector 4">
            <a:extLst>
              <a:ext uri="{FF2B5EF4-FFF2-40B4-BE49-F238E27FC236}">
                <a16:creationId xmlns:a16="http://schemas.microsoft.com/office/drawing/2014/main" id="{C93A4F98-56C1-465F-955A-7A7114A56F7B}"/>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96889FA-F630-DC82-362D-6F3D9CD346C0}"/>
              </a:ext>
            </a:extLst>
          </p:cNvPr>
          <p:cNvSpPr txBox="1"/>
          <p:nvPr/>
        </p:nvSpPr>
        <p:spPr>
          <a:xfrm>
            <a:off x="257170" y="1212486"/>
            <a:ext cx="5253614" cy="369332"/>
          </a:xfrm>
          <a:prstGeom prst="rect">
            <a:avLst/>
          </a:prstGeom>
          <a:noFill/>
          <a:ln w="28575">
            <a:noFill/>
          </a:ln>
        </p:spPr>
        <p:txBody>
          <a:bodyPr wrap="square" rtlCol="0">
            <a:spAutoFit/>
          </a:bodyPr>
          <a:lstStyle/>
          <a:p>
            <a:r>
              <a:rPr lang="en-US" dirty="0">
                <a:solidFill>
                  <a:schemeClr val="bg2">
                    <a:lumMod val="90000"/>
                  </a:schemeClr>
                </a:solidFill>
              </a:rPr>
              <a:t>2. Distribution of deliveries at different facility levels</a:t>
            </a:r>
          </a:p>
        </p:txBody>
      </p:sp>
      <p:sp>
        <p:nvSpPr>
          <p:cNvPr id="50" name="TextBox 49">
            <a:extLst>
              <a:ext uri="{FF2B5EF4-FFF2-40B4-BE49-F238E27FC236}">
                <a16:creationId xmlns:a16="http://schemas.microsoft.com/office/drawing/2014/main" id="{29D68DF1-A604-3C16-D98A-BDEE6681F210}"/>
              </a:ext>
            </a:extLst>
          </p:cNvPr>
          <p:cNvSpPr txBox="1"/>
          <p:nvPr/>
        </p:nvSpPr>
        <p:spPr>
          <a:xfrm>
            <a:off x="257170" y="854089"/>
            <a:ext cx="5253614" cy="369332"/>
          </a:xfrm>
          <a:prstGeom prst="rect">
            <a:avLst/>
          </a:prstGeom>
          <a:noFill/>
          <a:ln w="28575">
            <a:noFill/>
          </a:ln>
        </p:spPr>
        <p:txBody>
          <a:bodyPr wrap="square" rtlCol="0">
            <a:spAutoFit/>
          </a:bodyPr>
          <a:lstStyle/>
          <a:p>
            <a:r>
              <a:rPr lang="en-US" dirty="0"/>
              <a:t>1. Trends in maternal mortality without intervention</a:t>
            </a:r>
          </a:p>
        </p:txBody>
      </p:sp>
      <p:sp>
        <p:nvSpPr>
          <p:cNvPr id="51" name="TextBox 50">
            <a:extLst>
              <a:ext uri="{FF2B5EF4-FFF2-40B4-BE49-F238E27FC236}">
                <a16:creationId xmlns:a16="http://schemas.microsoft.com/office/drawing/2014/main" id="{079BEDAF-0E52-EC83-2CC6-93CCC569AA84}"/>
              </a:ext>
            </a:extLst>
          </p:cNvPr>
          <p:cNvSpPr txBox="1"/>
          <p:nvPr/>
        </p:nvSpPr>
        <p:spPr>
          <a:xfrm>
            <a:off x="257170" y="1560717"/>
            <a:ext cx="5253614" cy="369332"/>
          </a:xfrm>
          <a:prstGeom prst="rect">
            <a:avLst/>
          </a:prstGeom>
          <a:noFill/>
          <a:ln w="28575">
            <a:noFill/>
          </a:ln>
        </p:spPr>
        <p:txBody>
          <a:bodyPr wrap="square" rtlCol="0">
            <a:spAutoFit/>
          </a:bodyPr>
          <a:lstStyle/>
          <a:p>
            <a:r>
              <a:rPr lang="en-US" dirty="0">
                <a:solidFill>
                  <a:schemeClr val="bg2">
                    <a:lumMod val="90000"/>
                  </a:schemeClr>
                </a:solidFill>
              </a:rPr>
              <a:t>3. Effects of ANC visits</a:t>
            </a:r>
          </a:p>
        </p:txBody>
      </p:sp>
      <p:sp>
        <p:nvSpPr>
          <p:cNvPr id="52" name="TextBox 51">
            <a:extLst>
              <a:ext uri="{FF2B5EF4-FFF2-40B4-BE49-F238E27FC236}">
                <a16:creationId xmlns:a16="http://schemas.microsoft.com/office/drawing/2014/main" id="{9A7B24D4-DB46-5592-C1A2-17E25C9AC912}"/>
              </a:ext>
            </a:extLst>
          </p:cNvPr>
          <p:cNvSpPr txBox="1"/>
          <p:nvPr/>
        </p:nvSpPr>
        <p:spPr>
          <a:xfrm>
            <a:off x="257170" y="1920094"/>
            <a:ext cx="4680590" cy="369332"/>
          </a:xfrm>
          <a:prstGeom prst="rect">
            <a:avLst/>
          </a:prstGeom>
          <a:noFill/>
          <a:ln w="28575">
            <a:noFill/>
          </a:ln>
        </p:spPr>
        <p:txBody>
          <a:bodyPr wrap="square" rtlCol="0">
            <a:spAutoFit/>
          </a:bodyPr>
          <a:lstStyle/>
          <a:p>
            <a:r>
              <a:rPr lang="en-US" dirty="0">
                <a:solidFill>
                  <a:schemeClr val="bg2">
                    <a:lumMod val="90000"/>
                  </a:schemeClr>
                </a:solidFill>
              </a:rPr>
              <a:t>4. Effects of SDR on healthcare quality</a:t>
            </a:r>
          </a:p>
        </p:txBody>
      </p:sp>
      <p:sp>
        <p:nvSpPr>
          <p:cNvPr id="54" name="TextBox 53">
            <a:extLst>
              <a:ext uri="{FF2B5EF4-FFF2-40B4-BE49-F238E27FC236}">
                <a16:creationId xmlns:a16="http://schemas.microsoft.com/office/drawing/2014/main" id="{5B5AD774-1882-EE30-645D-6EF5D28C6686}"/>
              </a:ext>
            </a:extLst>
          </p:cNvPr>
          <p:cNvSpPr txBox="1"/>
          <p:nvPr/>
        </p:nvSpPr>
        <p:spPr>
          <a:xfrm>
            <a:off x="5510784" y="854089"/>
            <a:ext cx="6753230" cy="646331"/>
          </a:xfrm>
          <a:prstGeom prst="rect">
            <a:avLst/>
          </a:prstGeom>
          <a:noFill/>
        </p:spPr>
        <p:txBody>
          <a:bodyPr wrap="square">
            <a:spAutoFit/>
          </a:bodyPr>
          <a:lstStyle/>
          <a:p>
            <a:r>
              <a:rPr lang="en-US" dirty="0">
                <a:effectLst/>
              </a:rPr>
              <a:t>We assume the natural decrease in maternal mortality over time is due to the shift to facility deliveries over time without intervention.</a:t>
            </a:r>
            <a:endParaRPr lang="en-US" dirty="0"/>
          </a:p>
        </p:txBody>
      </p:sp>
      <p:graphicFrame>
        <p:nvGraphicFramePr>
          <p:cNvPr id="55" name="Table 54">
            <a:extLst>
              <a:ext uri="{FF2B5EF4-FFF2-40B4-BE49-F238E27FC236}">
                <a16:creationId xmlns:a16="http://schemas.microsoft.com/office/drawing/2014/main" id="{D510D84E-6289-04EA-FEEC-81F3AD033BC5}"/>
              </a:ext>
            </a:extLst>
          </p:cNvPr>
          <p:cNvGraphicFramePr>
            <a:graphicFrameLocks noGrp="1"/>
          </p:cNvGraphicFramePr>
          <p:nvPr/>
        </p:nvGraphicFramePr>
        <p:xfrm>
          <a:off x="2119884" y="3239897"/>
          <a:ext cx="7952232" cy="731520"/>
        </p:xfrm>
        <a:graphic>
          <a:graphicData uri="http://schemas.openxmlformats.org/drawingml/2006/table">
            <a:tbl>
              <a:tblPr>
                <a:tableStyleId>{2D5ABB26-0587-4C30-8999-92F81FD0307C}</a:tableStyleId>
              </a:tblPr>
              <a:tblGrid>
                <a:gridCol w="1325372">
                  <a:extLst>
                    <a:ext uri="{9D8B030D-6E8A-4147-A177-3AD203B41FA5}">
                      <a16:colId xmlns:a16="http://schemas.microsoft.com/office/drawing/2014/main" val="1280686530"/>
                    </a:ext>
                  </a:extLst>
                </a:gridCol>
                <a:gridCol w="1325372">
                  <a:extLst>
                    <a:ext uri="{9D8B030D-6E8A-4147-A177-3AD203B41FA5}">
                      <a16:colId xmlns:a16="http://schemas.microsoft.com/office/drawing/2014/main" val="14413084"/>
                    </a:ext>
                  </a:extLst>
                </a:gridCol>
                <a:gridCol w="1325372">
                  <a:extLst>
                    <a:ext uri="{9D8B030D-6E8A-4147-A177-3AD203B41FA5}">
                      <a16:colId xmlns:a16="http://schemas.microsoft.com/office/drawing/2014/main" val="1590717026"/>
                    </a:ext>
                  </a:extLst>
                </a:gridCol>
                <a:gridCol w="1325372">
                  <a:extLst>
                    <a:ext uri="{9D8B030D-6E8A-4147-A177-3AD203B41FA5}">
                      <a16:colId xmlns:a16="http://schemas.microsoft.com/office/drawing/2014/main" val="1688599508"/>
                    </a:ext>
                  </a:extLst>
                </a:gridCol>
                <a:gridCol w="1325372">
                  <a:extLst>
                    <a:ext uri="{9D8B030D-6E8A-4147-A177-3AD203B41FA5}">
                      <a16:colId xmlns:a16="http://schemas.microsoft.com/office/drawing/2014/main" val="1449417234"/>
                    </a:ext>
                  </a:extLst>
                </a:gridCol>
                <a:gridCol w="1325372">
                  <a:extLst>
                    <a:ext uri="{9D8B030D-6E8A-4147-A177-3AD203B41FA5}">
                      <a16:colId xmlns:a16="http://schemas.microsoft.com/office/drawing/2014/main" val="1836597912"/>
                    </a:ext>
                  </a:extLst>
                </a:gridCol>
              </a:tblGrid>
              <a:tr h="0">
                <a:tc>
                  <a:txBody>
                    <a:bodyPr/>
                    <a:lstStyle/>
                    <a:p>
                      <a:pPr algn="ctr"/>
                      <a:r>
                        <a:rPr lang="en-US" b="0" dirty="0"/>
                        <a:t>2014</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b="0" dirty="0"/>
                        <a:t>2015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b="0" dirty="0"/>
                        <a:t>2016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b="0" dirty="0"/>
                        <a:t>2017</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b="0" dirty="0"/>
                        <a:t>2018</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b="0" dirty="0"/>
                        <a:t>2019</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112503"/>
                  </a:ext>
                </a:extLst>
              </a:tr>
              <a:tr h="0">
                <a:tc>
                  <a:txBody>
                    <a:bodyPr/>
                    <a:lstStyle/>
                    <a:p>
                      <a:pPr algn="ctr"/>
                      <a:r>
                        <a:rPr lang="en-US" dirty="0"/>
                        <a:t>38732</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t>42717</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t>43563</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t>38334</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dirty="0"/>
                        <a:t>45348</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dirty="0"/>
                        <a:t>46007</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8114356"/>
                  </a:ext>
                </a:extLst>
              </a:tr>
            </a:tbl>
          </a:graphicData>
        </a:graphic>
      </p:graphicFrame>
      <p:sp>
        <p:nvSpPr>
          <p:cNvPr id="56" name="TextBox 55">
            <a:extLst>
              <a:ext uri="{FF2B5EF4-FFF2-40B4-BE49-F238E27FC236}">
                <a16:creationId xmlns:a16="http://schemas.microsoft.com/office/drawing/2014/main" id="{2E10349F-984D-0FB0-C637-DE47D18558A6}"/>
              </a:ext>
            </a:extLst>
          </p:cNvPr>
          <p:cNvSpPr txBox="1"/>
          <p:nvPr/>
        </p:nvSpPr>
        <p:spPr>
          <a:xfrm>
            <a:off x="252984" y="2763533"/>
            <a:ext cx="5585440" cy="369332"/>
          </a:xfrm>
          <a:prstGeom prst="rect">
            <a:avLst/>
          </a:prstGeom>
          <a:noFill/>
        </p:spPr>
        <p:txBody>
          <a:bodyPr wrap="none" rtlCol="0">
            <a:spAutoFit/>
          </a:bodyPr>
          <a:lstStyle/>
          <a:p>
            <a:r>
              <a:rPr lang="en-US" dirty="0"/>
              <a:t>According to the Kenya MOH: # of facility births over time</a:t>
            </a:r>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8FEBA475-AAB9-5F5C-A43D-4777AA5E85D6}"/>
                  </a:ext>
                </a:extLst>
              </p:cNvPr>
              <p:cNvSpPr txBox="1"/>
              <p:nvPr/>
            </p:nvSpPr>
            <p:spPr>
              <a:xfrm>
                <a:off x="252984" y="4345636"/>
                <a:ext cx="11210544" cy="2308324"/>
              </a:xfrm>
              <a:prstGeom prst="rect">
                <a:avLst/>
              </a:prstGeom>
              <a:noFill/>
            </p:spPr>
            <p:txBody>
              <a:bodyPr wrap="square">
                <a:spAutoFit/>
              </a:bodyPr>
              <a:lstStyle/>
              <a:p>
                <a:r>
                  <a:rPr lang="en-US" dirty="0"/>
                  <a:t>Linear regression: % facility delivery =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year,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 1115.4</a:t>
                </a:r>
              </a:p>
              <a:p>
                <a:endParaRPr lang="en-US" dirty="0"/>
              </a:p>
              <a:p>
                <a:r>
                  <a:rPr lang="en-US" dirty="0"/>
                  <a:t>Given the number of live births in Kakamega County in 2022 was 66,366, this is 1115.4/66366 = 0.0168 </a:t>
                </a:r>
              </a:p>
              <a:p>
                <a:endParaRPr lang="en-US" dirty="0"/>
              </a:p>
              <a:p>
                <a:r>
                  <a:rPr lang="en-US" dirty="0"/>
                  <a:t>There is a 1.68% shift to facility delivery per year</a:t>
                </a:r>
              </a:p>
              <a:p>
                <a:endParaRPr lang="en-US" dirty="0"/>
              </a:p>
              <a:p>
                <a:r>
                  <a:rPr lang="en-US" dirty="0"/>
                  <a:t>If the initial distribution of deliveries in facilities is 0.35, 0.20, 0.45 for Home, L2/3, L4/5 respectively, the change in number of facility deliveries shifts as fit according to the calculated above.</a:t>
                </a:r>
              </a:p>
            </p:txBody>
          </p:sp>
        </mc:Choice>
        <mc:Fallback xmlns="">
          <p:sp>
            <p:nvSpPr>
              <p:cNvPr id="58" name="TextBox 57">
                <a:extLst>
                  <a:ext uri="{FF2B5EF4-FFF2-40B4-BE49-F238E27FC236}">
                    <a16:creationId xmlns:a16="http://schemas.microsoft.com/office/drawing/2014/main" id="{8FEBA475-AAB9-5F5C-A43D-4777AA5E85D6}"/>
                  </a:ext>
                </a:extLst>
              </p:cNvPr>
              <p:cNvSpPr txBox="1">
                <a:spLocks noRot="1" noChangeAspect="1" noMove="1" noResize="1" noEditPoints="1" noAdjustHandles="1" noChangeArrowheads="1" noChangeShapeType="1" noTextEdit="1"/>
              </p:cNvSpPr>
              <p:nvPr/>
            </p:nvSpPr>
            <p:spPr>
              <a:xfrm>
                <a:off x="252984" y="4345636"/>
                <a:ext cx="11210544" cy="2308324"/>
              </a:xfrm>
              <a:prstGeom prst="rect">
                <a:avLst/>
              </a:prstGeom>
              <a:blipFill>
                <a:blip r:embed="rId2"/>
                <a:stretch>
                  <a:fillRect l="-566" t="-1639" b="-2732"/>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93A69F5C-3890-E56D-05B7-A6E758F2856C}"/>
              </a:ext>
            </a:extLst>
          </p:cNvPr>
          <p:cNvSpPr txBox="1"/>
          <p:nvPr/>
        </p:nvSpPr>
        <p:spPr>
          <a:xfrm>
            <a:off x="257170" y="2291869"/>
            <a:ext cx="4680590" cy="369332"/>
          </a:xfrm>
          <a:prstGeom prst="rect">
            <a:avLst/>
          </a:prstGeom>
          <a:noFill/>
          <a:ln w="28575">
            <a:noFill/>
          </a:ln>
        </p:spPr>
        <p:txBody>
          <a:bodyPr wrap="square" rtlCol="0">
            <a:spAutoFit/>
          </a:bodyPr>
          <a:lstStyle/>
          <a:p>
            <a:r>
              <a:rPr lang="en-US" dirty="0">
                <a:solidFill>
                  <a:schemeClr val="bg2">
                    <a:lumMod val="90000"/>
                  </a:schemeClr>
                </a:solidFill>
              </a:rPr>
              <a:t>5. DALY calculations</a:t>
            </a:r>
          </a:p>
        </p:txBody>
      </p:sp>
    </p:spTree>
    <p:extLst>
      <p:ext uri="{BB962C8B-B14F-4D97-AF65-F5344CB8AC3E}">
        <p14:creationId xmlns:p14="http://schemas.microsoft.com/office/powerpoint/2010/main" val="3650993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5C1BB8-1DAF-6466-569E-4C93749FED8A}"/>
              </a:ext>
            </a:extLst>
          </p:cNvPr>
          <p:cNvSpPr txBox="1"/>
          <p:nvPr/>
        </p:nvSpPr>
        <p:spPr>
          <a:xfrm>
            <a:off x="87086" y="97313"/>
            <a:ext cx="4991944" cy="369332"/>
          </a:xfrm>
          <a:prstGeom prst="rect">
            <a:avLst/>
          </a:prstGeom>
          <a:noFill/>
        </p:spPr>
        <p:txBody>
          <a:bodyPr wrap="none" rtlCol="0">
            <a:spAutoFit/>
          </a:bodyPr>
          <a:lstStyle/>
          <a:p>
            <a:r>
              <a:rPr lang="en-US" b="1" dirty="0">
                <a:solidFill>
                  <a:schemeClr val="accent1">
                    <a:lumMod val="75000"/>
                  </a:schemeClr>
                </a:solidFill>
                <a:latin typeface="+mj-lt"/>
              </a:rPr>
              <a:t>OVERVIEW OF ABM - Part 2: Simulation of scenarios</a:t>
            </a:r>
          </a:p>
        </p:txBody>
      </p:sp>
      <p:cxnSp>
        <p:nvCxnSpPr>
          <p:cNvPr id="5" name="Straight Connector 4">
            <a:extLst>
              <a:ext uri="{FF2B5EF4-FFF2-40B4-BE49-F238E27FC236}">
                <a16:creationId xmlns:a16="http://schemas.microsoft.com/office/drawing/2014/main" id="{C93A4F98-56C1-465F-955A-7A7114A56F7B}"/>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33C1A79-D259-3F48-CD8C-D6A3AFEC1144}"/>
              </a:ext>
            </a:extLst>
          </p:cNvPr>
          <p:cNvSpPr txBox="1"/>
          <p:nvPr/>
        </p:nvSpPr>
        <p:spPr>
          <a:xfrm>
            <a:off x="5949696" y="794332"/>
            <a:ext cx="5681472" cy="369332"/>
          </a:xfrm>
          <a:prstGeom prst="rect">
            <a:avLst/>
          </a:prstGeom>
          <a:noFill/>
        </p:spPr>
        <p:txBody>
          <a:bodyPr wrap="square">
            <a:spAutoFit/>
          </a:bodyPr>
          <a:lstStyle/>
          <a:p>
            <a:r>
              <a:rPr lang="en-US" dirty="0">
                <a:effectLst/>
              </a:rPr>
              <a:t>We consider the following scenarios for shifts in deliveries.</a:t>
            </a:r>
            <a:endParaRPr lang="en-US" dirty="0"/>
          </a:p>
        </p:txBody>
      </p:sp>
      <p:graphicFrame>
        <p:nvGraphicFramePr>
          <p:cNvPr id="3" name="Table 2">
            <a:extLst>
              <a:ext uri="{FF2B5EF4-FFF2-40B4-BE49-F238E27FC236}">
                <a16:creationId xmlns:a16="http://schemas.microsoft.com/office/drawing/2014/main" id="{10625654-6F39-05DC-0A68-2528BCC4F3D6}"/>
              </a:ext>
            </a:extLst>
          </p:cNvPr>
          <p:cNvGraphicFramePr>
            <a:graphicFrameLocks noGrp="1"/>
          </p:cNvGraphicFramePr>
          <p:nvPr/>
        </p:nvGraphicFramePr>
        <p:xfrm>
          <a:off x="5538630" y="1637442"/>
          <a:ext cx="6262405" cy="1458305"/>
        </p:xfrm>
        <a:graphic>
          <a:graphicData uri="http://schemas.openxmlformats.org/drawingml/2006/table">
            <a:tbl>
              <a:tblPr/>
              <a:tblGrid>
                <a:gridCol w="3049660">
                  <a:extLst>
                    <a:ext uri="{9D8B030D-6E8A-4147-A177-3AD203B41FA5}">
                      <a16:colId xmlns:a16="http://schemas.microsoft.com/office/drawing/2014/main" val="3277100905"/>
                    </a:ext>
                  </a:extLst>
                </a:gridCol>
                <a:gridCol w="603409">
                  <a:extLst>
                    <a:ext uri="{9D8B030D-6E8A-4147-A177-3AD203B41FA5}">
                      <a16:colId xmlns:a16="http://schemas.microsoft.com/office/drawing/2014/main" val="742902502"/>
                    </a:ext>
                  </a:extLst>
                </a:gridCol>
                <a:gridCol w="652334">
                  <a:extLst>
                    <a:ext uri="{9D8B030D-6E8A-4147-A177-3AD203B41FA5}">
                      <a16:colId xmlns:a16="http://schemas.microsoft.com/office/drawing/2014/main" val="3848071926"/>
                    </a:ext>
                  </a:extLst>
                </a:gridCol>
                <a:gridCol w="652334">
                  <a:extLst>
                    <a:ext uri="{9D8B030D-6E8A-4147-A177-3AD203B41FA5}">
                      <a16:colId xmlns:a16="http://schemas.microsoft.com/office/drawing/2014/main" val="2284447992"/>
                    </a:ext>
                  </a:extLst>
                </a:gridCol>
                <a:gridCol w="652334">
                  <a:extLst>
                    <a:ext uri="{9D8B030D-6E8A-4147-A177-3AD203B41FA5}">
                      <a16:colId xmlns:a16="http://schemas.microsoft.com/office/drawing/2014/main" val="2039919116"/>
                    </a:ext>
                  </a:extLst>
                </a:gridCol>
                <a:gridCol w="652334">
                  <a:extLst>
                    <a:ext uri="{9D8B030D-6E8A-4147-A177-3AD203B41FA5}">
                      <a16:colId xmlns:a16="http://schemas.microsoft.com/office/drawing/2014/main" val="3051437234"/>
                    </a:ext>
                  </a:extLst>
                </a:gridCol>
              </a:tblGrid>
              <a:tr h="378354">
                <a:tc>
                  <a:txBody>
                    <a:bodyPr/>
                    <a:lstStyle/>
                    <a:p>
                      <a:pPr rtl="0" fontAlgn="b">
                        <a:spcBef>
                          <a:spcPts val="0"/>
                        </a:spcBef>
                        <a:spcAft>
                          <a:spcPts val="0"/>
                        </a:spcAft>
                      </a:pPr>
                      <a:r>
                        <a:rPr lang="en-US" sz="1700" b="1" i="0" u="none" strike="noStrike" dirty="0">
                          <a:solidFill>
                            <a:srgbClr val="000000"/>
                          </a:solidFill>
                          <a:effectLst/>
                          <a:latin typeface="Arial" panose="020B0604020202020204" pitchFamily="34" charset="0"/>
                        </a:rPr>
                        <a:t>Percent births</a:t>
                      </a:r>
                      <a:endParaRPr lang="en-US" sz="3100" dirty="0">
                        <a:effectLst/>
                      </a:endParaRPr>
                    </a:p>
                  </a:txBody>
                  <a:tcPr marL="48925" marR="48925" marT="32617" marB="3261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CB9C"/>
                    </a:solidFill>
                  </a:tcPr>
                </a:tc>
                <a:tc gridSpan="5">
                  <a:txBody>
                    <a:bodyPr/>
                    <a:lstStyle/>
                    <a:p>
                      <a:pPr algn="ctr" rtl="0" fontAlgn="b">
                        <a:spcBef>
                          <a:spcPts val="0"/>
                        </a:spcBef>
                        <a:spcAft>
                          <a:spcPts val="0"/>
                        </a:spcAft>
                      </a:pPr>
                      <a:r>
                        <a:rPr lang="en-US" sz="1800" b="1" i="0" u="none" strike="noStrike" dirty="0">
                          <a:solidFill>
                            <a:srgbClr val="000000"/>
                          </a:solidFill>
                          <a:effectLst/>
                          <a:latin typeface="Arial" panose="020B0604020202020204" pitchFamily="34" charset="0"/>
                        </a:rPr>
                        <a:t>Conservative</a:t>
                      </a:r>
                      <a:endParaRPr lang="en-US" sz="1800" b="1" dirty="0">
                        <a:effectLst/>
                      </a:endParaRPr>
                    </a:p>
                  </a:txBody>
                  <a:tcPr marL="156560" marR="156560" marT="78280" marB="782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3625374"/>
                  </a:ext>
                </a:extLst>
              </a:tr>
              <a:tr h="342475">
                <a:tc>
                  <a:txBody>
                    <a:bodyPr/>
                    <a:lstStyle/>
                    <a:p>
                      <a:pPr rtl="0" fontAlgn="b">
                        <a:spcBef>
                          <a:spcPts val="0"/>
                        </a:spcBef>
                        <a:spcAft>
                          <a:spcPts val="0"/>
                        </a:spcAft>
                      </a:pPr>
                      <a:r>
                        <a:rPr lang="en-US" sz="1700" b="0" i="0" u="none" strike="noStrike" dirty="0">
                          <a:solidFill>
                            <a:srgbClr val="000000"/>
                          </a:solidFill>
                          <a:effectLst/>
                          <a:latin typeface="Arial" panose="020B0604020202020204" pitchFamily="34" charset="0"/>
                        </a:rPr>
                        <a:t>% of births at home</a:t>
                      </a:r>
                      <a:endParaRPr lang="en-US" sz="3100" b="0" dirty="0">
                        <a:effectLst/>
                      </a:endParaRPr>
                    </a:p>
                  </a:txBody>
                  <a:tcPr marL="48925" marR="48925" marT="32617" marB="3261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dirty="0">
                          <a:solidFill>
                            <a:srgbClr val="000000"/>
                          </a:solidFill>
                          <a:effectLst/>
                          <a:latin typeface="Calibri" panose="020F0502020204030204" pitchFamily="34" charset="0"/>
                        </a:rPr>
                        <a:t>0.35</a:t>
                      </a:r>
                      <a:endParaRPr lang="en-US" sz="3100" dirty="0">
                        <a:effectLst/>
                      </a:endParaRPr>
                    </a:p>
                  </a:txBody>
                  <a:tcPr marL="48925" marR="48925" marT="32617" marB="3261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dirty="0">
                          <a:solidFill>
                            <a:srgbClr val="000000"/>
                          </a:solidFill>
                          <a:effectLst/>
                          <a:latin typeface="Calibri" panose="020F0502020204030204" pitchFamily="34" charset="0"/>
                        </a:rPr>
                        <a:t>0.35</a:t>
                      </a:r>
                      <a:endParaRPr lang="en-US" sz="3100" dirty="0">
                        <a:effectLst/>
                      </a:endParaRPr>
                    </a:p>
                  </a:txBody>
                  <a:tcPr marL="48925" marR="48925" marT="32617" marB="3261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dirty="0">
                          <a:solidFill>
                            <a:srgbClr val="000000"/>
                          </a:solidFill>
                          <a:effectLst/>
                          <a:latin typeface="Calibri" panose="020F0502020204030204" pitchFamily="34" charset="0"/>
                        </a:rPr>
                        <a:t>0.35</a:t>
                      </a:r>
                      <a:endParaRPr lang="en-US" sz="3100" dirty="0">
                        <a:effectLst/>
                      </a:endParaRPr>
                    </a:p>
                  </a:txBody>
                  <a:tcPr marL="48925" marR="48925" marT="32617" marB="3261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0.33</a:t>
                      </a:r>
                      <a:endParaRPr lang="en-US" sz="3100">
                        <a:effectLst/>
                      </a:endParaRPr>
                    </a:p>
                  </a:txBody>
                  <a:tcPr marL="48925" marR="48925" marT="32617" marB="3261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0.30</a:t>
                      </a:r>
                      <a:endParaRPr lang="en-US" sz="3100">
                        <a:effectLst/>
                      </a:endParaRPr>
                    </a:p>
                  </a:txBody>
                  <a:tcPr marL="48925" marR="48925" marT="32617" marB="3261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08202186"/>
                  </a:ext>
                </a:extLst>
              </a:tr>
              <a:tr h="342475">
                <a:tc>
                  <a:txBody>
                    <a:bodyPr/>
                    <a:lstStyle/>
                    <a:p>
                      <a:pPr rtl="0" fontAlgn="b">
                        <a:spcBef>
                          <a:spcPts val="0"/>
                        </a:spcBef>
                        <a:spcAft>
                          <a:spcPts val="0"/>
                        </a:spcAft>
                      </a:pPr>
                      <a:r>
                        <a:rPr lang="en-US" sz="1700" b="0" i="0" u="none" strike="noStrike">
                          <a:solidFill>
                            <a:srgbClr val="000000"/>
                          </a:solidFill>
                          <a:effectLst/>
                          <a:latin typeface="Arial" panose="020B0604020202020204" pitchFamily="34" charset="0"/>
                        </a:rPr>
                        <a:t>% of births at L2/L3 facilities</a:t>
                      </a:r>
                      <a:endParaRPr lang="en-US" sz="3100" b="0">
                        <a:effectLst/>
                      </a:endParaRPr>
                    </a:p>
                  </a:txBody>
                  <a:tcPr marL="48925" marR="48925" marT="32617" marB="3261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0.20</a:t>
                      </a:r>
                      <a:endParaRPr lang="en-US" sz="3100">
                        <a:effectLst/>
                      </a:endParaRPr>
                    </a:p>
                  </a:txBody>
                  <a:tcPr marL="48925" marR="48925" marT="32617" marB="3261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0.19</a:t>
                      </a:r>
                      <a:endParaRPr lang="en-US" sz="3100">
                        <a:effectLst/>
                      </a:endParaRPr>
                    </a:p>
                  </a:txBody>
                  <a:tcPr marL="48925" marR="48925" marT="32617" marB="3261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0.18</a:t>
                      </a:r>
                      <a:endParaRPr lang="en-US" sz="3100">
                        <a:effectLst/>
                      </a:endParaRPr>
                    </a:p>
                  </a:txBody>
                  <a:tcPr marL="48925" marR="48925" marT="32617" marB="3261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dirty="0">
                          <a:solidFill>
                            <a:srgbClr val="000000"/>
                          </a:solidFill>
                          <a:effectLst/>
                          <a:latin typeface="Calibri" panose="020F0502020204030204" pitchFamily="34" charset="0"/>
                        </a:rPr>
                        <a:t>0.17</a:t>
                      </a:r>
                      <a:endParaRPr lang="en-US" sz="3100" dirty="0">
                        <a:effectLst/>
                      </a:endParaRPr>
                    </a:p>
                  </a:txBody>
                  <a:tcPr marL="48925" marR="48925" marT="32617" marB="3261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dirty="0">
                          <a:solidFill>
                            <a:srgbClr val="000000"/>
                          </a:solidFill>
                          <a:effectLst/>
                          <a:latin typeface="Calibri" panose="020F0502020204030204" pitchFamily="34" charset="0"/>
                        </a:rPr>
                        <a:t>0.18</a:t>
                      </a:r>
                      <a:endParaRPr lang="en-US" sz="3100" dirty="0">
                        <a:effectLst/>
                      </a:endParaRPr>
                    </a:p>
                  </a:txBody>
                  <a:tcPr marL="48925" marR="48925" marT="32617" marB="3261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9847897"/>
                  </a:ext>
                </a:extLst>
              </a:tr>
              <a:tr h="342475">
                <a:tc>
                  <a:txBody>
                    <a:bodyPr/>
                    <a:lstStyle/>
                    <a:p>
                      <a:pPr rtl="0" fontAlgn="b">
                        <a:spcBef>
                          <a:spcPts val="0"/>
                        </a:spcBef>
                        <a:spcAft>
                          <a:spcPts val="0"/>
                        </a:spcAft>
                      </a:pPr>
                      <a:r>
                        <a:rPr lang="en-US" sz="1700" b="0" i="0" u="none" strike="noStrike" dirty="0">
                          <a:solidFill>
                            <a:srgbClr val="000000"/>
                          </a:solidFill>
                          <a:effectLst/>
                          <a:latin typeface="Arial" panose="020B0604020202020204" pitchFamily="34" charset="0"/>
                        </a:rPr>
                        <a:t>% of births at L4/L5 facilities</a:t>
                      </a:r>
                      <a:endParaRPr lang="en-US" sz="3100" b="0" dirty="0">
                        <a:effectLst/>
                      </a:endParaRPr>
                    </a:p>
                  </a:txBody>
                  <a:tcPr marL="48925" marR="48925" marT="32617" marB="3261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0.45</a:t>
                      </a:r>
                      <a:endParaRPr lang="en-US" sz="3100">
                        <a:effectLst/>
                      </a:endParaRPr>
                    </a:p>
                  </a:txBody>
                  <a:tcPr marL="48925" marR="48925" marT="32617" marB="3261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0.45</a:t>
                      </a:r>
                      <a:endParaRPr lang="en-US" sz="3100">
                        <a:effectLst/>
                      </a:endParaRPr>
                    </a:p>
                  </a:txBody>
                  <a:tcPr marL="48925" marR="48925" marT="32617" marB="3261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0.47</a:t>
                      </a:r>
                      <a:endParaRPr lang="en-US" sz="3100">
                        <a:effectLst/>
                      </a:endParaRPr>
                    </a:p>
                  </a:txBody>
                  <a:tcPr marL="48925" marR="48925" marT="32617" marB="3261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0.50</a:t>
                      </a:r>
                      <a:endParaRPr lang="en-US" sz="3100">
                        <a:effectLst/>
                      </a:endParaRPr>
                    </a:p>
                  </a:txBody>
                  <a:tcPr marL="48925" marR="48925" marT="32617" marB="3261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dirty="0">
                          <a:solidFill>
                            <a:srgbClr val="000000"/>
                          </a:solidFill>
                          <a:effectLst/>
                          <a:latin typeface="Calibri" panose="020F0502020204030204" pitchFamily="34" charset="0"/>
                        </a:rPr>
                        <a:t>0.53</a:t>
                      </a:r>
                      <a:endParaRPr lang="en-US" sz="3100" dirty="0">
                        <a:effectLst/>
                      </a:endParaRPr>
                    </a:p>
                  </a:txBody>
                  <a:tcPr marL="48925" marR="48925" marT="32617" marB="3261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18020"/>
                  </a:ext>
                </a:extLst>
              </a:tr>
            </a:tbl>
          </a:graphicData>
        </a:graphic>
      </p:graphicFrame>
      <p:graphicFrame>
        <p:nvGraphicFramePr>
          <p:cNvPr id="6" name="Table 5">
            <a:extLst>
              <a:ext uri="{FF2B5EF4-FFF2-40B4-BE49-F238E27FC236}">
                <a16:creationId xmlns:a16="http://schemas.microsoft.com/office/drawing/2014/main" id="{8A24899F-59D0-B52B-CDA9-7A2724B5F3AB}"/>
              </a:ext>
            </a:extLst>
          </p:cNvPr>
          <p:cNvGraphicFramePr>
            <a:graphicFrameLocks noGrp="1"/>
          </p:cNvGraphicFramePr>
          <p:nvPr/>
        </p:nvGraphicFramePr>
        <p:xfrm>
          <a:off x="5538630" y="5062117"/>
          <a:ext cx="6244647" cy="1439708"/>
        </p:xfrm>
        <a:graphic>
          <a:graphicData uri="http://schemas.openxmlformats.org/drawingml/2006/table">
            <a:tbl>
              <a:tblPr/>
              <a:tblGrid>
                <a:gridCol w="3041013">
                  <a:extLst>
                    <a:ext uri="{9D8B030D-6E8A-4147-A177-3AD203B41FA5}">
                      <a16:colId xmlns:a16="http://schemas.microsoft.com/office/drawing/2014/main" val="3329183800"/>
                    </a:ext>
                  </a:extLst>
                </a:gridCol>
                <a:gridCol w="601698">
                  <a:extLst>
                    <a:ext uri="{9D8B030D-6E8A-4147-A177-3AD203B41FA5}">
                      <a16:colId xmlns:a16="http://schemas.microsoft.com/office/drawing/2014/main" val="2086778766"/>
                    </a:ext>
                  </a:extLst>
                </a:gridCol>
                <a:gridCol w="650484">
                  <a:extLst>
                    <a:ext uri="{9D8B030D-6E8A-4147-A177-3AD203B41FA5}">
                      <a16:colId xmlns:a16="http://schemas.microsoft.com/office/drawing/2014/main" val="1896010658"/>
                    </a:ext>
                  </a:extLst>
                </a:gridCol>
                <a:gridCol w="650484">
                  <a:extLst>
                    <a:ext uri="{9D8B030D-6E8A-4147-A177-3AD203B41FA5}">
                      <a16:colId xmlns:a16="http://schemas.microsoft.com/office/drawing/2014/main" val="1098968252"/>
                    </a:ext>
                  </a:extLst>
                </a:gridCol>
                <a:gridCol w="650484">
                  <a:extLst>
                    <a:ext uri="{9D8B030D-6E8A-4147-A177-3AD203B41FA5}">
                      <a16:colId xmlns:a16="http://schemas.microsoft.com/office/drawing/2014/main" val="1007426110"/>
                    </a:ext>
                  </a:extLst>
                </a:gridCol>
                <a:gridCol w="650484">
                  <a:extLst>
                    <a:ext uri="{9D8B030D-6E8A-4147-A177-3AD203B41FA5}">
                      <a16:colId xmlns:a16="http://schemas.microsoft.com/office/drawing/2014/main" val="2551101324"/>
                    </a:ext>
                  </a:extLst>
                </a:gridCol>
              </a:tblGrid>
              <a:tr h="377281">
                <a:tc>
                  <a:txBody>
                    <a:bodyPr/>
                    <a:lstStyle/>
                    <a:p>
                      <a:pPr rtl="0" fontAlgn="b">
                        <a:spcBef>
                          <a:spcPts val="0"/>
                        </a:spcBef>
                        <a:spcAft>
                          <a:spcPts val="0"/>
                        </a:spcAft>
                      </a:pPr>
                      <a:r>
                        <a:rPr lang="en-US" sz="1700" b="1" i="0" u="none" strike="noStrike" dirty="0">
                          <a:solidFill>
                            <a:srgbClr val="000000"/>
                          </a:solidFill>
                          <a:effectLst/>
                          <a:latin typeface="Arial" panose="020B0604020202020204" pitchFamily="34" charset="0"/>
                        </a:rPr>
                        <a:t>Percent births</a:t>
                      </a:r>
                      <a:endParaRPr lang="en-US" sz="1700" dirty="0">
                        <a:effectLst/>
                      </a:endParaRPr>
                    </a:p>
                  </a:txBody>
                  <a:tcPr marL="48786" marR="48786" marT="32524" marB="3252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CB9C"/>
                    </a:solidFill>
                  </a:tcPr>
                </a:tc>
                <a:tc gridSpan="5">
                  <a:txBody>
                    <a:bodyPr/>
                    <a:lstStyle/>
                    <a:p>
                      <a:pPr algn="ctr" rtl="0" fontAlgn="b">
                        <a:spcBef>
                          <a:spcPts val="0"/>
                        </a:spcBef>
                        <a:spcAft>
                          <a:spcPts val="0"/>
                        </a:spcAft>
                      </a:pPr>
                      <a:r>
                        <a:rPr lang="en-US" sz="1700" b="1" i="0" u="none" strike="noStrike" dirty="0">
                          <a:solidFill>
                            <a:srgbClr val="000000"/>
                          </a:solidFill>
                          <a:effectLst/>
                          <a:latin typeface="Arial" panose="020B0604020202020204" pitchFamily="34" charset="0"/>
                        </a:rPr>
                        <a:t>Aggressive</a:t>
                      </a:r>
                      <a:endParaRPr lang="en-US" sz="1700" b="1" dirty="0">
                        <a:effectLst/>
                      </a:endParaRPr>
                    </a:p>
                  </a:txBody>
                  <a:tcPr marL="156116" marR="156116" marT="78058" marB="7805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85142438"/>
                  </a:ext>
                </a:extLst>
              </a:tr>
              <a:tr h="341504">
                <a:tc>
                  <a:txBody>
                    <a:bodyPr/>
                    <a:lstStyle/>
                    <a:p>
                      <a:pPr rtl="0" fontAlgn="b">
                        <a:spcBef>
                          <a:spcPts val="0"/>
                        </a:spcBef>
                        <a:spcAft>
                          <a:spcPts val="0"/>
                        </a:spcAft>
                      </a:pPr>
                      <a:r>
                        <a:rPr lang="en-US" sz="1700" b="1" i="0" u="none" strike="noStrike" dirty="0">
                          <a:solidFill>
                            <a:srgbClr val="000000"/>
                          </a:solidFill>
                          <a:effectLst/>
                          <a:latin typeface="Arial" panose="020B0604020202020204" pitchFamily="34" charset="0"/>
                        </a:rPr>
                        <a:t>% of births at home</a:t>
                      </a:r>
                      <a:endParaRPr lang="en-US" sz="1700" dirty="0">
                        <a:effectLst/>
                      </a:endParaRPr>
                    </a:p>
                  </a:txBody>
                  <a:tcPr marL="48786" marR="48786" marT="32524" marB="3252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dirty="0">
                          <a:solidFill>
                            <a:srgbClr val="000000"/>
                          </a:solidFill>
                          <a:effectLst/>
                          <a:latin typeface="Calibri" panose="020F0502020204030204" pitchFamily="34" charset="0"/>
                        </a:rPr>
                        <a:t>0.35</a:t>
                      </a:r>
                      <a:endParaRPr lang="en-US" sz="1700" dirty="0">
                        <a:effectLst/>
                      </a:endParaRPr>
                    </a:p>
                  </a:txBody>
                  <a:tcPr marL="48786" marR="48786" marT="32524" marB="3252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dirty="0">
                          <a:solidFill>
                            <a:srgbClr val="000000"/>
                          </a:solidFill>
                          <a:effectLst/>
                          <a:latin typeface="Calibri" panose="020F0502020204030204" pitchFamily="34" charset="0"/>
                        </a:rPr>
                        <a:t>0.35</a:t>
                      </a:r>
                      <a:endParaRPr lang="en-US" sz="1700" dirty="0">
                        <a:effectLst/>
                      </a:endParaRPr>
                    </a:p>
                  </a:txBody>
                  <a:tcPr marL="48786" marR="48786" marT="32524" marB="3252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0.30</a:t>
                      </a:r>
                      <a:endParaRPr lang="en-US" sz="1700">
                        <a:effectLst/>
                      </a:endParaRPr>
                    </a:p>
                  </a:txBody>
                  <a:tcPr marL="48786" marR="48786" marT="32524" marB="3252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0.20</a:t>
                      </a:r>
                      <a:endParaRPr lang="en-US" sz="1700">
                        <a:effectLst/>
                      </a:endParaRPr>
                    </a:p>
                  </a:txBody>
                  <a:tcPr marL="48786" marR="48786" marT="32524" marB="3252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dirty="0">
                          <a:solidFill>
                            <a:srgbClr val="000000"/>
                          </a:solidFill>
                          <a:effectLst/>
                          <a:latin typeface="Calibri" panose="020F0502020204030204" pitchFamily="34" charset="0"/>
                        </a:rPr>
                        <a:t>0.05</a:t>
                      </a:r>
                      <a:endParaRPr lang="en-US" sz="1700" dirty="0">
                        <a:effectLst/>
                      </a:endParaRPr>
                    </a:p>
                  </a:txBody>
                  <a:tcPr marL="48786" marR="48786" marT="32524" marB="3252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34832021"/>
                  </a:ext>
                </a:extLst>
              </a:tr>
              <a:tr h="341504">
                <a:tc>
                  <a:txBody>
                    <a:bodyPr/>
                    <a:lstStyle/>
                    <a:p>
                      <a:pPr rtl="0" fontAlgn="b">
                        <a:spcBef>
                          <a:spcPts val="0"/>
                        </a:spcBef>
                        <a:spcAft>
                          <a:spcPts val="0"/>
                        </a:spcAft>
                      </a:pPr>
                      <a:r>
                        <a:rPr lang="en-US" sz="1700" b="1" i="0" u="none" strike="noStrike" dirty="0">
                          <a:solidFill>
                            <a:srgbClr val="000000"/>
                          </a:solidFill>
                          <a:effectLst/>
                          <a:latin typeface="Arial" panose="020B0604020202020204" pitchFamily="34" charset="0"/>
                        </a:rPr>
                        <a:t>% of births at L2/L3 facilities</a:t>
                      </a:r>
                      <a:endParaRPr lang="en-US" sz="1700" dirty="0">
                        <a:effectLst/>
                      </a:endParaRPr>
                    </a:p>
                  </a:txBody>
                  <a:tcPr marL="48786" marR="48786" marT="32524" marB="3252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0.20</a:t>
                      </a:r>
                      <a:endParaRPr lang="en-US" sz="1700">
                        <a:effectLst/>
                      </a:endParaRPr>
                    </a:p>
                  </a:txBody>
                  <a:tcPr marL="48786" marR="48786" marT="32524" marB="3252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0.16</a:t>
                      </a:r>
                      <a:endParaRPr lang="en-US" sz="1700">
                        <a:effectLst/>
                      </a:endParaRPr>
                    </a:p>
                  </a:txBody>
                  <a:tcPr marL="48786" marR="48786" marT="32524" marB="3252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dirty="0">
                          <a:solidFill>
                            <a:srgbClr val="000000"/>
                          </a:solidFill>
                          <a:effectLst/>
                          <a:latin typeface="Calibri" panose="020F0502020204030204" pitchFamily="34" charset="0"/>
                        </a:rPr>
                        <a:t>0.11</a:t>
                      </a:r>
                      <a:endParaRPr lang="en-US" sz="1700" dirty="0">
                        <a:effectLst/>
                      </a:endParaRPr>
                    </a:p>
                  </a:txBody>
                  <a:tcPr marL="48786" marR="48786" marT="32524" marB="3252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dirty="0">
                          <a:solidFill>
                            <a:srgbClr val="000000"/>
                          </a:solidFill>
                          <a:effectLst/>
                          <a:latin typeface="Calibri" panose="020F0502020204030204" pitchFamily="34" charset="0"/>
                        </a:rPr>
                        <a:t>0.04</a:t>
                      </a:r>
                      <a:endParaRPr lang="en-US" sz="1700" dirty="0">
                        <a:effectLst/>
                      </a:endParaRPr>
                    </a:p>
                  </a:txBody>
                  <a:tcPr marL="48786" marR="48786" marT="32524" marB="3252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dirty="0">
                          <a:solidFill>
                            <a:srgbClr val="000000"/>
                          </a:solidFill>
                          <a:effectLst/>
                          <a:latin typeface="Calibri" panose="020F0502020204030204" pitchFamily="34" charset="0"/>
                        </a:rPr>
                        <a:t>0.05</a:t>
                      </a:r>
                      <a:endParaRPr lang="en-US" sz="1700" dirty="0">
                        <a:effectLst/>
                      </a:endParaRPr>
                    </a:p>
                  </a:txBody>
                  <a:tcPr marL="48786" marR="48786" marT="32524" marB="3252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22220899"/>
                  </a:ext>
                </a:extLst>
              </a:tr>
              <a:tr h="341504">
                <a:tc>
                  <a:txBody>
                    <a:bodyPr/>
                    <a:lstStyle/>
                    <a:p>
                      <a:pPr rtl="0" fontAlgn="b">
                        <a:spcBef>
                          <a:spcPts val="0"/>
                        </a:spcBef>
                        <a:spcAft>
                          <a:spcPts val="0"/>
                        </a:spcAft>
                      </a:pPr>
                      <a:r>
                        <a:rPr lang="en-US" sz="1700" b="1" i="0" u="none" strike="noStrike" dirty="0">
                          <a:solidFill>
                            <a:srgbClr val="000000"/>
                          </a:solidFill>
                          <a:effectLst/>
                          <a:latin typeface="Arial" panose="020B0604020202020204" pitchFamily="34" charset="0"/>
                        </a:rPr>
                        <a:t>% of births at L4/L5 facilities</a:t>
                      </a:r>
                      <a:endParaRPr lang="en-US" sz="1700" dirty="0">
                        <a:effectLst/>
                      </a:endParaRPr>
                    </a:p>
                  </a:txBody>
                  <a:tcPr marL="48786" marR="48786" marT="32524" marB="3252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0.45</a:t>
                      </a:r>
                      <a:endParaRPr lang="en-US" sz="1700">
                        <a:effectLst/>
                      </a:endParaRPr>
                    </a:p>
                  </a:txBody>
                  <a:tcPr marL="48786" marR="48786" marT="32524" marB="3252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0.49</a:t>
                      </a:r>
                      <a:endParaRPr lang="en-US" sz="1700">
                        <a:effectLst/>
                      </a:endParaRPr>
                    </a:p>
                  </a:txBody>
                  <a:tcPr marL="48786" marR="48786" marT="32524" marB="3252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0.60</a:t>
                      </a:r>
                      <a:endParaRPr lang="en-US" sz="1700">
                        <a:effectLst/>
                      </a:endParaRPr>
                    </a:p>
                  </a:txBody>
                  <a:tcPr marL="48786" marR="48786" marT="32524" marB="3252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0.76</a:t>
                      </a:r>
                      <a:endParaRPr lang="en-US" sz="1700">
                        <a:effectLst/>
                      </a:endParaRPr>
                    </a:p>
                  </a:txBody>
                  <a:tcPr marL="48786" marR="48786" marT="32524" marB="3252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dirty="0">
                          <a:solidFill>
                            <a:srgbClr val="000000"/>
                          </a:solidFill>
                          <a:effectLst/>
                          <a:latin typeface="Calibri" panose="020F0502020204030204" pitchFamily="34" charset="0"/>
                        </a:rPr>
                        <a:t>0.90</a:t>
                      </a:r>
                      <a:endParaRPr lang="en-US" sz="1700" dirty="0">
                        <a:effectLst/>
                      </a:endParaRPr>
                    </a:p>
                  </a:txBody>
                  <a:tcPr marL="48786" marR="48786" marT="32524" marB="3252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59023219"/>
                  </a:ext>
                </a:extLst>
              </a:tr>
            </a:tbl>
          </a:graphicData>
        </a:graphic>
      </p:graphicFrame>
      <p:graphicFrame>
        <p:nvGraphicFramePr>
          <p:cNvPr id="7" name="Table 6">
            <a:extLst>
              <a:ext uri="{FF2B5EF4-FFF2-40B4-BE49-F238E27FC236}">
                <a16:creationId xmlns:a16="http://schemas.microsoft.com/office/drawing/2014/main" id="{6BADE302-2822-BB33-AEE1-9B56D7882EA6}"/>
              </a:ext>
            </a:extLst>
          </p:cNvPr>
          <p:cNvGraphicFramePr>
            <a:graphicFrameLocks noGrp="1"/>
          </p:cNvGraphicFramePr>
          <p:nvPr/>
        </p:nvGraphicFramePr>
        <p:xfrm>
          <a:off x="5538630" y="3401086"/>
          <a:ext cx="6262406" cy="1485427"/>
        </p:xfrm>
        <a:graphic>
          <a:graphicData uri="http://schemas.openxmlformats.org/drawingml/2006/table">
            <a:tbl>
              <a:tblPr/>
              <a:tblGrid>
                <a:gridCol w="3049661">
                  <a:extLst>
                    <a:ext uri="{9D8B030D-6E8A-4147-A177-3AD203B41FA5}">
                      <a16:colId xmlns:a16="http://schemas.microsoft.com/office/drawing/2014/main" val="4089687482"/>
                    </a:ext>
                  </a:extLst>
                </a:gridCol>
                <a:gridCol w="603409">
                  <a:extLst>
                    <a:ext uri="{9D8B030D-6E8A-4147-A177-3AD203B41FA5}">
                      <a16:colId xmlns:a16="http://schemas.microsoft.com/office/drawing/2014/main" val="2210376302"/>
                    </a:ext>
                  </a:extLst>
                </a:gridCol>
                <a:gridCol w="652334">
                  <a:extLst>
                    <a:ext uri="{9D8B030D-6E8A-4147-A177-3AD203B41FA5}">
                      <a16:colId xmlns:a16="http://schemas.microsoft.com/office/drawing/2014/main" val="3167260099"/>
                    </a:ext>
                  </a:extLst>
                </a:gridCol>
                <a:gridCol w="652334">
                  <a:extLst>
                    <a:ext uri="{9D8B030D-6E8A-4147-A177-3AD203B41FA5}">
                      <a16:colId xmlns:a16="http://schemas.microsoft.com/office/drawing/2014/main" val="4072144418"/>
                    </a:ext>
                  </a:extLst>
                </a:gridCol>
                <a:gridCol w="652334">
                  <a:extLst>
                    <a:ext uri="{9D8B030D-6E8A-4147-A177-3AD203B41FA5}">
                      <a16:colId xmlns:a16="http://schemas.microsoft.com/office/drawing/2014/main" val="618928803"/>
                    </a:ext>
                  </a:extLst>
                </a:gridCol>
                <a:gridCol w="652334">
                  <a:extLst>
                    <a:ext uri="{9D8B030D-6E8A-4147-A177-3AD203B41FA5}">
                      <a16:colId xmlns:a16="http://schemas.microsoft.com/office/drawing/2014/main" val="3420409313"/>
                    </a:ext>
                  </a:extLst>
                </a:gridCol>
              </a:tblGrid>
              <a:tr h="399790">
                <a:tc>
                  <a:txBody>
                    <a:bodyPr/>
                    <a:lstStyle/>
                    <a:p>
                      <a:pPr rtl="0" fontAlgn="b">
                        <a:spcBef>
                          <a:spcPts val="0"/>
                        </a:spcBef>
                        <a:spcAft>
                          <a:spcPts val="0"/>
                        </a:spcAft>
                      </a:pPr>
                      <a:r>
                        <a:rPr lang="en-US" sz="1700" b="1" i="0" u="none" strike="noStrike" dirty="0">
                          <a:solidFill>
                            <a:srgbClr val="000000"/>
                          </a:solidFill>
                          <a:effectLst/>
                          <a:latin typeface="Arial" panose="020B0604020202020204" pitchFamily="34" charset="0"/>
                        </a:rPr>
                        <a:t>Percent births</a:t>
                      </a:r>
                      <a:endParaRPr lang="en-US" sz="1700" dirty="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CB9C"/>
                    </a:solidFill>
                  </a:tcPr>
                </a:tc>
                <a:tc gridSpan="5">
                  <a:txBody>
                    <a:bodyPr/>
                    <a:lstStyle/>
                    <a:p>
                      <a:pPr algn="ctr" rtl="0" fontAlgn="b">
                        <a:spcBef>
                          <a:spcPts val="0"/>
                        </a:spcBef>
                        <a:spcAft>
                          <a:spcPts val="0"/>
                        </a:spcAft>
                      </a:pPr>
                      <a:r>
                        <a:rPr lang="en-US" sz="1700" b="1" i="0" u="none" strike="noStrike" dirty="0">
                          <a:solidFill>
                            <a:srgbClr val="000000"/>
                          </a:solidFill>
                          <a:effectLst/>
                          <a:latin typeface="Arial" panose="020B0604020202020204" pitchFamily="34" charset="0"/>
                        </a:rPr>
                        <a:t>Moderate</a:t>
                      </a:r>
                      <a:endParaRPr lang="en-US" sz="1700" b="1" dirty="0">
                        <a:effectLst/>
                      </a:endParaRP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32312729"/>
                  </a:ext>
                </a:extLst>
              </a:tr>
              <a:tr h="361879">
                <a:tc>
                  <a:txBody>
                    <a:bodyPr/>
                    <a:lstStyle/>
                    <a:p>
                      <a:pPr rtl="0" fontAlgn="b">
                        <a:spcBef>
                          <a:spcPts val="0"/>
                        </a:spcBef>
                        <a:spcAft>
                          <a:spcPts val="0"/>
                        </a:spcAft>
                      </a:pPr>
                      <a:r>
                        <a:rPr lang="en-US" sz="1700" b="1" i="0" u="none" strike="noStrike" dirty="0">
                          <a:solidFill>
                            <a:srgbClr val="000000"/>
                          </a:solidFill>
                          <a:effectLst/>
                          <a:latin typeface="Arial" panose="020B0604020202020204" pitchFamily="34" charset="0"/>
                        </a:rPr>
                        <a:t>% of births at home</a:t>
                      </a:r>
                      <a:endParaRPr lang="en-US" sz="1700" dirty="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0.35</a:t>
                      </a:r>
                      <a:endParaRPr lang="en-US" sz="17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0.35</a:t>
                      </a:r>
                      <a:endParaRPr lang="en-US" sz="17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0.30</a:t>
                      </a:r>
                      <a:endParaRPr lang="en-US" sz="17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0.25</a:t>
                      </a:r>
                      <a:endParaRPr lang="en-US" sz="17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0.20</a:t>
                      </a:r>
                      <a:endParaRPr lang="en-US" sz="17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19292244"/>
                  </a:ext>
                </a:extLst>
              </a:tr>
              <a:tr h="361879">
                <a:tc>
                  <a:txBody>
                    <a:bodyPr/>
                    <a:lstStyle/>
                    <a:p>
                      <a:pPr rtl="0" fontAlgn="b">
                        <a:spcBef>
                          <a:spcPts val="0"/>
                        </a:spcBef>
                        <a:spcAft>
                          <a:spcPts val="0"/>
                        </a:spcAft>
                      </a:pPr>
                      <a:r>
                        <a:rPr lang="en-US" sz="1700" b="1" i="0" u="none" strike="noStrike" dirty="0">
                          <a:solidFill>
                            <a:srgbClr val="000000"/>
                          </a:solidFill>
                          <a:effectLst/>
                          <a:latin typeface="Arial" panose="020B0604020202020204" pitchFamily="34" charset="0"/>
                        </a:rPr>
                        <a:t>% of births at L2/L3 facilities</a:t>
                      </a:r>
                      <a:endParaRPr lang="en-US" sz="1700" dirty="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dirty="0">
                          <a:solidFill>
                            <a:srgbClr val="000000"/>
                          </a:solidFill>
                          <a:effectLst/>
                          <a:latin typeface="Calibri" panose="020F0502020204030204" pitchFamily="34" charset="0"/>
                        </a:rPr>
                        <a:t>0.20</a:t>
                      </a:r>
                      <a:endParaRPr lang="en-US" sz="1700" dirty="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spcBef>
                          <a:spcPts val="0"/>
                        </a:spcBef>
                        <a:spcAft>
                          <a:spcPts val="0"/>
                        </a:spcAft>
                      </a:pPr>
                      <a:r>
                        <a:rPr lang="en-US" sz="1700" b="0" i="0" u="none" strike="noStrike" dirty="0">
                          <a:solidFill>
                            <a:srgbClr val="000000"/>
                          </a:solidFill>
                          <a:effectLst/>
                          <a:latin typeface="Calibri" panose="020F0502020204030204" pitchFamily="34" charset="0"/>
                        </a:rPr>
                        <a:t>0.18</a:t>
                      </a:r>
                      <a:endParaRPr lang="en-US" sz="1700" dirty="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spcBef>
                          <a:spcPts val="0"/>
                        </a:spcBef>
                        <a:spcAft>
                          <a:spcPts val="0"/>
                        </a:spcAft>
                      </a:pPr>
                      <a:r>
                        <a:rPr lang="en-US" sz="1700" b="0" i="0" u="none" strike="noStrike" dirty="0">
                          <a:solidFill>
                            <a:srgbClr val="000000"/>
                          </a:solidFill>
                          <a:effectLst/>
                          <a:latin typeface="Calibri" panose="020F0502020204030204" pitchFamily="34" charset="0"/>
                        </a:rPr>
                        <a:t>0.18</a:t>
                      </a:r>
                      <a:endParaRPr lang="en-US" sz="1700" dirty="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0.15</a:t>
                      </a:r>
                      <a:endParaRPr lang="en-US" sz="17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0.12</a:t>
                      </a:r>
                      <a:endParaRPr lang="en-US" sz="17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08384712"/>
                  </a:ext>
                </a:extLst>
              </a:tr>
              <a:tr h="361879">
                <a:tc>
                  <a:txBody>
                    <a:bodyPr/>
                    <a:lstStyle/>
                    <a:p>
                      <a:pPr rtl="0" fontAlgn="b">
                        <a:spcBef>
                          <a:spcPts val="0"/>
                        </a:spcBef>
                        <a:spcAft>
                          <a:spcPts val="0"/>
                        </a:spcAft>
                      </a:pPr>
                      <a:r>
                        <a:rPr lang="en-US" sz="1700" b="1" i="0" u="none" strike="noStrike" dirty="0">
                          <a:solidFill>
                            <a:srgbClr val="000000"/>
                          </a:solidFill>
                          <a:effectLst/>
                          <a:latin typeface="Arial" panose="020B0604020202020204" pitchFamily="34" charset="0"/>
                        </a:rPr>
                        <a:t>% of births at L4/L5 facilities</a:t>
                      </a:r>
                      <a:endParaRPr lang="en-US" sz="1700" dirty="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0.45</a:t>
                      </a:r>
                      <a:endParaRPr lang="en-US" sz="17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spcBef>
                          <a:spcPts val="0"/>
                        </a:spcBef>
                        <a:spcAft>
                          <a:spcPts val="0"/>
                        </a:spcAft>
                      </a:pPr>
                      <a:r>
                        <a:rPr lang="en-US" sz="1700" b="0" i="0" u="none" strike="noStrike">
                          <a:solidFill>
                            <a:srgbClr val="000000"/>
                          </a:solidFill>
                          <a:effectLst/>
                          <a:latin typeface="Calibri" panose="020F0502020204030204" pitchFamily="34" charset="0"/>
                        </a:rPr>
                        <a:t>0.47</a:t>
                      </a:r>
                      <a:endParaRPr lang="en-US" sz="17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spcBef>
                          <a:spcPts val="0"/>
                        </a:spcBef>
                        <a:spcAft>
                          <a:spcPts val="0"/>
                        </a:spcAft>
                      </a:pPr>
                      <a:r>
                        <a:rPr lang="en-US" sz="1700" b="0" i="0" u="none" strike="noStrike" dirty="0">
                          <a:solidFill>
                            <a:srgbClr val="000000"/>
                          </a:solidFill>
                          <a:effectLst/>
                          <a:latin typeface="Calibri" panose="020F0502020204030204" pitchFamily="34" charset="0"/>
                        </a:rPr>
                        <a:t>0.53</a:t>
                      </a:r>
                      <a:endParaRPr lang="en-US" sz="1700" dirty="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spcBef>
                          <a:spcPts val="0"/>
                        </a:spcBef>
                        <a:spcAft>
                          <a:spcPts val="0"/>
                        </a:spcAft>
                      </a:pPr>
                      <a:r>
                        <a:rPr lang="en-US" sz="1700" b="0" i="0" u="none" strike="noStrike" dirty="0">
                          <a:solidFill>
                            <a:srgbClr val="000000"/>
                          </a:solidFill>
                          <a:effectLst/>
                          <a:latin typeface="Calibri" panose="020F0502020204030204" pitchFamily="34" charset="0"/>
                        </a:rPr>
                        <a:t>0.60</a:t>
                      </a:r>
                      <a:endParaRPr lang="en-US" sz="1700" dirty="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spcBef>
                          <a:spcPts val="0"/>
                        </a:spcBef>
                        <a:spcAft>
                          <a:spcPts val="0"/>
                        </a:spcAft>
                      </a:pPr>
                      <a:r>
                        <a:rPr lang="en-US" sz="1700" b="0" i="0" u="none" strike="noStrike" dirty="0">
                          <a:solidFill>
                            <a:srgbClr val="000000"/>
                          </a:solidFill>
                          <a:effectLst/>
                          <a:latin typeface="Calibri" panose="020F0502020204030204" pitchFamily="34" charset="0"/>
                        </a:rPr>
                        <a:t>0.68</a:t>
                      </a:r>
                      <a:endParaRPr lang="en-US" sz="1700" dirty="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39965423"/>
                  </a:ext>
                </a:extLst>
              </a:tr>
            </a:tbl>
          </a:graphicData>
        </a:graphic>
      </p:graphicFrame>
      <p:sp>
        <p:nvSpPr>
          <p:cNvPr id="8" name="TextBox 7">
            <a:extLst>
              <a:ext uri="{FF2B5EF4-FFF2-40B4-BE49-F238E27FC236}">
                <a16:creationId xmlns:a16="http://schemas.microsoft.com/office/drawing/2014/main" id="{A501205D-0A27-EF89-5C0B-36D05BA7452D}"/>
              </a:ext>
            </a:extLst>
          </p:cNvPr>
          <p:cNvSpPr txBox="1"/>
          <p:nvPr/>
        </p:nvSpPr>
        <p:spPr>
          <a:xfrm>
            <a:off x="8582030" y="1223421"/>
            <a:ext cx="3352800" cy="369332"/>
          </a:xfrm>
          <a:prstGeom prst="rect">
            <a:avLst/>
          </a:prstGeom>
          <a:noFill/>
        </p:spPr>
        <p:txBody>
          <a:bodyPr wrap="square">
            <a:spAutoFit/>
          </a:bodyPr>
          <a:lstStyle/>
          <a:p>
            <a:pPr rtl="0">
              <a:spcBef>
                <a:spcPts val="0"/>
              </a:spcBef>
              <a:spcAft>
                <a:spcPts val="600"/>
              </a:spcAft>
            </a:pPr>
            <a:r>
              <a:rPr lang="en-US" sz="1800" b="0" i="0" u="none" strike="noStrike" dirty="0">
                <a:solidFill>
                  <a:srgbClr val="000000"/>
                </a:solidFill>
                <a:effectLst/>
                <a:latin typeface="Arial" panose="020B0604020202020204" pitchFamily="34" charset="0"/>
              </a:rPr>
              <a:t>2021  2022  2023  2024  2025</a:t>
            </a:r>
            <a:endParaRPr lang="en-US" b="0" dirty="0">
              <a:effectLst/>
            </a:endParaRPr>
          </a:p>
        </p:txBody>
      </p:sp>
      <p:sp>
        <p:nvSpPr>
          <p:cNvPr id="9" name="TextBox 8">
            <a:extLst>
              <a:ext uri="{FF2B5EF4-FFF2-40B4-BE49-F238E27FC236}">
                <a16:creationId xmlns:a16="http://schemas.microsoft.com/office/drawing/2014/main" id="{BBE1CA29-F80B-D57B-360E-56EFC8A2E652}"/>
              </a:ext>
            </a:extLst>
          </p:cNvPr>
          <p:cNvSpPr txBox="1"/>
          <p:nvPr/>
        </p:nvSpPr>
        <p:spPr>
          <a:xfrm>
            <a:off x="257170" y="1212486"/>
            <a:ext cx="5253614" cy="369332"/>
          </a:xfrm>
          <a:prstGeom prst="rect">
            <a:avLst/>
          </a:prstGeom>
          <a:noFill/>
          <a:ln w="28575">
            <a:noFill/>
          </a:ln>
        </p:spPr>
        <p:txBody>
          <a:bodyPr wrap="square" rtlCol="0">
            <a:spAutoFit/>
          </a:bodyPr>
          <a:lstStyle/>
          <a:p>
            <a:r>
              <a:rPr lang="en-US" dirty="0"/>
              <a:t>2. Distribution of deliveries at different facility levels</a:t>
            </a:r>
          </a:p>
        </p:txBody>
      </p:sp>
      <p:sp>
        <p:nvSpPr>
          <p:cNvPr id="10" name="TextBox 9">
            <a:extLst>
              <a:ext uri="{FF2B5EF4-FFF2-40B4-BE49-F238E27FC236}">
                <a16:creationId xmlns:a16="http://schemas.microsoft.com/office/drawing/2014/main" id="{E0957C48-E583-D540-31DE-16469017EB3C}"/>
              </a:ext>
            </a:extLst>
          </p:cNvPr>
          <p:cNvSpPr txBox="1"/>
          <p:nvPr/>
        </p:nvSpPr>
        <p:spPr>
          <a:xfrm>
            <a:off x="257170" y="854089"/>
            <a:ext cx="5253614" cy="369332"/>
          </a:xfrm>
          <a:prstGeom prst="rect">
            <a:avLst/>
          </a:prstGeom>
          <a:noFill/>
          <a:ln w="28575">
            <a:noFill/>
          </a:ln>
        </p:spPr>
        <p:txBody>
          <a:bodyPr wrap="square" rtlCol="0">
            <a:spAutoFit/>
          </a:bodyPr>
          <a:lstStyle/>
          <a:p>
            <a:r>
              <a:rPr lang="en-US" dirty="0">
                <a:solidFill>
                  <a:schemeClr val="bg2">
                    <a:lumMod val="90000"/>
                  </a:schemeClr>
                </a:solidFill>
              </a:rPr>
              <a:t>1. Trends in maternal mortality without intervention</a:t>
            </a:r>
          </a:p>
        </p:txBody>
      </p:sp>
      <p:sp>
        <p:nvSpPr>
          <p:cNvPr id="11" name="TextBox 10">
            <a:extLst>
              <a:ext uri="{FF2B5EF4-FFF2-40B4-BE49-F238E27FC236}">
                <a16:creationId xmlns:a16="http://schemas.microsoft.com/office/drawing/2014/main" id="{02EC89FE-C3E7-DA3C-EAE3-4EADE12C5041}"/>
              </a:ext>
            </a:extLst>
          </p:cNvPr>
          <p:cNvSpPr txBox="1"/>
          <p:nvPr/>
        </p:nvSpPr>
        <p:spPr>
          <a:xfrm>
            <a:off x="257170" y="1560717"/>
            <a:ext cx="5253614" cy="369332"/>
          </a:xfrm>
          <a:prstGeom prst="rect">
            <a:avLst/>
          </a:prstGeom>
          <a:noFill/>
          <a:ln w="28575">
            <a:noFill/>
          </a:ln>
        </p:spPr>
        <p:txBody>
          <a:bodyPr wrap="square" rtlCol="0">
            <a:spAutoFit/>
          </a:bodyPr>
          <a:lstStyle/>
          <a:p>
            <a:r>
              <a:rPr lang="en-US" dirty="0">
                <a:solidFill>
                  <a:schemeClr val="bg2">
                    <a:lumMod val="90000"/>
                  </a:schemeClr>
                </a:solidFill>
              </a:rPr>
              <a:t>3. Effects of ANC visits</a:t>
            </a:r>
          </a:p>
        </p:txBody>
      </p:sp>
      <p:sp>
        <p:nvSpPr>
          <p:cNvPr id="12" name="TextBox 11">
            <a:extLst>
              <a:ext uri="{FF2B5EF4-FFF2-40B4-BE49-F238E27FC236}">
                <a16:creationId xmlns:a16="http://schemas.microsoft.com/office/drawing/2014/main" id="{73318A84-0113-AEBA-03DB-A151CC299246}"/>
              </a:ext>
            </a:extLst>
          </p:cNvPr>
          <p:cNvSpPr txBox="1"/>
          <p:nvPr/>
        </p:nvSpPr>
        <p:spPr>
          <a:xfrm>
            <a:off x="257170" y="1920094"/>
            <a:ext cx="4680590" cy="369332"/>
          </a:xfrm>
          <a:prstGeom prst="rect">
            <a:avLst/>
          </a:prstGeom>
          <a:noFill/>
          <a:ln w="28575">
            <a:noFill/>
          </a:ln>
        </p:spPr>
        <p:txBody>
          <a:bodyPr wrap="square" rtlCol="0">
            <a:spAutoFit/>
          </a:bodyPr>
          <a:lstStyle/>
          <a:p>
            <a:r>
              <a:rPr lang="en-US" dirty="0">
                <a:solidFill>
                  <a:schemeClr val="bg2">
                    <a:lumMod val="90000"/>
                  </a:schemeClr>
                </a:solidFill>
              </a:rPr>
              <a:t>4. Effects of SDR on healthcare quality</a:t>
            </a:r>
          </a:p>
        </p:txBody>
      </p:sp>
      <p:sp>
        <p:nvSpPr>
          <p:cNvPr id="13" name="TextBox 12">
            <a:extLst>
              <a:ext uri="{FF2B5EF4-FFF2-40B4-BE49-F238E27FC236}">
                <a16:creationId xmlns:a16="http://schemas.microsoft.com/office/drawing/2014/main" id="{9FD6C90C-2A30-F9C8-25B1-B9F634ED5CEE}"/>
              </a:ext>
            </a:extLst>
          </p:cNvPr>
          <p:cNvSpPr txBox="1"/>
          <p:nvPr/>
        </p:nvSpPr>
        <p:spPr>
          <a:xfrm>
            <a:off x="257170" y="2291869"/>
            <a:ext cx="4680590" cy="369332"/>
          </a:xfrm>
          <a:prstGeom prst="rect">
            <a:avLst/>
          </a:prstGeom>
          <a:noFill/>
          <a:ln w="28575">
            <a:noFill/>
          </a:ln>
        </p:spPr>
        <p:txBody>
          <a:bodyPr wrap="square" rtlCol="0">
            <a:spAutoFit/>
          </a:bodyPr>
          <a:lstStyle/>
          <a:p>
            <a:r>
              <a:rPr lang="en-US" dirty="0">
                <a:solidFill>
                  <a:schemeClr val="bg2">
                    <a:lumMod val="90000"/>
                  </a:schemeClr>
                </a:solidFill>
              </a:rPr>
              <a:t>5. DALY calculations</a:t>
            </a:r>
          </a:p>
        </p:txBody>
      </p:sp>
    </p:spTree>
    <p:extLst>
      <p:ext uri="{BB962C8B-B14F-4D97-AF65-F5344CB8AC3E}">
        <p14:creationId xmlns:p14="http://schemas.microsoft.com/office/powerpoint/2010/main" val="3888811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5C1BB8-1DAF-6466-569E-4C93749FED8A}"/>
              </a:ext>
            </a:extLst>
          </p:cNvPr>
          <p:cNvSpPr txBox="1"/>
          <p:nvPr/>
        </p:nvSpPr>
        <p:spPr>
          <a:xfrm>
            <a:off x="87086" y="97313"/>
            <a:ext cx="4991944" cy="369332"/>
          </a:xfrm>
          <a:prstGeom prst="rect">
            <a:avLst/>
          </a:prstGeom>
          <a:noFill/>
        </p:spPr>
        <p:txBody>
          <a:bodyPr wrap="none" rtlCol="0">
            <a:spAutoFit/>
          </a:bodyPr>
          <a:lstStyle/>
          <a:p>
            <a:r>
              <a:rPr lang="en-US" b="1" dirty="0">
                <a:solidFill>
                  <a:schemeClr val="accent1">
                    <a:lumMod val="75000"/>
                  </a:schemeClr>
                </a:solidFill>
                <a:latin typeface="+mj-lt"/>
              </a:rPr>
              <a:t>OVERVIEW OF ABM - Part 2: Simulation of scenarios</a:t>
            </a:r>
          </a:p>
        </p:txBody>
      </p:sp>
      <p:cxnSp>
        <p:nvCxnSpPr>
          <p:cNvPr id="5" name="Straight Connector 4">
            <a:extLst>
              <a:ext uri="{FF2B5EF4-FFF2-40B4-BE49-F238E27FC236}">
                <a16:creationId xmlns:a16="http://schemas.microsoft.com/office/drawing/2014/main" id="{C93A4F98-56C1-465F-955A-7A7114A56F7B}"/>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69AF8E5-3061-9FBA-BEC7-7BB5367BD4AC}"/>
              </a:ext>
            </a:extLst>
          </p:cNvPr>
          <p:cNvSpPr txBox="1"/>
          <p:nvPr/>
        </p:nvSpPr>
        <p:spPr>
          <a:xfrm>
            <a:off x="257170" y="1212486"/>
            <a:ext cx="5253614" cy="369332"/>
          </a:xfrm>
          <a:prstGeom prst="rect">
            <a:avLst/>
          </a:prstGeom>
          <a:noFill/>
          <a:ln w="28575">
            <a:noFill/>
          </a:ln>
        </p:spPr>
        <p:txBody>
          <a:bodyPr wrap="square" rtlCol="0">
            <a:spAutoFit/>
          </a:bodyPr>
          <a:lstStyle/>
          <a:p>
            <a:r>
              <a:rPr lang="en-US" dirty="0">
                <a:solidFill>
                  <a:schemeClr val="bg2">
                    <a:lumMod val="90000"/>
                  </a:schemeClr>
                </a:solidFill>
              </a:rPr>
              <a:t>2. Distribution of deliveries at different facility levels</a:t>
            </a:r>
          </a:p>
        </p:txBody>
      </p:sp>
      <p:sp>
        <p:nvSpPr>
          <p:cNvPr id="3" name="TextBox 2">
            <a:extLst>
              <a:ext uri="{FF2B5EF4-FFF2-40B4-BE49-F238E27FC236}">
                <a16:creationId xmlns:a16="http://schemas.microsoft.com/office/drawing/2014/main" id="{13294296-840A-68B5-228C-6BCE15E230CB}"/>
              </a:ext>
            </a:extLst>
          </p:cNvPr>
          <p:cNvSpPr txBox="1"/>
          <p:nvPr/>
        </p:nvSpPr>
        <p:spPr>
          <a:xfrm>
            <a:off x="257170" y="854089"/>
            <a:ext cx="5253614" cy="369332"/>
          </a:xfrm>
          <a:prstGeom prst="rect">
            <a:avLst/>
          </a:prstGeom>
          <a:noFill/>
          <a:ln w="28575">
            <a:noFill/>
          </a:ln>
        </p:spPr>
        <p:txBody>
          <a:bodyPr wrap="square" rtlCol="0">
            <a:spAutoFit/>
          </a:bodyPr>
          <a:lstStyle/>
          <a:p>
            <a:r>
              <a:rPr lang="en-US" dirty="0">
                <a:solidFill>
                  <a:schemeClr val="bg2">
                    <a:lumMod val="90000"/>
                  </a:schemeClr>
                </a:solidFill>
              </a:rPr>
              <a:t>1. Trends in maternal mortality without intervention</a:t>
            </a:r>
          </a:p>
        </p:txBody>
      </p:sp>
      <p:sp>
        <p:nvSpPr>
          <p:cNvPr id="6" name="TextBox 5">
            <a:extLst>
              <a:ext uri="{FF2B5EF4-FFF2-40B4-BE49-F238E27FC236}">
                <a16:creationId xmlns:a16="http://schemas.microsoft.com/office/drawing/2014/main" id="{408BC6A3-528E-E1ED-F6B3-250408C25FDE}"/>
              </a:ext>
            </a:extLst>
          </p:cNvPr>
          <p:cNvSpPr txBox="1"/>
          <p:nvPr/>
        </p:nvSpPr>
        <p:spPr>
          <a:xfrm>
            <a:off x="257170" y="1560717"/>
            <a:ext cx="5253614" cy="369332"/>
          </a:xfrm>
          <a:prstGeom prst="rect">
            <a:avLst/>
          </a:prstGeom>
          <a:noFill/>
          <a:ln w="28575">
            <a:noFill/>
          </a:ln>
        </p:spPr>
        <p:txBody>
          <a:bodyPr wrap="square" rtlCol="0">
            <a:spAutoFit/>
          </a:bodyPr>
          <a:lstStyle/>
          <a:p>
            <a:r>
              <a:rPr lang="en-US" dirty="0"/>
              <a:t>3. Effects of ANC visits</a:t>
            </a:r>
          </a:p>
        </p:txBody>
      </p:sp>
      <p:sp>
        <p:nvSpPr>
          <p:cNvPr id="7" name="TextBox 6">
            <a:extLst>
              <a:ext uri="{FF2B5EF4-FFF2-40B4-BE49-F238E27FC236}">
                <a16:creationId xmlns:a16="http://schemas.microsoft.com/office/drawing/2014/main" id="{5029CBFE-7AB0-F521-070A-1C5E39362962}"/>
              </a:ext>
            </a:extLst>
          </p:cNvPr>
          <p:cNvSpPr txBox="1"/>
          <p:nvPr/>
        </p:nvSpPr>
        <p:spPr>
          <a:xfrm>
            <a:off x="257170" y="1920094"/>
            <a:ext cx="4680590" cy="369332"/>
          </a:xfrm>
          <a:prstGeom prst="rect">
            <a:avLst/>
          </a:prstGeom>
          <a:noFill/>
          <a:ln w="28575">
            <a:noFill/>
          </a:ln>
        </p:spPr>
        <p:txBody>
          <a:bodyPr wrap="square" rtlCol="0">
            <a:spAutoFit/>
          </a:bodyPr>
          <a:lstStyle/>
          <a:p>
            <a:r>
              <a:rPr lang="en-US" dirty="0">
                <a:solidFill>
                  <a:schemeClr val="bg2">
                    <a:lumMod val="90000"/>
                  </a:schemeClr>
                </a:solidFill>
              </a:rPr>
              <a:t>4. Effects of SDR on healthcare quality</a:t>
            </a:r>
          </a:p>
        </p:txBody>
      </p:sp>
      <p:sp>
        <p:nvSpPr>
          <p:cNvPr id="8" name="TextBox 7">
            <a:extLst>
              <a:ext uri="{FF2B5EF4-FFF2-40B4-BE49-F238E27FC236}">
                <a16:creationId xmlns:a16="http://schemas.microsoft.com/office/drawing/2014/main" id="{9306928A-B96D-2C3E-6EB8-A8447EF78F2D}"/>
              </a:ext>
            </a:extLst>
          </p:cNvPr>
          <p:cNvSpPr txBox="1"/>
          <p:nvPr/>
        </p:nvSpPr>
        <p:spPr>
          <a:xfrm>
            <a:off x="257170" y="2291869"/>
            <a:ext cx="4680590" cy="369332"/>
          </a:xfrm>
          <a:prstGeom prst="rect">
            <a:avLst/>
          </a:prstGeom>
          <a:noFill/>
          <a:ln w="28575">
            <a:noFill/>
          </a:ln>
        </p:spPr>
        <p:txBody>
          <a:bodyPr wrap="square" rtlCol="0">
            <a:spAutoFit/>
          </a:bodyPr>
          <a:lstStyle/>
          <a:p>
            <a:r>
              <a:rPr lang="en-US" dirty="0">
                <a:solidFill>
                  <a:schemeClr val="bg2">
                    <a:lumMod val="90000"/>
                  </a:schemeClr>
                </a:solidFill>
              </a:rPr>
              <a:t>5. DALY calculations</a:t>
            </a:r>
          </a:p>
        </p:txBody>
      </p:sp>
      <p:sp>
        <p:nvSpPr>
          <p:cNvPr id="14" name="TextBox 13">
            <a:extLst>
              <a:ext uri="{FF2B5EF4-FFF2-40B4-BE49-F238E27FC236}">
                <a16:creationId xmlns:a16="http://schemas.microsoft.com/office/drawing/2014/main" id="{BDE33063-C14C-4964-0363-1EE03D89CA65}"/>
              </a:ext>
            </a:extLst>
          </p:cNvPr>
          <p:cNvSpPr txBox="1"/>
          <p:nvPr/>
        </p:nvSpPr>
        <p:spPr>
          <a:xfrm>
            <a:off x="5669280" y="822053"/>
            <a:ext cx="6108192" cy="923330"/>
          </a:xfrm>
          <a:prstGeom prst="rect">
            <a:avLst/>
          </a:prstGeom>
          <a:noFill/>
        </p:spPr>
        <p:txBody>
          <a:bodyPr wrap="square">
            <a:spAutoFit/>
          </a:bodyPr>
          <a:lstStyle/>
          <a:p>
            <a:r>
              <a:rPr lang="en-US" dirty="0"/>
              <a:t>We assume ANC reduces complications, so the calculated below is incorporated into the model as a reduction of complications by 8.7%.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F010DD4-4883-E5C4-EC87-0E4AA2A25455}"/>
                  </a:ext>
                </a:extLst>
              </p:cNvPr>
              <p:cNvSpPr txBox="1"/>
              <p:nvPr/>
            </p:nvSpPr>
            <p:spPr>
              <a:xfrm>
                <a:off x="257170" y="2973846"/>
                <a:ext cx="11678798" cy="2031325"/>
              </a:xfrm>
              <a:prstGeom prst="rect">
                <a:avLst/>
              </a:prstGeom>
              <a:noFill/>
            </p:spPr>
            <p:txBody>
              <a:bodyPr wrap="square" rtlCol="0">
                <a:spAutoFit/>
              </a:bodyPr>
              <a:lstStyle/>
              <a:p>
                <a:r>
                  <a:rPr lang="en-US" dirty="0"/>
                  <a:t>We fit a linear random effects model as shown below on panel data from the Global Finance Fund and the Kenya MOH: </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𝑀𝑎𝑡𝑒𝑟𝑛𝑎𝑙</m:t>
                      </m:r>
                      <m:r>
                        <a:rPr lang="en-US" b="0" i="1" smtClean="0">
                          <a:latin typeface="Cambria Math" panose="02040503050406030204" pitchFamily="18" charset="0"/>
                        </a:rPr>
                        <m:t> </m:t>
                      </m:r>
                      <m:r>
                        <a:rPr lang="en-US" b="0" i="1" smtClean="0">
                          <a:latin typeface="Cambria Math" panose="02040503050406030204" pitchFamily="18" charset="0"/>
                        </a:rPr>
                        <m:t>𝑚𝑜𝑟𝑡𝑎𝑙𝑖𝑡𝑦</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=1+</m:t>
                      </m:r>
                      <m:r>
                        <a:rPr lang="en-US" b="0" i="1" smtClean="0">
                          <a:latin typeface="Cambria Math" panose="02040503050406030204" pitchFamily="18" charset="0"/>
                        </a:rPr>
                        <m:t>𝑆𝑘𝑖𝑙𝑙𝑒𝑑</m:t>
                      </m:r>
                      <m:r>
                        <a:rPr lang="en-US" b="0" i="1" smtClean="0">
                          <a:latin typeface="Cambria Math" panose="02040503050406030204" pitchFamily="18" charset="0"/>
                        </a:rPr>
                        <m:t> </m:t>
                      </m:r>
                      <m:r>
                        <a:rPr lang="en-US" b="0" i="1" smtClean="0">
                          <a:latin typeface="Cambria Math" panose="02040503050406030204" pitchFamily="18" charset="0"/>
                        </a:rPr>
                        <m:t>𝐵𝑖𝑟𝑡h</m:t>
                      </m:r>
                      <m:r>
                        <a:rPr lang="en-US" b="0" i="1" smtClean="0">
                          <a:latin typeface="Cambria Math" panose="02040503050406030204" pitchFamily="18" charset="0"/>
                        </a:rPr>
                        <m:t> </m:t>
                      </m:r>
                      <m:r>
                        <a:rPr lang="en-US" b="0" i="1" smtClean="0">
                          <a:latin typeface="Cambria Math" panose="02040503050406030204" pitchFamily="18" charset="0"/>
                        </a:rPr>
                        <m:t>𝐴𝑡𝑡𝑒𝑛𝑑𝑎𝑛𝑐𝑒</m:t>
                      </m:r>
                      <m:r>
                        <a:rPr lang="en-US" b="0" i="1" smtClean="0">
                          <a:latin typeface="Cambria Math" panose="02040503050406030204" pitchFamily="18" charset="0"/>
                        </a:rPr>
                        <m:t>+</m:t>
                      </m:r>
                      <m:r>
                        <a:rPr lang="en-US" b="0" i="1" smtClean="0">
                          <a:latin typeface="Cambria Math" panose="02040503050406030204" pitchFamily="18" charset="0"/>
                        </a:rPr>
                        <m:t>𝐴𝑁𝐶</m:t>
                      </m:r>
                      <m:r>
                        <a:rPr lang="en-US" b="0" i="1" smtClean="0">
                          <a:latin typeface="Cambria Math" panose="02040503050406030204" pitchFamily="18" charset="0"/>
                        </a:rPr>
                        <m:t>+</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1 </m:t>
                          </m:r>
                        </m:e>
                      </m:d>
                      <m:r>
                        <a:rPr lang="en-US" b="0" i="1" smtClean="0">
                          <a:latin typeface="Cambria Math" panose="02040503050406030204" pitchFamily="18" charset="0"/>
                        </a:rPr>
                        <m:t> </m:t>
                      </m:r>
                      <m:r>
                        <a:rPr lang="en-US" b="0" i="1" smtClean="0">
                          <a:latin typeface="Cambria Math" panose="02040503050406030204" pitchFamily="18" charset="0"/>
                        </a:rPr>
                        <m:t>𝐶𝑜𝑢𝑛𝑡𝑦</m:t>
                      </m:r>
                      <m:r>
                        <a:rPr lang="en-US" b="0" i="1" smtClean="0">
                          <a:latin typeface="Cambria Math" panose="02040503050406030204" pitchFamily="18" charset="0"/>
                        </a:rPr>
                        <m:t>)</m:t>
                      </m:r>
                    </m:oMath>
                  </m:oMathPara>
                </a14:m>
                <a:endParaRPr lang="en-US" dirty="0"/>
              </a:p>
              <a:p>
                <a:endParaRPr lang="en-US" dirty="0"/>
              </a:p>
              <a:p>
                <a:r>
                  <a:rPr lang="en-US" dirty="0"/>
                  <a:t>The model coefficient fit for ANC was -0.0663%. A 10% increase in ANC reduces the MMR by 0.00663. </a:t>
                </a:r>
              </a:p>
              <a:p>
                <a:endParaRPr lang="en-US" dirty="0"/>
              </a:p>
              <a:p>
                <a:r>
                  <a:rPr lang="en-US" dirty="0"/>
                  <a:t>With a starting maternal mortality rate of 0.076%, a 0.0663% reduction is an 8.7% reduction of the maternal mortality rate. </a:t>
                </a:r>
              </a:p>
            </p:txBody>
          </p:sp>
        </mc:Choice>
        <mc:Fallback xmlns="">
          <p:sp>
            <p:nvSpPr>
              <p:cNvPr id="15" name="TextBox 14">
                <a:extLst>
                  <a:ext uri="{FF2B5EF4-FFF2-40B4-BE49-F238E27FC236}">
                    <a16:creationId xmlns:a16="http://schemas.microsoft.com/office/drawing/2014/main" id="{CF010DD4-4883-E5C4-EC87-0E4AA2A25455}"/>
                  </a:ext>
                </a:extLst>
              </p:cNvPr>
              <p:cNvSpPr txBox="1">
                <a:spLocks noRot="1" noChangeAspect="1" noMove="1" noResize="1" noEditPoints="1" noAdjustHandles="1" noChangeArrowheads="1" noChangeShapeType="1" noTextEdit="1"/>
              </p:cNvSpPr>
              <p:nvPr/>
            </p:nvSpPr>
            <p:spPr>
              <a:xfrm>
                <a:off x="257170" y="2973846"/>
                <a:ext cx="11678798" cy="2031325"/>
              </a:xfrm>
              <a:prstGeom prst="rect">
                <a:avLst/>
              </a:prstGeom>
              <a:blipFill>
                <a:blip r:embed="rId2"/>
                <a:stretch>
                  <a:fillRect l="-435" t="-1863" r="-109" b="-3106"/>
                </a:stretch>
              </a:blipFill>
            </p:spPr>
            <p:txBody>
              <a:bodyPr/>
              <a:lstStyle/>
              <a:p>
                <a:r>
                  <a:rPr lang="en-US">
                    <a:noFill/>
                  </a:rPr>
                  <a:t> </a:t>
                </a:r>
              </a:p>
            </p:txBody>
          </p:sp>
        </mc:Fallback>
      </mc:AlternateContent>
    </p:spTree>
    <p:extLst>
      <p:ext uri="{BB962C8B-B14F-4D97-AF65-F5344CB8AC3E}">
        <p14:creationId xmlns:p14="http://schemas.microsoft.com/office/powerpoint/2010/main" val="554548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5C1BB8-1DAF-6466-569E-4C93749FED8A}"/>
              </a:ext>
            </a:extLst>
          </p:cNvPr>
          <p:cNvSpPr txBox="1"/>
          <p:nvPr/>
        </p:nvSpPr>
        <p:spPr>
          <a:xfrm>
            <a:off x="87086" y="97313"/>
            <a:ext cx="4991944" cy="369332"/>
          </a:xfrm>
          <a:prstGeom prst="rect">
            <a:avLst/>
          </a:prstGeom>
          <a:noFill/>
        </p:spPr>
        <p:txBody>
          <a:bodyPr wrap="none" rtlCol="0">
            <a:spAutoFit/>
          </a:bodyPr>
          <a:lstStyle/>
          <a:p>
            <a:r>
              <a:rPr lang="en-US" b="1" dirty="0">
                <a:solidFill>
                  <a:schemeClr val="accent1">
                    <a:lumMod val="75000"/>
                  </a:schemeClr>
                </a:solidFill>
                <a:latin typeface="+mj-lt"/>
              </a:rPr>
              <a:t>OVERVIEW OF ABM - Part 2: Simulation of scenarios</a:t>
            </a:r>
          </a:p>
        </p:txBody>
      </p:sp>
      <p:cxnSp>
        <p:nvCxnSpPr>
          <p:cNvPr id="5" name="Straight Connector 4">
            <a:extLst>
              <a:ext uri="{FF2B5EF4-FFF2-40B4-BE49-F238E27FC236}">
                <a16:creationId xmlns:a16="http://schemas.microsoft.com/office/drawing/2014/main" id="{C93A4F98-56C1-465F-955A-7A7114A56F7B}"/>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8CCA5C0-1C2A-7941-6754-E6B7DA6CC813}"/>
              </a:ext>
            </a:extLst>
          </p:cNvPr>
          <p:cNvSpPr txBox="1"/>
          <p:nvPr/>
        </p:nvSpPr>
        <p:spPr>
          <a:xfrm>
            <a:off x="257170" y="1212486"/>
            <a:ext cx="5253614" cy="369332"/>
          </a:xfrm>
          <a:prstGeom prst="rect">
            <a:avLst/>
          </a:prstGeom>
          <a:noFill/>
          <a:ln w="28575">
            <a:noFill/>
          </a:ln>
        </p:spPr>
        <p:txBody>
          <a:bodyPr wrap="square" rtlCol="0">
            <a:spAutoFit/>
          </a:bodyPr>
          <a:lstStyle/>
          <a:p>
            <a:r>
              <a:rPr lang="en-US" dirty="0">
                <a:solidFill>
                  <a:schemeClr val="bg2">
                    <a:lumMod val="90000"/>
                  </a:schemeClr>
                </a:solidFill>
              </a:rPr>
              <a:t>2. Distribution of deliveries at different facility levels</a:t>
            </a:r>
          </a:p>
        </p:txBody>
      </p:sp>
      <p:sp>
        <p:nvSpPr>
          <p:cNvPr id="3" name="TextBox 2">
            <a:extLst>
              <a:ext uri="{FF2B5EF4-FFF2-40B4-BE49-F238E27FC236}">
                <a16:creationId xmlns:a16="http://schemas.microsoft.com/office/drawing/2014/main" id="{FDD22F80-2CEE-BB5C-750B-6370563A6446}"/>
              </a:ext>
            </a:extLst>
          </p:cNvPr>
          <p:cNvSpPr txBox="1"/>
          <p:nvPr/>
        </p:nvSpPr>
        <p:spPr>
          <a:xfrm>
            <a:off x="257170" y="854089"/>
            <a:ext cx="5253614" cy="369332"/>
          </a:xfrm>
          <a:prstGeom prst="rect">
            <a:avLst/>
          </a:prstGeom>
          <a:noFill/>
          <a:ln w="28575">
            <a:noFill/>
          </a:ln>
        </p:spPr>
        <p:txBody>
          <a:bodyPr wrap="square" rtlCol="0">
            <a:spAutoFit/>
          </a:bodyPr>
          <a:lstStyle/>
          <a:p>
            <a:r>
              <a:rPr lang="en-US" dirty="0">
                <a:solidFill>
                  <a:schemeClr val="bg2">
                    <a:lumMod val="90000"/>
                  </a:schemeClr>
                </a:solidFill>
              </a:rPr>
              <a:t>1. Trends in maternal mortality without intervention</a:t>
            </a:r>
          </a:p>
        </p:txBody>
      </p:sp>
      <p:sp>
        <p:nvSpPr>
          <p:cNvPr id="6" name="TextBox 5">
            <a:extLst>
              <a:ext uri="{FF2B5EF4-FFF2-40B4-BE49-F238E27FC236}">
                <a16:creationId xmlns:a16="http://schemas.microsoft.com/office/drawing/2014/main" id="{91973E53-6C90-2D9C-452A-A60F0E531D86}"/>
              </a:ext>
            </a:extLst>
          </p:cNvPr>
          <p:cNvSpPr txBox="1"/>
          <p:nvPr/>
        </p:nvSpPr>
        <p:spPr>
          <a:xfrm>
            <a:off x="257170" y="1560717"/>
            <a:ext cx="5253614" cy="369332"/>
          </a:xfrm>
          <a:prstGeom prst="rect">
            <a:avLst/>
          </a:prstGeom>
          <a:noFill/>
          <a:ln w="28575">
            <a:noFill/>
          </a:ln>
        </p:spPr>
        <p:txBody>
          <a:bodyPr wrap="square" rtlCol="0">
            <a:spAutoFit/>
          </a:bodyPr>
          <a:lstStyle/>
          <a:p>
            <a:r>
              <a:rPr lang="en-US" dirty="0">
                <a:solidFill>
                  <a:schemeClr val="bg2">
                    <a:lumMod val="90000"/>
                  </a:schemeClr>
                </a:solidFill>
              </a:rPr>
              <a:t>3. Effects of ANC visits</a:t>
            </a:r>
          </a:p>
        </p:txBody>
      </p:sp>
      <p:sp>
        <p:nvSpPr>
          <p:cNvPr id="7" name="TextBox 6">
            <a:extLst>
              <a:ext uri="{FF2B5EF4-FFF2-40B4-BE49-F238E27FC236}">
                <a16:creationId xmlns:a16="http://schemas.microsoft.com/office/drawing/2014/main" id="{D5E47CBF-2B31-A83A-45C7-631796325438}"/>
              </a:ext>
            </a:extLst>
          </p:cNvPr>
          <p:cNvSpPr txBox="1"/>
          <p:nvPr/>
        </p:nvSpPr>
        <p:spPr>
          <a:xfrm>
            <a:off x="257170" y="1920094"/>
            <a:ext cx="4680590" cy="369332"/>
          </a:xfrm>
          <a:prstGeom prst="rect">
            <a:avLst/>
          </a:prstGeom>
          <a:noFill/>
          <a:ln w="28575">
            <a:noFill/>
          </a:ln>
        </p:spPr>
        <p:txBody>
          <a:bodyPr wrap="square" rtlCol="0">
            <a:spAutoFit/>
          </a:bodyPr>
          <a:lstStyle/>
          <a:p>
            <a:r>
              <a:rPr lang="en-US" dirty="0"/>
              <a:t>4. Effects of SDR on healthcare quality</a:t>
            </a:r>
          </a:p>
        </p:txBody>
      </p:sp>
      <p:sp>
        <p:nvSpPr>
          <p:cNvPr id="8" name="TextBox 7">
            <a:extLst>
              <a:ext uri="{FF2B5EF4-FFF2-40B4-BE49-F238E27FC236}">
                <a16:creationId xmlns:a16="http://schemas.microsoft.com/office/drawing/2014/main" id="{94CE508E-9060-413B-FFE8-F9D1EA4E2719}"/>
              </a:ext>
            </a:extLst>
          </p:cNvPr>
          <p:cNvSpPr txBox="1"/>
          <p:nvPr/>
        </p:nvSpPr>
        <p:spPr>
          <a:xfrm>
            <a:off x="257170" y="2291869"/>
            <a:ext cx="4680590" cy="369332"/>
          </a:xfrm>
          <a:prstGeom prst="rect">
            <a:avLst/>
          </a:prstGeom>
          <a:noFill/>
          <a:ln w="28575">
            <a:noFill/>
          </a:ln>
        </p:spPr>
        <p:txBody>
          <a:bodyPr wrap="square" rtlCol="0">
            <a:spAutoFit/>
          </a:bodyPr>
          <a:lstStyle/>
          <a:p>
            <a:r>
              <a:rPr lang="en-US" dirty="0">
                <a:solidFill>
                  <a:schemeClr val="bg2">
                    <a:lumMod val="90000"/>
                  </a:schemeClr>
                </a:solidFill>
              </a:rPr>
              <a:t>5. DALY calculations</a:t>
            </a:r>
          </a:p>
        </p:txBody>
      </p:sp>
      <p:sp>
        <p:nvSpPr>
          <p:cNvPr id="14" name="TextBox 13">
            <a:extLst>
              <a:ext uri="{FF2B5EF4-FFF2-40B4-BE49-F238E27FC236}">
                <a16:creationId xmlns:a16="http://schemas.microsoft.com/office/drawing/2014/main" id="{62D47588-2C31-2C2A-0BC9-15F8A5C69E0A}"/>
              </a:ext>
            </a:extLst>
          </p:cNvPr>
          <p:cNvSpPr txBox="1"/>
          <p:nvPr/>
        </p:nvSpPr>
        <p:spPr>
          <a:xfrm>
            <a:off x="5664200" y="1003300"/>
            <a:ext cx="6375400" cy="646331"/>
          </a:xfrm>
          <a:prstGeom prst="rect">
            <a:avLst/>
          </a:prstGeom>
          <a:noFill/>
        </p:spPr>
        <p:txBody>
          <a:bodyPr wrap="square" rtlCol="0">
            <a:spAutoFit/>
          </a:bodyPr>
          <a:lstStyle/>
          <a:p>
            <a:r>
              <a:rPr lang="en-US" dirty="0"/>
              <a:t>No current data on effects of SDR on healthcare quality, so assumption is that SDR reduces maternal mortality directly.</a:t>
            </a:r>
          </a:p>
        </p:txBody>
      </p:sp>
    </p:spTree>
    <p:extLst>
      <p:ext uri="{BB962C8B-B14F-4D97-AF65-F5344CB8AC3E}">
        <p14:creationId xmlns:p14="http://schemas.microsoft.com/office/powerpoint/2010/main" val="2175981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5C1BB8-1DAF-6466-569E-4C93749FED8A}"/>
              </a:ext>
            </a:extLst>
          </p:cNvPr>
          <p:cNvSpPr txBox="1"/>
          <p:nvPr/>
        </p:nvSpPr>
        <p:spPr>
          <a:xfrm>
            <a:off x="87086" y="97313"/>
            <a:ext cx="4991944" cy="369332"/>
          </a:xfrm>
          <a:prstGeom prst="rect">
            <a:avLst/>
          </a:prstGeom>
          <a:noFill/>
        </p:spPr>
        <p:txBody>
          <a:bodyPr wrap="none" rtlCol="0">
            <a:spAutoFit/>
          </a:bodyPr>
          <a:lstStyle/>
          <a:p>
            <a:r>
              <a:rPr lang="en-US" b="1" dirty="0">
                <a:solidFill>
                  <a:schemeClr val="accent1">
                    <a:lumMod val="75000"/>
                  </a:schemeClr>
                </a:solidFill>
                <a:latin typeface="+mj-lt"/>
              </a:rPr>
              <a:t>OVERVIEW OF ABM - Part 2: Simulation of scenarios</a:t>
            </a:r>
          </a:p>
        </p:txBody>
      </p:sp>
      <p:cxnSp>
        <p:nvCxnSpPr>
          <p:cNvPr id="5" name="Straight Connector 4">
            <a:extLst>
              <a:ext uri="{FF2B5EF4-FFF2-40B4-BE49-F238E27FC236}">
                <a16:creationId xmlns:a16="http://schemas.microsoft.com/office/drawing/2014/main" id="{C93A4F98-56C1-465F-955A-7A7114A56F7B}"/>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8CCA5C0-1C2A-7941-6754-E6B7DA6CC813}"/>
              </a:ext>
            </a:extLst>
          </p:cNvPr>
          <p:cNvSpPr txBox="1"/>
          <p:nvPr/>
        </p:nvSpPr>
        <p:spPr>
          <a:xfrm>
            <a:off x="257170" y="1212486"/>
            <a:ext cx="5253614" cy="369332"/>
          </a:xfrm>
          <a:prstGeom prst="rect">
            <a:avLst/>
          </a:prstGeom>
          <a:noFill/>
          <a:ln w="28575">
            <a:noFill/>
          </a:ln>
        </p:spPr>
        <p:txBody>
          <a:bodyPr wrap="square" rtlCol="0">
            <a:spAutoFit/>
          </a:bodyPr>
          <a:lstStyle/>
          <a:p>
            <a:r>
              <a:rPr lang="en-US" dirty="0">
                <a:solidFill>
                  <a:schemeClr val="bg2">
                    <a:lumMod val="90000"/>
                  </a:schemeClr>
                </a:solidFill>
              </a:rPr>
              <a:t>2. Distribution of deliveries at different facility levels</a:t>
            </a:r>
          </a:p>
        </p:txBody>
      </p:sp>
      <p:sp>
        <p:nvSpPr>
          <p:cNvPr id="3" name="TextBox 2">
            <a:extLst>
              <a:ext uri="{FF2B5EF4-FFF2-40B4-BE49-F238E27FC236}">
                <a16:creationId xmlns:a16="http://schemas.microsoft.com/office/drawing/2014/main" id="{FDD22F80-2CEE-BB5C-750B-6370563A6446}"/>
              </a:ext>
            </a:extLst>
          </p:cNvPr>
          <p:cNvSpPr txBox="1"/>
          <p:nvPr/>
        </p:nvSpPr>
        <p:spPr>
          <a:xfrm>
            <a:off x="257170" y="854089"/>
            <a:ext cx="5253614" cy="369332"/>
          </a:xfrm>
          <a:prstGeom prst="rect">
            <a:avLst/>
          </a:prstGeom>
          <a:noFill/>
          <a:ln w="28575">
            <a:noFill/>
          </a:ln>
        </p:spPr>
        <p:txBody>
          <a:bodyPr wrap="square" rtlCol="0">
            <a:spAutoFit/>
          </a:bodyPr>
          <a:lstStyle/>
          <a:p>
            <a:r>
              <a:rPr lang="en-US" dirty="0">
                <a:solidFill>
                  <a:schemeClr val="bg2">
                    <a:lumMod val="90000"/>
                  </a:schemeClr>
                </a:solidFill>
              </a:rPr>
              <a:t>1. Trends in maternal mortality without intervention</a:t>
            </a:r>
          </a:p>
        </p:txBody>
      </p:sp>
      <p:sp>
        <p:nvSpPr>
          <p:cNvPr id="6" name="TextBox 5">
            <a:extLst>
              <a:ext uri="{FF2B5EF4-FFF2-40B4-BE49-F238E27FC236}">
                <a16:creationId xmlns:a16="http://schemas.microsoft.com/office/drawing/2014/main" id="{91973E53-6C90-2D9C-452A-A60F0E531D86}"/>
              </a:ext>
            </a:extLst>
          </p:cNvPr>
          <p:cNvSpPr txBox="1"/>
          <p:nvPr/>
        </p:nvSpPr>
        <p:spPr>
          <a:xfrm>
            <a:off x="257170" y="1560717"/>
            <a:ext cx="5253614" cy="369332"/>
          </a:xfrm>
          <a:prstGeom prst="rect">
            <a:avLst/>
          </a:prstGeom>
          <a:noFill/>
          <a:ln w="28575">
            <a:noFill/>
          </a:ln>
        </p:spPr>
        <p:txBody>
          <a:bodyPr wrap="square" rtlCol="0">
            <a:spAutoFit/>
          </a:bodyPr>
          <a:lstStyle/>
          <a:p>
            <a:r>
              <a:rPr lang="en-US" dirty="0">
                <a:solidFill>
                  <a:schemeClr val="bg2">
                    <a:lumMod val="90000"/>
                  </a:schemeClr>
                </a:solidFill>
              </a:rPr>
              <a:t>3. Effects of ANC visits</a:t>
            </a:r>
          </a:p>
        </p:txBody>
      </p:sp>
      <p:sp>
        <p:nvSpPr>
          <p:cNvPr id="7" name="TextBox 6">
            <a:extLst>
              <a:ext uri="{FF2B5EF4-FFF2-40B4-BE49-F238E27FC236}">
                <a16:creationId xmlns:a16="http://schemas.microsoft.com/office/drawing/2014/main" id="{D5E47CBF-2B31-A83A-45C7-631796325438}"/>
              </a:ext>
            </a:extLst>
          </p:cNvPr>
          <p:cNvSpPr txBox="1"/>
          <p:nvPr/>
        </p:nvSpPr>
        <p:spPr>
          <a:xfrm>
            <a:off x="257170" y="1920094"/>
            <a:ext cx="4680590" cy="369332"/>
          </a:xfrm>
          <a:prstGeom prst="rect">
            <a:avLst/>
          </a:prstGeom>
          <a:noFill/>
          <a:ln w="28575">
            <a:noFill/>
          </a:ln>
        </p:spPr>
        <p:txBody>
          <a:bodyPr wrap="square" rtlCol="0">
            <a:spAutoFit/>
          </a:bodyPr>
          <a:lstStyle/>
          <a:p>
            <a:r>
              <a:rPr lang="en-US" dirty="0">
                <a:solidFill>
                  <a:schemeClr val="bg2">
                    <a:lumMod val="90000"/>
                  </a:schemeClr>
                </a:solidFill>
              </a:rPr>
              <a:t>4. Effects of SDR on healthcare quality</a:t>
            </a:r>
          </a:p>
        </p:txBody>
      </p:sp>
      <p:sp>
        <p:nvSpPr>
          <p:cNvPr id="8" name="TextBox 7">
            <a:extLst>
              <a:ext uri="{FF2B5EF4-FFF2-40B4-BE49-F238E27FC236}">
                <a16:creationId xmlns:a16="http://schemas.microsoft.com/office/drawing/2014/main" id="{94CE508E-9060-413B-FFE8-F9D1EA4E2719}"/>
              </a:ext>
            </a:extLst>
          </p:cNvPr>
          <p:cNvSpPr txBox="1"/>
          <p:nvPr/>
        </p:nvSpPr>
        <p:spPr>
          <a:xfrm>
            <a:off x="257170" y="2291869"/>
            <a:ext cx="4680590" cy="369332"/>
          </a:xfrm>
          <a:prstGeom prst="rect">
            <a:avLst/>
          </a:prstGeom>
          <a:noFill/>
          <a:ln w="28575">
            <a:noFill/>
          </a:ln>
        </p:spPr>
        <p:txBody>
          <a:bodyPr wrap="square" rtlCol="0">
            <a:spAutoFit/>
          </a:bodyPr>
          <a:lstStyle/>
          <a:p>
            <a:r>
              <a:rPr lang="en-US" dirty="0"/>
              <a:t>5. DALY calculations</a:t>
            </a:r>
          </a:p>
        </p:txBody>
      </p:sp>
      <p:sp>
        <p:nvSpPr>
          <p:cNvPr id="11" name="TextBox 10">
            <a:extLst>
              <a:ext uri="{FF2B5EF4-FFF2-40B4-BE49-F238E27FC236}">
                <a16:creationId xmlns:a16="http://schemas.microsoft.com/office/drawing/2014/main" id="{AF603D01-80BE-BB19-6D84-850F9E69CD5E}"/>
              </a:ext>
            </a:extLst>
          </p:cNvPr>
          <p:cNvSpPr txBox="1"/>
          <p:nvPr/>
        </p:nvSpPr>
        <p:spPr>
          <a:xfrm>
            <a:off x="1207008" y="3011424"/>
            <a:ext cx="9790176" cy="2862322"/>
          </a:xfrm>
          <a:prstGeom prst="rect">
            <a:avLst/>
          </a:prstGeom>
          <a:noFill/>
        </p:spPr>
        <p:txBody>
          <a:bodyPr wrap="square" rtlCol="0">
            <a:spAutoFit/>
          </a:bodyPr>
          <a:lstStyle/>
          <a:p>
            <a:r>
              <a:rPr lang="en-US" dirty="0"/>
              <a:t>DALY averted = </a:t>
            </a:r>
          </a:p>
          <a:p>
            <a:pPr marL="285750" indent="-285750">
              <a:buFont typeface="Arial" panose="020B0604020202020204" pitchFamily="34" charset="0"/>
              <a:buChar char="•"/>
            </a:pPr>
            <a:r>
              <a:rPr lang="en-US" dirty="0"/>
              <a:t>66 for maternal mortalities </a:t>
            </a:r>
          </a:p>
          <a:p>
            <a:pPr marL="285750" indent="-285750">
              <a:buFont typeface="Arial" panose="020B0604020202020204" pitchFamily="34" charset="0"/>
              <a:buChar char="•"/>
            </a:pPr>
            <a:r>
              <a:rPr lang="en-US" dirty="0"/>
              <a:t>21.77 for maternal near miss</a:t>
            </a:r>
          </a:p>
          <a:p>
            <a:pPr marL="285750" indent="-285750">
              <a:buFont typeface="Arial" panose="020B0604020202020204" pitchFamily="34" charset="0"/>
              <a:buChar char="•"/>
            </a:pPr>
            <a:endParaRPr lang="en-US" dirty="0"/>
          </a:p>
          <a:p>
            <a:r>
              <a:rPr lang="en-US" dirty="0"/>
              <a:t>Frequency of maternal near miss to maternal mortalities: 12.35:1</a:t>
            </a:r>
          </a:p>
          <a:p>
            <a:endParaRPr lang="en-US" dirty="0"/>
          </a:p>
          <a:p>
            <a:r>
              <a:rPr lang="en-US" dirty="0"/>
              <a:t> If 76.5 additional lives were saved because of a shift in deliveries according to the moderate scenario, 76.5*66 + 76.5*12.35*21.77 = 25,616 DALY averted </a:t>
            </a:r>
          </a:p>
          <a:p>
            <a:endParaRPr lang="en-US" dirty="0"/>
          </a:p>
          <a:p>
            <a:endParaRPr lang="en-US" dirty="0"/>
          </a:p>
        </p:txBody>
      </p:sp>
    </p:spTree>
    <p:extLst>
      <p:ext uri="{BB962C8B-B14F-4D97-AF65-F5344CB8AC3E}">
        <p14:creationId xmlns:p14="http://schemas.microsoft.com/office/powerpoint/2010/main" val="4086945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5C1BB8-1DAF-6466-569E-4C93749FED8A}"/>
              </a:ext>
            </a:extLst>
          </p:cNvPr>
          <p:cNvSpPr txBox="1"/>
          <p:nvPr/>
        </p:nvSpPr>
        <p:spPr>
          <a:xfrm>
            <a:off x="87086" y="97313"/>
            <a:ext cx="9584740" cy="369332"/>
          </a:xfrm>
          <a:prstGeom prst="rect">
            <a:avLst/>
          </a:prstGeom>
          <a:noFill/>
        </p:spPr>
        <p:txBody>
          <a:bodyPr wrap="none" rtlCol="0">
            <a:spAutoFit/>
          </a:bodyPr>
          <a:lstStyle/>
          <a:p>
            <a:r>
              <a:rPr lang="en-US" b="1" dirty="0">
                <a:solidFill>
                  <a:schemeClr val="accent1">
                    <a:lumMod val="75000"/>
                  </a:schemeClr>
                </a:solidFill>
                <a:latin typeface="+mj-lt"/>
              </a:rPr>
              <a:t>Scenario Outputs: Distribution of Deliveries and Maternal Mortalities, Extension to National Scale [1,2]</a:t>
            </a:r>
          </a:p>
        </p:txBody>
      </p:sp>
      <p:cxnSp>
        <p:nvCxnSpPr>
          <p:cNvPr id="5" name="Straight Connector 4">
            <a:extLst>
              <a:ext uri="{FF2B5EF4-FFF2-40B4-BE49-F238E27FC236}">
                <a16:creationId xmlns:a16="http://schemas.microsoft.com/office/drawing/2014/main" id="{C93A4F98-56C1-465F-955A-7A7114A56F7B}"/>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5602" name="Picture 2">
            <a:extLst>
              <a:ext uri="{FF2B5EF4-FFF2-40B4-BE49-F238E27FC236}">
                <a16:creationId xmlns:a16="http://schemas.microsoft.com/office/drawing/2014/main" id="{71721C24-085D-1C48-5EA7-7C99F98F7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352" y="672005"/>
            <a:ext cx="11078677" cy="3040866"/>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a:extLst>
              <a:ext uri="{FF2B5EF4-FFF2-40B4-BE49-F238E27FC236}">
                <a16:creationId xmlns:a16="http://schemas.microsoft.com/office/drawing/2014/main" id="{9AD019A7-F093-CC81-EC63-C5DD778F5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352" y="672005"/>
            <a:ext cx="1397648" cy="1017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698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5C1BB8-1DAF-6466-569E-4C93749FED8A}"/>
              </a:ext>
            </a:extLst>
          </p:cNvPr>
          <p:cNvSpPr txBox="1"/>
          <p:nvPr/>
        </p:nvSpPr>
        <p:spPr>
          <a:xfrm>
            <a:off x="87086" y="97313"/>
            <a:ext cx="2933816" cy="369332"/>
          </a:xfrm>
          <a:prstGeom prst="rect">
            <a:avLst/>
          </a:prstGeom>
          <a:noFill/>
        </p:spPr>
        <p:txBody>
          <a:bodyPr wrap="none" rtlCol="0">
            <a:spAutoFit/>
          </a:bodyPr>
          <a:lstStyle/>
          <a:p>
            <a:r>
              <a:rPr lang="en-US" b="1" dirty="0">
                <a:solidFill>
                  <a:schemeClr val="accent1">
                    <a:lumMod val="75000"/>
                  </a:schemeClr>
                </a:solidFill>
                <a:latin typeface="+mj-lt"/>
              </a:rPr>
              <a:t>REVIEW OF ORIGINAL MODEL</a:t>
            </a:r>
          </a:p>
        </p:txBody>
      </p:sp>
      <p:cxnSp>
        <p:nvCxnSpPr>
          <p:cNvPr id="5" name="Straight Connector 4">
            <a:extLst>
              <a:ext uri="{FF2B5EF4-FFF2-40B4-BE49-F238E27FC236}">
                <a16:creationId xmlns:a16="http://schemas.microsoft.com/office/drawing/2014/main" id="{C93A4F98-56C1-465F-955A-7A7114A56F7B}"/>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B3D314D-C521-F7E5-3E7A-E10667CA7515}"/>
              </a:ext>
            </a:extLst>
          </p:cNvPr>
          <p:cNvSpPr txBox="1"/>
          <p:nvPr/>
        </p:nvSpPr>
        <p:spPr>
          <a:xfrm>
            <a:off x="337457" y="979715"/>
            <a:ext cx="11473543" cy="5632311"/>
          </a:xfrm>
          <a:prstGeom prst="rect">
            <a:avLst/>
          </a:prstGeom>
          <a:noFill/>
        </p:spPr>
        <p:txBody>
          <a:bodyPr wrap="square" rtlCol="0">
            <a:spAutoFit/>
          </a:bodyPr>
          <a:lstStyle/>
          <a:p>
            <a:r>
              <a:rPr lang="en-US" dirty="0"/>
              <a:t>The model models four components of the maternal care continuum in Kakamega County, Kenya: </a:t>
            </a:r>
          </a:p>
          <a:p>
            <a:pPr marL="342900" indent="-342900">
              <a:buFont typeface="+mj-lt"/>
              <a:buAutoNum type="arabicPeriod"/>
            </a:pPr>
            <a:r>
              <a:rPr lang="en-US" dirty="0"/>
              <a:t>Choice of delivery facility </a:t>
            </a:r>
          </a:p>
          <a:p>
            <a:pPr marL="342900" indent="-342900">
              <a:buFont typeface="+mj-lt"/>
              <a:buAutoNum type="arabicPeriod"/>
            </a:pPr>
            <a:r>
              <a:rPr lang="en-US" dirty="0"/>
              <a:t>Maternal complications </a:t>
            </a:r>
          </a:p>
          <a:p>
            <a:pPr marL="342900" indent="-342900">
              <a:buFont typeface="+mj-lt"/>
              <a:buAutoNum type="arabicPeriod"/>
            </a:pPr>
            <a:r>
              <a:rPr lang="en-US" dirty="0"/>
              <a:t>Transfer of mothers with complications </a:t>
            </a:r>
          </a:p>
          <a:p>
            <a:pPr marL="342900" indent="-342900">
              <a:buFont typeface="+mj-lt"/>
              <a:buAutoNum type="arabicPeriod"/>
            </a:pPr>
            <a:r>
              <a:rPr lang="en-US" dirty="0"/>
              <a:t>Maternal mortality </a:t>
            </a:r>
          </a:p>
          <a:p>
            <a:pPr marL="342900" indent="-342900">
              <a:buFont typeface="+mj-lt"/>
              <a:buAutoNum type="arabicPeriod"/>
            </a:pPr>
            <a:endParaRPr lang="en-US" dirty="0"/>
          </a:p>
          <a:p>
            <a:r>
              <a:rPr lang="en-US" dirty="0"/>
              <a:t>Several parameters were required in the model, but not in the recorded data:</a:t>
            </a:r>
          </a:p>
          <a:p>
            <a:pPr marL="285750" indent="-285750">
              <a:buFont typeface="Arial" panose="020B0604020202020204" pitchFamily="34" charset="0"/>
              <a:buChar char="•"/>
            </a:pPr>
            <a:r>
              <a:rPr lang="en-US" dirty="0"/>
              <a:t>Proportion of low and high complications </a:t>
            </a:r>
          </a:p>
          <a:p>
            <a:pPr marL="285750" indent="-285750">
              <a:buFont typeface="Arial" panose="020B0604020202020204" pitchFamily="34" charset="0"/>
              <a:buChar char="•"/>
            </a:pPr>
            <a:r>
              <a:rPr lang="en-US" dirty="0"/>
              <a:t>Proportion of transferred and not transferred complications given severity </a:t>
            </a:r>
          </a:p>
          <a:p>
            <a:pPr marL="285750" indent="-285750">
              <a:buFont typeface="Arial" panose="020B0604020202020204" pitchFamily="34" charset="0"/>
              <a:buChar char="•"/>
            </a:pPr>
            <a:r>
              <a:rPr lang="en-US" dirty="0"/>
              <a:t>Mortality rates at facility levels </a:t>
            </a:r>
          </a:p>
          <a:p>
            <a:pPr marL="285750" indent="-285750">
              <a:buFont typeface="Arial" panose="020B0604020202020204" pitchFamily="34" charset="0"/>
              <a:buChar char="•"/>
            </a:pPr>
            <a:r>
              <a:rPr lang="en-US" dirty="0"/>
              <a:t>The effect of transfers on mortality rates</a:t>
            </a:r>
          </a:p>
          <a:p>
            <a:pPr marL="285750" indent="-285750">
              <a:buFont typeface="Arial" panose="020B0604020202020204" pitchFamily="34" charset="0"/>
              <a:buChar char="•"/>
            </a:pPr>
            <a:endParaRPr lang="en-US" dirty="0"/>
          </a:p>
          <a:p>
            <a:r>
              <a:rPr lang="en-US" dirty="0"/>
              <a:t>These parameters were calibrated by matching the recorded rates below with the rates determined by the model</a:t>
            </a:r>
          </a:p>
          <a:p>
            <a:pPr marL="285750" indent="-285750">
              <a:buFont typeface="Arial" panose="020B0604020202020204" pitchFamily="34" charset="0"/>
              <a:buChar char="•"/>
            </a:pPr>
            <a:r>
              <a:rPr lang="en-US" dirty="0"/>
              <a:t>Delivery at facility levels </a:t>
            </a:r>
          </a:p>
          <a:p>
            <a:pPr marL="285750" indent="-285750">
              <a:buFont typeface="Arial" panose="020B0604020202020204" pitchFamily="34" charset="0"/>
              <a:buChar char="•"/>
            </a:pPr>
            <a:r>
              <a:rPr lang="en-US" dirty="0"/>
              <a:t>Complications at facility levels </a:t>
            </a:r>
          </a:p>
          <a:p>
            <a:pPr marL="285750" indent="-285750">
              <a:buFont typeface="Arial" panose="020B0604020202020204" pitchFamily="34" charset="0"/>
              <a:buChar char="•"/>
            </a:pPr>
            <a:r>
              <a:rPr lang="en-US" dirty="0"/>
              <a:t>Mortality rates at facility levels </a:t>
            </a:r>
          </a:p>
          <a:p>
            <a:pPr marL="285750" indent="-285750">
              <a:buFont typeface="Arial" panose="020B0604020202020204" pitchFamily="34" charset="0"/>
              <a:buChar char="•"/>
            </a:pPr>
            <a:endParaRPr lang="en-US" dirty="0"/>
          </a:p>
          <a:p>
            <a:endParaRPr lang="en-US" dirty="0"/>
          </a:p>
          <a:p>
            <a:pPr marL="342900" indent="-342900">
              <a:buAutoNum type="arabicParenR"/>
            </a:pPr>
            <a:endParaRPr lang="en-US" dirty="0"/>
          </a:p>
          <a:p>
            <a:r>
              <a:rPr lang="en-US" dirty="0"/>
              <a:t> </a:t>
            </a:r>
          </a:p>
        </p:txBody>
      </p:sp>
    </p:spTree>
    <p:extLst>
      <p:ext uri="{BB962C8B-B14F-4D97-AF65-F5344CB8AC3E}">
        <p14:creationId xmlns:p14="http://schemas.microsoft.com/office/powerpoint/2010/main" val="1028605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5C1BB8-1DAF-6466-569E-4C93749FED8A}"/>
              </a:ext>
            </a:extLst>
          </p:cNvPr>
          <p:cNvSpPr txBox="1"/>
          <p:nvPr/>
        </p:nvSpPr>
        <p:spPr>
          <a:xfrm>
            <a:off x="43542" y="56825"/>
            <a:ext cx="11948395" cy="646331"/>
          </a:xfrm>
          <a:prstGeom prst="rect">
            <a:avLst/>
          </a:prstGeom>
          <a:noFill/>
        </p:spPr>
        <p:txBody>
          <a:bodyPr wrap="square" rtlCol="0">
            <a:spAutoFit/>
          </a:bodyPr>
          <a:lstStyle/>
          <a:p>
            <a:r>
              <a:rPr lang="en-US" b="1" dirty="0">
                <a:solidFill>
                  <a:schemeClr val="accent1">
                    <a:lumMod val="75000"/>
                  </a:schemeClr>
                </a:solidFill>
                <a:latin typeface="+mj-lt"/>
              </a:rPr>
              <a:t>Scenario Outputs: Moderate SDR with </a:t>
            </a:r>
            <a:r>
              <a:rPr lang="en-US" b="1" i="0" u="none" strike="noStrike" dirty="0">
                <a:solidFill>
                  <a:schemeClr val="accent1">
                    <a:lumMod val="75000"/>
                  </a:schemeClr>
                </a:solidFill>
                <a:effectLst/>
                <a:latin typeface="+mj-lt"/>
              </a:rPr>
              <a:t>Reduced Complications Due to Increased ANC Visits vs. Mortalities for Moderate SDR with Increased ANC Visits and SDR Impacts on Health Services Quality [1,2,3 vs. 1,2,3,4]</a:t>
            </a:r>
            <a:endParaRPr lang="en-US" b="1" dirty="0">
              <a:solidFill>
                <a:schemeClr val="accent1">
                  <a:lumMod val="75000"/>
                </a:schemeClr>
              </a:solidFill>
              <a:latin typeface="+mj-lt"/>
            </a:endParaRPr>
          </a:p>
        </p:txBody>
      </p:sp>
      <p:cxnSp>
        <p:nvCxnSpPr>
          <p:cNvPr id="5" name="Straight Connector 4">
            <a:extLst>
              <a:ext uri="{FF2B5EF4-FFF2-40B4-BE49-F238E27FC236}">
                <a16:creationId xmlns:a16="http://schemas.microsoft.com/office/drawing/2014/main" id="{C93A4F98-56C1-465F-955A-7A7114A56F7B}"/>
              </a:ext>
            </a:extLst>
          </p:cNvPr>
          <p:cNvCxnSpPr/>
          <p:nvPr/>
        </p:nvCxnSpPr>
        <p:spPr>
          <a:xfrm>
            <a:off x="0" y="743644"/>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3554" name="Picture 2">
            <a:extLst>
              <a:ext uri="{FF2B5EF4-FFF2-40B4-BE49-F238E27FC236}">
                <a16:creationId xmlns:a16="http://schemas.microsoft.com/office/drawing/2014/main" id="{340CFA79-0927-7BBE-03FF-AF3B3E5C8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968" y="822589"/>
            <a:ext cx="10504713" cy="2882642"/>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a:extLst>
              <a:ext uri="{FF2B5EF4-FFF2-40B4-BE49-F238E27FC236}">
                <a16:creationId xmlns:a16="http://schemas.microsoft.com/office/drawing/2014/main" id="{E9705C04-5A21-D9D5-95FC-FF18DC149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968" y="3904583"/>
            <a:ext cx="10504714" cy="288264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0256B3D4-2C4F-F8AB-CC71-EC17821DC6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4352" y="3705231"/>
            <a:ext cx="1397648" cy="10175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ABF9CB6-2352-7F1D-F82D-298EC5D81280}"/>
              </a:ext>
            </a:extLst>
          </p:cNvPr>
          <p:cNvSpPr txBox="1"/>
          <p:nvPr/>
        </p:nvSpPr>
        <p:spPr>
          <a:xfrm>
            <a:off x="87087" y="2179358"/>
            <a:ext cx="1372746" cy="646331"/>
          </a:xfrm>
          <a:prstGeom prst="rect">
            <a:avLst/>
          </a:prstGeom>
          <a:noFill/>
        </p:spPr>
        <p:txBody>
          <a:bodyPr wrap="square">
            <a:spAutoFit/>
          </a:bodyPr>
          <a:lstStyle/>
          <a:p>
            <a:pPr rtl="0">
              <a:spcBef>
                <a:spcPts val="0"/>
              </a:spcBef>
              <a:spcAft>
                <a:spcPts val="0"/>
              </a:spcAft>
            </a:pPr>
            <a:r>
              <a:rPr lang="en-US" sz="1800" b="0" i="0" u="none" strike="noStrike" dirty="0">
                <a:solidFill>
                  <a:srgbClr val="073663"/>
                </a:solidFill>
                <a:effectLst/>
                <a:latin typeface="Arial" panose="020B0604020202020204" pitchFamily="34" charset="0"/>
              </a:rPr>
              <a:t>No SDR + ANC effect</a:t>
            </a:r>
            <a:endParaRPr lang="en-US" b="0" dirty="0">
              <a:effectLst/>
            </a:endParaRPr>
          </a:p>
        </p:txBody>
      </p:sp>
      <p:sp>
        <p:nvSpPr>
          <p:cNvPr id="6" name="TextBox 5">
            <a:extLst>
              <a:ext uri="{FF2B5EF4-FFF2-40B4-BE49-F238E27FC236}">
                <a16:creationId xmlns:a16="http://schemas.microsoft.com/office/drawing/2014/main" id="{F2A0DB0D-448F-C6FE-D4AC-7C2B74E21620}"/>
              </a:ext>
            </a:extLst>
          </p:cNvPr>
          <p:cNvSpPr txBox="1"/>
          <p:nvPr/>
        </p:nvSpPr>
        <p:spPr>
          <a:xfrm>
            <a:off x="104276" y="5058052"/>
            <a:ext cx="1372746" cy="646331"/>
          </a:xfrm>
          <a:prstGeom prst="rect">
            <a:avLst/>
          </a:prstGeom>
          <a:noFill/>
        </p:spPr>
        <p:txBody>
          <a:bodyPr wrap="square">
            <a:spAutoFit/>
          </a:bodyPr>
          <a:lstStyle/>
          <a:p>
            <a:pPr rtl="0">
              <a:spcBef>
                <a:spcPts val="0"/>
              </a:spcBef>
              <a:spcAft>
                <a:spcPts val="0"/>
              </a:spcAft>
            </a:pPr>
            <a:r>
              <a:rPr lang="en-US" sz="1800" b="0" i="0" u="none" strike="noStrike" dirty="0">
                <a:solidFill>
                  <a:srgbClr val="073663"/>
                </a:solidFill>
                <a:effectLst/>
                <a:latin typeface="Arial" panose="020B0604020202020204" pitchFamily="34" charset="0"/>
              </a:rPr>
              <a:t>SDR + ANC effect</a:t>
            </a:r>
            <a:endParaRPr lang="en-US" b="0" dirty="0">
              <a:effectLst/>
            </a:endParaRPr>
          </a:p>
        </p:txBody>
      </p:sp>
    </p:spTree>
    <p:extLst>
      <p:ext uri="{BB962C8B-B14F-4D97-AF65-F5344CB8AC3E}">
        <p14:creationId xmlns:p14="http://schemas.microsoft.com/office/powerpoint/2010/main" val="1233560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5C1BB8-1DAF-6466-569E-4C93749FED8A}"/>
              </a:ext>
            </a:extLst>
          </p:cNvPr>
          <p:cNvSpPr txBox="1"/>
          <p:nvPr/>
        </p:nvSpPr>
        <p:spPr>
          <a:xfrm>
            <a:off x="87086" y="97313"/>
            <a:ext cx="2416624" cy="369332"/>
          </a:xfrm>
          <a:prstGeom prst="rect">
            <a:avLst/>
          </a:prstGeom>
          <a:noFill/>
        </p:spPr>
        <p:txBody>
          <a:bodyPr wrap="none" rtlCol="0">
            <a:spAutoFit/>
          </a:bodyPr>
          <a:lstStyle/>
          <a:p>
            <a:r>
              <a:rPr lang="en-US" b="1" dirty="0">
                <a:solidFill>
                  <a:schemeClr val="accent1">
                    <a:lumMod val="75000"/>
                  </a:schemeClr>
                </a:solidFill>
                <a:latin typeface="+mj-lt"/>
              </a:rPr>
              <a:t>REVIEW OF ABM PART 2</a:t>
            </a:r>
          </a:p>
        </p:txBody>
      </p:sp>
      <p:cxnSp>
        <p:nvCxnSpPr>
          <p:cNvPr id="5" name="Straight Connector 4">
            <a:extLst>
              <a:ext uri="{FF2B5EF4-FFF2-40B4-BE49-F238E27FC236}">
                <a16:creationId xmlns:a16="http://schemas.microsoft.com/office/drawing/2014/main" id="{C93A4F98-56C1-465F-955A-7A7114A56F7B}"/>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B3D314D-C521-F7E5-3E7A-E10667CA7515}"/>
              </a:ext>
            </a:extLst>
          </p:cNvPr>
          <p:cNvSpPr txBox="1"/>
          <p:nvPr/>
        </p:nvSpPr>
        <p:spPr>
          <a:xfrm>
            <a:off x="337457" y="979715"/>
            <a:ext cx="11473543" cy="3416320"/>
          </a:xfrm>
          <a:prstGeom prst="rect">
            <a:avLst/>
          </a:prstGeom>
          <a:noFill/>
        </p:spPr>
        <p:txBody>
          <a:bodyPr wrap="square" rtlCol="0">
            <a:spAutoFit/>
          </a:bodyPr>
          <a:lstStyle/>
          <a:p>
            <a:r>
              <a:rPr lang="en-US" dirty="0"/>
              <a:t>We consider 4 scenarios and present the effects of the scenarios through our model using 2 outcome measures</a:t>
            </a:r>
          </a:p>
          <a:p>
            <a:endParaRPr lang="en-US" dirty="0"/>
          </a:p>
          <a:p>
            <a:r>
              <a:rPr lang="en-US" dirty="0"/>
              <a:t>Four scenarios: </a:t>
            </a:r>
          </a:p>
          <a:p>
            <a:pPr marL="342900" indent="-342900">
              <a:buAutoNum type="arabicParenR"/>
            </a:pPr>
            <a:r>
              <a:rPr lang="en-US" dirty="0"/>
              <a:t>Trends in maternal mortality without intervention </a:t>
            </a:r>
          </a:p>
          <a:p>
            <a:pPr marL="342900" indent="-342900">
              <a:buAutoNum type="arabicParenR"/>
            </a:pPr>
            <a:r>
              <a:rPr lang="en-US" dirty="0"/>
              <a:t>Changes in the distribution of deliveries at different facility levels </a:t>
            </a:r>
          </a:p>
          <a:p>
            <a:pPr marL="342900" indent="-342900">
              <a:buAutoNum type="arabicParenR"/>
            </a:pPr>
            <a:r>
              <a:rPr lang="en-US" dirty="0"/>
              <a:t>Changes in ANC behavior on reducing complications </a:t>
            </a:r>
          </a:p>
          <a:p>
            <a:pPr marL="342900" indent="-342900">
              <a:buAutoNum type="arabicParenR"/>
            </a:pPr>
            <a:r>
              <a:rPr lang="en-US" dirty="0"/>
              <a:t>Changes in healthcare quality because of SDR </a:t>
            </a:r>
          </a:p>
          <a:p>
            <a:pPr marL="342900" indent="-342900">
              <a:buAutoNum type="arabicParenR"/>
            </a:pPr>
            <a:endParaRPr lang="en-US" dirty="0"/>
          </a:p>
          <a:p>
            <a:r>
              <a:rPr lang="en-US" dirty="0"/>
              <a:t>Two outcome measures: </a:t>
            </a:r>
          </a:p>
          <a:p>
            <a:pPr marL="342900" indent="-342900">
              <a:buAutoNum type="arabicParenR"/>
            </a:pPr>
            <a:r>
              <a:rPr lang="en-US" dirty="0"/>
              <a:t>Maternal mortalities </a:t>
            </a:r>
          </a:p>
          <a:p>
            <a:pPr marL="342900" indent="-342900">
              <a:buAutoNum type="arabicParenR"/>
            </a:pPr>
            <a:r>
              <a:rPr lang="en-US" dirty="0"/>
              <a:t>Disability-adjusted life years averted</a:t>
            </a:r>
          </a:p>
          <a:p>
            <a:r>
              <a:rPr lang="en-US" dirty="0"/>
              <a:t> </a:t>
            </a:r>
          </a:p>
        </p:txBody>
      </p:sp>
    </p:spTree>
    <p:extLst>
      <p:ext uri="{BB962C8B-B14F-4D97-AF65-F5344CB8AC3E}">
        <p14:creationId xmlns:p14="http://schemas.microsoft.com/office/powerpoint/2010/main" val="2716595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5C1BB8-1DAF-6466-569E-4C93749FED8A}"/>
              </a:ext>
            </a:extLst>
          </p:cNvPr>
          <p:cNvSpPr txBox="1"/>
          <p:nvPr/>
        </p:nvSpPr>
        <p:spPr>
          <a:xfrm>
            <a:off x="87086" y="97313"/>
            <a:ext cx="7038978" cy="369332"/>
          </a:xfrm>
          <a:prstGeom prst="rect">
            <a:avLst/>
          </a:prstGeom>
          <a:noFill/>
        </p:spPr>
        <p:txBody>
          <a:bodyPr wrap="none" rtlCol="0">
            <a:spAutoFit/>
          </a:bodyPr>
          <a:lstStyle/>
          <a:p>
            <a:r>
              <a:rPr lang="en-US" b="1" dirty="0">
                <a:solidFill>
                  <a:schemeClr val="accent1">
                    <a:lumMod val="75000"/>
                  </a:schemeClr>
                </a:solidFill>
                <a:latin typeface="+mj-lt"/>
              </a:rPr>
              <a:t>Scenario Outputs: Distribution of Deliveries and Maternal Mortalities [1,2]</a:t>
            </a:r>
          </a:p>
        </p:txBody>
      </p:sp>
      <p:cxnSp>
        <p:nvCxnSpPr>
          <p:cNvPr id="5" name="Straight Connector 4">
            <a:extLst>
              <a:ext uri="{FF2B5EF4-FFF2-40B4-BE49-F238E27FC236}">
                <a16:creationId xmlns:a16="http://schemas.microsoft.com/office/drawing/2014/main" id="{C93A4F98-56C1-465F-955A-7A7114A56F7B}"/>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8434" name="Picture 2">
            <a:extLst>
              <a:ext uri="{FF2B5EF4-FFF2-40B4-BE49-F238E27FC236}">
                <a16:creationId xmlns:a16="http://schemas.microsoft.com/office/drawing/2014/main" id="{C8970EDD-36C1-B391-DD28-07CE717F9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621" y="643360"/>
            <a:ext cx="10738757" cy="2947565"/>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a:extLst>
              <a:ext uri="{FF2B5EF4-FFF2-40B4-BE49-F238E27FC236}">
                <a16:creationId xmlns:a16="http://schemas.microsoft.com/office/drawing/2014/main" id="{E5BC91DA-E8F9-1FC3-422F-D0931321E0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621" y="3690233"/>
            <a:ext cx="10738757" cy="2947566"/>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a:extLst>
              <a:ext uri="{FF2B5EF4-FFF2-40B4-BE49-F238E27FC236}">
                <a16:creationId xmlns:a16="http://schemas.microsoft.com/office/drawing/2014/main" id="{9AD019A7-F093-CC81-EC63-C5DD778F5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4352" y="3310732"/>
            <a:ext cx="1397648" cy="1017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942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5C1BB8-1DAF-6466-569E-4C93749FED8A}"/>
              </a:ext>
            </a:extLst>
          </p:cNvPr>
          <p:cNvSpPr txBox="1"/>
          <p:nvPr/>
        </p:nvSpPr>
        <p:spPr>
          <a:xfrm>
            <a:off x="43542" y="56825"/>
            <a:ext cx="11948395" cy="646331"/>
          </a:xfrm>
          <a:prstGeom prst="rect">
            <a:avLst/>
          </a:prstGeom>
          <a:noFill/>
        </p:spPr>
        <p:txBody>
          <a:bodyPr wrap="square" rtlCol="0">
            <a:spAutoFit/>
          </a:bodyPr>
          <a:lstStyle/>
          <a:p>
            <a:r>
              <a:rPr lang="en-US" b="1" dirty="0">
                <a:solidFill>
                  <a:schemeClr val="accent1">
                    <a:lumMod val="75000"/>
                  </a:schemeClr>
                </a:solidFill>
                <a:latin typeface="+mj-lt"/>
              </a:rPr>
              <a:t>Scenario Outputs: Moderate SDR with </a:t>
            </a:r>
            <a:r>
              <a:rPr lang="en-US" b="1" i="0" u="none" strike="noStrike" dirty="0">
                <a:solidFill>
                  <a:schemeClr val="accent1">
                    <a:lumMod val="75000"/>
                  </a:schemeClr>
                </a:solidFill>
                <a:effectLst/>
                <a:latin typeface="+mj-lt"/>
              </a:rPr>
              <a:t>Reduced Complications Due to Increased ANC Visits vs. Mortalities for Moderate SDR with Increased ANC Visits and SDR Impacts on Health Services Quality [1,2,3 vs. 1,2,3,4]</a:t>
            </a:r>
            <a:endParaRPr lang="en-US" b="1" dirty="0">
              <a:solidFill>
                <a:schemeClr val="accent1">
                  <a:lumMod val="75000"/>
                </a:schemeClr>
              </a:solidFill>
              <a:latin typeface="+mj-lt"/>
            </a:endParaRPr>
          </a:p>
        </p:txBody>
      </p:sp>
      <p:cxnSp>
        <p:nvCxnSpPr>
          <p:cNvPr id="5" name="Straight Connector 4">
            <a:extLst>
              <a:ext uri="{FF2B5EF4-FFF2-40B4-BE49-F238E27FC236}">
                <a16:creationId xmlns:a16="http://schemas.microsoft.com/office/drawing/2014/main" id="{C93A4F98-56C1-465F-955A-7A7114A56F7B}"/>
              </a:ext>
            </a:extLst>
          </p:cNvPr>
          <p:cNvCxnSpPr/>
          <p:nvPr/>
        </p:nvCxnSpPr>
        <p:spPr>
          <a:xfrm>
            <a:off x="0" y="743644"/>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3554" name="Picture 2">
            <a:extLst>
              <a:ext uri="{FF2B5EF4-FFF2-40B4-BE49-F238E27FC236}">
                <a16:creationId xmlns:a16="http://schemas.microsoft.com/office/drawing/2014/main" id="{340CFA79-0927-7BBE-03FF-AF3B3E5C8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968" y="822589"/>
            <a:ext cx="10504713" cy="2882642"/>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a:extLst>
              <a:ext uri="{FF2B5EF4-FFF2-40B4-BE49-F238E27FC236}">
                <a16:creationId xmlns:a16="http://schemas.microsoft.com/office/drawing/2014/main" id="{E9705C04-5A21-D9D5-95FC-FF18DC149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968" y="3904583"/>
            <a:ext cx="10504714" cy="288264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0256B3D4-2C4F-F8AB-CC71-EC17821DC6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4352" y="3705231"/>
            <a:ext cx="1397648" cy="10175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ABF9CB6-2352-7F1D-F82D-298EC5D81280}"/>
              </a:ext>
            </a:extLst>
          </p:cNvPr>
          <p:cNvSpPr txBox="1"/>
          <p:nvPr/>
        </p:nvSpPr>
        <p:spPr>
          <a:xfrm>
            <a:off x="87087" y="2179358"/>
            <a:ext cx="1372746" cy="646331"/>
          </a:xfrm>
          <a:prstGeom prst="rect">
            <a:avLst/>
          </a:prstGeom>
          <a:noFill/>
        </p:spPr>
        <p:txBody>
          <a:bodyPr wrap="square">
            <a:spAutoFit/>
          </a:bodyPr>
          <a:lstStyle/>
          <a:p>
            <a:pPr rtl="0">
              <a:spcBef>
                <a:spcPts val="0"/>
              </a:spcBef>
              <a:spcAft>
                <a:spcPts val="0"/>
              </a:spcAft>
            </a:pPr>
            <a:r>
              <a:rPr lang="en-US" sz="1800" b="0" i="0" u="none" strike="noStrike" dirty="0">
                <a:solidFill>
                  <a:srgbClr val="073663"/>
                </a:solidFill>
                <a:effectLst/>
                <a:latin typeface="Arial" panose="020B0604020202020204" pitchFamily="34" charset="0"/>
              </a:rPr>
              <a:t>No SDR + ANC effect</a:t>
            </a:r>
            <a:endParaRPr lang="en-US" b="0" dirty="0">
              <a:effectLst/>
            </a:endParaRPr>
          </a:p>
        </p:txBody>
      </p:sp>
      <p:sp>
        <p:nvSpPr>
          <p:cNvPr id="6" name="TextBox 5">
            <a:extLst>
              <a:ext uri="{FF2B5EF4-FFF2-40B4-BE49-F238E27FC236}">
                <a16:creationId xmlns:a16="http://schemas.microsoft.com/office/drawing/2014/main" id="{F2A0DB0D-448F-C6FE-D4AC-7C2B74E21620}"/>
              </a:ext>
            </a:extLst>
          </p:cNvPr>
          <p:cNvSpPr txBox="1"/>
          <p:nvPr/>
        </p:nvSpPr>
        <p:spPr>
          <a:xfrm>
            <a:off x="104276" y="5058052"/>
            <a:ext cx="1372746" cy="646331"/>
          </a:xfrm>
          <a:prstGeom prst="rect">
            <a:avLst/>
          </a:prstGeom>
          <a:noFill/>
        </p:spPr>
        <p:txBody>
          <a:bodyPr wrap="square">
            <a:spAutoFit/>
          </a:bodyPr>
          <a:lstStyle/>
          <a:p>
            <a:pPr rtl="0">
              <a:spcBef>
                <a:spcPts val="0"/>
              </a:spcBef>
              <a:spcAft>
                <a:spcPts val="0"/>
              </a:spcAft>
            </a:pPr>
            <a:r>
              <a:rPr lang="en-US" sz="1800" b="0" i="0" u="none" strike="noStrike" dirty="0">
                <a:solidFill>
                  <a:srgbClr val="073663"/>
                </a:solidFill>
                <a:effectLst/>
                <a:latin typeface="Arial" panose="020B0604020202020204" pitchFamily="34" charset="0"/>
              </a:rPr>
              <a:t>SDR + ANC effect</a:t>
            </a:r>
            <a:endParaRPr lang="en-US" b="0" dirty="0">
              <a:effectLst/>
            </a:endParaRPr>
          </a:p>
        </p:txBody>
      </p:sp>
    </p:spTree>
    <p:extLst>
      <p:ext uri="{BB962C8B-B14F-4D97-AF65-F5344CB8AC3E}">
        <p14:creationId xmlns:p14="http://schemas.microsoft.com/office/powerpoint/2010/main" val="3715673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5C1BB8-1DAF-6466-569E-4C93749FED8A}"/>
              </a:ext>
            </a:extLst>
          </p:cNvPr>
          <p:cNvSpPr txBox="1"/>
          <p:nvPr/>
        </p:nvSpPr>
        <p:spPr>
          <a:xfrm>
            <a:off x="121802" y="92121"/>
            <a:ext cx="11948395" cy="369332"/>
          </a:xfrm>
          <a:prstGeom prst="rect">
            <a:avLst/>
          </a:prstGeom>
          <a:noFill/>
        </p:spPr>
        <p:txBody>
          <a:bodyPr wrap="square" rtlCol="0">
            <a:spAutoFit/>
          </a:bodyPr>
          <a:lstStyle/>
          <a:p>
            <a:r>
              <a:rPr lang="en-US" b="1" dirty="0">
                <a:solidFill>
                  <a:schemeClr val="accent1">
                    <a:lumMod val="75000"/>
                  </a:schemeClr>
                </a:solidFill>
                <a:latin typeface="+mj-lt"/>
              </a:rPr>
              <a:t>Scenario Outputs: Cost of Sustaining SDR for each DALY Averted in Kakamega County, Kenya [5]</a:t>
            </a:r>
          </a:p>
        </p:txBody>
      </p:sp>
      <p:cxnSp>
        <p:nvCxnSpPr>
          <p:cNvPr id="5" name="Straight Connector 4">
            <a:extLst>
              <a:ext uri="{FF2B5EF4-FFF2-40B4-BE49-F238E27FC236}">
                <a16:creationId xmlns:a16="http://schemas.microsoft.com/office/drawing/2014/main" id="{C93A4F98-56C1-465F-955A-7A7114A56F7B}"/>
              </a:ext>
            </a:extLst>
          </p:cNvPr>
          <p:cNvCxnSpPr/>
          <p:nvPr/>
        </p:nvCxnSpPr>
        <p:spPr>
          <a:xfrm>
            <a:off x="-1" y="51992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46B7B35E-BCA8-64E0-7579-313CC33B1EFB}"/>
              </a:ext>
            </a:extLst>
          </p:cNvPr>
          <p:cNvGraphicFramePr>
            <a:graphicFrameLocks noGrp="1"/>
          </p:cNvGraphicFramePr>
          <p:nvPr/>
        </p:nvGraphicFramePr>
        <p:xfrm>
          <a:off x="1822087" y="1658793"/>
          <a:ext cx="8547823" cy="3540414"/>
        </p:xfrm>
        <a:graphic>
          <a:graphicData uri="http://schemas.openxmlformats.org/drawingml/2006/table">
            <a:tbl>
              <a:tblPr/>
              <a:tblGrid>
                <a:gridCol w="2072512">
                  <a:extLst>
                    <a:ext uri="{9D8B030D-6E8A-4147-A177-3AD203B41FA5}">
                      <a16:colId xmlns:a16="http://schemas.microsoft.com/office/drawing/2014/main" val="1135623083"/>
                    </a:ext>
                  </a:extLst>
                </a:gridCol>
                <a:gridCol w="2969569">
                  <a:extLst>
                    <a:ext uri="{9D8B030D-6E8A-4147-A177-3AD203B41FA5}">
                      <a16:colId xmlns:a16="http://schemas.microsoft.com/office/drawing/2014/main" val="1606411706"/>
                    </a:ext>
                  </a:extLst>
                </a:gridCol>
                <a:gridCol w="1825048">
                  <a:extLst>
                    <a:ext uri="{9D8B030D-6E8A-4147-A177-3AD203B41FA5}">
                      <a16:colId xmlns:a16="http://schemas.microsoft.com/office/drawing/2014/main" val="4198020017"/>
                    </a:ext>
                  </a:extLst>
                </a:gridCol>
                <a:gridCol w="1680694">
                  <a:extLst>
                    <a:ext uri="{9D8B030D-6E8A-4147-A177-3AD203B41FA5}">
                      <a16:colId xmlns:a16="http://schemas.microsoft.com/office/drawing/2014/main" val="4206121900"/>
                    </a:ext>
                  </a:extLst>
                </a:gridCol>
              </a:tblGrid>
              <a:tr h="575474">
                <a:tc rowSpan="2">
                  <a:txBody>
                    <a:bodyPr/>
                    <a:lstStyle/>
                    <a:p>
                      <a:pPr algn="ctr" rtl="0" fontAlgn="t">
                        <a:spcBef>
                          <a:spcPts val="0"/>
                        </a:spcBef>
                        <a:spcAft>
                          <a:spcPts val="0"/>
                        </a:spcAft>
                      </a:pPr>
                      <a:r>
                        <a:rPr lang="en-US" sz="1700" b="1" i="0" u="none" strike="noStrike" dirty="0">
                          <a:solidFill>
                            <a:srgbClr val="000000"/>
                          </a:solidFill>
                          <a:effectLst/>
                          <a:latin typeface="Arial" panose="020B0604020202020204" pitchFamily="34" charset="0"/>
                        </a:rPr>
                        <a:t>Scenario</a:t>
                      </a:r>
                      <a:endParaRPr lang="en-US" sz="170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EFEFEF"/>
                    </a:solidFill>
                  </a:tcPr>
                </a:tc>
                <a:tc>
                  <a:txBody>
                    <a:bodyPr/>
                    <a:lstStyle/>
                    <a:p>
                      <a:pPr algn="ctr" rtl="0" fontAlgn="t">
                        <a:spcBef>
                          <a:spcPts val="0"/>
                        </a:spcBef>
                        <a:spcAft>
                          <a:spcPts val="0"/>
                        </a:spcAft>
                      </a:pPr>
                      <a:r>
                        <a:rPr lang="en-US" sz="1700" b="1" i="0" u="none" strike="noStrike" dirty="0">
                          <a:solidFill>
                            <a:srgbClr val="000000"/>
                          </a:solidFill>
                          <a:effectLst/>
                          <a:latin typeface="Arial" panose="020B0604020202020204" pitchFamily="34" charset="0"/>
                        </a:rPr>
                        <a:t>DALYs averted</a:t>
                      </a:r>
                      <a:endParaRPr lang="en-US" sz="170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EFEFEF"/>
                    </a:solidFill>
                  </a:tcPr>
                </a:tc>
                <a:tc gridSpan="2">
                  <a:txBody>
                    <a:bodyPr/>
                    <a:lstStyle/>
                    <a:p>
                      <a:pPr algn="ctr" rtl="0" fontAlgn="t">
                        <a:spcBef>
                          <a:spcPts val="0"/>
                        </a:spcBef>
                        <a:spcAft>
                          <a:spcPts val="0"/>
                        </a:spcAft>
                      </a:pPr>
                      <a:r>
                        <a:rPr lang="en-US" sz="1700" b="1" i="0" u="none" strike="noStrike">
                          <a:solidFill>
                            <a:srgbClr val="000000"/>
                          </a:solidFill>
                          <a:effectLst/>
                          <a:latin typeface="Arial" panose="020B0604020202020204" pitchFamily="34" charset="0"/>
                        </a:rPr>
                        <a:t>Cost per DALYs averted</a:t>
                      </a:r>
                      <a:endParaRPr lang="en-US" sz="170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EFEFEF"/>
                    </a:solidFill>
                  </a:tcPr>
                </a:tc>
                <a:tc hMerge="1">
                  <a:txBody>
                    <a:bodyPr/>
                    <a:lstStyle/>
                    <a:p>
                      <a:endParaRPr lang="en-US"/>
                    </a:p>
                  </a:txBody>
                  <a:tcPr/>
                </a:tc>
                <a:extLst>
                  <a:ext uri="{0D108BD9-81ED-4DB2-BD59-A6C34878D82A}">
                    <a16:rowId xmlns:a16="http://schemas.microsoft.com/office/drawing/2014/main" val="629214612"/>
                  </a:ext>
                </a:extLst>
              </a:tr>
              <a:tr h="788149">
                <a:tc vMerge="1">
                  <a:txBody>
                    <a:bodyPr/>
                    <a:lstStyle/>
                    <a:p>
                      <a:endParaRPr lang="en-US"/>
                    </a:p>
                  </a:txBody>
                  <a:tcPr/>
                </a:tc>
                <a:tc>
                  <a:txBody>
                    <a:bodyPr/>
                    <a:lstStyle/>
                    <a:p>
                      <a:pPr algn="ctr" rtl="0" fontAlgn="t">
                        <a:spcBef>
                          <a:spcPts val="0"/>
                        </a:spcBef>
                        <a:spcAft>
                          <a:spcPts val="0"/>
                        </a:spcAft>
                      </a:pPr>
                      <a:r>
                        <a:rPr lang="en-US" sz="1700" b="1" i="0" u="none" strike="noStrike" dirty="0">
                          <a:solidFill>
                            <a:srgbClr val="000000"/>
                          </a:solidFill>
                          <a:effectLst/>
                          <a:latin typeface="Arial" panose="020B0604020202020204" pitchFamily="34" charset="0"/>
                        </a:rPr>
                        <a:t>Maternal mortalities and near-misses</a:t>
                      </a:r>
                      <a:endParaRPr lang="en-US" sz="170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EFEFEF"/>
                    </a:solidFill>
                  </a:tcPr>
                </a:tc>
                <a:tc>
                  <a:txBody>
                    <a:bodyPr/>
                    <a:lstStyle/>
                    <a:p>
                      <a:pPr algn="ctr" rtl="0" fontAlgn="t">
                        <a:spcBef>
                          <a:spcPts val="0"/>
                        </a:spcBef>
                        <a:spcAft>
                          <a:spcPts val="0"/>
                        </a:spcAft>
                      </a:pPr>
                      <a:r>
                        <a:rPr lang="en-US" sz="1700" b="1" i="0" u="none" strike="noStrike">
                          <a:solidFill>
                            <a:srgbClr val="000000"/>
                          </a:solidFill>
                          <a:effectLst/>
                          <a:latin typeface="Arial" panose="020B0604020202020204" pitchFamily="34" charset="0"/>
                        </a:rPr>
                        <a:t>KSh</a:t>
                      </a:r>
                      <a:endParaRPr lang="en-US" sz="170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EFEFEF"/>
                    </a:solidFill>
                  </a:tcPr>
                </a:tc>
                <a:tc>
                  <a:txBody>
                    <a:bodyPr/>
                    <a:lstStyle/>
                    <a:p>
                      <a:pPr algn="ctr" rtl="0" fontAlgn="t">
                        <a:spcBef>
                          <a:spcPts val="0"/>
                        </a:spcBef>
                        <a:spcAft>
                          <a:spcPts val="0"/>
                        </a:spcAft>
                      </a:pPr>
                      <a:r>
                        <a:rPr lang="en-US" sz="1700" b="1" i="0" u="none" strike="noStrike">
                          <a:solidFill>
                            <a:srgbClr val="000000"/>
                          </a:solidFill>
                          <a:effectLst/>
                          <a:latin typeface="Arial" panose="020B0604020202020204" pitchFamily="34" charset="0"/>
                        </a:rPr>
                        <a:t>USD</a:t>
                      </a:r>
                      <a:endParaRPr lang="en-US" sz="170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EFEFEF"/>
                    </a:solidFill>
                  </a:tcPr>
                </a:tc>
                <a:extLst>
                  <a:ext uri="{0D108BD9-81ED-4DB2-BD59-A6C34878D82A}">
                    <a16:rowId xmlns:a16="http://schemas.microsoft.com/office/drawing/2014/main" val="411691689"/>
                  </a:ext>
                </a:extLst>
              </a:tr>
              <a:tr h="725597">
                <a:tc>
                  <a:txBody>
                    <a:bodyPr/>
                    <a:lstStyle/>
                    <a:p>
                      <a:pPr algn="ctr" rtl="0" fontAlgn="t">
                        <a:spcBef>
                          <a:spcPts val="0"/>
                        </a:spcBef>
                        <a:spcAft>
                          <a:spcPts val="0"/>
                        </a:spcAft>
                      </a:pPr>
                      <a:r>
                        <a:rPr lang="en-US" sz="1700" b="1" i="0" u="none" strike="noStrike">
                          <a:solidFill>
                            <a:srgbClr val="000000"/>
                          </a:solidFill>
                          <a:effectLst/>
                          <a:latin typeface="Arial" panose="020B0604020202020204" pitchFamily="34" charset="0"/>
                        </a:rPr>
                        <a:t>conservative</a:t>
                      </a:r>
                      <a:endParaRPr lang="en-US" sz="170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700" b="0" i="0" u="none" strike="noStrike" dirty="0">
                          <a:solidFill>
                            <a:srgbClr val="000000"/>
                          </a:solidFill>
                          <a:effectLst/>
                          <a:latin typeface="Arial" panose="020B0604020202020204" pitchFamily="34" charset="0"/>
                        </a:rPr>
                        <a:t>10,103</a:t>
                      </a:r>
                      <a:endParaRPr lang="en-US" sz="170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700" b="0" i="0" u="none" strike="noStrike" dirty="0" err="1">
                          <a:solidFill>
                            <a:srgbClr val="000000"/>
                          </a:solidFill>
                          <a:effectLst/>
                          <a:latin typeface="Arial" panose="020B0604020202020204" pitchFamily="34" charset="0"/>
                        </a:rPr>
                        <a:t>KSh</a:t>
                      </a:r>
                      <a:r>
                        <a:rPr lang="en-US" sz="1700" b="0" i="0" u="none" strike="noStrike" dirty="0">
                          <a:solidFill>
                            <a:srgbClr val="000000"/>
                          </a:solidFill>
                          <a:effectLst/>
                          <a:latin typeface="Arial" panose="020B0604020202020204" pitchFamily="34" charset="0"/>
                        </a:rPr>
                        <a:t> 190,000</a:t>
                      </a:r>
                      <a:endParaRPr lang="en-US" sz="170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700" b="0" i="0" u="none" strike="noStrike">
                          <a:solidFill>
                            <a:srgbClr val="000000"/>
                          </a:solidFill>
                          <a:effectLst/>
                          <a:latin typeface="Arial" panose="020B0604020202020204" pitchFamily="34" charset="0"/>
                        </a:rPr>
                        <a:t>$1541</a:t>
                      </a:r>
                      <a:endParaRPr lang="en-US" sz="170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943571729"/>
                  </a:ext>
                </a:extLst>
              </a:tr>
              <a:tr h="725597">
                <a:tc>
                  <a:txBody>
                    <a:bodyPr/>
                    <a:lstStyle/>
                    <a:p>
                      <a:pPr algn="ctr" rtl="0" fontAlgn="t">
                        <a:spcBef>
                          <a:spcPts val="0"/>
                        </a:spcBef>
                        <a:spcAft>
                          <a:spcPts val="0"/>
                        </a:spcAft>
                      </a:pPr>
                      <a:r>
                        <a:rPr lang="en-US" sz="1700" b="1" i="0" u="none" strike="noStrike">
                          <a:solidFill>
                            <a:srgbClr val="000000"/>
                          </a:solidFill>
                          <a:effectLst/>
                          <a:latin typeface="Arial" panose="020B0604020202020204" pitchFamily="34" charset="0"/>
                        </a:rPr>
                        <a:t>moderate</a:t>
                      </a:r>
                      <a:endParaRPr lang="en-US" sz="170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700" b="0" i="0" u="none" strike="noStrike">
                          <a:solidFill>
                            <a:srgbClr val="000000"/>
                          </a:solidFill>
                          <a:effectLst/>
                          <a:latin typeface="Arial" panose="020B0604020202020204" pitchFamily="34" charset="0"/>
                        </a:rPr>
                        <a:t>25,616</a:t>
                      </a:r>
                      <a:endParaRPr lang="en-US" sz="170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700" b="0" i="0" u="none" strike="noStrike" dirty="0" err="1">
                          <a:solidFill>
                            <a:srgbClr val="000000"/>
                          </a:solidFill>
                          <a:effectLst/>
                          <a:latin typeface="Arial" panose="020B0604020202020204" pitchFamily="34" charset="0"/>
                        </a:rPr>
                        <a:t>KSh</a:t>
                      </a:r>
                      <a:r>
                        <a:rPr lang="en-US" sz="1700" b="0" i="0" u="none" strike="noStrike" dirty="0">
                          <a:solidFill>
                            <a:srgbClr val="000000"/>
                          </a:solidFill>
                          <a:effectLst/>
                          <a:latin typeface="Arial" panose="020B0604020202020204" pitchFamily="34" charset="0"/>
                        </a:rPr>
                        <a:t> 80,000</a:t>
                      </a:r>
                      <a:endParaRPr lang="en-US" sz="170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700" b="0" i="0" u="none" strike="noStrike" dirty="0">
                          <a:solidFill>
                            <a:srgbClr val="000000"/>
                          </a:solidFill>
                          <a:effectLst/>
                          <a:latin typeface="Arial" panose="020B0604020202020204" pitchFamily="34" charset="0"/>
                        </a:rPr>
                        <a:t>$645</a:t>
                      </a:r>
                      <a:endParaRPr lang="en-US" sz="170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3499999769"/>
                  </a:ext>
                </a:extLst>
              </a:tr>
              <a:tr h="725597">
                <a:tc>
                  <a:txBody>
                    <a:bodyPr/>
                    <a:lstStyle/>
                    <a:p>
                      <a:pPr algn="ctr" rtl="0" fontAlgn="t">
                        <a:spcBef>
                          <a:spcPts val="0"/>
                        </a:spcBef>
                        <a:spcAft>
                          <a:spcPts val="0"/>
                        </a:spcAft>
                      </a:pPr>
                      <a:r>
                        <a:rPr lang="en-US" sz="1700" b="1" i="0" u="none" strike="noStrike">
                          <a:solidFill>
                            <a:srgbClr val="000000"/>
                          </a:solidFill>
                          <a:effectLst/>
                          <a:latin typeface="Arial" panose="020B0604020202020204" pitchFamily="34" charset="0"/>
                        </a:rPr>
                        <a:t>aggressive</a:t>
                      </a:r>
                      <a:endParaRPr lang="en-US" sz="170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700" b="0" i="0" u="none" strike="noStrike">
                          <a:solidFill>
                            <a:srgbClr val="000000"/>
                          </a:solidFill>
                          <a:effectLst/>
                          <a:latin typeface="Arial" panose="020B0604020202020204" pitchFamily="34" charset="0"/>
                        </a:rPr>
                        <a:t>51,112</a:t>
                      </a:r>
                      <a:endParaRPr lang="en-US" sz="170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700" b="0" i="0" u="none" strike="noStrike">
                          <a:solidFill>
                            <a:srgbClr val="000000"/>
                          </a:solidFill>
                          <a:effectLst/>
                          <a:latin typeface="Arial" panose="020B0604020202020204" pitchFamily="34" charset="0"/>
                        </a:rPr>
                        <a:t>KSh 45,000</a:t>
                      </a:r>
                      <a:endParaRPr lang="en-US" sz="170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700" b="0" i="0" u="none" strike="noStrike" dirty="0">
                          <a:solidFill>
                            <a:srgbClr val="000000"/>
                          </a:solidFill>
                          <a:effectLst/>
                          <a:latin typeface="Arial" panose="020B0604020202020204" pitchFamily="34" charset="0"/>
                        </a:rPr>
                        <a:t>$367</a:t>
                      </a:r>
                      <a:endParaRPr lang="en-US" sz="170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480792412"/>
                  </a:ext>
                </a:extLst>
              </a:tr>
            </a:tbl>
          </a:graphicData>
        </a:graphic>
      </p:graphicFrame>
      <p:sp>
        <p:nvSpPr>
          <p:cNvPr id="6" name="Rectangle 1">
            <a:extLst>
              <a:ext uri="{FF2B5EF4-FFF2-40B4-BE49-F238E27FC236}">
                <a16:creationId xmlns:a16="http://schemas.microsoft.com/office/drawing/2014/main" id="{54DD8014-24BA-EFF5-4F1F-BE5659E4A48A}"/>
              </a:ext>
            </a:extLst>
          </p:cNvPr>
          <p:cNvSpPr>
            <a:spLocks noChangeArrowheads="1"/>
          </p:cNvSpPr>
          <p:nvPr/>
        </p:nvSpPr>
        <p:spPr bwMode="auto">
          <a:xfrm>
            <a:off x="2104345" y="105614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03343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DDA69C-C355-5EDF-9585-FB86E754707A}"/>
              </a:ext>
            </a:extLst>
          </p:cNvPr>
          <p:cNvSpPr txBox="1"/>
          <p:nvPr/>
        </p:nvSpPr>
        <p:spPr>
          <a:xfrm>
            <a:off x="87086" y="97313"/>
            <a:ext cx="6761466" cy="369332"/>
          </a:xfrm>
          <a:prstGeom prst="rect">
            <a:avLst/>
          </a:prstGeom>
          <a:noFill/>
        </p:spPr>
        <p:txBody>
          <a:bodyPr wrap="none" rtlCol="0">
            <a:spAutoFit/>
          </a:bodyPr>
          <a:lstStyle/>
          <a:p>
            <a:r>
              <a:rPr lang="en-US" b="1" dirty="0">
                <a:solidFill>
                  <a:schemeClr val="accent1">
                    <a:lumMod val="75000"/>
                  </a:schemeClr>
                </a:solidFill>
                <a:latin typeface="+mj-lt"/>
              </a:rPr>
              <a:t>Choosing a better model: a linear programming and agent-based model</a:t>
            </a:r>
          </a:p>
        </p:txBody>
      </p:sp>
      <p:cxnSp>
        <p:nvCxnSpPr>
          <p:cNvPr id="10" name="Straight Connector 9">
            <a:extLst>
              <a:ext uri="{FF2B5EF4-FFF2-40B4-BE49-F238E27FC236}">
                <a16:creationId xmlns:a16="http://schemas.microsoft.com/office/drawing/2014/main" id="{9322DE38-5FD3-A962-96C8-B97CD213A9AF}"/>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ED0EF3-860D-7EDF-FF32-63FE58F521CD}"/>
              </a:ext>
            </a:extLst>
          </p:cNvPr>
          <p:cNvSpPr txBox="1"/>
          <p:nvPr/>
        </p:nvSpPr>
        <p:spPr>
          <a:xfrm>
            <a:off x="307306" y="5791110"/>
            <a:ext cx="11577387" cy="646331"/>
          </a:xfrm>
          <a:prstGeom prst="rect">
            <a:avLst/>
          </a:prstGeom>
          <a:noFill/>
        </p:spPr>
        <p:txBody>
          <a:bodyPr wrap="square">
            <a:spAutoFit/>
          </a:bodyPr>
          <a:lstStyle/>
          <a:p>
            <a:pPr algn="l"/>
            <a:r>
              <a:rPr lang="en-US" b="0" i="0" dirty="0">
                <a:solidFill>
                  <a:srgbClr val="1D1C1D"/>
                </a:solidFill>
                <a:effectLst/>
                <a:latin typeface="Slack-Lato"/>
              </a:rPr>
              <a:t>The facility-seeking scenario in Kakamega requires consideration of </a:t>
            </a:r>
            <a:r>
              <a:rPr lang="en-US" dirty="0">
                <a:solidFill>
                  <a:srgbClr val="1D1C1D"/>
                </a:solidFill>
                <a:latin typeface="Slack-Lato"/>
              </a:rPr>
              <a:t>both the decision-making based on individual preferences and constraints and the aggregated effect of individual decisions on the community and care environment</a:t>
            </a:r>
            <a:endParaRPr lang="en-US" b="0" i="0" dirty="0">
              <a:solidFill>
                <a:srgbClr val="1D1C1D"/>
              </a:solidFill>
              <a:effectLst/>
              <a:latin typeface="Slack-Lato"/>
            </a:endParaRPr>
          </a:p>
        </p:txBody>
      </p:sp>
      <p:sp>
        <p:nvSpPr>
          <p:cNvPr id="9" name="TextBox 8">
            <a:extLst>
              <a:ext uri="{FF2B5EF4-FFF2-40B4-BE49-F238E27FC236}">
                <a16:creationId xmlns:a16="http://schemas.microsoft.com/office/drawing/2014/main" id="{8819C249-DC58-B50E-9837-8C039309E6C8}"/>
              </a:ext>
            </a:extLst>
          </p:cNvPr>
          <p:cNvSpPr txBox="1"/>
          <p:nvPr/>
        </p:nvSpPr>
        <p:spPr>
          <a:xfrm>
            <a:off x="307306" y="889843"/>
            <a:ext cx="9382569" cy="2308324"/>
          </a:xfrm>
          <a:prstGeom prst="rect">
            <a:avLst/>
          </a:prstGeom>
          <a:noFill/>
        </p:spPr>
        <p:txBody>
          <a:bodyPr wrap="none" rtlCol="0">
            <a:spAutoFit/>
          </a:bodyPr>
          <a:lstStyle/>
          <a:p>
            <a:r>
              <a:rPr lang="en-US" dirty="0"/>
              <a:t>An agent-based model for SDR</a:t>
            </a:r>
          </a:p>
          <a:p>
            <a:pPr marL="285750" indent="-285750">
              <a:buFont typeface="Arial" panose="020B0604020202020204" pitchFamily="34" charset="0"/>
              <a:buChar char="•"/>
            </a:pPr>
            <a:r>
              <a:rPr lang="en-US" dirty="0"/>
              <a:t>Considers the characteristics of each individual mother for decisions</a:t>
            </a:r>
          </a:p>
          <a:p>
            <a:pPr marL="285750" indent="-285750">
              <a:buFont typeface="Arial" panose="020B0604020202020204" pitchFamily="34" charset="0"/>
              <a:buChar char="•"/>
            </a:pPr>
            <a:r>
              <a:rPr lang="en-US" dirty="0"/>
              <a:t>Does not consider changing community effect, for example, over-capacity at a facility over time</a:t>
            </a:r>
          </a:p>
          <a:p>
            <a:endParaRPr lang="en-US" dirty="0"/>
          </a:p>
          <a:p>
            <a:r>
              <a:rPr lang="en-US" dirty="0"/>
              <a:t>A linear programming-based model for SDR </a:t>
            </a:r>
          </a:p>
          <a:p>
            <a:pPr marL="285750" indent="-285750">
              <a:buFont typeface="Arial" panose="020B0604020202020204" pitchFamily="34" charset="0"/>
              <a:buChar char="•"/>
            </a:pPr>
            <a:r>
              <a:rPr lang="en-US" dirty="0"/>
              <a:t>Optimizes the community–wide objective function and fits the data using constraints</a:t>
            </a:r>
          </a:p>
          <a:p>
            <a:pPr marL="285750" indent="-285750">
              <a:buFont typeface="Arial" panose="020B0604020202020204" pitchFamily="34" charset="0"/>
              <a:buChar char="•"/>
            </a:pPr>
            <a:r>
              <a:rPr lang="en-US" dirty="0"/>
              <a:t>Is incomplete in its use of individual mothers’ preferences</a:t>
            </a:r>
          </a:p>
          <a:p>
            <a:endParaRPr lang="en-US" dirty="0"/>
          </a:p>
        </p:txBody>
      </p:sp>
      <p:pic>
        <p:nvPicPr>
          <p:cNvPr id="13" name="Graphic 12" descr="Pregnant lady with solid fill">
            <a:extLst>
              <a:ext uri="{FF2B5EF4-FFF2-40B4-BE49-F238E27FC236}">
                <a16:creationId xmlns:a16="http://schemas.microsoft.com/office/drawing/2014/main" id="{3AAAB2FD-BF2A-E6B3-EB1B-7A1704A6B8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03794" y="4437951"/>
            <a:ext cx="498331" cy="441645"/>
          </a:xfrm>
          <a:prstGeom prst="rect">
            <a:avLst/>
          </a:prstGeom>
        </p:spPr>
      </p:pic>
      <p:pic>
        <p:nvPicPr>
          <p:cNvPr id="15" name="Graphic 14" descr="Hospital with solid fill">
            <a:extLst>
              <a:ext uri="{FF2B5EF4-FFF2-40B4-BE49-F238E27FC236}">
                <a16:creationId xmlns:a16="http://schemas.microsoft.com/office/drawing/2014/main" id="{54A21767-1870-DFD7-9BCC-2070671864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84257" y="3744373"/>
            <a:ext cx="550984" cy="550984"/>
          </a:xfrm>
          <a:prstGeom prst="rect">
            <a:avLst/>
          </a:prstGeom>
        </p:spPr>
      </p:pic>
      <p:cxnSp>
        <p:nvCxnSpPr>
          <p:cNvPr id="24" name="Straight Connector 23">
            <a:extLst>
              <a:ext uri="{FF2B5EF4-FFF2-40B4-BE49-F238E27FC236}">
                <a16:creationId xmlns:a16="http://schemas.microsoft.com/office/drawing/2014/main" id="{E0E3ACA5-BFD0-C39A-7876-BE0B16B81584}"/>
              </a:ext>
            </a:extLst>
          </p:cNvPr>
          <p:cNvCxnSpPr>
            <a:cxnSpLocks/>
          </p:cNvCxnSpPr>
          <p:nvPr/>
        </p:nvCxnSpPr>
        <p:spPr>
          <a:xfrm flipV="1">
            <a:off x="2444546" y="4218796"/>
            <a:ext cx="1015203" cy="66360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05A633C-9FA9-A1FA-5F65-7739FDD19587}"/>
              </a:ext>
            </a:extLst>
          </p:cNvPr>
          <p:cNvCxnSpPr>
            <a:cxnSpLocks/>
          </p:cNvCxnSpPr>
          <p:nvPr/>
        </p:nvCxnSpPr>
        <p:spPr>
          <a:xfrm flipV="1">
            <a:off x="2412528" y="4215992"/>
            <a:ext cx="980814" cy="504874"/>
          </a:xfrm>
          <a:prstGeom prst="line">
            <a:avLst/>
          </a:prstGeom>
        </p:spPr>
        <p:style>
          <a:lnRef idx="1">
            <a:schemeClr val="dk1"/>
          </a:lnRef>
          <a:fillRef idx="0">
            <a:schemeClr val="dk1"/>
          </a:fillRef>
          <a:effectRef idx="0">
            <a:schemeClr val="dk1"/>
          </a:effectRef>
          <a:fontRef idx="minor">
            <a:schemeClr val="tx1"/>
          </a:fontRef>
        </p:style>
      </p:cxnSp>
      <p:pic>
        <p:nvPicPr>
          <p:cNvPr id="41" name="Graphic 40" descr="Pregnant lady with solid fill">
            <a:extLst>
              <a:ext uri="{FF2B5EF4-FFF2-40B4-BE49-F238E27FC236}">
                <a16:creationId xmlns:a16="http://schemas.microsoft.com/office/drawing/2014/main" id="{947111BA-012C-E2F9-650E-D6F97C70A0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67589" y="4462878"/>
            <a:ext cx="498331" cy="441645"/>
          </a:xfrm>
          <a:prstGeom prst="rect">
            <a:avLst/>
          </a:prstGeom>
        </p:spPr>
      </p:pic>
      <p:pic>
        <p:nvPicPr>
          <p:cNvPr id="42" name="Graphic 41" descr="Hospital with solid fill">
            <a:extLst>
              <a:ext uri="{FF2B5EF4-FFF2-40B4-BE49-F238E27FC236}">
                <a16:creationId xmlns:a16="http://schemas.microsoft.com/office/drawing/2014/main" id="{4EEE8C41-F8CC-01C0-487A-21BAE7733D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48052" y="3769300"/>
            <a:ext cx="550984" cy="550984"/>
          </a:xfrm>
          <a:prstGeom prst="rect">
            <a:avLst/>
          </a:prstGeom>
        </p:spPr>
      </p:pic>
      <p:cxnSp>
        <p:nvCxnSpPr>
          <p:cNvPr id="43" name="Straight Connector 42">
            <a:extLst>
              <a:ext uri="{FF2B5EF4-FFF2-40B4-BE49-F238E27FC236}">
                <a16:creationId xmlns:a16="http://schemas.microsoft.com/office/drawing/2014/main" id="{3A186081-F0EB-3238-EECD-A630CB660E4D}"/>
              </a:ext>
            </a:extLst>
          </p:cNvPr>
          <p:cNvCxnSpPr>
            <a:cxnSpLocks/>
          </p:cNvCxnSpPr>
          <p:nvPr/>
        </p:nvCxnSpPr>
        <p:spPr>
          <a:xfrm flipV="1">
            <a:off x="5208341" y="4243723"/>
            <a:ext cx="1015203" cy="66360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AF0F2EEF-0CE8-B113-A8AC-AC64A10D2035}"/>
              </a:ext>
            </a:extLst>
          </p:cNvPr>
          <p:cNvCxnSpPr>
            <a:cxnSpLocks/>
          </p:cNvCxnSpPr>
          <p:nvPr/>
        </p:nvCxnSpPr>
        <p:spPr>
          <a:xfrm flipV="1">
            <a:off x="5176323" y="4240919"/>
            <a:ext cx="980814" cy="504874"/>
          </a:xfrm>
          <a:prstGeom prst="line">
            <a:avLst/>
          </a:prstGeom>
        </p:spPr>
        <p:style>
          <a:lnRef idx="1">
            <a:schemeClr val="dk1"/>
          </a:lnRef>
          <a:fillRef idx="0">
            <a:schemeClr val="dk1"/>
          </a:fillRef>
          <a:effectRef idx="0">
            <a:schemeClr val="dk1"/>
          </a:effectRef>
          <a:fontRef idx="minor">
            <a:schemeClr val="tx1"/>
          </a:fontRef>
        </p:style>
      </p:cxnSp>
      <p:pic>
        <p:nvPicPr>
          <p:cNvPr id="45" name="Graphic 44" descr="Pregnant lady with solid fill">
            <a:extLst>
              <a:ext uri="{FF2B5EF4-FFF2-40B4-BE49-F238E27FC236}">
                <a16:creationId xmlns:a16="http://schemas.microsoft.com/office/drawing/2014/main" id="{FB983336-6778-1FD3-13DD-8C8AF5B445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96771" y="3908956"/>
            <a:ext cx="498331" cy="441645"/>
          </a:xfrm>
          <a:prstGeom prst="rect">
            <a:avLst/>
          </a:prstGeom>
        </p:spPr>
      </p:pic>
      <p:pic>
        <p:nvPicPr>
          <p:cNvPr id="46" name="Graphic 45" descr="Hospital with solid fill">
            <a:extLst>
              <a:ext uri="{FF2B5EF4-FFF2-40B4-BE49-F238E27FC236}">
                <a16:creationId xmlns:a16="http://schemas.microsoft.com/office/drawing/2014/main" id="{9D62C288-3845-3DFF-3ED0-C8A9BDB61D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9805" y="4832082"/>
            <a:ext cx="550984" cy="550984"/>
          </a:xfrm>
          <a:prstGeom prst="rect">
            <a:avLst/>
          </a:prstGeom>
        </p:spPr>
      </p:pic>
      <p:pic>
        <p:nvPicPr>
          <p:cNvPr id="53" name="Graphic 52" descr="Hospital with solid fill">
            <a:extLst>
              <a:ext uri="{FF2B5EF4-FFF2-40B4-BE49-F238E27FC236}">
                <a16:creationId xmlns:a16="http://schemas.microsoft.com/office/drawing/2014/main" id="{105F387D-B80D-8D0D-6315-DF273F491C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42451" y="3076461"/>
            <a:ext cx="550984" cy="550984"/>
          </a:xfrm>
          <a:prstGeom prst="rect">
            <a:avLst/>
          </a:prstGeom>
        </p:spPr>
      </p:pic>
      <p:pic>
        <p:nvPicPr>
          <p:cNvPr id="59" name="Graphic 58" descr="Pregnant lady with solid fill">
            <a:extLst>
              <a:ext uri="{FF2B5EF4-FFF2-40B4-BE49-F238E27FC236}">
                <a16:creationId xmlns:a16="http://schemas.microsoft.com/office/drawing/2014/main" id="{9ACF6FCB-BA87-5FB1-F93C-369D3F5779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3916" y="3523562"/>
            <a:ext cx="239740" cy="212469"/>
          </a:xfrm>
          <a:prstGeom prst="rect">
            <a:avLst/>
          </a:prstGeom>
        </p:spPr>
      </p:pic>
      <p:pic>
        <p:nvPicPr>
          <p:cNvPr id="60" name="Graphic 59" descr="Pregnant lady with solid fill">
            <a:extLst>
              <a:ext uri="{FF2B5EF4-FFF2-40B4-BE49-F238E27FC236}">
                <a16:creationId xmlns:a16="http://schemas.microsoft.com/office/drawing/2014/main" id="{09B6B0F8-C608-CAF3-5617-0745C242DB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66316" y="3675962"/>
            <a:ext cx="239740" cy="212469"/>
          </a:xfrm>
          <a:prstGeom prst="rect">
            <a:avLst/>
          </a:prstGeom>
        </p:spPr>
      </p:pic>
      <p:pic>
        <p:nvPicPr>
          <p:cNvPr id="61" name="Graphic 60" descr="Pregnant lady with solid fill">
            <a:extLst>
              <a:ext uri="{FF2B5EF4-FFF2-40B4-BE49-F238E27FC236}">
                <a16:creationId xmlns:a16="http://schemas.microsoft.com/office/drawing/2014/main" id="{7C38498E-D164-9497-11F9-E7E0250427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8716" y="3828362"/>
            <a:ext cx="239740" cy="212469"/>
          </a:xfrm>
          <a:prstGeom prst="rect">
            <a:avLst/>
          </a:prstGeom>
        </p:spPr>
      </p:pic>
      <p:pic>
        <p:nvPicPr>
          <p:cNvPr id="62" name="Graphic 61" descr="Pregnant lady with solid fill">
            <a:extLst>
              <a:ext uri="{FF2B5EF4-FFF2-40B4-BE49-F238E27FC236}">
                <a16:creationId xmlns:a16="http://schemas.microsoft.com/office/drawing/2014/main" id="{CB734B79-81A5-E99F-8687-A63FF51F03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1116" y="3980762"/>
            <a:ext cx="239740" cy="212469"/>
          </a:xfrm>
          <a:prstGeom prst="rect">
            <a:avLst/>
          </a:prstGeom>
        </p:spPr>
      </p:pic>
      <p:pic>
        <p:nvPicPr>
          <p:cNvPr id="63" name="Graphic 62" descr="Pregnant lady with solid fill">
            <a:extLst>
              <a:ext uri="{FF2B5EF4-FFF2-40B4-BE49-F238E27FC236}">
                <a16:creationId xmlns:a16="http://schemas.microsoft.com/office/drawing/2014/main" id="{69223C6B-0EB1-4ADA-9D10-2A9CE9F0E7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3516" y="4133162"/>
            <a:ext cx="239740" cy="212469"/>
          </a:xfrm>
          <a:prstGeom prst="rect">
            <a:avLst/>
          </a:prstGeom>
        </p:spPr>
      </p:pic>
      <p:pic>
        <p:nvPicPr>
          <p:cNvPr id="64" name="Graphic 63" descr="Pregnant lady with solid fill">
            <a:extLst>
              <a:ext uri="{FF2B5EF4-FFF2-40B4-BE49-F238E27FC236}">
                <a16:creationId xmlns:a16="http://schemas.microsoft.com/office/drawing/2014/main" id="{AA5F5825-6038-C638-4616-34BD814D45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22723" y="3418111"/>
            <a:ext cx="239740" cy="212469"/>
          </a:xfrm>
          <a:prstGeom prst="rect">
            <a:avLst/>
          </a:prstGeom>
        </p:spPr>
      </p:pic>
      <p:pic>
        <p:nvPicPr>
          <p:cNvPr id="65" name="Graphic 64" descr="Pregnant lady with solid fill">
            <a:extLst>
              <a:ext uri="{FF2B5EF4-FFF2-40B4-BE49-F238E27FC236}">
                <a16:creationId xmlns:a16="http://schemas.microsoft.com/office/drawing/2014/main" id="{9F4860C5-FBA7-2457-D86B-DFCD773309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5123" y="3570511"/>
            <a:ext cx="239740" cy="212469"/>
          </a:xfrm>
          <a:prstGeom prst="rect">
            <a:avLst/>
          </a:prstGeom>
        </p:spPr>
      </p:pic>
      <p:pic>
        <p:nvPicPr>
          <p:cNvPr id="66" name="Graphic 65" descr="Pregnant lady with solid fill">
            <a:extLst>
              <a:ext uri="{FF2B5EF4-FFF2-40B4-BE49-F238E27FC236}">
                <a16:creationId xmlns:a16="http://schemas.microsoft.com/office/drawing/2014/main" id="{7AE5E394-A0F6-DF4E-9506-63383EF1D8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27523" y="3722911"/>
            <a:ext cx="239740" cy="212469"/>
          </a:xfrm>
          <a:prstGeom prst="rect">
            <a:avLst/>
          </a:prstGeom>
        </p:spPr>
      </p:pic>
      <p:pic>
        <p:nvPicPr>
          <p:cNvPr id="67" name="Graphic 66" descr="Pregnant lady with solid fill">
            <a:extLst>
              <a:ext uri="{FF2B5EF4-FFF2-40B4-BE49-F238E27FC236}">
                <a16:creationId xmlns:a16="http://schemas.microsoft.com/office/drawing/2014/main" id="{B79D9711-8493-6E68-CCF0-56E99F795E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9923" y="3875311"/>
            <a:ext cx="239740" cy="212469"/>
          </a:xfrm>
          <a:prstGeom prst="rect">
            <a:avLst/>
          </a:prstGeom>
        </p:spPr>
      </p:pic>
      <p:pic>
        <p:nvPicPr>
          <p:cNvPr id="68" name="Graphic 67" descr="Pregnant lady with solid fill">
            <a:extLst>
              <a:ext uri="{FF2B5EF4-FFF2-40B4-BE49-F238E27FC236}">
                <a16:creationId xmlns:a16="http://schemas.microsoft.com/office/drawing/2014/main" id="{3E13FEA7-8143-9E29-BFA0-3645018ABE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2323" y="4027711"/>
            <a:ext cx="239740" cy="212469"/>
          </a:xfrm>
          <a:prstGeom prst="rect">
            <a:avLst/>
          </a:prstGeom>
        </p:spPr>
      </p:pic>
      <p:pic>
        <p:nvPicPr>
          <p:cNvPr id="69" name="Graphic 68" descr="Pregnant lady with solid fill">
            <a:extLst>
              <a:ext uri="{FF2B5EF4-FFF2-40B4-BE49-F238E27FC236}">
                <a16:creationId xmlns:a16="http://schemas.microsoft.com/office/drawing/2014/main" id="{2C5F7D77-0BA3-144B-5463-8D93B2D47B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372" y="3280147"/>
            <a:ext cx="239740" cy="212469"/>
          </a:xfrm>
          <a:prstGeom prst="rect">
            <a:avLst/>
          </a:prstGeom>
        </p:spPr>
      </p:pic>
      <p:pic>
        <p:nvPicPr>
          <p:cNvPr id="70" name="Graphic 69" descr="Pregnant lady with solid fill">
            <a:extLst>
              <a:ext uri="{FF2B5EF4-FFF2-40B4-BE49-F238E27FC236}">
                <a16:creationId xmlns:a16="http://schemas.microsoft.com/office/drawing/2014/main" id="{EA723D03-7D34-440B-9538-8DF466EC7A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8772" y="3432547"/>
            <a:ext cx="239740" cy="212469"/>
          </a:xfrm>
          <a:prstGeom prst="rect">
            <a:avLst/>
          </a:prstGeom>
        </p:spPr>
      </p:pic>
      <p:pic>
        <p:nvPicPr>
          <p:cNvPr id="71" name="Graphic 70" descr="Pregnant lady with solid fill">
            <a:extLst>
              <a:ext uri="{FF2B5EF4-FFF2-40B4-BE49-F238E27FC236}">
                <a16:creationId xmlns:a16="http://schemas.microsoft.com/office/drawing/2014/main" id="{4E4AAA8B-29C6-B705-A576-E95C21887C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31172" y="3584947"/>
            <a:ext cx="239740" cy="212469"/>
          </a:xfrm>
          <a:prstGeom prst="rect">
            <a:avLst/>
          </a:prstGeom>
        </p:spPr>
      </p:pic>
      <p:pic>
        <p:nvPicPr>
          <p:cNvPr id="72" name="Graphic 71" descr="Pregnant lady with solid fill">
            <a:extLst>
              <a:ext uri="{FF2B5EF4-FFF2-40B4-BE49-F238E27FC236}">
                <a16:creationId xmlns:a16="http://schemas.microsoft.com/office/drawing/2014/main" id="{12311C0B-5ED8-439E-94A5-DDEE6697C8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3572" y="3737347"/>
            <a:ext cx="239740" cy="212469"/>
          </a:xfrm>
          <a:prstGeom prst="rect">
            <a:avLst/>
          </a:prstGeom>
        </p:spPr>
      </p:pic>
      <p:pic>
        <p:nvPicPr>
          <p:cNvPr id="73" name="Graphic 72" descr="Pregnant lady with solid fill">
            <a:extLst>
              <a:ext uri="{FF2B5EF4-FFF2-40B4-BE49-F238E27FC236}">
                <a16:creationId xmlns:a16="http://schemas.microsoft.com/office/drawing/2014/main" id="{D1466639-EFAC-9753-7FAA-4A4E1D607B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35972" y="3889747"/>
            <a:ext cx="239740" cy="212469"/>
          </a:xfrm>
          <a:prstGeom prst="rect">
            <a:avLst/>
          </a:prstGeom>
        </p:spPr>
      </p:pic>
      <p:pic>
        <p:nvPicPr>
          <p:cNvPr id="74" name="Graphic 73" descr="Pregnant lady with solid fill">
            <a:extLst>
              <a:ext uri="{FF2B5EF4-FFF2-40B4-BE49-F238E27FC236}">
                <a16:creationId xmlns:a16="http://schemas.microsoft.com/office/drawing/2014/main" id="{9574F9DC-EFF8-FC3E-08C9-B0E50CD397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93679" y="4755283"/>
            <a:ext cx="239740" cy="212469"/>
          </a:xfrm>
          <a:prstGeom prst="rect">
            <a:avLst/>
          </a:prstGeom>
        </p:spPr>
      </p:pic>
      <p:pic>
        <p:nvPicPr>
          <p:cNvPr id="75" name="Graphic 74" descr="Pregnant lady with solid fill">
            <a:extLst>
              <a:ext uri="{FF2B5EF4-FFF2-40B4-BE49-F238E27FC236}">
                <a16:creationId xmlns:a16="http://schemas.microsoft.com/office/drawing/2014/main" id="{7F044612-426D-2E81-3BBB-2E77E257C6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46079" y="4907683"/>
            <a:ext cx="239740" cy="212469"/>
          </a:xfrm>
          <a:prstGeom prst="rect">
            <a:avLst/>
          </a:prstGeom>
        </p:spPr>
      </p:pic>
      <p:pic>
        <p:nvPicPr>
          <p:cNvPr id="76" name="Graphic 75" descr="Pregnant lady with solid fill">
            <a:extLst>
              <a:ext uri="{FF2B5EF4-FFF2-40B4-BE49-F238E27FC236}">
                <a16:creationId xmlns:a16="http://schemas.microsoft.com/office/drawing/2014/main" id="{3E8E049F-5CC8-C580-85C1-DFB03150AB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8479" y="5060083"/>
            <a:ext cx="239740" cy="212469"/>
          </a:xfrm>
          <a:prstGeom prst="rect">
            <a:avLst/>
          </a:prstGeom>
        </p:spPr>
      </p:pic>
      <p:pic>
        <p:nvPicPr>
          <p:cNvPr id="77" name="Graphic 76" descr="Pregnant lady with solid fill">
            <a:extLst>
              <a:ext uri="{FF2B5EF4-FFF2-40B4-BE49-F238E27FC236}">
                <a16:creationId xmlns:a16="http://schemas.microsoft.com/office/drawing/2014/main" id="{9CAFAE77-CA2F-4689-6BC6-B9B66A3B40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0879" y="5212483"/>
            <a:ext cx="239740" cy="212469"/>
          </a:xfrm>
          <a:prstGeom prst="rect">
            <a:avLst/>
          </a:prstGeom>
        </p:spPr>
      </p:pic>
      <p:pic>
        <p:nvPicPr>
          <p:cNvPr id="78" name="Graphic 77" descr="Pregnant lady with solid fill">
            <a:extLst>
              <a:ext uri="{FF2B5EF4-FFF2-40B4-BE49-F238E27FC236}">
                <a16:creationId xmlns:a16="http://schemas.microsoft.com/office/drawing/2014/main" id="{DCBAF472-1181-D1B9-3B6F-85FAC68F0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50086" y="4497432"/>
            <a:ext cx="239740" cy="212469"/>
          </a:xfrm>
          <a:prstGeom prst="rect">
            <a:avLst/>
          </a:prstGeom>
        </p:spPr>
      </p:pic>
      <p:pic>
        <p:nvPicPr>
          <p:cNvPr id="79" name="Graphic 78" descr="Pregnant lady with solid fill">
            <a:extLst>
              <a:ext uri="{FF2B5EF4-FFF2-40B4-BE49-F238E27FC236}">
                <a16:creationId xmlns:a16="http://schemas.microsoft.com/office/drawing/2014/main" id="{3579BC64-EC15-BF81-74F6-B3A9956A74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02486" y="4649832"/>
            <a:ext cx="239740" cy="212469"/>
          </a:xfrm>
          <a:prstGeom prst="rect">
            <a:avLst/>
          </a:prstGeom>
        </p:spPr>
      </p:pic>
      <p:pic>
        <p:nvPicPr>
          <p:cNvPr id="80" name="Graphic 79" descr="Pregnant lady with solid fill">
            <a:extLst>
              <a:ext uri="{FF2B5EF4-FFF2-40B4-BE49-F238E27FC236}">
                <a16:creationId xmlns:a16="http://schemas.microsoft.com/office/drawing/2014/main" id="{7FDA6471-C629-1A4D-2052-FFA92F6609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54886" y="4802232"/>
            <a:ext cx="239740" cy="212469"/>
          </a:xfrm>
          <a:prstGeom prst="rect">
            <a:avLst/>
          </a:prstGeom>
        </p:spPr>
      </p:pic>
      <p:pic>
        <p:nvPicPr>
          <p:cNvPr id="81" name="Graphic 80" descr="Pregnant lady with solid fill">
            <a:extLst>
              <a:ext uri="{FF2B5EF4-FFF2-40B4-BE49-F238E27FC236}">
                <a16:creationId xmlns:a16="http://schemas.microsoft.com/office/drawing/2014/main" id="{CFA59D32-88CA-9FCD-B420-DDF7EEB391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07286" y="4954632"/>
            <a:ext cx="239740" cy="212469"/>
          </a:xfrm>
          <a:prstGeom prst="rect">
            <a:avLst/>
          </a:prstGeom>
        </p:spPr>
      </p:pic>
      <p:pic>
        <p:nvPicPr>
          <p:cNvPr id="82" name="Graphic 81" descr="Pregnant lady with solid fill">
            <a:extLst>
              <a:ext uri="{FF2B5EF4-FFF2-40B4-BE49-F238E27FC236}">
                <a16:creationId xmlns:a16="http://schemas.microsoft.com/office/drawing/2014/main" id="{4D17391E-FF0A-DC71-9E92-987B7DEFFE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59686" y="5107032"/>
            <a:ext cx="239740" cy="212469"/>
          </a:xfrm>
          <a:prstGeom prst="rect">
            <a:avLst/>
          </a:prstGeom>
        </p:spPr>
      </p:pic>
      <p:pic>
        <p:nvPicPr>
          <p:cNvPr id="83" name="Graphic 82" descr="Pregnant lady with solid fill">
            <a:extLst>
              <a:ext uri="{FF2B5EF4-FFF2-40B4-BE49-F238E27FC236}">
                <a16:creationId xmlns:a16="http://schemas.microsoft.com/office/drawing/2014/main" id="{1457754A-67D1-9127-55D9-F85BAB2B61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53735" y="4359468"/>
            <a:ext cx="239740" cy="212469"/>
          </a:xfrm>
          <a:prstGeom prst="rect">
            <a:avLst/>
          </a:prstGeom>
        </p:spPr>
      </p:pic>
      <p:pic>
        <p:nvPicPr>
          <p:cNvPr id="84" name="Graphic 83" descr="Pregnant lady with solid fill">
            <a:extLst>
              <a:ext uri="{FF2B5EF4-FFF2-40B4-BE49-F238E27FC236}">
                <a16:creationId xmlns:a16="http://schemas.microsoft.com/office/drawing/2014/main" id="{3160E6C2-57FD-5CA7-8F6C-C060F01360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06135" y="4511868"/>
            <a:ext cx="239740" cy="212469"/>
          </a:xfrm>
          <a:prstGeom prst="rect">
            <a:avLst/>
          </a:prstGeom>
        </p:spPr>
      </p:pic>
      <p:pic>
        <p:nvPicPr>
          <p:cNvPr id="85" name="Graphic 84" descr="Pregnant lady with solid fill">
            <a:extLst>
              <a:ext uri="{FF2B5EF4-FFF2-40B4-BE49-F238E27FC236}">
                <a16:creationId xmlns:a16="http://schemas.microsoft.com/office/drawing/2014/main" id="{774F5ED6-AC02-FEE4-4BCC-704210F092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58535" y="4664268"/>
            <a:ext cx="239740" cy="212469"/>
          </a:xfrm>
          <a:prstGeom prst="rect">
            <a:avLst/>
          </a:prstGeom>
        </p:spPr>
      </p:pic>
      <p:pic>
        <p:nvPicPr>
          <p:cNvPr id="86" name="Graphic 85" descr="Pregnant lady with solid fill">
            <a:extLst>
              <a:ext uri="{FF2B5EF4-FFF2-40B4-BE49-F238E27FC236}">
                <a16:creationId xmlns:a16="http://schemas.microsoft.com/office/drawing/2014/main" id="{C560BD26-529D-DC72-3115-5AFFBC431F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10935" y="4816668"/>
            <a:ext cx="239740" cy="212469"/>
          </a:xfrm>
          <a:prstGeom prst="rect">
            <a:avLst/>
          </a:prstGeom>
        </p:spPr>
      </p:pic>
      <p:pic>
        <p:nvPicPr>
          <p:cNvPr id="87" name="Graphic 86" descr="Pregnant lady with solid fill">
            <a:extLst>
              <a:ext uri="{FF2B5EF4-FFF2-40B4-BE49-F238E27FC236}">
                <a16:creationId xmlns:a16="http://schemas.microsoft.com/office/drawing/2014/main" id="{FF79E4A3-6B00-7FEF-C3A1-5742CC1A0E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3335" y="4969068"/>
            <a:ext cx="239740" cy="212469"/>
          </a:xfrm>
          <a:prstGeom prst="rect">
            <a:avLst/>
          </a:prstGeom>
        </p:spPr>
      </p:pic>
      <p:pic>
        <p:nvPicPr>
          <p:cNvPr id="88" name="Graphic 87" descr="Pregnant lady with solid fill">
            <a:extLst>
              <a:ext uri="{FF2B5EF4-FFF2-40B4-BE49-F238E27FC236}">
                <a16:creationId xmlns:a16="http://schemas.microsoft.com/office/drawing/2014/main" id="{6AABD76E-FD3B-A8CB-EAB8-E1A3AC9FC4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85297" y="2941503"/>
            <a:ext cx="239740" cy="212469"/>
          </a:xfrm>
          <a:prstGeom prst="rect">
            <a:avLst/>
          </a:prstGeom>
        </p:spPr>
      </p:pic>
      <p:pic>
        <p:nvPicPr>
          <p:cNvPr id="89" name="Graphic 88" descr="Pregnant lady with solid fill">
            <a:extLst>
              <a:ext uri="{FF2B5EF4-FFF2-40B4-BE49-F238E27FC236}">
                <a16:creationId xmlns:a16="http://schemas.microsoft.com/office/drawing/2014/main" id="{90A1D767-77D8-53A6-705F-0A3D6E076D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13615" y="3065031"/>
            <a:ext cx="239740" cy="212469"/>
          </a:xfrm>
          <a:prstGeom prst="rect">
            <a:avLst/>
          </a:prstGeom>
        </p:spPr>
      </p:pic>
      <p:pic>
        <p:nvPicPr>
          <p:cNvPr id="95" name="Graphic 94" descr="Pregnant lady with solid fill">
            <a:extLst>
              <a:ext uri="{FF2B5EF4-FFF2-40B4-BE49-F238E27FC236}">
                <a16:creationId xmlns:a16="http://schemas.microsoft.com/office/drawing/2014/main" id="{C0C7AA8F-1EA8-D7CC-38B8-15EE907D9E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26025" y="4661579"/>
            <a:ext cx="239740" cy="212469"/>
          </a:xfrm>
          <a:prstGeom prst="rect">
            <a:avLst/>
          </a:prstGeom>
        </p:spPr>
      </p:pic>
      <p:cxnSp>
        <p:nvCxnSpPr>
          <p:cNvPr id="99" name="Straight Connector 98">
            <a:extLst>
              <a:ext uri="{FF2B5EF4-FFF2-40B4-BE49-F238E27FC236}">
                <a16:creationId xmlns:a16="http://schemas.microsoft.com/office/drawing/2014/main" id="{5820CB35-E5EC-D0D1-4416-678E9414FA59}"/>
              </a:ext>
            </a:extLst>
          </p:cNvPr>
          <p:cNvCxnSpPr>
            <a:cxnSpLocks/>
          </p:cNvCxnSpPr>
          <p:nvPr/>
        </p:nvCxnSpPr>
        <p:spPr>
          <a:xfrm flipV="1">
            <a:off x="8819483" y="3557871"/>
            <a:ext cx="1015203" cy="663604"/>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id="{7F390410-8C5D-B04F-6F54-1FD5A99090FD}"/>
              </a:ext>
            </a:extLst>
          </p:cNvPr>
          <p:cNvCxnSpPr>
            <a:cxnSpLocks/>
          </p:cNvCxnSpPr>
          <p:nvPr/>
        </p:nvCxnSpPr>
        <p:spPr>
          <a:xfrm flipV="1">
            <a:off x="8787465" y="3555067"/>
            <a:ext cx="980814" cy="50487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919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DDA69C-C355-5EDF-9585-FB86E754707A}"/>
              </a:ext>
            </a:extLst>
          </p:cNvPr>
          <p:cNvSpPr txBox="1"/>
          <p:nvPr/>
        </p:nvSpPr>
        <p:spPr>
          <a:xfrm>
            <a:off x="87086" y="97313"/>
            <a:ext cx="5098062" cy="369332"/>
          </a:xfrm>
          <a:prstGeom prst="rect">
            <a:avLst/>
          </a:prstGeom>
          <a:noFill/>
        </p:spPr>
        <p:txBody>
          <a:bodyPr wrap="none" rtlCol="0">
            <a:spAutoFit/>
          </a:bodyPr>
          <a:lstStyle/>
          <a:p>
            <a:r>
              <a:rPr lang="en-US" b="1" dirty="0">
                <a:solidFill>
                  <a:schemeClr val="accent1">
                    <a:lumMod val="75000"/>
                  </a:schemeClr>
                </a:solidFill>
                <a:latin typeface="+mj-lt"/>
              </a:rPr>
              <a:t>OVERVIEW OF ABM and LP Model: Part 1 Calibration </a:t>
            </a:r>
          </a:p>
        </p:txBody>
      </p:sp>
      <p:cxnSp>
        <p:nvCxnSpPr>
          <p:cNvPr id="10" name="Straight Connector 9">
            <a:extLst>
              <a:ext uri="{FF2B5EF4-FFF2-40B4-BE49-F238E27FC236}">
                <a16:creationId xmlns:a16="http://schemas.microsoft.com/office/drawing/2014/main" id="{9322DE38-5FD3-A962-96C8-B97CD213A9AF}"/>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29F032E-A60B-F879-05D0-0002B55FC77C}"/>
              </a:ext>
            </a:extLst>
          </p:cNvPr>
          <p:cNvSpPr txBox="1"/>
          <p:nvPr/>
        </p:nvSpPr>
        <p:spPr>
          <a:xfrm>
            <a:off x="391886" y="950026"/>
            <a:ext cx="11528768" cy="1754326"/>
          </a:xfrm>
          <a:prstGeom prst="rect">
            <a:avLst/>
          </a:prstGeom>
          <a:noFill/>
        </p:spPr>
        <p:txBody>
          <a:bodyPr wrap="square" rtlCol="0">
            <a:spAutoFit/>
          </a:bodyPr>
          <a:lstStyle/>
          <a:p>
            <a:pPr marL="342900" indent="-342900">
              <a:buFont typeface="+mj-lt"/>
              <a:buAutoNum type="arabicPeriod"/>
            </a:pPr>
            <a:r>
              <a:rPr lang="en-US" dirty="0">
                <a:solidFill>
                  <a:schemeClr val="tx1"/>
                </a:solidFill>
                <a:latin typeface="Calibri" panose="020F0502020204030204" pitchFamily="34" charset="0"/>
                <a:cs typeface="Calibri" panose="020F0502020204030204" pitchFamily="34" charset="0"/>
              </a:rPr>
              <a:t>Mother goes to antenatal care facility, where she is assessed for pregnancy risk. </a:t>
            </a:r>
          </a:p>
          <a:p>
            <a:pPr marL="342900" indent="-342900">
              <a:buFont typeface="+mj-lt"/>
              <a:buAutoNum type="arabicPeriod"/>
            </a:pPr>
            <a:r>
              <a:rPr lang="en-US" dirty="0">
                <a:solidFill>
                  <a:schemeClr val="tx1"/>
                </a:solidFill>
                <a:latin typeface="Calibri" panose="020F0502020204030204" pitchFamily="34" charset="0"/>
                <a:cs typeface="Calibri" panose="020F0502020204030204" pitchFamily="34" charset="0"/>
                <a:sym typeface="Wingdings" pitchFamily="2" charset="2"/>
              </a:rPr>
              <a:t>Mother goes from antenatal care facility to her intended delivery facility.</a:t>
            </a:r>
            <a:endParaRPr lang="en-US" dirty="0">
              <a:latin typeface="Calibri" panose="020F0502020204030204" pitchFamily="34" charset="0"/>
              <a:cs typeface="Calibri" panose="020F0502020204030204" pitchFamily="34" charset="0"/>
              <a:sym typeface="Wingdings" pitchFamily="2" charset="2"/>
            </a:endParaRPr>
          </a:p>
          <a:p>
            <a:pPr marL="342900" indent="-342900">
              <a:buFont typeface="+mj-lt"/>
              <a:buAutoNum type="arabicPeriod"/>
            </a:pPr>
            <a:r>
              <a:rPr lang="en-US" dirty="0">
                <a:latin typeface="Calibri" panose="020F0502020204030204" pitchFamily="34" charset="0"/>
                <a:cs typeface="Calibri" panose="020F0502020204030204" pitchFamily="34" charset="0"/>
              </a:rPr>
              <a:t>Mother possibly develops complication during delivery </a:t>
            </a:r>
          </a:p>
          <a:p>
            <a:pPr marL="342900" indent="-342900">
              <a:buFont typeface="+mj-lt"/>
              <a:buAutoNum type="arabicPeriod"/>
            </a:pPr>
            <a:r>
              <a:rPr lang="en-US" dirty="0">
                <a:solidFill>
                  <a:schemeClr val="tx1"/>
                </a:solidFill>
                <a:latin typeface="Calibri" panose="020F0502020204030204" pitchFamily="34" charset="0"/>
                <a:cs typeface="Calibri" panose="020F0502020204030204" pitchFamily="34" charset="0"/>
              </a:rPr>
              <a:t>Mother is possibly transferred. </a:t>
            </a:r>
            <a:endParaRPr lang="en-US" dirty="0">
              <a:latin typeface="Calibri" panose="020F0502020204030204" pitchFamily="34" charset="0"/>
              <a:cs typeface="Calibri" panose="020F0502020204030204" pitchFamily="34" charset="0"/>
            </a:endParaRPr>
          </a:p>
          <a:p>
            <a:pPr marL="342900" indent="-342900">
              <a:buFont typeface="+mj-lt"/>
              <a:buAutoNum type="arabicPeriod"/>
            </a:pPr>
            <a:r>
              <a:rPr lang="en-US" dirty="0">
                <a:solidFill>
                  <a:schemeClr val="tx1"/>
                </a:solidFill>
                <a:latin typeface="Calibri" panose="020F0502020204030204" pitchFamily="34" charset="0"/>
                <a:cs typeface="Calibri" panose="020F0502020204030204" pitchFamily="34" charset="0"/>
              </a:rPr>
              <a:t>Mother’s transfer location is determined. </a:t>
            </a:r>
          </a:p>
          <a:p>
            <a:pPr marL="342900" indent="-342900">
              <a:buFont typeface="+mj-lt"/>
              <a:buAutoNum type="arabicPeriod"/>
            </a:pPr>
            <a:r>
              <a:rPr lang="en-US" dirty="0">
                <a:solidFill>
                  <a:schemeClr val="tx1"/>
                </a:solidFill>
                <a:latin typeface="Calibri" panose="020F0502020204030204" pitchFamily="34" charset="0"/>
                <a:cs typeface="Calibri" panose="020F0502020204030204" pitchFamily="34" charset="0"/>
              </a:rPr>
              <a:t>Mortality </a:t>
            </a:r>
            <a:r>
              <a:rPr lang="en-US" dirty="0">
                <a:latin typeface="Calibri" panose="020F0502020204030204" pitchFamily="34" charset="0"/>
                <a:cs typeface="Calibri" panose="020F0502020204030204" pitchFamily="34" charset="0"/>
              </a:rPr>
              <a:t>rates at facilities is determined.</a:t>
            </a:r>
            <a:endParaRPr lang="en-US" dirty="0">
              <a:solidFill>
                <a:schemeClr val="tx1"/>
              </a:solidFill>
              <a:latin typeface="Calibri" panose="020F0502020204030204" pitchFamily="34" charset="0"/>
              <a:cs typeface="Calibri" panose="020F0502020204030204" pitchFamily="34" charset="0"/>
            </a:endParaRPr>
          </a:p>
        </p:txBody>
      </p:sp>
      <p:pic>
        <p:nvPicPr>
          <p:cNvPr id="4" name="Graphic 3" descr="Home outline">
            <a:extLst>
              <a:ext uri="{FF2B5EF4-FFF2-40B4-BE49-F238E27FC236}">
                <a16:creationId xmlns:a16="http://schemas.microsoft.com/office/drawing/2014/main" id="{664E0279-F63E-C061-5791-BABBB28845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9797" y="3134889"/>
            <a:ext cx="676630" cy="676630"/>
          </a:xfrm>
          <a:prstGeom prst="rect">
            <a:avLst/>
          </a:prstGeom>
        </p:spPr>
      </p:pic>
      <p:pic>
        <p:nvPicPr>
          <p:cNvPr id="8" name="Graphic 7" descr="Ambulance outline">
            <a:extLst>
              <a:ext uri="{FF2B5EF4-FFF2-40B4-BE49-F238E27FC236}">
                <a16:creationId xmlns:a16="http://schemas.microsoft.com/office/drawing/2014/main" id="{BDD9A0E4-2264-B144-FAAD-2C78605A75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08305" y="2569256"/>
            <a:ext cx="707136" cy="707136"/>
          </a:xfrm>
          <a:prstGeom prst="rect">
            <a:avLst/>
          </a:prstGeom>
        </p:spPr>
      </p:pic>
      <p:pic>
        <p:nvPicPr>
          <p:cNvPr id="12" name="Graphic 11" descr="Hospital outline">
            <a:extLst>
              <a:ext uri="{FF2B5EF4-FFF2-40B4-BE49-F238E27FC236}">
                <a16:creationId xmlns:a16="http://schemas.microsoft.com/office/drawing/2014/main" id="{9B4310C8-C31B-BA54-C861-57324E5A12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9895" y="3696816"/>
            <a:ext cx="773275" cy="773275"/>
          </a:xfrm>
          <a:prstGeom prst="rect">
            <a:avLst/>
          </a:prstGeom>
        </p:spPr>
      </p:pic>
      <p:pic>
        <p:nvPicPr>
          <p:cNvPr id="16" name="Graphic 15" descr="Hospital outline">
            <a:extLst>
              <a:ext uri="{FF2B5EF4-FFF2-40B4-BE49-F238E27FC236}">
                <a16:creationId xmlns:a16="http://schemas.microsoft.com/office/drawing/2014/main" id="{3F532E64-5899-F2D2-4EF9-FA04EFA7B27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25197" y="3133352"/>
            <a:ext cx="773275" cy="773275"/>
          </a:xfrm>
          <a:prstGeom prst="rect">
            <a:avLst/>
          </a:prstGeom>
        </p:spPr>
      </p:pic>
      <p:pic>
        <p:nvPicPr>
          <p:cNvPr id="18" name="Graphic 17" descr="Pregnant lady outline">
            <a:extLst>
              <a:ext uri="{FF2B5EF4-FFF2-40B4-BE49-F238E27FC236}">
                <a16:creationId xmlns:a16="http://schemas.microsoft.com/office/drawing/2014/main" id="{271DEE94-56F1-2ABB-73F2-B2F43C3230C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3513" y="3473204"/>
            <a:ext cx="610250" cy="610250"/>
          </a:xfrm>
          <a:prstGeom prst="rect">
            <a:avLst/>
          </a:prstGeom>
        </p:spPr>
      </p:pic>
      <p:pic>
        <p:nvPicPr>
          <p:cNvPr id="19" name="Graphic 18" descr="Pregnant lady outline">
            <a:extLst>
              <a:ext uri="{FF2B5EF4-FFF2-40B4-BE49-F238E27FC236}">
                <a16:creationId xmlns:a16="http://schemas.microsoft.com/office/drawing/2014/main" id="{7B17C914-C6C9-A582-8E3B-45B1A423367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74672" y="3473204"/>
            <a:ext cx="610250" cy="610250"/>
          </a:xfrm>
          <a:prstGeom prst="rect">
            <a:avLst/>
          </a:prstGeom>
        </p:spPr>
      </p:pic>
      <p:pic>
        <p:nvPicPr>
          <p:cNvPr id="20" name="Graphic 19" descr="Pregnant lady outline">
            <a:extLst>
              <a:ext uri="{FF2B5EF4-FFF2-40B4-BE49-F238E27FC236}">
                <a16:creationId xmlns:a16="http://schemas.microsoft.com/office/drawing/2014/main" id="{EEE76BC3-50A3-7238-0069-4E2295160E4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53692" y="3519989"/>
            <a:ext cx="610250" cy="610250"/>
          </a:xfrm>
          <a:prstGeom prst="rect">
            <a:avLst/>
          </a:prstGeom>
        </p:spPr>
      </p:pic>
      <p:pic>
        <p:nvPicPr>
          <p:cNvPr id="21" name="Graphic 20" descr="Hospital outline">
            <a:extLst>
              <a:ext uri="{FF2B5EF4-FFF2-40B4-BE49-F238E27FC236}">
                <a16:creationId xmlns:a16="http://schemas.microsoft.com/office/drawing/2014/main" id="{46A2D498-AC61-B3F9-8C01-F18ABE60FF6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45005" y="1931077"/>
            <a:ext cx="773275" cy="773275"/>
          </a:xfrm>
          <a:prstGeom prst="rect">
            <a:avLst/>
          </a:prstGeom>
        </p:spPr>
      </p:pic>
      <p:pic>
        <p:nvPicPr>
          <p:cNvPr id="22" name="Graphic 21" descr="Pregnant lady outline">
            <a:extLst>
              <a:ext uri="{FF2B5EF4-FFF2-40B4-BE49-F238E27FC236}">
                <a16:creationId xmlns:a16="http://schemas.microsoft.com/office/drawing/2014/main" id="{3336CD1F-9164-F536-06B9-73D00B63BE5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39880" y="4056736"/>
            <a:ext cx="610250" cy="610250"/>
          </a:xfrm>
          <a:prstGeom prst="rect">
            <a:avLst/>
          </a:prstGeom>
        </p:spPr>
      </p:pic>
      <p:pic>
        <p:nvPicPr>
          <p:cNvPr id="23" name="Graphic 22" descr="Pregnant lady outline">
            <a:extLst>
              <a:ext uri="{FF2B5EF4-FFF2-40B4-BE49-F238E27FC236}">
                <a16:creationId xmlns:a16="http://schemas.microsoft.com/office/drawing/2014/main" id="{C70E4EE0-2F89-6425-0AF6-613BF72F927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47655" y="2327394"/>
            <a:ext cx="610250" cy="610250"/>
          </a:xfrm>
          <a:prstGeom prst="rect">
            <a:avLst/>
          </a:prstGeom>
        </p:spPr>
      </p:pic>
      <p:cxnSp>
        <p:nvCxnSpPr>
          <p:cNvPr id="25" name="Straight Arrow Connector 24">
            <a:extLst>
              <a:ext uri="{FF2B5EF4-FFF2-40B4-BE49-F238E27FC236}">
                <a16:creationId xmlns:a16="http://schemas.microsoft.com/office/drawing/2014/main" id="{C1AEA22C-A189-9A0C-FAC2-FF5C769E749A}"/>
              </a:ext>
            </a:extLst>
          </p:cNvPr>
          <p:cNvCxnSpPr>
            <a:cxnSpLocks/>
          </p:cNvCxnSpPr>
          <p:nvPr/>
        </p:nvCxnSpPr>
        <p:spPr>
          <a:xfrm>
            <a:off x="1269755" y="3778329"/>
            <a:ext cx="9409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716BFC2-84CC-57DD-651F-6B18380D4D89}"/>
              </a:ext>
            </a:extLst>
          </p:cNvPr>
          <p:cNvCxnSpPr>
            <a:cxnSpLocks/>
          </p:cNvCxnSpPr>
          <p:nvPr/>
        </p:nvCxnSpPr>
        <p:spPr>
          <a:xfrm>
            <a:off x="3321438" y="3778329"/>
            <a:ext cx="66824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1ED864D-0106-ED2F-81D8-FB7539EC0C78}"/>
              </a:ext>
            </a:extLst>
          </p:cNvPr>
          <p:cNvCxnSpPr>
            <a:cxnSpLocks/>
            <a:endCxn id="8" idx="1"/>
          </p:cNvCxnSpPr>
          <p:nvPr/>
        </p:nvCxnSpPr>
        <p:spPr>
          <a:xfrm flipV="1">
            <a:off x="5198472" y="2922824"/>
            <a:ext cx="709833" cy="4501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DDBF440-6F2F-779F-E91A-7EEE73838EFC}"/>
              </a:ext>
            </a:extLst>
          </p:cNvPr>
          <p:cNvCxnSpPr/>
          <p:nvPr/>
        </p:nvCxnSpPr>
        <p:spPr>
          <a:xfrm>
            <a:off x="6615441" y="2875161"/>
            <a:ext cx="9409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E91A827-D67D-320B-64BD-C139A54479C9}"/>
              </a:ext>
            </a:extLst>
          </p:cNvPr>
          <p:cNvCxnSpPr>
            <a:endCxn id="22" idx="1"/>
          </p:cNvCxnSpPr>
          <p:nvPr/>
        </p:nvCxnSpPr>
        <p:spPr>
          <a:xfrm>
            <a:off x="5198472" y="3643414"/>
            <a:ext cx="2341408" cy="7184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1AFAD50-9709-3CC6-6BC4-7E0BC0938AB4}"/>
              </a:ext>
            </a:extLst>
          </p:cNvPr>
          <p:cNvSpPr txBox="1"/>
          <p:nvPr/>
        </p:nvSpPr>
        <p:spPr>
          <a:xfrm>
            <a:off x="7377886" y="2939708"/>
            <a:ext cx="2068580" cy="338554"/>
          </a:xfrm>
          <a:prstGeom prst="rect">
            <a:avLst/>
          </a:prstGeom>
          <a:noFill/>
        </p:spPr>
        <p:txBody>
          <a:bodyPr wrap="none" rtlCol="0">
            <a:spAutoFit/>
          </a:bodyPr>
          <a:lstStyle/>
          <a:p>
            <a:r>
              <a:rPr lang="en-US" sz="1600" dirty="0"/>
              <a:t>5. New delivery facility</a:t>
            </a:r>
          </a:p>
        </p:txBody>
      </p:sp>
      <p:sp>
        <p:nvSpPr>
          <p:cNvPr id="35" name="TextBox 34">
            <a:extLst>
              <a:ext uri="{FF2B5EF4-FFF2-40B4-BE49-F238E27FC236}">
                <a16:creationId xmlns:a16="http://schemas.microsoft.com/office/drawing/2014/main" id="{0DA24B5E-BB7C-5206-07F7-0699B1C7FD56}"/>
              </a:ext>
            </a:extLst>
          </p:cNvPr>
          <p:cNvSpPr txBox="1"/>
          <p:nvPr/>
        </p:nvSpPr>
        <p:spPr>
          <a:xfrm>
            <a:off x="7249668" y="4698972"/>
            <a:ext cx="2133726" cy="338554"/>
          </a:xfrm>
          <a:prstGeom prst="rect">
            <a:avLst/>
          </a:prstGeom>
          <a:noFill/>
        </p:spPr>
        <p:txBody>
          <a:bodyPr wrap="none" rtlCol="0">
            <a:spAutoFit/>
          </a:bodyPr>
          <a:lstStyle/>
          <a:p>
            <a:r>
              <a:rPr lang="en-US" sz="1600" dirty="0"/>
              <a:t>Original delivery facility</a:t>
            </a:r>
          </a:p>
        </p:txBody>
      </p:sp>
      <p:sp>
        <p:nvSpPr>
          <p:cNvPr id="36" name="TextBox 35">
            <a:extLst>
              <a:ext uri="{FF2B5EF4-FFF2-40B4-BE49-F238E27FC236}">
                <a16:creationId xmlns:a16="http://schemas.microsoft.com/office/drawing/2014/main" id="{1A44123E-7A84-1029-25A1-C93108192EDA}"/>
              </a:ext>
            </a:extLst>
          </p:cNvPr>
          <p:cNvSpPr txBox="1"/>
          <p:nvPr/>
        </p:nvSpPr>
        <p:spPr>
          <a:xfrm>
            <a:off x="3918356" y="4247472"/>
            <a:ext cx="2151358" cy="584775"/>
          </a:xfrm>
          <a:prstGeom prst="rect">
            <a:avLst/>
          </a:prstGeom>
          <a:noFill/>
        </p:spPr>
        <p:txBody>
          <a:bodyPr wrap="none" rtlCol="0">
            <a:spAutoFit/>
          </a:bodyPr>
          <a:lstStyle/>
          <a:p>
            <a:r>
              <a:rPr lang="en-US" sz="1600" dirty="0"/>
              <a:t>2. Initial delivery facility</a:t>
            </a:r>
          </a:p>
          <a:p>
            <a:r>
              <a:rPr lang="en-US" sz="1600" dirty="0"/>
              <a:t>3. Complication </a:t>
            </a:r>
          </a:p>
        </p:txBody>
      </p:sp>
      <p:sp>
        <p:nvSpPr>
          <p:cNvPr id="37" name="TextBox 36">
            <a:extLst>
              <a:ext uri="{FF2B5EF4-FFF2-40B4-BE49-F238E27FC236}">
                <a16:creationId xmlns:a16="http://schemas.microsoft.com/office/drawing/2014/main" id="{F849B82B-D018-18E9-7994-3A86124F4BBD}"/>
              </a:ext>
            </a:extLst>
          </p:cNvPr>
          <p:cNvSpPr txBox="1"/>
          <p:nvPr/>
        </p:nvSpPr>
        <p:spPr>
          <a:xfrm>
            <a:off x="2246212" y="4252197"/>
            <a:ext cx="1337995" cy="338554"/>
          </a:xfrm>
          <a:prstGeom prst="rect">
            <a:avLst/>
          </a:prstGeom>
          <a:noFill/>
        </p:spPr>
        <p:txBody>
          <a:bodyPr wrap="none" rtlCol="0">
            <a:spAutoFit/>
          </a:bodyPr>
          <a:lstStyle/>
          <a:p>
            <a:r>
              <a:rPr lang="en-US" sz="1600" dirty="0"/>
              <a:t>1. ANC facility</a:t>
            </a:r>
          </a:p>
        </p:txBody>
      </p:sp>
      <p:sp>
        <p:nvSpPr>
          <p:cNvPr id="38" name="TextBox 37">
            <a:extLst>
              <a:ext uri="{FF2B5EF4-FFF2-40B4-BE49-F238E27FC236}">
                <a16:creationId xmlns:a16="http://schemas.microsoft.com/office/drawing/2014/main" id="{C216E278-F4FB-32B8-A0F3-E6542B11DFD6}"/>
              </a:ext>
            </a:extLst>
          </p:cNvPr>
          <p:cNvSpPr txBox="1"/>
          <p:nvPr/>
        </p:nvSpPr>
        <p:spPr>
          <a:xfrm>
            <a:off x="5814377" y="3107270"/>
            <a:ext cx="1086836" cy="338554"/>
          </a:xfrm>
          <a:prstGeom prst="rect">
            <a:avLst/>
          </a:prstGeom>
          <a:noFill/>
        </p:spPr>
        <p:txBody>
          <a:bodyPr wrap="none" rtlCol="0">
            <a:spAutoFit/>
          </a:bodyPr>
          <a:lstStyle/>
          <a:p>
            <a:r>
              <a:rPr lang="en-US" sz="1600" dirty="0"/>
              <a:t>4. Referral </a:t>
            </a:r>
          </a:p>
        </p:txBody>
      </p:sp>
      <p:sp>
        <p:nvSpPr>
          <p:cNvPr id="39" name="TextBox 38">
            <a:extLst>
              <a:ext uri="{FF2B5EF4-FFF2-40B4-BE49-F238E27FC236}">
                <a16:creationId xmlns:a16="http://schemas.microsoft.com/office/drawing/2014/main" id="{D574ECE1-E247-B7B1-9EB7-DE9C32A80A06}"/>
              </a:ext>
            </a:extLst>
          </p:cNvPr>
          <p:cNvSpPr txBox="1"/>
          <p:nvPr/>
        </p:nvSpPr>
        <p:spPr>
          <a:xfrm>
            <a:off x="271346" y="4254849"/>
            <a:ext cx="1608325" cy="338554"/>
          </a:xfrm>
          <a:prstGeom prst="rect">
            <a:avLst/>
          </a:prstGeom>
          <a:noFill/>
        </p:spPr>
        <p:txBody>
          <a:bodyPr wrap="none" rtlCol="0">
            <a:spAutoFit/>
          </a:bodyPr>
          <a:lstStyle/>
          <a:p>
            <a:r>
              <a:rPr lang="en-US" sz="1600" dirty="0"/>
              <a:t>Pregnant mother</a:t>
            </a:r>
          </a:p>
        </p:txBody>
      </p:sp>
      <p:pic>
        <p:nvPicPr>
          <p:cNvPr id="3" name="Graphic 2" descr="Hospital outline">
            <a:extLst>
              <a:ext uri="{FF2B5EF4-FFF2-40B4-BE49-F238E27FC236}">
                <a16:creationId xmlns:a16="http://schemas.microsoft.com/office/drawing/2014/main" id="{64CD2D09-F673-BBF8-B3BF-8879E1C06E9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84606" y="2582070"/>
            <a:ext cx="773275" cy="773275"/>
          </a:xfrm>
          <a:prstGeom prst="rect">
            <a:avLst/>
          </a:prstGeom>
        </p:spPr>
      </p:pic>
      <p:sp>
        <p:nvSpPr>
          <p:cNvPr id="5" name="TextBox 4">
            <a:extLst>
              <a:ext uri="{FF2B5EF4-FFF2-40B4-BE49-F238E27FC236}">
                <a16:creationId xmlns:a16="http://schemas.microsoft.com/office/drawing/2014/main" id="{B7B61B39-C01B-C29F-2622-18E56D7875A1}"/>
              </a:ext>
            </a:extLst>
          </p:cNvPr>
          <p:cNvSpPr txBox="1"/>
          <p:nvPr/>
        </p:nvSpPr>
        <p:spPr>
          <a:xfrm>
            <a:off x="9956432" y="3315836"/>
            <a:ext cx="1629624" cy="584775"/>
          </a:xfrm>
          <a:prstGeom prst="rect">
            <a:avLst/>
          </a:prstGeom>
          <a:noFill/>
        </p:spPr>
        <p:txBody>
          <a:bodyPr wrap="square" rtlCol="0">
            <a:spAutoFit/>
          </a:bodyPr>
          <a:lstStyle/>
          <a:p>
            <a:pPr algn="ctr"/>
            <a:r>
              <a:rPr lang="en-US" sz="1600" dirty="0"/>
              <a:t>Health outcomes at facility</a:t>
            </a:r>
          </a:p>
        </p:txBody>
      </p:sp>
    </p:spTree>
    <p:extLst>
      <p:ext uri="{BB962C8B-B14F-4D97-AF65-F5344CB8AC3E}">
        <p14:creationId xmlns:p14="http://schemas.microsoft.com/office/powerpoint/2010/main" val="753428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DDA69C-C355-5EDF-9585-FB86E754707A}"/>
              </a:ext>
            </a:extLst>
          </p:cNvPr>
          <p:cNvSpPr txBox="1"/>
          <p:nvPr/>
        </p:nvSpPr>
        <p:spPr>
          <a:xfrm>
            <a:off x="87086" y="97313"/>
            <a:ext cx="1610184" cy="369332"/>
          </a:xfrm>
          <a:prstGeom prst="rect">
            <a:avLst/>
          </a:prstGeom>
          <a:noFill/>
        </p:spPr>
        <p:txBody>
          <a:bodyPr wrap="none" rtlCol="0">
            <a:spAutoFit/>
          </a:bodyPr>
          <a:lstStyle/>
          <a:p>
            <a:r>
              <a:rPr lang="en-US" b="1" dirty="0">
                <a:solidFill>
                  <a:schemeClr val="accent1">
                    <a:lumMod val="75000"/>
                  </a:schemeClr>
                </a:solidFill>
                <a:latin typeface="+mj-lt"/>
              </a:rPr>
              <a:t>STEP 1 OF ABM</a:t>
            </a:r>
          </a:p>
        </p:txBody>
      </p:sp>
      <p:cxnSp>
        <p:nvCxnSpPr>
          <p:cNvPr id="10" name="Straight Connector 9">
            <a:extLst>
              <a:ext uri="{FF2B5EF4-FFF2-40B4-BE49-F238E27FC236}">
                <a16:creationId xmlns:a16="http://schemas.microsoft.com/office/drawing/2014/main" id="{9322DE38-5FD3-A962-96C8-B97CD213A9AF}"/>
              </a:ext>
            </a:extLst>
          </p:cNvPr>
          <p:cNvCxnSpPr/>
          <p:nvPr/>
        </p:nvCxnSpPr>
        <p:spPr>
          <a:xfrm>
            <a:off x="0" y="593161"/>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29F032E-A60B-F879-05D0-0002B55FC77C}"/>
              </a:ext>
            </a:extLst>
          </p:cNvPr>
          <p:cNvSpPr txBox="1"/>
          <p:nvPr/>
        </p:nvSpPr>
        <p:spPr>
          <a:xfrm>
            <a:off x="87086" y="729612"/>
            <a:ext cx="11528768" cy="646331"/>
          </a:xfrm>
          <a:prstGeom prst="rect">
            <a:avLst/>
          </a:prstGeom>
          <a:noFill/>
        </p:spPr>
        <p:txBody>
          <a:bodyPr wrap="square" rtlCol="0">
            <a:spAutoFit/>
          </a:bodyPr>
          <a:lstStyle/>
          <a:p>
            <a:pPr marL="342900" indent="-342900">
              <a:buFont typeface="+mj-lt"/>
              <a:buAutoNum type="arabicPeriod"/>
            </a:pPr>
            <a:r>
              <a:rPr lang="en-US" dirty="0">
                <a:solidFill>
                  <a:schemeClr val="tx1"/>
                </a:solidFill>
                <a:latin typeface="Calibri" panose="020F0502020204030204" pitchFamily="34" charset="0"/>
                <a:cs typeface="Calibri" panose="020F0502020204030204" pitchFamily="34" charset="0"/>
              </a:rPr>
              <a:t>Mother is assigned risk level to</a:t>
            </a:r>
            <a:r>
              <a:rPr lang="en-US" dirty="0">
                <a:latin typeface="Calibri" panose="020F0502020204030204" pitchFamily="34" charset="0"/>
                <a:cs typeface="Calibri" panose="020F0502020204030204" pitchFamily="34" charset="0"/>
              </a:rPr>
              <a:t> ANC </a:t>
            </a:r>
            <a:r>
              <a:rPr lang="en-US" dirty="0">
                <a:solidFill>
                  <a:schemeClr val="tx1"/>
                </a:solidFill>
                <a:latin typeface="Calibri" panose="020F0502020204030204" pitchFamily="34" charset="0"/>
                <a:cs typeface="Calibri" panose="020F0502020204030204" pitchFamily="34" charset="0"/>
              </a:rPr>
              <a:t>facility according to the following distribution: </a:t>
            </a:r>
          </a:p>
          <a:p>
            <a:pPr lvl="1"/>
            <a:r>
              <a:rPr lang="en-US" dirty="0">
                <a:solidFill>
                  <a:schemeClr val="tx1"/>
                </a:solidFill>
                <a:latin typeface="Calibri" panose="020F0502020204030204" pitchFamily="34" charset="0"/>
                <a:cs typeface="Calibri" panose="020F0502020204030204" pitchFamily="34" charset="0"/>
                <a:sym typeface="Wingdings" pitchFamily="2" charset="2"/>
              </a:rPr>
              <a:t>[0.33, 0.26, 0.41]  </a:t>
            </a:r>
            <a:r>
              <a:rPr lang="en-US" dirty="0">
                <a:solidFill>
                  <a:schemeClr val="tx1"/>
                </a:solidFill>
                <a:latin typeface="Calibri" panose="020F0502020204030204" pitchFamily="34" charset="0"/>
                <a:cs typeface="Calibri" panose="020F0502020204030204" pitchFamily="34" charset="0"/>
              </a:rPr>
              <a:t>[0,1,2] where 0 = low risk, 1 = medium risk, 2 = high risk </a:t>
            </a:r>
            <a:r>
              <a:rPr lang="en-US" dirty="0">
                <a:solidFill>
                  <a:schemeClr val="tx1"/>
                </a:solidFill>
                <a:latin typeface="Calibri" panose="020F0502020204030204" pitchFamily="34" charset="0"/>
                <a:cs typeface="Calibri" panose="020F0502020204030204" pitchFamily="34" charset="0"/>
                <a:sym typeface="Wingdings" pitchFamily="2" charset="2"/>
              </a:rPr>
              <a:t>(1)</a:t>
            </a:r>
            <a:endParaRPr lang="en-US" dirty="0">
              <a:latin typeface="Calibri" panose="020F0502020204030204" pitchFamily="34" charset="0"/>
              <a:cs typeface="Calibri" panose="020F0502020204030204" pitchFamily="34" charset="0"/>
              <a:sym typeface="Wingdings" pitchFamily="2" charset="2"/>
            </a:endParaRPr>
          </a:p>
        </p:txBody>
      </p:sp>
      <p:sp>
        <p:nvSpPr>
          <p:cNvPr id="13" name="TextBox 12">
            <a:extLst>
              <a:ext uri="{FF2B5EF4-FFF2-40B4-BE49-F238E27FC236}">
                <a16:creationId xmlns:a16="http://schemas.microsoft.com/office/drawing/2014/main" id="{B4E0D6C6-497E-3AA9-B145-CBEB4C70B0F4}"/>
              </a:ext>
            </a:extLst>
          </p:cNvPr>
          <p:cNvSpPr txBox="1"/>
          <p:nvPr/>
        </p:nvSpPr>
        <p:spPr>
          <a:xfrm>
            <a:off x="8377311" y="6339685"/>
            <a:ext cx="3658374" cy="461665"/>
          </a:xfrm>
          <a:prstGeom prst="rect">
            <a:avLst/>
          </a:prstGeom>
          <a:noFill/>
        </p:spPr>
        <p:txBody>
          <a:bodyPr wrap="none" rtlCol="0">
            <a:spAutoFit/>
          </a:bodyPr>
          <a:lstStyle/>
          <a:p>
            <a:pPr marL="228600" indent="-228600">
              <a:buAutoNum type="arabicParenBoth"/>
            </a:pPr>
            <a:r>
              <a:rPr lang="en-US" sz="1200" i="1" dirty="0">
                <a:solidFill>
                  <a:schemeClr val="bg2">
                    <a:lumMod val="75000"/>
                  </a:schemeClr>
                </a:solidFill>
                <a:effectLst/>
                <a:latin typeface="HelveticaNeueLTStd"/>
                <a:hlinkClick r:id="rId2">
                  <a:extLst>
                    <a:ext uri="{A12FA001-AC4F-418D-AE19-62706E023703}">
                      <ahyp:hlinkClr xmlns:ahyp="http://schemas.microsoft.com/office/drawing/2018/hyperlinkcolor" val="tx"/>
                    </a:ext>
                  </a:extLst>
                </a:hlinkClick>
              </a:rPr>
              <a:t>https://bmjopen.bmj.com/content/12/1/e050670</a:t>
            </a:r>
            <a:r>
              <a:rPr lang="en-US" sz="1200" i="1" dirty="0">
                <a:solidFill>
                  <a:schemeClr val="bg2">
                    <a:lumMod val="75000"/>
                  </a:schemeClr>
                </a:solidFill>
                <a:effectLst/>
                <a:latin typeface="HelveticaNeueLTStd"/>
              </a:rPr>
              <a:t> </a:t>
            </a:r>
            <a:br>
              <a:rPr lang="en-US" sz="1200" i="1" dirty="0">
                <a:solidFill>
                  <a:schemeClr val="bg2">
                    <a:lumMod val="75000"/>
                  </a:schemeClr>
                </a:solidFill>
                <a:effectLst/>
                <a:latin typeface="HelveticaNeueLTStd"/>
              </a:rPr>
            </a:br>
            <a:r>
              <a:rPr lang="en-US" sz="1200" i="1" dirty="0">
                <a:solidFill>
                  <a:schemeClr val="bg2">
                    <a:lumMod val="75000"/>
                  </a:schemeClr>
                </a:solidFill>
                <a:effectLst/>
                <a:latin typeface="HelveticaNeueLTStd"/>
              </a:rPr>
              <a:t>Kenya</a:t>
            </a:r>
          </a:p>
        </p:txBody>
      </p:sp>
      <p:sp>
        <p:nvSpPr>
          <p:cNvPr id="19" name="Oval 18">
            <a:extLst>
              <a:ext uri="{FF2B5EF4-FFF2-40B4-BE49-F238E27FC236}">
                <a16:creationId xmlns:a16="http://schemas.microsoft.com/office/drawing/2014/main" id="{E55B3AC0-9BBF-2B48-D0C5-CFC4D2ABFE92}"/>
              </a:ext>
            </a:extLst>
          </p:cNvPr>
          <p:cNvSpPr/>
          <p:nvPr/>
        </p:nvSpPr>
        <p:spPr>
          <a:xfrm>
            <a:off x="5868746" y="2286162"/>
            <a:ext cx="563951" cy="51596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0" name="Oval 19">
            <a:extLst>
              <a:ext uri="{FF2B5EF4-FFF2-40B4-BE49-F238E27FC236}">
                <a16:creationId xmlns:a16="http://schemas.microsoft.com/office/drawing/2014/main" id="{ACF11E54-3CB7-2A2F-E35B-BA4B2FE3A6A9}"/>
              </a:ext>
            </a:extLst>
          </p:cNvPr>
          <p:cNvSpPr/>
          <p:nvPr/>
        </p:nvSpPr>
        <p:spPr>
          <a:xfrm>
            <a:off x="5868746" y="3153689"/>
            <a:ext cx="563951" cy="515969"/>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1" name="Oval 20">
            <a:extLst>
              <a:ext uri="{FF2B5EF4-FFF2-40B4-BE49-F238E27FC236}">
                <a16:creationId xmlns:a16="http://schemas.microsoft.com/office/drawing/2014/main" id="{37E6F535-4590-F685-A531-513C928AC133}"/>
              </a:ext>
            </a:extLst>
          </p:cNvPr>
          <p:cNvSpPr/>
          <p:nvPr/>
        </p:nvSpPr>
        <p:spPr>
          <a:xfrm>
            <a:off x="5868745" y="4028826"/>
            <a:ext cx="563951" cy="51596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pic>
        <p:nvPicPr>
          <p:cNvPr id="22" name="Graphic 21" descr="Pregnant lady outline">
            <a:extLst>
              <a:ext uri="{FF2B5EF4-FFF2-40B4-BE49-F238E27FC236}">
                <a16:creationId xmlns:a16="http://schemas.microsoft.com/office/drawing/2014/main" id="{F1A05EDF-11E9-916D-C501-9FA6603D12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95168" y="3059408"/>
            <a:ext cx="610250" cy="610250"/>
          </a:xfrm>
          <a:prstGeom prst="rect">
            <a:avLst/>
          </a:prstGeom>
        </p:spPr>
      </p:pic>
      <p:cxnSp>
        <p:nvCxnSpPr>
          <p:cNvPr id="24" name="Straight Arrow Connector 23">
            <a:extLst>
              <a:ext uri="{FF2B5EF4-FFF2-40B4-BE49-F238E27FC236}">
                <a16:creationId xmlns:a16="http://schemas.microsoft.com/office/drawing/2014/main" id="{77B9602C-0E3E-1D2A-4811-45857C5C30FB}"/>
              </a:ext>
            </a:extLst>
          </p:cNvPr>
          <p:cNvCxnSpPr>
            <a:stCxn id="22" idx="3"/>
            <a:endCxn id="19" idx="2"/>
          </p:cNvCxnSpPr>
          <p:nvPr/>
        </p:nvCxnSpPr>
        <p:spPr>
          <a:xfrm flipV="1">
            <a:off x="4105418" y="2544147"/>
            <a:ext cx="1763328" cy="8203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BB6C66C-A0BF-4A37-E2CB-BB228ED3F918}"/>
              </a:ext>
            </a:extLst>
          </p:cNvPr>
          <p:cNvCxnSpPr>
            <a:stCxn id="22" idx="3"/>
            <a:endCxn id="20" idx="2"/>
          </p:cNvCxnSpPr>
          <p:nvPr/>
        </p:nvCxnSpPr>
        <p:spPr>
          <a:xfrm>
            <a:off x="4105418" y="3364533"/>
            <a:ext cx="1763328" cy="4714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EFB39A-C0AA-5DAB-40F2-538FD3EF8538}"/>
              </a:ext>
            </a:extLst>
          </p:cNvPr>
          <p:cNvCxnSpPr>
            <a:stCxn id="22" idx="3"/>
            <a:endCxn id="21" idx="2"/>
          </p:cNvCxnSpPr>
          <p:nvPr/>
        </p:nvCxnSpPr>
        <p:spPr>
          <a:xfrm>
            <a:off x="4105418" y="3364533"/>
            <a:ext cx="1763327" cy="92227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0B53D458-F7A5-08BD-A248-A07DF6A65D23}"/>
              </a:ext>
            </a:extLst>
          </p:cNvPr>
          <p:cNvSpPr txBox="1"/>
          <p:nvPr/>
        </p:nvSpPr>
        <p:spPr>
          <a:xfrm>
            <a:off x="6560288" y="2357149"/>
            <a:ext cx="948401" cy="369332"/>
          </a:xfrm>
          <a:prstGeom prst="rect">
            <a:avLst/>
          </a:prstGeom>
          <a:noFill/>
        </p:spPr>
        <p:txBody>
          <a:bodyPr wrap="none" rtlCol="0">
            <a:spAutoFit/>
          </a:bodyPr>
          <a:lstStyle/>
          <a:p>
            <a:r>
              <a:rPr lang="en-US" dirty="0"/>
              <a:t>Low risk</a:t>
            </a:r>
          </a:p>
        </p:txBody>
      </p:sp>
      <p:sp>
        <p:nvSpPr>
          <p:cNvPr id="35" name="TextBox 34">
            <a:extLst>
              <a:ext uri="{FF2B5EF4-FFF2-40B4-BE49-F238E27FC236}">
                <a16:creationId xmlns:a16="http://schemas.microsoft.com/office/drawing/2014/main" id="{374F7782-8544-2310-78FD-83370E41B22F}"/>
              </a:ext>
            </a:extLst>
          </p:cNvPr>
          <p:cNvSpPr txBox="1"/>
          <p:nvPr/>
        </p:nvSpPr>
        <p:spPr>
          <a:xfrm>
            <a:off x="6560287" y="3244334"/>
            <a:ext cx="1358064" cy="369332"/>
          </a:xfrm>
          <a:prstGeom prst="rect">
            <a:avLst/>
          </a:prstGeom>
          <a:noFill/>
        </p:spPr>
        <p:txBody>
          <a:bodyPr wrap="none" rtlCol="0">
            <a:spAutoFit/>
          </a:bodyPr>
          <a:lstStyle/>
          <a:p>
            <a:r>
              <a:rPr lang="en-US" dirty="0"/>
              <a:t>Medium risk</a:t>
            </a:r>
          </a:p>
        </p:txBody>
      </p:sp>
      <p:sp>
        <p:nvSpPr>
          <p:cNvPr id="36" name="TextBox 35">
            <a:extLst>
              <a:ext uri="{FF2B5EF4-FFF2-40B4-BE49-F238E27FC236}">
                <a16:creationId xmlns:a16="http://schemas.microsoft.com/office/drawing/2014/main" id="{6E495ADF-45AF-31D8-A0EA-529381AF2CD2}"/>
              </a:ext>
            </a:extLst>
          </p:cNvPr>
          <p:cNvSpPr txBox="1"/>
          <p:nvPr/>
        </p:nvSpPr>
        <p:spPr>
          <a:xfrm>
            <a:off x="6556022" y="4040874"/>
            <a:ext cx="1045479" cy="369332"/>
          </a:xfrm>
          <a:prstGeom prst="rect">
            <a:avLst/>
          </a:prstGeom>
          <a:noFill/>
        </p:spPr>
        <p:txBody>
          <a:bodyPr wrap="none" rtlCol="0">
            <a:spAutoFit/>
          </a:bodyPr>
          <a:lstStyle/>
          <a:p>
            <a:r>
              <a:rPr lang="en-US" dirty="0"/>
              <a:t>High risk </a:t>
            </a:r>
          </a:p>
        </p:txBody>
      </p:sp>
      <p:sp>
        <p:nvSpPr>
          <p:cNvPr id="37" name="TextBox 36">
            <a:extLst>
              <a:ext uri="{FF2B5EF4-FFF2-40B4-BE49-F238E27FC236}">
                <a16:creationId xmlns:a16="http://schemas.microsoft.com/office/drawing/2014/main" id="{3F847B5E-2469-9043-D510-FB53A0EF6D8B}"/>
              </a:ext>
            </a:extLst>
          </p:cNvPr>
          <p:cNvSpPr txBox="1"/>
          <p:nvPr/>
        </p:nvSpPr>
        <p:spPr>
          <a:xfrm>
            <a:off x="4849723" y="2701192"/>
            <a:ext cx="532890" cy="340519"/>
          </a:xfrm>
          <a:prstGeom prst="roundRect">
            <a:avLst/>
          </a:prstGeom>
          <a:solidFill>
            <a:schemeClr val="bg1"/>
          </a:solidFill>
        </p:spPr>
        <p:txBody>
          <a:bodyPr wrap="none" rtlCol="0">
            <a:spAutoFit/>
          </a:bodyPr>
          <a:lstStyle/>
          <a:p>
            <a:r>
              <a:rPr lang="en-US" sz="1400" dirty="0"/>
              <a:t>0.33</a:t>
            </a:r>
          </a:p>
        </p:txBody>
      </p:sp>
      <p:sp>
        <p:nvSpPr>
          <p:cNvPr id="38" name="TextBox 37">
            <a:extLst>
              <a:ext uri="{FF2B5EF4-FFF2-40B4-BE49-F238E27FC236}">
                <a16:creationId xmlns:a16="http://schemas.microsoft.com/office/drawing/2014/main" id="{475A367A-0269-2DD2-3901-767220F9B765}"/>
              </a:ext>
            </a:extLst>
          </p:cNvPr>
          <p:cNvSpPr txBox="1"/>
          <p:nvPr/>
        </p:nvSpPr>
        <p:spPr>
          <a:xfrm>
            <a:off x="4987081" y="3217843"/>
            <a:ext cx="532890" cy="340519"/>
          </a:xfrm>
          <a:prstGeom prst="roundRect">
            <a:avLst/>
          </a:prstGeom>
          <a:solidFill>
            <a:schemeClr val="bg1"/>
          </a:solidFill>
        </p:spPr>
        <p:txBody>
          <a:bodyPr wrap="none" rtlCol="0">
            <a:spAutoFit/>
          </a:bodyPr>
          <a:lstStyle/>
          <a:p>
            <a:r>
              <a:rPr lang="en-US" sz="1400" dirty="0"/>
              <a:t>0.26</a:t>
            </a:r>
          </a:p>
        </p:txBody>
      </p:sp>
      <p:sp>
        <p:nvSpPr>
          <p:cNvPr id="39" name="TextBox 38">
            <a:extLst>
              <a:ext uri="{FF2B5EF4-FFF2-40B4-BE49-F238E27FC236}">
                <a16:creationId xmlns:a16="http://schemas.microsoft.com/office/drawing/2014/main" id="{E4DB178D-3E66-CE35-C106-21D4984D13B0}"/>
              </a:ext>
            </a:extLst>
          </p:cNvPr>
          <p:cNvSpPr txBox="1"/>
          <p:nvPr/>
        </p:nvSpPr>
        <p:spPr>
          <a:xfrm>
            <a:off x="4976860" y="3803816"/>
            <a:ext cx="532890" cy="340519"/>
          </a:xfrm>
          <a:prstGeom prst="roundRect">
            <a:avLst/>
          </a:prstGeom>
          <a:solidFill>
            <a:schemeClr val="bg1"/>
          </a:solidFill>
        </p:spPr>
        <p:txBody>
          <a:bodyPr wrap="none" rtlCol="0">
            <a:spAutoFit/>
          </a:bodyPr>
          <a:lstStyle/>
          <a:p>
            <a:r>
              <a:rPr lang="en-US" sz="1400" dirty="0"/>
              <a:t>0.41</a:t>
            </a:r>
          </a:p>
        </p:txBody>
      </p:sp>
    </p:spTree>
    <p:extLst>
      <p:ext uri="{BB962C8B-B14F-4D97-AF65-F5344CB8AC3E}">
        <p14:creationId xmlns:p14="http://schemas.microsoft.com/office/powerpoint/2010/main" val="7013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1309</TotalTime>
  <Words>2220</Words>
  <Application>Microsoft Macintosh PowerPoint</Application>
  <PresentationFormat>Widescreen</PresentationFormat>
  <Paragraphs>403</Paragraphs>
  <Slides>31</Slides>
  <Notes>0</Notes>
  <HiddenSlides>9</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HelveticaNeueLTStd</vt:lpstr>
      <vt:lpstr>Slack-Lato</vt:lpstr>
      <vt:lpstr>Arial</vt:lpstr>
      <vt:lpstr>Calibri</vt:lpstr>
      <vt:lpstr>Calibri Light</vt:lpstr>
      <vt:lpstr>Cambria Math</vt:lpstr>
      <vt:lpstr>Office Theme</vt:lpstr>
      <vt:lpstr>SDR update - July 2023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ABM Version 1</dc:title>
  <dc:creator>Meibin Chen</dc:creator>
  <cp:lastModifiedBy>Meibin Chen</cp:lastModifiedBy>
  <cp:revision>343</cp:revision>
  <dcterms:created xsi:type="dcterms:W3CDTF">2023-07-11T16:45:53Z</dcterms:created>
  <dcterms:modified xsi:type="dcterms:W3CDTF">2023-07-12T14:35:35Z</dcterms:modified>
</cp:coreProperties>
</file>