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57" r:id="rId2"/>
    <p:sldId id="527" r:id="rId3"/>
    <p:sldId id="528" r:id="rId4"/>
    <p:sldId id="529" r:id="rId5"/>
    <p:sldId id="530" r:id="rId6"/>
    <p:sldId id="531" r:id="rId7"/>
    <p:sldId id="532" r:id="rId8"/>
    <p:sldId id="533" r:id="rId9"/>
    <p:sldId id="534" r:id="rId10"/>
    <p:sldId id="555" r:id="rId11"/>
    <p:sldId id="536" r:id="rId12"/>
    <p:sldId id="556" r:id="rId13"/>
    <p:sldId id="537" r:id="rId14"/>
    <p:sldId id="538" r:id="rId15"/>
    <p:sldId id="539" r:id="rId16"/>
    <p:sldId id="540" r:id="rId17"/>
    <p:sldId id="541" r:id="rId18"/>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6181DDF-120F-4F19-AD00-876BA097660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362CCCA4-E15D-449E-8414-72D3A3207BE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F0AC16E9-A5A6-44B8-92ED-866D769EC24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25228E8E-A0DC-43F1-9572-AB4942E375A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7105A576-10CE-4420-BA84-D7CB674441D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D76A4844-24B3-4897-8B47-043A9F940C0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C1F88CDE-5495-40A4-ABD6-F015263F94F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B157818-D282-4986-8E01-EE8E6422C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05A1F57-8A27-4C73-AF32-852F88327023}"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DC3348DA-D322-4436-A97B-AC2F8C543CE3}"/>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87807F7-DCFF-45FF-AC2E-9914A6990E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2E54381-CFAB-44B3-9A97-6B6BDF2E104F}" type="slidenum">
              <a:rPr lang="en-US" altLang="zh-CN" sz="1200">
                <a:ea typeface="宋体" panose="02010600030101010101" pitchFamily="2" charset="-122"/>
              </a:rPr>
              <a:pPr/>
              <a:t>3</a:t>
            </a:fld>
            <a:endParaRPr lang="en-US" altLang="zh-CN" sz="120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89104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EAB1A60-33EB-4B08-B567-DC8C50E8F7AD}" type="slidenum">
              <a:rPr lang="en-US" altLang="zh-CN" sz="1200">
                <a:ea typeface="宋体" panose="02010600030101010101" pitchFamily="2" charset="-122"/>
              </a:rPr>
              <a:pPr/>
              <a:t>4</a:t>
            </a:fld>
            <a:endParaRPr lang="en-US" altLang="zh-CN" sz="1200">
              <a:ea typeface="宋体" panose="02010600030101010101" pitchFamily="2"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08059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50A37E4-9EC8-4BCC-95A4-A6F9580193EB}" type="slidenum">
              <a:rPr lang="en-US" altLang="zh-CN" sz="1200">
                <a:ea typeface="宋体" panose="02010600030101010101" pitchFamily="2" charset="-122"/>
              </a:rPr>
              <a:pPr/>
              <a:t>5</a:t>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12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8F24DA8-4259-497B-83B3-DFA535CF3F53}" type="slidenum">
              <a:rPr lang="en-US" altLang="zh-CN" sz="1200">
                <a:ea typeface="宋体" panose="02010600030101010101" pitchFamily="2" charset="-122"/>
              </a:rPr>
              <a:pPr/>
              <a:t>11</a:t>
            </a:fld>
            <a:endParaRPr lang="en-US" altLang="zh-CN" sz="120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49222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B80259A-A0C1-4422-A283-BCE19FEC99FB}" type="slidenum">
              <a:rPr lang="en-US" altLang="zh-CN" sz="1200">
                <a:ea typeface="宋体" panose="02010600030101010101" pitchFamily="2" charset="-122"/>
              </a:rPr>
              <a:pPr/>
              <a:t>13</a:t>
            </a:fld>
            <a:endParaRPr lang="en-US" altLang="zh-CN" sz="1200">
              <a:ea typeface="宋体" panose="02010600030101010101" pitchFamily="2" charset="-122"/>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343990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6464642A-545F-46DE-A990-20A6D15BC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5113B1A1-C6B8-4E99-9369-1C91F6890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7468B307-4D5B-4DE6-9B96-D10A90AF3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1A2CB8D5-5B0D-4C33-8C83-9049138452D3}"/>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a:t>© </a:t>
            </a:r>
            <a:r>
              <a:rPr lang="en-GB" altLang="zh-CN"/>
              <a:t>2008</a:t>
            </a:r>
            <a:r>
              <a:rPr lang="en-GB" altLang="en-US"/>
              <a:t> </a:t>
            </a:r>
            <a:r>
              <a:rPr lang="en-GB" altLang="zh-CN"/>
              <a:t>BUPT TSEG</a:t>
            </a:r>
            <a:endParaRPr lang="en-US" altLang="zh-CN"/>
          </a:p>
        </p:txBody>
      </p:sp>
    </p:spTree>
    <p:extLst>
      <p:ext uri="{BB962C8B-B14F-4D97-AF65-F5344CB8AC3E}">
        <p14:creationId xmlns:p14="http://schemas.microsoft.com/office/powerpoint/2010/main" val="11458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6F1DD9D6-656E-44E5-B9CF-1070ED0DF1D1}"/>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60893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B501874-B287-4601-88C5-AE08EB5FFE7C}"/>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37693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D61FBED-7F5D-48FD-BF3D-31D0B352CE07}"/>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17868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A9AE1406-442D-4541-9DDC-85893711C06E}"/>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51912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291F5BF-7952-439D-92A4-6306EC1C5017}"/>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79683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967BF8DA-C2F7-4A0B-9996-21330A1A47AE}"/>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30248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C2C8C32B-A932-4BF8-8F52-685478627002}"/>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09784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30FD424-C53D-4AD4-8CA2-73911563C4EA}"/>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2272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1A07D20-A1B5-48A6-8092-266EB66FE7D7}"/>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01205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4AD406FD-0C54-4F27-97E8-8A03C618F980}"/>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60998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AAD22C6A-15BE-438B-A621-56D2899022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8AB01ED6-E0D3-4CCB-A035-5ED9D02AEB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55B9FED2-D0A9-40A5-BB44-2656BE03D7AC}"/>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CB24CE3A-E022-441B-A420-8C960035D9A6}"/>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8ED1B673-6EFE-4448-9F2D-16484085A969}"/>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
        <p:nvSpPr>
          <p:cNvPr id="8199" name="Text Box 7">
            <a:extLst>
              <a:ext uri="{FF2B5EF4-FFF2-40B4-BE49-F238E27FC236}">
                <a16:creationId xmlns:a16="http://schemas.microsoft.com/office/drawing/2014/main" id="{37C6C796-A52A-46E3-BDAE-F84240858154}"/>
              </a:ext>
            </a:extLst>
          </p:cNvPr>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CA4FDC99-11B2-4C66-A149-6B5C778CBB50}"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9E71408B-CC64-408F-915C-9313D51735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A59F3740-347E-4A7F-AD5A-65F112CE81D0}"/>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512" r:id="rId1"/>
    <p:sldLayoutId id="2147484502" r:id="rId2"/>
    <p:sldLayoutId id="2147484503" r:id="rId3"/>
    <p:sldLayoutId id="2147484504" r:id="rId4"/>
    <p:sldLayoutId id="2147484505" r:id="rId5"/>
    <p:sldLayoutId id="2147484506" r:id="rId6"/>
    <p:sldLayoutId id="2147484507" r:id="rId7"/>
    <p:sldLayoutId id="2147484508" r:id="rId8"/>
    <p:sldLayoutId id="2147484509" r:id="rId9"/>
    <p:sldLayoutId id="2147484510" r:id="rId10"/>
    <p:sldLayoutId id="2147484511"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584A602A-DA98-4CE9-B6BB-7070A693B00A}"/>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solidFill>
                  <a:schemeClr val="bg1"/>
                </a:solidFill>
                <a:ea typeface="宋体" panose="02010600030101010101" pitchFamily="2" charset="-122"/>
              </a:rPr>
              <a:t>© </a:t>
            </a:r>
            <a:r>
              <a:rPr lang="en-GB" altLang="zh-CN" sz="1200">
                <a:solidFill>
                  <a:schemeClr val="bg1"/>
                </a:solidFill>
                <a:ea typeface="宋体" panose="02010600030101010101" pitchFamily="2" charset="-122"/>
              </a:rPr>
              <a:t>2008</a:t>
            </a:r>
            <a:r>
              <a:rPr lang="en-GB" altLang="en-US" sz="1200">
                <a:solidFill>
                  <a:schemeClr val="bg1"/>
                </a:solidFill>
                <a:ea typeface="宋体" panose="02010600030101010101" pitchFamily="2" charset="-122"/>
              </a:rPr>
              <a:t> </a:t>
            </a:r>
            <a:r>
              <a:rPr lang="en-GB" altLang="zh-CN" sz="1200">
                <a:solidFill>
                  <a:schemeClr val="bg1"/>
                </a:solidFill>
                <a:ea typeface="宋体" panose="02010600030101010101" pitchFamily="2" charset="-122"/>
              </a:rPr>
              <a:t>BUPT TSEG</a:t>
            </a:r>
            <a:endParaRPr lang="en-US" altLang="zh-CN" sz="120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429CFA71-6276-4F37-84D2-B512BD03CEF4}"/>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4100" name="Rectangle 3">
            <a:extLst>
              <a:ext uri="{FF2B5EF4-FFF2-40B4-BE49-F238E27FC236}">
                <a16:creationId xmlns:a16="http://schemas.microsoft.com/office/drawing/2014/main" id="{5F9FAB95-0AB8-4C5B-8FCE-64DBC1236674}"/>
              </a:ext>
            </a:extLst>
          </p:cNvPr>
          <p:cNvSpPr>
            <a:spLocks noGrp="1" noChangeArrowheads="1"/>
          </p:cNvSpPr>
          <p:nvPr>
            <p:ph type="subTitle" idx="1"/>
          </p:nvPr>
        </p:nvSpPr>
        <p:spPr>
          <a:xfrm>
            <a:off x="1403350" y="4581128"/>
            <a:ext cx="7035800" cy="1295797"/>
          </a:xfrm>
        </p:spPr>
        <p:txBody>
          <a:bodyPr/>
          <a:lstStyle/>
          <a:p>
            <a:r>
              <a:rPr lang="zh-CN" altLang="en-US" sz="3600" b="1" dirty="0"/>
              <a:t>第十章  软件项目管理</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代码行度量方法</a:t>
            </a:r>
          </a:p>
        </p:txBody>
      </p:sp>
      <p:sp>
        <p:nvSpPr>
          <p:cNvPr id="3" name="内容占位符 2"/>
          <p:cNvSpPr>
            <a:spLocks noGrp="1"/>
          </p:cNvSpPr>
          <p:nvPr>
            <p:ph idx="1"/>
          </p:nvPr>
        </p:nvSpPr>
        <p:spPr>
          <a:xfrm>
            <a:off x="542062" y="1268760"/>
            <a:ext cx="8343900" cy="4856163"/>
          </a:xfrm>
        </p:spPr>
        <p:txBody>
          <a:bodyPr/>
          <a:lstStyle/>
          <a:p>
            <a:pPr algn="just"/>
            <a:r>
              <a:rPr lang="zh-CN" altLang="en-US" sz="2800" dirty="0"/>
              <a:t>代码行指所有的可执行的源代码行数，包括可交付的动作和控制语句、数据定义、数据类型声明等。 </a:t>
            </a:r>
          </a:p>
          <a:p>
            <a:pPr algn="just"/>
            <a:endParaRPr lang="en-US" altLang="zh-CN" dirty="0"/>
          </a:p>
          <a:p>
            <a:pPr algn="just"/>
            <a:endParaRPr lang="en-US" altLang="zh-CN" dirty="0"/>
          </a:p>
          <a:p>
            <a:pPr marL="0" indent="0" algn="just">
              <a:buNone/>
            </a:pPr>
            <a:endParaRPr lang="en-US" altLang="zh-CN" dirty="0"/>
          </a:p>
          <a:p>
            <a:pPr lvl="1" algn="just"/>
            <a:r>
              <a:rPr lang="zh-CN" altLang="en-US" sz="2400" b="1" dirty="0">
                <a:latin typeface="+mn-ea"/>
                <a:ea typeface="+mn-ea"/>
              </a:rPr>
              <a:t>生产率＝</a:t>
            </a:r>
            <a:r>
              <a:rPr lang="en-US" altLang="zh-CN" sz="2400" b="1" dirty="0">
                <a:latin typeface="+mn-ea"/>
                <a:ea typeface="+mn-ea"/>
              </a:rPr>
              <a:t>KLOC</a:t>
            </a:r>
            <a:r>
              <a:rPr lang="zh-CN" altLang="en-US" sz="2400" b="1" dirty="0">
                <a:latin typeface="+mn-ea"/>
                <a:ea typeface="+mn-ea"/>
              </a:rPr>
              <a:t>／工作量（人月数）</a:t>
            </a:r>
          </a:p>
          <a:p>
            <a:pPr lvl="1" algn="just"/>
            <a:r>
              <a:rPr lang="zh-CN" altLang="en-US" sz="2400" b="1" dirty="0">
                <a:latin typeface="+mn-ea"/>
                <a:ea typeface="+mn-ea"/>
              </a:rPr>
              <a:t>质量＝错误数／</a:t>
            </a:r>
            <a:r>
              <a:rPr lang="en-US" altLang="zh-CN" sz="2400" b="1" dirty="0">
                <a:latin typeface="+mn-ea"/>
                <a:ea typeface="+mn-ea"/>
              </a:rPr>
              <a:t>KLOC</a:t>
            </a:r>
          </a:p>
          <a:p>
            <a:pPr lvl="1" algn="just"/>
            <a:r>
              <a:rPr lang="zh-CN" altLang="en-US" sz="2400" b="1" dirty="0">
                <a:latin typeface="+mn-ea"/>
                <a:ea typeface="+mn-ea"/>
              </a:rPr>
              <a:t>单位成本＝成本／ </a:t>
            </a:r>
            <a:r>
              <a:rPr lang="en-US" altLang="zh-CN" sz="2400" b="1" dirty="0">
                <a:latin typeface="+mn-ea"/>
                <a:ea typeface="+mn-ea"/>
              </a:rPr>
              <a:t>KLOC</a:t>
            </a:r>
          </a:p>
          <a:p>
            <a:pPr lvl="1" algn="just"/>
            <a:r>
              <a:rPr lang="zh-CN" altLang="en-US" sz="2400" b="1" dirty="0">
                <a:latin typeface="+mn-ea"/>
                <a:ea typeface="+mn-ea"/>
              </a:rPr>
              <a:t>单位文档＝文档页数／</a:t>
            </a:r>
            <a:r>
              <a:rPr lang="en-US" altLang="zh-CN" sz="2400" b="1" dirty="0">
                <a:latin typeface="+mn-ea"/>
                <a:ea typeface="+mn-ea"/>
              </a:rPr>
              <a:t>KLOC</a:t>
            </a:r>
            <a:endParaRPr lang="en-US" altLang="zh-CN" sz="2400" b="1" dirty="0">
              <a:solidFill>
                <a:srgbClr val="000000"/>
              </a:solidFill>
              <a:latin typeface="+mn-ea"/>
              <a:ea typeface="+mn-ea"/>
              <a:cs typeface="Times New Roman" panose="02020603050405020304" pitchFamily="18" charset="0"/>
            </a:endParaRPr>
          </a:p>
          <a:p>
            <a:pPr algn="just"/>
            <a:endParaRPr lang="en-US" altLang="zh-CN" dirty="0"/>
          </a:p>
          <a:p>
            <a:pPr algn="just"/>
            <a:endParaRPr lang="en-US" altLang="zh-CN" dirty="0"/>
          </a:p>
          <a:p>
            <a:pPr algn="just"/>
            <a:endParaRPr lang="zh-CN" altLang="en-US" dirty="0"/>
          </a:p>
        </p:txBody>
      </p:sp>
      <p:pic>
        <p:nvPicPr>
          <p:cNvPr id="4" name="图片 3"/>
          <p:cNvPicPr>
            <a:picLocks noChangeAspect="1"/>
          </p:cNvPicPr>
          <p:nvPr/>
        </p:nvPicPr>
        <p:blipFill>
          <a:blip r:embed="rId2"/>
          <a:stretch>
            <a:fillRect/>
          </a:stretch>
        </p:blipFill>
        <p:spPr>
          <a:xfrm>
            <a:off x="396349" y="2492896"/>
            <a:ext cx="8635325" cy="2088232"/>
          </a:xfrm>
          <a:prstGeom prst="rect">
            <a:avLst/>
          </a:prstGeom>
        </p:spPr>
      </p:pic>
    </p:spTree>
    <p:extLst>
      <p:ext uri="{BB962C8B-B14F-4D97-AF65-F5344CB8AC3E}">
        <p14:creationId xmlns:p14="http://schemas.microsoft.com/office/powerpoint/2010/main" val="409138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dirty="0"/>
              <a:t>功能点度量</a:t>
            </a:r>
          </a:p>
        </p:txBody>
      </p:sp>
      <p:sp>
        <p:nvSpPr>
          <p:cNvPr id="24580" name="Rectangle 3"/>
          <p:cNvSpPr>
            <a:spLocks noGrp="1" noChangeArrowheads="1"/>
          </p:cNvSpPr>
          <p:nvPr>
            <p:ph type="body" idx="1"/>
          </p:nvPr>
        </p:nvSpPr>
        <p:spPr>
          <a:xfrm>
            <a:off x="395536" y="1196752"/>
            <a:ext cx="8568952" cy="5328592"/>
          </a:xfrm>
        </p:spPr>
        <p:txBody>
          <a:bodyPr>
            <a:normAutofit/>
          </a:bodyPr>
          <a:lstStyle/>
          <a:p>
            <a:pPr algn="just">
              <a:lnSpc>
                <a:spcPct val="110000"/>
              </a:lnSpc>
              <a:spcBef>
                <a:spcPct val="30000"/>
              </a:spcBef>
            </a:pPr>
            <a:r>
              <a:rPr lang="zh-CN" altLang="en-US" sz="3100" dirty="0"/>
              <a:t>功能点度量方法是由</a:t>
            </a:r>
            <a:r>
              <a:rPr lang="en-US" altLang="zh-CN" sz="3100" dirty="0"/>
              <a:t>IBM</a:t>
            </a:r>
            <a:r>
              <a:rPr lang="zh-CN" altLang="en-US" sz="3100" dirty="0"/>
              <a:t>公司的工程师（</a:t>
            </a:r>
            <a:r>
              <a:rPr lang="en-US" altLang="zh-CN" sz="3100" dirty="0"/>
              <a:t>Allan Albrecht</a:t>
            </a:r>
            <a:r>
              <a:rPr lang="zh-CN" altLang="en-US" sz="3100" dirty="0"/>
              <a:t>）于</a:t>
            </a:r>
            <a:r>
              <a:rPr lang="en-US" altLang="zh-CN" sz="3100" dirty="0"/>
              <a:t>20</a:t>
            </a:r>
            <a:r>
              <a:rPr lang="zh-CN" altLang="en-US" sz="3100" dirty="0"/>
              <a:t>世纪</a:t>
            </a:r>
            <a:r>
              <a:rPr lang="en-US" altLang="zh-CN" sz="3100" dirty="0"/>
              <a:t>70</a:t>
            </a:r>
            <a:r>
              <a:rPr lang="zh-CN" altLang="en-US" sz="3100" dirty="0"/>
              <a:t>年代提出的，是一种生产率度量法。 </a:t>
            </a:r>
          </a:p>
          <a:p>
            <a:pPr algn="just">
              <a:lnSpc>
                <a:spcPct val="110000"/>
              </a:lnSpc>
              <a:spcBef>
                <a:spcPct val="30000"/>
              </a:spcBef>
            </a:pPr>
            <a:r>
              <a:rPr lang="zh-CN" altLang="en-US" sz="3100" dirty="0"/>
              <a:t>该方法利用程序的“功能性”和“实用性”，及有关软件数据域的一些计数度量和软件复杂性估计的经验关系式，导出功能点</a:t>
            </a:r>
            <a:r>
              <a:rPr lang="en-US" altLang="zh-CN" sz="3100" dirty="0"/>
              <a:t>(FP)</a:t>
            </a:r>
            <a:r>
              <a:rPr lang="zh-CN" altLang="en-US" sz="3100" dirty="0"/>
              <a:t>。</a:t>
            </a:r>
          </a:p>
        </p:txBody>
      </p:sp>
    </p:spTree>
    <p:extLst>
      <p:ext uri="{BB962C8B-B14F-4D97-AF65-F5344CB8AC3E}">
        <p14:creationId xmlns:p14="http://schemas.microsoft.com/office/powerpoint/2010/main" val="362525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1870E-AAE7-4660-BD6C-D0A9BD5CFEF7}"/>
              </a:ext>
            </a:extLst>
          </p:cNvPr>
          <p:cNvSpPr>
            <a:spLocks noGrp="1"/>
          </p:cNvSpPr>
          <p:nvPr>
            <p:ph type="title"/>
          </p:nvPr>
        </p:nvSpPr>
        <p:spPr/>
        <p:txBody>
          <a:bodyPr/>
          <a:lstStyle/>
          <a:p>
            <a:r>
              <a:rPr lang="zh-CN" altLang="en-US" dirty="0"/>
              <a:t>功能点度量</a:t>
            </a:r>
          </a:p>
        </p:txBody>
      </p:sp>
      <p:sp>
        <p:nvSpPr>
          <p:cNvPr id="3" name="内容占位符 2">
            <a:extLst>
              <a:ext uri="{FF2B5EF4-FFF2-40B4-BE49-F238E27FC236}">
                <a16:creationId xmlns:a16="http://schemas.microsoft.com/office/drawing/2014/main" id="{BD65BCBE-C8D4-4D7A-B73C-02AD99B66E68}"/>
              </a:ext>
            </a:extLst>
          </p:cNvPr>
          <p:cNvSpPr>
            <a:spLocks noGrp="1"/>
          </p:cNvSpPr>
          <p:nvPr>
            <p:ph idx="1"/>
          </p:nvPr>
        </p:nvSpPr>
        <p:spPr>
          <a:xfrm>
            <a:off x="107504" y="980728"/>
            <a:ext cx="9036496" cy="5285135"/>
          </a:xfrm>
        </p:spPr>
        <p:txBody>
          <a:bodyPr/>
          <a:lstStyle/>
          <a:p>
            <a:pPr algn="just">
              <a:lnSpc>
                <a:spcPct val="110000"/>
              </a:lnSpc>
              <a:spcBef>
                <a:spcPct val="30000"/>
              </a:spcBef>
            </a:pPr>
            <a:r>
              <a:rPr lang="zh-CN" altLang="en-US" sz="2800" dirty="0">
                <a:latin typeface="+mn-ea"/>
              </a:rPr>
              <a:t>功能点度量方法需要事先确定五个数据域特征计数：</a:t>
            </a:r>
          </a:p>
          <a:p>
            <a:pPr lvl="1" algn="just">
              <a:lnSpc>
                <a:spcPct val="110000"/>
              </a:lnSpc>
              <a:spcBef>
                <a:spcPct val="30000"/>
              </a:spcBef>
            </a:pPr>
            <a:r>
              <a:rPr lang="zh-CN" altLang="en-US" sz="2400" dirty="0">
                <a:latin typeface="+mn-ea"/>
                <a:ea typeface="+mn-ea"/>
              </a:rPr>
              <a:t>外部输入数：对每个用户的输入进行计数。</a:t>
            </a:r>
          </a:p>
          <a:p>
            <a:pPr lvl="1" algn="just">
              <a:lnSpc>
                <a:spcPct val="110000"/>
              </a:lnSpc>
              <a:spcBef>
                <a:spcPct val="30000"/>
              </a:spcBef>
            </a:pPr>
            <a:r>
              <a:rPr lang="zh-CN" altLang="en-US" sz="2400" dirty="0">
                <a:latin typeface="+mn-ea"/>
                <a:ea typeface="+mn-ea"/>
              </a:rPr>
              <a:t>外部输出数：对每个用户得到的输出进行计数。  </a:t>
            </a:r>
          </a:p>
          <a:p>
            <a:pPr lvl="1" algn="just">
              <a:lnSpc>
                <a:spcPct val="110000"/>
              </a:lnSpc>
              <a:spcBef>
                <a:spcPct val="30000"/>
              </a:spcBef>
            </a:pPr>
            <a:r>
              <a:rPr lang="zh-CN" altLang="en-US" sz="2400" dirty="0">
                <a:latin typeface="+mn-ea"/>
                <a:ea typeface="+mn-ea"/>
              </a:rPr>
              <a:t>外部查询数：一个查询被定义为一次联机输入。</a:t>
            </a:r>
          </a:p>
          <a:p>
            <a:pPr lvl="1" algn="just">
              <a:lnSpc>
                <a:spcPct val="110000"/>
              </a:lnSpc>
              <a:spcBef>
                <a:spcPct val="30000"/>
              </a:spcBef>
            </a:pPr>
            <a:r>
              <a:rPr lang="zh-CN" altLang="en-US" sz="2400" dirty="0">
                <a:latin typeface="+mn-ea"/>
                <a:ea typeface="+mn-ea"/>
              </a:rPr>
              <a:t>内部逻辑文件数：每一个逻辑主文件都应计数。  </a:t>
            </a:r>
          </a:p>
          <a:p>
            <a:pPr lvl="1" algn="just">
              <a:lnSpc>
                <a:spcPct val="110000"/>
              </a:lnSpc>
              <a:spcBef>
                <a:spcPct val="30000"/>
              </a:spcBef>
            </a:pPr>
            <a:r>
              <a:rPr lang="zh-CN" altLang="en-US" sz="2400" dirty="0">
                <a:latin typeface="+mn-ea"/>
                <a:ea typeface="+mn-ea"/>
              </a:rPr>
              <a:t>外部接口文件数：对所有将信息传送到另一个系统中的接口（如磁带、磁盘和可读写光盘上的数据文件）均应计数</a:t>
            </a:r>
          </a:p>
          <a:p>
            <a:pPr algn="just">
              <a:lnSpc>
                <a:spcPct val="110000"/>
              </a:lnSpc>
              <a:spcBef>
                <a:spcPct val="30000"/>
              </a:spcBef>
            </a:pPr>
            <a:r>
              <a:rPr lang="zh-CN" altLang="en-US" sz="2800" dirty="0">
                <a:latin typeface="+mn-ea"/>
              </a:rPr>
              <a:t>计算调整后的功能点：</a:t>
            </a:r>
          </a:p>
          <a:p>
            <a:pPr lvl="1" algn="just">
              <a:lnSpc>
                <a:spcPct val="110000"/>
              </a:lnSpc>
              <a:spcBef>
                <a:spcPct val="30000"/>
              </a:spcBef>
            </a:pPr>
            <a:r>
              <a:rPr lang="en-US" altLang="zh-CN" sz="2400" dirty="0">
                <a:ea typeface="+mn-ea"/>
              </a:rPr>
              <a:t>FP</a:t>
            </a:r>
            <a:r>
              <a:rPr lang="zh-CN" altLang="en-US" sz="2400" dirty="0">
                <a:ea typeface="+mn-ea"/>
              </a:rPr>
              <a:t>＝总计数</a:t>
            </a:r>
            <a:r>
              <a:rPr lang="en-US" altLang="zh-CN" sz="2400" dirty="0">
                <a:ea typeface="+mn-ea"/>
              </a:rPr>
              <a:t>×</a:t>
            </a:r>
            <a:r>
              <a:rPr lang="zh-CN" altLang="en-US" sz="2400" dirty="0">
                <a:ea typeface="+mn-ea"/>
              </a:rPr>
              <a:t>（</a:t>
            </a:r>
            <a:r>
              <a:rPr lang="en-US" altLang="zh-CN" sz="2400" dirty="0">
                <a:ea typeface="+mn-ea"/>
              </a:rPr>
              <a:t>0.65</a:t>
            </a:r>
            <a:r>
              <a:rPr lang="zh-CN" altLang="en-US" sz="2400" dirty="0">
                <a:ea typeface="+mn-ea"/>
              </a:rPr>
              <a:t>＋</a:t>
            </a:r>
            <a:r>
              <a:rPr lang="en-US" altLang="zh-CN" sz="2400" dirty="0">
                <a:ea typeface="+mn-ea"/>
              </a:rPr>
              <a:t>0.01×sum</a:t>
            </a:r>
            <a:r>
              <a:rPr lang="zh-CN" altLang="en-US" sz="2400" dirty="0">
                <a:ea typeface="+mn-ea"/>
              </a:rPr>
              <a:t>（</a:t>
            </a:r>
            <a:r>
              <a:rPr lang="en-US" altLang="zh-CN" sz="2400" dirty="0">
                <a:ea typeface="+mn-ea"/>
              </a:rPr>
              <a:t>Fi</a:t>
            </a:r>
            <a:r>
              <a:rPr lang="zh-CN" altLang="en-US" sz="2400" dirty="0">
                <a:ea typeface="+mn-ea"/>
              </a:rPr>
              <a:t>）），</a:t>
            </a:r>
            <a:r>
              <a:rPr lang="en-US" altLang="zh-CN" sz="2400" dirty="0">
                <a:ea typeface="+mn-ea"/>
              </a:rPr>
              <a:t>Fi</a:t>
            </a:r>
            <a:r>
              <a:rPr lang="zh-CN" altLang="en-US" sz="2400" dirty="0">
                <a:ea typeface="+mn-ea"/>
              </a:rPr>
              <a:t>为环境因素</a:t>
            </a:r>
            <a:endParaRPr lang="en-US" altLang="zh-CN" sz="2400" dirty="0">
              <a:ea typeface="+mn-ea"/>
            </a:endParaRPr>
          </a:p>
          <a:p>
            <a:pPr lvl="2">
              <a:defRPr/>
            </a:pPr>
            <a:r>
              <a:rPr lang="zh-CN" altLang="zh-CN" dirty="0">
                <a:ea typeface="+mn-ea"/>
              </a:rPr>
              <a:t>生产率＝</a:t>
            </a:r>
            <a:r>
              <a:rPr lang="en-US" altLang="zh-CN" dirty="0">
                <a:ea typeface="+mn-ea"/>
              </a:rPr>
              <a:t>FP</a:t>
            </a:r>
            <a:r>
              <a:rPr lang="zh-CN" altLang="zh-CN" dirty="0">
                <a:ea typeface="+mn-ea"/>
              </a:rPr>
              <a:t>／工作量（人月数）</a:t>
            </a:r>
            <a:r>
              <a:rPr lang="en-US" altLang="zh-CN" dirty="0">
                <a:ea typeface="+mn-ea"/>
              </a:rPr>
              <a:t>  </a:t>
            </a:r>
            <a:r>
              <a:rPr lang="zh-CN" altLang="zh-CN" dirty="0">
                <a:ea typeface="+mn-ea"/>
              </a:rPr>
              <a:t>质量＝错误数／</a:t>
            </a:r>
            <a:r>
              <a:rPr lang="en-US" altLang="zh-CN" dirty="0">
                <a:ea typeface="+mn-ea"/>
              </a:rPr>
              <a:t>FP</a:t>
            </a:r>
            <a:endParaRPr lang="zh-CN" altLang="zh-CN" dirty="0">
              <a:ea typeface="+mn-ea"/>
            </a:endParaRPr>
          </a:p>
          <a:p>
            <a:pPr lvl="2">
              <a:defRPr/>
            </a:pPr>
            <a:r>
              <a:rPr lang="zh-CN" altLang="zh-CN" dirty="0">
                <a:ea typeface="+mn-ea"/>
              </a:rPr>
              <a:t>单位成本＝成本／</a:t>
            </a:r>
            <a:r>
              <a:rPr lang="en-US" altLang="zh-CN" dirty="0">
                <a:ea typeface="+mn-ea"/>
              </a:rPr>
              <a:t>FP      </a:t>
            </a:r>
            <a:r>
              <a:rPr lang="zh-CN" altLang="zh-CN" dirty="0">
                <a:ea typeface="+mn-ea"/>
              </a:rPr>
              <a:t>单位文档＝文档页数／</a:t>
            </a:r>
            <a:r>
              <a:rPr lang="en-US" altLang="zh-CN" dirty="0">
                <a:ea typeface="+mn-ea"/>
              </a:rPr>
              <a:t>FP</a:t>
            </a:r>
            <a:endParaRPr lang="zh-CN" altLang="zh-CN" dirty="0">
              <a:ea typeface="+mn-ea"/>
            </a:endParaRPr>
          </a:p>
          <a:p>
            <a:pPr lvl="1" algn="just">
              <a:lnSpc>
                <a:spcPct val="110000"/>
              </a:lnSpc>
              <a:spcBef>
                <a:spcPct val="30000"/>
              </a:spcBef>
            </a:pPr>
            <a:endParaRPr lang="zh-CN" altLang="en-US" sz="2400" dirty="0">
              <a:ea typeface="+mn-ea"/>
            </a:endParaRPr>
          </a:p>
        </p:txBody>
      </p:sp>
      <p:sp>
        <p:nvSpPr>
          <p:cNvPr id="4" name="页脚占位符 3">
            <a:extLst>
              <a:ext uri="{FF2B5EF4-FFF2-40B4-BE49-F238E27FC236}">
                <a16:creationId xmlns:a16="http://schemas.microsoft.com/office/drawing/2014/main" id="{F2478731-B5E6-42E3-8976-374732944C00}"/>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99757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a:t>软件项目估算</a:t>
            </a:r>
          </a:p>
        </p:txBody>
      </p:sp>
      <p:sp>
        <p:nvSpPr>
          <p:cNvPr id="25604" name="Rectangle 3"/>
          <p:cNvSpPr>
            <a:spLocks noGrp="1" noChangeArrowheads="1"/>
          </p:cNvSpPr>
          <p:nvPr>
            <p:ph type="body" idx="1"/>
          </p:nvPr>
        </p:nvSpPr>
        <p:spPr>
          <a:xfrm>
            <a:off x="251520" y="1196752"/>
            <a:ext cx="8841680" cy="5256584"/>
          </a:xfrm>
        </p:spPr>
        <p:txBody>
          <a:bodyPr>
            <a:normAutofit/>
          </a:bodyPr>
          <a:lstStyle/>
          <a:p>
            <a:pPr algn="just"/>
            <a:r>
              <a:rPr lang="zh-CN" altLang="en-US" sz="2800" dirty="0"/>
              <a:t>为了制定合理有效的项目计划，就必须事先进行项目估算，确定项目的范围、所需的资源、所能投入的成本以及项目开发所必需的时间。</a:t>
            </a:r>
          </a:p>
          <a:p>
            <a:pPr lvl="1" algn="just"/>
            <a:r>
              <a:rPr lang="zh-CN" altLang="en-US" sz="2000" dirty="0">
                <a:latin typeface="+mn-ea"/>
                <a:ea typeface="+mn-ea"/>
              </a:rPr>
              <a:t>明确项目范围：包括软件功能、性能、约束、接口和可靠性等 ；</a:t>
            </a:r>
          </a:p>
          <a:p>
            <a:pPr lvl="1" algn="just"/>
            <a:r>
              <a:rPr lang="zh-CN" altLang="en-US" sz="2000" dirty="0">
                <a:latin typeface="+mn-ea"/>
                <a:ea typeface="+mn-ea"/>
              </a:rPr>
              <a:t>估算项目资源：包括人力资源、开发环境及可复用的软件构件；</a:t>
            </a:r>
          </a:p>
          <a:p>
            <a:pPr lvl="1" algn="just"/>
            <a:r>
              <a:rPr lang="zh-CN" altLang="en-US" sz="2000" dirty="0">
                <a:latin typeface="+mn-ea"/>
                <a:ea typeface="+mn-ea"/>
              </a:rPr>
              <a:t>估算成本和工作量：根据软件项目的规模以及以往的经验建立估算项目基线以计算项目的成本和工作量；</a:t>
            </a:r>
          </a:p>
          <a:p>
            <a:pPr lvl="2" algn="just"/>
            <a:r>
              <a:rPr lang="zh-CN" altLang="en-US" sz="2000" dirty="0">
                <a:latin typeface="+mn-ea"/>
                <a:ea typeface="+mn-ea"/>
              </a:rPr>
              <a:t>基于分解技术的估算模型</a:t>
            </a:r>
          </a:p>
          <a:p>
            <a:pPr lvl="2" algn="just"/>
            <a:r>
              <a:rPr lang="zh-CN" altLang="en-US" sz="2000" dirty="0">
                <a:latin typeface="+mn-ea"/>
                <a:ea typeface="+mn-ea"/>
              </a:rPr>
              <a:t>基于经验的估算模型</a:t>
            </a:r>
          </a:p>
          <a:p>
            <a:pPr lvl="2" algn="just"/>
            <a:r>
              <a:rPr lang="en-US" altLang="zh-CN" sz="2000" dirty="0">
                <a:latin typeface="+mn-ea"/>
                <a:ea typeface="+mn-ea"/>
              </a:rPr>
              <a:t>COCOMO</a:t>
            </a:r>
            <a:r>
              <a:rPr lang="zh-CN" altLang="en-US" sz="2000" dirty="0">
                <a:latin typeface="+mn-ea"/>
                <a:ea typeface="+mn-ea"/>
              </a:rPr>
              <a:t>模型等</a:t>
            </a:r>
          </a:p>
          <a:p>
            <a:pPr lvl="1" algn="just"/>
            <a:r>
              <a:rPr lang="zh-CN" altLang="en-US" sz="2000" dirty="0">
                <a:latin typeface="+mn-ea"/>
                <a:ea typeface="+mn-ea"/>
              </a:rPr>
              <a:t>确定项目的开发时间：根据上述三项内容及甘特图和</a:t>
            </a:r>
            <a:r>
              <a:rPr lang="en-US" altLang="zh-CN" sz="2000" dirty="0">
                <a:latin typeface="+mn-ea"/>
                <a:ea typeface="+mn-ea"/>
              </a:rPr>
              <a:t>PERT</a:t>
            </a:r>
            <a:r>
              <a:rPr lang="zh-CN" altLang="en-US" sz="2000" dirty="0">
                <a:latin typeface="+mn-ea"/>
                <a:ea typeface="+mn-ea"/>
              </a:rPr>
              <a:t>技术确定每项任务的关键路径，最终可得到最短、最合理和最长的项目开发时间，从而制定一个合理的项目开发计划。</a:t>
            </a:r>
          </a:p>
        </p:txBody>
      </p:sp>
    </p:spTree>
    <p:extLst>
      <p:ext uri="{BB962C8B-B14F-4D97-AF65-F5344CB8AC3E}">
        <p14:creationId xmlns:p14="http://schemas.microsoft.com/office/powerpoint/2010/main" val="78733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a:t>软件项目的进度安排</a:t>
            </a:r>
          </a:p>
        </p:txBody>
      </p:sp>
      <p:sp>
        <p:nvSpPr>
          <p:cNvPr id="27651" name="Rectangle 3"/>
          <p:cNvSpPr>
            <a:spLocks noGrp="1" noChangeArrowheads="1"/>
          </p:cNvSpPr>
          <p:nvPr>
            <p:ph type="body" idx="1"/>
          </p:nvPr>
        </p:nvSpPr>
        <p:spPr>
          <a:xfrm>
            <a:off x="251520" y="1052736"/>
            <a:ext cx="8740080" cy="5069111"/>
          </a:xfrm>
        </p:spPr>
        <p:txBody>
          <a:bodyPr/>
          <a:lstStyle/>
          <a:p>
            <a:r>
              <a:rPr lang="zh-CN" altLang="en-US" sz="2800" dirty="0"/>
              <a:t>软件项目的进度计划和工作的实际进展情况，需要采用图示的方法描述，特别是表现各项任务之间进度的相互依赖关系。 </a:t>
            </a:r>
          </a:p>
          <a:p>
            <a:pPr lvl="1"/>
            <a:r>
              <a:rPr lang="zh-CN" altLang="en-US" sz="2000" dirty="0">
                <a:latin typeface="+mn-ea"/>
                <a:ea typeface="+mn-ea"/>
              </a:rPr>
              <a:t>各任务的计划开始时间，完成时间；</a:t>
            </a:r>
          </a:p>
          <a:p>
            <a:pPr lvl="1"/>
            <a:r>
              <a:rPr lang="zh-CN" altLang="en-US" sz="2000" dirty="0">
                <a:latin typeface="+mn-ea"/>
                <a:ea typeface="+mn-ea"/>
              </a:rPr>
              <a:t>各任务完成的标志（即○文档编写和△评审）；</a:t>
            </a:r>
          </a:p>
          <a:p>
            <a:pPr lvl="1"/>
            <a:r>
              <a:rPr lang="zh-CN" altLang="en-US" sz="2000" dirty="0">
                <a:latin typeface="+mn-ea"/>
                <a:ea typeface="+mn-ea"/>
              </a:rPr>
              <a:t>各任务与参与工作的人数，各个任务与工作量之间的衔接情况；</a:t>
            </a:r>
          </a:p>
          <a:p>
            <a:pPr lvl="1"/>
            <a:r>
              <a:rPr lang="zh-CN" altLang="en-US" sz="2000" dirty="0">
                <a:latin typeface="+mn-ea"/>
                <a:ea typeface="+mn-ea"/>
              </a:rPr>
              <a:t>完成各个任务所需的物理资源和数据资源。</a:t>
            </a: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190348"/>
            <a:ext cx="5685596" cy="263252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 calcmode="lin" valueType="num">
                                      <p:cBhvr additive="base">
                                        <p:cTn id="2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a:t>任务完成时间的估计 </a:t>
            </a:r>
          </a:p>
        </p:txBody>
      </p:sp>
      <p:sp>
        <p:nvSpPr>
          <p:cNvPr id="70659" name="Rectangle 3"/>
          <p:cNvSpPr>
            <a:spLocks noGrp="1" noChangeArrowheads="1"/>
          </p:cNvSpPr>
          <p:nvPr>
            <p:ph type="body" idx="1"/>
          </p:nvPr>
        </p:nvSpPr>
        <p:spPr>
          <a:xfrm>
            <a:off x="15304" y="1052736"/>
            <a:ext cx="9093200" cy="5000179"/>
          </a:xfrm>
        </p:spPr>
        <p:txBody>
          <a:bodyPr/>
          <a:lstStyle/>
          <a:p>
            <a:r>
              <a:rPr lang="zh-CN" altLang="en-US" sz="2800" dirty="0"/>
              <a:t>乐观时间</a:t>
            </a:r>
            <a:r>
              <a:rPr lang="en-US" altLang="zh-CN" sz="2800" dirty="0"/>
              <a:t>ai</a:t>
            </a:r>
            <a:r>
              <a:rPr lang="zh-CN" altLang="en-US" sz="2800" dirty="0"/>
              <a:t>：顺利的情况下，完成第</a:t>
            </a:r>
            <a:r>
              <a:rPr lang="en-US" altLang="zh-CN" sz="2800" dirty="0" err="1"/>
              <a:t>i</a:t>
            </a:r>
            <a:r>
              <a:rPr lang="zh-CN" altLang="en-US" sz="2800" dirty="0"/>
              <a:t>项任务的时间。</a:t>
            </a:r>
          </a:p>
          <a:p>
            <a:r>
              <a:rPr lang="zh-CN" altLang="en-US" sz="2800" dirty="0"/>
              <a:t>最可能时间</a:t>
            </a:r>
            <a:r>
              <a:rPr lang="en-US" altLang="zh-CN" sz="2800" dirty="0"/>
              <a:t>mi</a:t>
            </a:r>
            <a:r>
              <a:rPr lang="zh-CN" altLang="en-US" sz="2800" dirty="0"/>
              <a:t>：正常情况下完成第</a:t>
            </a:r>
            <a:r>
              <a:rPr lang="en-US" altLang="zh-CN" sz="2800" dirty="0" err="1"/>
              <a:t>i</a:t>
            </a:r>
            <a:r>
              <a:rPr lang="zh-CN" altLang="en-US" sz="2800" dirty="0"/>
              <a:t>项任务的时间。</a:t>
            </a:r>
          </a:p>
          <a:p>
            <a:r>
              <a:rPr lang="zh-CN" altLang="en-US" sz="2800" dirty="0"/>
              <a:t>悲观时间</a:t>
            </a:r>
            <a:r>
              <a:rPr lang="en-US" altLang="zh-CN" sz="2800" dirty="0"/>
              <a:t>bi</a:t>
            </a:r>
            <a:r>
              <a:rPr lang="zh-CN" altLang="en-US" sz="2800" dirty="0"/>
              <a:t>：最不利的情况下完成第</a:t>
            </a:r>
            <a:r>
              <a:rPr lang="en-US" altLang="zh-CN" sz="2800" dirty="0" err="1"/>
              <a:t>i</a:t>
            </a:r>
            <a:r>
              <a:rPr lang="zh-CN" altLang="en-US" sz="2800" dirty="0"/>
              <a:t>项任务的时间。</a:t>
            </a:r>
          </a:p>
          <a:p>
            <a:r>
              <a:rPr lang="zh-CN" altLang="en-US" sz="2800" dirty="0"/>
              <a:t>由此可算出第</a:t>
            </a:r>
            <a:r>
              <a:rPr lang="en-US" altLang="zh-CN" sz="2800" dirty="0" err="1"/>
              <a:t>i</a:t>
            </a:r>
            <a:r>
              <a:rPr lang="zh-CN" altLang="en-US" sz="2800" dirty="0"/>
              <a:t>个任务期望完成时间 </a:t>
            </a:r>
          </a:p>
          <a:p>
            <a:pPr lvl="1"/>
            <a:r>
              <a:rPr lang="en-US" altLang="zh-CN" sz="2400" dirty="0" err="1"/>
              <a:t>Ti</a:t>
            </a:r>
            <a:r>
              <a:rPr lang="en-US" altLang="zh-CN" sz="2400" dirty="0"/>
              <a:t> = (ai+4mi+bi)/6</a:t>
            </a:r>
          </a:p>
          <a:p>
            <a:pPr lvl="1"/>
            <a:endParaRPr lang="en-US" altLang="zh-CN" sz="1500" dirty="0"/>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861048"/>
            <a:ext cx="7848872" cy="290581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221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2" dur="500"/>
                                        <p:tgtEl>
                                          <p:spTgt spid="7065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25" dur="5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a:t>软件项目的组织结构</a:t>
            </a:r>
          </a:p>
        </p:txBody>
      </p:sp>
      <p:sp>
        <p:nvSpPr>
          <p:cNvPr id="28676" name="Rectangle 3"/>
          <p:cNvSpPr>
            <a:spLocks noGrp="1" noChangeArrowheads="1"/>
          </p:cNvSpPr>
          <p:nvPr>
            <p:ph type="body" idx="1"/>
          </p:nvPr>
        </p:nvSpPr>
        <p:spPr>
          <a:xfrm>
            <a:off x="179512" y="1196752"/>
            <a:ext cx="8913688" cy="5472608"/>
          </a:xfrm>
        </p:spPr>
        <p:txBody>
          <a:bodyPr/>
          <a:lstStyle/>
          <a:p>
            <a:pPr algn="just"/>
            <a:r>
              <a:rPr lang="zh-CN" altLang="en-US" sz="2800" dirty="0">
                <a:latin typeface="+mn-ea"/>
              </a:rPr>
              <a:t>一个大型的软件项目参与人员通常组织成多个开发小组，每个小组有合适数量的参与人员，为了发现开发小组最大的工作效率，必须对项目小组成员进行有效地组织；其原则如下：</a:t>
            </a:r>
          </a:p>
          <a:p>
            <a:pPr lvl="1" algn="just"/>
            <a:r>
              <a:rPr lang="zh-CN" altLang="en-US" sz="2400" dirty="0">
                <a:latin typeface="+mn-ea"/>
                <a:ea typeface="+mn-ea"/>
              </a:rPr>
              <a:t>尽早落实责任：软件项目要尽早指定专人负责，使他有权有责。</a:t>
            </a:r>
          </a:p>
          <a:p>
            <a:pPr lvl="1" algn="just"/>
            <a:r>
              <a:rPr lang="zh-CN" altLang="en-US" sz="2400" dirty="0">
                <a:latin typeface="+mn-ea"/>
                <a:ea typeface="+mn-ea"/>
              </a:rPr>
              <a:t>减少接口：一个小组的生产率是和完成任务中存在的沟通途径数目成反比的。 </a:t>
            </a:r>
          </a:p>
          <a:p>
            <a:pPr lvl="1" algn="just"/>
            <a:r>
              <a:rPr lang="zh-CN" altLang="en-US" sz="2400" dirty="0">
                <a:latin typeface="+mn-ea"/>
                <a:ea typeface="+mn-ea"/>
              </a:rPr>
              <a:t>责权均衡：软件经理人员所负的责任应与授予给他的权力对等，不要出现有责无权或者有权无责的不对等情况。</a:t>
            </a:r>
          </a:p>
        </p:txBody>
      </p:sp>
    </p:spTree>
    <p:extLst>
      <p:ext uri="{BB962C8B-B14F-4D97-AF65-F5344CB8AC3E}">
        <p14:creationId xmlns:p14="http://schemas.microsoft.com/office/powerpoint/2010/main" val="185871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a:t>组织结构的模式</a:t>
            </a:r>
          </a:p>
        </p:txBody>
      </p:sp>
      <p:sp>
        <p:nvSpPr>
          <p:cNvPr id="29700" name="Rectangle 3"/>
          <p:cNvSpPr>
            <a:spLocks noGrp="1" noChangeArrowheads="1"/>
          </p:cNvSpPr>
          <p:nvPr>
            <p:ph type="body" idx="1"/>
          </p:nvPr>
        </p:nvSpPr>
        <p:spPr>
          <a:xfrm>
            <a:off x="467553" y="980728"/>
            <a:ext cx="8573349" cy="4298958"/>
          </a:xfrm>
        </p:spPr>
        <p:txBody>
          <a:bodyPr/>
          <a:lstStyle/>
          <a:p>
            <a:r>
              <a:rPr lang="zh-CN" altLang="en-US" sz="2000" dirty="0"/>
              <a:t>按课题划分的模式：把软件人员按课题组成小组，成员自始至终参加所承担课题的各项任务。</a:t>
            </a:r>
          </a:p>
          <a:p>
            <a:r>
              <a:rPr lang="zh-CN" altLang="en-US" sz="2000" dirty="0"/>
              <a:t>按职能划分的模式：把参加开发项目的软件人员按任务的工作阶段划分成若干专业小组。待开发的软件产品在每个专业小组完成阶段加工以后，沿工序流水线向下传递。 </a:t>
            </a:r>
          </a:p>
          <a:p>
            <a:r>
              <a:rPr lang="zh-CN" altLang="en-US" sz="2000" dirty="0"/>
              <a:t>矩阵模式：一方面，按工作性质，成立一些专门组，如开发组、业务组、设计组、测试组等；另一方面，每一个项目又有它的经理人员负责管理。每个软件人员属于某一个专门组，又参加某一项目的工作。 </a:t>
            </a:r>
          </a:p>
        </p:txBody>
      </p:sp>
      <p:sp>
        <p:nvSpPr>
          <p:cNvPr id="29701" name="Rectangle 5"/>
          <p:cNvSpPr>
            <a:spLocks noChangeArrowheads="1"/>
          </p:cNvSpPr>
          <p:nvPr/>
        </p:nvSpPr>
        <p:spPr bwMode="auto">
          <a:xfrm>
            <a:off x="1143001" y="274784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sz="1800"/>
          </a:p>
        </p:txBody>
      </p:sp>
      <p:grpSp>
        <p:nvGrpSpPr>
          <p:cNvPr id="2" name="组合 1">
            <a:extLst>
              <a:ext uri="{FF2B5EF4-FFF2-40B4-BE49-F238E27FC236}">
                <a16:creationId xmlns:a16="http://schemas.microsoft.com/office/drawing/2014/main" id="{6BC420C2-22C4-4E60-A6FC-E1373643B1B5}"/>
              </a:ext>
            </a:extLst>
          </p:cNvPr>
          <p:cNvGrpSpPr/>
          <p:nvPr/>
        </p:nvGrpSpPr>
        <p:grpSpPr>
          <a:xfrm>
            <a:off x="179512" y="3552021"/>
            <a:ext cx="8824260" cy="3305979"/>
            <a:chOff x="2803891" y="3644504"/>
            <a:chExt cx="3796496" cy="2405005"/>
          </a:xfrm>
        </p:grpSpPr>
        <p:grpSp>
          <p:nvGrpSpPr>
            <p:cNvPr id="29702" name="Group 6"/>
            <p:cNvGrpSpPr>
              <a:grpSpLocks/>
            </p:cNvGrpSpPr>
            <p:nvPr/>
          </p:nvGrpSpPr>
          <p:grpSpPr bwMode="auto">
            <a:xfrm>
              <a:off x="2803891" y="3691978"/>
              <a:ext cx="3796496" cy="2357531"/>
              <a:chOff x="2157" y="7887"/>
              <a:chExt cx="7323" cy="4389"/>
            </a:xfrm>
          </p:grpSpPr>
          <p:sp>
            <p:nvSpPr>
              <p:cNvPr id="28679" name="Rectangle 7"/>
              <p:cNvSpPr>
                <a:spLocks noChangeArrowheads="1"/>
              </p:cNvSpPr>
              <p:nvPr/>
            </p:nvSpPr>
            <p:spPr bwMode="auto">
              <a:xfrm>
                <a:off x="5941" y="7887"/>
                <a:ext cx="96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05" name="Text Box 8"/>
              <p:cNvSpPr txBox="1">
                <a:spLocks noChangeArrowheads="1"/>
              </p:cNvSpPr>
              <p:nvPr/>
            </p:nvSpPr>
            <p:spPr bwMode="auto">
              <a:xfrm>
                <a:off x="6000" y="7893"/>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zh-CN" sz="1400">
                  <a:latin typeface="+mn-ea"/>
                  <a:ea typeface="+mn-ea"/>
                </a:endParaRPr>
              </a:p>
            </p:txBody>
          </p:sp>
          <p:sp>
            <p:nvSpPr>
              <p:cNvPr id="29706" name="Text Box 9"/>
              <p:cNvSpPr txBox="1">
                <a:spLocks noChangeArrowheads="1"/>
              </p:cNvSpPr>
              <p:nvPr/>
            </p:nvSpPr>
            <p:spPr bwMode="auto">
              <a:xfrm>
                <a:off x="606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zh-CN" sz="1400">
                  <a:latin typeface="+mn-ea"/>
                  <a:ea typeface="+mn-ea"/>
                </a:endParaRPr>
              </a:p>
            </p:txBody>
          </p:sp>
          <p:sp>
            <p:nvSpPr>
              <p:cNvPr id="29707" name="Text Box 10"/>
              <p:cNvSpPr txBox="1">
                <a:spLocks noChangeArrowheads="1"/>
              </p:cNvSpPr>
              <p:nvPr/>
            </p:nvSpPr>
            <p:spPr bwMode="auto">
              <a:xfrm>
                <a:off x="732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试</a:t>
                </a:r>
              </a:p>
            </p:txBody>
          </p:sp>
          <p:sp>
            <p:nvSpPr>
              <p:cNvPr id="28683" name="Rectangle 11"/>
              <p:cNvSpPr>
                <a:spLocks noChangeArrowheads="1"/>
              </p:cNvSpPr>
              <p:nvPr/>
            </p:nvSpPr>
            <p:spPr bwMode="auto">
              <a:xfrm>
                <a:off x="7261" y="8557"/>
                <a:ext cx="72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r>
                  <a:rPr lang="zh-CN" altLang="en-US" sz="1400" dirty="0">
                    <a:latin typeface="+mn-ea"/>
                    <a:ea typeface="+mn-ea"/>
                  </a:rPr>
                  <a:t>测试</a:t>
                </a:r>
              </a:p>
            </p:txBody>
          </p:sp>
          <p:sp>
            <p:nvSpPr>
              <p:cNvPr id="28684" name="Rectangle 12"/>
              <p:cNvSpPr>
                <a:spLocks noChangeArrowheads="1"/>
              </p:cNvSpPr>
              <p:nvPr/>
            </p:nvSpPr>
            <p:spPr bwMode="auto">
              <a:xfrm>
                <a:off x="3539" y="8557"/>
                <a:ext cx="66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8685" name="Rectangle 13"/>
              <p:cNvSpPr>
                <a:spLocks noChangeArrowheads="1"/>
              </p:cNvSpPr>
              <p:nvPr/>
            </p:nvSpPr>
            <p:spPr bwMode="auto">
              <a:xfrm>
                <a:off x="2339" y="9095"/>
                <a:ext cx="780" cy="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11" name="Text Box 14"/>
              <p:cNvSpPr txBox="1">
                <a:spLocks noChangeArrowheads="1"/>
              </p:cNvSpPr>
              <p:nvPr/>
            </p:nvSpPr>
            <p:spPr bwMode="auto">
              <a:xfrm>
                <a:off x="2340" y="9114"/>
                <a:ext cx="849"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dirty="0">
                    <a:latin typeface="+mn-ea"/>
                    <a:ea typeface="+mn-ea"/>
                  </a:rPr>
                  <a:t>产品经理</a:t>
                </a:r>
                <a:r>
                  <a:rPr lang="en-US" altLang="zh-CN" sz="1400" dirty="0">
                    <a:latin typeface="+mn-ea"/>
                    <a:ea typeface="+mn-ea"/>
                  </a:rPr>
                  <a:t>1</a:t>
                </a:r>
              </a:p>
            </p:txBody>
          </p:sp>
          <p:sp>
            <p:nvSpPr>
              <p:cNvPr id="28687" name="Rectangle 15"/>
              <p:cNvSpPr>
                <a:spLocks noChangeArrowheads="1"/>
              </p:cNvSpPr>
              <p:nvPr/>
            </p:nvSpPr>
            <p:spPr bwMode="auto">
              <a:xfrm>
                <a:off x="3359"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13" name="Text Box 16"/>
              <p:cNvSpPr txBox="1">
                <a:spLocks noChangeArrowheads="1"/>
              </p:cNvSpPr>
              <p:nvPr/>
            </p:nvSpPr>
            <p:spPr bwMode="auto">
              <a:xfrm>
                <a:off x="336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1</a:t>
                </a:r>
              </a:p>
            </p:txBody>
          </p:sp>
          <p:sp>
            <p:nvSpPr>
              <p:cNvPr id="29714" name="Text Box 17"/>
              <p:cNvSpPr txBox="1">
                <a:spLocks noChangeArrowheads="1"/>
              </p:cNvSpPr>
              <p:nvPr/>
            </p:nvSpPr>
            <p:spPr bwMode="auto">
              <a:xfrm>
                <a:off x="354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开发</a:t>
                </a:r>
              </a:p>
            </p:txBody>
          </p:sp>
          <p:sp>
            <p:nvSpPr>
              <p:cNvPr id="29715" name="Line 18"/>
              <p:cNvSpPr>
                <a:spLocks noChangeShapeType="1"/>
              </p:cNvSpPr>
              <p:nvPr/>
            </p:nvSpPr>
            <p:spPr bwMode="auto">
              <a:xfrm>
                <a:off x="4440" y="8736"/>
                <a:ext cx="0" cy="3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16" name="Line 19"/>
              <p:cNvSpPr>
                <a:spLocks noChangeShapeType="1"/>
              </p:cNvSpPr>
              <p:nvPr/>
            </p:nvSpPr>
            <p:spPr bwMode="auto">
              <a:xfrm flipH="1">
                <a:off x="420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17" name="Line 20"/>
              <p:cNvSpPr>
                <a:spLocks noChangeShapeType="1"/>
              </p:cNvSpPr>
              <p:nvPr/>
            </p:nvSpPr>
            <p:spPr bwMode="auto">
              <a:xfrm flipH="1">
                <a:off x="426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18" name="Line 21"/>
              <p:cNvSpPr>
                <a:spLocks noChangeShapeType="1"/>
              </p:cNvSpPr>
              <p:nvPr/>
            </p:nvSpPr>
            <p:spPr bwMode="auto">
              <a:xfrm>
                <a:off x="3120" y="9396"/>
                <a:ext cx="57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694" name="Rectangle 22"/>
              <p:cNvSpPr>
                <a:spLocks noChangeArrowheads="1"/>
              </p:cNvSpPr>
              <p:nvPr/>
            </p:nvSpPr>
            <p:spPr bwMode="auto">
              <a:xfrm>
                <a:off x="4799" y="8557"/>
                <a:ext cx="662"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8695" name="Rectangle 23"/>
              <p:cNvSpPr>
                <a:spLocks noChangeArrowheads="1"/>
              </p:cNvSpPr>
              <p:nvPr/>
            </p:nvSpPr>
            <p:spPr bwMode="auto">
              <a:xfrm>
                <a:off x="4619" y="9635"/>
                <a:ext cx="902"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8696" name="Rectangle 24"/>
              <p:cNvSpPr>
                <a:spLocks noChangeArrowheads="1"/>
              </p:cNvSpPr>
              <p:nvPr/>
            </p:nvSpPr>
            <p:spPr bwMode="auto">
              <a:xfrm>
                <a:off x="5881"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8697" name="Rectangle 25"/>
              <p:cNvSpPr>
                <a:spLocks noChangeArrowheads="1"/>
              </p:cNvSpPr>
              <p:nvPr/>
            </p:nvSpPr>
            <p:spPr bwMode="auto">
              <a:xfrm>
                <a:off x="7141"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23" name="Line 26"/>
              <p:cNvSpPr>
                <a:spLocks noChangeShapeType="1"/>
              </p:cNvSpPr>
              <p:nvPr/>
            </p:nvSpPr>
            <p:spPr bwMode="auto">
              <a:xfrm flipH="1">
                <a:off x="552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24" name="Text Box 27"/>
              <p:cNvSpPr txBox="1">
                <a:spLocks noChangeArrowheads="1"/>
              </p:cNvSpPr>
              <p:nvPr/>
            </p:nvSpPr>
            <p:spPr bwMode="auto">
              <a:xfrm>
                <a:off x="462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1</a:t>
                </a:r>
              </a:p>
            </p:txBody>
          </p:sp>
          <p:sp>
            <p:nvSpPr>
              <p:cNvPr id="29725" name="Line 28"/>
              <p:cNvSpPr>
                <a:spLocks noChangeShapeType="1"/>
              </p:cNvSpPr>
              <p:nvPr/>
            </p:nvSpPr>
            <p:spPr bwMode="auto">
              <a:xfrm>
                <a:off x="5700" y="8736"/>
                <a:ext cx="0" cy="3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26" name="Line 29"/>
              <p:cNvSpPr>
                <a:spLocks noChangeShapeType="1"/>
              </p:cNvSpPr>
              <p:nvPr/>
            </p:nvSpPr>
            <p:spPr bwMode="auto">
              <a:xfrm flipH="1">
                <a:off x="546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27" name="Text Box 30"/>
              <p:cNvSpPr txBox="1">
                <a:spLocks noChangeArrowheads="1"/>
              </p:cNvSpPr>
              <p:nvPr/>
            </p:nvSpPr>
            <p:spPr bwMode="auto">
              <a:xfrm>
                <a:off x="480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业务</a:t>
                </a:r>
              </a:p>
            </p:txBody>
          </p:sp>
          <p:sp>
            <p:nvSpPr>
              <p:cNvPr id="29728" name="Text Box 31"/>
              <p:cNvSpPr txBox="1">
                <a:spLocks noChangeArrowheads="1"/>
              </p:cNvSpPr>
              <p:nvPr/>
            </p:nvSpPr>
            <p:spPr bwMode="auto">
              <a:xfrm>
                <a:off x="588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1</a:t>
                </a:r>
              </a:p>
            </p:txBody>
          </p:sp>
          <p:sp>
            <p:nvSpPr>
              <p:cNvPr id="29729" name="Line 32"/>
              <p:cNvSpPr>
                <a:spLocks noChangeShapeType="1"/>
              </p:cNvSpPr>
              <p:nvPr/>
            </p:nvSpPr>
            <p:spPr bwMode="auto">
              <a:xfrm flipH="1">
                <a:off x="678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30" name="Line 33"/>
              <p:cNvSpPr>
                <a:spLocks noChangeShapeType="1"/>
              </p:cNvSpPr>
              <p:nvPr/>
            </p:nvSpPr>
            <p:spPr bwMode="auto">
              <a:xfrm>
                <a:off x="6960" y="8736"/>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06" name="Rectangle 34"/>
              <p:cNvSpPr>
                <a:spLocks noChangeArrowheads="1"/>
              </p:cNvSpPr>
              <p:nvPr/>
            </p:nvSpPr>
            <p:spPr bwMode="auto">
              <a:xfrm>
                <a:off x="6061" y="8557"/>
                <a:ext cx="66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r>
                  <a:rPr lang="zh-CN" altLang="en-US" sz="1400" dirty="0">
                    <a:latin typeface="+mn-ea"/>
                    <a:ea typeface="+mn-ea"/>
                  </a:rPr>
                  <a:t>设计</a:t>
                </a:r>
              </a:p>
            </p:txBody>
          </p:sp>
          <p:sp>
            <p:nvSpPr>
              <p:cNvPr id="29732" name="Line 35"/>
              <p:cNvSpPr>
                <a:spLocks noChangeShapeType="1"/>
              </p:cNvSpPr>
              <p:nvPr/>
            </p:nvSpPr>
            <p:spPr bwMode="auto">
              <a:xfrm flipH="1">
                <a:off x="672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33" name="Text Box 36"/>
              <p:cNvSpPr txBox="1">
                <a:spLocks noChangeArrowheads="1"/>
              </p:cNvSpPr>
              <p:nvPr/>
            </p:nvSpPr>
            <p:spPr bwMode="auto">
              <a:xfrm>
                <a:off x="714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1</a:t>
                </a:r>
              </a:p>
            </p:txBody>
          </p:sp>
          <p:sp>
            <p:nvSpPr>
              <p:cNvPr id="29734" name="Line 37"/>
              <p:cNvSpPr>
                <a:spLocks noChangeShapeType="1"/>
              </p:cNvSpPr>
              <p:nvPr/>
            </p:nvSpPr>
            <p:spPr bwMode="auto">
              <a:xfrm flipH="1">
                <a:off x="804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35" name="Line 38"/>
              <p:cNvSpPr>
                <a:spLocks noChangeShapeType="1"/>
              </p:cNvSpPr>
              <p:nvPr/>
            </p:nvSpPr>
            <p:spPr bwMode="auto">
              <a:xfrm>
                <a:off x="8220" y="8736"/>
                <a:ext cx="0" cy="3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11" name="Rectangle 39"/>
              <p:cNvSpPr>
                <a:spLocks noChangeArrowheads="1"/>
              </p:cNvSpPr>
              <p:nvPr/>
            </p:nvSpPr>
            <p:spPr bwMode="auto">
              <a:xfrm>
                <a:off x="8400"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37" name="Line 40"/>
              <p:cNvSpPr>
                <a:spLocks noChangeShapeType="1"/>
              </p:cNvSpPr>
              <p:nvPr/>
            </p:nvSpPr>
            <p:spPr bwMode="auto">
              <a:xfrm flipH="1">
                <a:off x="798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38" name="Text Box 41"/>
              <p:cNvSpPr txBox="1">
                <a:spLocks noChangeArrowheads="1"/>
              </p:cNvSpPr>
              <p:nvPr/>
            </p:nvSpPr>
            <p:spPr bwMode="auto">
              <a:xfrm>
                <a:off x="840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1</a:t>
                </a:r>
              </a:p>
            </p:txBody>
          </p:sp>
          <p:sp>
            <p:nvSpPr>
              <p:cNvPr id="29739" name="Line 42"/>
              <p:cNvSpPr>
                <a:spLocks noChangeShapeType="1"/>
              </p:cNvSpPr>
              <p:nvPr/>
            </p:nvSpPr>
            <p:spPr bwMode="auto">
              <a:xfrm flipH="1">
                <a:off x="930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15" name="Rectangle 43"/>
              <p:cNvSpPr>
                <a:spLocks noChangeArrowheads="1"/>
              </p:cNvSpPr>
              <p:nvPr/>
            </p:nvSpPr>
            <p:spPr bwMode="auto">
              <a:xfrm>
                <a:off x="8520" y="8557"/>
                <a:ext cx="72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41" name="Line 44"/>
              <p:cNvSpPr>
                <a:spLocks noChangeShapeType="1"/>
              </p:cNvSpPr>
              <p:nvPr/>
            </p:nvSpPr>
            <p:spPr bwMode="auto">
              <a:xfrm flipH="1">
                <a:off x="924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2" name="Line 45"/>
              <p:cNvSpPr>
                <a:spLocks noChangeShapeType="1"/>
              </p:cNvSpPr>
              <p:nvPr/>
            </p:nvSpPr>
            <p:spPr bwMode="auto">
              <a:xfrm>
                <a:off x="9480" y="8736"/>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3" name="Text Box 46"/>
              <p:cNvSpPr txBox="1">
                <a:spLocks noChangeArrowheads="1"/>
              </p:cNvSpPr>
              <p:nvPr/>
            </p:nvSpPr>
            <p:spPr bwMode="auto">
              <a:xfrm>
                <a:off x="858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维护</a:t>
                </a:r>
              </a:p>
            </p:txBody>
          </p:sp>
          <p:sp>
            <p:nvSpPr>
              <p:cNvPr id="29744" name="Line 47"/>
              <p:cNvSpPr>
                <a:spLocks noChangeShapeType="1"/>
              </p:cNvSpPr>
              <p:nvPr/>
            </p:nvSpPr>
            <p:spPr bwMode="auto">
              <a:xfrm>
                <a:off x="888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5" name="Line 48"/>
              <p:cNvSpPr>
                <a:spLocks noChangeShapeType="1"/>
              </p:cNvSpPr>
              <p:nvPr/>
            </p:nvSpPr>
            <p:spPr bwMode="auto">
              <a:xfrm>
                <a:off x="762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6" name="Line 49"/>
              <p:cNvSpPr>
                <a:spLocks noChangeShapeType="1"/>
              </p:cNvSpPr>
              <p:nvPr/>
            </p:nvSpPr>
            <p:spPr bwMode="auto">
              <a:xfrm>
                <a:off x="636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7" name="Line 50"/>
              <p:cNvSpPr>
                <a:spLocks noChangeShapeType="1"/>
              </p:cNvSpPr>
              <p:nvPr/>
            </p:nvSpPr>
            <p:spPr bwMode="auto">
              <a:xfrm>
                <a:off x="510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8" name="Line 51"/>
              <p:cNvSpPr>
                <a:spLocks noChangeShapeType="1"/>
              </p:cNvSpPr>
              <p:nvPr/>
            </p:nvSpPr>
            <p:spPr bwMode="auto">
              <a:xfrm>
                <a:off x="384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49" name="Line 52"/>
              <p:cNvSpPr>
                <a:spLocks noChangeShapeType="1"/>
              </p:cNvSpPr>
              <p:nvPr/>
            </p:nvSpPr>
            <p:spPr bwMode="auto">
              <a:xfrm>
                <a:off x="6420" y="8256"/>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0" name="Line 53"/>
              <p:cNvSpPr>
                <a:spLocks noChangeShapeType="1"/>
              </p:cNvSpPr>
              <p:nvPr/>
            </p:nvSpPr>
            <p:spPr bwMode="auto">
              <a:xfrm>
                <a:off x="3900" y="8376"/>
                <a:ext cx="4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1" name="Line 54"/>
              <p:cNvSpPr>
                <a:spLocks noChangeShapeType="1"/>
              </p:cNvSpPr>
              <p:nvPr/>
            </p:nvSpPr>
            <p:spPr bwMode="auto">
              <a:xfrm>
                <a:off x="3900" y="8388"/>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2" name="Line 55"/>
              <p:cNvSpPr>
                <a:spLocks noChangeShapeType="1"/>
              </p:cNvSpPr>
              <p:nvPr/>
            </p:nvSpPr>
            <p:spPr bwMode="auto">
              <a:xfrm>
                <a:off x="5100" y="837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3" name="Line 56"/>
              <p:cNvSpPr>
                <a:spLocks noChangeShapeType="1"/>
              </p:cNvSpPr>
              <p:nvPr/>
            </p:nvSpPr>
            <p:spPr bwMode="auto">
              <a:xfrm>
                <a:off x="7620" y="837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4" name="Line 57"/>
              <p:cNvSpPr>
                <a:spLocks noChangeShapeType="1"/>
              </p:cNvSpPr>
              <p:nvPr/>
            </p:nvSpPr>
            <p:spPr bwMode="auto">
              <a:xfrm>
                <a:off x="8880" y="837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5" name="Line 58"/>
              <p:cNvSpPr>
                <a:spLocks noChangeShapeType="1"/>
              </p:cNvSpPr>
              <p:nvPr/>
            </p:nvSpPr>
            <p:spPr bwMode="auto">
              <a:xfrm flipH="1">
                <a:off x="2160" y="8016"/>
                <a:ext cx="37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6" name="Line 59"/>
              <p:cNvSpPr>
                <a:spLocks noChangeShapeType="1"/>
              </p:cNvSpPr>
              <p:nvPr/>
            </p:nvSpPr>
            <p:spPr bwMode="auto">
              <a:xfrm>
                <a:off x="2157" y="8016"/>
                <a:ext cx="3" cy="35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57" name="Line 60"/>
              <p:cNvSpPr>
                <a:spLocks noChangeShapeType="1"/>
              </p:cNvSpPr>
              <p:nvPr/>
            </p:nvSpPr>
            <p:spPr bwMode="auto">
              <a:xfrm flipH="1">
                <a:off x="2160" y="939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33" name="Rectangle 61"/>
              <p:cNvSpPr>
                <a:spLocks noChangeArrowheads="1"/>
              </p:cNvSpPr>
              <p:nvPr/>
            </p:nvSpPr>
            <p:spPr bwMode="auto">
              <a:xfrm>
                <a:off x="2339" y="10175"/>
                <a:ext cx="780" cy="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59" name="Text Box 62"/>
              <p:cNvSpPr txBox="1">
                <a:spLocks noChangeArrowheads="1"/>
              </p:cNvSpPr>
              <p:nvPr/>
            </p:nvSpPr>
            <p:spPr bwMode="auto">
              <a:xfrm>
                <a:off x="2340" y="10194"/>
                <a:ext cx="943"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dirty="0">
                    <a:latin typeface="+mn-ea"/>
                    <a:ea typeface="+mn-ea"/>
                  </a:rPr>
                  <a:t>产品经理</a:t>
                </a:r>
                <a:r>
                  <a:rPr lang="en-US" altLang="zh-CN" sz="1400" dirty="0">
                    <a:latin typeface="+mn-ea"/>
                    <a:ea typeface="+mn-ea"/>
                  </a:rPr>
                  <a:t>2</a:t>
                </a:r>
              </a:p>
            </p:txBody>
          </p:sp>
          <p:sp>
            <p:nvSpPr>
              <p:cNvPr id="28735" name="Rectangle 63"/>
              <p:cNvSpPr>
                <a:spLocks noChangeArrowheads="1"/>
              </p:cNvSpPr>
              <p:nvPr/>
            </p:nvSpPr>
            <p:spPr bwMode="auto">
              <a:xfrm>
                <a:off x="3359" y="1071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61" name="Text Box 64"/>
              <p:cNvSpPr txBox="1">
                <a:spLocks noChangeArrowheads="1"/>
              </p:cNvSpPr>
              <p:nvPr/>
            </p:nvSpPr>
            <p:spPr bwMode="auto">
              <a:xfrm>
                <a:off x="3360" y="1071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2</a:t>
                </a:r>
              </a:p>
            </p:txBody>
          </p:sp>
          <p:sp>
            <p:nvSpPr>
              <p:cNvPr id="29762" name="Line 65"/>
              <p:cNvSpPr>
                <a:spLocks noChangeShapeType="1"/>
              </p:cNvSpPr>
              <p:nvPr/>
            </p:nvSpPr>
            <p:spPr bwMode="auto">
              <a:xfrm flipH="1">
                <a:off x="4260" y="108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63" name="Line 66"/>
              <p:cNvSpPr>
                <a:spLocks noChangeShapeType="1"/>
              </p:cNvSpPr>
              <p:nvPr/>
            </p:nvSpPr>
            <p:spPr bwMode="auto">
              <a:xfrm>
                <a:off x="3120" y="10476"/>
                <a:ext cx="19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39" name="Rectangle 67"/>
              <p:cNvSpPr>
                <a:spLocks noChangeArrowheads="1"/>
              </p:cNvSpPr>
              <p:nvPr/>
            </p:nvSpPr>
            <p:spPr bwMode="auto">
              <a:xfrm>
                <a:off x="4619" y="10715"/>
                <a:ext cx="902"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65" name="Line 68"/>
              <p:cNvSpPr>
                <a:spLocks noChangeShapeType="1"/>
              </p:cNvSpPr>
              <p:nvPr/>
            </p:nvSpPr>
            <p:spPr bwMode="auto">
              <a:xfrm flipH="1">
                <a:off x="5520" y="108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66" name="Text Box 69"/>
              <p:cNvSpPr txBox="1">
                <a:spLocks noChangeArrowheads="1"/>
              </p:cNvSpPr>
              <p:nvPr/>
            </p:nvSpPr>
            <p:spPr bwMode="auto">
              <a:xfrm>
                <a:off x="4620" y="1071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2</a:t>
                </a:r>
              </a:p>
            </p:txBody>
          </p:sp>
          <p:sp>
            <p:nvSpPr>
              <p:cNvPr id="29767" name="Line 70"/>
              <p:cNvSpPr>
                <a:spLocks noChangeShapeType="1"/>
              </p:cNvSpPr>
              <p:nvPr/>
            </p:nvSpPr>
            <p:spPr bwMode="auto">
              <a:xfrm>
                <a:off x="5100" y="1047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68" name="Line 71"/>
              <p:cNvSpPr>
                <a:spLocks noChangeShapeType="1"/>
              </p:cNvSpPr>
              <p:nvPr/>
            </p:nvSpPr>
            <p:spPr bwMode="auto">
              <a:xfrm>
                <a:off x="3840" y="1047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44" name="Rectangle 72"/>
              <p:cNvSpPr>
                <a:spLocks noChangeArrowheads="1"/>
              </p:cNvSpPr>
              <p:nvPr/>
            </p:nvSpPr>
            <p:spPr bwMode="auto">
              <a:xfrm>
                <a:off x="2339" y="11256"/>
                <a:ext cx="780" cy="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70" name="Text Box 73"/>
              <p:cNvSpPr txBox="1">
                <a:spLocks noChangeArrowheads="1"/>
              </p:cNvSpPr>
              <p:nvPr/>
            </p:nvSpPr>
            <p:spPr bwMode="auto">
              <a:xfrm>
                <a:off x="2340" y="11274"/>
                <a:ext cx="898"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dirty="0">
                    <a:latin typeface="+mn-ea"/>
                    <a:ea typeface="+mn-ea"/>
                  </a:rPr>
                  <a:t>产品经理</a:t>
                </a:r>
                <a:r>
                  <a:rPr lang="en-US" altLang="zh-CN" sz="1400" dirty="0">
                    <a:latin typeface="+mn-ea"/>
                    <a:ea typeface="+mn-ea"/>
                  </a:rPr>
                  <a:t>3</a:t>
                </a:r>
              </a:p>
            </p:txBody>
          </p:sp>
          <p:sp>
            <p:nvSpPr>
              <p:cNvPr id="28746" name="Rectangle 74"/>
              <p:cNvSpPr>
                <a:spLocks noChangeArrowheads="1"/>
              </p:cNvSpPr>
              <p:nvPr/>
            </p:nvSpPr>
            <p:spPr bwMode="auto">
              <a:xfrm>
                <a:off x="3359" y="11796"/>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72" name="Text Box 75"/>
              <p:cNvSpPr txBox="1">
                <a:spLocks noChangeArrowheads="1"/>
              </p:cNvSpPr>
              <p:nvPr/>
            </p:nvSpPr>
            <p:spPr bwMode="auto">
              <a:xfrm>
                <a:off x="336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3</a:t>
                </a:r>
              </a:p>
            </p:txBody>
          </p:sp>
          <p:sp>
            <p:nvSpPr>
              <p:cNvPr id="29773" name="Line 76"/>
              <p:cNvSpPr>
                <a:spLocks noChangeShapeType="1"/>
              </p:cNvSpPr>
              <p:nvPr/>
            </p:nvSpPr>
            <p:spPr bwMode="auto">
              <a:xfrm flipH="1">
                <a:off x="4260" y="119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74" name="Line 77"/>
              <p:cNvSpPr>
                <a:spLocks noChangeShapeType="1"/>
              </p:cNvSpPr>
              <p:nvPr/>
            </p:nvSpPr>
            <p:spPr bwMode="auto">
              <a:xfrm>
                <a:off x="3120" y="11556"/>
                <a:ext cx="45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50" name="Rectangle 78"/>
              <p:cNvSpPr>
                <a:spLocks noChangeArrowheads="1"/>
              </p:cNvSpPr>
              <p:nvPr/>
            </p:nvSpPr>
            <p:spPr bwMode="auto">
              <a:xfrm>
                <a:off x="4619" y="11796"/>
                <a:ext cx="902"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76" name="Line 79"/>
              <p:cNvSpPr>
                <a:spLocks noChangeShapeType="1"/>
              </p:cNvSpPr>
              <p:nvPr/>
            </p:nvSpPr>
            <p:spPr bwMode="auto">
              <a:xfrm flipH="1">
                <a:off x="5520" y="119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77" name="Text Box 80"/>
              <p:cNvSpPr txBox="1">
                <a:spLocks noChangeArrowheads="1"/>
              </p:cNvSpPr>
              <p:nvPr/>
            </p:nvSpPr>
            <p:spPr bwMode="auto">
              <a:xfrm>
                <a:off x="462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3</a:t>
                </a:r>
              </a:p>
            </p:txBody>
          </p:sp>
          <p:sp>
            <p:nvSpPr>
              <p:cNvPr id="29778" name="Line 81"/>
              <p:cNvSpPr>
                <a:spLocks noChangeShapeType="1"/>
              </p:cNvSpPr>
              <p:nvPr/>
            </p:nvSpPr>
            <p:spPr bwMode="auto">
              <a:xfrm flipH="1">
                <a:off x="8040" y="1203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79" name="Line 82"/>
              <p:cNvSpPr>
                <a:spLocks noChangeShapeType="1"/>
              </p:cNvSpPr>
              <p:nvPr/>
            </p:nvSpPr>
            <p:spPr bwMode="auto">
              <a:xfrm>
                <a:off x="7620" y="1155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80" name="Line 83"/>
              <p:cNvSpPr>
                <a:spLocks noChangeShapeType="1"/>
              </p:cNvSpPr>
              <p:nvPr/>
            </p:nvSpPr>
            <p:spPr bwMode="auto">
              <a:xfrm>
                <a:off x="5100" y="1155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81" name="Line 84"/>
              <p:cNvSpPr>
                <a:spLocks noChangeShapeType="1"/>
              </p:cNvSpPr>
              <p:nvPr/>
            </p:nvSpPr>
            <p:spPr bwMode="auto">
              <a:xfrm>
                <a:off x="3840" y="1155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82" name="Line 85"/>
              <p:cNvSpPr>
                <a:spLocks noChangeShapeType="1"/>
              </p:cNvSpPr>
              <p:nvPr/>
            </p:nvSpPr>
            <p:spPr bwMode="auto">
              <a:xfrm flipH="1">
                <a:off x="2160" y="1155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9783" name="Line 86"/>
              <p:cNvSpPr>
                <a:spLocks noChangeShapeType="1"/>
              </p:cNvSpPr>
              <p:nvPr/>
            </p:nvSpPr>
            <p:spPr bwMode="auto">
              <a:xfrm flipH="1">
                <a:off x="2160" y="1047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28759" name="Rectangle 87"/>
              <p:cNvSpPr>
                <a:spLocks noChangeArrowheads="1"/>
              </p:cNvSpPr>
              <p:nvPr/>
            </p:nvSpPr>
            <p:spPr bwMode="auto">
              <a:xfrm>
                <a:off x="7141" y="11796"/>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sz="1400">
                  <a:latin typeface="+mn-ea"/>
                  <a:ea typeface="+mn-ea"/>
                </a:endParaRPr>
              </a:p>
            </p:txBody>
          </p:sp>
          <p:sp>
            <p:nvSpPr>
              <p:cNvPr id="29785" name="Text Box 88"/>
              <p:cNvSpPr txBox="1">
                <a:spLocks noChangeArrowheads="1"/>
              </p:cNvSpPr>
              <p:nvPr/>
            </p:nvSpPr>
            <p:spPr bwMode="auto">
              <a:xfrm>
                <a:off x="714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400">
                    <a:latin typeface="+mn-ea"/>
                    <a:ea typeface="+mn-ea"/>
                  </a:rPr>
                  <a:t>子项目</a:t>
                </a:r>
                <a:r>
                  <a:rPr lang="en-US" altLang="zh-CN" sz="1400">
                    <a:latin typeface="+mn-ea"/>
                    <a:ea typeface="+mn-ea"/>
                  </a:rPr>
                  <a:t>3</a:t>
                </a:r>
              </a:p>
            </p:txBody>
          </p:sp>
        </p:grpSp>
        <p:sp>
          <p:nvSpPr>
            <p:cNvPr id="29703" name="Text Box 89"/>
            <p:cNvSpPr txBox="1">
              <a:spLocks noChangeArrowheads="1"/>
            </p:cNvSpPr>
            <p:nvPr/>
          </p:nvSpPr>
          <p:spPr bwMode="auto">
            <a:xfrm>
              <a:off x="4787505" y="3644504"/>
              <a:ext cx="380395" cy="2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400" dirty="0">
                  <a:latin typeface="+mn-ea"/>
                  <a:ea typeface="+mn-ea"/>
                </a:rPr>
                <a:t>总经理</a:t>
              </a:r>
            </a:p>
          </p:txBody>
        </p:sp>
      </p:grpSp>
    </p:spTree>
    <p:extLst>
      <p:ext uri="{BB962C8B-B14F-4D97-AF65-F5344CB8AC3E}">
        <p14:creationId xmlns:p14="http://schemas.microsoft.com/office/powerpoint/2010/main" val="291155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a:t>软件项目管理</a:t>
            </a:r>
          </a:p>
        </p:txBody>
      </p:sp>
      <p:sp>
        <p:nvSpPr>
          <p:cNvPr id="21507" name="Rectangle 3"/>
          <p:cNvSpPr>
            <a:spLocks noGrp="1" noChangeArrowheads="1"/>
          </p:cNvSpPr>
          <p:nvPr>
            <p:ph type="body" idx="1"/>
          </p:nvPr>
        </p:nvSpPr>
        <p:spPr/>
        <p:txBody>
          <a:bodyPr/>
          <a:lstStyle/>
          <a:p>
            <a:r>
              <a:rPr lang="zh-CN" altLang="en-US" sz="3600" b="1" dirty="0"/>
              <a:t>项目和软件项目的定义</a:t>
            </a:r>
          </a:p>
          <a:p>
            <a:r>
              <a:rPr lang="zh-CN" altLang="en-US" sz="3600" b="1" dirty="0"/>
              <a:t>软件项目管理过程</a:t>
            </a:r>
          </a:p>
          <a:p>
            <a:r>
              <a:rPr lang="zh-CN" altLang="en-US" sz="3600" b="1" dirty="0"/>
              <a:t>软件项目度量</a:t>
            </a:r>
          </a:p>
          <a:p>
            <a:r>
              <a:rPr lang="zh-CN" altLang="en-US" sz="3600" b="1" dirty="0"/>
              <a:t>软件项目进度安排</a:t>
            </a:r>
          </a:p>
          <a:p>
            <a:r>
              <a:rPr lang="zh-CN" altLang="en-US" sz="3600" b="1" dirty="0"/>
              <a:t>软件项目的组织结构</a:t>
            </a:r>
          </a:p>
        </p:txBody>
      </p:sp>
    </p:spTree>
    <p:extLst>
      <p:ext uri="{BB962C8B-B14F-4D97-AF65-F5344CB8AC3E}">
        <p14:creationId xmlns:p14="http://schemas.microsoft.com/office/powerpoint/2010/main" val="286250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a:t>项目和软件项目的定义</a:t>
            </a:r>
          </a:p>
        </p:txBody>
      </p:sp>
      <p:sp>
        <p:nvSpPr>
          <p:cNvPr id="16388" name="Rectangle 3"/>
          <p:cNvSpPr>
            <a:spLocks noGrp="1" noChangeArrowheads="1"/>
          </p:cNvSpPr>
          <p:nvPr>
            <p:ph type="body" idx="1"/>
          </p:nvPr>
        </p:nvSpPr>
        <p:spPr>
          <a:xfrm>
            <a:off x="179512" y="1196752"/>
            <a:ext cx="8812088" cy="5069111"/>
          </a:xfrm>
        </p:spPr>
        <p:txBody>
          <a:bodyPr/>
          <a:lstStyle/>
          <a:p>
            <a:r>
              <a:rPr lang="zh-CN" altLang="en-US" dirty="0"/>
              <a:t>项目，是一项为了创造某一唯一的产品或服务的时限性工作。具有以下特征：</a:t>
            </a:r>
          </a:p>
          <a:p>
            <a:pPr lvl="1">
              <a:lnSpc>
                <a:spcPct val="80000"/>
              </a:lnSpc>
            </a:pPr>
            <a:r>
              <a:rPr lang="zh-CN" altLang="en-US" sz="2400" dirty="0">
                <a:latin typeface="+mn-ea"/>
                <a:ea typeface="+mn-ea"/>
              </a:rPr>
              <a:t>需要由人来完成；</a:t>
            </a:r>
          </a:p>
          <a:p>
            <a:pPr lvl="1">
              <a:lnSpc>
                <a:spcPct val="80000"/>
              </a:lnSpc>
            </a:pPr>
            <a:r>
              <a:rPr lang="zh-CN" altLang="en-US" sz="2400" dirty="0">
                <a:latin typeface="+mn-ea"/>
                <a:ea typeface="+mn-ea"/>
              </a:rPr>
              <a:t>受到有限资源的限制；</a:t>
            </a:r>
          </a:p>
          <a:p>
            <a:pPr lvl="1">
              <a:lnSpc>
                <a:spcPct val="80000"/>
              </a:lnSpc>
            </a:pPr>
            <a:r>
              <a:rPr lang="zh-CN" altLang="en-US" sz="2400" dirty="0">
                <a:latin typeface="+mn-ea"/>
                <a:ea typeface="+mn-ea"/>
              </a:rPr>
              <a:t>需要计划、执行和控制。</a:t>
            </a:r>
          </a:p>
          <a:p>
            <a:pPr>
              <a:lnSpc>
                <a:spcPct val="80000"/>
              </a:lnSpc>
            </a:pPr>
            <a:r>
              <a:rPr lang="zh-CN" altLang="en-US" dirty="0"/>
              <a:t>软件项目是一种成果体现为软件产品的项目，其特有的特征表现为：</a:t>
            </a:r>
          </a:p>
          <a:p>
            <a:pPr lvl="1">
              <a:lnSpc>
                <a:spcPct val="80000"/>
              </a:lnSpc>
            </a:pPr>
            <a:r>
              <a:rPr lang="zh-CN" altLang="en-US" sz="2400" dirty="0">
                <a:latin typeface="+mn-ea"/>
                <a:ea typeface="+mn-ea"/>
              </a:rPr>
              <a:t>软件产品是无形的；</a:t>
            </a:r>
          </a:p>
          <a:p>
            <a:pPr lvl="1">
              <a:lnSpc>
                <a:spcPct val="80000"/>
              </a:lnSpc>
            </a:pPr>
            <a:r>
              <a:rPr lang="zh-CN" altLang="en-US" sz="2400" dirty="0">
                <a:latin typeface="+mn-ea"/>
                <a:ea typeface="+mn-ea"/>
              </a:rPr>
              <a:t>软件产品没有标准的</a:t>
            </a:r>
            <a:r>
              <a:rPr lang="zh-CN" altLang="en-US" sz="2400">
                <a:latin typeface="+mn-ea"/>
                <a:ea typeface="+mn-ea"/>
              </a:rPr>
              <a:t>软件过程；</a:t>
            </a:r>
            <a:endParaRPr lang="zh-CN" altLang="en-US" sz="2400" dirty="0">
              <a:latin typeface="+mn-ea"/>
              <a:ea typeface="+mn-ea"/>
            </a:endParaRPr>
          </a:p>
          <a:p>
            <a:pPr lvl="1">
              <a:lnSpc>
                <a:spcPct val="80000"/>
              </a:lnSpc>
            </a:pPr>
            <a:r>
              <a:rPr lang="zh-CN" altLang="en-US" sz="2400" dirty="0">
                <a:latin typeface="+mn-ea"/>
                <a:ea typeface="+mn-ea"/>
              </a:rPr>
              <a:t>大型软件项目开发常常是“一次性的”。 </a:t>
            </a:r>
          </a:p>
        </p:txBody>
      </p:sp>
    </p:spTree>
    <p:extLst>
      <p:ext uri="{BB962C8B-B14F-4D97-AF65-F5344CB8AC3E}">
        <p14:creationId xmlns:p14="http://schemas.microsoft.com/office/powerpoint/2010/main" val="381831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a:t>项目的管理过程</a:t>
            </a:r>
          </a:p>
        </p:txBody>
      </p:sp>
      <p:sp>
        <p:nvSpPr>
          <p:cNvPr id="17412" name="Rectangle 3"/>
          <p:cNvSpPr>
            <a:spLocks noGrp="1" noChangeArrowheads="1"/>
          </p:cNvSpPr>
          <p:nvPr>
            <p:ph type="body" idx="1"/>
          </p:nvPr>
        </p:nvSpPr>
        <p:spPr>
          <a:xfrm>
            <a:off x="251520" y="1124744"/>
            <a:ext cx="8640960" cy="5328592"/>
          </a:xfrm>
        </p:spPr>
        <p:txBody>
          <a:bodyPr>
            <a:normAutofit/>
          </a:bodyPr>
          <a:lstStyle/>
          <a:p>
            <a:pPr marL="342900" indent="-342900" algn="just">
              <a:spcBef>
                <a:spcPct val="30000"/>
              </a:spcBef>
            </a:pPr>
            <a:r>
              <a:rPr lang="zh-CN" altLang="en-US" sz="2400" dirty="0"/>
              <a:t>项目管理就是为了满足甚至超越项目干系人员对项目的需求和期望的一些活动，并将理论知识、技能、工具和技巧应用到项目的活动中。</a:t>
            </a:r>
          </a:p>
          <a:p>
            <a:pPr marL="342900" indent="-342900" algn="just">
              <a:spcBef>
                <a:spcPct val="30000"/>
              </a:spcBef>
            </a:pPr>
            <a:r>
              <a:rPr lang="zh-CN" altLang="en-US" sz="2400" dirty="0"/>
              <a:t>项目管理包括以下九个知识领域：</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dirty="0">
                <a:latin typeface="+mn-ea"/>
                <a:ea typeface="+mn-ea"/>
              </a:rPr>
              <a:t>综合管理：将项目管理各种必要要素综合为整体的过程和活动，并在项目管理过程组范围内识别、定义、组合、统一并协调。 </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b="1" dirty="0">
                <a:latin typeface="+mn-ea"/>
                <a:ea typeface="+mn-ea"/>
              </a:rPr>
              <a:t>范围管理：界定为了确保成功地完成项目所需要做的工作，也是仅仅被要求做的工作。 </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b="1" dirty="0">
                <a:latin typeface="+mn-ea"/>
                <a:ea typeface="+mn-ea"/>
              </a:rPr>
              <a:t>时间管理：阐述确保项目按时完成所需的各项过程。</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b="1" dirty="0">
                <a:latin typeface="+mn-ea"/>
                <a:ea typeface="+mn-ea"/>
              </a:rPr>
              <a:t>成本管理：阐述了确保项目按照规定预算完成需要进行的费用规划、估算、预算的各项过程。 </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b="1" dirty="0">
                <a:latin typeface="+mn-ea"/>
                <a:ea typeface="+mn-ea"/>
              </a:rPr>
              <a:t>质量管理：阐述了确保项目达到其既定质量要求所需实施的各项过程。</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dirty="0">
                <a:latin typeface="+mn-ea"/>
                <a:ea typeface="+mn-ea"/>
              </a:rPr>
              <a:t>人力资源管理：阐述了组织和管理项目团队的各个过程。  </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dirty="0">
                <a:latin typeface="+mn-ea"/>
                <a:ea typeface="+mn-ea"/>
              </a:rPr>
              <a:t>沟通管理：阐述了为确保项目信息及时而恰当地提取、收集、传输、存储和最终处置而需要实施的一系列过程。 </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dirty="0">
                <a:latin typeface="+mn-ea"/>
                <a:ea typeface="+mn-ea"/>
              </a:rPr>
              <a:t>风险管理：阐述了与项目风险管理有关的过程。 </a:t>
            </a:r>
          </a:p>
          <a:p>
            <a:pPr marL="758429" lvl="1" indent="-285750" algn="just">
              <a:spcBef>
                <a:spcPct val="30000"/>
              </a:spcBef>
              <a:buClr>
                <a:schemeClr val="bg2"/>
              </a:buClr>
              <a:buSzPct val="75000"/>
              <a:buFont typeface="Wingdings" panose="05000000000000000000" pitchFamily="2" charset="2"/>
              <a:buAutoNum type="arabicPeriod"/>
            </a:pPr>
            <a:r>
              <a:rPr lang="zh-CN" altLang="en-US" sz="1700" dirty="0">
                <a:latin typeface="+mn-ea"/>
                <a:ea typeface="+mn-ea"/>
              </a:rPr>
              <a:t>采购管理：阐述了采购或取得产品、服务或成果，以及合同管理所需的各过程。 </a:t>
            </a:r>
          </a:p>
        </p:txBody>
      </p:sp>
    </p:spTree>
    <p:extLst>
      <p:ext uri="{BB962C8B-B14F-4D97-AF65-F5344CB8AC3E}">
        <p14:creationId xmlns:p14="http://schemas.microsoft.com/office/powerpoint/2010/main" val="333094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a:t>项目目标及其制约因素</a:t>
            </a:r>
          </a:p>
        </p:txBody>
      </p:sp>
      <p:sp>
        <p:nvSpPr>
          <p:cNvPr id="23555" name="Rectangle 3"/>
          <p:cNvSpPr>
            <a:spLocks noGrp="1" noChangeArrowheads="1"/>
          </p:cNvSpPr>
          <p:nvPr>
            <p:ph type="body" idx="1"/>
          </p:nvPr>
        </p:nvSpPr>
        <p:spPr>
          <a:xfrm>
            <a:off x="179512" y="1124744"/>
            <a:ext cx="8812088" cy="5141119"/>
          </a:xfrm>
        </p:spPr>
        <p:txBody>
          <a:bodyPr/>
          <a:lstStyle/>
          <a:p>
            <a:r>
              <a:rPr lang="zh-CN" altLang="en-US" sz="2800" dirty="0"/>
              <a:t>项目目标就是在一定时间、预算内完成工作的范围，以使客户满意。 </a:t>
            </a:r>
          </a:p>
          <a:p>
            <a:r>
              <a:rPr lang="zh-CN" altLang="en-US" sz="2800" dirty="0"/>
              <a:t>实现项目目标要受到四个因素的制约，它们是： </a:t>
            </a:r>
          </a:p>
          <a:p>
            <a:pPr lvl="1"/>
            <a:r>
              <a:rPr lang="zh-CN" altLang="en-US" sz="2400" dirty="0">
                <a:latin typeface="+mn-ea"/>
                <a:ea typeface="+mn-ea"/>
              </a:rPr>
              <a:t>项目范围：为使客户满意必须做的所有工作；</a:t>
            </a:r>
          </a:p>
          <a:p>
            <a:pPr lvl="1"/>
            <a:r>
              <a:rPr lang="zh-CN" altLang="en-US" sz="2400" dirty="0">
                <a:latin typeface="+mn-ea"/>
                <a:ea typeface="+mn-ea"/>
              </a:rPr>
              <a:t>项目成本：完成项目所需要的费用，它必须在客户为这个项目提供的资金限额以内；</a:t>
            </a:r>
          </a:p>
          <a:p>
            <a:pPr lvl="1"/>
            <a:r>
              <a:rPr lang="zh-CN" altLang="en-US" sz="2400" dirty="0">
                <a:latin typeface="+mn-ea"/>
                <a:ea typeface="+mn-ea"/>
              </a:rPr>
              <a:t>项目进度：安排每项任务的起止时间以及所需的资源等，是为项目描绘的一个过程蓝图。</a:t>
            </a:r>
          </a:p>
          <a:p>
            <a:pPr lvl="1" algn="just"/>
            <a:r>
              <a:rPr lang="zh-CN" altLang="en-US" sz="2400" dirty="0">
                <a:latin typeface="+mn-ea"/>
                <a:ea typeface="+mn-ea"/>
              </a:rPr>
              <a:t>客户满意度：指完成的项目质量是否达到预期的效果。 </a:t>
            </a:r>
          </a:p>
        </p:txBody>
      </p:sp>
    </p:spTree>
    <p:extLst>
      <p:ext uri="{BB962C8B-B14F-4D97-AF65-F5344CB8AC3E}">
        <p14:creationId xmlns:p14="http://schemas.microsoft.com/office/powerpoint/2010/main" val="384161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4"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a:t>软件项目管理过程</a:t>
            </a:r>
          </a:p>
        </p:txBody>
      </p:sp>
      <p:sp>
        <p:nvSpPr>
          <p:cNvPr id="19460" name="Rectangle 3"/>
          <p:cNvSpPr>
            <a:spLocks noGrp="1" noChangeArrowheads="1"/>
          </p:cNvSpPr>
          <p:nvPr>
            <p:ph type="body" idx="1"/>
          </p:nvPr>
        </p:nvSpPr>
        <p:spPr>
          <a:xfrm>
            <a:off x="251520" y="1196752"/>
            <a:ext cx="8740080" cy="5184576"/>
          </a:xfrm>
        </p:spPr>
        <p:txBody>
          <a:bodyPr>
            <a:normAutofit fontScale="92500" lnSpcReduction="20000"/>
          </a:bodyPr>
          <a:lstStyle/>
          <a:p>
            <a:pPr algn="just">
              <a:spcBef>
                <a:spcPct val="35000"/>
              </a:spcBef>
            </a:pPr>
            <a:r>
              <a:rPr lang="zh-CN" altLang="en-US" dirty="0"/>
              <a:t>启动软件项目：这是软件项目管理的第一个过程，目的是确定软件项目的目标、范围。通常，软件人员和用户是在系统需求工程阶段确定项目的目标和范围的；</a:t>
            </a:r>
          </a:p>
          <a:p>
            <a:pPr algn="just">
              <a:spcBef>
                <a:spcPct val="35000"/>
              </a:spcBef>
            </a:pPr>
            <a:r>
              <a:rPr lang="zh-CN" altLang="en-US" b="1" dirty="0"/>
              <a:t>制定项目计划</a:t>
            </a:r>
            <a:r>
              <a:rPr lang="zh-CN" altLang="en-US" dirty="0"/>
              <a:t>：项目计划是建立项目行动指南的基准，包括对软件项目的</a:t>
            </a:r>
            <a:r>
              <a:rPr lang="zh-CN" altLang="en-US" dirty="0">
                <a:solidFill>
                  <a:srgbClr val="FF0000"/>
                </a:solidFill>
              </a:rPr>
              <a:t>度量</a:t>
            </a:r>
            <a:r>
              <a:rPr lang="zh-CN" altLang="en-US" dirty="0"/>
              <a:t>、</a:t>
            </a:r>
            <a:r>
              <a:rPr lang="zh-CN" altLang="en-US" dirty="0">
                <a:solidFill>
                  <a:srgbClr val="FF0000"/>
                </a:solidFill>
              </a:rPr>
              <a:t>估算</a:t>
            </a:r>
            <a:r>
              <a:rPr lang="zh-CN" altLang="en-US" dirty="0"/>
              <a:t>、</a:t>
            </a:r>
            <a:r>
              <a:rPr lang="zh-CN" altLang="en-US" dirty="0">
                <a:solidFill>
                  <a:srgbClr val="FF0000"/>
                </a:solidFill>
              </a:rPr>
              <a:t>风险分析</a:t>
            </a:r>
            <a:r>
              <a:rPr lang="zh-CN" altLang="en-US" dirty="0"/>
              <a:t>、</a:t>
            </a:r>
            <a:r>
              <a:rPr lang="zh-CN" altLang="en-US" dirty="0">
                <a:solidFill>
                  <a:srgbClr val="FF0000"/>
                </a:solidFill>
              </a:rPr>
              <a:t>进度安排</a:t>
            </a:r>
            <a:r>
              <a:rPr lang="zh-CN" altLang="en-US" dirty="0"/>
              <a:t>、</a:t>
            </a:r>
            <a:r>
              <a:rPr lang="zh-CN" altLang="en-US" dirty="0">
                <a:solidFill>
                  <a:srgbClr val="FF0000"/>
                </a:solidFill>
              </a:rPr>
              <a:t>人员的选择与配备</a:t>
            </a:r>
            <a:r>
              <a:rPr lang="zh-CN" altLang="en-US" dirty="0"/>
              <a:t>等；</a:t>
            </a:r>
          </a:p>
          <a:p>
            <a:pPr algn="just">
              <a:spcBef>
                <a:spcPct val="35000"/>
              </a:spcBef>
            </a:pPr>
            <a:r>
              <a:rPr lang="zh-CN" altLang="en-US" dirty="0"/>
              <a:t>项目计划的执行：根据定义的计划由具体的人员实施的各项活动；</a:t>
            </a:r>
          </a:p>
          <a:p>
            <a:pPr algn="just">
              <a:spcBef>
                <a:spcPct val="35000"/>
              </a:spcBef>
            </a:pPr>
            <a:r>
              <a:rPr lang="zh-CN" altLang="en-US" dirty="0"/>
              <a:t>项目的控制：在项目的执行过程中所必须的监督、跟踪和控制活动，保证按时保质地完成计划的任务；</a:t>
            </a:r>
          </a:p>
          <a:p>
            <a:pPr algn="just">
              <a:spcBef>
                <a:spcPct val="35000"/>
              </a:spcBef>
            </a:pPr>
            <a:r>
              <a:rPr lang="zh-CN" altLang="en-US" dirty="0"/>
              <a:t>项目结束：在项目执行完毕时进行的总结。</a:t>
            </a:r>
          </a:p>
        </p:txBody>
      </p:sp>
    </p:spTree>
    <p:extLst>
      <p:ext uri="{BB962C8B-B14F-4D97-AF65-F5344CB8AC3E}">
        <p14:creationId xmlns:p14="http://schemas.microsoft.com/office/powerpoint/2010/main" val="338095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a:t>软件项目度量</a:t>
            </a:r>
          </a:p>
        </p:txBody>
      </p:sp>
      <p:sp>
        <p:nvSpPr>
          <p:cNvPr id="24579" name="Rectangle 3"/>
          <p:cNvSpPr>
            <a:spLocks noGrp="1" noChangeArrowheads="1"/>
          </p:cNvSpPr>
          <p:nvPr>
            <p:ph type="body" idx="1"/>
          </p:nvPr>
        </p:nvSpPr>
        <p:spPr>
          <a:xfrm>
            <a:off x="251520" y="1124744"/>
            <a:ext cx="8740080" cy="5141119"/>
          </a:xfrm>
        </p:spPr>
        <p:txBody>
          <a:bodyPr/>
          <a:lstStyle/>
          <a:p>
            <a:pPr algn="just"/>
            <a:r>
              <a:rPr lang="zh-CN" altLang="en-US" sz="2800" dirty="0"/>
              <a:t>所谓度量，是指根据已明确的规则把数字或符号指定给现实世界中实体的某一属性，以便阐述实体的某种状态。 </a:t>
            </a:r>
          </a:p>
          <a:p>
            <a:pPr algn="just"/>
            <a:r>
              <a:rPr lang="zh-CN" altLang="en-US" sz="2800" dirty="0"/>
              <a:t>软件度量涉及的范围较广，其度量实体大致划分为三大类：</a:t>
            </a:r>
          </a:p>
          <a:p>
            <a:pPr lvl="1" algn="just"/>
            <a:r>
              <a:rPr lang="zh-CN" altLang="en-US" sz="2400" dirty="0">
                <a:latin typeface="+mn-ea"/>
                <a:ea typeface="+mn-ea"/>
              </a:rPr>
              <a:t>产品：是指在软件开发过程中产生的各种中间产品、发布的资料和文档等，如规格说明书、设计模型、代码、测试用例等。</a:t>
            </a:r>
          </a:p>
          <a:p>
            <a:pPr lvl="1" algn="just"/>
            <a:r>
              <a:rPr lang="zh-CN" altLang="en-US" sz="2400" dirty="0">
                <a:latin typeface="+mn-ea"/>
                <a:ea typeface="+mn-ea"/>
              </a:rPr>
              <a:t>过程：是与软件相关的一些活动，如编制规格说明书、详细设计、测试等活动。</a:t>
            </a:r>
          </a:p>
          <a:p>
            <a:pPr lvl="1" algn="just"/>
            <a:r>
              <a:rPr lang="zh-CN" altLang="en-US" sz="2400" dirty="0">
                <a:latin typeface="+mn-ea"/>
                <a:ea typeface="+mn-ea"/>
              </a:rPr>
              <a:t>资源：是指开发过程中使用的资源，包括人员、团队、软件和硬件、办公地点等。</a:t>
            </a:r>
          </a:p>
        </p:txBody>
      </p:sp>
    </p:spTree>
    <p:extLst>
      <p:ext uri="{BB962C8B-B14F-4D97-AF65-F5344CB8AC3E}">
        <p14:creationId xmlns:p14="http://schemas.microsoft.com/office/powerpoint/2010/main" val="172734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5" dur="500"/>
                                        <p:tgtEl>
                                          <p:spTgt spid="245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8" dur="500"/>
                                        <p:tgtEl>
                                          <p:spTgt spid="245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1"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a:t>软件度量的内容</a:t>
            </a:r>
          </a:p>
        </p:txBody>
      </p:sp>
      <p:sp>
        <p:nvSpPr>
          <p:cNvPr id="60419" name="Rectangle 3"/>
          <p:cNvSpPr>
            <a:spLocks noGrp="1" noChangeArrowheads="1"/>
          </p:cNvSpPr>
          <p:nvPr>
            <p:ph type="body" idx="1"/>
          </p:nvPr>
        </p:nvSpPr>
        <p:spPr>
          <a:xfrm>
            <a:off x="179512" y="1196752"/>
            <a:ext cx="8812088" cy="5069111"/>
          </a:xfrm>
        </p:spPr>
        <p:txBody>
          <a:bodyPr/>
          <a:lstStyle/>
          <a:p>
            <a:pPr algn="just">
              <a:spcBef>
                <a:spcPct val="30000"/>
              </a:spcBef>
            </a:pPr>
            <a:r>
              <a:rPr lang="zh-CN" altLang="en-US" sz="2800" dirty="0">
                <a:latin typeface="+mn-ea"/>
              </a:rPr>
              <a:t>软件度量就是为了获取上述实体属性的值。这些实体的属性又划分为内部属性和外部属性。</a:t>
            </a:r>
          </a:p>
          <a:p>
            <a:pPr lvl="1" algn="just">
              <a:spcBef>
                <a:spcPct val="30000"/>
              </a:spcBef>
            </a:pPr>
            <a:r>
              <a:rPr lang="zh-CN" altLang="en-US" sz="2400" dirty="0">
                <a:latin typeface="+mn-ea"/>
                <a:ea typeface="+mn-ea"/>
              </a:rPr>
              <a:t>内部属性：是能够纯粹用实体自身来度量的属性。如产品中设计模块实体的内部属性有：规模、可复用性、耦合度、内聚度等。</a:t>
            </a:r>
          </a:p>
          <a:p>
            <a:pPr lvl="1" algn="just">
              <a:spcBef>
                <a:spcPct val="30000"/>
              </a:spcBef>
            </a:pPr>
            <a:r>
              <a:rPr lang="zh-CN" altLang="en-US" sz="2400" dirty="0">
                <a:latin typeface="+mn-ea"/>
                <a:ea typeface="+mn-ea"/>
              </a:rPr>
              <a:t>外部属性：是指由实体与其相关环境一起共同才能度量的属性。如产品中设计模块实体的外部属性有质量、复杂性、可维护性等。</a:t>
            </a:r>
          </a:p>
          <a:p>
            <a:pPr algn="just">
              <a:spcBef>
                <a:spcPct val="30000"/>
              </a:spcBef>
            </a:pPr>
            <a:r>
              <a:rPr lang="zh-CN" altLang="en-US" sz="2800" dirty="0">
                <a:latin typeface="+mn-ea"/>
              </a:rPr>
              <a:t>实体属性的度量又可分为直接度量和间接度量：</a:t>
            </a:r>
          </a:p>
          <a:p>
            <a:pPr lvl="1" algn="just">
              <a:spcBef>
                <a:spcPct val="30000"/>
              </a:spcBef>
            </a:pPr>
            <a:r>
              <a:rPr lang="zh-CN" altLang="en-US" sz="2400" dirty="0">
                <a:latin typeface="+mn-ea"/>
                <a:ea typeface="+mn-ea"/>
              </a:rPr>
              <a:t>直接度量：指实体属性的度量不依赖于其他属性的度量。 </a:t>
            </a:r>
          </a:p>
          <a:p>
            <a:pPr lvl="1" algn="just">
              <a:spcBef>
                <a:spcPct val="30000"/>
              </a:spcBef>
            </a:pPr>
            <a:r>
              <a:rPr lang="zh-CN" altLang="en-US" sz="2400" dirty="0">
                <a:latin typeface="+mn-ea"/>
                <a:ea typeface="+mn-ea"/>
              </a:rPr>
              <a:t>间接度量：指实体属性的度量与一个或多个其他属性的度量标准有关。 </a:t>
            </a:r>
          </a:p>
        </p:txBody>
      </p:sp>
    </p:spTree>
    <p:extLst>
      <p:ext uri="{BB962C8B-B14F-4D97-AF65-F5344CB8AC3E}">
        <p14:creationId xmlns:p14="http://schemas.microsoft.com/office/powerpoint/2010/main" val="1712709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0" dur="500"/>
                                        <p:tgtEl>
                                          <p:spTgt spid="604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3" dur="500"/>
                                        <p:tgtEl>
                                          <p:spTgt spid="604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8" dur="500"/>
                                        <p:tgtEl>
                                          <p:spTgt spid="604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1" dur="500"/>
                                        <p:tgtEl>
                                          <p:spTgt spid="604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4"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a:t>软件项目规模度量</a:t>
            </a:r>
          </a:p>
        </p:txBody>
      </p:sp>
      <p:sp>
        <p:nvSpPr>
          <p:cNvPr id="22532" name="Rectangle 3"/>
          <p:cNvSpPr>
            <a:spLocks noGrp="1" noChangeArrowheads="1"/>
          </p:cNvSpPr>
          <p:nvPr>
            <p:ph type="body" idx="1"/>
          </p:nvPr>
        </p:nvSpPr>
        <p:spPr>
          <a:xfrm>
            <a:off x="107504" y="1409700"/>
            <a:ext cx="9036496" cy="4971628"/>
          </a:xfrm>
        </p:spPr>
        <p:txBody>
          <a:bodyPr/>
          <a:lstStyle/>
          <a:p>
            <a:pPr algn="just"/>
            <a:r>
              <a:rPr lang="zh-CN" altLang="en-US" sz="2800" dirty="0">
                <a:latin typeface="+mn-ea"/>
              </a:rPr>
              <a:t>主要目的：是为软件项目估算建立基线，是估算软件项目工作量、编制成本预算、策划合理项目进度的基础。</a:t>
            </a:r>
          </a:p>
          <a:p>
            <a:pPr algn="just"/>
            <a:r>
              <a:rPr lang="zh-CN" altLang="en-US" sz="2800" dirty="0">
                <a:latin typeface="+mn-ea"/>
              </a:rPr>
              <a:t>其度量对象包括软件产品、软件开发过程和软件资源</a:t>
            </a:r>
          </a:p>
          <a:p>
            <a:pPr algn="just"/>
            <a:r>
              <a:rPr lang="zh-CN" altLang="en-US" sz="2800" dirty="0">
                <a:latin typeface="+mn-ea"/>
              </a:rPr>
              <a:t>需要度量的属性包括：</a:t>
            </a:r>
          </a:p>
          <a:p>
            <a:pPr lvl="1" algn="just"/>
            <a:r>
              <a:rPr lang="zh-CN" altLang="en-US" sz="2400" dirty="0">
                <a:latin typeface="+mn-ea"/>
                <a:ea typeface="+mn-ea"/>
              </a:rPr>
              <a:t>项目投入的费用、投入的人力、持续的时间；</a:t>
            </a:r>
          </a:p>
          <a:p>
            <a:pPr lvl="1" algn="just"/>
            <a:r>
              <a:rPr lang="zh-CN" altLang="en-US" sz="2400" dirty="0">
                <a:latin typeface="+mn-ea"/>
                <a:ea typeface="+mn-ea"/>
              </a:rPr>
              <a:t>产生的代码行数、完成的功能点数；</a:t>
            </a:r>
          </a:p>
          <a:p>
            <a:pPr lvl="1" algn="just"/>
            <a:r>
              <a:rPr lang="zh-CN" altLang="en-US" sz="2400" dirty="0">
                <a:latin typeface="+mn-ea"/>
                <a:ea typeface="+mn-ea"/>
              </a:rPr>
              <a:t>发生的错误数；</a:t>
            </a:r>
          </a:p>
          <a:p>
            <a:pPr lvl="1" algn="just"/>
            <a:r>
              <a:rPr lang="zh-CN" altLang="en-US" sz="2400" dirty="0">
                <a:latin typeface="+mn-ea"/>
                <a:ea typeface="+mn-ea"/>
              </a:rPr>
              <a:t>软件的生产率、软件质量等。 </a:t>
            </a:r>
          </a:p>
        </p:txBody>
      </p:sp>
    </p:spTree>
    <p:extLst>
      <p:ext uri="{BB962C8B-B14F-4D97-AF65-F5344CB8AC3E}">
        <p14:creationId xmlns:p14="http://schemas.microsoft.com/office/powerpoint/2010/main" val="1578854653"/>
      </p:ext>
    </p:extLst>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6252</TotalTime>
  <Words>1941</Words>
  <Application>Microsoft Office PowerPoint</Application>
  <PresentationFormat>全屏显示(4:3)</PresentationFormat>
  <Paragraphs>147</Paragraphs>
  <Slides>17</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黑体</vt:lpstr>
      <vt:lpstr>宋体</vt:lpstr>
      <vt:lpstr>Arial</vt:lpstr>
      <vt:lpstr>Times New Roman</vt:lpstr>
      <vt:lpstr>Wingdings</vt:lpstr>
      <vt:lpstr>TSEG2007</vt:lpstr>
      <vt:lpstr>软件工程 Software Engineering</vt:lpstr>
      <vt:lpstr>软件项目管理</vt:lpstr>
      <vt:lpstr>项目和软件项目的定义</vt:lpstr>
      <vt:lpstr>项目的管理过程</vt:lpstr>
      <vt:lpstr>项目目标及其制约因素</vt:lpstr>
      <vt:lpstr>软件项目管理过程</vt:lpstr>
      <vt:lpstr>软件项目度量</vt:lpstr>
      <vt:lpstr>软件度量的内容</vt:lpstr>
      <vt:lpstr>软件项目规模度量</vt:lpstr>
      <vt:lpstr>代码行度量方法</vt:lpstr>
      <vt:lpstr>功能点度量</vt:lpstr>
      <vt:lpstr>功能点度量</vt:lpstr>
      <vt:lpstr>软件项目估算</vt:lpstr>
      <vt:lpstr>软件项目的进度安排</vt:lpstr>
      <vt:lpstr>任务完成时间的估计 </vt:lpstr>
      <vt:lpstr>软件项目的组织结构</vt:lpstr>
      <vt:lpstr>组织结构的模式</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631</cp:revision>
  <dcterms:created xsi:type="dcterms:W3CDTF">2008-03-01T07:01:20Z</dcterms:created>
  <dcterms:modified xsi:type="dcterms:W3CDTF">2023-06-04T17:00:18Z</dcterms:modified>
</cp:coreProperties>
</file>