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2"/>
  </p:notesMasterIdLst>
  <p:sldIdLst>
    <p:sldId id="257" r:id="rId2"/>
    <p:sldId id="267" r:id="rId3"/>
    <p:sldId id="259" r:id="rId4"/>
    <p:sldId id="386" r:id="rId5"/>
    <p:sldId id="266" r:id="rId6"/>
    <p:sldId id="268" r:id="rId7"/>
    <p:sldId id="270" r:id="rId8"/>
    <p:sldId id="271" r:id="rId9"/>
    <p:sldId id="272" r:id="rId10"/>
    <p:sldId id="354" r:id="rId11"/>
    <p:sldId id="277" r:id="rId12"/>
    <p:sldId id="280" r:id="rId13"/>
    <p:sldId id="281" r:id="rId14"/>
    <p:sldId id="282" r:id="rId15"/>
    <p:sldId id="283" r:id="rId16"/>
    <p:sldId id="284" r:id="rId17"/>
    <p:sldId id="285" r:id="rId18"/>
    <p:sldId id="286" r:id="rId19"/>
    <p:sldId id="298" r:id="rId20"/>
    <p:sldId id="356" r:id="rId21"/>
    <p:sldId id="355" r:id="rId22"/>
    <p:sldId id="357" r:id="rId23"/>
    <p:sldId id="291" r:id="rId24"/>
    <p:sldId id="292" r:id="rId25"/>
    <p:sldId id="293" r:id="rId26"/>
    <p:sldId id="295" r:id="rId27"/>
    <p:sldId id="296" r:id="rId28"/>
    <p:sldId id="297" r:id="rId29"/>
    <p:sldId id="353" r:id="rId30"/>
    <p:sldId id="299" r:id="rId31"/>
    <p:sldId id="300" r:id="rId32"/>
    <p:sldId id="301" r:id="rId33"/>
    <p:sldId id="302" r:id="rId34"/>
    <p:sldId id="303" r:id="rId35"/>
    <p:sldId id="304" r:id="rId36"/>
    <p:sldId id="308" r:id="rId37"/>
    <p:sldId id="305" r:id="rId38"/>
    <p:sldId id="306" r:id="rId39"/>
    <p:sldId id="307" r:id="rId40"/>
    <p:sldId id="358" r:id="rId41"/>
    <p:sldId id="359" r:id="rId42"/>
    <p:sldId id="360" r:id="rId43"/>
    <p:sldId id="260" r:id="rId44"/>
    <p:sldId id="261" r:id="rId45"/>
    <p:sldId id="262" r:id="rId46"/>
    <p:sldId id="264" r:id="rId47"/>
    <p:sldId id="263" r:id="rId48"/>
    <p:sldId id="361" r:id="rId49"/>
    <p:sldId id="362" r:id="rId50"/>
    <p:sldId id="269" r:id="rId51"/>
    <p:sldId id="363" r:id="rId52"/>
    <p:sldId id="364" r:id="rId53"/>
    <p:sldId id="273" r:id="rId54"/>
    <p:sldId id="275" r:id="rId55"/>
    <p:sldId id="312" r:id="rId56"/>
    <p:sldId id="365" r:id="rId57"/>
    <p:sldId id="313" r:id="rId58"/>
    <p:sldId id="314" r:id="rId59"/>
    <p:sldId id="315" r:id="rId60"/>
    <p:sldId id="316" r:id="rId61"/>
    <p:sldId id="317" r:id="rId62"/>
    <p:sldId id="318" r:id="rId63"/>
    <p:sldId id="321" r:id="rId64"/>
    <p:sldId id="319" r:id="rId65"/>
    <p:sldId id="320" r:id="rId66"/>
    <p:sldId id="322" r:id="rId67"/>
    <p:sldId id="366" r:id="rId68"/>
    <p:sldId id="323" r:id="rId69"/>
    <p:sldId id="324" r:id="rId70"/>
    <p:sldId id="329" r:id="rId71"/>
    <p:sldId id="330" r:id="rId72"/>
    <p:sldId id="367" r:id="rId73"/>
    <p:sldId id="290" r:id="rId74"/>
    <p:sldId id="368" r:id="rId75"/>
    <p:sldId id="325" r:id="rId76"/>
    <p:sldId id="331" r:id="rId77"/>
    <p:sldId id="369" r:id="rId78"/>
    <p:sldId id="370" r:id="rId79"/>
    <p:sldId id="294" r:id="rId80"/>
    <p:sldId id="371" r:id="rId81"/>
    <p:sldId id="326" r:id="rId82"/>
    <p:sldId id="327" r:id="rId83"/>
    <p:sldId id="372" r:id="rId84"/>
    <p:sldId id="373" r:id="rId85"/>
    <p:sldId id="328" r:id="rId86"/>
    <p:sldId id="374" r:id="rId87"/>
    <p:sldId id="375" r:id="rId88"/>
    <p:sldId id="376" r:id="rId89"/>
    <p:sldId id="377" r:id="rId90"/>
    <p:sldId id="378" r:id="rId91"/>
    <p:sldId id="379" r:id="rId92"/>
    <p:sldId id="380" r:id="rId93"/>
    <p:sldId id="381" r:id="rId94"/>
    <p:sldId id="382" r:id="rId95"/>
    <p:sldId id="383" r:id="rId96"/>
    <p:sldId id="384" r:id="rId97"/>
    <p:sldId id="309" r:id="rId98"/>
    <p:sldId id="310" r:id="rId99"/>
    <p:sldId id="311" r:id="rId100"/>
    <p:sldId id="385" r:id="rId10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00DABCE-86C5-43AE-89FC-596359E35F9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3DC9C5C3-3D15-49F2-865D-5CB50473F29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219FE09A-8447-4241-88CE-DFCA67ED845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DA8A4E9-C45B-4764-BD68-DCAC8D08537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1E4F906D-F9FB-4F38-922F-981335D9714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96EF4A4B-C6F4-46A0-A426-F421E25703A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0E6B2873-B8E0-435A-8626-9661160B50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4CE7994-F371-4CAB-AEEC-93191393D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CD60030A-47DF-41FA-9230-F8DD048B6B2D}"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4AE57492-88A4-4FE2-8B4B-2179BE862754}"/>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FE52ABF8-DBC1-4B93-9B96-ACAAE424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00DF0B07-1B32-45CB-8CE8-70D814F4E2E2}"/>
              </a:ext>
            </a:extLst>
          </p:cNvPr>
          <p:cNvSpPr>
            <a:spLocks noGrp="1" noRot="1" noChangeAspect="1" noTextEdit="1"/>
          </p:cNvSpPr>
          <p:nvPr>
            <p:ph type="sldImg"/>
          </p:nvPr>
        </p:nvSpPr>
        <p:spPr>
          <a:ln/>
        </p:spPr>
      </p:sp>
      <p:sp>
        <p:nvSpPr>
          <p:cNvPr id="23555" name="备注占位符 2">
            <a:extLst>
              <a:ext uri="{FF2B5EF4-FFF2-40B4-BE49-F238E27FC236}">
                <a16:creationId xmlns:a16="http://schemas.microsoft.com/office/drawing/2014/main" id="{E4849AE2-6902-4E66-B3A8-2D0B241F45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556" name="灯片编号占位符 3">
            <a:extLst>
              <a:ext uri="{FF2B5EF4-FFF2-40B4-BE49-F238E27FC236}">
                <a16:creationId xmlns:a16="http://schemas.microsoft.com/office/drawing/2014/main" id="{36067C4F-2629-4F3F-9EB8-5E38E76FD1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F12E5DA1-9FC7-45E2-8E21-547A69F77B74}" type="slidenum">
              <a:rPr lang="en-US" altLang="zh-CN" sz="1200" smtClean="0">
                <a:ea typeface="宋体" panose="02010600030101010101" pitchFamily="2" charset="-122"/>
              </a:rPr>
              <a:pPr/>
              <a:t>45</a:t>
            </a:fld>
            <a:endParaRPr lang="en-US" altLang="zh-CN" sz="120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F357BAA-AFBA-45EE-B1F4-0A02F7E8FB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58CC79D-D48B-433C-B6E7-8C456CF0510C}" type="slidenum">
              <a:rPr lang="en-US" altLang="zh-CN" sz="1200" smtClean="0">
                <a:ea typeface="宋体" panose="02010600030101010101" pitchFamily="2" charset="-122"/>
              </a:rPr>
              <a:pPr/>
              <a:t>46</a:t>
            </a:fld>
            <a:endParaRPr lang="en-US" altLang="zh-CN" sz="1200">
              <a:ea typeface="宋体" panose="02010600030101010101" pitchFamily="2" charset="-122"/>
            </a:endParaRPr>
          </a:p>
        </p:txBody>
      </p:sp>
      <p:sp>
        <p:nvSpPr>
          <p:cNvPr id="25603" name="Rectangle 2">
            <a:extLst>
              <a:ext uri="{FF2B5EF4-FFF2-40B4-BE49-F238E27FC236}">
                <a16:creationId xmlns:a16="http://schemas.microsoft.com/office/drawing/2014/main" id="{3BFA9B69-32DC-4603-9427-CDFA330900B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D329A51-DD1A-4B02-9625-5BE25C795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D6BFF0BD-F7D5-4996-BFF6-C41C6FD6286C}"/>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5D41B7BF-7687-4539-A18B-B756EAEFA2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EEB7FDB3-32E2-4936-BBE5-9E4F39D4DF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6487135-A9DE-47A3-823E-B51F0EA72A24}" type="slidenum">
              <a:rPr lang="en-US" altLang="zh-CN" sz="1200" smtClean="0">
                <a:ea typeface="宋体" panose="02010600030101010101" pitchFamily="2" charset="-122"/>
              </a:rPr>
              <a:pPr/>
              <a:t>60</a:t>
            </a:fld>
            <a:endParaRPr lang="en-US" altLang="zh-CN" sz="120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6D365CD-ED8E-4A10-915C-B4AB4ABECA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9253ED7-1099-4FEC-91FB-0372BC1A89DB}" type="slidenum">
              <a:rPr lang="en-US" altLang="zh-CN" sz="1200" smtClean="0">
                <a:ea typeface="宋体" panose="02010600030101010101" pitchFamily="2" charset="-122"/>
              </a:rPr>
              <a:pPr/>
              <a:t>74</a:t>
            </a:fld>
            <a:endParaRPr lang="en-US" altLang="zh-CN" sz="1200">
              <a:ea typeface="宋体" panose="02010600030101010101" pitchFamily="2" charset="-122"/>
            </a:endParaRPr>
          </a:p>
        </p:txBody>
      </p:sp>
      <p:sp>
        <p:nvSpPr>
          <p:cNvPr id="57347" name="Rectangle 2">
            <a:extLst>
              <a:ext uri="{FF2B5EF4-FFF2-40B4-BE49-F238E27FC236}">
                <a16:creationId xmlns:a16="http://schemas.microsoft.com/office/drawing/2014/main" id="{73F17F7C-4DBC-4949-A148-1717D956084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AD919A95-5313-4CDB-90A2-8EE820BFF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7CF3BB4-45B5-4EDC-BF7D-E5D2D957D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7194098-5EC4-4F7D-8D02-EEEA53B85886}" type="slidenum">
              <a:rPr lang="en-US" altLang="zh-CN" sz="1200" smtClean="0">
                <a:ea typeface="宋体" panose="02010600030101010101" pitchFamily="2" charset="-122"/>
              </a:rPr>
              <a:pPr/>
              <a:t>90</a:t>
            </a:fld>
            <a:endParaRPr lang="en-US" altLang="zh-CN" sz="1200">
              <a:ea typeface="宋体" panose="02010600030101010101" pitchFamily="2" charset="-122"/>
            </a:endParaRPr>
          </a:p>
        </p:txBody>
      </p:sp>
      <p:sp>
        <p:nvSpPr>
          <p:cNvPr id="73731" name="Rectangle 2">
            <a:extLst>
              <a:ext uri="{FF2B5EF4-FFF2-40B4-BE49-F238E27FC236}">
                <a16:creationId xmlns:a16="http://schemas.microsoft.com/office/drawing/2014/main" id="{99BE4FD0-2FF6-4C9C-9492-62DB7BEEBB1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FA340D6E-3DAB-42E7-B6D4-42D182DC1C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3CEB737-CCDA-4991-8A12-2585A97AB9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63C166C-06ED-46C9-AB05-6CA23819B799}" type="slidenum">
              <a:rPr lang="en-US" altLang="zh-CN" sz="1200" smtClean="0">
                <a:ea typeface="宋体" panose="02010600030101010101" pitchFamily="2" charset="-122"/>
              </a:rPr>
              <a:pPr/>
              <a:t>94</a:t>
            </a:fld>
            <a:endParaRPr lang="en-US" altLang="zh-CN" sz="1200">
              <a:ea typeface="宋体" panose="02010600030101010101" pitchFamily="2" charset="-122"/>
            </a:endParaRPr>
          </a:p>
        </p:txBody>
      </p:sp>
      <p:sp>
        <p:nvSpPr>
          <p:cNvPr id="78851" name="Rectangle 2">
            <a:extLst>
              <a:ext uri="{FF2B5EF4-FFF2-40B4-BE49-F238E27FC236}">
                <a16:creationId xmlns:a16="http://schemas.microsoft.com/office/drawing/2014/main" id="{717233C3-1894-4A7C-B868-7D44C0F14AA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AC1EBAB-798D-402A-A841-F2E0B7F5AA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672B597F-5A5B-4222-A8B8-46BEB309B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2CCF1D2E-7FB0-4C92-B087-D9D493120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49C1C770-BDC8-490C-B69B-B22B7CAF8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4CCA2A56-CFB7-4C8F-84E9-34BB9AB96213}"/>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205298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93760BE3-BC1A-47D7-8831-718FF52A1B6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15741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31C25C7-3474-4037-AE48-F3BC2B983F0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4959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3F91A2D-95D5-4141-BC3B-C57D6BAD329C}"/>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62694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F3CD5220-FB11-4FD0-A684-DD1EB16F317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57297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0BB40E8B-1C9E-4055-917B-C4C43E74BEF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0329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6F4DC218-941D-4810-9387-8C61A5C13482}"/>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26528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3D26FB58-A60D-4892-A280-513EFA595FE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660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7F02639-6966-43FD-8887-ED51EBAF608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1300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49140AE-D65F-4E36-A696-5E863488008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08825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4483AD7-905A-43EF-BA8E-BFE16A3F7F0F}"/>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87198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BFD371F8-79F3-47B7-A209-1D1B2A84A96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1DF146C9-0D37-4689-9994-41FAC02E6D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D2D1E202-6BE9-4CE2-90FA-6817DC2F048A}"/>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EE054E8D-75D7-4D11-8B30-E1E5D3E32223}"/>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98A2D1AA-E16B-4BD0-B904-3C2F17EF5DEC}"/>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1031" name="Text Box 7">
            <a:extLst>
              <a:ext uri="{FF2B5EF4-FFF2-40B4-BE49-F238E27FC236}">
                <a16:creationId xmlns:a16="http://schemas.microsoft.com/office/drawing/2014/main" id="{7BEF5B21-6DFE-4381-B7CF-4DF9A586E627}"/>
              </a:ext>
            </a:extLst>
          </p:cNvPr>
          <p:cNvSpPr txBox="1">
            <a:spLocks noChangeArrowheads="1"/>
          </p:cNvSpPr>
          <p:nvPr/>
        </p:nvSpPr>
        <p:spPr bwMode="auto">
          <a:xfrm>
            <a:off x="5867400" y="6591300"/>
            <a:ext cx="3276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A39B7AD3-14FC-42B3-B233-39D9D3A1EE43}"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794BD263-33BE-4B98-ACEE-3B3E4E8A26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F3CE5552-6FB2-44CA-9C5F-5B1FEAD5B448}"/>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defRPr/>
            </a:pPr>
            <a:endParaRPr lang="zh-CN" altLang="en-US"/>
          </a:p>
        </p:txBody>
      </p:sp>
    </p:spTree>
  </p:cSld>
  <p:clrMap bg1="lt1" tx1="dk1" bg2="lt2" tx2="dk2" accent1="accent1" accent2="accent2" accent3="accent3" accent4="accent4" accent5="accent5" accent6="accent6" hlink="hlink" folHlink="folHlink"/>
  <p:sldLayoutIdLst>
    <p:sldLayoutId id="2147484380"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5.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oleObject" Target="../embeddings/oleObject11.bin"/><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3.bin"/><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png"/><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emf"/><Relationship Id="rId5" Type="http://schemas.openxmlformats.org/officeDocument/2006/relationships/oleObject" Target="../embeddings/oleObject16.bin"/><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3.emf"/><Relationship Id="rId4"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93FBAB81-6F57-42B3-9071-A7C76EECEC8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2020</a:t>
            </a:r>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BUPT TSEG</a:t>
            </a:r>
            <a:endParaRPr lang="en-US" altLang="zh-CN" sz="1200" dirty="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1EFEA712-9ED5-4AAC-8596-AD5803D1F706}"/>
              </a:ext>
            </a:extLst>
          </p:cNvPr>
          <p:cNvSpPr>
            <a:spLocks noGrp="1" noChangeArrowheads="1"/>
          </p:cNvSpPr>
          <p:nvPr>
            <p:ph type="ctrTitle"/>
          </p:nvPr>
        </p:nvSpPr>
        <p:spPr>
          <a:xfrm>
            <a:off x="900113" y="1346200"/>
            <a:ext cx="8015287" cy="2062163"/>
          </a:xfrm>
        </p:spPr>
        <p:txBody>
          <a:bodyPr/>
          <a:lstStyle/>
          <a:p>
            <a:r>
              <a:rPr lang="zh-CN" altLang="en-US">
                <a:solidFill>
                  <a:srgbClr val="000000"/>
                </a:solidFill>
              </a:rPr>
              <a:t>软件工程</a:t>
            </a:r>
            <a:br>
              <a:rPr lang="zh-CN" altLang="en-US">
                <a:solidFill>
                  <a:srgbClr val="000000"/>
                </a:solidFill>
              </a:rPr>
            </a:br>
            <a:r>
              <a:rPr lang="en-US" altLang="zh-CN" u="sng">
                <a:solidFill>
                  <a:srgbClr val="000000"/>
                </a:solidFill>
              </a:rPr>
              <a:t>Software Engineering</a:t>
            </a:r>
            <a:endParaRPr lang="en-US" altLang="zh-CN" b="0">
              <a:solidFill>
                <a:srgbClr val="000000"/>
              </a:solidFill>
              <a:latin typeface="宋体" panose="02010600030101010101" pitchFamily="2" charset="-122"/>
            </a:endParaRPr>
          </a:p>
        </p:txBody>
      </p:sp>
      <p:sp>
        <p:nvSpPr>
          <p:cNvPr id="4100" name="Rectangle 3">
            <a:extLst>
              <a:ext uri="{FF2B5EF4-FFF2-40B4-BE49-F238E27FC236}">
                <a16:creationId xmlns:a16="http://schemas.microsoft.com/office/drawing/2014/main" id="{80FFD47B-8A1E-428E-B645-15E929ADE50C}"/>
              </a:ext>
            </a:extLst>
          </p:cNvPr>
          <p:cNvSpPr>
            <a:spLocks noGrp="1" noChangeArrowheads="1"/>
          </p:cNvSpPr>
          <p:nvPr>
            <p:ph type="subTitle" idx="1"/>
          </p:nvPr>
        </p:nvSpPr>
        <p:spPr>
          <a:xfrm>
            <a:off x="1403350" y="4351338"/>
            <a:ext cx="7035800" cy="1525587"/>
          </a:xfrm>
        </p:spPr>
        <p:txBody>
          <a:bodyPr/>
          <a:lstStyle/>
          <a:p>
            <a:r>
              <a:rPr lang="zh-CN" altLang="en-US" sz="3600" b="1" dirty="0"/>
              <a:t>第四章 面向对象需求分析方法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C880BCD-3B3A-473E-8809-9E4BC7F8D31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739162C7-4BE6-4408-B7AA-E36961F81CDC}"/>
              </a:ext>
            </a:extLst>
          </p:cNvPr>
          <p:cNvSpPr>
            <a:spLocks noGrp="1"/>
          </p:cNvSpPr>
          <p:nvPr>
            <p:ph idx="1"/>
          </p:nvPr>
        </p:nvSpPr>
        <p:spPr>
          <a:xfrm>
            <a:off x="179512" y="1409700"/>
            <a:ext cx="8964488" cy="4856163"/>
          </a:xfrm>
        </p:spPr>
        <p:txBody>
          <a:bodyPr>
            <a:normAutofit fontScale="92500" lnSpcReduction="20000"/>
          </a:bodyPr>
          <a:lstStyle/>
          <a:p>
            <a:pPr marL="952500" lvl="1" indent="-4953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概述</a:t>
            </a:r>
            <a:endParaRPr lang="en-US" altLang="zh-CN" sz="4000" b="1" kern="1200" dirty="0">
              <a:solidFill>
                <a:srgbClr val="333399"/>
              </a:solidFill>
              <a:ea typeface="+mn-ea"/>
            </a:endParaRPr>
          </a:p>
          <a:p>
            <a:pPr marL="1028700" lvl="1" indent="-571500">
              <a:buFont typeface="Wingdings" panose="05000000000000000000" pitchFamily="2" charset="2"/>
              <a:buChar char="u"/>
              <a:defRPr/>
            </a:pPr>
            <a:r>
              <a:rPr lang="en-US" altLang="zh-CN" sz="4000" b="1" i="1" u="sng" dirty="0">
                <a:solidFill>
                  <a:srgbClr val="99230B"/>
                </a:solidFill>
              </a:rPr>
              <a:t>UML</a:t>
            </a:r>
            <a:r>
              <a:rPr lang="zh-CN" altLang="en-US" sz="4000" b="1" i="1" u="sng" dirty="0">
                <a:solidFill>
                  <a:srgbClr val="99230B"/>
                </a:solidFill>
              </a:rPr>
              <a:t>中的图</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ea typeface="+mn-ea"/>
              </a:rPr>
              <a:t>面向对象分析概述	</a:t>
            </a:r>
          </a:p>
          <a:p>
            <a:pPr marL="1028700" lvl="1" indent="-571500">
              <a:buFont typeface="Wingdings" panose="05000000000000000000" pitchFamily="2" charset="2"/>
              <a:buChar char="u"/>
              <a:defRPr/>
            </a:pPr>
            <a:r>
              <a:rPr lang="zh-CN" altLang="en-US" sz="4000" b="1" kern="1200" dirty="0">
                <a:solidFill>
                  <a:srgbClr val="333399"/>
                </a:solidFill>
                <a:ea typeface="+mn-ea"/>
              </a:rPr>
              <a:t>用例建模</a:t>
            </a:r>
          </a:p>
          <a:p>
            <a:pPr marL="1028700" lvl="1" indent="-571500">
              <a:buFont typeface="Wingdings" panose="05000000000000000000" pitchFamily="2" charset="2"/>
              <a:buChar char="u"/>
              <a:defRPr/>
            </a:pPr>
            <a:r>
              <a:rPr lang="zh-CN" altLang="en-US" sz="4000" b="1" kern="1200" dirty="0">
                <a:solidFill>
                  <a:srgbClr val="333399"/>
                </a:solidFill>
                <a:ea typeface="+mn-ea"/>
              </a:rPr>
              <a:t>创建领域模型</a:t>
            </a:r>
          </a:p>
          <a:p>
            <a:pPr marL="1028700" lvl="1" indent="-571500">
              <a:buFont typeface="Wingdings" panose="05000000000000000000" pitchFamily="2" charset="2"/>
              <a:buChar char="u"/>
              <a:defRPr/>
            </a:pPr>
            <a:r>
              <a:rPr lang="zh-CN" altLang="en-US" sz="4000" b="1" kern="1200" dirty="0">
                <a:solidFill>
                  <a:srgbClr val="333399"/>
                </a:solidFill>
                <a:ea typeface="+mn-ea"/>
              </a:rPr>
              <a:t>绘制系统顺序图</a:t>
            </a:r>
          </a:p>
          <a:p>
            <a:pPr marL="1028700" lvl="1" indent="-571500">
              <a:buFont typeface="Wingdings" panose="05000000000000000000" pitchFamily="2" charset="2"/>
              <a:buChar char="u"/>
              <a:defRPr/>
            </a:pPr>
            <a:r>
              <a:rPr lang="zh-CN" altLang="en-US" sz="4000" b="1" kern="1200" dirty="0">
                <a:solidFill>
                  <a:srgbClr val="333399"/>
                </a:solidFill>
                <a:ea typeface="+mn-ea"/>
              </a:rPr>
              <a:t>创建系统操作契约</a:t>
            </a:r>
          </a:p>
        </p:txBody>
      </p:sp>
      <p:sp>
        <p:nvSpPr>
          <p:cNvPr id="33796" name="页脚占位符 3">
            <a:extLst>
              <a:ext uri="{FF2B5EF4-FFF2-40B4-BE49-F238E27FC236}">
                <a16:creationId xmlns:a16="http://schemas.microsoft.com/office/drawing/2014/main" id="{9FE76ABF-51A7-450D-A6CB-405F1D63E1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0539514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C343F-C582-4B1A-8E64-0DA512A27EC7}"/>
              </a:ext>
            </a:extLst>
          </p:cNvPr>
          <p:cNvSpPr>
            <a:spLocks noGrp="1"/>
          </p:cNvSpPr>
          <p:nvPr>
            <p:ph type="title"/>
          </p:nvPr>
        </p:nvSpPr>
        <p:spPr/>
        <p:txBody>
          <a:bodyPr/>
          <a:lstStyle/>
          <a:p>
            <a:r>
              <a:rPr lang="zh-CN" altLang="en-US" dirty="0"/>
              <a:t>本章总结</a:t>
            </a:r>
          </a:p>
        </p:txBody>
      </p:sp>
      <p:sp>
        <p:nvSpPr>
          <p:cNvPr id="3" name="内容占位符 2">
            <a:extLst>
              <a:ext uri="{FF2B5EF4-FFF2-40B4-BE49-F238E27FC236}">
                <a16:creationId xmlns:a16="http://schemas.microsoft.com/office/drawing/2014/main" id="{032C45F4-DE78-414C-8EDE-335919C245DA}"/>
              </a:ext>
            </a:extLst>
          </p:cNvPr>
          <p:cNvSpPr>
            <a:spLocks noGrp="1"/>
          </p:cNvSpPr>
          <p:nvPr>
            <p:ph idx="1"/>
          </p:nvPr>
        </p:nvSpPr>
        <p:spPr>
          <a:xfrm>
            <a:off x="251520" y="1196752"/>
            <a:ext cx="8740080" cy="5069111"/>
          </a:xfrm>
        </p:spPr>
        <p:txBody>
          <a:bodyPr>
            <a:normAutofit fontScale="92500"/>
          </a:bodyPr>
          <a:lstStyle/>
          <a:p>
            <a:pPr algn="just"/>
            <a:r>
              <a:rPr lang="zh-CN" altLang="en-US" sz="2800" b="1" dirty="0"/>
              <a:t>面向对象分析四个活动</a:t>
            </a:r>
            <a:r>
              <a:rPr lang="en-US" altLang="zh-CN" sz="2800" b="1" dirty="0"/>
              <a:t>(</a:t>
            </a:r>
            <a:r>
              <a:rPr lang="zh-CN" altLang="en-US" sz="2800" b="1" dirty="0"/>
              <a:t>用例建模、创建领域模型、创建系统顺序图、创建操作契约</a:t>
            </a:r>
            <a:r>
              <a:rPr lang="en-US" altLang="zh-CN" sz="2800" b="1" dirty="0"/>
              <a:t>)</a:t>
            </a:r>
            <a:r>
              <a:rPr lang="zh-CN" altLang="en-US" sz="2800" b="1" dirty="0"/>
              <a:t>和两大模型</a:t>
            </a:r>
            <a:r>
              <a:rPr lang="en-US" altLang="zh-CN" sz="2800" b="1" dirty="0"/>
              <a:t>(</a:t>
            </a:r>
            <a:r>
              <a:rPr lang="zh-CN" altLang="en-US" sz="2800" b="1" dirty="0"/>
              <a:t>用例模型、领域模型</a:t>
            </a:r>
            <a:r>
              <a:rPr lang="en-US" altLang="zh-CN" sz="2800" b="1" dirty="0"/>
              <a:t>)</a:t>
            </a:r>
          </a:p>
          <a:p>
            <a:pPr algn="just"/>
            <a:r>
              <a:rPr lang="zh-CN" altLang="en-US" sz="2800" b="1" dirty="0"/>
              <a:t>用例模型由以下四个部分构成：</a:t>
            </a:r>
            <a:endParaRPr lang="en-US" altLang="zh-CN" sz="2800" b="1" dirty="0"/>
          </a:p>
          <a:p>
            <a:pPr lvl="1" algn="just"/>
            <a:r>
              <a:rPr lang="zh-CN" altLang="en-US" sz="2000" b="1" dirty="0">
                <a:ea typeface="+mn-ea"/>
              </a:rPr>
              <a:t>用例图，</a:t>
            </a:r>
            <a:r>
              <a:rPr lang="en-US" altLang="zh-CN" sz="2000" b="1" dirty="0">
                <a:ea typeface="+mn-ea"/>
              </a:rPr>
              <a:t>UML use-case diagram</a:t>
            </a:r>
          </a:p>
          <a:p>
            <a:pPr lvl="1" algn="just"/>
            <a:r>
              <a:rPr lang="zh-CN" altLang="en-US" sz="2000" b="1" dirty="0">
                <a:ea typeface="+mn-ea"/>
              </a:rPr>
              <a:t>用例说明</a:t>
            </a:r>
            <a:endParaRPr lang="en-US" altLang="zh-CN" sz="2000" b="1" dirty="0">
              <a:ea typeface="+mn-ea"/>
            </a:endParaRPr>
          </a:p>
          <a:p>
            <a:pPr lvl="1" algn="just"/>
            <a:r>
              <a:rPr lang="zh-CN" altLang="en-US" sz="2000" b="1" dirty="0">
                <a:ea typeface="+mn-ea"/>
              </a:rPr>
              <a:t>系统顺序图，</a:t>
            </a:r>
            <a:r>
              <a:rPr lang="en-US" altLang="zh-CN" sz="2000" b="1" dirty="0">
                <a:ea typeface="+mn-ea"/>
              </a:rPr>
              <a:t>UML sequence diagram</a:t>
            </a:r>
          </a:p>
          <a:p>
            <a:pPr lvl="1" algn="just"/>
            <a:r>
              <a:rPr lang="zh-CN" altLang="en-US" sz="2000" b="1" dirty="0">
                <a:ea typeface="+mn-ea"/>
              </a:rPr>
              <a:t>操作契约</a:t>
            </a:r>
            <a:endParaRPr lang="en-US" altLang="zh-CN" sz="2000" b="1" dirty="0">
              <a:ea typeface="+mn-ea"/>
            </a:endParaRPr>
          </a:p>
          <a:p>
            <a:pPr algn="just"/>
            <a:r>
              <a:rPr lang="zh-CN" altLang="en-US" sz="2800" b="1" dirty="0"/>
              <a:t>领域模型由以下两个部分构成：</a:t>
            </a:r>
            <a:endParaRPr lang="en-US" altLang="zh-CN" sz="2800" b="1" dirty="0"/>
          </a:p>
          <a:p>
            <a:pPr lvl="1" algn="just"/>
            <a:r>
              <a:rPr lang="zh-CN" altLang="en-US" sz="2000" b="1" dirty="0">
                <a:ea typeface="+mn-ea"/>
              </a:rPr>
              <a:t>业务背景：概念类及概念类之间关系构成的类图，</a:t>
            </a:r>
            <a:r>
              <a:rPr lang="en-US" altLang="zh-CN" sz="2000" b="1" dirty="0">
                <a:ea typeface="+mn-ea"/>
              </a:rPr>
              <a:t>UML class diagram</a:t>
            </a:r>
          </a:p>
          <a:p>
            <a:pPr lvl="1" algn="just"/>
            <a:r>
              <a:rPr lang="zh-CN" altLang="en-US" sz="2000" b="1" dirty="0">
                <a:ea typeface="+mn-ea"/>
              </a:rPr>
              <a:t>业务流程：由</a:t>
            </a:r>
            <a:r>
              <a:rPr lang="en-US" altLang="zh-CN" sz="2000" b="1" dirty="0">
                <a:ea typeface="+mn-ea"/>
              </a:rPr>
              <a:t>UML</a:t>
            </a:r>
            <a:r>
              <a:rPr lang="zh-CN" altLang="en-US" sz="2000" b="1" dirty="0">
                <a:ea typeface="+mn-ea"/>
              </a:rPr>
              <a:t>活动图表示的业务对象之间为了完成某个活动所执行的一系列子活动和动作序列。</a:t>
            </a:r>
            <a:endParaRPr lang="zh-CN" altLang="en-US" b="1" dirty="0"/>
          </a:p>
        </p:txBody>
      </p:sp>
      <p:sp>
        <p:nvSpPr>
          <p:cNvPr id="4" name="页脚占位符 3">
            <a:extLst>
              <a:ext uri="{FF2B5EF4-FFF2-40B4-BE49-F238E27FC236}">
                <a16:creationId xmlns:a16="http://schemas.microsoft.com/office/drawing/2014/main" id="{05E5F335-9B71-47C0-A297-C2A59C2D66C8}"/>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10112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967974D-E622-4D4C-AB98-50F273D7E513}"/>
              </a:ext>
            </a:extLst>
          </p:cNvPr>
          <p:cNvSpPr>
            <a:spLocks noGrp="1"/>
          </p:cNvSpPr>
          <p:nvPr>
            <p:ph type="title"/>
          </p:nvPr>
        </p:nvSpPr>
        <p:spPr/>
        <p:txBody>
          <a:bodyPr/>
          <a:lstStyle/>
          <a:p>
            <a:pPr marL="342900" indent="-342900"/>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850F5F37-F9DE-475F-A078-04DC1CB02475}"/>
              </a:ext>
            </a:extLst>
          </p:cNvPr>
          <p:cNvSpPr>
            <a:spLocks noGrp="1"/>
          </p:cNvSpPr>
          <p:nvPr>
            <p:ph idx="1"/>
          </p:nvPr>
        </p:nvSpPr>
        <p:spPr>
          <a:xfrm>
            <a:off x="179388" y="1000125"/>
            <a:ext cx="8807450" cy="5643563"/>
          </a:xfrm>
        </p:spPr>
        <p:txBody>
          <a:bodyPr/>
          <a:lstStyle/>
          <a:p>
            <a:pPr>
              <a:buFont typeface="Wingdings" panose="05000000000000000000" pitchFamily="2" charset="2"/>
              <a:buNone/>
            </a:pPr>
            <a:r>
              <a:rPr lang="en-US" altLang="zh-CN" sz="2800" b="1" dirty="0"/>
              <a:t>1. </a:t>
            </a:r>
            <a:r>
              <a:rPr lang="zh-CN" altLang="en-US" sz="2800" b="1" dirty="0"/>
              <a:t>用例图</a:t>
            </a:r>
            <a:endParaRPr lang="en-US" altLang="zh-CN" sz="2800" b="1" dirty="0"/>
          </a:p>
          <a:p>
            <a:pPr lvl="1"/>
            <a:r>
              <a:rPr lang="zh-CN" altLang="en-US" sz="2600" b="1" dirty="0">
                <a:ea typeface="黑体" panose="02010609060101010101" pitchFamily="49" charset="-122"/>
              </a:rPr>
              <a:t>明确下面几个概念：</a:t>
            </a:r>
            <a:endParaRPr lang="en-US" altLang="zh-CN" sz="2600" b="1" dirty="0">
              <a:ea typeface="黑体" panose="02010609060101010101" pitchFamily="49" charset="-122"/>
            </a:endParaRPr>
          </a:p>
          <a:p>
            <a:pPr lvl="2"/>
            <a:r>
              <a:rPr lang="zh-CN" altLang="en-US" b="1" dirty="0">
                <a:ea typeface="黑体" panose="02010609060101010101" pitchFamily="49" charset="-122"/>
              </a:rPr>
              <a:t>参与者（</a:t>
            </a:r>
            <a:r>
              <a:rPr lang="en-US" altLang="zh-CN" b="1" dirty="0">
                <a:ea typeface="黑体" panose="02010609060101010101" pitchFamily="49" charset="-122"/>
              </a:rPr>
              <a:t>Actor</a:t>
            </a:r>
            <a:r>
              <a:rPr lang="zh-CN" altLang="en-US" b="1" dirty="0">
                <a:ea typeface="黑体" panose="02010609060101010101" pitchFamily="49" charset="-122"/>
              </a:rPr>
              <a:t>）：是具有行为能力的事物，可以是一个人（由所扮演的角色来识别）、计算机系统、硬件设备或组织。</a:t>
            </a:r>
            <a:endParaRPr lang="en-US" altLang="zh-CN" b="1" dirty="0">
              <a:ea typeface="黑体" panose="02010609060101010101" pitchFamily="49" charset="-122"/>
            </a:endParaRPr>
          </a:p>
          <a:p>
            <a:pPr lvl="2"/>
            <a:r>
              <a:rPr lang="zh-CN" altLang="en-US" b="1" dirty="0">
                <a:ea typeface="黑体" panose="02010609060101010101" pitchFamily="49" charset="-122"/>
              </a:rPr>
              <a:t>场景（</a:t>
            </a:r>
            <a:r>
              <a:rPr lang="en-US" altLang="zh-CN" b="1" dirty="0">
                <a:ea typeface="黑体" panose="02010609060101010101" pitchFamily="49" charset="-122"/>
              </a:rPr>
              <a:t>Scenario</a:t>
            </a:r>
            <a:r>
              <a:rPr lang="zh-CN" altLang="en-US" b="1" dirty="0">
                <a:ea typeface="黑体" panose="02010609060101010101" pitchFamily="49" charset="-122"/>
              </a:rPr>
              <a:t>）：是参与者和被讨论系统之间一系列特定的活动和交互，通常被称为“用例的实例”。场景是使用系统的一个特定情节或用例的一条执行路径。</a:t>
            </a:r>
            <a:endParaRPr lang="en-US" altLang="zh-CN" b="1" dirty="0">
              <a:ea typeface="黑体" panose="02010609060101010101" pitchFamily="49" charset="-122"/>
            </a:endParaRPr>
          </a:p>
          <a:p>
            <a:pPr lvl="2"/>
            <a:r>
              <a:rPr lang="zh-CN" altLang="en-US" b="1" dirty="0">
                <a:ea typeface="黑体" panose="02010609060101010101" pitchFamily="49" charset="-122"/>
              </a:rPr>
              <a:t>用例（</a:t>
            </a:r>
            <a:r>
              <a:rPr lang="en-US" altLang="zh-CN" b="1" dirty="0">
                <a:ea typeface="黑体" panose="02010609060101010101" pitchFamily="49" charset="-122"/>
              </a:rPr>
              <a:t>Use Case</a:t>
            </a:r>
            <a:r>
              <a:rPr lang="zh-CN" altLang="en-US" b="1" dirty="0">
                <a:ea typeface="黑体" panose="02010609060101010101" pitchFamily="49" charset="-122"/>
              </a:rPr>
              <a:t>）：通俗地讲，用例就是描述参与者如何使用系统来达到目标的一组成功场景和失败场景的集合。通过用户和系统的交互，用例向用户提供有价值的结果值。</a:t>
            </a:r>
          </a:p>
        </p:txBody>
      </p:sp>
      <p:sp>
        <p:nvSpPr>
          <p:cNvPr id="47108" name="页脚占位符 3">
            <a:extLst>
              <a:ext uri="{FF2B5EF4-FFF2-40B4-BE49-F238E27FC236}">
                <a16:creationId xmlns:a16="http://schemas.microsoft.com/office/drawing/2014/main" id="{A3F51C9B-934A-4038-BD09-6D5DE694709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E40D797D-EF6D-48D2-B467-3DF66176A029}"/>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26627" name="内容占位符 2">
            <a:extLst>
              <a:ext uri="{FF2B5EF4-FFF2-40B4-BE49-F238E27FC236}">
                <a16:creationId xmlns:a16="http://schemas.microsoft.com/office/drawing/2014/main" id="{16E45670-B620-4BA7-BF88-A1543F325E3F}"/>
              </a:ext>
            </a:extLst>
          </p:cNvPr>
          <p:cNvSpPr>
            <a:spLocks noGrp="1"/>
          </p:cNvSpPr>
          <p:nvPr>
            <p:ph idx="1"/>
          </p:nvPr>
        </p:nvSpPr>
        <p:spPr>
          <a:xfrm>
            <a:off x="179512" y="1409700"/>
            <a:ext cx="8812088" cy="4856163"/>
          </a:xfrm>
        </p:spPr>
        <p:txBody>
          <a:bodyPr/>
          <a:lstStyle/>
          <a:p>
            <a:pPr lvl="1">
              <a:defRPr/>
            </a:pPr>
            <a:r>
              <a:rPr lang="zh-CN" altLang="en-US" b="1" dirty="0">
                <a:ea typeface="黑体" panose="02010609060101010101" pitchFamily="49" charset="-122"/>
              </a:rPr>
              <a:t>用例方法是当今广泛使用的用于发现和记录系统</a:t>
            </a:r>
            <a:r>
              <a:rPr lang="zh-CN" altLang="en-US" b="1" dirty="0">
                <a:solidFill>
                  <a:srgbClr val="FF0000"/>
                </a:solidFill>
                <a:ea typeface="黑体" panose="02010609060101010101" pitchFamily="49" charset="-122"/>
              </a:rPr>
              <a:t>功能性需求</a:t>
            </a:r>
            <a:r>
              <a:rPr lang="zh-CN" altLang="en-US" b="1" dirty="0">
                <a:ea typeface="黑体" panose="02010609060101010101" pitchFamily="49" charset="-122"/>
              </a:rPr>
              <a:t>的方法</a:t>
            </a:r>
            <a:endParaRPr lang="en-US" altLang="zh-CN" b="1" dirty="0">
              <a:ea typeface="黑体" panose="02010609060101010101" pitchFamily="49" charset="-122"/>
            </a:endParaRPr>
          </a:p>
          <a:p>
            <a:pPr lvl="1">
              <a:defRPr/>
            </a:pPr>
            <a:r>
              <a:rPr lang="zh-CN" b="1" dirty="0">
                <a:latin typeface="+mn-ea"/>
                <a:ea typeface="+mn-ea"/>
              </a:rPr>
              <a:t>用例的主要思想是：以用户目标（即用户希望系统能为他带来哪些有价值的结果）为出发点去考虑系统的功能和特性，并用用例进行描述，专注于考虑系统怎么才能增加价值和实现用户目标。</a:t>
            </a:r>
            <a:endParaRPr lang="en-US" altLang="zh-CN" b="1" dirty="0">
              <a:latin typeface="+mn-ea"/>
              <a:ea typeface="+mn-ea"/>
            </a:endParaRPr>
          </a:p>
          <a:p>
            <a:pPr lvl="1">
              <a:defRPr/>
            </a:pPr>
            <a:r>
              <a:rPr lang="zh-CN" altLang="en-US" b="1" dirty="0">
                <a:latin typeface="+mn-ea"/>
                <a:ea typeface="+mn-ea"/>
              </a:rPr>
              <a:t>用例将系统的特性和功能放到</a:t>
            </a:r>
            <a:r>
              <a:rPr lang="zh-CN" altLang="en-US" b="1" dirty="0">
                <a:solidFill>
                  <a:srgbClr val="FF0000"/>
                </a:solidFill>
                <a:latin typeface="+mn-ea"/>
                <a:ea typeface="+mn-ea"/>
              </a:rPr>
              <a:t>面向用户目标</a:t>
            </a:r>
            <a:r>
              <a:rPr lang="zh-CN" altLang="en-US" b="1" dirty="0">
                <a:latin typeface="+mn-ea"/>
                <a:ea typeface="+mn-ea"/>
              </a:rPr>
              <a:t>的语境中去考虑，从而能使识别出来的功能是真正为用户提供价值的功能</a:t>
            </a:r>
            <a:r>
              <a:rPr lang="zh-CN" b="1" dirty="0">
                <a:latin typeface="+mn-ea"/>
                <a:ea typeface="+mn-ea"/>
              </a:rPr>
              <a:t>。</a:t>
            </a:r>
            <a:endParaRPr lang="zh-CN" altLang="en-US" b="1" dirty="0">
              <a:latin typeface="+mn-ea"/>
              <a:ea typeface="+mn-ea"/>
            </a:endParaRPr>
          </a:p>
        </p:txBody>
      </p:sp>
      <p:sp>
        <p:nvSpPr>
          <p:cNvPr id="48132" name="页脚占位符 3">
            <a:extLst>
              <a:ext uri="{FF2B5EF4-FFF2-40B4-BE49-F238E27FC236}">
                <a16:creationId xmlns:a16="http://schemas.microsoft.com/office/drawing/2014/main" id="{63128195-4423-4F0F-AA51-36ECCE45BB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26647" name="Rectangle 23">
            <a:extLst>
              <a:ext uri="{FF2B5EF4-FFF2-40B4-BE49-F238E27FC236}">
                <a16:creationId xmlns:a16="http://schemas.microsoft.com/office/drawing/2014/main" id="{ED3D44B7-8826-4B37-83CD-CADA6AEFE632}"/>
              </a:ext>
            </a:extLst>
          </p:cNvPr>
          <p:cNvSpPr>
            <a:spLocks noChangeArrowheads="1"/>
          </p:cNvSpPr>
          <p:nvPr/>
        </p:nvSpPr>
        <p:spPr bwMode="auto">
          <a:xfrm>
            <a:off x="0" y="0"/>
            <a:ext cx="9144000" cy="45720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26655" name="Rectangle 31">
            <a:extLst>
              <a:ext uri="{FF2B5EF4-FFF2-40B4-BE49-F238E27FC236}">
                <a16:creationId xmlns:a16="http://schemas.microsoft.com/office/drawing/2014/main" id="{0629C085-556B-419E-895D-C96EA72FCAE6}"/>
              </a:ext>
            </a:extLst>
          </p:cNvPr>
          <p:cNvSpPr>
            <a:spLocks noChangeArrowheads="1"/>
          </p:cNvSpPr>
          <p:nvPr/>
        </p:nvSpPr>
        <p:spPr bwMode="auto">
          <a:xfrm>
            <a:off x="0" y="45720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96346DC3-16F5-4F14-872F-E0618DCD79F7}"/>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0E8AFD68-AE79-41CC-A775-A67D8D09567D}"/>
              </a:ext>
            </a:extLst>
          </p:cNvPr>
          <p:cNvSpPr>
            <a:spLocks noGrp="1"/>
          </p:cNvSpPr>
          <p:nvPr>
            <p:ph idx="1"/>
          </p:nvPr>
        </p:nvSpPr>
        <p:spPr/>
        <p:txBody>
          <a:bodyPr/>
          <a:lstStyle/>
          <a:p>
            <a:pPr lvl="1">
              <a:defRPr/>
            </a:pPr>
            <a:r>
              <a:rPr lang="zh-CN" b="1" dirty="0">
                <a:ea typeface="+mn-ea"/>
              </a:rPr>
              <a:t>参与者一般用一个人型符号表示，参与者的名字放在图符的下方，如果参与者不是人，则还可以使用矩形表示，它带有《</a:t>
            </a:r>
            <a:r>
              <a:rPr lang="en-US" b="1" dirty="0">
                <a:ea typeface="+mn-ea"/>
              </a:rPr>
              <a:t>actor</a:t>
            </a:r>
            <a:r>
              <a:rPr lang="zh-CN" b="1" dirty="0">
                <a:ea typeface="+mn-ea"/>
              </a:rPr>
              <a:t>》版型。</a:t>
            </a:r>
            <a:endParaRPr lang="en-US" altLang="zh-CN" b="1" dirty="0">
              <a:ea typeface="+mn-ea"/>
            </a:endParaRPr>
          </a:p>
          <a:p>
            <a:pPr lvl="1">
              <a:defRPr/>
            </a:pPr>
            <a:endParaRPr lang="en-US" altLang="zh-CN" b="1" dirty="0">
              <a:ea typeface="+mn-ea"/>
            </a:endParaRPr>
          </a:p>
          <a:p>
            <a:pPr lvl="1">
              <a:buFont typeface="Wingdings" panose="05000000000000000000" pitchFamily="2" charset="2"/>
              <a:buNone/>
              <a:defRPr/>
            </a:pPr>
            <a:endParaRPr lang="en-US" altLang="zh-CN" b="1" dirty="0">
              <a:ea typeface="+mn-ea"/>
            </a:endParaRPr>
          </a:p>
          <a:p>
            <a:pPr lvl="1">
              <a:defRPr/>
            </a:pPr>
            <a:r>
              <a:rPr lang="zh-CN" b="1" dirty="0">
                <a:ea typeface="+mn-ea"/>
              </a:rPr>
              <a:t>用例可表示为一个包含用例名字的椭圆</a:t>
            </a:r>
            <a:endParaRPr lang="zh-CN" altLang="en-US" b="1" dirty="0">
              <a:ea typeface="+mn-ea"/>
            </a:endParaRPr>
          </a:p>
        </p:txBody>
      </p:sp>
      <p:sp>
        <p:nvSpPr>
          <p:cNvPr id="49156" name="页脚占位符 3">
            <a:extLst>
              <a:ext uri="{FF2B5EF4-FFF2-40B4-BE49-F238E27FC236}">
                <a16:creationId xmlns:a16="http://schemas.microsoft.com/office/drawing/2014/main" id="{8BF00BF8-B24D-4E33-923A-6663B8CFD38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pSp>
        <p:nvGrpSpPr>
          <p:cNvPr id="2" name="Group 5">
            <a:extLst>
              <a:ext uri="{FF2B5EF4-FFF2-40B4-BE49-F238E27FC236}">
                <a16:creationId xmlns:a16="http://schemas.microsoft.com/office/drawing/2014/main" id="{19FF797D-E2AA-46C8-BC47-7A1A0161D1D6}"/>
              </a:ext>
            </a:extLst>
          </p:cNvPr>
          <p:cNvGrpSpPr>
            <a:grpSpLocks/>
          </p:cNvGrpSpPr>
          <p:nvPr/>
        </p:nvGrpSpPr>
        <p:grpSpPr bwMode="auto">
          <a:xfrm>
            <a:off x="2214563" y="2857500"/>
            <a:ext cx="5500687" cy="1106488"/>
            <a:chOff x="3417" y="6276"/>
            <a:chExt cx="5580" cy="1404"/>
          </a:xfrm>
        </p:grpSpPr>
        <p:grpSp>
          <p:nvGrpSpPr>
            <p:cNvPr id="49161" name="Group 13">
              <a:extLst>
                <a:ext uri="{FF2B5EF4-FFF2-40B4-BE49-F238E27FC236}">
                  <a16:creationId xmlns:a16="http://schemas.microsoft.com/office/drawing/2014/main" id="{8BDE6DAD-8E6F-4373-A782-3FA14868930A}"/>
                </a:ext>
              </a:extLst>
            </p:cNvPr>
            <p:cNvGrpSpPr>
              <a:grpSpLocks/>
            </p:cNvGrpSpPr>
            <p:nvPr/>
          </p:nvGrpSpPr>
          <p:grpSpPr bwMode="auto">
            <a:xfrm>
              <a:off x="3417" y="6276"/>
              <a:ext cx="1080" cy="1248"/>
              <a:chOff x="4406" y="2454"/>
              <a:chExt cx="1080" cy="1248"/>
            </a:xfrm>
          </p:grpSpPr>
          <p:grpSp>
            <p:nvGrpSpPr>
              <p:cNvPr id="49168" name="Group 15">
                <a:extLst>
                  <a:ext uri="{FF2B5EF4-FFF2-40B4-BE49-F238E27FC236}">
                    <a16:creationId xmlns:a16="http://schemas.microsoft.com/office/drawing/2014/main" id="{951155F3-D817-4FD9-9931-3BA0B8867D34}"/>
                  </a:ext>
                </a:extLst>
              </p:cNvPr>
              <p:cNvGrpSpPr>
                <a:grpSpLocks/>
              </p:cNvGrpSpPr>
              <p:nvPr/>
            </p:nvGrpSpPr>
            <p:grpSpPr bwMode="auto">
              <a:xfrm>
                <a:off x="4406" y="2454"/>
                <a:ext cx="1080" cy="936"/>
                <a:chOff x="3686" y="2376"/>
                <a:chExt cx="1080" cy="936"/>
              </a:xfrm>
            </p:grpSpPr>
            <p:grpSp>
              <p:nvGrpSpPr>
                <p:cNvPr id="49170" name="Group 17">
                  <a:extLst>
                    <a:ext uri="{FF2B5EF4-FFF2-40B4-BE49-F238E27FC236}">
                      <a16:creationId xmlns:a16="http://schemas.microsoft.com/office/drawing/2014/main" id="{505AFC8A-AE3E-4BE7-8D1C-52D9698E870B}"/>
                    </a:ext>
                  </a:extLst>
                </p:cNvPr>
                <p:cNvGrpSpPr>
                  <a:grpSpLocks/>
                </p:cNvGrpSpPr>
                <p:nvPr/>
              </p:nvGrpSpPr>
              <p:grpSpPr bwMode="auto">
                <a:xfrm>
                  <a:off x="3957" y="2376"/>
                  <a:ext cx="360" cy="468"/>
                  <a:chOff x="3302" y="3078"/>
                  <a:chExt cx="360" cy="468"/>
                </a:xfrm>
              </p:grpSpPr>
              <p:sp>
                <p:nvSpPr>
                  <p:cNvPr id="17" name="Oval 22">
                    <a:extLst>
                      <a:ext uri="{FF2B5EF4-FFF2-40B4-BE49-F238E27FC236}">
                        <a16:creationId xmlns:a16="http://schemas.microsoft.com/office/drawing/2014/main" id="{EAB79C5C-7629-4D04-BCFD-0DFE0409A3B7}"/>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18" name="Line 21">
                    <a:extLst>
                      <a:ext uri="{FF2B5EF4-FFF2-40B4-BE49-F238E27FC236}">
                        <a16:creationId xmlns:a16="http://schemas.microsoft.com/office/drawing/2014/main" id="{2EC7802C-D42B-444B-8C6E-BEEA69CD70F4}"/>
                      </a:ext>
                    </a:extLst>
                  </p:cNvPr>
                  <p:cNvSpPr>
                    <a:spLocks noChangeShapeType="1"/>
                  </p:cNvSpPr>
                  <p:nvPr/>
                </p:nvSpPr>
                <p:spPr bwMode="auto">
                  <a:xfrm>
                    <a:off x="3302" y="3390"/>
                    <a:ext cx="362" cy="0"/>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19" name="Line 20">
                    <a:extLst>
                      <a:ext uri="{FF2B5EF4-FFF2-40B4-BE49-F238E27FC236}">
                        <a16:creationId xmlns:a16="http://schemas.microsoft.com/office/drawing/2014/main" id="{156631DD-7DFF-43DD-B207-661AD984BC3D}"/>
                      </a:ext>
                    </a:extLst>
                  </p:cNvPr>
                  <p:cNvSpPr>
                    <a:spLocks noChangeShapeType="1"/>
                  </p:cNvSpPr>
                  <p:nvPr/>
                </p:nvSpPr>
                <p:spPr bwMode="auto">
                  <a:xfrm>
                    <a:off x="3506" y="3235"/>
                    <a:ext cx="2" cy="155"/>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20" name="Line 19">
                    <a:extLst>
                      <a:ext uri="{FF2B5EF4-FFF2-40B4-BE49-F238E27FC236}">
                        <a16:creationId xmlns:a16="http://schemas.microsoft.com/office/drawing/2014/main" id="{DF9CCD1E-0E7A-4A60-9DBE-B2B695CB9A4E}"/>
                      </a:ext>
                    </a:extLst>
                  </p:cNvPr>
                  <p:cNvSpPr>
                    <a:spLocks noChangeShapeType="1"/>
                  </p:cNvSpPr>
                  <p:nvPr/>
                </p:nvSpPr>
                <p:spPr bwMode="auto">
                  <a:xfrm flipH="1">
                    <a:off x="3313" y="3390"/>
                    <a:ext cx="180" cy="157"/>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sp>
                <p:nvSpPr>
                  <p:cNvPr id="21" name="Line 18">
                    <a:extLst>
                      <a:ext uri="{FF2B5EF4-FFF2-40B4-BE49-F238E27FC236}">
                        <a16:creationId xmlns:a16="http://schemas.microsoft.com/office/drawing/2014/main" id="{7A51498C-EDD3-47DE-9F82-6B52A3886B7D}"/>
                      </a:ext>
                    </a:extLst>
                  </p:cNvPr>
                  <p:cNvSpPr>
                    <a:spLocks noChangeShapeType="1"/>
                  </p:cNvSpPr>
                  <p:nvPr/>
                </p:nvSpPr>
                <p:spPr bwMode="auto">
                  <a:xfrm>
                    <a:off x="3493" y="3358"/>
                    <a:ext cx="155" cy="189"/>
                  </a:xfrm>
                  <a:prstGeom prst="line">
                    <a:avLst/>
                  </a:prstGeom>
                  <a:noFill/>
                  <a:ln w="9525">
                    <a:solidFill>
                      <a:srgbClr val="000000"/>
                    </a:solidFill>
                    <a:round/>
                    <a:headEnd/>
                    <a:tailEnd/>
                  </a:ln>
                </p:spPr>
                <p:txBody>
                  <a:bodyPr/>
                  <a:lstStyle/>
                  <a:p>
                    <a:pPr algn="r">
                      <a:lnSpc>
                        <a:spcPct val="75000"/>
                      </a:lnSpc>
                      <a:defRPr/>
                    </a:pPr>
                    <a:endParaRPr lang="zh-CN" altLang="en-US" sz="1600" b="1">
                      <a:latin typeface="+mn-lt"/>
                      <a:ea typeface="+mn-ea"/>
                    </a:endParaRPr>
                  </a:p>
                </p:txBody>
              </p:sp>
            </p:grpSp>
            <p:sp>
              <p:nvSpPr>
                <p:cNvPr id="16" name="Text Box 16">
                  <a:extLst>
                    <a:ext uri="{FF2B5EF4-FFF2-40B4-BE49-F238E27FC236}">
                      <a16:creationId xmlns:a16="http://schemas.microsoft.com/office/drawing/2014/main" id="{12065767-6A4D-41D4-8C58-CD5776FB665A}"/>
                    </a:ext>
                  </a:extLst>
                </p:cNvPr>
                <p:cNvSpPr txBox="1">
                  <a:spLocks noChangeArrowheads="1"/>
                </p:cNvSpPr>
                <p:nvPr/>
              </p:nvSpPr>
              <p:spPr bwMode="auto">
                <a:xfrm>
                  <a:off x="3686" y="2767"/>
                  <a:ext cx="1082" cy="546"/>
                </a:xfrm>
                <a:prstGeom prst="rect">
                  <a:avLst/>
                </a:prstGeom>
                <a:noFill/>
                <a:ln w="9525">
                  <a:noFill/>
                  <a:miter lim="800000"/>
                  <a:headEnd/>
                  <a:tailEnd/>
                </a:ln>
              </p:spPr>
              <p:txBody>
                <a:bodyPr/>
                <a:lstStyle/>
                <a:p>
                  <a:pPr indent="66675" algn="r">
                    <a:lnSpc>
                      <a:spcPct val="75000"/>
                    </a:lnSpc>
                    <a:defRPr/>
                  </a:pPr>
                  <a:r>
                    <a:rPr lang="zh-CN" sz="1600" b="1" dirty="0">
                      <a:latin typeface="+mn-lt"/>
                      <a:ea typeface="+mn-ea"/>
                      <a:cs typeface="Times New Roman" pitchFamily="18" charset="0"/>
                    </a:rPr>
                    <a:t>学生</a:t>
                  </a:r>
                  <a:endParaRPr lang="zh-CN" sz="1600" b="1" dirty="0">
                    <a:latin typeface="+mn-lt"/>
                    <a:ea typeface="+mn-ea"/>
                  </a:endParaRPr>
                </a:p>
              </p:txBody>
            </p:sp>
          </p:grpSp>
          <p:sp>
            <p:nvSpPr>
              <p:cNvPr id="14" name="Text Box 14">
                <a:extLst>
                  <a:ext uri="{FF2B5EF4-FFF2-40B4-BE49-F238E27FC236}">
                    <a16:creationId xmlns:a16="http://schemas.microsoft.com/office/drawing/2014/main" id="{6D47D978-EC6E-4176-A9DD-960EAF2E5619}"/>
                  </a:ext>
                </a:extLst>
              </p:cNvPr>
              <p:cNvSpPr txBox="1">
                <a:spLocks noChangeArrowheads="1"/>
              </p:cNvSpPr>
              <p:nvPr/>
            </p:nvSpPr>
            <p:spPr bwMode="auto">
              <a:xfrm>
                <a:off x="4677" y="3157"/>
                <a:ext cx="362" cy="546"/>
              </a:xfrm>
              <a:prstGeom prst="rect">
                <a:avLst/>
              </a:prstGeom>
              <a:noFill/>
              <a:ln w="9525">
                <a:noFill/>
                <a:miter lim="800000"/>
                <a:headEnd/>
                <a:tailEnd/>
              </a:ln>
            </p:spPr>
            <p:txBody>
              <a:bodyPr/>
              <a:lstStyle/>
              <a:p>
                <a:pPr algn="r">
                  <a:lnSpc>
                    <a:spcPct val="75000"/>
                  </a:lnSpc>
                  <a:defRPr/>
                </a:pPr>
                <a:r>
                  <a:rPr lang="zh-CN" sz="1600" b="1">
                    <a:latin typeface="+mn-lt"/>
                    <a:ea typeface="+mn-ea"/>
                    <a:cs typeface="Times New Roman" pitchFamily="18" charset="0"/>
                  </a:rPr>
                  <a:t>人</a:t>
                </a:r>
                <a:endParaRPr lang="zh-CN" sz="1600" b="1">
                  <a:latin typeface="+mn-lt"/>
                  <a:ea typeface="+mn-ea"/>
                </a:endParaRPr>
              </a:p>
            </p:txBody>
          </p:sp>
        </p:grpSp>
        <p:grpSp>
          <p:nvGrpSpPr>
            <p:cNvPr id="49162" name="Group 10">
              <a:extLst>
                <a:ext uri="{FF2B5EF4-FFF2-40B4-BE49-F238E27FC236}">
                  <a16:creationId xmlns:a16="http://schemas.microsoft.com/office/drawing/2014/main" id="{B7375899-E9FB-45C1-B376-4B12327F6AA0}"/>
                </a:ext>
              </a:extLst>
            </p:cNvPr>
            <p:cNvGrpSpPr>
              <a:grpSpLocks/>
            </p:cNvGrpSpPr>
            <p:nvPr/>
          </p:nvGrpSpPr>
          <p:grpSpPr bwMode="auto">
            <a:xfrm>
              <a:off x="5037" y="6354"/>
              <a:ext cx="1620" cy="1326"/>
              <a:chOff x="6117" y="2376"/>
              <a:chExt cx="1620" cy="1326"/>
            </a:xfrm>
          </p:grpSpPr>
          <p:sp>
            <p:nvSpPr>
              <p:cNvPr id="11" name="Text Box 12">
                <a:extLst>
                  <a:ext uri="{FF2B5EF4-FFF2-40B4-BE49-F238E27FC236}">
                    <a16:creationId xmlns:a16="http://schemas.microsoft.com/office/drawing/2014/main" id="{814F4BEB-8224-4F41-AD01-69BEC4340FB4}"/>
                  </a:ext>
                </a:extLst>
              </p:cNvPr>
              <p:cNvSpPr txBox="1">
                <a:spLocks noChangeArrowheads="1"/>
              </p:cNvSpPr>
              <p:nvPr/>
            </p:nvSpPr>
            <p:spPr bwMode="auto">
              <a:xfrm>
                <a:off x="6117" y="2377"/>
                <a:ext cx="1620" cy="733"/>
              </a:xfrm>
              <a:prstGeom prst="rect">
                <a:avLst/>
              </a:prstGeom>
              <a:solidFill>
                <a:srgbClr val="FFFFFF"/>
              </a:solidFill>
              <a:ln w="9525">
                <a:solidFill>
                  <a:srgbClr val="000000"/>
                </a:solidFill>
                <a:miter lim="800000"/>
                <a:headEnd/>
                <a:tailEnd/>
              </a:ln>
            </p:spPr>
            <p:txBody>
              <a:bodyPr/>
              <a:lstStyle/>
              <a:p>
                <a:pPr algn="ctr">
                  <a:lnSpc>
                    <a:spcPct val="75000"/>
                  </a:lnSpc>
                  <a:defRPr/>
                </a:pPr>
                <a:r>
                  <a:rPr lang="zh-CN" altLang="zh-CN" sz="1600" b="1" dirty="0">
                    <a:latin typeface="+mn-lt"/>
                    <a:ea typeface="+mn-ea"/>
                    <a:cs typeface="Times New Roman" pitchFamily="18" charset="0"/>
                  </a:rPr>
                  <a:t>《</a:t>
                </a:r>
                <a:r>
                  <a:rPr lang="en-US" altLang="zh-CN" sz="1600" b="1" dirty="0">
                    <a:latin typeface="+mn-lt"/>
                    <a:ea typeface="+mn-ea"/>
                    <a:cs typeface="Times New Roman" pitchFamily="18" charset="0"/>
                  </a:rPr>
                  <a:t>actor》</a:t>
                </a:r>
                <a:endParaRPr lang="en-US" altLang="zh-CN" sz="1600" b="1" dirty="0">
                  <a:latin typeface="+mn-lt"/>
                  <a:ea typeface="+mn-ea"/>
                </a:endParaRPr>
              </a:p>
              <a:p>
                <a:pPr>
                  <a:defRPr/>
                </a:pPr>
                <a:r>
                  <a:rPr lang="zh-CN" altLang="en-US" sz="1600" b="1" dirty="0">
                    <a:latin typeface="+mn-lt"/>
                    <a:ea typeface="+mn-ea"/>
                    <a:cs typeface="Times New Roman" pitchFamily="18" charset="0"/>
                  </a:rPr>
                  <a:t>人力资源系统</a:t>
                </a:r>
                <a:endParaRPr lang="zh-CN" altLang="en-US" sz="1600" b="1" dirty="0">
                  <a:latin typeface="+mn-lt"/>
                  <a:ea typeface="+mn-ea"/>
                </a:endParaRPr>
              </a:p>
            </p:txBody>
          </p:sp>
          <p:sp>
            <p:nvSpPr>
              <p:cNvPr id="12" name="Text Box 11">
                <a:extLst>
                  <a:ext uri="{FF2B5EF4-FFF2-40B4-BE49-F238E27FC236}">
                    <a16:creationId xmlns:a16="http://schemas.microsoft.com/office/drawing/2014/main" id="{147E4B9A-024E-4DDD-B0AA-74583479B8E6}"/>
                  </a:ext>
                </a:extLst>
              </p:cNvPr>
              <p:cNvSpPr txBox="1">
                <a:spLocks noChangeArrowheads="1"/>
              </p:cNvSpPr>
              <p:nvPr/>
            </p:nvSpPr>
            <p:spPr bwMode="auto">
              <a:xfrm>
                <a:off x="6657" y="3156"/>
                <a:ext cx="720" cy="546"/>
              </a:xfrm>
              <a:prstGeom prst="rect">
                <a:avLst/>
              </a:prstGeom>
              <a:noFill/>
              <a:ln w="9525">
                <a:noFill/>
                <a:miter lim="800000"/>
                <a:headEnd/>
                <a:tailEnd/>
              </a:ln>
            </p:spPr>
            <p:txBody>
              <a:bodyPr/>
              <a:lstStyle/>
              <a:p>
                <a:pPr algn="r">
                  <a:lnSpc>
                    <a:spcPct val="75000"/>
                  </a:lnSpc>
                  <a:defRPr/>
                </a:pPr>
                <a:r>
                  <a:rPr lang="zh-CN" sz="1600" b="1">
                    <a:latin typeface="+mn-lt"/>
                    <a:ea typeface="+mn-ea"/>
                    <a:cs typeface="Times New Roman" pitchFamily="18" charset="0"/>
                  </a:rPr>
                  <a:t>系统</a:t>
                </a:r>
                <a:endParaRPr lang="zh-CN" sz="1600" b="1">
                  <a:latin typeface="+mn-lt"/>
                  <a:ea typeface="+mn-ea"/>
                </a:endParaRPr>
              </a:p>
            </p:txBody>
          </p:sp>
        </p:grpSp>
        <p:grpSp>
          <p:nvGrpSpPr>
            <p:cNvPr id="49163" name="Group 7">
              <a:extLst>
                <a:ext uri="{FF2B5EF4-FFF2-40B4-BE49-F238E27FC236}">
                  <a16:creationId xmlns:a16="http://schemas.microsoft.com/office/drawing/2014/main" id="{5E74A713-8373-4222-8475-948C285B8A00}"/>
                </a:ext>
              </a:extLst>
            </p:cNvPr>
            <p:cNvGrpSpPr>
              <a:grpSpLocks/>
            </p:cNvGrpSpPr>
            <p:nvPr/>
          </p:nvGrpSpPr>
          <p:grpSpPr bwMode="auto">
            <a:xfrm>
              <a:off x="7557" y="6354"/>
              <a:ext cx="1440" cy="1326"/>
              <a:chOff x="8277" y="2376"/>
              <a:chExt cx="1440" cy="1326"/>
            </a:xfrm>
          </p:grpSpPr>
          <p:sp>
            <p:nvSpPr>
              <p:cNvPr id="9" name="Text Box 9">
                <a:extLst>
                  <a:ext uri="{FF2B5EF4-FFF2-40B4-BE49-F238E27FC236}">
                    <a16:creationId xmlns:a16="http://schemas.microsoft.com/office/drawing/2014/main" id="{B7B1568A-B8EC-43F1-8882-F2090FFCD0C3}"/>
                  </a:ext>
                </a:extLst>
              </p:cNvPr>
              <p:cNvSpPr txBox="1">
                <a:spLocks noChangeArrowheads="1"/>
              </p:cNvSpPr>
              <p:nvPr/>
            </p:nvSpPr>
            <p:spPr bwMode="auto">
              <a:xfrm>
                <a:off x="8277" y="2377"/>
                <a:ext cx="1440" cy="733"/>
              </a:xfrm>
              <a:prstGeom prst="rect">
                <a:avLst/>
              </a:prstGeom>
              <a:solidFill>
                <a:srgbClr val="FFFFFF"/>
              </a:solidFill>
              <a:ln w="9525">
                <a:solidFill>
                  <a:srgbClr val="000000"/>
                </a:solidFill>
                <a:miter lim="800000"/>
                <a:headEnd/>
                <a:tailEnd/>
              </a:ln>
            </p:spPr>
            <p:txBody>
              <a:bodyPr/>
              <a:lstStyle/>
              <a:p>
                <a:pPr algn="ctr">
                  <a:lnSpc>
                    <a:spcPct val="75000"/>
                  </a:lnSpc>
                  <a:defRPr/>
                </a:pPr>
                <a:r>
                  <a:rPr lang="zh-CN" altLang="zh-CN" sz="1600" b="1">
                    <a:latin typeface="+mn-lt"/>
                    <a:ea typeface="+mn-ea"/>
                    <a:cs typeface="Times New Roman" pitchFamily="18" charset="0"/>
                  </a:rPr>
                  <a:t>《</a:t>
                </a:r>
                <a:r>
                  <a:rPr lang="en-US" altLang="zh-CN" sz="1600" b="1">
                    <a:latin typeface="+mn-lt"/>
                    <a:ea typeface="+mn-ea"/>
                    <a:cs typeface="Times New Roman" pitchFamily="18" charset="0"/>
                  </a:rPr>
                  <a:t>actor》</a:t>
                </a:r>
                <a:endParaRPr lang="en-US" altLang="zh-CN" sz="1600" b="1">
                  <a:latin typeface="+mn-lt"/>
                  <a:ea typeface="+mn-ea"/>
                </a:endParaRPr>
              </a:p>
              <a:p>
                <a:pPr>
                  <a:defRPr/>
                </a:pPr>
                <a:r>
                  <a:rPr lang="zh-CN" altLang="en-US" sz="1600" b="1">
                    <a:latin typeface="+mn-lt"/>
                    <a:ea typeface="+mn-ea"/>
                    <a:cs typeface="Times New Roman" pitchFamily="18" charset="0"/>
                  </a:rPr>
                  <a:t>温度传感器</a:t>
                </a:r>
                <a:endParaRPr lang="zh-CN" altLang="en-US" sz="1600" b="1">
                  <a:latin typeface="+mn-lt"/>
                  <a:ea typeface="+mn-ea"/>
                </a:endParaRPr>
              </a:p>
            </p:txBody>
          </p:sp>
          <p:sp>
            <p:nvSpPr>
              <p:cNvPr id="10" name="Text Box 8">
                <a:extLst>
                  <a:ext uri="{FF2B5EF4-FFF2-40B4-BE49-F238E27FC236}">
                    <a16:creationId xmlns:a16="http://schemas.microsoft.com/office/drawing/2014/main" id="{DF8AD525-C3DD-44FE-A95F-2D25F2A9C954}"/>
                  </a:ext>
                </a:extLst>
              </p:cNvPr>
              <p:cNvSpPr txBox="1">
                <a:spLocks noChangeArrowheads="1"/>
              </p:cNvSpPr>
              <p:nvPr/>
            </p:nvSpPr>
            <p:spPr bwMode="auto">
              <a:xfrm>
                <a:off x="8638" y="3156"/>
                <a:ext cx="720" cy="546"/>
              </a:xfrm>
              <a:prstGeom prst="rect">
                <a:avLst/>
              </a:prstGeom>
              <a:noFill/>
              <a:ln w="9525">
                <a:noFill/>
                <a:miter lim="800000"/>
                <a:headEnd/>
                <a:tailEnd/>
              </a:ln>
            </p:spPr>
            <p:txBody>
              <a:bodyPr/>
              <a:lstStyle/>
              <a:p>
                <a:pPr algn="r">
                  <a:lnSpc>
                    <a:spcPct val="75000"/>
                  </a:lnSpc>
                  <a:defRPr/>
                </a:pPr>
                <a:r>
                  <a:rPr lang="zh-CN" sz="1600" b="1">
                    <a:latin typeface="+mn-lt"/>
                    <a:ea typeface="+mn-ea"/>
                    <a:cs typeface="Times New Roman" pitchFamily="18" charset="0"/>
                  </a:rPr>
                  <a:t>设备</a:t>
                </a:r>
                <a:endParaRPr lang="zh-CN" sz="1600" b="1">
                  <a:latin typeface="+mn-lt"/>
                  <a:ea typeface="+mn-ea"/>
                </a:endParaRPr>
              </a:p>
            </p:txBody>
          </p:sp>
        </p:grpSp>
      </p:grpSp>
      <p:grpSp>
        <p:nvGrpSpPr>
          <p:cNvPr id="13" name="Group 3">
            <a:extLst>
              <a:ext uri="{FF2B5EF4-FFF2-40B4-BE49-F238E27FC236}">
                <a16:creationId xmlns:a16="http://schemas.microsoft.com/office/drawing/2014/main" id="{45B25F1B-9941-4CBF-AE54-6B6E724C8489}"/>
              </a:ext>
            </a:extLst>
          </p:cNvPr>
          <p:cNvGrpSpPr>
            <a:grpSpLocks/>
          </p:cNvGrpSpPr>
          <p:nvPr/>
        </p:nvGrpSpPr>
        <p:grpSpPr bwMode="auto">
          <a:xfrm>
            <a:off x="3871913" y="5072063"/>
            <a:ext cx="1414462" cy="327025"/>
            <a:chOff x="7158" y="7667"/>
            <a:chExt cx="1119" cy="514"/>
          </a:xfrm>
        </p:grpSpPr>
        <p:sp>
          <p:nvSpPr>
            <p:cNvPr id="49159" name="Oval 4">
              <a:extLst>
                <a:ext uri="{FF2B5EF4-FFF2-40B4-BE49-F238E27FC236}">
                  <a16:creationId xmlns:a16="http://schemas.microsoft.com/office/drawing/2014/main" id="{371F5B8E-089C-4F30-B9BF-68FD0EDB3245}"/>
                </a:ext>
              </a:extLst>
            </p:cNvPr>
            <p:cNvSpPr>
              <a:spLocks noChangeArrowheads="1"/>
            </p:cNvSpPr>
            <p:nvPr/>
          </p:nvSpPr>
          <p:spPr bwMode="auto">
            <a:xfrm>
              <a:off x="7158" y="7667"/>
              <a:ext cx="1080" cy="514"/>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sz="1600" b="1">
                <a:latin typeface="黑体" panose="02010609060101010101" pitchFamily="49" charset="-122"/>
                <a:ea typeface="黑体" panose="02010609060101010101" pitchFamily="49" charset="-122"/>
              </a:endParaRPr>
            </a:p>
          </p:txBody>
        </p:sp>
        <p:sp>
          <p:nvSpPr>
            <p:cNvPr id="49160" name="Text Box 5">
              <a:extLst>
                <a:ext uri="{FF2B5EF4-FFF2-40B4-BE49-F238E27FC236}">
                  <a16:creationId xmlns:a16="http://schemas.microsoft.com/office/drawing/2014/main" id="{9220B61D-55F8-4F01-855B-AAF873D9E375}"/>
                </a:ext>
              </a:extLst>
            </p:cNvPr>
            <p:cNvSpPr txBox="1">
              <a:spLocks noChangeArrowheads="1"/>
            </p:cNvSpPr>
            <p:nvPr/>
          </p:nvSpPr>
          <p:spPr bwMode="auto">
            <a:xfrm>
              <a:off x="7197" y="768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1600" b="1">
                  <a:latin typeface="黑体" panose="02010609060101010101" pitchFamily="49" charset="-122"/>
                  <a:ea typeface="黑体" panose="02010609060101010101" pitchFamily="49" charset="-122"/>
                </a:rPr>
                <a:t>用例名</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8920604B-C5FC-4C3C-A8DC-985EA3B19437}"/>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50179" name="内容占位符 2">
            <a:extLst>
              <a:ext uri="{FF2B5EF4-FFF2-40B4-BE49-F238E27FC236}">
                <a16:creationId xmlns:a16="http://schemas.microsoft.com/office/drawing/2014/main" id="{C7FB0B2B-0859-4649-92FD-8D9809FB6E04}"/>
              </a:ext>
            </a:extLst>
          </p:cNvPr>
          <p:cNvSpPr>
            <a:spLocks noGrp="1"/>
          </p:cNvSpPr>
          <p:nvPr>
            <p:ph idx="1"/>
          </p:nvPr>
        </p:nvSpPr>
        <p:spPr>
          <a:xfrm>
            <a:off x="647700" y="1071563"/>
            <a:ext cx="8343900" cy="4856162"/>
          </a:xfrm>
        </p:spPr>
        <p:txBody>
          <a:bodyPr/>
          <a:lstStyle/>
          <a:p>
            <a:pPr lvl="1"/>
            <a:r>
              <a:rPr lang="zh-CN" altLang="en-US" b="1" dirty="0">
                <a:latin typeface="黑体" panose="02010609060101010101" pitchFamily="49" charset="-122"/>
                <a:ea typeface="黑体" panose="02010609060101010101" pitchFamily="49" charset="-122"/>
              </a:rPr>
              <a:t>用例图包含系统边界、参与者和用例等三种模型元素图示，画用例图时既要画出三种模型元素，同时还要画出元素之间的各种关系</a:t>
            </a:r>
            <a:endParaRPr lang="en-US" altLang="zh-CN" b="1" dirty="0">
              <a:latin typeface="黑体" panose="02010609060101010101" pitchFamily="49" charset="-122"/>
              <a:ea typeface="黑体" panose="02010609060101010101" pitchFamily="49" charset="-122"/>
            </a:endParaRPr>
          </a:p>
        </p:txBody>
      </p:sp>
      <p:sp>
        <p:nvSpPr>
          <p:cNvPr id="50180" name="页脚占位符 3">
            <a:extLst>
              <a:ext uri="{FF2B5EF4-FFF2-40B4-BE49-F238E27FC236}">
                <a16:creationId xmlns:a16="http://schemas.microsoft.com/office/drawing/2014/main" id="{2E0C4A88-B4AA-43D0-9EB3-2E4F4430F25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4037" name="Picture 2">
            <a:extLst>
              <a:ext uri="{FF2B5EF4-FFF2-40B4-BE49-F238E27FC236}">
                <a16:creationId xmlns:a16="http://schemas.microsoft.com/office/drawing/2014/main" id="{56091361-3D37-4C45-B167-45DE362CB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786063"/>
            <a:ext cx="5300663"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4BE4D9E7-D518-4F9D-BDD1-1563ECD02BF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81C425EB-E74F-4196-8316-EE980B289362}"/>
              </a:ext>
            </a:extLst>
          </p:cNvPr>
          <p:cNvSpPr>
            <a:spLocks noGrp="1"/>
          </p:cNvSpPr>
          <p:nvPr>
            <p:ph idx="1"/>
          </p:nvPr>
        </p:nvSpPr>
        <p:spPr/>
        <p:txBody>
          <a:bodyPr/>
          <a:lstStyle/>
          <a:p>
            <a:pPr>
              <a:buFont typeface="Wingdings" panose="05000000000000000000" pitchFamily="2" charset="2"/>
              <a:buNone/>
            </a:pPr>
            <a:r>
              <a:rPr lang="en-US" altLang="zh-CN" b="1"/>
              <a:t>2. </a:t>
            </a:r>
            <a:r>
              <a:rPr lang="zh-CN" altLang="en-US" b="1"/>
              <a:t>类图</a:t>
            </a:r>
            <a:endParaRPr lang="en-US" altLang="zh-CN" b="1"/>
          </a:p>
          <a:p>
            <a:pPr lvl="1">
              <a:buFont typeface="Wingdings" panose="05000000000000000000" pitchFamily="2" charset="2"/>
              <a:buNone/>
            </a:pPr>
            <a:r>
              <a:rPr lang="en-US" altLang="zh-CN" b="1">
                <a:ea typeface="黑体" panose="02010609060101010101" pitchFamily="49" charset="-122"/>
              </a:rPr>
              <a:t>UML</a:t>
            </a:r>
            <a:r>
              <a:rPr lang="zh-CN" altLang="en-US" b="1">
                <a:ea typeface="黑体" panose="02010609060101010101" pitchFamily="49" charset="-122"/>
              </a:rPr>
              <a:t>类图用于描述类以及类之间的关系</a:t>
            </a:r>
            <a:endParaRPr lang="en-US" altLang="zh-CN" b="1">
              <a:ea typeface="黑体" panose="02010609060101010101" pitchFamily="49" charset="-122"/>
            </a:endParaRPr>
          </a:p>
          <a:p>
            <a:pPr>
              <a:buFont typeface="Wingdings" panose="05000000000000000000" pitchFamily="2" charset="2"/>
              <a:buNone/>
            </a:pPr>
            <a:r>
              <a:rPr lang="en-US" altLang="zh-CN" sz="2800" b="1"/>
              <a:t>  (1) </a:t>
            </a:r>
            <a:r>
              <a:rPr lang="zh-CN" altLang="en-US" sz="2800" b="1"/>
              <a:t>类的表示</a:t>
            </a:r>
            <a:endParaRPr lang="en-US" altLang="zh-CN" sz="2800" b="1"/>
          </a:p>
          <a:p>
            <a:pPr lvl="1">
              <a:buFont typeface="Wingdings" panose="05000000000000000000" pitchFamily="2" charset="2"/>
              <a:buNone/>
            </a:pPr>
            <a:r>
              <a:rPr lang="en-US" altLang="zh-CN" sz="2400" b="1">
                <a:ea typeface="黑体" panose="02010609060101010101" pitchFamily="49" charset="-122"/>
              </a:rPr>
              <a:t>	</a:t>
            </a:r>
            <a:r>
              <a:rPr lang="zh-CN" altLang="en-US" sz="2400" b="1">
                <a:ea typeface="黑体" panose="02010609060101010101" pitchFamily="49" charset="-122"/>
              </a:rPr>
              <a:t>类用长方形表示，长方形分成上、中、下三个区域，上方的区域内标识类的名字，中间的区域内标识类的属性，下方的区域内标识类的操作，这三部分作为一个整体描述某个类</a:t>
            </a:r>
          </a:p>
        </p:txBody>
      </p:sp>
      <p:sp>
        <p:nvSpPr>
          <p:cNvPr id="51204" name="页脚占位符 3">
            <a:extLst>
              <a:ext uri="{FF2B5EF4-FFF2-40B4-BE49-F238E27FC236}">
                <a16:creationId xmlns:a16="http://schemas.microsoft.com/office/drawing/2014/main" id="{329CC137-6C2B-4E23-99FA-F4460D8107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4274" name="Rectangle 2">
            <a:extLst>
              <a:ext uri="{FF2B5EF4-FFF2-40B4-BE49-F238E27FC236}">
                <a16:creationId xmlns:a16="http://schemas.microsoft.com/office/drawing/2014/main" id="{FC0F1DA5-3A18-42CA-B771-2812E855846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2050" name="Object 1">
            <a:extLst>
              <a:ext uri="{FF2B5EF4-FFF2-40B4-BE49-F238E27FC236}">
                <a16:creationId xmlns:a16="http://schemas.microsoft.com/office/drawing/2014/main" id="{6E6C031C-E49B-4841-955C-A4C913139512}"/>
              </a:ext>
            </a:extLst>
          </p:cNvPr>
          <p:cNvGraphicFramePr>
            <a:graphicFrameLocks noChangeAspect="1"/>
          </p:cNvGraphicFramePr>
          <p:nvPr/>
        </p:nvGraphicFramePr>
        <p:xfrm>
          <a:off x="3116263" y="4929188"/>
          <a:ext cx="2884487" cy="1571625"/>
        </p:xfrm>
        <a:graphic>
          <a:graphicData uri="http://schemas.openxmlformats.org/presentationml/2006/ole">
            <mc:AlternateContent xmlns:mc="http://schemas.openxmlformats.org/markup-compatibility/2006">
              <mc:Choice xmlns:v="urn:schemas-microsoft-com:vml" Requires="v">
                <p:oleObj spid="_x0000_s51270" name="Visio" r:id="rId3" imgW="1376934" imgH="756310" progId="Visio.Drawing.11">
                  <p:embed/>
                </p:oleObj>
              </mc:Choice>
              <mc:Fallback>
                <p:oleObj name="Visio" r:id="rId3" imgW="1376934" imgH="7563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263" y="4929188"/>
                        <a:ext cx="2884487"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20EDB89A-CD21-4E08-9253-562E0687F1E2}"/>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6AC070CC-E96C-40C1-B031-ABCB1EB1A1FA}"/>
              </a:ext>
            </a:extLst>
          </p:cNvPr>
          <p:cNvSpPr>
            <a:spLocks noGrp="1"/>
          </p:cNvSpPr>
          <p:nvPr>
            <p:ph idx="1"/>
          </p:nvPr>
        </p:nvSpPr>
        <p:spPr>
          <a:xfrm>
            <a:off x="647700" y="1000125"/>
            <a:ext cx="8343900" cy="5357813"/>
          </a:xfrm>
        </p:spPr>
        <p:txBody>
          <a:bodyPr/>
          <a:lstStyle/>
          <a:p>
            <a:pPr lvl="1"/>
            <a:r>
              <a:rPr lang="zh-CN" altLang="en-US" b="1">
                <a:ea typeface="黑体" panose="02010609060101010101" pitchFamily="49" charset="-122"/>
              </a:rPr>
              <a:t>类名</a:t>
            </a:r>
            <a:endParaRPr lang="en-US" altLang="zh-CN" b="1">
              <a:ea typeface="黑体" panose="02010609060101010101" pitchFamily="49" charset="-122"/>
            </a:endParaRPr>
          </a:p>
          <a:p>
            <a:pPr lvl="1">
              <a:buFont typeface="Wingdings" panose="05000000000000000000" pitchFamily="2" charset="2"/>
              <a:buNone/>
            </a:pPr>
            <a:r>
              <a:rPr lang="en-US" altLang="zh-CN" b="1">
                <a:ea typeface="黑体" panose="02010609060101010101" pitchFamily="49" charset="-122"/>
              </a:rPr>
              <a:t>	</a:t>
            </a:r>
            <a:r>
              <a:rPr lang="zh-CN" altLang="en-US" sz="2400" b="1">
                <a:ea typeface="黑体" panose="02010609060101010101" pitchFamily="49" charset="-122"/>
              </a:rPr>
              <a:t>类的名字写在长方形最上面，类名最好能够反映类所代表的问题域中的概念</a:t>
            </a:r>
            <a:endParaRPr lang="en-US" altLang="zh-CN" sz="2400" b="1">
              <a:ea typeface="黑体" panose="02010609060101010101" pitchFamily="49" charset="-122"/>
            </a:endParaRPr>
          </a:p>
          <a:p>
            <a:pPr lvl="1"/>
            <a:r>
              <a:rPr lang="zh-CN" altLang="en-US" b="1">
                <a:ea typeface="黑体" panose="02010609060101010101" pitchFamily="49" charset="-122"/>
              </a:rPr>
              <a:t>属性</a:t>
            </a:r>
            <a:endParaRPr lang="en-US" altLang="zh-CN" b="1">
              <a:ea typeface="黑体" panose="02010609060101010101" pitchFamily="49" charset="-122"/>
            </a:endParaRPr>
          </a:p>
          <a:p>
            <a:pPr lvl="1">
              <a:buFont typeface="Wingdings" panose="05000000000000000000" pitchFamily="2" charset="2"/>
              <a:buNone/>
            </a:pPr>
            <a:r>
              <a:rPr lang="en-US" altLang="zh-CN" b="1">
                <a:ea typeface="黑体" panose="02010609060101010101" pitchFamily="49" charset="-122"/>
              </a:rPr>
              <a:t>	</a:t>
            </a:r>
            <a:r>
              <a:rPr lang="zh-CN" altLang="en-US" sz="2400" b="1">
                <a:ea typeface="黑体" panose="02010609060101010101" pitchFamily="49" charset="-122"/>
              </a:rPr>
              <a:t>类的属性放在类名字的下方，用来描述该类的对象所具有的特征。</a:t>
            </a:r>
            <a:endParaRPr lang="en-US" altLang="zh-CN" sz="2400" b="1">
              <a:ea typeface="黑体" panose="02010609060101010101" pitchFamily="49" charset="-122"/>
            </a:endParaRPr>
          </a:p>
          <a:p>
            <a:pPr lvl="1">
              <a:buFont typeface="Wingdings" panose="05000000000000000000" pitchFamily="2" charset="2"/>
              <a:buNone/>
            </a:pPr>
            <a:r>
              <a:rPr lang="en-US" altLang="zh-CN" b="1">
                <a:ea typeface="黑体" panose="02010609060101010101" pitchFamily="49" charset="-122"/>
              </a:rPr>
              <a:t>	</a:t>
            </a:r>
            <a:r>
              <a:rPr lang="zh-CN" altLang="en-US" sz="2400" b="1">
                <a:ea typeface="黑体" panose="02010609060101010101" pitchFamily="49" charset="-122"/>
              </a:rPr>
              <a:t>描述属性的语法格式为：</a:t>
            </a:r>
          </a:p>
          <a:p>
            <a:pPr lvl="2">
              <a:buFont typeface="Wingdings" panose="05000000000000000000" pitchFamily="2" charset="2"/>
              <a:buNone/>
            </a:pPr>
            <a:r>
              <a:rPr lang="en-US" altLang="zh-CN" b="1">
                <a:ea typeface="黑体" panose="02010609060101010101" pitchFamily="49" charset="-122"/>
              </a:rPr>
              <a:t>	</a:t>
            </a:r>
            <a:r>
              <a:rPr lang="zh-CN" altLang="en-US" b="1">
                <a:ea typeface="黑体" panose="02010609060101010101" pitchFamily="49" charset="-122"/>
              </a:rPr>
              <a:t>可见性 </a:t>
            </a:r>
            <a:r>
              <a:rPr lang="en-US" altLang="zh-CN" b="1">
                <a:ea typeface="黑体" panose="02010609060101010101" pitchFamily="49" charset="-122"/>
              </a:rPr>
              <a:t>  </a:t>
            </a:r>
            <a:r>
              <a:rPr lang="zh-CN" altLang="en-US" b="1">
                <a:ea typeface="黑体" panose="02010609060101010101" pitchFamily="49" charset="-122"/>
              </a:rPr>
              <a:t>属性名：类型名</a:t>
            </a:r>
            <a:r>
              <a:rPr lang="en-US" altLang="zh-CN" b="1">
                <a:ea typeface="黑体" panose="02010609060101010101" pitchFamily="49" charset="-122"/>
              </a:rPr>
              <a:t>= </a:t>
            </a:r>
            <a:r>
              <a:rPr lang="zh-CN" altLang="en-US" b="1">
                <a:ea typeface="黑体" panose="02010609060101010101" pitchFamily="49" charset="-122"/>
              </a:rPr>
              <a:t>初始值 </a:t>
            </a:r>
            <a:r>
              <a:rPr lang="en-US" altLang="zh-CN" b="1">
                <a:ea typeface="黑体" panose="02010609060101010101" pitchFamily="49" charset="-122"/>
              </a:rPr>
              <a:t>{</a:t>
            </a:r>
            <a:r>
              <a:rPr lang="zh-CN" altLang="en-US" b="1">
                <a:ea typeface="黑体" panose="02010609060101010101" pitchFamily="49" charset="-122"/>
              </a:rPr>
              <a:t>性质串</a:t>
            </a:r>
            <a:r>
              <a:rPr lang="en-US" altLang="zh-CN" b="1">
                <a:ea typeface="黑体" panose="02010609060101010101" pitchFamily="49" charset="-122"/>
              </a:rPr>
              <a:t>}</a:t>
            </a:r>
            <a:endParaRPr lang="zh-CN" altLang="en-US" b="1">
              <a:ea typeface="黑体" panose="02010609060101010101" pitchFamily="49" charset="-122"/>
            </a:endParaRPr>
          </a:p>
        </p:txBody>
      </p:sp>
      <p:sp>
        <p:nvSpPr>
          <p:cNvPr id="52228" name="页脚占位符 3">
            <a:extLst>
              <a:ext uri="{FF2B5EF4-FFF2-40B4-BE49-F238E27FC236}">
                <a16:creationId xmlns:a16="http://schemas.microsoft.com/office/drawing/2014/main" id="{B0E7AFFB-F292-40E6-81DA-3B2212AF8C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5298" name="Rectangle 2">
            <a:extLst>
              <a:ext uri="{FF2B5EF4-FFF2-40B4-BE49-F238E27FC236}">
                <a16:creationId xmlns:a16="http://schemas.microsoft.com/office/drawing/2014/main" id="{0EF79370-E8FF-4ED4-93DD-D4DFCBEED53B}"/>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55301" name="Rectangle 5">
            <a:extLst>
              <a:ext uri="{FF2B5EF4-FFF2-40B4-BE49-F238E27FC236}">
                <a16:creationId xmlns:a16="http://schemas.microsoft.com/office/drawing/2014/main" id="{82F5170F-2BB7-409F-A872-5BAF193AAEAC}"/>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55305" name="Rectangle 9">
            <a:extLst>
              <a:ext uri="{FF2B5EF4-FFF2-40B4-BE49-F238E27FC236}">
                <a16:creationId xmlns:a16="http://schemas.microsoft.com/office/drawing/2014/main" id="{E43A3880-C600-48D1-859C-C03475682810}"/>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3074" name="Object 8">
            <a:extLst>
              <a:ext uri="{FF2B5EF4-FFF2-40B4-BE49-F238E27FC236}">
                <a16:creationId xmlns:a16="http://schemas.microsoft.com/office/drawing/2014/main" id="{836D2A1A-2445-4FDE-9CE2-2F637863D13A}"/>
              </a:ext>
            </a:extLst>
          </p:cNvPr>
          <p:cNvGraphicFramePr>
            <a:graphicFrameLocks noChangeAspect="1"/>
          </p:cNvGraphicFramePr>
          <p:nvPr/>
        </p:nvGraphicFramePr>
        <p:xfrm>
          <a:off x="2928938" y="4805363"/>
          <a:ext cx="3929062" cy="2052637"/>
        </p:xfrm>
        <a:graphic>
          <a:graphicData uri="http://schemas.openxmlformats.org/presentationml/2006/ole">
            <mc:AlternateContent xmlns:mc="http://schemas.openxmlformats.org/markup-compatibility/2006">
              <mc:Choice xmlns:v="urn:schemas-microsoft-com:vml" Requires="v">
                <p:oleObj spid="_x0000_s52296" name="Visio" r:id="rId3" imgW="2205838" imgH="1296924" progId="Visio.Drawing.11">
                  <p:embed/>
                </p:oleObj>
              </mc:Choice>
              <mc:Fallback>
                <p:oleObj name="Visio" r:id="rId3" imgW="2205838" imgH="1296924"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4805363"/>
                        <a:ext cx="3929062"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A10690BF-F9A1-4616-8943-CD74C70C2742}"/>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FB367FCF-BC9B-470E-B407-67FA96A943D0}"/>
              </a:ext>
            </a:extLst>
          </p:cNvPr>
          <p:cNvSpPr>
            <a:spLocks noGrp="1"/>
          </p:cNvSpPr>
          <p:nvPr>
            <p:ph idx="1"/>
          </p:nvPr>
        </p:nvSpPr>
        <p:spPr>
          <a:xfrm>
            <a:off x="142875" y="1000125"/>
            <a:ext cx="8343900" cy="5357813"/>
          </a:xfrm>
        </p:spPr>
        <p:txBody>
          <a:bodyPr/>
          <a:lstStyle/>
          <a:p>
            <a:pPr lvl="1"/>
            <a:r>
              <a:rPr lang="zh-CN" altLang="en-US" b="1" dirty="0">
                <a:ea typeface="黑体" panose="02010609060101010101" pitchFamily="49" charset="-122"/>
              </a:rPr>
              <a:t>操作</a:t>
            </a:r>
            <a:endParaRPr lang="en-US" altLang="zh-CN" b="1" dirty="0">
              <a:ea typeface="黑体" panose="02010609060101010101" pitchFamily="49" charset="-122"/>
            </a:endParaRPr>
          </a:p>
          <a:p>
            <a:pPr lvl="1">
              <a:buFont typeface="Wingdings" panose="05000000000000000000" pitchFamily="2" charset="2"/>
              <a:buNone/>
            </a:pPr>
            <a:r>
              <a:rPr lang="en-US" altLang="zh-CN" b="1" dirty="0">
                <a:ea typeface="黑体" panose="02010609060101010101" pitchFamily="49" charset="-122"/>
              </a:rPr>
              <a:t>	</a:t>
            </a:r>
            <a:r>
              <a:rPr lang="zh-CN" altLang="en-US" sz="2200" b="1" dirty="0">
                <a:ea typeface="黑体" panose="02010609060101010101" pitchFamily="49" charset="-122"/>
              </a:rPr>
              <a:t>操作是类能够做的事情，在类图中操作部分位于长方形的最底部。一个类可以有多种操作，每种操作由操作名、参数表、返回值类型等几部分构成。</a:t>
            </a:r>
            <a:endParaRPr lang="en-US" altLang="zh-CN" sz="2200" b="1" dirty="0">
              <a:ea typeface="黑体" panose="02010609060101010101" pitchFamily="49" charset="-122"/>
            </a:endParaRPr>
          </a:p>
          <a:p>
            <a:pPr>
              <a:buFont typeface="Wingdings" panose="05000000000000000000" pitchFamily="2" charset="2"/>
              <a:buNone/>
            </a:pPr>
            <a:r>
              <a:rPr lang="en-US" altLang="zh-CN" sz="2200" b="1" dirty="0"/>
              <a:t>		 </a:t>
            </a:r>
            <a:r>
              <a:rPr lang="zh-CN" altLang="en-US" sz="2200" b="1" dirty="0"/>
              <a:t>标准语法格式为：</a:t>
            </a:r>
          </a:p>
          <a:p>
            <a:pPr lvl="1">
              <a:buFont typeface="Wingdings" panose="05000000000000000000" pitchFamily="2" charset="2"/>
              <a:buNone/>
            </a:pPr>
            <a:r>
              <a:rPr lang="en-US" altLang="zh-CN" sz="2200" b="1" dirty="0">
                <a:ea typeface="黑体" panose="02010609060101010101" pitchFamily="49" charset="-122"/>
              </a:rPr>
              <a:t>	    </a:t>
            </a:r>
            <a:r>
              <a:rPr lang="zh-CN" altLang="en-US" sz="2200" b="1" dirty="0">
                <a:ea typeface="黑体" panose="02010609060101010101" pitchFamily="49" charset="-122"/>
              </a:rPr>
              <a:t>可见性 </a:t>
            </a:r>
            <a:r>
              <a:rPr lang="en-US" altLang="zh-CN" sz="2200" b="1" dirty="0">
                <a:ea typeface="黑体" panose="02010609060101010101" pitchFamily="49" charset="-122"/>
              </a:rPr>
              <a:t>  </a:t>
            </a:r>
            <a:r>
              <a:rPr lang="zh-CN" altLang="en-US" sz="2200" b="1" dirty="0">
                <a:ea typeface="黑体" panose="02010609060101010101" pitchFamily="49" charset="-122"/>
              </a:rPr>
              <a:t>操作名（参数表）：返回值类型 </a:t>
            </a:r>
            <a:r>
              <a:rPr lang="en-US" altLang="zh-CN" sz="2200" b="1" dirty="0">
                <a:ea typeface="黑体" panose="02010609060101010101" pitchFamily="49" charset="-122"/>
              </a:rPr>
              <a:t>{</a:t>
            </a:r>
            <a:r>
              <a:rPr lang="zh-CN" altLang="en-US" sz="2200" b="1" dirty="0">
                <a:ea typeface="黑体" panose="02010609060101010101" pitchFamily="49" charset="-122"/>
              </a:rPr>
              <a:t>性质串</a:t>
            </a:r>
            <a:r>
              <a:rPr lang="en-US" altLang="zh-CN" sz="2200" b="1" dirty="0">
                <a:ea typeface="黑体" panose="02010609060101010101" pitchFamily="49" charset="-122"/>
              </a:rPr>
              <a:t>}</a:t>
            </a:r>
          </a:p>
          <a:p>
            <a:pPr lvl="1">
              <a:buFont typeface="Wingdings" panose="05000000000000000000" pitchFamily="2" charset="2"/>
              <a:buNone/>
            </a:pPr>
            <a:r>
              <a:rPr lang="en-US" altLang="zh-CN" sz="2200" b="1" dirty="0">
                <a:ea typeface="黑体" panose="02010609060101010101" pitchFamily="49" charset="-122"/>
              </a:rPr>
              <a:t>	</a:t>
            </a:r>
            <a:r>
              <a:rPr lang="zh-CN" altLang="en-US" sz="2200" b="1" dirty="0">
                <a:ea typeface="黑体" panose="02010609060101010101" pitchFamily="49" charset="-122"/>
              </a:rPr>
              <a:t>参数表由多个参数构成，参数的语法格式：</a:t>
            </a:r>
            <a:endParaRPr lang="en-US" altLang="zh-CN" sz="2200" b="1" dirty="0">
              <a:ea typeface="黑体" panose="02010609060101010101" pitchFamily="49" charset="-122"/>
            </a:endParaRPr>
          </a:p>
          <a:p>
            <a:pPr lvl="1">
              <a:buFont typeface="Wingdings" panose="05000000000000000000" pitchFamily="2" charset="2"/>
              <a:buNone/>
            </a:pPr>
            <a:r>
              <a:rPr lang="en-US" altLang="zh-CN" sz="2200" b="1" dirty="0">
                <a:ea typeface="黑体" panose="02010609060101010101" pitchFamily="49" charset="-122"/>
              </a:rPr>
              <a:t>	   </a:t>
            </a:r>
            <a:r>
              <a:rPr lang="zh-CN" altLang="en-US" sz="2200" b="1" dirty="0">
                <a:ea typeface="黑体" panose="02010609060101010101" pitchFamily="49" charset="-122"/>
              </a:rPr>
              <a:t>参数名：参数类型名</a:t>
            </a:r>
            <a:r>
              <a:rPr lang="en-US" altLang="zh-CN" sz="2200" b="1" dirty="0">
                <a:ea typeface="黑体" panose="02010609060101010101" pitchFamily="49" charset="-122"/>
              </a:rPr>
              <a:t>= </a:t>
            </a:r>
            <a:r>
              <a:rPr lang="zh-CN" altLang="en-US" sz="2200" b="1" dirty="0">
                <a:ea typeface="黑体" panose="02010609060101010101" pitchFamily="49" charset="-122"/>
              </a:rPr>
              <a:t>缺省值</a:t>
            </a:r>
            <a:endParaRPr lang="en-US" altLang="zh-CN" sz="2200" b="1" dirty="0">
              <a:ea typeface="黑体" panose="02010609060101010101" pitchFamily="49" charset="-122"/>
            </a:endParaRPr>
          </a:p>
          <a:p>
            <a:pPr lvl="1">
              <a:buFont typeface="Wingdings" panose="05000000000000000000" pitchFamily="2" charset="2"/>
              <a:buNone/>
            </a:pPr>
            <a:r>
              <a:rPr lang="en-US" altLang="zh-CN" sz="2400" b="1" dirty="0">
                <a:ea typeface="黑体" panose="02010609060101010101" pitchFamily="49" charset="-122"/>
              </a:rPr>
              <a:t>	</a:t>
            </a:r>
            <a:endParaRPr lang="zh-CN" altLang="en-US" sz="2400" b="1" dirty="0">
              <a:ea typeface="黑体" panose="02010609060101010101" pitchFamily="49" charset="-122"/>
            </a:endParaRPr>
          </a:p>
        </p:txBody>
      </p:sp>
      <p:sp>
        <p:nvSpPr>
          <p:cNvPr id="53252" name="页脚占位符 3">
            <a:extLst>
              <a:ext uri="{FF2B5EF4-FFF2-40B4-BE49-F238E27FC236}">
                <a16:creationId xmlns:a16="http://schemas.microsoft.com/office/drawing/2014/main" id="{65AB0685-4620-439F-92F4-78B71525CC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6322" name="Rectangle 2">
            <a:extLst>
              <a:ext uri="{FF2B5EF4-FFF2-40B4-BE49-F238E27FC236}">
                <a16:creationId xmlns:a16="http://schemas.microsoft.com/office/drawing/2014/main" id="{65A9B498-13D8-427F-A4D1-C9D3719E9BC9}"/>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4098" name="Object 1">
            <a:extLst>
              <a:ext uri="{FF2B5EF4-FFF2-40B4-BE49-F238E27FC236}">
                <a16:creationId xmlns:a16="http://schemas.microsoft.com/office/drawing/2014/main" id="{BA3933F5-3CC4-460F-8C0F-03A074A1384D}"/>
              </a:ext>
            </a:extLst>
          </p:cNvPr>
          <p:cNvGraphicFramePr>
            <a:graphicFrameLocks noChangeAspect="1"/>
          </p:cNvGraphicFramePr>
          <p:nvPr/>
        </p:nvGraphicFramePr>
        <p:xfrm>
          <a:off x="5286375" y="4000500"/>
          <a:ext cx="3429000" cy="3000375"/>
        </p:xfrm>
        <a:graphic>
          <a:graphicData uri="http://schemas.openxmlformats.org/presentationml/2006/ole">
            <mc:AlternateContent xmlns:mc="http://schemas.openxmlformats.org/markup-compatibility/2006">
              <mc:Choice xmlns:v="urn:schemas-microsoft-com:vml" Requires="v">
                <p:oleObj spid="_x0000_s53318" name="Visio" r:id="rId3" imgW="2385822" imgH="2538781" progId="Visio.Drawing.11">
                  <p:embed/>
                </p:oleObj>
              </mc:Choice>
              <mc:Fallback>
                <p:oleObj name="Visio" r:id="rId3" imgW="2385822" imgH="253878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5" y="4000500"/>
                        <a:ext cx="3429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5D5B8CE7-56A9-4246-AA04-08043F88BC4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2771" name="内容占位符 2">
            <a:extLst>
              <a:ext uri="{FF2B5EF4-FFF2-40B4-BE49-F238E27FC236}">
                <a16:creationId xmlns:a16="http://schemas.microsoft.com/office/drawing/2014/main" id="{56F2381B-EF0F-462E-8B32-0B3118198A4C}"/>
              </a:ext>
            </a:extLst>
          </p:cNvPr>
          <p:cNvSpPr>
            <a:spLocks noGrp="1"/>
          </p:cNvSpPr>
          <p:nvPr>
            <p:ph idx="1"/>
          </p:nvPr>
        </p:nvSpPr>
        <p:spPr>
          <a:xfrm>
            <a:off x="647700" y="1143000"/>
            <a:ext cx="8343900" cy="4856163"/>
          </a:xfrm>
        </p:spPr>
        <p:txBody>
          <a:bodyPr/>
          <a:lstStyle/>
          <a:p>
            <a:pPr>
              <a:buFont typeface="Wingdings" panose="05000000000000000000" pitchFamily="2" charset="2"/>
              <a:buNone/>
              <a:defRPr/>
            </a:pPr>
            <a:r>
              <a:rPr lang="en-US" altLang="zh-CN" b="1" dirty="0"/>
              <a:t>(2) </a:t>
            </a:r>
            <a:r>
              <a:rPr lang="zh-CN" altLang="en-US" b="1" dirty="0"/>
              <a:t>类之间关系的表示</a:t>
            </a:r>
            <a:endParaRPr lang="en-US" altLang="zh-CN" b="1" dirty="0"/>
          </a:p>
          <a:p>
            <a:pPr>
              <a:buFont typeface="Wingdings" panose="05000000000000000000" pitchFamily="2" charset="2"/>
              <a:buNone/>
              <a:defRPr/>
            </a:pPr>
            <a:endParaRPr lang="en-US" altLang="zh-CN" sz="2800" b="1" dirty="0"/>
          </a:p>
          <a:p>
            <a:pPr>
              <a:buFont typeface="Wingdings" panose="05000000000000000000" pitchFamily="2" charset="2"/>
              <a:buChar char="Ø"/>
              <a:defRPr/>
            </a:pPr>
            <a:r>
              <a:rPr lang="zh-CN" altLang="en-US" sz="2800" b="1" dirty="0"/>
              <a:t>关系表明了类之间的某种联系</a:t>
            </a:r>
            <a:endParaRPr lang="en-US" altLang="zh-CN" sz="2800" b="1" dirty="0"/>
          </a:p>
          <a:p>
            <a:pPr>
              <a:buFont typeface="Wingdings" panose="05000000000000000000" pitchFamily="2" charset="2"/>
              <a:buChar char="Ø"/>
              <a:defRPr/>
            </a:pPr>
            <a:endParaRPr lang="en-US" altLang="zh-CN" sz="2800" b="1" dirty="0"/>
          </a:p>
          <a:p>
            <a:pPr>
              <a:buFont typeface="Wingdings" panose="05000000000000000000" pitchFamily="2" charset="2"/>
              <a:buChar char="Ø"/>
              <a:defRPr/>
            </a:pPr>
            <a:r>
              <a:rPr lang="en-US" altLang="zh-CN" sz="2800" b="1" dirty="0"/>
              <a:t>UML</a:t>
            </a:r>
            <a:r>
              <a:rPr lang="zh-CN" altLang="zh-CN" sz="2800" b="1" dirty="0"/>
              <a:t>中类之间的关系可分为：</a:t>
            </a:r>
            <a:r>
              <a:rPr lang="zh-CN" altLang="en-US" sz="2800" b="1" dirty="0"/>
              <a:t>依赖、</a:t>
            </a:r>
            <a:r>
              <a:rPr lang="zh-CN" altLang="zh-CN" sz="2800" b="1" dirty="0"/>
              <a:t>关联</a:t>
            </a:r>
            <a:r>
              <a:rPr lang="zh-CN" altLang="en-US" sz="2800" b="1" dirty="0"/>
              <a:t>、</a:t>
            </a:r>
            <a:r>
              <a:rPr lang="zh-CN" altLang="zh-CN" sz="2800" b="1" dirty="0"/>
              <a:t>聚合</a:t>
            </a:r>
            <a:r>
              <a:rPr lang="zh-CN" altLang="en-US" sz="2800" b="1" dirty="0"/>
              <a:t>、组合和</a:t>
            </a:r>
            <a:r>
              <a:rPr lang="zh-CN" altLang="zh-CN" sz="2800" b="1" dirty="0"/>
              <a:t>继承</a:t>
            </a:r>
            <a:endParaRPr lang="en-US" altLang="zh-CN" sz="2800" b="1" dirty="0"/>
          </a:p>
        </p:txBody>
      </p:sp>
      <p:sp>
        <p:nvSpPr>
          <p:cNvPr id="54276" name="页脚占位符 3">
            <a:extLst>
              <a:ext uri="{FF2B5EF4-FFF2-40B4-BE49-F238E27FC236}">
                <a16:creationId xmlns:a16="http://schemas.microsoft.com/office/drawing/2014/main" id="{01E572D5-FC0F-4555-AF4B-577122FBD3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32775" name="Rectangle 7">
            <a:extLst>
              <a:ext uri="{FF2B5EF4-FFF2-40B4-BE49-F238E27FC236}">
                <a16:creationId xmlns:a16="http://schemas.microsoft.com/office/drawing/2014/main" id="{E7B20EA0-E658-4A24-BF97-94342FE085A8}"/>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32777" name="Rectangle 9">
            <a:extLst>
              <a:ext uri="{FF2B5EF4-FFF2-40B4-BE49-F238E27FC236}">
                <a16:creationId xmlns:a16="http://schemas.microsoft.com/office/drawing/2014/main" id="{9DB68DF7-AEBE-4391-87A0-B02B953022A1}"/>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32779" name="Rectangle 11">
            <a:extLst>
              <a:ext uri="{FF2B5EF4-FFF2-40B4-BE49-F238E27FC236}">
                <a16:creationId xmlns:a16="http://schemas.microsoft.com/office/drawing/2014/main" id="{45D37917-1FC3-4ED0-957B-983A51B60DA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32781" name="Rectangle 13">
            <a:extLst>
              <a:ext uri="{FF2B5EF4-FFF2-40B4-BE49-F238E27FC236}">
                <a16:creationId xmlns:a16="http://schemas.microsoft.com/office/drawing/2014/main" id="{27400213-4A67-4788-8A11-8DD09BA52ED4}"/>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30650868-E785-4D08-A2C8-D2E9FC8A07C0}"/>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20D61932-C293-4B70-BAAD-0CAB72ADF028}"/>
              </a:ext>
            </a:extLst>
          </p:cNvPr>
          <p:cNvSpPr>
            <a:spLocks noGrp="1"/>
          </p:cNvSpPr>
          <p:nvPr>
            <p:ph idx="1"/>
          </p:nvPr>
        </p:nvSpPr>
        <p:spPr>
          <a:xfrm>
            <a:off x="323528" y="980728"/>
            <a:ext cx="8769672" cy="5291137"/>
          </a:xfrm>
        </p:spPr>
        <p:txBody>
          <a:bodyPr/>
          <a:lstStyle/>
          <a:p>
            <a:pPr>
              <a:defRPr/>
            </a:pPr>
            <a:r>
              <a:rPr lang="zh-CN" altLang="en-US" dirty="0">
                <a:latin typeface="+mn-ea"/>
              </a:rPr>
              <a:t>依赖</a:t>
            </a:r>
            <a:endParaRPr lang="en-US" altLang="zh-CN" dirty="0">
              <a:latin typeface="+mn-ea"/>
            </a:endParaRPr>
          </a:p>
          <a:p>
            <a:pPr lvl="1">
              <a:defRPr/>
            </a:pPr>
            <a:r>
              <a:rPr lang="zh-CN" altLang="en-US" sz="2400" b="1" dirty="0">
                <a:ea typeface="+mn-ea"/>
              </a:rPr>
              <a:t>依赖是一种使用的关系，即一个类的实现需要另一个类的协助，所以依赖关系通常是单向的</a:t>
            </a:r>
            <a:r>
              <a:rPr lang="zh-CN" sz="2400" b="1" dirty="0">
                <a:ea typeface="+mn-ea"/>
              </a:rPr>
              <a:t>。</a:t>
            </a:r>
            <a:r>
              <a:rPr lang="en-US" altLang="zh-CN" sz="2400" b="1" dirty="0">
                <a:ea typeface="+mn-ea"/>
              </a:rPr>
              <a:t>UML</a:t>
            </a:r>
            <a:r>
              <a:rPr lang="zh-CN" altLang="en-US" sz="2400" b="1" dirty="0">
                <a:ea typeface="+mn-ea"/>
              </a:rPr>
              <a:t>中使用带箭头的虚线表示依赖关系。</a:t>
            </a:r>
            <a:endParaRPr lang="en-US" altLang="zh-CN" sz="2400" b="1" dirty="0">
              <a:ea typeface="+mn-ea"/>
            </a:endParaRPr>
          </a:p>
          <a:p>
            <a:pPr lvl="1">
              <a:defRPr/>
            </a:pPr>
            <a:r>
              <a:rPr lang="zh-CN" altLang="en-US" sz="2400" b="1" dirty="0">
                <a:ea typeface="+mn-ea"/>
              </a:rPr>
              <a:t>依赖具有偶然性、临时性，是非常弱的关系。简单理解就是类</a:t>
            </a:r>
            <a:r>
              <a:rPr lang="en-US" altLang="zh-CN" sz="2400" b="1" dirty="0">
                <a:ea typeface="+mn-ea"/>
              </a:rPr>
              <a:t>A</a:t>
            </a:r>
            <a:r>
              <a:rPr lang="zh-CN" altLang="en-US" sz="2400" b="1" dirty="0">
                <a:ea typeface="+mn-ea"/>
              </a:rPr>
              <a:t>使用到了类</a:t>
            </a:r>
            <a:r>
              <a:rPr lang="en-US" altLang="zh-CN" sz="2400" b="1" dirty="0">
                <a:ea typeface="+mn-ea"/>
              </a:rPr>
              <a:t>B</a:t>
            </a:r>
            <a:r>
              <a:rPr lang="zh-CN" altLang="en-US" sz="2400" b="1" dirty="0">
                <a:ea typeface="+mn-ea"/>
              </a:rPr>
              <a:t>，使用完毕后关系解除。</a:t>
            </a:r>
            <a:endParaRPr lang="en-US" altLang="zh-CN" sz="2400" b="1" dirty="0">
              <a:ea typeface="+mn-ea"/>
            </a:endParaRPr>
          </a:p>
          <a:p>
            <a:pPr lvl="1">
              <a:defRPr/>
            </a:pPr>
            <a:endParaRPr lang="en-US" altLang="zh-CN" sz="2600" b="1" dirty="0">
              <a:ea typeface="+mn-ea"/>
            </a:endParaRPr>
          </a:p>
          <a:p>
            <a:pPr lvl="1">
              <a:defRPr/>
            </a:pPr>
            <a:endParaRPr lang="zh-CN" altLang="en-US" sz="2600" b="1" dirty="0">
              <a:latin typeface="+mn-ea"/>
              <a:ea typeface="+mn-ea"/>
            </a:endParaRPr>
          </a:p>
        </p:txBody>
      </p:sp>
      <p:sp>
        <p:nvSpPr>
          <p:cNvPr id="66564" name="页脚占位符 3">
            <a:extLst>
              <a:ext uri="{FF2B5EF4-FFF2-40B4-BE49-F238E27FC236}">
                <a16:creationId xmlns:a16="http://schemas.microsoft.com/office/drawing/2014/main" id="{BA137F08-A7DA-4945-AE9C-20B537D9FB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9634" name="Rectangle 2">
            <a:extLst>
              <a:ext uri="{FF2B5EF4-FFF2-40B4-BE49-F238E27FC236}">
                <a16:creationId xmlns:a16="http://schemas.microsoft.com/office/drawing/2014/main" id="{4D94B664-5484-4EA1-84E9-C9F1D2F3FB6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pic>
        <p:nvPicPr>
          <p:cNvPr id="9" name="图片 8">
            <a:extLst>
              <a:ext uri="{FF2B5EF4-FFF2-40B4-BE49-F238E27FC236}">
                <a16:creationId xmlns:a16="http://schemas.microsoft.com/office/drawing/2014/main" id="{FA35E382-B3E2-4C71-B8B6-037EC38F4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046" y="3496762"/>
            <a:ext cx="1734034" cy="3100590"/>
          </a:xfrm>
          <a:prstGeom prst="rect">
            <a:avLst/>
          </a:prstGeom>
        </p:spPr>
      </p:pic>
    </p:spTree>
    <p:extLst>
      <p:ext uri="{BB962C8B-B14F-4D97-AF65-F5344CB8AC3E}">
        <p14:creationId xmlns:p14="http://schemas.microsoft.com/office/powerpoint/2010/main" val="338998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C880BCD-3B3A-473E-8809-9E4BC7F8D31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739162C7-4BE6-4408-B7AA-E36961F81CDC}"/>
              </a:ext>
            </a:extLst>
          </p:cNvPr>
          <p:cNvSpPr>
            <a:spLocks noGrp="1"/>
          </p:cNvSpPr>
          <p:nvPr>
            <p:ph idx="1"/>
          </p:nvPr>
        </p:nvSpPr>
        <p:spPr>
          <a:xfrm>
            <a:off x="179512" y="1409700"/>
            <a:ext cx="8964488" cy="4856163"/>
          </a:xfrm>
        </p:spPr>
        <p:txBody>
          <a:bodyPr>
            <a:normAutofit fontScale="92500" lnSpcReduction="20000"/>
          </a:bodyPr>
          <a:lstStyle/>
          <a:p>
            <a:pPr marL="952500" lvl="1" indent="-495300">
              <a:buFont typeface="Wingdings" panose="05000000000000000000" pitchFamily="2" charset="2"/>
              <a:buChar char="u"/>
              <a:defRPr/>
            </a:pPr>
            <a:r>
              <a:rPr lang="en-US" altLang="zh-CN" sz="4000" b="1" i="1" u="sng" dirty="0">
                <a:solidFill>
                  <a:srgbClr val="99230B"/>
                </a:solidFill>
              </a:rPr>
              <a:t>UML</a:t>
            </a:r>
            <a:r>
              <a:rPr lang="zh-CN" altLang="en-US" sz="4000" b="1" i="1" u="sng" dirty="0">
                <a:solidFill>
                  <a:srgbClr val="99230B"/>
                </a:solidFill>
              </a:rPr>
              <a:t>概述</a:t>
            </a:r>
            <a:endParaRPr lang="en-US" altLang="zh-CN" sz="4000" b="1" i="1" u="sng" dirty="0">
              <a:solidFill>
                <a:srgbClr val="99230B"/>
              </a:solidFill>
            </a:endParaRPr>
          </a:p>
          <a:p>
            <a:pPr marL="1028700" lvl="1" indent="-5715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中的图</a:t>
            </a:r>
            <a:endParaRPr lang="en-US" altLang="zh-CN" sz="4000" b="1" kern="1200" dirty="0">
              <a:solidFill>
                <a:srgbClr val="333399"/>
              </a:solidFill>
              <a:ea typeface="+mn-ea"/>
            </a:endParaRPr>
          </a:p>
          <a:p>
            <a:pPr marL="952500" lvl="1" indent="-495300">
              <a:buFont typeface="Wingdings" panose="05000000000000000000" pitchFamily="2" charset="2"/>
              <a:buChar char="u"/>
              <a:defRPr/>
            </a:pPr>
            <a:r>
              <a:rPr lang="zh-CN" altLang="en-US" sz="4000" b="1" kern="1200" dirty="0">
                <a:solidFill>
                  <a:srgbClr val="333399"/>
                </a:solidFill>
                <a:ea typeface="+mn-ea"/>
              </a:rPr>
              <a:t>面向对象分析概述	</a:t>
            </a:r>
          </a:p>
          <a:p>
            <a:pPr marL="1028700" lvl="1" indent="-571500">
              <a:buFont typeface="Wingdings" panose="05000000000000000000" pitchFamily="2" charset="2"/>
              <a:buChar char="u"/>
              <a:defRPr/>
            </a:pPr>
            <a:r>
              <a:rPr lang="zh-CN" altLang="en-US" sz="4000" b="1" kern="1200" dirty="0">
                <a:solidFill>
                  <a:srgbClr val="333399"/>
                </a:solidFill>
                <a:ea typeface="+mn-ea"/>
              </a:rPr>
              <a:t>用例建模</a:t>
            </a:r>
          </a:p>
          <a:p>
            <a:pPr marL="1028700" lvl="1" indent="-571500">
              <a:buFont typeface="Wingdings" panose="05000000000000000000" pitchFamily="2" charset="2"/>
              <a:buChar char="u"/>
              <a:defRPr/>
            </a:pPr>
            <a:r>
              <a:rPr lang="zh-CN" altLang="en-US" sz="4000" b="1" kern="1200" dirty="0">
                <a:solidFill>
                  <a:srgbClr val="333399"/>
                </a:solidFill>
                <a:ea typeface="+mn-ea"/>
              </a:rPr>
              <a:t>创建领域模型</a:t>
            </a:r>
          </a:p>
          <a:p>
            <a:pPr marL="1028700" lvl="1" indent="-571500">
              <a:buFont typeface="Wingdings" panose="05000000000000000000" pitchFamily="2" charset="2"/>
              <a:buChar char="u"/>
              <a:defRPr/>
            </a:pPr>
            <a:r>
              <a:rPr lang="zh-CN" altLang="en-US" sz="4000" b="1" kern="1200" dirty="0">
                <a:solidFill>
                  <a:srgbClr val="333399"/>
                </a:solidFill>
                <a:ea typeface="+mn-ea"/>
              </a:rPr>
              <a:t>绘制系统顺序图</a:t>
            </a:r>
          </a:p>
          <a:p>
            <a:pPr marL="1028700" lvl="1" indent="-571500">
              <a:buFont typeface="Wingdings" panose="05000000000000000000" pitchFamily="2" charset="2"/>
              <a:buChar char="u"/>
              <a:defRPr/>
            </a:pPr>
            <a:r>
              <a:rPr lang="zh-CN" altLang="en-US" sz="4000" b="1" kern="1200" dirty="0">
                <a:solidFill>
                  <a:srgbClr val="333399"/>
                </a:solidFill>
                <a:ea typeface="+mn-ea"/>
              </a:rPr>
              <a:t>创建系统操作契约</a:t>
            </a:r>
          </a:p>
        </p:txBody>
      </p:sp>
      <p:sp>
        <p:nvSpPr>
          <p:cNvPr id="33796" name="页脚占位符 3">
            <a:extLst>
              <a:ext uri="{FF2B5EF4-FFF2-40B4-BE49-F238E27FC236}">
                <a16:creationId xmlns:a16="http://schemas.microsoft.com/office/drawing/2014/main" id="{9FE76ABF-51A7-450D-A6CB-405F1D63E1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53108-6B40-4354-A6EA-C2ABCF0C4C10}"/>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E1E97776-3845-4966-8F55-E7B5D89AF9BC}"/>
              </a:ext>
            </a:extLst>
          </p:cNvPr>
          <p:cNvSpPr>
            <a:spLocks noGrp="1"/>
          </p:cNvSpPr>
          <p:nvPr>
            <p:ph idx="1"/>
          </p:nvPr>
        </p:nvSpPr>
        <p:spPr>
          <a:xfrm>
            <a:off x="17099" y="1052736"/>
            <a:ext cx="9109802" cy="5213127"/>
          </a:xfrm>
        </p:spPr>
        <p:txBody>
          <a:bodyPr/>
          <a:lstStyle/>
          <a:p>
            <a:pPr>
              <a:buFont typeface="Wingdings" panose="05000000000000000000" pitchFamily="2" charset="2"/>
              <a:buChar char="Ø"/>
            </a:pPr>
            <a:r>
              <a:rPr lang="zh-CN" altLang="en-US" sz="2800" b="1" dirty="0"/>
              <a:t>代码表现：方法参数、局部变量、静态方法的调用</a:t>
            </a:r>
          </a:p>
        </p:txBody>
      </p:sp>
      <p:sp>
        <p:nvSpPr>
          <p:cNvPr id="4" name="页脚占位符 3">
            <a:extLst>
              <a:ext uri="{FF2B5EF4-FFF2-40B4-BE49-F238E27FC236}">
                <a16:creationId xmlns:a16="http://schemas.microsoft.com/office/drawing/2014/main" id="{30858B03-2CF3-4160-864D-CD9BCF84B69B}"/>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7" name="矩形 5">
            <a:extLst>
              <a:ext uri="{FF2B5EF4-FFF2-40B4-BE49-F238E27FC236}">
                <a16:creationId xmlns:a16="http://schemas.microsoft.com/office/drawing/2014/main" id="{72432643-91C9-444B-A79A-085B50CC7AF7}"/>
              </a:ext>
            </a:extLst>
          </p:cNvPr>
          <p:cNvSpPr>
            <a:spLocks noChangeArrowheads="1"/>
          </p:cNvSpPr>
          <p:nvPr/>
        </p:nvSpPr>
        <p:spPr bwMode="auto">
          <a:xfrm>
            <a:off x="94445" y="1741548"/>
            <a:ext cx="5125627" cy="4770537"/>
          </a:xfrm>
          <a:prstGeom prst="rect">
            <a:avLst/>
          </a:prstGeom>
          <a:solidFill>
            <a:schemeClr val="bg1"/>
          </a:solidFill>
          <a:ln>
            <a:noFill/>
          </a:ln>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en-US" altLang="zh-CN" sz="1600" b="1" dirty="0">
                <a:latin typeface="+mn-lt"/>
              </a:rPr>
              <a:t>public class Man</a:t>
            </a:r>
          </a:p>
          <a:p>
            <a:pPr algn="l">
              <a:lnSpc>
                <a:spcPct val="100000"/>
              </a:lnSpc>
            </a:pPr>
            <a:r>
              <a:rPr lang="en-US" altLang="zh-CN" sz="1600" b="1" dirty="0">
                <a:latin typeface="+mn-lt"/>
              </a:rPr>
              <a:t>{</a:t>
            </a:r>
          </a:p>
          <a:p>
            <a:pPr algn="l">
              <a:lnSpc>
                <a:spcPct val="100000"/>
              </a:lnSpc>
            </a:pPr>
            <a:r>
              <a:rPr lang="en-US" altLang="zh-CN" sz="1600" b="1" dirty="0">
                <a:latin typeface="+mn-lt"/>
              </a:rPr>
              <a:t>	public void drive(</a:t>
            </a:r>
            <a:r>
              <a:rPr lang="en-US" altLang="zh-CN" sz="1600" b="1" dirty="0">
                <a:solidFill>
                  <a:srgbClr val="FF0000"/>
                </a:solidFill>
                <a:latin typeface="+mn-lt"/>
              </a:rPr>
              <a:t>Car car</a:t>
            </a:r>
            <a:r>
              <a:rPr lang="en-US" altLang="zh-CN" sz="1600" b="1" dirty="0">
                <a:latin typeface="+mn-lt"/>
              </a:rPr>
              <a:t>)</a:t>
            </a:r>
          </a:p>
          <a:p>
            <a:pPr algn="l">
              <a:lnSpc>
                <a:spcPct val="100000"/>
              </a:lnSpc>
            </a:pPr>
            <a:r>
              <a:rPr lang="en-US" altLang="zh-CN" sz="1600" b="1" dirty="0">
                <a:latin typeface="+mn-lt"/>
              </a:rPr>
              <a:t>	{</a:t>
            </a:r>
          </a:p>
          <a:p>
            <a:pPr algn="l">
              <a:lnSpc>
                <a:spcPct val="100000"/>
              </a:lnSpc>
            </a:pPr>
            <a:r>
              <a:rPr lang="en-US" altLang="zh-CN" sz="1600" b="1" dirty="0">
                <a:latin typeface="+mn-lt"/>
              </a:rPr>
              <a:t>		</a:t>
            </a:r>
            <a:r>
              <a:rPr lang="en-US" altLang="zh-CN" sz="1600" b="1" dirty="0" err="1">
                <a:latin typeface="+mn-lt"/>
              </a:rPr>
              <a:t>car.start</a:t>
            </a:r>
            <a:r>
              <a:rPr lang="en-US" altLang="zh-CN" sz="1600" b="1" dirty="0">
                <a:latin typeface="+mn-lt"/>
              </a:rPr>
              <a:t>();</a:t>
            </a:r>
          </a:p>
          <a:p>
            <a:pPr algn="l">
              <a:lnSpc>
                <a:spcPct val="100000"/>
              </a:lnSpc>
            </a:pPr>
            <a:r>
              <a:rPr lang="en-US" altLang="zh-CN" sz="1600" b="1" dirty="0">
                <a:latin typeface="+mn-lt"/>
              </a:rPr>
              <a:t>	}</a:t>
            </a:r>
          </a:p>
          <a:p>
            <a:pPr algn="l">
              <a:lnSpc>
                <a:spcPct val="100000"/>
              </a:lnSpc>
            </a:pPr>
            <a:endParaRPr lang="en-US" altLang="zh-CN" sz="1600" b="1" dirty="0">
              <a:latin typeface="+mn-lt"/>
            </a:endParaRPr>
          </a:p>
          <a:p>
            <a:pPr algn="l">
              <a:lnSpc>
                <a:spcPct val="100000"/>
              </a:lnSpc>
            </a:pPr>
            <a:r>
              <a:rPr lang="en-US" altLang="zh-CN" sz="1600" b="1" dirty="0">
                <a:latin typeface="+mn-lt"/>
              </a:rPr>
              <a:t>	public void sleep()</a:t>
            </a:r>
          </a:p>
          <a:p>
            <a:pPr algn="l">
              <a:lnSpc>
                <a:spcPct val="100000"/>
              </a:lnSpc>
            </a:pPr>
            <a:r>
              <a:rPr lang="en-US" altLang="zh-CN" sz="1600" b="1" dirty="0">
                <a:latin typeface="+mn-lt"/>
              </a:rPr>
              <a:t>	{</a:t>
            </a:r>
          </a:p>
          <a:p>
            <a:pPr algn="l">
              <a:lnSpc>
                <a:spcPct val="100000"/>
              </a:lnSpc>
            </a:pPr>
            <a:r>
              <a:rPr lang="en-US" altLang="zh-CN" sz="1600" b="1" dirty="0">
                <a:latin typeface="+mn-lt"/>
              </a:rPr>
              <a:t>		</a:t>
            </a:r>
            <a:r>
              <a:rPr lang="en-US" altLang="zh-CN" sz="1600" b="1" dirty="0">
                <a:solidFill>
                  <a:srgbClr val="FF0000"/>
                </a:solidFill>
                <a:latin typeface="+mn-lt"/>
              </a:rPr>
              <a:t>Light </a:t>
            </a:r>
            <a:r>
              <a:rPr lang="en-US" altLang="zh-CN" sz="1600" b="1" dirty="0" err="1">
                <a:solidFill>
                  <a:srgbClr val="FF0000"/>
                </a:solidFill>
                <a:latin typeface="+mn-lt"/>
              </a:rPr>
              <a:t>light</a:t>
            </a:r>
            <a:r>
              <a:rPr lang="en-US" altLang="zh-CN" sz="1600" b="1" dirty="0">
                <a:solidFill>
                  <a:srgbClr val="FF0000"/>
                </a:solidFill>
                <a:latin typeface="+mn-lt"/>
              </a:rPr>
              <a:t> </a:t>
            </a:r>
            <a:r>
              <a:rPr lang="en-US" altLang="zh-CN" sz="1600" b="1" dirty="0">
                <a:latin typeface="+mn-lt"/>
              </a:rPr>
              <a:t>= new Light();</a:t>
            </a:r>
          </a:p>
          <a:p>
            <a:pPr algn="l">
              <a:lnSpc>
                <a:spcPct val="100000"/>
              </a:lnSpc>
            </a:pPr>
            <a:r>
              <a:rPr lang="en-US" altLang="zh-CN" sz="1600" b="1" dirty="0">
                <a:latin typeface="+mn-lt"/>
              </a:rPr>
              <a:t>		</a:t>
            </a:r>
            <a:r>
              <a:rPr lang="en-US" altLang="zh-CN" sz="1600" b="1" dirty="0" err="1">
                <a:latin typeface="+mn-lt"/>
              </a:rPr>
              <a:t>light.off</a:t>
            </a:r>
            <a:r>
              <a:rPr lang="en-US" altLang="zh-CN" sz="1600" b="1" dirty="0">
                <a:latin typeface="+mn-lt"/>
              </a:rPr>
              <a:t>();</a:t>
            </a:r>
          </a:p>
          <a:p>
            <a:pPr algn="l">
              <a:lnSpc>
                <a:spcPct val="100000"/>
              </a:lnSpc>
            </a:pPr>
            <a:r>
              <a:rPr lang="en-US" altLang="zh-CN" sz="1600" b="1" dirty="0">
                <a:latin typeface="+mn-lt"/>
              </a:rPr>
              <a:t>	}</a:t>
            </a:r>
          </a:p>
          <a:p>
            <a:pPr algn="l">
              <a:lnSpc>
                <a:spcPct val="100000"/>
              </a:lnSpc>
            </a:pPr>
            <a:endParaRPr lang="en-US" altLang="zh-CN" sz="1600" b="1" dirty="0">
              <a:latin typeface="+mn-lt"/>
            </a:endParaRPr>
          </a:p>
          <a:p>
            <a:pPr algn="l">
              <a:lnSpc>
                <a:spcPct val="100000"/>
              </a:lnSpc>
            </a:pPr>
            <a:r>
              <a:rPr lang="en-US" altLang="zh-CN" sz="1600" b="1" dirty="0">
                <a:latin typeface="+mn-lt"/>
              </a:rPr>
              <a:t>	public </a:t>
            </a:r>
            <a:r>
              <a:rPr lang="en-US" altLang="zh-CN" sz="1600" b="1" dirty="0" err="1">
                <a:latin typeface="+mn-lt"/>
              </a:rPr>
              <a:t>int</a:t>
            </a:r>
            <a:r>
              <a:rPr lang="en-US" altLang="zh-CN" sz="1600" b="1" dirty="0">
                <a:latin typeface="+mn-lt"/>
              </a:rPr>
              <a:t> </a:t>
            </a:r>
            <a:r>
              <a:rPr lang="en-US" altLang="zh-CN" sz="1600" b="1" dirty="0" err="1">
                <a:latin typeface="+mn-lt"/>
              </a:rPr>
              <a:t>getMoney</a:t>
            </a:r>
            <a:r>
              <a:rPr lang="en-US" altLang="zh-CN" sz="1600" b="1" dirty="0">
                <a:latin typeface="+mn-lt"/>
              </a:rPr>
              <a:t>(</a:t>
            </a:r>
            <a:r>
              <a:rPr lang="en-US" altLang="zh-CN" sz="1600" b="1" dirty="0" err="1">
                <a:latin typeface="+mn-lt"/>
              </a:rPr>
              <a:t>int</a:t>
            </a:r>
            <a:r>
              <a:rPr lang="en-US" altLang="zh-CN" sz="1600" b="1" dirty="0">
                <a:latin typeface="+mn-lt"/>
              </a:rPr>
              <a:t> </a:t>
            </a:r>
            <a:r>
              <a:rPr lang="en-US" altLang="zh-CN" sz="1600" b="1" dirty="0" err="1">
                <a:latin typeface="+mn-lt"/>
              </a:rPr>
              <a:t>amountOfNeed</a:t>
            </a:r>
            <a:r>
              <a:rPr lang="en-US" altLang="zh-CN" sz="1600" b="1" dirty="0">
                <a:latin typeface="+mn-lt"/>
              </a:rPr>
              <a:t>)</a:t>
            </a:r>
          </a:p>
          <a:p>
            <a:pPr algn="l">
              <a:lnSpc>
                <a:spcPct val="100000"/>
              </a:lnSpc>
            </a:pPr>
            <a:r>
              <a:rPr lang="en-US" altLang="zh-CN" sz="1600" b="1" dirty="0">
                <a:latin typeface="+mn-lt"/>
              </a:rPr>
              <a:t>	{</a:t>
            </a:r>
          </a:p>
          <a:p>
            <a:pPr algn="l">
              <a:lnSpc>
                <a:spcPct val="100000"/>
              </a:lnSpc>
            </a:pPr>
            <a:r>
              <a:rPr lang="en-US" altLang="zh-CN" sz="1600" b="1" dirty="0">
                <a:latin typeface="+mn-lt"/>
              </a:rPr>
              <a:t>		return </a:t>
            </a:r>
            <a:r>
              <a:rPr lang="en-US" altLang="zh-CN" sz="1600" b="1" dirty="0" err="1">
                <a:solidFill>
                  <a:srgbClr val="FF0000"/>
                </a:solidFill>
                <a:latin typeface="+mn-lt"/>
              </a:rPr>
              <a:t>ATM.fetch</a:t>
            </a:r>
            <a:r>
              <a:rPr lang="en-US" altLang="zh-CN" sz="1600" b="1" dirty="0">
                <a:solidFill>
                  <a:srgbClr val="FF0000"/>
                </a:solidFill>
                <a:latin typeface="+mn-lt"/>
              </a:rPr>
              <a:t>(amount </a:t>
            </a:r>
            <a:r>
              <a:rPr lang="en-US" altLang="zh-CN" sz="1600" b="1" dirty="0" err="1">
                <a:solidFill>
                  <a:srgbClr val="FF0000"/>
                </a:solidFill>
                <a:latin typeface="+mn-lt"/>
              </a:rPr>
              <a:t>OfNeed</a:t>
            </a:r>
            <a:r>
              <a:rPr lang="en-US" altLang="zh-CN" sz="1600" b="1" dirty="0">
                <a:solidFill>
                  <a:srgbClr val="FF0000"/>
                </a:solidFill>
                <a:latin typeface="+mn-lt"/>
              </a:rPr>
              <a:t>)</a:t>
            </a:r>
            <a:r>
              <a:rPr lang="en-US" altLang="zh-CN" sz="1600" b="1" dirty="0">
                <a:latin typeface="+mn-lt"/>
              </a:rPr>
              <a:t>;</a:t>
            </a:r>
          </a:p>
          <a:p>
            <a:pPr algn="l">
              <a:lnSpc>
                <a:spcPct val="100000"/>
              </a:lnSpc>
            </a:pPr>
            <a:r>
              <a:rPr lang="en-US" altLang="zh-CN" sz="1600" b="1" dirty="0">
                <a:latin typeface="+mn-lt"/>
              </a:rPr>
              <a:t>	}</a:t>
            </a:r>
          </a:p>
          <a:p>
            <a:pPr algn="l">
              <a:lnSpc>
                <a:spcPct val="100000"/>
              </a:lnSpc>
            </a:pPr>
            <a:r>
              <a:rPr lang="en-US" altLang="zh-CN" sz="1600" b="1" dirty="0">
                <a:latin typeface="+mn-lt"/>
              </a:rPr>
              <a:t>}</a:t>
            </a:r>
            <a:endParaRPr lang="zh-CN" altLang="en-US" sz="1600" b="1" dirty="0">
              <a:latin typeface="+mn-lt"/>
            </a:endParaRPr>
          </a:p>
        </p:txBody>
      </p:sp>
      <p:sp>
        <p:nvSpPr>
          <p:cNvPr id="8" name="矩形 4">
            <a:extLst>
              <a:ext uri="{FF2B5EF4-FFF2-40B4-BE49-F238E27FC236}">
                <a16:creationId xmlns:a16="http://schemas.microsoft.com/office/drawing/2014/main" id="{7F342C5C-959D-49E6-A070-81E5C10DF1AE}"/>
              </a:ext>
            </a:extLst>
          </p:cNvPr>
          <p:cNvSpPr>
            <a:spLocks noChangeArrowheads="1"/>
          </p:cNvSpPr>
          <p:nvPr/>
        </p:nvSpPr>
        <p:spPr bwMode="auto">
          <a:xfrm>
            <a:off x="4860032" y="1700808"/>
            <a:ext cx="5328592" cy="4278094"/>
          </a:xfrm>
          <a:prstGeom prst="rect">
            <a:avLst/>
          </a:prstGeom>
          <a:noFill/>
          <a:ln>
            <a:noFill/>
          </a:ln>
        </p:spPr>
        <p:txBody>
          <a:bodyPr wrap="square">
            <a:spAutoFit/>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r>
              <a:rPr lang="en-US" altLang="zh-CN" sz="1600" b="1" dirty="0">
                <a:latin typeface="+mn-lt"/>
              </a:rPr>
              <a:t>public class Car</a:t>
            </a:r>
          </a:p>
          <a:p>
            <a:pPr algn="l"/>
            <a:r>
              <a:rPr lang="en-US" altLang="zh-CN" sz="1600" b="1" dirty="0">
                <a:latin typeface="+mn-lt"/>
              </a:rPr>
              <a:t>{</a:t>
            </a:r>
          </a:p>
          <a:p>
            <a:pPr algn="l"/>
            <a:r>
              <a:rPr lang="en-US" altLang="zh-CN" sz="1600" b="1" dirty="0">
                <a:latin typeface="+mn-lt"/>
              </a:rPr>
              <a:t>      public void start()</a:t>
            </a:r>
          </a:p>
          <a:p>
            <a:r>
              <a:rPr lang="en-US" altLang="zh-CN" sz="1600" b="1" dirty="0">
                <a:latin typeface="+mn-lt"/>
              </a:rPr>
              <a:t>      { </a:t>
            </a:r>
            <a:r>
              <a:rPr lang="en-US" altLang="zh-CN" sz="1600" b="1" dirty="0"/>
              <a:t>....... </a:t>
            </a:r>
            <a:r>
              <a:rPr lang="en-US" altLang="zh-CN" sz="1600" b="1" dirty="0">
                <a:latin typeface="+mn-lt"/>
              </a:rPr>
              <a:t>}</a:t>
            </a:r>
          </a:p>
          <a:p>
            <a:pPr algn="l"/>
            <a:r>
              <a:rPr lang="en-US" altLang="zh-CN" sz="1600" b="1" dirty="0">
                <a:latin typeface="+mn-lt"/>
              </a:rPr>
              <a:t>}</a:t>
            </a:r>
          </a:p>
          <a:p>
            <a:pPr algn="l"/>
            <a:endParaRPr lang="en-US" altLang="zh-CN" sz="1600" b="1" dirty="0">
              <a:latin typeface="+mn-lt"/>
            </a:endParaRPr>
          </a:p>
          <a:p>
            <a:pPr algn="l"/>
            <a:r>
              <a:rPr lang="en-US" altLang="zh-CN" sz="1600" b="1" dirty="0">
                <a:latin typeface="+mn-lt"/>
              </a:rPr>
              <a:t>public class Light</a:t>
            </a:r>
          </a:p>
          <a:p>
            <a:pPr algn="l"/>
            <a:r>
              <a:rPr lang="en-US" altLang="zh-CN" sz="1600" b="1" dirty="0">
                <a:latin typeface="+mn-lt"/>
              </a:rPr>
              <a:t>{</a:t>
            </a:r>
          </a:p>
          <a:p>
            <a:pPr algn="l"/>
            <a:r>
              <a:rPr lang="en-US" altLang="zh-CN" sz="1600" b="1" dirty="0">
                <a:latin typeface="+mn-lt"/>
              </a:rPr>
              <a:t>      public void off()</a:t>
            </a:r>
          </a:p>
          <a:p>
            <a:r>
              <a:rPr lang="en-US" altLang="zh-CN" sz="1600" b="1" dirty="0">
                <a:latin typeface="+mn-lt"/>
              </a:rPr>
              <a:t>      { </a:t>
            </a:r>
            <a:r>
              <a:rPr lang="en-US" altLang="zh-CN" sz="1600" b="1" dirty="0"/>
              <a:t>....... </a:t>
            </a:r>
            <a:r>
              <a:rPr lang="en-US" altLang="zh-CN" sz="1600" b="1" dirty="0">
                <a:latin typeface="+mn-lt"/>
              </a:rPr>
              <a:t>}</a:t>
            </a:r>
          </a:p>
          <a:p>
            <a:pPr algn="l"/>
            <a:r>
              <a:rPr lang="en-US" altLang="zh-CN" sz="1600" b="1" dirty="0">
                <a:latin typeface="+mn-lt"/>
              </a:rPr>
              <a:t>}</a:t>
            </a:r>
          </a:p>
          <a:p>
            <a:r>
              <a:rPr lang="en-US" altLang="zh-CN" sz="1600" b="1" dirty="0">
                <a:latin typeface="+mn-lt"/>
              </a:rPr>
              <a:t>public class ATM</a:t>
            </a:r>
          </a:p>
          <a:p>
            <a:r>
              <a:rPr lang="en-US" altLang="zh-CN" sz="1600" b="1" dirty="0">
                <a:latin typeface="+mn-lt"/>
              </a:rPr>
              <a:t>{</a:t>
            </a:r>
          </a:p>
          <a:p>
            <a:r>
              <a:rPr lang="en-US" altLang="zh-CN" sz="1600" b="1" dirty="0">
                <a:latin typeface="+mn-lt"/>
              </a:rPr>
              <a:t>      public static int fetch(int </a:t>
            </a:r>
            <a:r>
              <a:rPr lang="en-US" altLang="zh-CN" sz="1600" b="1" dirty="0" err="1">
                <a:latin typeface="+mn-lt"/>
              </a:rPr>
              <a:t>amountOfMoney</a:t>
            </a:r>
            <a:r>
              <a:rPr lang="en-US" altLang="zh-CN" sz="1600" b="1" dirty="0">
                <a:latin typeface="+mn-lt"/>
              </a:rPr>
              <a:t>)</a:t>
            </a:r>
          </a:p>
          <a:p>
            <a:r>
              <a:rPr lang="en-US" altLang="zh-CN" sz="1600" b="1" dirty="0">
                <a:latin typeface="+mn-lt"/>
              </a:rPr>
              <a:t>      </a:t>
            </a:r>
            <a:r>
              <a:rPr lang="en-US" altLang="zh-CN" sz="1600" b="1" dirty="0"/>
              <a:t>{ ....... }</a:t>
            </a:r>
          </a:p>
          <a:p>
            <a:r>
              <a:rPr lang="en-US" altLang="zh-CN" sz="1600" b="1" dirty="0">
                <a:latin typeface="+mn-lt"/>
              </a:rPr>
              <a:t>}</a:t>
            </a:r>
          </a:p>
          <a:p>
            <a:pPr algn="l"/>
            <a:endParaRPr lang="en-US" altLang="zh-CN" sz="1600" b="1" dirty="0">
              <a:latin typeface="+mn-lt"/>
            </a:endParaRPr>
          </a:p>
        </p:txBody>
      </p:sp>
    </p:spTree>
    <p:extLst>
      <p:ext uri="{BB962C8B-B14F-4D97-AF65-F5344CB8AC3E}">
        <p14:creationId xmlns:p14="http://schemas.microsoft.com/office/powerpoint/2010/main" val="146682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5D5B8CE7-56A9-4246-AA04-08043F88BC4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2771" name="内容占位符 2">
            <a:extLst>
              <a:ext uri="{FF2B5EF4-FFF2-40B4-BE49-F238E27FC236}">
                <a16:creationId xmlns:a16="http://schemas.microsoft.com/office/drawing/2014/main" id="{56F2381B-EF0F-462E-8B32-0B3118198A4C}"/>
              </a:ext>
            </a:extLst>
          </p:cNvPr>
          <p:cNvSpPr>
            <a:spLocks noGrp="1"/>
          </p:cNvSpPr>
          <p:nvPr>
            <p:ph idx="1"/>
          </p:nvPr>
        </p:nvSpPr>
        <p:spPr>
          <a:xfrm>
            <a:off x="647700" y="1143000"/>
            <a:ext cx="8343900" cy="4856163"/>
          </a:xfrm>
        </p:spPr>
        <p:txBody>
          <a:bodyPr/>
          <a:lstStyle/>
          <a:p>
            <a:pPr>
              <a:defRPr/>
            </a:pPr>
            <a:r>
              <a:rPr lang="zh-CN" altLang="en-US" sz="2800" b="1" dirty="0"/>
              <a:t>关联</a:t>
            </a:r>
            <a:endParaRPr lang="en-US" altLang="zh-CN" sz="2800" b="1" dirty="0"/>
          </a:p>
          <a:p>
            <a:pPr lvl="1">
              <a:defRPr/>
            </a:pPr>
            <a:r>
              <a:rPr lang="zh-CN" altLang="en-US" sz="2400" b="1" dirty="0">
                <a:latin typeface="+mn-ea"/>
                <a:ea typeface="+mn-ea"/>
              </a:rPr>
              <a:t>关联是一种拥有的关系，它使一个类知道另一个类的属性和方法，是一种长期性、相对平等的关系</a:t>
            </a:r>
            <a:endParaRPr lang="en-US" altLang="zh-CN" sz="2400" b="1" dirty="0">
              <a:latin typeface="+mn-ea"/>
              <a:ea typeface="+mn-ea"/>
            </a:endParaRPr>
          </a:p>
          <a:p>
            <a:pPr lvl="1">
              <a:defRPr/>
            </a:pPr>
            <a:r>
              <a:rPr lang="zh-CN" altLang="en-US" sz="2400" b="1" dirty="0">
                <a:latin typeface="+mn-ea"/>
                <a:ea typeface="+mn-ea"/>
              </a:rPr>
              <a:t>关联可以有双向</a:t>
            </a:r>
            <a:r>
              <a:rPr lang="en-US" altLang="zh-CN" sz="2400" b="1" dirty="0">
                <a:latin typeface="+mn-ea"/>
                <a:ea typeface="+mn-ea"/>
              </a:rPr>
              <a:t>(</a:t>
            </a:r>
            <a:r>
              <a:rPr lang="zh-CN" altLang="en-US" sz="2400" b="1" dirty="0">
                <a:latin typeface="+mn-ea"/>
                <a:ea typeface="+mn-ea"/>
              </a:rPr>
              <a:t>实线</a:t>
            </a:r>
            <a:r>
              <a:rPr lang="en-US" altLang="zh-CN" sz="2400" b="1" dirty="0">
                <a:latin typeface="+mn-ea"/>
                <a:ea typeface="+mn-ea"/>
              </a:rPr>
              <a:t>)</a:t>
            </a:r>
            <a:r>
              <a:rPr lang="zh-CN" altLang="en-US" sz="2400" b="1" dirty="0">
                <a:latin typeface="+mn-ea"/>
                <a:ea typeface="+mn-ea"/>
              </a:rPr>
              <a:t>和导航</a:t>
            </a:r>
            <a:r>
              <a:rPr lang="en-US" altLang="zh-CN" sz="2400" b="1" dirty="0">
                <a:latin typeface="+mn-ea"/>
                <a:ea typeface="+mn-ea"/>
              </a:rPr>
              <a:t>(</a:t>
            </a:r>
            <a:r>
              <a:rPr lang="zh-CN" altLang="en-US" sz="2400" b="1" dirty="0">
                <a:latin typeface="+mn-ea"/>
                <a:ea typeface="+mn-ea"/>
              </a:rPr>
              <a:t>单向箭头</a:t>
            </a:r>
            <a:r>
              <a:rPr lang="en-US" altLang="zh-CN" sz="2400" b="1" dirty="0">
                <a:latin typeface="+mn-ea"/>
                <a:ea typeface="+mn-ea"/>
              </a:rPr>
              <a:t>)</a:t>
            </a:r>
            <a:r>
              <a:rPr lang="zh-CN" altLang="en-US" sz="2400" b="1" dirty="0">
                <a:latin typeface="+mn-ea"/>
                <a:ea typeface="+mn-ea"/>
              </a:rPr>
              <a:t>，关联的两端可以标注重数</a:t>
            </a:r>
            <a:r>
              <a:rPr lang="en-US" altLang="zh-CN" sz="2400" b="1" dirty="0">
                <a:latin typeface="+mn-ea"/>
                <a:ea typeface="+mn-ea"/>
              </a:rPr>
              <a:t>(</a:t>
            </a:r>
            <a:r>
              <a:rPr lang="zh-CN" altLang="en-US" sz="2400" b="1" dirty="0">
                <a:latin typeface="+mn-ea"/>
                <a:ea typeface="+mn-ea"/>
              </a:rPr>
              <a:t>基数</a:t>
            </a:r>
            <a:r>
              <a:rPr lang="en-US" altLang="zh-CN" sz="2400" b="1" dirty="0">
                <a:latin typeface="+mn-ea"/>
                <a:ea typeface="+mn-ea"/>
              </a:rPr>
              <a:t>)</a:t>
            </a:r>
            <a:r>
              <a:rPr lang="zh-CN" altLang="en-US" sz="2400" b="1" dirty="0">
                <a:latin typeface="+mn-ea"/>
                <a:ea typeface="+mn-ea"/>
              </a:rPr>
              <a:t>，表示类之间的数量对比关系</a:t>
            </a:r>
            <a:endParaRPr lang="en-US" altLang="zh-CN" sz="2400" b="1" dirty="0">
              <a:latin typeface="+mn-ea"/>
              <a:ea typeface="+mn-ea"/>
            </a:endParaRPr>
          </a:p>
          <a:p>
            <a:pPr lvl="1">
              <a:defRPr/>
            </a:pPr>
            <a:endParaRPr lang="zh-CN" altLang="en-US" sz="2600" b="1" dirty="0">
              <a:latin typeface="+mn-ea"/>
              <a:ea typeface="+mn-ea"/>
            </a:endParaRPr>
          </a:p>
        </p:txBody>
      </p:sp>
      <p:sp>
        <p:nvSpPr>
          <p:cNvPr id="54276" name="页脚占位符 3">
            <a:extLst>
              <a:ext uri="{FF2B5EF4-FFF2-40B4-BE49-F238E27FC236}">
                <a16:creationId xmlns:a16="http://schemas.microsoft.com/office/drawing/2014/main" id="{01E572D5-FC0F-4555-AF4B-577122FBD3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32775" name="Rectangle 7">
            <a:extLst>
              <a:ext uri="{FF2B5EF4-FFF2-40B4-BE49-F238E27FC236}">
                <a16:creationId xmlns:a16="http://schemas.microsoft.com/office/drawing/2014/main" id="{E7B20EA0-E658-4A24-BF97-94342FE085A8}"/>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2" name="Object 6">
            <a:extLst>
              <a:ext uri="{FF2B5EF4-FFF2-40B4-BE49-F238E27FC236}">
                <a16:creationId xmlns:a16="http://schemas.microsoft.com/office/drawing/2014/main" id="{4EC355C3-A1C8-435D-B46A-C6E8F59B93D4}"/>
              </a:ext>
            </a:extLst>
          </p:cNvPr>
          <p:cNvGraphicFramePr>
            <a:graphicFrameLocks noChangeAspect="1"/>
          </p:cNvGraphicFramePr>
          <p:nvPr/>
        </p:nvGraphicFramePr>
        <p:xfrm>
          <a:off x="979488" y="4021138"/>
          <a:ext cx="3595687" cy="1357312"/>
        </p:xfrm>
        <a:graphic>
          <a:graphicData uri="http://schemas.openxmlformats.org/presentationml/2006/ole">
            <mc:AlternateContent xmlns:mc="http://schemas.openxmlformats.org/markup-compatibility/2006">
              <mc:Choice xmlns:v="urn:schemas-microsoft-com:vml" Requires="v">
                <p:oleObj spid="_x0000_s70846" name="Visio" r:id="rId3" imgW="2448687" imgH="927811" progId="Visio.Drawing.11">
                  <p:embed/>
                </p:oleObj>
              </mc:Choice>
              <mc:Fallback>
                <p:oleObj name="Visio" r:id="rId3" imgW="2448687" imgH="927811" progId="Visio.Drawing.11">
                  <p:embed/>
                  <p:pic>
                    <p:nvPicPr>
                      <p:cNvPr id="5122" name="Object 6">
                        <a:extLst>
                          <a:ext uri="{FF2B5EF4-FFF2-40B4-BE49-F238E27FC236}">
                            <a16:creationId xmlns:a16="http://schemas.microsoft.com/office/drawing/2014/main" id="{4EC355C3-A1C8-435D-B46A-C6E8F59B9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488" y="4021138"/>
                        <a:ext cx="35956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9">
            <a:extLst>
              <a:ext uri="{FF2B5EF4-FFF2-40B4-BE49-F238E27FC236}">
                <a16:creationId xmlns:a16="http://schemas.microsoft.com/office/drawing/2014/main" id="{9DB68DF7-AEBE-4391-87A0-B02B953022A1}"/>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3" name="Object 8">
            <a:extLst>
              <a:ext uri="{FF2B5EF4-FFF2-40B4-BE49-F238E27FC236}">
                <a16:creationId xmlns:a16="http://schemas.microsoft.com/office/drawing/2014/main" id="{2FD33EDA-F424-4A4B-8A24-18C5E199BCE3}"/>
              </a:ext>
            </a:extLst>
          </p:cNvPr>
          <p:cNvGraphicFramePr>
            <a:graphicFrameLocks noChangeAspect="1"/>
          </p:cNvGraphicFramePr>
          <p:nvPr/>
        </p:nvGraphicFramePr>
        <p:xfrm>
          <a:off x="4695825" y="3878263"/>
          <a:ext cx="3810000" cy="1571625"/>
        </p:xfrm>
        <a:graphic>
          <a:graphicData uri="http://schemas.openxmlformats.org/presentationml/2006/ole">
            <mc:AlternateContent xmlns:mc="http://schemas.openxmlformats.org/markup-compatibility/2006">
              <mc:Choice xmlns:v="urn:schemas-microsoft-com:vml" Requires="v">
                <p:oleObj spid="_x0000_s70847" name="Visio" r:id="rId5" imgW="2448687" imgH="1008685" progId="Visio.Drawing.11">
                  <p:embed/>
                </p:oleObj>
              </mc:Choice>
              <mc:Fallback>
                <p:oleObj name="Visio" r:id="rId5" imgW="2448687" imgH="1008685" progId="Visio.Drawing.11">
                  <p:embed/>
                  <p:pic>
                    <p:nvPicPr>
                      <p:cNvPr id="5123" name="Object 8">
                        <a:extLst>
                          <a:ext uri="{FF2B5EF4-FFF2-40B4-BE49-F238E27FC236}">
                            <a16:creationId xmlns:a16="http://schemas.microsoft.com/office/drawing/2014/main" id="{2FD33EDA-F424-4A4B-8A24-18C5E199BC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5825" y="3878263"/>
                        <a:ext cx="3810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9" name="Rectangle 11">
            <a:extLst>
              <a:ext uri="{FF2B5EF4-FFF2-40B4-BE49-F238E27FC236}">
                <a16:creationId xmlns:a16="http://schemas.microsoft.com/office/drawing/2014/main" id="{45D37917-1FC3-4ED0-957B-983A51B60DA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4" name="Object 10">
            <a:extLst>
              <a:ext uri="{FF2B5EF4-FFF2-40B4-BE49-F238E27FC236}">
                <a16:creationId xmlns:a16="http://schemas.microsoft.com/office/drawing/2014/main" id="{FEAD847E-F82C-4974-9EFF-5E6FD38698BD}"/>
              </a:ext>
            </a:extLst>
          </p:cNvPr>
          <p:cNvGraphicFramePr>
            <a:graphicFrameLocks noChangeAspect="1"/>
          </p:cNvGraphicFramePr>
          <p:nvPr/>
        </p:nvGraphicFramePr>
        <p:xfrm>
          <a:off x="954088" y="5521325"/>
          <a:ext cx="3760787" cy="1428750"/>
        </p:xfrm>
        <a:graphic>
          <a:graphicData uri="http://schemas.openxmlformats.org/presentationml/2006/ole">
            <mc:AlternateContent xmlns:mc="http://schemas.openxmlformats.org/markup-compatibility/2006">
              <mc:Choice xmlns:v="urn:schemas-microsoft-com:vml" Requires="v">
                <p:oleObj spid="_x0000_s70848" name="Visio" r:id="rId7" imgW="2653665" imgH="1008685" progId="Visio.Drawing.11">
                  <p:embed/>
                </p:oleObj>
              </mc:Choice>
              <mc:Fallback>
                <p:oleObj name="Visio" r:id="rId7" imgW="2653665" imgH="1008685" progId="Visio.Drawing.11">
                  <p:embed/>
                  <p:pic>
                    <p:nvPicPr>
                      <p:cNvPr id="5124" name="Object 10">
                        <a:extLst>
                          <a:ext uri="{FF2B5EF4-FFF2-40B4-BE49-F238E27FC236}">
                            <a16:creationId xmlns:a16="http://schemas.microsoft.com/office/drawing/2014/main" id="{FEAD847E-F82C-4974-9EFF-5E6FD38698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088" y="5521325"/>
                        <a:ext cx="376078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Rectangle 13">
            <a:extLst>
              <a:ext uri="{FF2B5EF4-FFF2-40B4-BE49-F238E27FC236}">
                <a16:creationId xmlns:a16="http://schemas.microsoft.com/office/drawing/2014/main" id="{27400213-4A67-4788-8A11-8DD09BA52ED4}"/>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5125" name="Object 12">
            <a:extLst>
              <a:ext uri="{FF2B5EF4-FFF2-40B4-BE49-F238E27FC236}">
                <a16:creationId xmlns:a16="http://schemas.microsoft.com/office/drawing/2014/main" id="{5BB3B0C8-D1A0-4ACC-B635-F6304734B068}"/>
              </a:ext>
            </a:extLst>
          </p:cNvPr>
          <p:cNvGraphicFramePr>
            <a:graphicFrameLocks noChangeAspect="1"/>
          </p:cNvGraphicFramePr>
          <p:nvPr/>
        </p:nvGraphicFramePr>
        <p:xfrm>
          <a:off x="4832350" y="5521325"/>
          <a:ext cx="3525838" cy="1436688"/>
        </p:xfrm>
        <a:graphic>
          <a:graphicData uri="http://schemas.openxmlformats.org/presentationml/2006/ole">
            <mc:AlternateContent xmlns:mc="http://schemas.openxmlformats.org/markup-compatibility/2006">
              <mc:Choice xmlns:v="urn:schemas-microsoft-com:vml" Requires="v">
                <p:oleObj spid="_x0000_s70849" name="Visio" r:id="rId9" imgW="2520696" imgH="1026973" progId="Visio.Drawing.11">
                  <p:embed/>
                </p:oleObj>
              </mc:Choice>
              <mc:Fallback>
                <p:oleObj name="Visio" r:id="rId9" imgW="2520696" imgH="1026973" progId="Visio.Drawing.11">
                  <p:embed/>
                  <p:pic>
                    <p:nvPicPr>
                      <p:cNvPr id="5125" name="Object 12">
                        <a:extLst>
                          <a:ext uri="{FF2B5EF4-FFF2-40B4-BE49-F238E27FC236}">
                            <a16:creationId xmlns:a16="http://schemas.microsoft.com/office/drawing/2014/main" id="{5BB3B0C8-D1A0-4ACC-B635-F6304734B0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2350" y="5521325"/>
                        <a:ext cx="3525838"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27843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4A274-BB37-4165-AAAE-46380C823B4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783EF322-F59D-4405-B314-FAC29BB0CE07}"/>
              </a:ext>
            </a:extLst>
          </p:cNvPr>
          <p:cNvSpPr>
            <a:spLocks noGrp="1"/>
          </p:cNvSpPr>
          <p:nvPr>
            <p:ph idx="1"/>
          </p:nvPr>
        </p:nvSpPr>
        <p:spPr>
          <a:xfrm>
            <a:off x="395536" y="1124744"/>
            <a:ext cx="8596064" cy="5141119"/>
          </a:xfrm>
        </p:spPr>
        <p:txBody>
          <a:bodyPr/>
          <a:lstStyle/>
          <a:p>
            <a:r>
              <a:rPr lang="zh-CN" altLang="en-US" sz="2800" dirty="0"/>
              <a:t>代码表现：成员变量</a:t>
            </a:r>
          </a:p>
        </p:txBody>
      </p:sp>
      <p:sp>
        <p:nvSpPr>
          <p:cNvPr id="4" name="页脚占位符 3">
            <a:extLst>
              <a:ext uri="{FF2B5EF4-FFF2-40B4-BE49-F238E27FC236}">
                <a16:creationId xmlns:a16="http://schemas.microsoft.com/office/drawing/2014/main" id="{6E8F39D4-6023-4024-AF18-52957ED979DB}"/>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pic>
        <p:nvPicPr>
          <p:cNvPr id="5" name="Picture 4">
            <a:extLst>
              <a:ext uri="{FF2B5EF4-FFF2-40B4-BE49-F238E27FC236}">
                <a16:creationId xmlns:a16="http://schemas.microsoft.com/office/drawing/2014/main" id="{F0C4A73B-8425-423B-90FA-564E6FE1C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2" y="1713135"/>
            <a:ext cx="4556568" cy="116944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a:extLst>
              <a:ext uri="{FF2B5EF4-FFF2-40B4-BE49-F238E27FC236}">
                <a16:creationId xmlns:a16="http://schemas.microsoft.com/office/drawing/2014/main" id="{83E32425-3BF3-48C5-A211-BBFB34A0ABB1}"/>
              </a:ext>
            </a:extLst>
          </p:cNvPr>
          <p:cNvSpPr txBox="1">
            <a:spLocks noChangeArrowheads="1"/>
          </p:cNvSpPr>
          <p:nvPr/>
        </p:nvSpPr>
        <p:spPr bwMode="auto">
          <a:xfrm>
            <a:off x="296314" y="3210199"/>
            <a:ext cx="3899312" cy="3312442"/>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b="1" dirty="0">
                <a:latin typeface="+mn-lt"/>
              </a:rPr>
              <a:t>Public class student {</a:t>
            </a:r>
          </a:p>
          <a:p>
            <a:pPr algn="l">
              <a:lnSpc>
                <a:spcPct val="90000"/>
              </a:lnSpc>
              <a:spcBef>
                <a:spcPct val="20000"/>
              </a:spcBef>
            </a:pPr>
            <a:r>
              <a:rPr lang="en-US" altLang="zh-CN" sz="1800" b="1" dirty="0">
                <a:latin typeface="+mn-lt"/>
              </a:rPr>
              <a:t>  private Book [ ] book;</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 </a:t>
            </a:r>
          </a:p>
          <a:p>
            <a:pPr algn="l">
              <a:lnSpc>
                <a:spcPct val="90000"/>
              </a:lnSpc>
              <a:spcBef>
                <a:spcPct val="20000"/>
              </a:spcBef>
            </a:pPr>
            <a:endParaRPr lang="en-US" altLang="zh-CN" sz="1800" b="1" dirty="0">
              <a:latin typeface="+mn-lt"/>
            </a:endParaRPr>
          </a:p>
          <a:p>
            <a:pPr algn="l">
              <a:lnSpc>
                <a:spcPct val="90000"/>
              </a:lnSpc>
              <a:spcBef>
                <a:spcPct val="20000"/>
              </a:spcBef>
            </a:pPr>
            <a:r>
              <a:rPr lang="en-US" altLang="zh-CN" sz="1800" b="1" dirty="0">
                <a:latin typeface="+mn-lt"/>
              </a:rPr>
              <a:t>Public class Book {</a:t>
            </a:r>
          </a:p>
          <a:p>
            <a:pPr algn="l">
              <a:lnSpc>
                <a:spcPct val="90000"/>
              </a:lnSpc>
              <a:spcBef>
                <a:spcPct val="20000"/>
              </a:spcBef>
            </a:pPr>
            <a:r>
              <a:rPr lang="en-US" altLang="zh-CN" sz="1800" b="1" dirty="0">
                <a:latin typeface="+mn-lt"/>
              </a:rPr>
              <a:t>  private Student </a:t>
            </a:r>
            <a:r>
              <a:rPr lang="en-US" altLang="zh-CN" sz="1800" b="1" dirty="0" err="1">
                <a:latin typeface="+mn-lt"/>
              </a:rPr>
              <a:t>student</a:t>
            </a:r>
            <a:r>
              <a:rPr lang="en-US" altLang="zh-CN" sz="1800" b="1" dirty="0">
                <a:latin typeface="+mn-lt"/>
              </a:rPr>
              <a:t>;</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a:t>
            </a:r>
          </a:p>
        </p:txBody>
      </p:sp>
      <p:pic>
        <p:nvPicPr>
          <p:cNvPr id="7" name="Picture 6">
            <a:extLst>
              <a:ext uri="{FF2B5EF4-FFF2-40B4-BE49-F238E27FC236}">
                <a16:creationId xmlns:a16="http://schemas.microsoft.com/office/drawing/2014/main" id="{98616561-B1ED-45D0-B97E-EB72AE50C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11187"/>
            <a:ext cx="4446814" cy="114127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a:extLst>
              <a:ext uri="{FF2B5EF4-FFF2-40B4-BE49-F238E27FC236}">
                <a16:creationId xmlns:a16="http://schemas.microsoft.com/office/drawing/2014/main" id="{E4A3A165-053C-4DCE-974E-87AEBEEA816A}"/>
              </a:ext>
            </a:extLst>
          </p:cNvPr>
          <p:cNvSpPr txBox="1">
            <a:spLocks noChangeArrowheads="1"/>
          </p:cNvSpPr>
          <p:nvPr/>
        </p:nvSpPr>
        <p:spPr bwMode="auto">
          <a:xfrm>
            <a:off x="4810798" y="3168527"/>
            <a:ext cx="4266125" cy="3312442"/>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chemeClr val="tx1"/>
                </a:solidFill>
                <a:latin typeface="Arial" panose="020B0604020202020204" pitchFamily="34" charset="0"/>
                <a:ea typeface="华文细黑" panose="02010600040101010101" pitchFamily="2" charset="-122"/>
              </a:defRPr>
            </a:lvl1pPr>
            <a:lvl2pPr marL="742950" indent="-285750">
              <a:defRPr sz="2000">
                <a:solidFill>
                  <a:schemeClr val="tx1"/>
                </a:solidFill>
                <a:latin typeface="Arial" panose="020B0604020202020204" pitchFamily="34" charset="0"/>
                <a:ea typeface="华文细黑" panose="02010600040101010101" pitchFamily="2" charset="-122"/>
              </a:defRPr>
            </a:lvl2pPr>
            <a:lvl3pPr marL="1143000" indent="-228600">
              <a:defRPr sz="2000">
                <a:solidFill>
                  <a:schemeClr val="tx1"/>
                </a:solidFill>
                <a:latin typeface="Arial" panose="020B0604020202020204" pitchFamily="34" charset="0"/>
                <a:ea typeface="华文细黑" panose="02010600040101010101" pitchFamily="2" charset="-122"/>
              </a:defRPr>
            </a:lvl3pPr>
            <a:lvl4pPr marL="1600200" indent="-228600">
              <a:defRPr sz="2000">
                <a:solidFill>
                  <a:schemeClr val="tx1"/>
                </a:solidFill>
                <a:latin typeface="Arial" panose="020B0604020202020204" pitchFamily="34" charset="0"/>
                <a:ea typeface="华文细黑" panose="02010600040101010101" pitchFamily="2" charset="-122"/>
              </a:defRPr>
            </a:lvl4pPr>
            <a:lvl5pPr marL="2057400" indent="-228600">
              <a:defRPr sz="20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000">
                <a:solidFill>
                  <a:schemeClr val="tx1"/>
                </a:solidFill>
                <a:latin typeface="Arial" panose="020B0604020202020204" pitchFamily="34" charset="0"/>
                <a:ea typeface="华文细黑" panose="02010600040101010101" pitchFamily="2" charset="-122"/>
              </a:defRPr>
            </a:lvl9pPr>
          </a:lstStyle>
          <a:p>
            <a:pPr algn="l">
              <a:lnSpc>
                <a:spcPct val="90000"/>
              </a:lnSpc>
              <a:spcBef>
                <a:spcPct val="20000"/>
              </a:spcBef>
            </a:pPr>
            <a:r>
              <a:rPr lang="en-US" altLang="zh-CN" sz="1800" b="1" dirty="0">
                <a:latin typeface="+mn-lt"/>
              </a:rPr>
              <a:t>Public class student {</a:t>
            </a:r>
          </a:p>
          <a:p>
            <a:pPr algn="l">
              <a:lnSpc>
                <a:spcPct val="90000"/>
              </a:lnSpc>
              <a:spcBef>
                <a:spcPct val="20000"/>
              </a:spcBef>
            </a:pPr>
            <a:r>
              <a:rPr lang="en-US" altLang="zh-CN" sz="1800" b="1" dirty="0">
                <a:latin typeface="+mn-lt"/>
              </a:rPr>
              <a:t>  private Book [ ] book;</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 </a:t>
            </a:r>
          </a:p>
          <a:p>
            <a:pPr algn="l">
              <a:lnSpc>
                <a:spcPct val="90000"/>
              </a:lnSpc>
              <a:spcBef>
                <a:spcPct val="20000"/>
              </a:spcBef>
            </a:pPr>
            <a:endParaRPr lang="en-US" altLang="zh-CN" sz="1800" b="1" dirty="0">
              <a:latin typeface="+mn-lt"/>
            </a:endParaRPr>
          </a:p>
          <a:p>
            <a:pPr algn="l">
              <a:lnSpc>
                <a:spcPct val="90000"/>
              </a:lnSpc>
              <a:spcBef>
                <a:spcPct val="20000"/>
              </a:spcBef>
            </a:pPr>
            <a:r>
              <a:rPr lang="en-US" altLang="zh-CN" sz="1800" b="1" dirty="0">
                <a:latin typeface="+mn-lt"/>
              </a:rPr>
              <a:t>Public class Book {</a:t>
            </a:r>
          </a:p>
          <a:p>
            <a:pPr algn="l">
              <a:lnSpc>
                <a:spcPct val="90000"/>
              </a:lnSpc>
              <a:spcBef>
                <a:spcPct val="20000"/>
              </a:spcBef>
            </a:pPr>
            <a:r>
              <a:rPr lang="en-US" altLang="zh-CN" sz="1800" b="1" dirty="0">
                <a:latin typeface="+mn-lt"/>
              </a:rPr>
              <a:t>  //  private Student </a:t>
            </a:r>
            <a:r>
              <a:rPr lang="en-US" altLang="zh-CN" sz="1800" b="1" dirty="0" err="1">
                <a:latin typeface="+mn-lt"/>
              </a:rPr>
              <a:t>student</a:t>
            </a:r>
            <a:r>
              <a:rPr lang="en-US" altLang="zh-CN" sz="1800" b="1" dirty="0">
                <a:latin typeface="+mn-lt"/>
              </a:rPr>
              <a:t>;</a:t>
            </a:r>
          </a:p>
          <a:p>
            <a:pPr algn="l">
              <a:lnSpc>
                <a:spcPct val="90000"/>
              </a:lnSpc>
              <a:spcBef>
                <a:spcPct val="20000"/>
              </a:spcBef>
            </a:pPr>
            <a:r>
              <a:rPr lang="en-US" altLang="zh-CN" sz="1800" b="1" dirty="0">
                <a:latin typeface="+mn-lt"/>
              </a:rPr>
              <a:t>  … // other attributes &amp; methods</a:t>
            </a:r>
          </a:p>
          <a:p>
            <a:pPr algn="l">
              <a:lnSpc>
                <a:spcPct val="90000"/>
              </a:lnSpc>
              <a:spcBef>
                <a:spcPct val="20000"/>
              </a:spcBef>
            </a:pPr>
            <a:r>
              <a:rPr lang="en-US" altLang="zh-CN" sz="1800" b="1" dirty="0">
                <a:latin typeface="+mn-lt"/>
              </a:rPr>
              <a:t>}</a:t>
            </a:r>
          </a:p>
        </p:txBody>
      </p:sp>
    </p:spTree>
    <p:extLst>
      <p:ext uri="{BB962C8B-B14F-4D97-AF65-F5344CB8AC3E}">
        <p14:creationId xmlns:p14="http://schemas.microsoft.com/office/powerpoint/2010/main" val="40071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98967BB-E7E4-4DA0-84B3-8B364B60921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F02CF2D9-04C1-4B06-852D-A8DD0422B28C}"/>
              </a:ext>
            </a:extLst>
          </p:cNvPr>
          <p:cNvSpPr>
            <a:spLocks noGrp="1"/>
          </p:cNvSpPr>
          <p:nvPr>
            <p:ph idx="1"/>
          </p:nvPr>
        </p:nvSpPr>
        <p:spPr/>
        <p:txBody>
          <a:bodyPr/>
          <a:lstStyle/>
          <a:p>
            <a:pPr lvl="1">
              <a:defRPr/>
            </a:pPr>
            <a:r>
              <a:rPr lang="zh-CN" altLang="en-US" b="1" dirty="0">
                <a:ea typeface="+mn-ea"/>
              </a:rPr>
              <a:t>关联类</a:t>
            </a:r>
            <a:endParaRPr lang="en-US" altLang="zh-CN" b="1" dirty="0">
              <a:ea typeface="+mn-ea"/>
            </a:endParaRPr>
          </a:p>
          <a:p>
            <a:pPr lvl="1">
              <a:buFont typeface="Wingdings" panose="05000000000000000000" pitchFamily="2" charset="2"/>
              <a:buNone/>
              <a:defRPr/>
            </a:pPr>
            <a:r>
              <a:rPr lang="en-US" altLang="zh-CN" b="1" dirty="0">
                <a:ea typeface="+mn-ea"/>
              </a:rPr>
              <a:t>	</a:t>
            </a:r>
            <a:r>
              <a:rPr lang="zh-CN" b="1" dirty="0">
                <a:ea typeface="+mn-ea"/>
              </a:rPr>
              <a:t>和类一样，关联也可以有自己的属性和操作。此时，这个关联实际上是个关联类（</a:t>
            </a:r>
            <a:r>
              <a:rPr lang="en-US" b="1" dirty="0">
                <a:ea typeface="+mn-ea"/>
              </a:rPr>
              <a:t>association class</a:t>
            </a:r>
            <a:r>
              <a:rPr lang="zh-CN" b="1" dirty="0">
                <a:ea typeface="+mn-ea"/>
              </a:rPr>
              <a:t>）</a:t>
            </a:r>
            <a:endParaRPr lang="zh-CN" altLang="en-US" b="1" dirty="0">
              <a:ea typeface="+mn-ea"/>
            </a:endParaRPr>
          </a:p>
        </p:txBody>
      </p:sp>
      <p:sp>
        <p:nvSpPr>
          <p:cNvPr id="59396" name="页脚占位符 3">
            <a:extLst>
              <a:ext uri="{FF2B5EF4-FFF2-40B4-BE49-F238E27FC236}">
                <a16:creationId xmlns:a16="http://schemas.microsoft.com/office/drawing/2014/main" id="{E64BC3EF-5DA1-44D6-BC94-A177511A2F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2466" name="Rectangle 2">
            <a:extLst>
              <a:ext uri="{FF2B5EF4-FFF2-40B4-BE49-F238E27FC236}">
                <a16:creationId xmlns:a16="http://schemas.microsoft.com/office/drawing/2014/main" id="{6274788A-26E2-4E44-9D55-5B6164C07099}"/>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0242" name="Object 1">
            <a:extLst>
              <a:ext uri="{FF2B5EF4-FFF2-40B4-BE49-F238E27FC236}">
                <a16:creationId xmlns:a16="http://schemas.microsoft.com/office/drawing/2014/main" id="{BC30326D-DDB3-4BA6-854B-D5F5F89750B1}"/>
              </a:ext>
            </a:extLst>
          </p:cNvPr>
          <p:cNvGraphicFramePr>
            <a:graphicFrameLocks noChangeAspect="1"/>
          </p:cNvGraphicFramePr>
          <p:nvPr/>
        </p:nvGraphicFramePr>
        <p:xfrm>
          <a:off x="2286000" y="3714750"/>
          <a:ext cx="4797425" cy="2643188"/>
        </p:xfrm>
        <a:graphic>
          <a:graphicData uri="http://schemas.openxmlformats.org/presentationml/2006/ole">
            <mc:AlternateContent xmlns:mc="http://schemas.openxmlformats.org/markup-compatibility/2006">
              <mc:Choice xmlns:v="urn:schemas-microsoft-com:vml" Requires="v">
                <p:oleObj spid="_x0000_s59462" name="Visio" r:id="rId3" imgW="2520696" imgH="1386637" progId="Visio.Drawing.11">
                  <p:embed/>
                </p:oleObj>
              </mc:Choice>
              <mc:Fallback>
                <p:oleObj name="Visio" r:id="rId3" imgW="2520696" imgH="138663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714750"/>
                        <a:ext cx="47974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D9BA7361-3C0B-46CE-AFA3-F7D244E89986}"/>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477FDF27-B044-4038-8222-07D549BF2B43}"/>
              </a:ext>
            </a:extLst>
          </p:cNvPr>
          <p:cNvSpPr>
            <a:spLocks noGrp="1"/>
          </p:cNvSpPr>
          <p:nvPr>
            <p:ph idx="1"/>
          </p:nvPr>
        </p:nvSpPr>
        <p:spPr>
          <a:xfrm>
            <a:off x="642938" y="1214438"/>
            <a:ext cx="8343900" cy="4856162"/>
          </a:xfrm>
        </p:spPr>
        <p:txBody>
          <a:bodyPr/>
          <a:lstStyle/>
          <a:p>
            <a:pPr algn="just">
              <a:defRPr/>
            </a:pPr>
            <a:r>
              <a:rPr lang="zh-CN" altLang="en-US" b="1" dirty="0"/>
              <a:t>聚合（</a:t>
            </a:r>
            <a:r>
              <a:rPr lang="en-US" altLang="zh-CN" b="1" dirty="0"/>
              <a:t>aggregation</a:t>
            </a:r>
            <a:r>
              <a:rPr lang="zh-CN" altLang="en-US" b="1" dirty="0"/>
              <a:t>）</a:t>
            </a:r>
            <a:endParaRPr lang="en-US" altLang="zh-CN" b="1" dirty="0"/>
          </a:p>
          <a:p>
            <a:pPr lvl="1" algn="just">
              <a:defRPr/>
            </a:pPr>
            <a:r>
              <a:rPr lang="zh-CN" sz="2600" b="1" dirty="0">
                <a:ea typeface="+mn-ea"/>
                <a:cs typeface="+mn-cs"/>
              </a:rPr>
              <a:t>聚合是表示整体的类和表示部分的类之间的“整体</a:t>
            </a:r>
            <a:r>
              <a:rPr lang="en-US" sz="2600" b="1" dirty="0">
                <a:ea typeface="+mn-ea"/>
                <a:cs typeface="+mn-cs"/>
              </a:rPr>
              <a:t>--</a:t>
            </a:r>
            <a:r>
              <a:rPr lang="zh-CN" sz="2600" b="1" dirty="0">
                <a:ea typeface="+mn-ea"/>
                <a:cs typeface="+mn-cs"/>
              </a:rPr>
              <a:t>部分”关系，是一种强类型的关联。在聚合关系中，把作为“整体”的类称为聚集（</a:t>
            </a:r>
            <a:r>
              <a:rPr lang="en-US" sz="2600" b="1" dirty="0">
                <a:ea typeface="+mn-ea"/>
                <a:cs typeface="+mn-cs"/>
              </a:rPr>
              <a:t>aggregate</a:t>
            </a:r>
            <a:r>
              <a:rPr lang="zh-CN" sz="2600" b="1" dirty="0">
                <a:ea typeface="+mn-ea"/>
                <a:cs typeface="+mn-cs"/>
              </a:rPr>
              <a:t>），作为“部分”的类称为成分</a:t>
            </a:r>
            <a:endParaRPr lang="en-US" altLang="zh-CN" sz="2600" b="1" dirty="0">
              <a:ea typeface="+mn-ea"/>
              <a:cs typeface="+mn-cs"/>
            </a:endParaRPr>
          </a:p>
          <a:p>
            <a:pPr lvl="1" algn="just">
              <a:defRPr/>
            </a:pPr>
            <a:r>
              <a:rPr lang="zh-CN" sz="2600" b="1" dirty="0">
                <a:ea typeface="+mn-ea"/>
              </a:rPr>
              <a:t>聚合关系中的整体和部分之间用带空心菱形箭头的连线连接，箭头指向整体。</a:t>
            </a:r>
            <a:endParaRPr lang="zh-CN" altLang="en-US" sz="2600" b="1" dirty="0">
              <a:ea typeface="+mn-ea"/>
            </a:endParaRPr>
          </a:p>
        </p:txBody>
      </p:sp>
      <p:sp>
        <p:nvSpPr>
          <p:cNvPr id="60420" name="页脚占位符 3">
            <a:extLst>
              <a:ext uri="{FF2B5EF4-FFF2-40B4-BE49-F238E27FC236}">
                <a16:creationId xmlns:a16="http://schemas.microsoft.com/office/drawing/2014/main" id="{2FB5DA3C-6487-46EA-BA12-685B46528C1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3490" name="Rectangle 2">
            <a:extLst>
              <a:ext uri="{FF2B5EF4-FFF2-40B4-BE49-F238E27FC236}">
                <a16:creationId xmlns:a16="http://schemas.microsoft.com/office/drawing/2014/main" id="{7FED2261-435A-4643-ADE9-EC550D22A6D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1266" name="Object 1">
            <a:extLst>
              <a:ext uri="{FF2B5EF4-FFF2-40B4-BE49-F238E27FC236}">
                <a16:creationId xmlns:a16="http://schemas.microsoft.com/office/drawing/2014/main" id="{CA509F49-67AD-431F-907E-9D8ECFB5EB62}"/>
              </a:ext>
            </a:extLst>
          </p:cNvPr>
          <p:cNvGraphicFramePr>
            <a:graphicFrameLocks noChangeAspect="1"/>
          </p:cNvGraphicFramePr>
          <p:nvPr/>
        </p:nvGraphicFramePr>
        <p:xfrm>
          <a:off x="1874838" y="4357688"/>
          <a:ext cx="5778500" cy="2428875"/>
        </p:xfrm>
        <a:graphic>
          <a:graphicData uri="http://schemas.openxmlformats.org/presentationml/2006/ole">
            <mc:AlternateContent xmlns:mc="http://schemas.openxmlformats.org/markup-compatibility/2006">
              <mc:Choice xmlns:v="urn:schemas-microsoft-com:vml" Requires="v">
                <p:oleObj spid="_x0000_s60488" name="Visio" r:id="rId3" imgW="4127754" imgH="1737766" progId="Visio.Drawing.11">
                  <p:embed/>
                </p:oleObj>
              </mc:Choice>
              <mc:Fallback>
                <p:oleObj name="Visio" r:id="rId3" imgW="4127754" imgH="173776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8" y="4357688"/>
                        <a:ext cx="57785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322609C6-98A4-42E4-88E7-3C2BBD1EB5BC}"/>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300CA8D6-0FE0-49DC-BEA1-BB0F13BF3CB3}"/>
              </a:ext>
            </a:extLst>
          </p:cNvPr>
          <p:cNvSpPr>
            <a:spLocks noGrp="1"/>
          </p:cNvSpPr>
          <p:nvPr>
            <p:ph idx="1"/>
          </p:nvPr>
        </p:nvSpPr>
        <p:spPr/>
        <p:txBody>
          <a:bodyPr/>
          <a:lstStyle/>
          <a:p>
            <a:r>
              <a:rPr lang="zh-CN" altLang="en-US" b="1" dirty="0"/>
              <a:t>组合（</a:t>
            </a:r>
            <a:r>
              <a:rPr lang="en-US" altLang="zh-CN" b="1" dirty="0"/>
              <a:t>composition</a:t>
            </a:r>
            <a:r>
              <a:rPr lang="zh-CN" altLang="en-US" b="1" dirty="0"/>
              <a:t>）</a:t>
            </a:r>
            <a:endParaRPr lang="en-US" altLang="zh-CN" b="1" dirty="0"/>
          </a:p>
          <a:p>
            <a:pPr lvl="1"/>
            <a:r>
              <a:rPr lang="zh-CN" altLang="en-US" sz="2600" b="1" dirty="0">
                <a:ea typeface="黑体" panose="02010609060101010101" pitchFamily="49" charset="-122"/>
              </a:rPr>
              <a:t>组合是更强类型的聚合，要求部分的生存周期取决于整体的生存周期，部分不能脱离整体而单独存在，每个部分只能属于一个整体。</a:t>
            </a:r>
            <a:endParaRPr lang="en-US" altLang="zh-CN" sz="2600" b="1" dirty="0">
              <a:ea typeface="黑体" panose="02010609060101010101" pitchFamily="49" charset="-122"/>
            </a:endParaRPr>
          </a:p>
          <a:p>
            <a:pPr lvl="1"/>
            <a:r>
              <a:rPr lang="zh-CN" altLang="en-US" sz="2600" b="1" dirty="0">
                <a:ea typeface="黑体" panose="02010609060101010101" pitchFamily="49" charset="-122"/>
              </a:rPr>
              <a:t>除了菱形是实心之外，组合和聚合的表示法相同</a:t>
            </a:r>
          </a:p>
        </p:txBody>
      </p:sp>
      <p:sp>
        <p:nvSpPr>
          <p:cNvPr id="61444" name="页脚占位符 3">
            <a:extLst>
              <a:ext uri="{FF2B5EF4-FFF2-40B4-BE49-F238E27FC236}">
                <a16:creationId xmlns:a16="http://schemas.microsoft.com/office/drawing/2014/main" id="{EB166496-388D-47F1-90C8-D9C0582992F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4514" name="Rectangle 2">
            <a:extLst>
              <a:ext uri="{FF2B5EF4-FFF2-40B4-BE49-F238E27FC236}">
                <a16:creationId xmlns:a16="http://schemas.microsoft.com/office/drawing/2014/main" id="{9E54B43D-8B6F-45BD-BCD9-1C630BB09463}"/>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2290" name="Object 1">
            <a:extLst>
              <a:ext uri="{FF2B5EF4-FFF2-40B4-BE49-F238E27FC236}">
                <a16:creationId xmlns:a16="http://schemas.microsoft.com/office/drawing/2014/main" id="{33E5D8B0-BC6D-4458-88EE-5FE4E2637FA1}"/>
              </a:ext>
            </a:extLst>
          </p:cNvPr>
          <p:cNvGraphicFramePr>
            <a:graphicFrameLocks noChangeAspect="1"/>
          </p:cNvGraphicFramePr>
          <p:nvPr/>
        </p:nvGraphicFramePr>
        <p:xfrm>
          <a:off x="357188" y="4013200"/>
          <a:ext cx="4071937" cy="2487613"/>
        </p:xfrm>
        <a:graphic>
          <a:graphicData uri="http://schemas.openxmlformats.org/presentationml/2006/ole">
            <mc:AlternateContent xmlns:mc="http://schemas.openxmlformats.org/markup-compatibility/2006">
              <mc:Choice xmlns:v="urn:schemas-microsoft-com:vml" Requires="v">
                <p:oleObj spid="_x0000_s61577" name="Visio" r:id="rId3" imgW="2795397" imgH="1710944" progId="Visio.Drawing.11">
                  <p:embed/>
                </p:oleObj>
              </mc:Choice>
              <mc:Fallback>
                <p:oleObj name="Visio" r:id="rId3" imgW="2795397" imgH="17109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013200"/>
                        <a:ext cx="40719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6" name="Rectangle 4">
            <a:extLst>
              <a:ext uri="{FF2B5EF4-FFF2-40B4-BE49-F238E27FC236}">
                <a16:creationId xmlns:a16="http://schemas.microsoft.com/office/drawing/2014/main" id="{2C20AD27-B06F-4EAA-9563-5BA2AD160580}"/>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2291" name="Object 3">
            <a:extLst>
              <a:ext uri="{FF2B5EF4-FFF2-40B4-BE49-F238E27FC236}">
                <a16:creationId xmlns:a16="http://schemas.microsoft.com/office/drawing/2014/main" id="{5794D181-7293-4FF8-9615-822A0AA94313}"/>
              </a:ext>
            </a:extLst>
          </p:cNvPr>
          <p:cNvGraphicFramePr>
            <a:graphicFrameLocks noChangeAspect="1"/>
          </p:cNvGraphicFramePr>
          <p:nvPr/>
        </p:nvGraphicFramePr>
        <p:xfrm>
          <a:off x="3214688" y="4286250"/>
          <a:ext cx="5376862" cy="1643063"/>
        </p:xfrm>
        <a:graphic>
          <a:graphicData uri="http://schemas.openxmlformats.org/presentationml/2006/ole">
            <mc:AlternateContent xmlns:mc="http://schemas.openxmlformats.org/markup-compatibility/2006">
              <mc:Choice xmlns:v="urn:schemas-microsoft-com:vml" Requires="v">
                <p:oleObj spid="_x0000_s61578" name="Visio" r:id="rId5" imgW="3591687" imgH="1093622" progId="Visio.Drawing.11">
                  <p:embed/>
                </p:oleObj>
              </mc:Choice>
              <mc:Fallback>
                <p:oleObj name="Visio" r:id="rId5" imgW="3591687" imgH="1093622"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88" y="4286250"/>
                        <a:ext cx="5376862"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835D106-5C76-40DE-A977-A3AE701745A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A153D82C-8E20-4FB1-81DC-8228A8F7D77B}"/>
              </a:ext>
            </a:extLst>
          </p:cNvPr>
          <p:cNvSpPr>
            <a:spLocks noGrp="1"/>
          </p:cNvSpPr>
          <p:nvPr>
            <p:ph idx="1"/>
          </p:nvPr>
        </p:nvSpPr>
        <p:spPr/>
        <p:txBody>
          <a:bodyPr/>
          <a:lstStyle/>
          <a:p>
            <a:pPr>
              <a:defRPr/>
            </a:pPr>
            <a:r>
              <a:rPr lang="zh-CN" altLang="en-US" b="1" dirty="0"/>
              <a:t>继承</a:t>
            </a:r>
            <a:endParaRPr lang="en-US" altLang="zh-CN" b="1" dirty="0"/>
          </a:p>
          <a:p>
            <a:pPr lvl="1">
              <a:defRPr/>
            </a:pPr>
            <a:r>
              <a:rPr lang="zh-CN" sz="2600" b="1" dirty="0">
                <a:ea typeface="+mn-ea"/>
              </a:rPr>
              <a:t>继承也称泛化，是面向对象描述类之间相似性的一种重要机制</a:t>
            </a:r>
            <a:endParaRPr lang="en-US" altLang="zh-CN" sz="2600" b="1" dirty="0">
              <a:ea typeface="+mn-ea"/>
            </a:endParaRPr>
          </a:p>
          <a:p>
            <a:pPr lvl="1">
              <a:defRPr/>
            </a:pPr>
            <a:r>
              <a:rPr lang="zh-CN" sz="2600" b="1" dirty="0">
                <a:ea typeface="+mn-ea"/>
              </a:rPr>
              <a:t>父类与子类的泛化（</a:t>
            </a:r>
            <a:r>
              <a:rPr lang="en-US" sz="2600" b="1" dirty="0">
                <a:ea typeface="+mn-ea"/>
              </a:rPr>
              <a:t>generalization</a:t>
            </a:r>
            <a:r>
              <a:rPr lang="zh-CN" sz="2600" b="1" dirty="0">
                <a:ea typeface="+mn-ea"/>
              </a:rPr>
              <a:t>）关系图示为一个带空心三角形的直线，空心三角形紧挨着父类。</a:t>
            </a:r>
            <a:endParaRPr lang="zh-CN" altLang="en-US" sz="2600" b="1" dirty="0">
              <a:ea typeface="+mn-ea"/>
            </a:endParaRPr>
          </a:p>
        </p:txBody>
      </p:sp>
      <p:sp>
        <p:nvSpPr>
          <p:cNvPr id="63492" name="页脚占位符 3">
            <a:extLst>
              <a:ext uri="{FF2B5EF4-FFF2-40B4-BE49-F238E27FC236}">
                <a16:creationId xmlns:a16="http://schemas.microsoft.com/office/drawing/2014/main" id="{D2A427E6-2A89-4BF0-8A3C-D4EFF27023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6562" name="Rectangle 2">
            <a:extLst>
              <a:ext uri="{FF2B5EF4-FFF2-40B4-BE49-F238E27FC236}">
                <a16:creationId xmlns:a16="http://schemas.microsoft.com/office/drawing/2014/main" id="{C7E54BBC-3CAE-4E2E-BA22-C725E81474FF}"/>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3314" name="Object 1">
            <a:extLst>
              <a:ext uri="{FF2B5EF4-FFF2-40B4-BE49-F238E27FC236}">
                <a16:creationId xmlns:a16="http://schemas.microsoft.com/office/drawing/2014/main" id="{B8509134-D776-449A-BAE8-39709095C1A4}"/>
              </a:ext>
            </a:extLst>
          </p:cNvPr>
          <p:cNvGraphicFramePr>
            <a:graphicFrameLocks noChangeAspect="1"/>
          </p:cNvGraphicFramePr>
          <p:nvPr/>
        </p:nvGraphicFramePr>
        <p:xfrm>
          <a:off x="571500" y="4071938"/>
          <a:ext cx="4186238" cy="2214562"/>
        </p:xfrm>
        <a:graphic>
          <a:graphicData uri="http://schemas.openxmlformats.org/presentationml/2006/ole">
            <mc:AlternateContent xmlns:mc="http://schemas.openxmlformats.org/markup-compatibility/2006">
              <mc:Choice xmlns:v="urn:schemas-microsoft-com:vml" Requires="v">
                <p:oleObj spid="_x0000_s63625" name="Visio" r:id="rId3" imgW="3111627" imgH="1647952" progId="Visio.Drawing.11">
                  <p:embed/>
                </p:oleObj>
              </mc:Choice>
              <mc:Fallback>
                <p:oleObj name="Visio" r:id="rId3" imgW="3111627" imgH="164795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4071938"/>
                        <a:ext cx="4186238"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4" name="Rectangle 4">
            <a:extLst>
              <a:ext uri="{FF2B5EF4-FFF2-40B4-BE49-F238E27FC236}">
                <a16:creationId xmlns:a16="http://schemas.microsoft.com/office/drawing/2014/main" id="{4B152822-049C-4A2F-A375-36DA5EB6F80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3315" name="Object 3">
            <a:extLst>
              <a:ext uri="{FF2B5EF4-FFF2-40B4-BE49-F238E27FC236}">
                <a16:creationId xmlns:a16="http://schemas.microsoft.com/office/drawing/2014/main" id="{2B208C41-1FF2-4680-8ED2-B8B0891AA75F}"/>
              </a:ext>
            </a:extLst>
          </p:cNvPr>
          <p:cNvGraphicFramePr>
            <a:graphicFrameLocks noChangeAspect="1"/>
          </p:cNvGraphicFramePr>
          <p:nvPr/>
        </p:nvGraphicFramePr>
        <p:xfrm>
          <a:off x="4643438" y="4071938"/>
          <a:ext cx="4114800" cy="2214562"/>
        </p:xfrm>
        <a:graphic>
          <a:graphicData uri="http://schemas.openxmlformats.org/presentationml/2006/ole">
            <mc:AlternateContent xmlns:mc="http://schemas.openxmlformats.org/markup-compatibility/2006">
              <mc:Choice xmlns:v="urn:schemas-microsoft-com:vml" Requires="v">
                <p:oleObj spid="_x0000_s63626" name="Visio" r:id="rId5" imgW="3111627" imgH="1674774" progId="Visio.Drawing.11">
                  <p:embed/>
                </p:oleObj>
              </mc:Choice>
              <mc:Fallback>
                <p:oleObj name="Visio" r:id="rId5" imgW="3111627" imgH="1674774"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071938"/>
                        <a:ext cx="41148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A1B1006A-3585-4BB4-AEC9-B59CC9DFB95B}"/>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BCAB9CE7-69F9-4AFF-9CBE-90633F22609F}"/>
              </a:ext>
            </a:extLst>
          </p:cNvPr>
          <p:cNvSpPr>
            <a:spLocks noGrp="1"/>
          </p:cNvSpPr>
          <p:nvPr>
            <p:ph idx="1"/>
          </p:nvPr>
        </p:nvSpPr>
        <p:spPr/>
        <p:txBody>
          <a:bodyPr/>
          <a:lstStyle/>
          <a:p>
            <a:pPr lvl="1">
              <a:defRPr/>
            </a:pPr>
            <a:r>
              <a:rPr lang="en-US" altLang="zh-CN" b="1" dirty="0">
                <a:latin typeface="+mn-ea"/>
                <a:ea typeface="+mn-ea"/>
              </a:rPr>
              <a:t> </a:t>
            </a:r>
            <a:r>
              <a:rPr lang="zh-CN" altLang="en-US" b="1" dirty="0">
                <a:latin typeface="+mn-ea"/>
                <a:ea typeface="+mn-ea"/>
              </a:rPr>
              <a:t>多层继承和多态</a:t>
            </a:r>
          </a:p>
        </p:txBody>
      </p:sp>
      <p:sp>
        <p:nvSpPr>
          <p:cNvPr id="64516" name="页脚占位符 3">
            <a:extLst>
              <a:ext uri="{FF2B5EF4-FFF2-40B4-BE49-F238E27FC236}">
                <a16:creationId xmlns:a16="http://schemas.microsoft.com/office/drawing/2014/main" id="{7FAE22B9-6BD7-45F9-8FF4-82235758C2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7586" name="Rectangle 2">
            <a:extLst>
              <a:ext uri="{FF2B5EF4-FFF2-40B4-BE49-F238E27FC236}">
                <a16:creationId xmlns:a16="http://schemas.microsoft.com/office/drawing/2014/main" id="{1DF5B679-9353-4DBC-986F-6BA3AFB69451}"/>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4338" name="Object 1">
            <a:extLst>
              <a:ext uri="{FF2B5EF4-FFF2-40B4-BE49-F238E27FC236}">
                <a16:creationId xmlns:a16="http://schemas.microsoft.com/office/drawing/2014/main" id="{298B0B22-6536-4E0D-8AE0-8BD85C5D58C3}"/>
              </a:ext>
            </a:extLst>
          </p:cNvPr>
          <p:cNvGraphicFramePr>
            <a:graphicFrameLocks noChangeAspect="1"/>
          </p:cNvGraphicFramePr>
          <p:nvPr>
            <p:extLst>
              <p:ext uri="{D42A27DB-BD31-4B8C-83A1-F6EECF244321}">
                <p14:modId xmlns:p14="http://schemas.microsoft.com/office/powerpoint/2010/main" val="3978040300"/>
              </p:ext>
            </p:extLst>
          </p:nvPr>
        </p:nvGraphicFramePr>
        <p:xfrm>
          <a:off x="357188" y="2520950"/>
          <a:ext cx="4000500" cy="3836988"/>
        </p:xfrm>
        <a:graphic>
          <a:graphicData uri="http://schemas.openxmlformats.org/presentationml/2006/ole">
            <mc:AlternateContent xmlns:mc="http://schemas.openxmlformats.org/markup-compatibility/2006">
              <mc:Choice xmlns:v="urn:schemas-microsoft-com:vml" Requires="v">
                <p:oleObj spid="_x0000_s64623" name="Visio" r:id="rId3" imgW="3334131" imgH="2093773" progId="Visio.Drawing.11">
                  <p:embed/>
                </p:oleObj>
              </mc:Choice>
              <mc:Fallback>
                <p:oleObj name="Visio" r:id="rId3" imgW="3334131" imgH="209377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520950"/>
                        <a:ext cx="40005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Rectangle 4">
            <a:extLst>
              <a:ext uri="{FF2B5EF4-FFF2-40B4-BE49-F238E27FC236}">
                <a16:creationId xmlns:a16="http://schemas.microsoft.com/office/drawing/2014/main" id="{11178B91-A282-46F6-9C90-AF425B2E83EE}"/>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pic>
        <p:nvPicPr>
          <p:cNvPr id="11" name="Picture 2">
            <a:extLst>
              <a:ext uri="{FF2B5EF4-FFF2-40B4-BE49-F238E27FC236}">
                <a16:creationId xmlns:a16="http://schemas.microsoft.com/office/drawing/2014/main" id="{D06D986F-6E17-40EC-BC72-984FA4149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581" y="2118406"/>
            <a:ext cx="32861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6">
            <a:extLst>
              <a:ext uri="{FF2B5EF4-FFF2-40B4-BE49-F238E27FC236}">
                <a16:creationId xmlns:a16="http://schemas.microsoft.com/office/drawing/2014/main" id="{DC6DEF10-BAFF-4D46-B182-2A54D89F9670}"/>
              </a:ext>
            </a:extLst>
          </p:cNvPr>
          <p:cNvSpPr>
            <a:spLocks noChangeArrowheads="1"/>
          </p:cNvSpPr>
          <p:nvPr/>
        </p:nvSpPr>
        <p:spPr bwMode="auto">
          <a:xfrm>
            <a:off x="6031706" y="5904593"/>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dirty="0">
                <a:latin typeface="黑体" panose="02010609060101010101" pitchFamily="49" charset="-122"/>
                <a:ea typeface="黑体" panose="02010609060101010101" pitchFamily="49" charset="-122"/>
              </a:rPr>
              <a:t>多态示例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A6844DFF-DCD4-4625-9BAA-6A450A9710A6}"/>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ABE488DE-9B55-4634-AD35-D4BD23DC8791}"/>
              </a:ext>
            </a:extLst>
          </p:cNvPr>
          <p:cNvSpPr>
            <a:spLocks noGrp="1"/>
          </p:cNvSpPr>
          <p:nvPr>
            <p:ph idx="1"/>
          </p:nvPr>
        </p:nvSpPr>
        <p:spPr>
          <a:xfrm>
            <a:off x="642938" y="1143000"/>
            <a:ext cx="8343900" cy="4856163"/>
          </a:xfrm>
        </p:spPr>
        <p:txBody>
          <a:bodyPr/>
          <a:lstStyle/>
          <a:p>
            <a:pPr lvl="1">
              <a:defRPr/>
            </a:pPr>
            <a:r>
              <a:rPr lang="zh-CN" altLang="en-US" b="1" dirty="0">
                <a:latin typeface="+mn-ea"/>
                <a:ea typeface="+mn-ea"/>
              </a:rPr>
              <a:t>复杂类图</a:t>
            </a:r>
          </a:p>
        </p:txBody>
      </p:sp>
      <p:sp>
        <p:nvSpPr>
          <p:cNvPr id="65540" name="页脚占位符 3">
            <a:extLst>
              <a:ext uri="{FF2B5EF4-FFF2-40B4-BE49-F238E27FC236}">
                <a16:creationId xmlns:a16="http://schemas.microsoft.com/office/drawing/2014/main" id="{1032DB41-ECB1-4C1A-A2E4-78C765EE4E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6086" name="Picture 3">
            <a:extLst>
              <a:ext uri="{FF2B5EF4-FFF2-40B4-BE49-F238E27FC236}">
                <a16:creationId xmlns:a16="http://schemas.microsoft.com/office/drawing/2014/main" id="{A5EAF757-C028-4F39-8B72-2DCFB6B33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55177"/>
            <a:ext cx="7056784" cy="44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83BBC4D6-7AF8-438D-8373-41734611423F}"/>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599122B7-9400-4D5E-BDBA-F530C96F44D2}"/>
              </a:ext>
            </a:extLst>
          </p:cNvPr>
          <p:cNvSpPr>
            <a:spLocks noGrp="1"/>
          </p:cNvSpPr>
          <p:nvPr>
            <p:ph idx="1"/>
          </p:nvPr>
        </p:nvSpPr>
        <p:spPr>
          <a:xfrm>
            <a:off x="647700" y="1196752"/>
            <a:ext cx="8343900" cy="4856163"/>
          </a:xfrm>
        </p:spPr>
        <p:txBody>
          <a:bodyPr/>
          <a:lstStyle/>
          <a:p>
            <a:pPr>
              <a:defRPr/>
            </a:pPr>
            <a:r>
              <a:rPr lang="zh-CN" altLang="en-US" dirty="0">
                <a:latin typeface="+mn-ea"/>
              </a:rPr>
              <a:t>类关系由弱到强次序及表示</a:t>
            </a:r>
            <a:endParaRPr lang="en-US" altLang="zh-CN" dirty="0">
              <a:latin typeface="+mn-ea"/>
            </a:endParaRPr>
          </a:p>
          <a:p>
            <a:pPr marL="0" indent="0">
              <a:buFont typeface="Wingdings" panose="05000000000000000000" pitchFamily="2" charset="2"/>
              <a:buNone/>
              <a:defRPr/>
            </a:pPr>
            <a:endParaRPr lang="en-US" altLang="zh-CN" dirty="0">
              <a:latin typeface="+mn-ea"/>
            </a:endParaRPr>
          </a:p>
        </p:txBody>
      </p:sp>
      <p:sp>
        <p:nvSpPr>
          <p:cNvPr id="67588" name="页脚占位符 3">
            <a:extLst>
              <a:ext uri="{FF2B5EF4-FFF2-40B4-BE49-F238E27FC236}">
                <a16:creationId xmlns:a16="http://schemas.microsoft.com/office/drawing/2014/main" id="{2C7FB104-3D07-4B86-B0E7-2DF389C091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 name="图片 3">
            <a:extLst>
              <a:ext uri="{FF2B5EF4-FFF2-40B4-BE49-F238E27FC236}">
                <a16:creationId xmlns:a16="http://schemas.microsoft.com/office/drawing/2014/main" id="{D3F0B30C-1530-4296-90C7-0EBCC283EF70}"/>
              </a:ext>
            </a:extLst>
          </p:cNvPr>
          <p:cNvPicPr>
            <a:picLocks noChangeAspect="1"/>
          </p:cNvPicPr>
          <p:nvPr/>
        </p:nvPicPr>
        <p:blipFill>
          <a:blip r:embed="rId2"/>
          <a:stretch>
            <a:fillRect/>
          </a:stretch>
        </p:blipFill>
        <p:spPr>
          <a:xfrm>
            <a:off x="95250" y="1916832"/>
            <a:ext cx="9048750" cy="4562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318DD1C0-5237-47D5-86F7-7F356B7D9874}"/>
              </a:ext>
            </a:extLst>
          </p:cNvPr>
          <p:cNvSpPr>
            <a:spLocks noGrp="1"/>
          </p:cNvSpPr>
          <p:nvPr>
            <p:ph type="title"/>
          </p:nvPr>
        </p:nvSpPr>
        <p:spPr/>
        <p:txBody>
          <a:bodyPr/>
          <a:lstStyle/>
          <a:p>
            <a:pPr marL="342900" indent="-342900"/>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85B88A31-A2FB-4A82-A779-85BE2306D689}"/>
              </a:ext>
            </a:extLst>
          </p:cNvPr>
          <p:cNvSpPr>
            <a:spLocks noGrp="1"/>
          </p:cNvSpPr>
          <p:nvPr>
            <p:ph idx="1"/>
          </p:nvPr>
        </p:nvSpPr>
        <p:spPr/>
        <p:txBody>
          <a:bodyPr/>
          <a:lstStyle/>
          <a:p>
            <a:pPr>
              <a:buFont typeface="Wingdings" panose="05000000000000000000" pitchFamily="2" charset="2"/>
              <a:buNone/>
            </a:pPr>
            <a:r>
              <a:rPr lang="en-US" altLang="zh-CN" b="1" dirty="0"/>
              <a:t>1. </a:t>
            </a:r>
            <a:r>
              <a:rPr lang="zh-CN" altLang="en-US" b="1" dirty="0"/>
              <a:t>面向对象发展历史</a:t>
            </a:r>
          </a:p>
          <a:p>
            <a:pPr lvl="1"/>
            <a:r>
              <a:rPr lang="zh-CN" altLang="en-US" b="1" dirty="0">
                <a:ea typeface="黑体" panose="02010609060101010101" pitchFamily="49" charset="-122"/>
              </a:rPr>
              <a:t>起源于</a:t>
            </a:r>
            <a:r>
              <a:rPr lang="en-US" altLang="zh-CN" b="1" dirty="0">
                <a:ea typeface="黑体" panose="02010609060101010101" pitchFamily="49" charset="-122"/>
              </a:rPr>
              <a:t>20</a:t>
            </a:r>
            <a:r>
              <a:rPr lang="zh-CN" altLang="en-US" b="1" dirty="0">
                <a:ea typeface="黑体" panose="02010609060101010101" pitchFamily="49" charset="-122"/>
              </a:rPr>
              <a:t>世纪</a:t>
            </a:r>
            <a:r>
              <a:rPr lang="en-US" altLang="zh-CN" b="1" dirty="0">
                <a:ea typeface="黑体" panose="02010609060101010101" pitchFamily="49" charset="-122"/>
              </a:rPr>
              <a:t>60</a:t>
            </a:r>
            <a:r>
              <a:rPr lang="zh-CN" altLang="en-US" b="1" dirty="0">
                <a:ea typeface="黑体" panose="02010609060101010101" pitchFamily="49" charset="-122"/>
              </a:rPr>
              <a:t>年代末出现的</a:t>
            </a:r>
            <a:r>
              <a:rPr lang="en-US" altLang="zh-CN" b="1" dirty="0" err="1">
                <a:ea typeface="黑体" panose="02010609060101010101" pitchFamily="49" charset="-122"/>
              </a:rPr>
              <a:t>Simula</a:t>
            </a:r>
            <a:r>
              <a:rPr lang="zh-CN" altLang="en-US" b="1" dirty="0">
                <a:ea typeface="黑体" panose="02010609060101010101" pitchFamily="49" charset="-122"/>
              </a:rPr>
              <a:t>语言</a:t>
            </a:r>
          </a:p>
          <a:p>
            <a:pPr lvl="1"/>
            <a:r>
              <a:rPr lang="en-US" altLang="zh-CN" b="1" dirty="0">
                <a:ea typeface="黑体" panose="02010609060101010101" pitchFamily="49" charset="-122"/>
              </a:rPr>
              <a:t>20</a:t>
            </a:r>
            <a:r>
              <a:rPr lang="zh-CN" altLang="en-US" b="1" dirty="0">
                <a:ea typeface="黑体" panose="02010609060101010101" pitchFamily="49" charset="-122"/>
              </a:rPr>
              <a:t>世纪</a:t>
            </a:r>
            <a:r>
              <a:rPr lang="en-US" altLang="zh-CN" b="1" dirty="0">
                <a:ea typeface="黑体" panose="02010609060101010101" pitchFamily="49" charset="-122"/>
              </a:rPr>
              <a:t>80</a:t>
            </a:r>
            <a:r>
              <a:rPr lang="zh-CN" altLang="en-US" b="1" dirty="0">
                <a:ea typeface="黑体" panose="02010609060101010101" pitchFamily="49" charset="-122"/>
              </a:rPr>
              <a:t>年代出现了各种面向对象语言蓬勃发展的局面，直接导致了面向对象的广泛应用  </a:t>
            </a:r>
          </a:p>
          <a:p>
            <a:pPr lvl="1"/>
            <a:r>
              <a:rPr lang="en-US" altLang="zh-CN" b="1" dirty="0">
                <a:ea typeface="黑体" panose="02010609060101010101" pitchFamily="49" charset="-122"/>
              </a:rPr>
              <a:t>20</a:t>
            </a:r>
            <a:r>
              <a:rPr lang="zh-CN" altLang="en-US" b="1" dirty="0">
                <a:ea typeface="黑体" panose="02010609060101010101" pitchFamily="49" charset="-122"/>
              </a:rPr>
              <a:t>世纪</a:t>
            </a:r>
            <a:r>
              <a:rPr lang="en-US" altLang="zh-CN" b="1" dirty="0">
                <a:ea typeface="黑体" panose="02010609060101010101" pitchFamily="49" charset="-122"/>
              </a:rPr>
              <a:t>90</a:t>
            </a:r>
            <a:r>
              <a:rPr lang="zh-CN" altLang="en-US" b="1" dirty="0">
                <a:ea typeface="黑体" panose="02010609060101010101" pitchFamily="49" charset="-122"/>
              </a:rPr>
              <a:t>年代以后，面向对象分析和面向对象设计方法逐渐走向实用</a:t>
            </a:r>
            <a:endParaRPr lang="en-US" altLang="zh-CN" b="1" dirty="0">
              <a:ea typeface="黑体" panose="02010609060101010101" pitchFamily="49" charset="-122"/>
            </a:endParaRPr>
          </a:p>
          <a:p>
            <a:pPr lvl="1"/>
            <a:r>
              <a:rPr lang="zh-CN" altLang="en-US" b="1" dirty="0">
                <a:ea typeface="黑体" panose="02010609060101010101" pitchFamily="49" charset="-122"/>
              </a:rPr>
              <a:t>从</a:t>
            </a:r>
            <a:r>
              <a:rPr lang="en-US" altLang="zh-CN" b="1" dirty="0">
                <a:ea typeface="黑体" panose="02010609060101010101" pitchFamily="49" charset="-122"/>
              </a:rPr>
              <a:t>80</a:t>
            </a:r>
            <a:r>
              <a:rPr lang="zh-CN" altLang="en-US" b="1" dirty="0">
                <a:ea typeface="黑体" panose="02010609060101010101" pitchFamily="49" charset="-122"/>
              </a:rPr>
              <a:t>年代到</a:t>
            </a:r>
            <a:r>
              <a:rPr lang="en-US" altLang="zh-CN" b="1" dirty="0">
                <a:ea typeface="黑体" panose="02010609060101010101" pitchFamily="49" charset="-122"/>
              </a:rPr>
              <a:t>1993</a:t>
            </a:r>
            <a:r>
              <a:rPr lang="zh-CN" altLang="en-US" b="1" dirty="0">
                <a:ea typeface="黑体" panose="02010609060101010101" pitchFamily="49" charset="-122"/>
              </a:rPr>
              <a:t>年期间，不同专家提出了不同的面向对象建模方法和工具，出现了百家争鸣的局面</a:t>
            </a:r>
          </a:p>
        </p:txBody>
      </p:sp>
      <p:sp>
        <p:nvSpPr>
          <p:cNvPr id="7172" name="页脚占位符 3">
            <a:extLst>
              <a:ext uri="{FF2B5EF4-FFF2-40B4-BE49-F238E27FC236}">
                <a16:creationId xmlns:a16="http://schemas.microsoft.com/office/drawing/2014/main" id="{AC8676B9-8FB9-4876-A7A1-D3ECC0B38C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401529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0D9BA44B-9DD5-4489-8475-AFB1C26A226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57572503-8CCD-4714-8176-74716162F617}"/>
              </a:ext>
            </a:extLst>
          </p:cNvPr>
          <p:cNvSpPr>
            <a:spLocks noGrp="1"/>
          </p:cNvSpPr>
          <p:nvPr>
            <p:ph idx="1"/>
          </p:nvPr>
        </p:nvSpPr>
        <p:spPr/>
        <p:txBody>
          <a:bodyPr/>
          <a:lstStyle/>
          <a:p>
            <a:pPr>
              <a:buFont typeface="Wingdings" panose="05000000000000000000" pitchFamily="2" charset="2"/>
              <a:buNone/>
            </a:pPr>
            <a:r>
              <a:rPr lang="en-US" altLang="zh-CN" b="1" dirty="0"/>
              <a:t>3. </a:t>
            </a:r>
            <a:r>
              <a:rPr lang="zh-CN" altLang="en-US" b="1" dirty="0"/>
              <a:t>对象图</a:t>
            </a:r>
            <a:endParaRPr lang="en-US" altLang="zh-CN" b="1" dirty="0"/>
          </a:p>
          <a:p>
            <a:pPr lvl="1"/>
            <a:r>
              <a:rPr lang="zh-CN" altLang="en-US" b="1" dirty="0">
                <a:ea typeface="黑体" panose="02010609060101010101" pitchFamily="49" charset="-122"/>
              </a:rPr>
              <a:t>类图表示类以及类之间的关系，对象图表示在某一时刻类的具体实例和这些实例之间的具体连接关系。</a:t>
            </a:r>
            <a:endParaRPr lang="en-US" altLang="zh-CN" b="1" dirty="0">
              <a:ea typeface="黑体" panose="02010609060101010101" pitchFamily="49" charset="-122"/>
            </a:endParaRPr>
          </a:p>
          <a:p>
            <a:pPr lvl="1"/>
            <a:r>
              <a:rPr lang="zh-CN" altLang="en-US" b="1" dirty="0">
                <a:ea typeface="黑体" panose="02010609060101010101" pitchFamily="49" charset="-122"/>
              </a:rPr>
              <a:t>对象的名字下面要加下划线，对象名有下列三种表示格式</a:t>
            </a:r>
            <a:endParaRPr lang="en-US" altLang="zh-CN" b="1" dirty="0">
              <a:ea typeface="黑体" panose="02010609060101010101" pitchFamily="49" charset="-122"/>
            </a:endParaRPr>
          </a:p>
          <a:p>
            <a:pPr lvl="2"/>
            <a:r>
              <a:rPr lang="zh-CN" altLang="en-US" b="1" u="sng" dirty="0">
                <a:ea typeface="黑体" panose="02010609060101010101" pitchFamily="49" charset="-122"/>
              </a:rPr>
              <a:t>对象名：类名</a:t>
            </a:r>
            <a:endParaRPr lang="en-US" altLang="zh-CN" b="1" u="sng" dirty="0">
              <a:ea typeface="黑体" panose="02010609060101010101" pitchFamily="49" charset="-122"/>
            </a:endParaRPr>
          </a:p>
          <a:p>
            <a:pPr lvl="2"/>
            <a:r>
              <a:rPr lang="zh-CN" altLang="en-US" b="1" u="sng" dirty="0">
                <a:ea typeface="黑体" panose="02010609060101010101" pitchFamily="49" charset="-122"/>
              </a:rPr>
              <a:t>：类名</a:t>
            </a:r>
            <a:endParaRPr lang="en-US" altLang="zh-CN" b="1" u="sng" dirty="0">
              <a:ea typeface="黑体" panose="02010609060101010101" pitchFamily="49" charset="-122"/>
            </a:endParaRPr>
          </a:p>
          <a:p>
            <a:pPr lvl="2"/>
            <a:r>
              <a:rPr lang="zh-CN" altLang="en-US" b="1" u="sng" dirty="0">
                <a:ea typeface="黑体" panose="02010609060101010101" pitchFamily="49" charset="-122"/>
              </a:rPr>
              <a:t>对象名</a:t>
            </a:r>
            <a:endParaRPr lang="zh-CN" altLang="en-US" b="1" dirty="0">
              <a:ea typeface="黑体" panose="02010609060101010101" pitchFamily="49" charset="-122"/>
            </a:endParaRPr>
          </a:p>
        </p:txBody>
      </p:sp>
      <p:sp>
        <p:nvSpPr>
          <p:cNvPr id="68612" name="页脚占位符 3">
            <a:extLst>
              <a:ext uri="{FF2B5EF4-FFF2-40B4-BE49-F238E27FC236}">
                <a16:creationId xmlns:a16="http://schemas.microsoft.com/office/drawing/2014/main" id="{B1FF723D-35E8-4ABF-892A-19D4C3F54F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44D22EFF-4F59-4591-9A3E-3A10C3E6AE81}"/>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69635" name="内容占位符 2">
            <a:extLst>
              <a:ext uri="{FF2B5EF4-FFF2-40B4-BE49-F238E27FC236}">
                <a16:creationId xmlns:a16="http://schemas.microsoft.com/office/drawing/2014/main" id="{5A3C794D-E01E-423F-ACE2-E213A35496F2}"/>
              </a:ext>
            </a:extLst>
          </p:cNvPr>
          <p:cNvSpPr>
            <a:spLocks noGrp="1"/>
          </p:cNvSpPr>
          <p:nvPr>
            <p:ph idx="1"/>
          </p:nvPr>
        </p:nvSpPr>
        <p:spPr>
          <a:xfrm>
            <a:off x="647700" y="1409700"/>
            <a:ext cx="8343900" cy="4856163"/>
          </a:xfrm>
        </p:spPr>
        <p:txBody>
          <a:bodyPr/>
          <a:lstStyle/>
          <a:p>
            <a:pPr>
              <a:buFont typeface="Wingdings" panose="05000000000000000000" pitchFamily="2" charset="2"/>
              <a:buNone/>
            </a:pPr>
            <a:r>
              <a:rPr lang="en-US" altLang="zh-CN"/>
              <a:t> </a:t>
            </a:r>
            <a:endParaRPr lang="zh-CN" altLang="en-US"/>
          </a:p>
        </p:txBody>
      </p:sp>
      <p:sp>
        <p:nvSpPr>
          <p:cNvPr id="69636" name="页脚占位符 3">
            <a:extLst>
              <a:ext uri="{FF2B5EF4-FFF2-40B4-BE49-F238E27FC236}">
                <a16:creationId xmlns:a16="http://schemas.microsoft.com/office/drawing/2014/main" id="{DF118450-E087-4865-AFDF-4350F802421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0658" name="Rectangle 2">
            <a:extLst>
              <a:ext uri="{FF2B5EF4-FFF2-40B4-BE49-F238E27FC236}">
                <a16:creationId xmlns:a16="http://schemas.microsoft.com/office/drawing/2014/main" id="{72E8E383-D555-46B4-8F4F-E83745519EC3}"/>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69638" name="Object 1">
            <a:extLst>
              <a:ext uri="{FF2B5EF4-FFF2-40B4-BE49-F238E27FC236}">
                <a16:creationId xmlns:a16="http://schemas.microsoft.com/office/drawing/2014/main" id="{DD19B146-E448-4E23-8183-8E28AFC298D4}"/>
              </a:ext>
            </a:extLst>
          </p:cNvPr>
          <p:cNvGraphicFramePr>
            <a:graphicFrameLocks noChangeAspect="1"/>
          </p:cNvGraphicFramePr>
          <p:nvPr/>
        </p:nvGraphicFramePr>
        <p:xfrm>
          <a:off x="1511300" y="1357313"/>
          <a:ext cx="6061075" cy="1643062"/>
        </p:xfrm>
        <a:graphic>
          <a:graphicData uri="http://schemas.openxmlformats.org/presentationml/2006/ole">
            <mc:AlternateContent xmlns:mc="http://schemas.openxmlformats.org/markup-compatibility/2006">
              <mc:Choice xmlns:v="urn:schemas-microsoft-com:vml" Requires="v">
                <p:oleObj spid="_x0000_s69769" name="Visio" r:id="rId3" imgW="3164434" imgH="854964" progId="Visio.Drawing.11">
                  <p:embed/>
                </p:oleObj>
              </mc:Choice>
              <mc:Fallback>
                <p:oleObj name="Visio" r:id="rId3" imgW="3164434" imgH="8549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1357313"/>
                        <a:ext cx="60610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0" name="Rectangle 4">
            <a:extLst>
              <a:ext uri="{FF2B5EF4-FFF2-40B4-BE49-F238E27FC236}">
                <a16:creationId xmlns:a16="http://schemas.microsoft.com/office/drawing/2014/main" id="{5B46D89B-D9CC-4E20-B7CD-4EF5D6DBFD18}"/>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16387" name="Object 3">
            <a:extLst>
              <a:ext uri="{FF2B5EF4-FFF2-40B4-BE49-F238E27FC236}">
                <a16:creationId xmlns:a16="http://schemas.microsoft.com/office/drawing/2014/main" id="{02A90045-A579-4B6A-976B-CA88F31FD425}"/>
              </a:ext>
            </a:extLst>
          </p:cNvPr>
          <p:cNvGraphicFramePr>
            <a:graphicFrameLocks noChangeAspect="1"/>
          </p:cNvGraphicFramePr>
          <p:nvPr>
            <p:extLst>
              <p:ext uri="{D42A27DB-BD31-4B8C-83A1-F6EECF244321}">
                <p14:modId xmlns:p14="http://schemas.microsoft.com/office/powerpoint/2010/main" val="2582754856"/>
              </p:ext>
            </p:extLst>
          </p:nvPr>
        </p:nvGraphicFramePr>
        <p:xfrm>
          <a:off x="1571625" y="3609975"/>
          <a:ext cx="5597525" cy="2747963"/>
        </p:xfrm>
        <a:graphic>
          <a:graphicData uri="http://schemas.openxmlformats.org/presentationml/2006/ole">
            <mc:AlternateContent xmlns:mc="http://schemas.openxmlformats.org/markup-compatibility/2006">
              <mc:Choice xmlns:v="urn:schemas-microsoft-com:vml" Requires="v">
                <p:oleObj spid="_x0000_s69770" name="Visio" r:id="rId5" imgW="3204667" imgH="1569415" progId="Visio.Drawing.11">
                  <p:embed/>
                </p:oleObj>
              </mc:Choice>
              <mc:Fallback>
                <p:oleObj name="Visio" r:id="rId5" imgW="3204667" imgH="1569415"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3609975"/>
                        <a:ext cx="55975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1" name="矩形 8">
            <a:extLst>
              <a:ext uri="{FF2B5EF4-FFF2-40B4-BE49-F238E27FC236}">
                <a16:creationId xmlns:a16="http://schemas.microsoft.com/office/drawing/2014/main" id="{EAECCE88-45C8-48D2-972A-0BBE0DF3F893}"/>
              </a:ext>
            </a:extLst>
          </p:cNvPr>
          <p:cNvSpPr>
            <a:spLocks noChangeArrowheads="1"/>
          </p:cNvSpPr>
          <p:nvPr/>
        </p:nvSpPr>
        <p:spPr bwMode="auto">
          <a:xfrm>
            <a:off x="4113213" y="2928938"/>
            <a:ext cx="803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类图</a:t>
            </a:r>
          </a:p>
        </p:txBody>
      </p:sp>
      <p:sp>
        <p:nvSpPr>
          <p:cNvPr id="16394" name="矩形 9">
            <a:extLst>
              <a:ext uri="{FF2B5EF4-FFF2-40B4-BE49-F238E27FC236}">
                <a16:creationId xmlns:a16="http://schemas.microsoft.com/office/drawing/2014/main" id="{22CDD217-1B1C-4FBE-81BD-495D51131865}"/>
              </a:ext>
            </a:extLst>
          </p:cNvPr>
          <p:cNvSpPr>
            <a:spLocks noChangeArrowheads="1"/>
          </p:cNvSpPr>
          <p:nvPr/>
        </p:nvSpPr>
        <p:spPr bwMode="auto">
          <a:xfrm>
            <a:off x="3744913" y="6202363"/>
            <a:ext cx="204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相应的对象图</a:t>
            </a:r>
          </a:p>
        </p:txBody>
      </p:sp>
      <p:sp>
        <p:nvSpPr>
          <p:cNvPr id="2" name="文本框 1">
            <a:extLst>
              <a:ext uri="{FF2B5EF4-FFF2-40B4-BE49-F238E27FC236}">
                <a16:creationId xmlns:a16="http://schemas.microsoft.com/office/drawing/2014/main" id="{79E818F0-9321-4421-B876-B7F51D08D8C2}"/>
              </a:ext>
            </a:extLst>
          </p:cNvPr>
          <p:cNvSpPr txBox="1"/>
          <p:nvPr/>
        </p:nvSpPr>
        <p:spPr>
          <a:xfrm>
            <a:off x="3995936" y="4077072"/>
            <a:ext cx="803275" cy="461665"/>
          </a:xfrm>
          <a:prstGeom prst="rect">
            <a:avLst/>
          </a:prstGeom>
          <a:noFill/>
        </p:spPr>
        <p:txBody>
          <a:bodyPr wrap="square" rtlCol="0">
            <a:spAutoFit/>
          </a:bodyPr>
          <a:lstStyle/>
          <a:p>
            <a:endParaRPr lang="zh-CN" altLang="en-US"/>
          </a:p>
        </p:txBody>
      </p:sp>
      <p:sp>
        <p:nvSpPr>
          <p:cNvPr id="5" name="文本框 4">
            <a:extLst>
              <a:ext uri="{FF2B5EF4-FFF2-40B4-BE49-F238E27FC236}">
                <a16:creationId xmlns:a16="http://schemas.microsoft.com/office/drawing/2014/main" id="{5F64EA07-F82E-4C39-9F23-53E9BCACAC79}"/>
              </a:ext>
            </a:extLst>
          </p:cNvPr>
          <p:cNvSpPr txBox="1"/>
          <p:nvPr/>
        </p:nvSpPr>
        <p:spPr>
          <a:xfrm>
            <a:off x="4083466" y="3997077"/>
            <a:ext cx="504056" cy="461665"/>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链</a:t>
            </a:r>
          </a:p>
        </p:txBody>
      </p:sp>
      <p:sp>
        <p:nvSpPr>
          <p:cNvPr id="15" name="文本框 14">
            <a:extLst>
              <a:ext uri="{FF2B5EF4-FFF2-40B4-BE49-F238E27FC236}">
                <a16:creationId xmlns:a16="http://schemas.microsoft.com/office/drawing/2014/main" id="{AC4F9481-8EEA-47B0-9C6F-C72C3BCE6DA9}"/>
              </a:ext>
            </a:extLst>
          </p:cNvPr>
          <p:cNvSpPr txBox="1"/>
          <p:nvPr/>
        </p:nvSpPr>
        <p:spPr>
          <a:xfrm>
            <a:off x="4062964" y="4945223"/>
            <a:ext cx="504056" cy="461665"/>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60DD834A-D3C5-4AB4-B3D3-B3195CDFC0BE}"/>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48131" name="内容占位符 2">
            <a:extLst>
              <a:ext uri="{FF2B5EF4-FFF2-40B4-BE49-F238E27FC236}">
                <a16:creationId xmlns:a16="http://schemas.microsoft.com/office/drawing/2014/main" id="{4BED8D39-3846-4880-83B9-3B2ECBA3062A}"/>
              </a:ext>
            </a:extLst>
          </p:cNvPr>
          <p:cNvSpPr>
            <a:spLocks noGrp="1"/>
          </p:cNvSpPr>
          <p:nvPr>
            <p:ph idx="1"/>
          </p:nvPr>
        </p:nvSpPr>
        <p:spPr/>
        <p:txBody>
          <a:bodyPr/>
          <a:lstStyle/>
          <a:p>
            <a:pPr>
              <a:buFont typeface="Wingdings" panose="05000000000000000000" pitchFamily="2" charset="2"/>
              <a:buNone/>
              <a:defRPr/>
            </a:pPr>
            <a:r>
              <a:rPr lang="en-US" altLang="zh-CN" b="1" dirty="0"/>
              <a:t>4. </a:t>
            </a:r>
            <a:r>
              <a:rPr lang="zh-CN" altLang="en-US" b="1" dirty="0"/>
              <a:t>顺序图</a:t>
            </a:r>
            <a:endParaRPr lang="en-US" altLang="zh-CN" b="1" dirty="0"/>
          </a:p>
          <a:p>
            <a:pPr lvl="1">
              <a:defRPr/>
            </a:pPr>
            <a:r>
              <a:rPr lang="zh-CN" b="1" dirty="0">
                <a:ea typeface="+mn-ea"/>
              </a:rPr>
              <a:t>顺序图是一种详细表示对象之间以及对象与参与者之间交互的图，它由一组协作的对象（或参与者）以及他们之间可发送的消息组成，强调消息之间的顺序。</a:t>
            </a:r>
            <a:endParaRPr lang="en-US" altLang="zh-CN" b="1" dirty="0">
              <a:ea typeface="+mn-ea"/>
            </a:endParaRPr>
          </a:p>
          <a:p>
            <a:pPr lvl="1">
              <a:defRPr/>
            </a:pPr>
            <a:r>
              <a:rPr lang="zh-CN" b="1" dirty="0">
                <a:ea typeface="+mn-ea"/>
              </a:rPr>
              <a:t>顺序图是二维的，其中，垂直方向表示时间，水平方向表示不同的对象或参与者。</a:t>
            </a:r>
            <a:endParaRPr lang="zh-CN" altLang="en-US" b="1" dirty="0">
              <a:ea typeface="+mn-ea"/>
            </a:endParaRPr>
          </a:p>
        </p:txBody>
      </p:sp>
      <p:sp>
        <p:nvSpPr>
          <p:cNvPr id="70660" name="页脚占位符 3">
            <a:extLst>
              <a:ext uri="{FF2B5EF4-FFF2-40B4-BE49-F238E27FC236}">
                <a16:creationId xmlns:a16="http://schemas.microsoft.com/office/drawing/2014/main" id="{06C89895-9531-450F-B130-52CC65D5C7E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95E964C6-E2D2-42C2-9FC6-E58EA20B23C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1683" name="内容占位符 2">
            <a:extLst>
              <a:ext uri="{FF2B5EF4-FFF2-40B4-BE49-F238E27FC236}">
                <a16:creationId xmlns:a16="http://schemas.microsoft.com/office/drawing/2014/main" id="{5C566C6D-4810-4E19-97FF-9457703B0B0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1684" name="页脚占位符 3">
            <a:extLst>
              <a:ext uri="{FF2B5EF4-FFF2-40B4-BE49-F238E27FC236}">
                <a16:creationId xmlns:a16="http://schemas.microsoft.com/office/drawing/2014/main" id="{9550661A-D98D-4269-A2C4-0E870481DA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1685" name="Picture 2">
            <a:extLst>
              <a:ext uri="{FF2B5EF4-FFF2-40B4-BE49-F238E27FC236}">
                <a16:creationId xmlns:a16="http://schemas.microsoft.com/office/drawing/2014/main" id="{B9F820CD-4DCA-4F30-AF6D-6364AC371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214438"/>
            <a:ext cx="50006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7A08F51-9E63-49DA-BEE5-024EA46C284A}"/>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30D59488-EB1C-48D5-9AB7-DC457C44768C}"/>
              </a:ext>
            </a:extLst>
          </p:cNvPr>
          <p:cNvSpPr>
            <a:spLocks noGrp="1"/>
          </p:cNvSpPr>
          <p:nvPr>
            <p:ph idx="1"/>
          </p:nvPr>
        </p:nvSpPr>
        <p:spPr/>
        <p:txBody>
          <a:bodyPr/>
          <a:lstStyle/>
          <a:p>
            <a:pPr lvl="1"/>
            <a:r>
              <a:rPr lang="zh-CN" altLang="en-US" b="1">
                <a:latin typeface="黑体" panose="02010609060101010101" pitchFamily="49" charset="-122"/>
                <a:ea typeface="黑体" panose="02010609060101010101" pitchFamily="49" charset="-122"/>
              </a:rPr>
              <a:t>对象生命线</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对象生命线表示对象在一段时间内的存在，表示成垂直虚线，并位于对象符号之下</a:t>
            </a:r>
            <a:endParaRPr lang="en-US" altLang="zh-CN" b="1">
              <a:latin typeface="黑体" panose="02010609060101010101" pitchFamily="49" charset="-122"/>
              <a:ea typeface="黑体" panose="02010609060101010101" pitchFamily="49" charset="-122"/>
            </a:endParaRPr>
          </a:p>
          <a:p>
            <a:pPr lvl="1"/>
            <a:r>
              <a:rPr lang="zh-CN" altLang="en-US" b="1">
                <a:latin typeface="黑体" panose="02010609060101010101" pitchFamily="49" charset="-122"/>
                <a:ea typeface="黑体" panose="02010609060101010101" pitchFamily="49" charset="-122"/>
              </a:rPr>
              <a:t>控制焦点</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控制焦点表示了对象的一个操作执行的持续时间，也表示了对象和它的调用者之间的控制关系。</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用一个窄长的矩形表示控制焦点。</a:t>
            </a:r>
            <a:endParaRPr lang="en-US" altLang="zh-CN" b="1">
              <a:latin typeface="黑体" panose="02010609060101010101" pitchFamily="49" charset="-122"/>
              <a:ea typeface="黑体" panose="02010609060101010101" pitchFamily="49" charset="-122"/>
            </a:endParaRPr>
          </a:p>
          <a:p>
            <a:pPr lvl="2"/>
            <a:r>
              <a:rPr lang="zh-CN" altLang="en-US" b="1">
                <a:latin typeface="黑体" panose="02010609060101010101" pitchFamily="49" charset="-122"/>
                <a:ea typeface="黑体" panose="02010609060101010101" pitchFamily="49" charset="-122"/>
              </a:rPr>
              <a:t>在一个对象的操作递归地调用自己或调用本对象的其他操作的情况下，第二个控制焦点符号画在第一个符号稍微靠右的位置</a:t>
            </a:r>
          </a:p>
        </p:txBody>
      </p:sp>
      <p:sp>
        <p:nvSpPr>
          <p:cNvPr id="72708" name="页脚占位符 3">
            <a:extLst>
              <a:ext uri="{FF2B5EF4-FFF2-40B4-BE49-F238E27FC236}">
                <a16:creationId xmlns:a16="http://schemas.microsoft.com/office/drawing/2014/main" id="{2C7D0F9F-EE82-4A6A-9182-426114A5D1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5022F2B7-11E9-4053-8E16-EDD805E27FBA}"/>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E0F0DF0B-3861-4D77-A27B-56E3836F515C}"/>
              </a:ext>
            </a:extLst>
          </p:cNvPr>
          <p:cNvSpPr>
            <a:spLocks noGrp="1"/>
          </p:cNvSpPr>
          <p:nvPr>
            <p:ph idx="1"/>
          </p:nvPr>
        </p:nvSpPr>
        <p:spPr>
          <a:xfrm>
            <a:off x="647700" y="1409700"/>
            <a:ext cx="8343900" cy="5091113"/>
          </a:xfrm>
        </p:spPr>
        <p:txBody>
          <a:bodyPr/>
          <a:lstStyle/>
          <a:p>
            <a:pPr lvl="1">
              <a:defRPr/>
            </a:pPr>
            <a:r>
              <a:rPr lang="zh-CN" altLang="en-US" b="1" dirty="0">
                <a:latin typeface="+mn-ea"/>
                <a:ea typeface="+mn-ea"/>
              </a:rPr>
              <a:t>消息</a:t>
            </a:r>
            <a:endParaRPr lang="en-US" altLang="zh-CN" b="1" dirty="0">
              <a:latin typeface="+mn-ea"/>
              <a:ea typeface="+mn-ea"/>
            </a:endParaRPr>
          </a:p>
          <a:p>
            <a:pPr lvl="2">
              <a:defRPr/>
            </a:pPr>
            <a:r>
              <a:rPr lang="zh-CN" altLang="en-US" b="1" dirty="0">
                <a:latin typeface="+mn-ea"/>
                <a:ea typeface="+mn-ea"/>
              </a:rPr>
              <a:t>消息是对象之间通信的描述。</a:t>
            </a:r>
            <a:endParaRPr lang="en-US" altLang="zh-CN" b="1" dirty="0">
              <a:latin typeface="+mn-ea"/>
              <a:ea typeface="+mn-ea"/>
            </a:endParaRPr>
          </a:p>
          <a:p>
            <a:pPr lvl="2">
              <a:defRPr/>
            </a:pPr>
            <a:r>
              <a:rPr lang="zh-CN" altLang="en-US" b="1" dirty="0">
                <a:latin typeface="+mn-ea"/>
                <a:ea typeface="+mn-ea"/>
              </a:rPr>
              <a:t>消息表示为从一条生命线到另一条生命线的一条带有箭头的水平实线（简称为箭线），从源对象指向目标对象。在箭线上书写消息的名称及其参数或者参数表达式。</a:t>
            </a:r>
            <a:endParaRPr lang="en-US" altLang="zh-CN" b="1" dirty="0">
              <a:latin typeface="+mn-ea"/>
              <a:ea typeface="+mn-ea"/>
            </a:endParaRPr>
          </a:p>
          <a:p>
            <a:pPr lvl="2">
              <a:defRPr/>
            </a:pPr>
            <a:r>
              <a:rPr lang="zh-CN" altLang="en-US" b="1" dirty="0">
                <a:latin typeface="+mn-ea"/>
                <a:ea typeface="+mn-ea"/>
              </a:rPr>
              <a:t>实箭头“</a:t>
            </a:r>
            <a:r>
              <a:rPr lang="en-US" b="1" dirty="0">
                <a:latin typeface="+mn-ea"/>
                <a:ea typeface="+mn-ea"/>
              </a:rPr>
              <a:t>      </a:t>
            </a:r>
            <a:r>
              <a:rPr lang="zh-CN" altLang="en-US" b="1" dirty="0">
                <a:latin typeface="+mn-ea"/>
                <a:ea typeface="+mn-ea"/>
              </a:rPr>
              <a:t>”用于过程调用或其他的嵌套控制流，称为同步消息。</a:t>
            </a:r>
            <a:endParaRPr lang="en-US" altLang="zh-CN" b="1" dirty="0">
              <a:latin typeface="+mn-ea"/>
              <a:ea typeface="+mn-ea"/>
            </a:endParaRPr>
          </a:p>
          <a:p>
            <a:pPr lvl="2">
              <a:defRPr/>
            </a:pPr>
            <a:r>
              <a:rPr lang="zh-CN" altLang="en-US" b="1" dirty="0">
                <a:latin typeface="+mn-ea"/>
                <a:ea typeface="+mn-ea"/>
              </a:rPr>
              <a:t>枝装箭线“</a:t>
            </a:r>
            <a:r>
              <a:rPr lang="en-US" b="1" dirty="0">
                <a:latin typeface="+mn-ea"/>
                <a:ea typeface="+mn-ea"/>
              </a:rPr>
              <a:t>     </a:t>
            </a:r>
            <a:r>
              <a:rPr lang="zh-CN" altLang="en-US" b="1" dirty="0">
                <a:latin typeface="+mn-ea"/>
                <a:ea typeface="+mn-ea"/>
              </a:rPr>
              <a:t>”用于异步通信，也就是没有控制嵌套。</a:t>
            </a:r>
            <a:endParaRPr lang="en-US" altLang="zh-CN" b="1" dirty="0">
              <a:latin typeface="+mn-ea"/>
              <a:ea typeface="+mn-ea"/>
            </a:endParaRPr>
          </a:p>
          <a:p>
            <a:pPr lvl="2">
              <a:defRPr/>
            </a:pPr>
            <a:r>
              <a:rPr lang="zh-CN" altLang="en-US" b="1" dirty="0">
                <a:latin typeface="+mn-ea"/>
                <a:ea typeface="+mn-ea"/>
              </a:rPr>
              <a:t>虚的枝装箭线“</a:t>
            </a:r>
            <a:r>
              <a:rPr lang="en-US" b="1" dirty="0">
                <a:latin typeface="+mn-ea"/>
                <a:ea typeface="+mn-ea"/>
              </a:rPr>
              <a:t>     </a:t>
            </a:r>
            <a:r>
              <a:rPr lang="zh-CN" altLang="en-US" b="1" dirty="0">
                <a:latin typeface="+mn-ea"/>
                <a:ea typeface="+mn-ea"/>
              </a:rPr>
              <a:t>”显示地表示从调用过程的返回。</a:t>
            </a:r>
          </a:p>
        </p:txBody>
      </p:sp>
      <p:sp>
        <p:nvSpPr>
          <p:cNvPr id="73732" name="页脚占位符 3">
            <a:extLst>
              <a:ext uri="{FF2B5EF4-FFF2-40B4-BE49-F238E27FC236}">
                <a16:creationId xmlns:a16="http://schemas.microsoft.com/office/drawing/2014/main" id="{60BC0145-631B-4D34-BF7E-C31829E5E8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1205" name="Line 3">
            <a:extLst>
              <a:ext uri="{FF2B5EF4-FFF2-40B4-BE49-F238E27FC236}">
                <a16:creationId xmlns:a16="http://schemas.microsoft.com/office/drawing/2014/main" id="{B9D6905B-EA98-415F-AFE3-4F99CCF22A64}"/>
              </a:ext>
            </a:extLst>
          </p:cNvPr>
          <p:cNvSpPr>
            <a:spLocks noChangeShapeType="1"/>
          </p:cNvSpPr>
          <p:nvPr/>
        </p:nvSpPr>
        <p:spPr bwMode="auto">
          <a:xfrm>
            <a:off x="3857625" y="4214813"/>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06" name="Line 4">
            <a:extLst>
              <a:ext uri="{FF2B5EF4-FFF2-40B4-BE49-F238E27FC236}">
                <a16:creationId xmlns:a16="http://schemas.microsoft.com/office/drawing/2014/main" id="{DC74E65A-D087-405A-A805-1221FAD61BBE}"/>
              </a:ext>
            </a:extLst>
          </p:cNvPr>
          <p:cNvSpPr>
            <a:spLocks noChangeShapeType="1"/>
          </p:cNvSpPr>
          <p:nvPr/>
        </p:nvSpPr>
        <p:spPr bwMode="auto">
          <a:xfrm>
            <a:off x="4071938" y="5072063"/>
            <a:ext cx="34290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1207" name="Line 5">
            <a:extLst>
              <a:ext uri="{FF2B5EF4-FFF2-40B4-BE49-F238E27FC236}">
                <a16:creationId xmlns:a16="http://schemas.microsoft.com/office/drawing/2014/main" id="{79AF2EA1-B2AB-4E80-A083-E059C4142CA5}"/>
              </a:ext>
            </a:extLst>
          </p:cNvPr>
          <p:cNvSpPr>
            <a:spLocks noChangeShapeType="1"/>
          </p:cNvSpPr>
          <p:nvPr/>
        </p:nvSpPr>
        <p:spPr bwMode="auto">
          <a:xfrm>
            <a:off x="4643438" y="5857875"/>
            <a:ext cx="342900" cy="0"/>
          </a:xfrm>
          <a:prstGeom prst="line">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0AF7CC0-0729-477E-A6A6-04217C09FED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4755" name="内容占位符 2">
            <a:extLst>
              <a:ext uri="{FF2B5EF4-FFF2-40B4-BE49-F238E27FC236}">
                <a16:creationId xmlns:a16="http://schemas.microsoft.com/office/drawing/2014/main" id="{316A0182-DA18-48A1-BE49-E4D8AE8190E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4756" name="页脚占位符 3">
            <a:extLst>
              <a:ext uri="{FF2B5EF4-FFF2-40B4-BE49-F238E27FC236}">
                <a16:creationId xmlns:a16="http://schemas.microsoft.com/office/drawing/2014/main" id="{31729515-8488-474F-A62C-936E1DE6A2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4757" name="Picture 2">
            <a:extLst>
              <a:ext uri="{FF2B5EF4-FFF2-40B4-BE49-F238E27FC236}">
                <a16:creationId xmlns:a16="http://schemas.microsoft.com/office/drawing/2014/main" id="{EBB5AF09-CBC1-48D5-817C-C02929BF0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357313"/>
            <a:ext cx="74295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矩形 5">
            <a:extLst>
              <a:ext uri="{FF2B5EF4-FFF2-40B4-BE49-F238E27FC236}">
                <a16:creationId xmlns:a16="http://schemas.microsoft.com/office/drawing/2014/main" id="{18369783-CB3C-4C43-B571-8AE2D24F0828}"/>
              </a:ext>
            </a:extLst>
          </p:cNvPr>
          <p:cNvSpPr>
            <a:spLocks noChangeArrowheads="1"/>
          </p:cNvSpPr>
          <p:nvPr/>
        </p:nvSpPr>
        <p:spPr bwMode="auto">
          <a:xfrm>
            <a:off x="3071813" y="6000750"/>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描述打电话的顺序图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0DAFD1DA-28F2-4D80-ABA2-6DAA7C3866F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05CB0E17-2F4C-46E2-A8CE-CEC8FB82DCCA}"/>
              </a:ext>
            </a:extLst>
          </p:cNvPr>
          <p:cNvSpPr>
            <a:spLocks noGrp="1"/>
          </p:cNvSpPr>
          <p:nvPr>
            <p:ph idx="1"/>
          </p:nvPr>
        </p:nvSpPr>
        <p:spPr/>
        <p:txBody>
          <a:bodyPr/>
          <a:lstStyle/>
          <a:p>
            <a:pPr>
              <a:buFont typeface="Wingdings" panose="05000000000000000000" pitchFamily="2" charset="2"/>
              <a:buNone/>
            </a:pPr>
            <a:r>
              <a:rPr lang="en-US" altLang="zh-CN" b="1" dirty="0"/>
              <a:t>5. </a:t>
            </a:r>
            <a:r>
              <a:rPr lang="zh-CN" altLang="en-US" b="1" dirty="0"/>
              <a:t>协作图</a:t>
            </a:r>
            <a:endParaRPr lang="en-US" altLang="zh-CN" b="1" dirty="0"/>
          </a:p>
          <a:p>
            <a:pPr lvl="1"/>
            <a:r>
              <a:rPr lang="zh-CN" altLang="en-US" b="1" dirty="0">
                <a:ea typeface="黑体" panose="02010609060101010101" pitchFamily="49" charset="-122"/>
              </a:rPr>
              <a:t>协作图是一种强调发送和接收消息的对象结构组织的交互图，显示围绕对象以及它们之间的链而组织的交互。</a:t>
            </a:r>
            <a:endParaRPr lang="en-US" altLang="zh-CN" b="1" dirty="0">
              <a:ea typeface="黑体" panose="02010609060101010101" pitchFamily="49" charset="-122"/>
            </a:endParaRPr>
          </a:p>
          <a:p>
            <a:pPr lvl="1"/>
            <a:r>
              <a:rPr lang="zh-CN" altLang="en-US" b="1" dirty="0">
                <a:ea typeface="黑体" panose="02010609060101010101" pitchFamily="49" charset="-122"/>
              </a:rPr>
              <a:t>协作图由对象、链以及链上的消息构成，其中也可以有参与者。</a:t>
            </a:r>
            <a:endParaRPr lang="en-US" altLang="zh-CN" b="1" dirty="0">
              <a:ea typeface="黑体" panose="02010609060101010101" pitchFamily="49" charset="-122"/>
            </a:endParaRPr>
          </a:p>
          <a:p>
            <a:pPr lvl="1"/>
            <a:r>
              <a:rPr lang="zh-CN" altLang="en-US" b="1" dirty="0">
                <a:ea typeface="黑体" panose="02010609060101010101" pitchFamily="49" charset="-122"/>
              </a:rPr>
              <a:t>协作图有两点不同于顺序图：协作图有链和消息序号。</a:t>
            </a:r>
            <a:endParaRPr lang="en-US" altLang="zh-CN" b="1" dirty="0">
              <a:ea typeface="黑体" panose="02010609060101010101" pitchFamily="49" charset="-122"/>
            </a:endParaRPr>
          </a:p>
          <a:p>
            <a:pPr lvl="1"/>
            <a:r>
              <a:rPr lang="zh-CN" altLang="en-US" b="1" dirty="0">
                <a:ea typeface="黑体" panose="02010609060101010101" pitchFamily="49" charset="-122"/>
              </a:rPr>
              <a:t>顺序图和协作图可以相互转换，而不丢失语义信息，因为这两种图都共享相同的基本模型。它们统称为类和对象的“交互图”。</a:t>
            </a:r>
          </a:p>
        </p:txBody>
      </p:sp>
      <p:sp>
        <p:nvSpPr>
          <p:cNvPr id="75780" name="页脚占位符 3">
            <a:extLst>
              <a:ext uri="{FF2B5EF4-FFF2-40B4-BE49-F238E27FC236}">
                <a16:creationId xmlns:a16="http://schemas.microsoft.com/office/drawing/2014/main" id="{7B7492B9-260B-43A8-BB56-1AD6ABC315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8E19E40-96DB-4883-903C-2EEAF5760E0C}"/>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6803" name="内容占位符 2">
            <a:extLst>
              <a:ext uri="{FF2B5EF4-FFF2-40B4-BE49-F238E27FC236}">
                <a16:creationId xmlns:a16="http://schemas.microsoft.com/office/drawing/2014/main" id="{89270C91-1F9D-41D5-826E-7D6E75E46B43}"/>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6804" name="页脚占位符 3">
            <a:extLst>
              <a:ext uri="{FF2B5EF4-FFF2-40B4-BE49-F238E27FC236}">
                <a16:creationId xmlns:a16="http://schemas.microsoft.com/office/drawing/2014/main" id="{9ACCC2D5-6312-4CB9-B4E9-D50FFCDB75F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6805" name="Picture 2">
            <a:extLst>
              <a:ext uri="{FF2B5EF4-FFF2-40B4-BE49-F238E27FC236}">
                <a16:creationId xmlns:a16="http://schemas.microsoft.com/office/drawing/2014/main" id="{A7D587C9-0B55-417C-93E6-2C95CFA40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714500"/>
            <a:ext cx="77851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矩形 8">
            <a:extLst>
              <a:ext uri="{FF2B5EF4-FFF2-40B4-BE49-F238E27FC236}">
                <a16:creationId xmlns:a16="http://schemas.microsoft.com/office/drawing/2014/main" id="{89ECAD5C-E289-40D0-B473-47E5ED94CD36}"/>
              </a:ext>
            </a:extLst>
          </p:cNvPr>
          <p:cNvSpPr>
            <a:spLocks noChangeArrowheads="1"/>
          </p:cNvSpPr>
          <p:nvPr/>
        </p:nvSpPr>
        <p:spPr bwMode="auto">
          <a:xfrm>
            <a:off x="3786188" y="6000750"/>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协作图实例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4164104-40BA-41EE-B153-D26F8AE5B07E}"/>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77827" name="内容占位符 2">
            <a:extLst>
              <a:ext uri="{FF2B5EF4-FFF2-40B4-BE49-F238E27FC236}">
                <a16:creationId xmlns:a16="http://schemas.microsoft.com/office/drawing/2014/main" id="{3259DE5C-7C46-4594-8436-B3D83B7CD06D}"/>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7828" name="页脚占位符 3">
            <a:extLst>
              <a:ext uri="{FF2B5EF4-FFF2-40B4-BE49-F238E27FC236}">
                <a16:creationId xmlns:a16="http://schemas.microsoft.com/office/drawing/2014/main" id="{7B4D72B0-7522-4980-9C9F-53784ABD18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7829" name="Picture 2">
            <a:extLst>
              <a:ext uri="{FF2B5EF4-FFF2-40B4-BE49-F238E27FC236}">
                <a16:creationId xmlns:a16="http://schemas.microsoft.com/office/drawing/2014/main" id="{D585AEA1-3FBC-47B4-8873-850D22C23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357313"/>
            <a:ext cx="74549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矩形 5">
            <a:extLst>
              <a:ext uri="{FF2B5EF4-FFF2-40B4-BE49-F238E27FC236}">
                <a16:creationId xmlns:a16="http://schemas.microsoft.com/office/drawing/2014/main" id="{3F85BF2A-C471-44CB-A537-B64E1B4289BF}"/>
              </a:ext>
            </a:extLst>
          </p:cNvPr>
          <p:cNvSpPr>
            <a:spLocks noChangeArrowheads="1"/>
          </p:cNvSpPr>
          <p:nvPr/>
        </p:nvSpPr>
        <p:spPr bwMode="auto">
          <a:xfrm>
            <a:off x="3071813" y="6143625"/>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协作图对应的顺序图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025A1-E9E5-45E2-A3EB-80145AB3A652}"/>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4" name="页脚占位符 3">
            <a:extLst>
              <a:ext uri="{FF2B5EF4-FFF2-40B4-BE49-F238E27FC236}">
                <a16:creationId xmlns:a16="http://schemas.microsoft.com/office/drawing/2014/main" id="{C4F57CF0-DF2E-4A03-83F8-34CF08D30147}"/>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pic>
        <p:nvPicPr>
          <p:cNvPr id="5" name="图片 4">
            <a:extLst>
              <a:ext uri="{FF2B5EF4-FFF2-40B4-BE49-F238E27FC236}">
                <a16:creationId xmlns:a16="http://schemas.microsoft.com/office/drawing/2014/main" id="{04DE49E7-C3E6-4CD1-B42C-60A60E3EFB1F}"/>
              </a:ext>
            </a:extLst>
          </p:cNvPr>
          <p:cNvPicPr>
            <a:picLocks noChangeAspect="1"/>
          </p:cNvPicPr>
          <p:nvPr/>
        </p:nvPicPr>
        <p:blipFill>
          <a:blip r:embed="rId2"/>
          <a:stretch>
            <a:fillRect/>
          </a:stretch>
        </p:blipFill>
        <p:spPr>
          <a:xfrm>
            <a:off x="-18468" y="1340768"/>
            <a:ext cx="9144000" cy="4896544"/>
          </a:xfrm>
          <a:prstGeom prst="rect">
            <a:avLst/>
          </a:prstGeom>
        </p:spPr>
      </p:pic>
    </p:spTree>
    <p:extLst>
      <p:ext uri="{BB962C8B-B14F-4D97-AF65-F5344CB8AC3E}">
        <p14:creationId xmlns:p14="http://schemas.microsoft.com/office/powerpoint/2010/main" val="17716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41E1B-FBAD-4FC0-B85F-C0A19E5E2E94}"/>
              </a:ext>
            </a:extLst>
          </p:cNvPr>
          <p:cNvSpPr>
            <a:spLocks noGrp="1"/>
          </p:cNvSpPr>
          <p:nvPr>
            <p:ph type="title"/>
          </p:nvPr>
        </p:nvSpPr>
        <p:spPr/>
        <p:txBody>
          <a:bodyPr/>
          <a:lstStyle/>
          <a:p>
            <a:r>
              <a:rPr lang="en-US" altLang="zh-CN" dirty="0">
                <a:latin typeface="华文中宋" panose="02010600040101010101" pitchFamily="2" charset="-122"/>
              </a:rPr>
              <a:t>§4.2 UML</a:t>
            </a:r>
            <a:r>
              <a:rPr lang="zh-CN" altLang="en-US" dirty="0">
                <a:latin typeface="华文中宋" panose="02010600040101010101" pitchFamily="2" charset="-122"/>
              </a:rPr>
              <a:t>中的图</a:t>
            </a:r>
            <a:endParaRPr lang="zh-CN" altLang="en-US" dirty="0"/>
          </a:p>
        </p:txBody>
      </p:sp>
      <p:sp>
        <p:nvSpPr>
          <p:cNvPr id="3" name="内容占位符 2">
            <a:extLst>
              <a:ext uri="{FF2B5EF4-FFF2-40B4-BE49-F238E27FC236}">
                <a16:creationId xmlns:a16="http://schemas.microsoft.com/office/drawing/2014/main" id="{33283FE2-6176-4666-B7E2-D7E782744B99}"/>
              </a:ext>
            </a:extLst>
          </p:cNvPr>
          <p:cNvSpPr>
            <a:spLocks noGrp="1"/>
          </p:cNvSpPr>
          <p:nvPr>
            <p:ph idx="1"/>
          </p:nvPr>
        </p:nvSpPr>
        <p:spPr/>
        <p:txBody>
          <a:bodyPr/>
          <a:lstStyle/>
          <a:p>
            <a:r>
              <a:rPr lang="en-US" altLang="zh-CN" b="1" dirty="0">
                <a:ea typeface="黑体" panose="02010609060101010101" pitchFamily="49" charset="-122"/>
              </a:rPr>
              <a:t>UML</a:t>
            </a:r>
            <a:r>
              <a:rPr lang="zh-CN" altLang="en-US" b="1" dirty="0">
                <a:ea typeface="黑体" panose="02010609060101010101" pitchFamily="49" charset="-122"/>
              </a:rPr>
              <a:t>中的其它图：</a:t>
            </a:r>
            <a:endParaRPr lang="en-US" altLang="zh-CN" b="1" dirty="0">
              <a:ea typeface="黑体" panose="02010609060101010101" pitchFamily="49" charset="-122"/>
            </a:endParaRPr>
          </a:p>
          <a:p>
            <a:pPr lvl="1"/>
            <a:r>
              <a:rPr lang="zh-CN" altLang="en-US" b="1" dirty="0">
                <a:ea typeface="黑体" panose="02010609060101010101" pitchFamily="49" charset="-122"/>
              </a:rPr>
              <a:t>状态图</a:t>
            </a:r>
            <a:endParaRPr lang="en-US" altLang="zh-CN" b="1" dirty="0">
              <a:ea typeface="黑体" panose="02010609060101010101" pitchFamily="49" charset="-122"/>
            </a:endParaRPr>
          </a:p>
          <a:p>
            <a:pPr lvl="1"/>
            <a:r>
              <a:rPr lang="zh-CN" altLang="en-US" b="1" dirty="0">
                <a:ea typeface="黑体" panose="02010609060101010101" pitchFamily="49" charset="-122"/>
              </a:rPr>
              <a:t>活动图</a:t>
            </a:r>
            <a:endParaRPr lang="en-US" altLang="zh-CN" b="1" dirty="0">
              <a:ea typeface="黑体" panose="02010609060101010101" pitchFamily="49" charset="-122"/>
            </a:endParaRPr>
          </a:p>
          <a:p>
            <a:pPr lvl="1"/>
            <a:r>
              <a:rPr lang="zh-CN" altLang="en-US" b="1" dirty="0">
                <a:ea typeface="黑体" panose="02010609060101010101" pitchFamily="49" charset="-122"/>
              </a:rPr>
              <a:t>构件图</a:t>
            </a:r>
            <a:endParaRPr lang="en-US" altLang="zh-CN" b="1" dirty="0">
              <a:ea typeface="黑体" panose="02010609060101010101" pitchFamily="49" charset="-122"/>
            </a:endParaRPr>
          </a:p>
          <a:p>
            <a:pPr lvl="1"/>
            <a:r>
              <a:rPr lang="zh-CN" altLang="en-US" b="1" dirty="0">
                <a:ea typeface="黑体" panose="02010609060101010101" pitchFamily="49" charset="-122"/>
              </a:rPr>
              <a:t>部署图</a:t>
            </a:r>
            <a:endParaRPr lang="en-US" altLang="zh-CN" b="1" dirty="0">
              <a:ea typeface="黑体" panose="02010609060101010101" pitchFamily="49" charset="-122"/>
            </a:endParaRPr>
          </a:p>
          <a:p>
            <a:pPr lvl="1"/>
            <a:r>
              <a:rPr lang="zh-CN" altLang="en-US" b="1" dirty="0">
                <a:ea typeface="黑体" panose="02010609060101010101" pitchFamily="49" charset="-122"/>
              </a:rPr>
              <a:t>包图</a:t>
            </a:r>
          </a:p>
        </p:txBody>
      </p:sp>
      <p:sp>
        <p:nvSpPr>
          <p:cNvPr id="4" name="页脚占位符 3">
            <a:extLst>
              <a:ext uri="{FF2B5EF4-FFF2-40B4-BE49-F238E27FC236}">
                <a16:creationId xmlns:a16="http://schemas.microsoft.com/office/drawing/2014/main" id="{EA48B4BA-E250-4C59-97E1-90FBACB635DD}"/>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95502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C880BCD-3B3A-473E-8809-9E4BC7F8D31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739162C7-4BE6-4408-B7AA-E36961F81CDC}"/>
              </a:ext>
            </a:extLst>
          </p:cNvPr>
          <p:cNvSpPr>
            <a:spLocks noGrp="1"/>
          </p:cNvSpPr>
          <p:nvPr>
            <p:ph idx="1"/>
          </p:nvPr>
        </p:nvSpPr>
        <p:spPr>
          <a:xfrm>
            <a:off x="179512" y="1409700"/>
            <a:ext cx="8964488" cy="4856163"/>
          </a:xfrm>
        </p:spPr>
        <p:txBody>
          <a:bodyPr>
            <a:normAutofit fontScale="92500" lnSpcReduction="20000"/>
          </a:bodyPr>
          <a:lstStyle/>
          <a:p>
            <a:pPr marL="952500" lvl="1" indent="-4953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概述</a:t>
            </a:r>
            <a:endParaRPr lang="en-US" altLang="zh-CN" sz="4000" b="1" kern="1200" dirty="0">
              <a:solidFill>
                <a:srgbClr val="333399"/>
              </a:solidFill>
              <a:ea typeface="+mn-ea"/>
            </a:endParaRPr>
          </a:p>
          <a:p>
            <a:pPr marL="1028700" lvl="1" indent="-571500">
              <a:buFont typeface="Wingdings" panose="05000000000000000000" pitchFamily="2" charset="2"/>
              <a:buChar char="u"/>
              <a:defRPr/>
            </a:pPr>
            <a:r>
              <a:rPr lang="en-US" altLang="zh-CN" sz="4000" b="1" kern="1200" dirty="0">
                <a:solidFill>
                  <a:srgbClr val="333399"/>
                </a:solidFill>
                <a:ea typeface="+mn-ea"/>
              </a:rPr>
              <a:t>UML</a:t>
            </a:r>
            <a:r>
              <a:rPr lang="zh-CN" altLang="en-US" sz="4000" b="1" kern="1200" dirty="0">
                <a:solidFill>
                  <a:srgbClr val="333399"/>
                </a:solidFill>
                <a:ea typeface="+mn-ea"/>
              </a:rPr>
              <a:t>中的图</a:t>
            </a:r>
            <a:endParaRPr lang="en-US" altLang="zh-CN" sz="4000" b="1" kern="1200" dirty="0">
              <a:solidFill>
                <a:srgbClr val="333399"/>
              </a:solidFill>
              <a:ea typeface="+mn-ea"/>
            </a:endParaRPr>
          </a:p>
          <a:p>
            <a:pPr marL="952500" lvl="1" indent="-495300">
              <a:buFont typeface="Wingdings" panose="05000000000000000000" pitchFamily="2" charset="2"/>
              <a:buChar char="u"/>
              <a:defRPr/>
            </a:pPr>
            <a:r>
              <a:rPr lang="zh-CN" altLang="en-US" sz="4000" b="1" i="1" u="sng" dirty="0">
                <a:solidFill>
                  <a:srgbClr val="99230B"/>
                </a:solidFill>
              </a:rPr>
              <a:t>面向对象分析概述</a:t>
            </a:r>
            <a:r>
              <a:rPr lang="zh-CN" altLang="en-US" sz="4000" b="1" kern="1200" dirty="0">
                <a:solidFill>
                  <a:srgbClr val="333399"/>
                </a:solidFill>
                <a:ea typeface="+mn-ea"/>
              </a:rPr>
              <a:t>	</a:t>
            </a:r>
          </a:p>
          <a:p>
            <a:pPr marL="1028700" lvl="1" indent="-571500">
              <a:buFont typeface="Wingdings" panose="05000000000000000000" pitchFamily="2" charset="2"/>
              <a:buChar char="u"/>
              <a:defRPr/>
            </a:pPr>
            <a:r>
              <a:rPr lang="zh-CN" altLang="en-US" sz="4000" b="1" kern="1200" dirty="0">
                <a:solidFill>
                  <a:srgbClr val="333399"/>
                </a:solidFill>
                <a:ea typeface="+mn-ea"/>
              </a:rPr>
              <a:t>用例建模</a:t>
            </a:r>
          </a:p>
          <a:p>
            <a:pPr marL="1028700" lvl="1" indent="-571500">
              <a:buFont typeface="Wingdings" panose="05000000000000000000" pitchFamily="2" charset="2"/>
              <a:buChar char="u"/>
              <a:defRPr/>
            </a:pPr>
            <a:r>
              <a:rPr lang="zh-CN" altLang="en-US" sz="4000" b="1" kern="1200" dirty="0">
                <a:solidFill>
                  <a:srgbClr val="333399"/>
                </a:solidFill>
                <a:ea typeface="+mn-ea"/>
              </a:rPr>
              <a:t>创建领域模型</a:t>
            </a:r>
          </a:p>
          <a:p>
            <a:pPr marL="1028700" lvl="1" indent="-571500">
              <a:buFont typeface="Wingdings" panose="05000000000000000000" pitchFamily="2" charset="2"/>
              <a:buChar char="u"/>
              <a:defRPr/>
            </a:pPr>
            <a:r>
              <a:rPr lang="zh-CN" altLang="en-US" sz="4000" b="1" kern="1200" dirty="0">
                <a:solidFill>
                  <a:srgbClr val="333399"/>
                </a:solidFill>
                <a:ea typeface="+mn-ea"/>
              </a:rPr>
              <a:t>绘制系统顺序图</a:t>
            </a:r>
          </a:p>
          <a:p>
            <a:pPr marL="1028700" lvl="1" indent="-571500">
              <a:buFont typeface="Wingdings" panose="05000000000000000000" pitchFamily="2" charset="2"/>
              <a:buChar char="u"/>
              <a:defRPr/>
            </a:pPr>
            <a:r>
              <a:rPr lang="zh-CN" altLang="en-US" sz="4000" b="1" kern="1200" dirty="0">
                <a:solidFill>
                  <a:srgbClr val="333399"/>
                </a:solidFill>
                <a:ea typeface="+mn-ea"/>
              </a:rPr>
              <a:t>创建系统操作契约</a:t>
            </a:r>
          </a:p>
        </p:txBody>
      </p:sp>
      <p:sp>
        <p:nvSpPr>
          <p:cNvPr id="33796" name="页脚占位符 3">
            <a:extLst>
              <a:ext uri="{FF2B5EF4-FFF2-40B4-BE49-F238E27FC236}">
                <a16:creationId xmlns:a16="http://schemas.microsoft.com/office/drawing/2014/main" id="{9FE76ABF-51A7-450D-A6CB-405F1D63E1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366831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A5EDE0E-126D-4B6C-BCAB-FBBF6D97F6C7}"/>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3" name="内容占位符 2">
            <a:extLst>
              <a:ext uri="{FF2B5EF4-FFF2-40B4-BE49-F238E27FC236}">
                <a16:creationId xmlns:a16="http://schemas.microsoft.com/office/drawing/2014/main" id="{414FE796-2E32-48B9-87E2-A67BEF7B6B5F}"/>
              </a:ext>
            </a:extLst>
          </p:cNvPr>
          <p:cNvSpPr>
            <a:spLocks noGrp="1"/>
          </p:cNvSpPr>
          <p:nvPr>
            <p:ph idx="1"/>
          </p:nvPr>
        </p:nvSpPr>
        <p:spPr>
          <a:xfrm>
            <a:off x="642938" y="1214438"/>
            <a:ext cx="8343900" cy="5143500"/>
          </a:xfrm>
        </p:spPr>
        <p:txBody>
          <a:bodyPr/>
          <a:lstStyle/>
          <a:p>
            <a:pPr>
              <a:buFont typeface="Wingdings" panose="05000000000000000000" pitchFamily="2" charset="2"/>
              <a:buNone/>
              <a:defRPr/>
            </a:pPr>
            <a:r>
              <a:rPr lang="en-US" altLang="zh-CN" b="1" dirty="0"/>
              <a:t>1. </a:t>
            </a:r>
            <a:r>
              <a:rPr lang="zh-CN" altLang="en-US" b="1" dirty="0"/>
              <a:t>什么是</a:t>
            </a:r>
            <a:r>
              <a:rPr lang="en-US" altLang="zh-CN" b="1" dirty="0"/>
              <a:t>OOA</a:t>
            </a:r>
          </a:p>
          <a:p>
            <a:pPr lvl="1">
              <a:buFont typeface="Wingdings" panose="05000000000000000000" pitchFamily="2" charset="2"/>
              <a:buNone/>
              <a:defRPr/>
            </a:pPr>
            <a:r>
              <a:rPr lang="en-US" altLang="zh-CN" b="1" dirty="0">
                <a:ea typeface="+mn-ea"/>
              </a:rPr>
              <a:t>	</a:t>
            </a:r>
            <a:r>
              <a:rPr lang="zh-CN" b="1" dirty="0">
                <a:ea typeface="+mn-ea"/>
              </a:rPr>
              <a:t>面向对象分析（</a:t>
            </a:r>
            <a:r>
              <a:rPr lang="en-US" b="1" dirty="0">
                <a:ea typeface="+mn-ea"/>
              </a:rPr>
              <a:t>Object-Oriented Analysis</a:t>
            </a:r>
            <a:r>
              <a:rPr lang="zh-CN" b="1" dirty="0">
                <a:ea typeface="+mn-ea"/>
              </a:rPr>
              <a:t>，简称</a:t>
            </a:r>
            <a:r>
              <a:rPr lang="en-US" b="1" dirty="0">
                <a:ea typeface="+mn-ea"/>
              </a:rPr>
              <a:t>OOA</a:t>
            </a:r>
            <a:r>
              <a:rPr lang="zh-CN" b="1" dirty="0">
                <a:ea typeface="+mn-ea"/>
              </a:rPr>
              <a:t>）就是运用面向对象的方法进行系统分析，是软件生命周期的一个阶段，具有一般分析方法共同具有的内容、目标及策略，强调运用面向对象方法，对问题域和系统职责进行分析和理解，找出描述问题域及系统职责所需的对象，定义对象的属性以及它们之间的关系，目标是建立一个符合问题域、满足用户需求的</a:t>
            </a:r>
            <a:r>
              <a:rPr lang="en-US" b="1" dirty="0">
                <a:ea typeface="+mn-ea"/>
              </a:rPr>
              <a:t>OOA</a:t>
            </a:r>
            <a:r>
              <a:rPr lang="zh-CN" b="1" dirty="0">
                <a:ea typeface="+mn-ea"/>
              </a:rPr>
              <a:t>模型。</a:t>
            </a:r>
            <a:endParaRPr lang="zh-CN" altLang="en-US" b="1" dirty="0">
              <a:ea typeface="+mn-ea"/>
            </a:endParaRPr>
          </a:p>
        </p:txBody>
      </p:sp>
      <p:sp>
        <p:nvSpPr>
          <p:cNvPr id="19460" name="页脚占位符 3">
            <a:extLst>
              <a:ext uri="{FF2B5EF4-FFF2-40B4-BE49-F238E27FC236}">
                <a16:creationId xmlns:a16="http://schemas.microsoft.com/office/drawing/2014/main" id="{49FDAA4E-3992-40F8-B8D9-B7497D3F41C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CBFA10F5-50D1-4B2A-AE19-D3882149614C}"/>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3" name="内容占位符 2">
            <a:extLst>
              <a:ext uri="{FF2B5EF4-FFF2-40B4-BE49-F238E27FC236}">
                <a16:creationId xmlns:a16="http://schemas.microsoft.com/office/drawing/2014/main" id="{8C9D45BC-6A1E-4E99-A69C-451D1A34DEC5}"/>
              </a:ext>
            </a:extLst>
          </p:cNvPr>
          <p:cNvSpPr>
            <a:spLocks noGrp="1"/>
          </p:cNvSpPr>
          <p:nvPr>
            <p:ph idx="1"/>
          </p:nvPr>
        </p:nvSpPr>
        <p:spPr>
          <a:xfrm>
            <a:off x="642938" y="1071563"/>
            <a:ext cx="8343900" cy="5500687"/>
          </a:xfrm>
        </p:spPr>
        <p:txBody>
          <a:bodyPr/>
          <a:lstStyle/>
          <a:p>
            <a:pPr>
              <a:buFont typeface="Wingdings" panose="05000000000000000000" pitchFamily="2" charset="2"/>
              <a:buNone/>
              <a:defRPr/>
            </a:pPr>
            <a:r>
              <a:rPr lang="en-US" altLang="zh-CN" b="1" dirty="0"/>
              <a:t>2. OOA</a:t>
            </a:r>
            <a:r>
              <a:rPr lang="zh-CN" altLang="en-US" b="1" dirty="0"/>
              <a:t>与</a:t>
            </a:r>
            <a:r>
              <a:rPr lang="en-US" altLang="zh-CN" b="1" dirty="0"/>
              <a:t>OOD</a:t>
            </a:r>
            <a:r>
              <a:rPr lang="zh-CN" altLang="en-US" b="1" dirty="0"/>
              <a:t>的职责划分</a:t>
            </a:r>
            <a:endParaRPr lang="en-US" altLang="zh-CN" b="1" dirty="0"/>
          </a:p>
          <a:p>
            <a:pPr lvl="1">
              <a:defRPr/>
            </a:pPr>
            <a:r>
              <a:rPr lang="en-US" b="1" dirty="0">
                <a:ea typeface="+mn-ea"/>
              </a:rPr>
              <a:t>OOA</a:t>
            </a:r>
            <a:r>
              <a:rPr lang="zh-CN" b="1" dirty="0">
                <a:ea typeface="+mn-ea"/>
              </a:rPr>
              <a:t>针对现实世界中的问题域与系统职责，用面向对象的方法建立起针对问题域和系统职责的模型，作为分析的结果。</a:t>
            </a:r>
            <a:endParaRPr lang="en-US" altLang="zh-CN" b="1" dirty="0">
              <a:ea typeface="+mn-ea"/>
            </a:endParaRPr>
          </a:p>
          <a:p>
            <a:pPr lvl="1">
              <a:defRPr/>
            </a:pPr>
            <a:r>
              <a:rPr lang="en-US" b="1" dirty="0">
                <a:ea typeface="+mn-ea"/>
              </a:rPr>
              <a:t>OOA</a:t>
            </a:r>
            <a:r>
              <a:rPr lang="zh-CN" b="1" dirty="0">
                <a:ea typeface="+mn-ea"/>
              </a:rPr>
              <a:t>模型不考虑与系统的具体实现相关的因素</a:t>
            </a:r>
            <a:r>
              <a:rPr lang="zh-CN" altLang="en-US" b="1" dirty="0">
                <a:ea typeface="+mn-ea"/>
              </a:rPr>
              <a:t>，</a:t>
            </a:r>
            <a:r>
              <a:rPr lang="zh-CN" b="1" dirty="0">
                <a:ea typeface="+mn-ea"/>
              </a:rPr>
              <a:t>独立于具体的实现环境</a:t>
            </a:r>
            <a:r>
              <a:rPr lang="zh-CN" altLang="en-US" b="1" dirty="0">
                <a:ea typeface="+mn-ea"/>
              </a:rPr>
              <a:t>。</a:t>
            </a:r>
            <a:endParaRPr lang="en-US" altLang="zh-CN" b="1" dirty="0">
              <a:ea typeface="+mn-ea"/>
            </a:endParaRPr>
          </a:p>
          <a:p>
            <a:pPr lvl="1">
              <a:defRPr/>
            </a:pPr>
            <a:r>
              <a:rPr lang="en-US" b="1" dirty="0">
                <a:ea typeface="+mn-ea"/>
              </a:rPr>
              <a:t>OOD</a:t>
            </a:r>
            <a:r>
              <a:rPr lang="zh-CN" b="1" dirty="0">
                <a:ea typeface="+mn-ea"/>
              </a:rPr>
              <a:t>则是针对系统的具体实现，运用</a:t>
            </a:r>
            <a:r>
              <a:rPr lang="en-US" b="1" dirty="0">
                <a:ea typeface="+mn-ea"/>
              </a:rPr>
              <a:t>OO</a:t>
            </a:r>
            <a:r>
              <a:rPr lang="zh-CN" b="1" dirty="0">
                <a:ea typeface="+mn-ea"/>
              </a:rPr>
              <a:t>方法进行系统设计。</a:t>
            </a:r>
            <a:endParaRPr lang="en-US" altLang="zh-CN" b="1" dirty="0">
              <a:ea typeface="+mn-ea"/>
            </a:endParaRPr>
          </a:p>
          <a:p>
            <a:pPr lvl="2">
              <a:defRPr/>
            </a:pPr>
            <a:r>
              <a:rPr lang="zh-CN" altLang="en-US" b="1" dirty="0">
                <a:ea typeface="+mn-ea"/>
              </a:rPr>
              <a:t>一是根据实现条件对</a:t>
            </a:r>
            <a:r>
              <a:rPr lang="en-US" b="1" dirty="0">
                <a:ea typeface="+mn-ea"/>
              </a:rPr>
              <a:t>OOA</a:t>
            </a:r>
            <a:r>
              <a:rPr lang="zh-CN" altLang="en-US" b="1" dirty="0">
                <a:ea typeface="+mn-ea"/>
              </a:rPr>
              <a:t>模型做某些必要的调整和修改，使其成为</a:t>
            </a:r>
            <a:r>
              <a:rPr lang="en-US" b="1" dirty="0">
                <a:ea typeface="+mn-ea"/>
              </a:rPr>
              <a:t>OOD</a:t>
            </a:r>
            <a:r>
              <a:rPr lang="zh-CN" altLang="en-US" b="1" dirty="0">
                <a:ea typeface="+mn-ea"/>
              </a:rPr>
              <a:t>模型的一部分</a:t>
            </a:r>
            <a:endParaRPr lang="en-US" altLang="zh-CN" b="1" dirty="0">
              <a:ea typeface="+mn-ea"/>
            </a:endParaRPr>
          </a:p>
          <a:p>
            <a:pPr lvl="2">
              <a:defRPr/>
            </a:pPr>
            <a:r>
              <a:rPr lang="zh-CN" altLang="en-US" b="1" dirty="0">
                <a:ea typeface="+mn-ea"/>
              </a:rPr>
              <a:t>二是针对具体实现条件，建立人机界面、数据存储和控制驱动等模型。</a:t>
            </a:r>
          </a:p>
        </p:txBody>
      </p:sp>
      <p:sp>
        <p:nvSpPr>
          <p:cNvPr id="20484" name="页脚占位符 3">
            <a:extLst>
              <a:ext uri="{FF2B5EF4-FFF2-40B4-BE49-F238E27FC236}">
                <a16:creationId xmlns:a16="http://schemas.microsoft.com/office/drawing/2014/main" id="{201F8D66-5B8C-480C-8569-5505411E3A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5C5153B3-EF94-4200-951F-E9287DDE5FD5}"/>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3" name="内容占位符 2">
            <a:extLst>
              <a:ext uri="{FF2B5EF4-FFF2-40B4-BE49-F238E27FC236}">
                <a16:creationId xmlns:a16="http://schemas.microsoft.com/office/drawing/2014/main" id="{A1AB9117-FB01-46FE-BD52-598BFA2E2DB4}"/>
              </a:ext>
            </a:extLst>
          </p:cNvPr>
          <p:cNvSpPr>
            <a:spLocks noGrp="1"/>
          </p:cNvSpPr>
          <p:nvPr>
            <p:ph idx="1"/>
          </p:nvPr>
        </p:nvSpPr>
        <p:spPr>
          <a:xfrm>
            <a:off x="642938" y="1000125"/>
            <a:ext cx="8343900" cy="5500688"/>
          </a:xfrm>
        </p:spPr>
        <p:txBody>
          <a:bodyPr/>
          <a:lstStyle/>
          <a:p>
            <a:pPr>
              <a:buFont typeface="Wingdings" panose="05000000000000000000" pitchFamily="2" charset="2"/>
              <a:buNone/>
              <a:defRPr/>
            </a:pPr>
            <a:r>
              <a:rPr lang="en-US" altLang="zh-CN" b="1" dirty="0"/>
              <a:t>3. </a:t>
            </a:r>
            <a:r>
              <a:rPr lang="en-US" altLang="zh-CN" sz="2800" b="1" dirty="0"/>
              <a:t>OOA</a:t>
            </a:r>
            <a:r>
              <a:rPr lang="zh-CN" altLang="en-US" sz="2800" b="1" dirty="0"/>
              <a:t>过程</a:t>
            </a:r>
            <a:endParaRPr lang="en-US" altLang="zh-CN" sz="2800" b="1" dirty="0"/>
          </a:p>
          <a:p>
            <a:pPr lvl="1">
              <a:buFont typeface="Wingdings" panose="05000000000000000000" pitchFamily="2" charset="2"/>
              <a:buNone/>
              <a:defRPr/>
            </a:pPr>
            <a:r>
              <a:rPr lang="zh-CN" b="1" dirty="0">
                <a:ea typeface="+mn-ea"/>
              </a:rPr>
              <a:t>主要包括以下活动</a:t>
            </a:r>
            <a:r>
              <a:rPr lang="zh-CN" altLang="en-US" b="1" dirty="0">
                <a:ea typeface="+mn-ea"/>
              </a:rPr>
              <a:t>：</a:t>
            </a:r>
            <a:endParaRPr lang="en-US" altLang="zh-CN" b="1" dirty="0">
              <a:ea typeface="+mn-ea"/>
            </a:endParaRPr>
          </a:p>
          <a:p>
            <a:pPr lvl="1">
              <a:defRPr/>
            </a:pPr>
            <a:r>
              <a:rPr lang="zh-CN" altLang="en-US" sz="2600" b="1" dirty="0">
                <a:ea typeface="+mn-ea"/>
              </a:rPr>
              <a:t>用例建模：</a:t>
            </a:r>
            <a:endParaRPr lang="en-US" altLang="zh-CN" sz="2600" b="1" dirty="0">
              <a:ea typeface="+mn-ea"/>
            </a:endParaRPr>
          </a:p>
          <a:p>
            <a:pPr lvl="2">
              <a:defRPr/>
            </a:pPr>
            <a:r>
              <a:rPr lang="zh-CN" sz="2000" b="1" dirty="0">
                <a:ea typeface="+mn-ea"/>
              </a:rPr>
              <a:t>利用用例以及用例图来捕获和描述用户的需求，从而建立系统的功能需求模型</a:t>
            </a:r>
            <a:r>
              <a:rPr lang="zh-CN" altLang="en-US" sz="2000" b="1" dirty="0">
                <a:ea typeface="+mn-ea"/>
              </a:rPr>
              <a:t>。</a:t>
            </a:r>
            <a:endParaRPr lang="en-US" altLang="zh-CN" sz="2000" b="1" dirty="0">
              <a:ea typeface="+mn-ea"/>
            </a:endParaRPr>
          </a:p>
          <a:p>
            <a:pPr lvl="1">
              <a:defRPr/>
            </a:pPr>
            <a:r>
              <a:rPr lang="zh-CN" altLang="en-US" sz="2600" b="1" dirty="0">
                <a:ea typeface="+mn-ea"/>
              </a:rPr>
              <a:t>创建领域模型：</a:t>
            </a:r>
            <a:endParaRPr lang="en-US" altLang="zh-CN" sz="2600" b="1" dirty="0">
              <a:ea typeface="+mn-ea"/>
            </a:endParaRPr>
          </a:p>
          <a:p>
            <a:pPr lvl="2">
              <a:defRPr/>
            </a:pPr>
            <a:r>
              <a:rPr lang="zh-CN" sz="2000" b="1" dirty="0">
                <a:ea typeface="+mn-ea"/>
              </a:rPr>
              <a:t>从业务需求描述和用例描述中提取“关键概念”，形成领域模型</a:t>
            </a:r>
            <a:r>
              <a:rPr lang="zh-CN" altLang="en-US" sz="2000" b="1" dirty="0">
                <a:ea typeface="+mn-ea"/>
              </a:rPr>
              <a:t>。</a:t>
            </a:r>
            <a:endParaRPr lang="en-US" altLang="zh-CN" sz="2000" b="1" dirty="0">
              <a:ea typeface="+mn-ea"/>
            </a:endParaRPr>
          </a:p>
          <a:p>
            <a:pPr lvl="1">
              <a:defRPr/>
            </a:pPr>
            <a:r>
              <a:rPr lang="zh-CN" altLang="en-US" sz="2600" b="1" dirty="0">
                <a:ea typeface="+mn-ea"/>
              </a:rPr>
              <a:t>绘制系统顺序图：</a:t>
            </a:r>
            <a:endParaRPr lang="en-US" altLang="zh-CN" sz="2600" b="1" dirty="0">
              <a:ea typeface="+mn-ea"/>
            </a:endParaRPr>
          </a:p>
          <a:p>
            <a:pPr lvl="2">
              <a:defRPr/>
            </a:pPr>
            <a:r>
              <a:rPr lang="zh-CN" sz="2000" b="1" dirty="0">
                <a:ea typeface="+mn-ea"/>
              </a:rPr>
              <a:t>从用例出发，将系统看作一个黑盒子</a:t>
            </a:r>
            <a:r>
              <a:rPr lang="zh-CN" altLang="en-US" sz="2000" b="1" dirty="0">
                <a:ea typeface="+mn-ea"/>
              </a:rPr>
              <a:t>，绘制</a:t>
            </a:r>
            <a:r>
              <a:rPr lang="zh-CN" sz="2000" b="1" dirty="0">
                <a:ea typeface="+mn-ea"/>
              </a:rPr>
              <a:t>系统顺序图</a:t>
            </a:r>
            <a:r>
              <a:rPr lang="zh-CN" altLang="en-US" sz="2000" b="1" dirty="0">
                <a:ea typeface="+mn-ea"/>
              </a:rPr>
              <a:t>。</a:t>
            </a:r>
            <a:endParaRPr lang="en-US" altLang="zh-CN" sz="2000" b="1" dirty="0">
              <a:ea typeface="+mn-ea"/>
            </a:endParaRPr>
          </a:p>
          <a:p>
            <a:pPr lvl="1">
              <a:defRPr/>
            </a:pPr>
            <a:r>
              <a:rPr lang="zh-CN" altLang="en-US" sz="2600" b="1" dirty="0">
                <a:ea typeface="+mn-ea"/>
              </a:rPr>
              <a:t>创建系统操作契约：</a:t>
            </a:r>
            <a:endParaRPr lang="en-US" altLang="zh-CN" sz="2600" b="1" dirty="0">
              <a:ea typeface="+mn-ea"/>
            </a:endParaRPr>
          </a:p>
          <a:p>
            <a:pPr lvl="2">
              <a:defRPr/>
            </a:pPr>
            <a:r>
              <a:rPr lang="zh-CN" sz="2000" b="1" dirty="0">
                <a:ea typeface="+mn-ea"/>
              </a:rPr>
              <a:t>从系统顺序图和领域模型出发，建立系统操作契约</a:t>
            </a:r>
            <a:r>
              <a:rPr lang="zh-CN" altLang="en-US" sz="2000" b="1" dirty="0">
                <a:ea typeface="+mn-ea"/>
              </a:rPr>
              <a:t>。</a:t>
            </a:r>
          </a:p>
        </p:txBody>
      </p:sp>
      <p:sp>
        <p:nvSpPr>
          <p:cNvPr id="21508" name="页脚占位符 3">
            <a:extLst>
              <a:ext uri="{FF2B5EF4-FFF2-40B4-BE49-F238E27FC236}">
                <a16:creationId xmlns:a16="http://schemas.microsoft.com/office/drawing/2014/main" id="{06797991-45CC-4E58-8B45-D22DF62958F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
            <a:extLst>
              <a:ext uri="{FF2B5EF4-FFF2-40B4-BE49-F238E27FC236}">
                <a16:creationId xmlns:a16="http://schemas.microsoft.com/office/drawing/2014/main" id="{678C11F7-449A-400C-8482-AC4E1A0B1730}"/>
              </a:ext>
            </a:extLst>
          </p:cNvPr>
          <p:cNvSpPr>
            <a:spLocks noChangeArrowheads="1"/>
          </p:cNvSpPr>
          <p:nvPr/>
        </p:nvSpPr>
        <p:spPr bwMode="auto">
          <a:xfrm>
            <a:off x="3348038" y="4292600"/>
            <a:ext cx="2232025" cy="981075"/>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4" name="L 形 3">
            <a:extLst>
              <a:ext uri="{FF2B5EF4-FFF2-40B4-BE49-F238E27FC236}">
                <a16:creationId xmlns:a16="http://schemas.microsoft.com/office/drawing/2014/main" id="{48543EF6-2AFF-4987-8DFC-37DA322D40C6}"/>
              </a:ext>
            </a:extLst>
          </p:cNvPr>
          <p:cNvSpPr/>
          <p:nvPr/>
        </p:nvSpPr>
        <p:spPr bwMode="auto">
          <a:xfrm rot="10800000">
            <a:off x="2700338" y="1989138"/>
            <a:ext cx="5821362" cy="3284537"/>
          </a:xfrm>
          <a:prstGeom prst="corner">
            <a:avLst/>
          </a:prstGeom>
          <a:solidFill>
            <a:schemeClr val="accent1"/>
          </a:solidFill>
          <a:ln w="9525" cap="flat" cmpd="sng" algn="ctr">
            <a:noFill/>
            <a:prstDash val="solid"/>
            <a:round/>
            <a:headEnd type="none" w="med" len="med"/>
            <a:tailEnd type="none" w="med" len="med"/>
          </a:ln>
          <a:effectLst/>
        </p:spPr>
        <p:txBody>
          <a:bodyPr/>
          <a:lstStyle/>
          <a:p>
            <a:pPr algn="r">
              <a:lnSpc>
                <a:spcPct val="75000"/>
              </a:lnSpc>
              <a:defRPr/>
            </a:pPr>
            <a:endParaRPr lang="zh-CN" altLang="en-US">
              <a:latin typeface="Arial" charset="0"/>
            </a:endParaRPr>
          </a:p>
        </p:txBody>
      </p:sp>
      <p:sp>
        <p:nvSpPr>
          <p:cNvPr id="22532" name="标题 1">
            <a:extLst>
              <a:ext uri="{FF2B5EF4-FFF2-40B4-BE49-F238E27FC236}">
                <a16:creationId xmlns:a16="http://schemas.microsoft.com/office/drawing/2014/main" id="{20FC3C12-3CE1-4CFC-B889-7E155DC01635}"/>
              </a:ext>
            </a:extLst>
          </p:cNvPr>
          <p:cNvSpPr>
            <a:spLocks noGrp="1"/>
          </p:cNvSpPr>
          <p:nvPr>
            <p:ph type="title"/>
          </p:nvPr>
        </p:nvSpPr>
        <p:spPr/>
        <p:txBody>
          <a:bodyPr/>
          <a:lstStyle/>
          <a:p>
            <a:r>
              <a:rPr lang="en-US" altLang="zh-CN" dirty="0">
                <a:latin typeface="华文中宋" panose="02010600040101010101" pitchFamily="2" charset="-122"/>
              </a:rPr>
              <a:t>§4.3 </a:t>
            </a:r>
            <a:r>
              <a:rPr lang="zh-CN" altLang="en-US" dirty="0">
                <a:latin typeface="华文中宋" panose="02010600040101010101" pitchFamily="2" charset="-122"/>
              </a:rPr>
              <a:t>面向对象分析概述</a:t>
            </a:r>
            <a:endParaRPr lang="zh-CN" altLang="en-US" dirty="0"/>
          </a:p>
        </p:txBody>
      </p:sp>
      <p:sp>
        <p:nvSpPr>
          <p:cNvPr id="22533" name="内容占位符 2">
            <a:extLst>
              <a:ext uri="{FF2B5EF4-FFF2-40B4-BE49-F238E27FC236}">
                <a16:creationId xmlns:a16="http://schemas.microsoft.com/office/drawing/2014/main" id="{36B9169B-2D8D-4A8B-ADEA-90A12A2FB837}"/>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2534" name="页脚占位符 3">
            <a:extLst>
              <a:ext uri="{FF2B5EF4-FFF2-40B4-BE49-F238E27FC236}">
                <a16:creationId xmlns:a16="http://schemas.microsoft.com/office/drawing/2014/main" id="{80CD1766-A578-4C41-8DB4-8216DD3C3C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2535" name="Rectangle 2">
            <a:extLst>
              <a:ext uri="{FF2B5EF4-FFF2-40B4-BE49-F238E27FC236}">
                <a16:creationId xmlns:a16="http://schemas.microsoft.com/office/drawing/2014/main" id="{C69E183D-EC1A-4AE2-B6B4-728F948CBB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22536" name="Object 1">
            <a:extLst>
              <a:ext uri="{FF2B5EF4-FFF2-40B4-BE49-F238E27FC236}">
                <a16:creationId xmlns:a16="http://schemas.microsoft.com/office/drawing/2014/main" id="{76EA81F4-60E5-4BED-988A-C2BB25E78A08}"/>
              </a:ext>
            </a:extLst>
          </p:cNvPr>
          <p:cNvGraphicFramePr>
            <a:graphicFrameLocks noChangeAspect="1"/>
          </p:cNvGraphicFramePr>
          <p:nvPr>
            <p:extLst>
              <p:ext uri="{D42A27DB-BD31-4B8C-83A1-F6EECF244321}">
                <p14:modId xmlns:p14="http://schemas.microsoft.com/office/powerpoint/2010/main" val="4101330721"/>
              </p:ext>
            </p:extLst>
          </p:nvPr>
        </p:nvGraphicFramePr>
        <p:xfrm>
          <a:off x="714375" y="2143125"/>
          <a:ext cx="7807325" cy="3071813"/>
        </p:xfrm>
        <a:graphic>
          <a:graphicData uri="http://schemas.openxmlformats.org/presentationml/2006/ole">
            <mc:AlternateContent xmlns:mc="http://schemas.openxmlformats.org/markup-compatibility/2006">
              <mc:Choice xmlns:v="urn:schemas-microsoft-com:vml" Requires="v">
                <p:oleObj spid="_x0000_s71691" name="Visio" r:id="rId4" imgW="5096374" imgH="1648298" progId="Visio.Drawing.11">
                  <p:embed/>
                </p:oleObj>
              </mc:Choice>
              <mc:Fallback>
                <p:oleObj name="Visio" r:id="rId4" imgW="5096374" imgH="1648298" progId="Visio.Drawing.11">
                  <p:embed/>
                  <p:pic>
                    <p:nvPicPr>
                      <p:cNvPr id="22536" name="Object 1">
                        <a:extLst>
                          <a:ext uri="{FF2B5EF4-FFF2-40B4-BE49-F238E27FC236}">
                            <a16:creationId xmlns:a16="http://schemas.microsoft.com/office/drawing/2014/main" id="{76EA81F4-60E5-4BED-988A-C2BB25E78A08}"/>
                          </a:ext>
                        </a:extLst>
                      </p:cNvPr>
                      <p:cNvPicPr>
                        <a:picLocks noChangeAspect="1" noChangeArrowheads="1"/>
                      </p:cNvPicPr>
                      <p:nvPr/>
                    </p:nvPicPr>
                    <p:blipFill>
                      <a:blip r:embed="rId5"/>
                      <a:srcRect/>
                      <a:stretch>
                        <a:fillRect/>
                      </a:stretch>
                    </p:blipFill>
                    <p:spPr bwMode="auto">
                      <a:xfrm>
                        <a:off x="714375" y="2143125"/>
                        <a:ext cx="780732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矩形 6">
            <a:extLst>
              <a:ext uri="{FF2B5EF4-FFF2-40B4-BE49-F238E27FC236}">
                <a16:creationId xmlns:a16="http://schemas.microsoft.com/office/drawing/2014/main" id="{84E248C1-8434-4F57-9B9A-A39CF48BC778}"/>
              </a:ext>
            </a:extLst>
          </p:cNvPr>
          <p:cNvSpPr>
            <a:spLocks noChangeArrowheads="1"/>
          </p:cNvSpPr>
          <p:nvPr/>
        </p:nvSpPr>
        <p:spPr bwMode="auto">
          <a:xfrm>
            <a:off x="3214688" y="5572125"/>
            <a:ext cx="264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面向对象分析过程</a:t>
            </a:r>
          </a:p>
        </p:txBody>
      </p:sp>
      <p:sp>
        <p:nvSpPr>
          <p:cNvPr id="22538" name="文本框 5">
            <a:extLst>
              <a:ext uri="{FF2B5EF4-FFF2-40B4-BE49-F238E27FC236}">
                <a16:creationId xmlns:a16="http://schemas.microsoft.com/office/drawing/2014/main" id="{88181CA9-141B-430D-9525-B896144A747B}"/>
              </a:ext>
            </a:extLst>
          </p:cNvPr>
          <p:cNvSpPr txBox="1">
            <a:spLocks noChangeArrowheads="1"/>
          </p:cNvSpPr>
          <p:nvPr/>
        </p:nvSpPr>
        <p:spPr bwMode="auto">
          <a:xfrm>
            <a:off x="6796088" y="2068513"/>
            <a:ext cx="1657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用例模型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1">
            <a:extLst>
              <a:ext uri="{FF2B5EF4-FFF2-40B4-BE49-F238E27FC236}">
                <a16:creationId xmlns:a16="http://schemas.microsoft.com/office/drawing/2014/main" id="{32B5A40F-78A5-4AA0-90A1-7A2A0ECDA9A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A7647545-4FB6-4EA7-BEE6-CA2AC229DA10}"/>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创建系统操作契约</a:t>
            </a:r>
          </a:p>
        </p:txBody>
      </p:sp>
      <p:sp>
        <p:nvSpPr>
          <p:cNvPr id="6" name="标题 1">
            <a:extLst>
              <a:ext uri="{FF2B5EF4-FFF2-40B4-BE49-F238E27FC236}">
                <a16:creationId xmlns:a16="http://schemas.microsoft.com/office/drawing/2014/main" id="{EF27D734-1939-4007-8E2D-E7C7875D9290}"/>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75D81C72-E33C-4F20-8912-59BEB2AD9F3E}"/>
              </a:ext>
            </a:extLst>
          </p:cNvPr>
          <p:cNvSpPr>
            <a:spLocks noGrp="1"/>
          </p:cNvSpPr>
          <p:nvPr>
            <p:ph type="title"/>
          </p:nvPr>
        </p:nvSpPr>
        <p:spPr/>
        <p:txBody>
          <a:bodyPr/>
          <a:lstStyle/>
          <a:p>
            <a:pPr marL="342900" indent="-342900"/>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DDD61A94-0F71-4071-A97F-F68EC24160EE}"/>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	</a:t>
            </a:r>
            <a:r>
              <a:rPr lang="zh-CN" b="1" dirty="0">
                <a:latin typeface="+mn-ea"/>
              </a:rPr>
              <a:t>用例建模的基本过程</a:t>
            </a:r>
            <a:r>
              <a:rPr lang="zh-CN" altLang="en-US" b="1" dirty="0">
                <a:latin typeface="+mn-ea"/>
              </a:rPr>
              <a:t>：</a:t>
            </a:r>
            <a:endParaRPr lang="en-US" altLang="zh-CN" b="1" dirty="0">
              <a:latin typeface="+mn-ea"/>
            </a:endParaRPr>
          </a:p>
          <a:p>
            <a:pPr lvl="1">
              <a:defRPr/>
            </a:pPr>
            <a:r>
              <a:rPr lang="zh-CN" b="1" dirty="0">
                <a:latin typeface="+mn-ea"/>
                <a:ea typeface="+mn-ea"/>
              </a:rPr>
              <a:t>第</a:t>
            </a:r>
            <a:r>
              <a:rPr lang="en-US" b="1" dirty="0">
                <a:latin typeface="+mn-ea"/>
                <a:ea typeface="+mn-ea"/>
              </a:rPr>
              <a:t>1</a:t>
            </a:r>
            <a:r>
              <a:rPr lang="zh-CN" b="1" dirty="0">
                <a:latin typeface="+mn-ea"/>
                <a:ea typeface="+mn-ea"/>
              </a:rPr>
              <a:t>步．</a:t>
            </a:r>
            <a:r>
              <a:rPr lang="zh-CN" altLang="en-US" b="1" dirty="0">
                <a:latin typeface="+mn-ea"/>
                <a:ea typeface="+mn-ea"/>
              </a:rPr>
              <a:t>确定</a:t>
            </a:r>
            <a:r>
              <a:rPr lang="zh-CN" b="1" dirty="0">
                <a:latin typeface="+mn-ea"/>
                <a:ea typeface="+mn-ea"/>
              </a:rPr>
              <a:t>系统边界。</a:t>
            </a:r>
            <a:endParaRPr lang="en-US" altLang="zh-CN" b="1" dirty="0">
              <a:latin typeface="+mn-ea"/>
              <a:ea typeface="+mn-ea"/>
            </a:endParaRPr>
          </a:p>
          <a:p>
            <a:pPr lvl="1">
              <a:defRPr/>
            </a:pPr>
            <a:r>
              <a:rPr lang="zh-CN" b="1" dirty="0">
                <a:latin typeface="+mn-ea"/>
                <a:ea typeface="+mn-ea"/>
              </a:rPr>
              <a:t>第</a:t>
            </a:r>
            <a:r>
              <a:rPr lang="en-US" b="1" dirty="0">
                <a:latin typeface="+mn-ea"/>
                <a:ea typeface="+mn-ea"/>
              </a:rPr>
              <a:t>2</a:t>
            </a:r>
            <a:r>
              <a:rPr lang="zh-CN" b="1" dirty="0">
                <a:latin typeface="+mn-ea"/>
                <a:ea typeface="+mn-ea"/>
              </a:rPr>
              <a:t>步．识别主要参与者。</a:t>
            </a:r>
            <a:endParaRPr lang="en-US" altLang="zh-CN" b="1" dirty="0">
              <a:latin typeface="+mn-ea"/>
              <a:ea typeface="+mn-ea"/>
            </a:endParaRPr>
          </a:p>
          <a:p>
            <a:pPr lvl="1">
              <a:defRPr/>
            </a:pPr>
            <a:r>
              <a:rPr lang="zh-CN" b="1" dirty="0">
                <a:latin typeface="+mn-ea"/>
                <a:ea typeface="+mn-ea"/>
              </a:rPr>
              <a:t>第</a:t>
            </a:r>
            <a:r>
              <a:rPr lang="en-US" altLang="zh-CN" b="1" dirty="0">
                <a:latin typeface="+mn-ea"/>
                <a:ea typeface="+mn-ea"/>
              </a:rPr>
              <a:t>3</a:t>
            </a:r>
            <a:r>
              <a:rPr lang="zh-CN" b="1" dirty="0">
                <a:latin typeface="+mn-ea"/>
                <a:ea typeface="+mn-ea"/>
              </a:rPr>
              <a:t>步</a:t>
            </a:r>
            <a:r>
              <a:rPr lang="en-US" b="1" dirty="0">
                <a:latin typeface="+mn-ea"/>
                <a:ea typeface="+mn-ea"/>
              </a:rPr>
              <a:t>. </a:t>
            </a:r>
            <a:r>
              <a:rPr lang="zh-CN" b="1" dirty="0">
                <a:latin typeface="+mn-ea"/>
                <a:ea typeface="+mn-ea"/>
              </a:rPr>
              <a:t>根据</a:t>
            </a:r>
            <a:r>
              <a:rPr lang="zh-CN" altLang="en-US" b="1" dirty="0">
                <a:latin typeface="+mn-ea"/>
                <a:ea typeface="+mn-ea"/>
              </a:rPr>
              <a:t>主要</a:t>
            </a:r>
            <a:r>
              <a:rPr lang="zh-CN" b="1" dirty="0">
                <a:latin typeface="+mn-ea"/>
                <a:ea typeface="+mn-ea"/>
              </a:rPr>
              <a:t>参与者目标，</a:t>
            </a:r>
            <a:r>
              <a:rPr lang="zh-CN" altLang="en-US" b="1" dirty="0">
                <a:latin typeface="+mn-ea"/>
                <a:ea typeface="+mn-ea"/>
              </a:rPr>
              <a:t>识别和</a:t>
            </a:r>
            <a:r>
              <a:rPr lang="zh-CN" b="1" dirty="0">
                <a:latin typeface="+mn-ea"/>
                <a:ea typeface="+mn-ea"/>
              </a:rPr>
              <a:t>定义用例。</a:t>
            </a:r>
            <a:endParaRPr lang="en-US" altLang="zh-CN" b="1" dirty="0">
              <a:latin typeface="+mn-ea"/>
              <a:ea typeface="+mn-ea"/>
            </a:endParaRPr>
          </a:p>
          <a:p>
            <a:pPr lvl="1">
              <a:defRPr/>
            </a:pPr>
            <a:endParaRPr lang="zh-CN" altLang="en-US" b="1" dirty="0">
              <a:latin typeface="+mn-ea"/>
              <a:ea typeface="+mn-ea"/>
            </a:endParaRPr>
          </a:p>
        </p:txBody>
      </p:sp>
      <p:sp>
        <p:nvSpPr>
          <p:cNvPr id="26628" name="页脚占位符 3">
            <a:extLst>
              <a:ext uri="{FF2B5EF4-FFF2-40B4-BE49-F238E27FC236}">
                <a16:creationId xmlns:a16="http://schemas.microsoft.com/office/drawing/2014/main" id="{F1B1D223-4633-4DFA-9274-66C625C49A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16889264-A00C-4B1B-907F-6B6266A58360}"/>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60F3E0E5-F4CD-4619-BB65-1E27ABFEB46C}"/>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1. </a:t>
            </a:r>
            <a:r>
              <a:rPr lang="zh-CN" b="1" dirty="0">
                <a:latin typeface="+mn-ea"/>
              </a:rPr>
              <a:t>确定系统边界</a:t>
            </a:r>
            <a:endParaRPr lang="en-US" altLang="zh-CN" b="1" dirty="0">
              <a:latin typeface="+mn-ea"/>
            </a:endParaRPr>
          </a:p>
          <a:p>
            <a:pPr lvl="1">
              <a:defRPr/>
            </a:pPr>
            <a:r>
              <a:rPr lang="zh-CN" b="1" dirty="0">
                <a:latin typeface="+mn-ea"/>
                <a:ea typeface="+mn-ea"/>
              </a:rPr>
              <a:t>系统边界是一个系统所包含的所有系统成分与系统以外各事物的分界线</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系统边界以外是与系统进行交互的人员、设备、外部系统或组织</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系统是由一条边界包围起来的未知空间，系统只通过边界上的有限个接口与外部交互。</a:t>
            </a:r>
            <a:endParaRPr lang="zh-CN" altLang="en-US" b="1" dirty="0">
              <a:latin typeface="+mn-ea"/>
              <a:ea typeface="+mn-ea"/>
            </a:endParaRPr>
          </a:p>
        </p:txBody>
      </p:sp>
      <p:sp>
        <p:nvSpPr>
          <p:cNvPr id="27652" name="页脚占位符 3">
            <a:extLst>
              <a:ext uri="{FF2B5EF4-FFF2-40B4-BE49-F238E27FC236}">
                <a16:creationId xmlns:a16="http://schemas.microsoft.com/office/drawing/2014/main" id="{D7EEC621-4F51-4DF0-8905-70C44BF7AC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F8167A1-22E8-442B-BF7B-881ED17BD98E}"/>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BF43DA41-E3CC-4F7B-AC5A-2BFB631DD627}"/>
              </a:ext>
            </a:extLst>
          </p:cNvPr>
          <p:cNvSpPr>
            <a:spLocks noGrp="1"/>
          </p:cNvSpPr>
          <p:nvPr>
            <p:ph idx="1"/>
          </p:nvPr>
        </p:nvSpPr>
        <p:spPr>
          <a:xfrm>
            <a:off x="642938" y="1214438"/>
            <a:ext cx="8343900" cy="5143500"/>
          </a:xfrm>
        </p:spPr>
        <p:txBody>
          <a:bodyPr/>
          <a:lstStyle/>
          <a:p>
            <a:pPr>
              <a:buFont typeface="Wingdings" panose="05000000000000000000" pitchFamily="2" charset="2"/>
              <a:buNone/>
              <a:defRPr/>
            </a:pPr>
            <a:r>
              <a:rPr lang="en-US" altLang="zh-CN" b="1" dirty="0"/>
              <a:t>2. </a:t>
            </a:r>
            <a:r>
              <a:rPr lang="zh-CN" b="1" dirty="0"/>
              <a:t>识别</a:t>
            </a:r>
            <a:r>
              <a:rPr lang="zh-CN" altLang="en-US" b="1" dirty="0"/>
              <a:t>主要</a:t>
            </a:r>
            <a:r>
              <a:rPr lang="zh-CN" b="1" dirty="0"/>
              <a:t>参与者</a:t>
            </a:r>
            <a:endParaRPr lang="en-US" altLang="zh-CN" b="1" dirty="0"/>
          </a:p>
          <a:p>
            <a:pPr>
              <a:buFont typeface="Wingdings" panose="05000000000000000000" pitchFamily="2" charset="2"/>
              <a:buNone/>
              <a:defRPr/>
            </a:pPr>
            <a:r>
              <a:rPr lang="en-US" altLang="zh-CN" sz="2800" b="1" dirty="0"/>
              <a:t>  (1) </a:t>
            </a:r>
            <a:r>
              <a:rPr lang="zh-CN" sz="2800" b="1" dirty="0"/>
              <a:t>概念和表示法</a:t>
            </a:r>
            <a:endParaRPr lang="en-US" altLang="zh-CN" sz="2800" b="1" dirty="0"/>
          </a:p>
          <a:p>
            <a:pPr lvl="1">
              <a:buFont typeface="Wingdings" panose="05000000000000000000" pitchFamily="2" charset="2"/>
              <a:buNone/>
              <a:defRPr/>
            </a:pPr>
            <a:r>
              <a:rPr lang="en-US" altLang="zh-CN" sz="2400" b="1" dirty="0">
                <a:ea typeface="+mn-ea"/>
              </a:rPr>
              <a:t>	</a:t>
            </a:r>
            <a:r>
              <a:rPr lang="zh-CN" altLang="en-US" sz="2400" b="1" dirty="0">
                <a:ea typeface="+mn-ea"/>
              </a:rPr>
              <a:t>定义：</a:t>
            </a:r>
            <a:r>
              <a:rPr lang="zh-CN" sz="2400" b="1" dirty="0">
                <a:ea typeface="+mn-ea"/>
              </a:rPr>
              <a:t>参与者（</a:t>
            </a:r>
            <a:r>
              <a:rPr lang="en-US" sz="2400" b="1" dirty="0">
                <a:ea typeface="+mn-ea"/>
              </a:rPr>
              <a:t>actor</a:t>
            </a:r>
            <a:r>
              <a:rPr lang="zh-CN" sz="2400" b="1" dirty="0">
                <a:ea typeface="+mn-ea"/>
              </a:rPr>
              <a:t>）是具有行为能力的事物，可以是一个人（由所扮演的角色来识别）、计算机系统或硬件设备。</a:t>
            </a:r>
            <a:endParaRPr lang="en-US" altLang="zh-CN" sz="2400" b="1" dirty="0">
              <a:ea typeface="+mn-ea"/>
            </a:endParaRPr>
          </a:p>
          <a:p>
            <a:pPr lvl="1">
              <a:defRPr/>
            </a:pPr>
            <a:r>
              <a:rPr lang="zh-CN" sz="2400" b="1" dirty="0">
                <a:ea typeface="+mn-ea"/>
              </a:rPr>
              <a:t>参与者是一个类，定义了一个参与者，实际上是定义了一个类</a:t>
            </a:r>
            <a:r>
              <a:rPr lang="zh-CN" altLang="en-US" sz="2400" b="1" dirty="0">
                <a:ea typeface="+mn-ea"/>
              </a:rPr>
              <a:t>。</a:t>
            </a:r>
            <a:endParaRPr lang="en-US" altLang="zh-CN" sz="2400" b="1" dirty="0">
              <a:ea typeface="+mn-ea"/>
            </a:endParaRPr>
          </a:p>
          <a:p>
            <a:pPr lvl="1">
              <a:defRPr/>
            </a:pPr>
            <a:r>
              <a:rPr lang="zh-CN" sz="2400" b="1" dirty="0">
                <a:ea typeface="+mn-ea"/>
              </a:rPr>
              <a:t>如果某个真实世界的对象体现了多种目标，就需要用多个参与者来捕获他们。同时，真实世界的多个不同实体也可能属于同一个参与者。</a:t>
            </a:r>
            <a:endParaRPr lang="en-US" altLang="zh-CN" sz="2400" b="1" dirty="0">
              <a:ea typeface="+mn-ea"/>
            </a:endParaRPr>
          </a:p>
          <a:p>
            <a:pPr lvl="1">
              <a:defRPr/>
            </a:pPr>
            <a:r>
              <a:rPr lang="zh-CN" sz="2400" b="1" dirty="0">
                <a:ea typeface="+mn-ea"/>
              </a:rPr>
              <a:t>参与者可以发出请求，要求系统提供服务</a:t>
            </a:r>
            <a:r>
              <a:rPr lang="zh-CN" altLang="en-US" sz="2400" b="1" dirty="0">
                <a:ea typeface="+mn-ea"/>
              </a:rPr>
              <a:t>；</a:t>
            </a:r>
            <a:r>
              <a:rPr lang="zh-CN" sz="2400" b="1" dirty="0">
                <a:ea typeface="+mn-ea"/>
              </a:rPr>
              <a:t>系统也可以向参与者发出请求，参与者对此做出响应。</a:t>
            </a:r>
            <a:endParaRPr lang="zh-CN" altLang="en-US" sz="2400" b="1" dirty="0">
              <a:ea typeface="+mn-ea"/>
            </a:endParaRPr>
          </a:p>
        </p:txBody>
      </p:sp>
      <p:sp>
        <p:nvSpPr>
          <p:cNvPr id="29700" name="页脚占位符 3">
            <a:extLst>
              <a:ext uri="{FF2B5EF4-FFF2-40B4-BE49-F238E27FC236}">
                <a16:creationId xmlns:a16="http://schemas.microsoft.com/office/drawing/2014/main" id="{DDD2C3F9-3251-490C-811E-DB8D3DB97E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B810A7E4-D19F-4519-A2D6-80D30E589EED}"/>
              </a:ext>
            </a:extLst>
          </p:cNvPr>
          <p:cNvSpPr>
            <a:spLocks noGrp="1"/>
          </p:cNvSpPr>
          <p:nvPr>
            <p:ph type="title"/>
          </p:nvPr>
        </p:nvSpPr>
        <p:spPr/>
        <p:txBody>
          <a:bodyPr/>
          <a:lstStyle/>
          <a:p>
            <a:pPr marL="342900" indent="-342900"/>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0D13E51C-09D9-4D2A-8F49-242FF962767F}"/>
              </a:ext>
            </a:extLst>
          </p:cNvPr>
          <p:cNvSpPr>
            <a:spLocks noGrp="1"/>
          </p:cNvSpPr>
          <p:nvPr>
            <p:ph idx="1"/>
          </p:nvPr>
        </p:nvSpPr>
        <p:spPr>
          <a:xfrm>
            <a:off x="179512" y="908720"/>
            <a:ext cx="8913688" cy="5357813"/>
          </a:xfrm>
        </p:spPr>
        <p:txBody>
          <a:bodyPr/>
          <a:lstStyle/>
          <a:p>
            <a:pPr>
              <a:buFont typeface="Wingdings" panose="05000000000000000000" pitchFamily="2" charset="2"/>
              <a:buNone/>
            </a:pPr>
            <a:r>
              <a:rPr lang="en-US" altLang="zh-CN" b="1" dirty="0"/>
              <a:t>2. UML</a:t>
            </a:r>
            <a:r>
              <a:rPr lang="zh-CN" altLang="en-US" b="1" dirty="0"/>
              <a:t>：统一建模语言</a:t>
            </a:r>
            <a:r>
              <a:rPr lang="en-US" altLang="zh-CN" b="1" dirty="0"/>
              <a:t>	</a:t>
            </a:r>
          </a:p>
          <a:p>
            <a:pPr algn="just">
              <a:buFont typeface="Wingdings" panose="05000000000000000000" pitchFamily="2" charset="2"/>
              <a:buNone/>
            </a:pPr>
            <a:r>
              <a:rPr lang="en-US" altLang="zh-CN" sz="2800" b="1" dirty="0"/>
              <a:t>	UML</a:t>
            </a:r>
            <a:r>
              <a:rPr lang="zh-CN" altLang="en-US" sz="2800" b="1" dirty="0"/>
              <a:t>是综合</a:t>
            </a:r>
            <a:r>
              <a:rPr lang="en-US" altLang="zh-CN" sz="2800" b="1" dirty="0" err="1"/>
              <a:t>Booch</a:t>
            </a:r>
            <a:r>
              <a:rPr lang="zh-CN" altLang="en-US" sz="2800" b="1" dirty="0"/>
              <a:t>、</a:t>
            </a:r>
            <a:r>
              <a:rPr lang="en-US" altLang="zh-CN" sz="2800" b="1" dirty="0"/>
              <a:t>OMT</a:t>
            </a:r>
            <a:r>
              <a:rPr lang="zh-CN" altLang="en-US" sz="2800" b="1" dirty="0"/>
              <a:t>和</a:t>
            </a:r>
            <a:r>
              <a:rPr lang="en-US" altLang="zh-CN" sz="2800" b="1" dirty="0"/>
              <a:t>OOSE</a:t>
            </a:r>
            <a:r>
              <a:rPr lang="zh-CN" altLang="en-US" sz="2800" b="1" dirty="0"/>
              <a:t>三种方法（以及其他一些方法）得到的建模语言，同时它也是这三种方法的演化。</a:t>
            </a:r>
            <a:endParaRPr lang="en-US" altLang="zh-CN" sz="2800" b="1" dirty="0"/>
          </a:p>
          <a:p>
            <a:pPr>
              <a:buFont typeface="Wingdings" panose="05000000000000000000" pitchFamily="2" charset="2"/>
              <a:buNone/>
            </a:pPr>
            <a:r>
              <a:rPr lang="en-US" altLang="zh-CN" b="1" dirty="0"/>
              <a:t>	</a:t>
            </a:r>
            <a:r>
              <a:rPr lang="en-US" altLang="zh-CN" sz="2800" b="1" dirty="0"/>
              <a:t>UML </a:t>
            </a:r>
            <a:r>
              <a:rPr lang="zh-CN" altLang="en-US" sz="2800" b="1" dirty="0"/>
              <a:t>是一种标准的图形化建模语言，它是</a:t>
            </a:r>
            <a:r>
              <a:rPr lang="zh-CN" altLang="en-US" sz="2800" b="1" dirty="0">
                <a:solidFill>
                  <a:srgbClr val="FF0000"/>
                </a:solidFill>
              </a:rPr>
              <a:t>面向对象分析与设计</a:t>
            </a:r>
            <a:r>
              <a:rPr lang="zh-CN" altLang="en-US" sz="2800" b="1" dirty="0"/>
              <a:t>的一种标准表示。</a:t>
            </a:r>
          </a:p>
          <a:p>
            <a:pPr lvl="1"/>
            <a:r>
              <a:rPr lang="zh-CN" altLang="en-US" sz="2600" b="1" dirty="0">
                <a:ea typeface="黑体" panose="02010609060101010101" pitchFamily="49" charset="-122"/>
              </a:rPr>
              <a:t>它不是一种可视化的程序设计语言，而是一种可视化的建模语言；</a:t>
            </a:r>
          </a:p>
          <a:p>
            <a:pPr lvl="1"/>
            <a:r>
              <a:rPr lang="zh-CN" altLang="en-US" sz="2600" b="1" dirty="0">
                <a:ea typeface="黑体" panose="02010609060101010101" pitchFamily="49" charset="-122"/>
              </a:rPr>
              <a:t>它不是工具或知识库的规格说明，而是一种建模语言规格说明，是一种表示的标准；</a:t>
            </a:r>
          </a:p>
          <a:p>
            <a:pPr lvl="1"/>
            <a:r>
              <a:rPr lang="zh-CN" altLang="en-US" sz="2600" b="1" dirty="0">
                <a:ea typeface="黑体" panose="02010609060101010101" pitchFamily="49" charset="-122"/>
              </a:rPr>
              <a:t>它不是过程，也不是方法，但允许任何一种过程和方法使用它。</a:t>
            </a:r>
          </a:p>
        </p:txBody>
      </p:sp>
      <p:sp>
        <p:nvSpPr>
          <p:cNvPr id="34820" name="页脚占位符 3">
            <a:extLst>
              <a:ext uri="{FF2B5EF4-FFF2-40B4-BE49-F238E27FC236}">
                <a16:creationId xmlns:a16="http://schemas.microsoft.com/office/drawing/2014/main" id="{0D16AAFC-897A-4563-940B-83A7EFE18B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8FDB283F-640C-4C36-BAF8-E5B47C4B1807}"/>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66A9AA59-5648-4471-9771-C76B280670CA}"/>
              </a:ext>
            </a:extLst>
          </p:cNvPr>
          <p:cNvSpPr>
            <a:spLocks noGrp="1"/>
          </p:cNvSpPr>
          <p:nvPr>
            <p:ph idx="1"/>
          </p:nvPr>
        </p:nvSpPr>
        <p:spPr>
          <a:xfrm>
            <a:off x="642938" y="1143000"/>
            <a:ext cx="8343900" cy="5357813"/>
          </a:xfrm>
        </p:spPr>
        <p:txBody>
          <a:bodyPr/>
          <a:lstStyle/>
          <a:p>
            <a:pPr lvl="1">
              <a:defRPr/>
            </a:pPr>
            <a:r>
              <a:rPr lang="zh-CN" b="1" dirty="0">
                <a:latin typeface="+mn-ea"/>
                <a:ea typeface="+mn-ea"/>
              </a:rPr>
              <a:t>参与者分为三类</a:t>
            </a:r>
            <a:r>
              <a:rPr lang="zh-CN" altLang="en-US" b="1" dirty="0">
                <a:latin typeface="+mn-ea"/>
                <a:ea typeface="+mn-ea"/>
              </a:rPr>
              <a:t>：</a:t>
            </a:r>
            <a:endParaRPr lang="en-US" altLang="zh-CN" b="1" dirty="0">
              <a:latin typeface="+mn-ea"/>
              <a:ea typeface="+mn-ea"/>
            </a:endParaRPr>
          </a:p>
          <a:p>
            <a:pPr lvl="2">
              <a:defRPr/>
            </a:pPr>
            <a:r>
              <a:rPr lang="zh-CN" altLang="en-US" b="1" dirty="0">
                <a:latin typeface="+mn-ea"/>
                <a:ea typeface="+mn-ea"/>
              </a:rPr>
              <a:t>主要参与者：指的是在使用系统服务的过程中满足自己的用户目标的那些参与者。识别出这类参与者，可以帮助找到用户目标，从而确定系统的功能需求。</a:t>
            </a:r>
            <a:endParaRPr lang="en-US" altLang="zh-CN" b="1" dirty="0">
              <a:latin typeface="+mn-ea"/>
              <a:ea typeface="+mn-ea"/>
            </a:endParaRPr>
          </a:p>
          <a:p>
            <a:pPr lvl="2">
              <a:defRPr/>
            </a:pPr>
            <a:r>
              <a:rPr lang="zh-CN" altLang="en-US" b="1" dirty="0">
                <a:latin typeface="+mn-ea"/>
                <a:ea typeface="+mn-ea"/>
              </a:rPr>
              <a:t>次要参与者：指的是为系统提供服务的那些参与者。识别出这类参与者，可以帮助确定外部接口和协议。</a:t>
            </a:r>
            <a:endParaRPr lang="en-US" altLang="zh-CN" b="1" dirty="0">
              <a:latin typeface="+mn-ea"/>
              <a:ea typeface="+mn-ea"/>
            </a:endParaRPr>
          </a:p>
          <a:p>
            <a:pPr lvl="2">
              <a:defRPr/>
            </a:pPr>
            <a:r>
              <a:rPr lang="zh-CN" altLang="en-US" b="1" dirty="0">
                <a:latin typeface="+mn-ea"/>
                <a:ea typeface="+mn-ea"/>
              </a:rPr>
              <a:t>后台参与者：指的是对用例的行为感兴趣的那些参与者。识别出这类参与者，可以保证找到所有方面的兴趣并让用例满足之。</a:t>
            </a:r>
            <a:endParaRPr lang="en-US" altLang="zh-CN" b="1" dirty="0">
              <a:latin typeface="+mn-ea"/>
              <a:ea typeface="+mn-ea"/>
            </a:endParaRPr>
          </a:p>
          <a:p>
            <a:pPr lvl="1">
              <a:defRPr/>
            </a:pPr>
            <a:r>
              <a:rPr lang="zh-CN" b="1" dirty="0">
                <a:latin typeface="+mn-ea"/>
                <a:ea typeface="+mn-ea"/>
              </a:rPr>
              <a:t>系统边界选择的不同将会导致找到不同的主要参与者。</a:t>
            </a:r>
            <a:endParaRPr lang="zh-CN" altLang="en-US" b="1" dirty="0">
              <a:latin typeface="+mn-ea"/>
              <a:ea typeface="+mn-ea"/>
            </a:endParaRPr>
          </a:p>
        </p:txBody>
      </p:sp>
      <p:sp>
        <p:nvSpPr>
          <p:cNvPr id="30724" name="页脚占位符 3">
            <a:extLst>
              <a:ext uri="{FF2B5EF4-FFF2-40B4-BE49-F238E27FC236}">
                <a16:creationId xmlns:a16="http://schemas.microsoft.com/office/drawing/2014/main" id="{F2735998-553F-4781-950D-E1084E470C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9B181FA4-9D5E-4C56-AB28-CE6C2924F5F7}"/>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16387" name="内容占位符 2">
            <a:extLst>
              <a:ext uri="{FF2B5EF4-FFF2-40B4-BE49-F238E27FC236}">
                <a16:creationId xmlns:a16="http://schemas.microsoft.com/office/drawing/2014/main" id="{93DA7B90-B227-465B-A942-0EBAE05E59F7}"/>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(2) </a:t>
            </a:r>
            <a:r>
              <a:rPr lang="zh-CN" sz="2800" b="1" dirty="0">
                <a:latin typeface="+mn-ea"/>
              </a:rPr>
              <a:t>识别</a:t>
            </a:r>
            <a:r>
              <a:rPr lang="zh-CN" altLang="en-US" sz="2800" b="1" dirty="0">
                <a:latin typeface="+mn-ea"/>
              </a:rPr>
              <a:t>主要</a:t>
            </a:r>
            <a:r>
              <a:rPr lang="zh-CN" sz="2800" b="1" dirty="0">
                <a:latin typeface="+mn-ea"/>
              </a:rPr>
              <a:t>参与者</a:t>
            </a:r>
            <a:endParaRPr lang="en-US" altLang="zh-CN" sz="2800" b="1" dirty="0">
              <a:latin typeface="+mn-ea"/>
            </a:endParaRPr>
          </a:p>
          <a:p>
            <a:pPr lvl="1">
              <a:buFont typeface="Wingdings" panose="05000000000000000000" pitchFamily="2" charset="2"/>
              <a:buNone/>
              <a:defRPr/>
            </a:pPr>
            <a:r>
              <a:rPr lang="zh-CN" sz="2400" b="1" dirty="0">
                <a:latin typeface="+mn-ea"/>
                <a:ea typeface="+mn-ea"/>
              </a:rPr>
              <a:t>参与者可以是人员、外部系统和设备</a:t>
            </a:r>
            <a:r>
              <a:rPr lang="zh-CN" altLang="en-US" sz="2400" b="1" dirty="0">
                <a:latin typeface="+mn-ea"/>
                <a:ea typeface="+mn-ea"/>
              </a:rPr>
              <a:t>、时钟等</a:t>
            </a:r>
            <a:r>
              <a:rPr lang="zh-CN" sz="2400" b="1" dirty="0">
                <a:latin typeface="+mn-ea"/>
                <a:ea typeface="+mn-ea"/>
              </a:rPr>
              <a:t>。</a:t>
            </a:r>
            <a:endParaRPr lang="en-US" altLang="zh-CN" sz="2400" b="1" dirty="0">
              <a:latin typeface="+mn-ea"/>
              <a:ea typeface="+mn-ea"/>
            </a:endParaRPr>
          </a:p>
          <a:p>
            <a:pPr lvl="1">
              <a:defRPr/>
            </a:pPr>
            <a:r>
              <a:rPr lang="zh-CN" sz="2400" b="1" dirty="0">
                <a:latin typeface="+mn-ea"/>
                <a:ea typeface="+mn-ea"/>
              </a:rPr>
              <a:t>人员</a:t>
            </a:r>
            <a:r>
              <a:rPr lang="zh-CN" altLang="en-US" sz="2400" b="1" dirty="0">
                <a:latin typeface="+mn-ea"/>
                <a:ea typeface="+mn-ea"/>
              </a:rPr>
              <a:t>：</a:t>
            </a:r>
            <a:r>
              <a:rPr lang="zh-CN" sz="2400" b="1" dirty="0">
                <a:solidFill>
                  <a:srgbClr val="FF0000"/>
                </a:solidFill>
                <a:latin typeface="+mn-ea"/>
                <a:ea typeface="+mn-ea"/>
              </a:rPr>
              <a:t>直接使用</a:t>
            </a:r>
            <a:r>
              <a:rPr lang="zh-CN" sz="2400" b="1" dirty="0">
                <a:latin typeface="+mn-ea"/>
                <a:ea typeface="+mn-ea"/>
              </a:rPr>
              <a:t>系统的人员。</a:t>
            </a:r>
            <a:r>
              <a:rPr lang="en-US" altLang="zh-CN" sz="2400" b="1" dirty="0">
                <a:latin typeface="+mn-ea"/>
                <a:ea typeface="+mn-ea"/>
              </a:rPr>
              <a:t>(</a:t>
            </a:r>
            <a:r>
              <a:rPr lang="zh-CN" altLang="en-US" sz="2400" b="1" dirty="0">
                <a:latin typeface="+mn-ea"/>
                <a:ea typeface="+mn-ea"/>
              </a:rPr>
              <a:t>主要参与者</a:t>
            </a:r>
            <a:r>
              <a:rPr lang="en-US" altLang="zh-CN" sz="2400" b="1" dirty="0">
                <a:latin typeface="+mn-ea"/>
                <a:ea typeface="+mn-ea"/>
              </a:rPr>
              <a:t>)</a:t>
            </a:r>
          </a:p>
          <a:p>
            <a:pPr lvl="1">
              <a:defRPr/>
            </a:pPr>
            <a:r>
              <a:rPr lang="zh-CN" sz="2400" b="1" dirty="0">
                <a:latin typeface="+mn-ea"/>
                <a:ea typeface="+mn-ea"/>
              </a:rPr>
              <a:t>外部系统</a:t>
            </a:r>
            <a:r>
              <a:rPr lang="zh-CN" altLang="en-US" sz="2400" b="1" dirty="0">
                <a:latin typeface="+mn-ea"/>
                <a:ea typeface="+mn-ea"/>
              </a:rPr>
              <a:t>：</a:t>
            </a:r>
            <a:r>
              <a:rPr lang="zh-CN" sz="2400" b="1" dirty="0">
                <a:latin typeface="+mn-ea"/>
                <a:ea typeface="+mn-ea"/>
              </a:rPr>
              <a:t>任何和</a:t>
            </a:r>
            <a:r>
              <a:rPr lang="zh-CN" altLang="en-US" sz="2400" b="1" dirty="0">
                <a:latin typeface="+mn-ea"/>
                <a:ea typeface="+mn-ea"/>
              </a:rPr>
              <a:t>系统</a:t>
            </a:r>
            <a:r>
              <a:rPr lang="zh-CN" sz="2400" b="1" dirty="0">
                <a:latin typeface="+mn-ea"/>
                <a:ea typeface="+mn-ea"/>
              </a:rPr>
              <a:t>进行协作的系统</a:t>
            </a:r>
            <a:r>
              <a:rPr lang="zh-CN" altLang="en-US" sz="2400" b="1" dirty="0">
                <a:latin typeface="+mn-ea"/>
                <a:ea typeface="+mn-ea"/>
              </a:rPr>
              <a:t>，</a:t>
            </a:r>
            <a:r>
              <a:rPr lang="zh-CN" sz="2400" b="1" dirty="0">
                <a:latin typeface="+mn-ea"/>
                <a:ea typeface="+mn-ea"/>
              </a:rPr>
              <a:t>可以是其他系统或者上级系统。</a:t>
            </a:r>
            <a:r>
              <a:rPr lang="en-US" altLang="zh-CN" sz="2400" b="1" dirty="0">
                <a:latin typeface="+mn-ea"/>
                <a:ea typeface="+mn-ea"/>
              </a:rPr>
              <a:t>(</a:t>
            </a:r>
            <a:r>
              <a:rPr lang="zh-CN" altLang="en-US" sz="2400" b="1" dirty="0">
                <a:latin typeface="+mn-ea"/>
                <a:ea typeface="+mn-ea"/>
              </a:rPr>
              <a:t>主要或次要参与者</a:t>
            </a:r>
            <a:r>
              <a:rPr lang="en-US" altLang="zh-CN" sz="2400" b="1" dirty="0">
                <a:latin typeface="+mn-ea"/>
                <a:ea typeface="+mn-ea"/>
              </a:rPr>
              <a:t>)</a:t>
            </a:r>
          </a:p>
          <a:p>
            <a:pPr lvl="1">
              <a:defRPr/>
            </a:pPr>
            <a:r>
              <a:rPr lang="zh-CN" sz="2400" b="1" dirty="0">
                <a:latin typeface="+mn-ea"/>
                <a:ea typeface="+mn-ea"/>
              </a:rPr>
              <a:t>设备</a:t>
            </a:r>
            <a:r>
              <a:rPr lang="zh-CN" altLang="en-US" sz="2400" b="1" dirty="0">
                <a:latin typeface="+mn-ea"/>
                <a:ea typeface="+mn-ea"/>
              </a:rPr>
              <a:t>：</a:t>
            </a:r>
            <a:r>
              <a:rPr lang="zh-CN" sz="2400" b="1" dirty="0">
                <a:latin typeface="+mn-ea"/>
                <a:ea typeface="+mn-ea"/>
              </a:rPr>
              <a:t>设备与系统相连，向系统提供外界信息，或者从系统获取信息，设备在系统的控制下运行。</a:t>
            </a:r>
            <a:r>
              <a:rPr lang="en-US" altLang="zh-CN" sz="2400" b="1" dirty="0">
                <a:latin typeface="+mn-ea"/>
                <a:ea typeface="+mn-ea"/>
              </a:rPr>
              <a:t>(</a:t>
            </a:r>
            <a:r>
              <a:rPr lang="zh-CN" altLang="en-US" sz="2400" b="1" dirty="0">
                <a:latin typeface="+mn-ea"/>
                <a:ea typeface="+mn-ea"/>
              </a:rPr>
              <a:t>次要参与者</a:t>
            </a:r>
            <a:r>
              <a:rPr lang="en-US" altLang="zh-CN" sz="2400" b="1" dirty="0">
                <a:latin typeface="+mn-ea"/>
                <a:ea typeface="+mn-ea"/>
              </a:rPr>
              <a:t>)</a:t>
            </a:r>
          </a:p>
          <a:p>
            <a:pPr lvl="1">
              <a:defRPr/>
            </a:pPr>
            <a:r>
              <a:rPr lang="zh-CN" altLang="en-US" sz="2400" b="1" dirty="0">
                <a:latin typeface="+mn-ea"/>
                <a:ea typeface="+mn-ea"/>
              </a:rPr>
              <a:t>时钟：作为一种位于系统内部的特殊角色，时钟的作用类似于系统外部角色，它可以触发一些系统功能，表示在此时刻系统应该提供哪些功能。</a:t>
            </a:r>
            <a:r>
              <a:rPr lang="en-US" altLang="zh-CN" sz="2400" b="1" dirty="0">
                <a:latin typeface="+mn-ea"/>
                <a:ea typeface="+mn-ea"/>
              </a:rPr>
              <a:t>(</a:t>
            </a:r>
            <a:r>
              <a:rPr lang="zh-CN" altLang="en-US" sz="2400" b="1" dirty="0">
                <a:latin typeface="+mn-ea"/>
                <a:ea typeface="+mn-ea"/>
              </a:rPr>
              <a:t>其它参与者</a:t>
            </a:r>
            <a:r>
              <a:rPr lang="en-US" altLang="zh-CN" sz="2400" b="1" dirty="0">
                <a:latin typeface="+mn-ea"/>
                <a:ea typeface="+mn-ea"/>
              </a:rPr>
              <a:t>)</a:t>
            </a:r>
          </a:p>
          <a:p>
            <a:pPr>
              <a:buFont typeface="Wingdings" panose="05000000000000000000" pitchFamily="2" charset="2"/>
              <a:buNone/>
              <a:defRPr/>
            </a:pPr>
            <a:endParaRPr lang="zh-CN" altLang="en-US" sz="2800" b="1" dirty="0">
              <a:latin typeface="+mn-ea"/>
            </a:endParaRPr>
          </a:p>
        </p:txBody>
      </p:sp>
      <p:sp>
        <p:nvSpPr>
          <p:cNvPr id="31748" name="页脚占位符 3">
            <a:extLst>
              <a:ext uri="{FF2B5EF4-FFF2-40B4-BE49-F238E27FC236}">
                <a16:creationId xmlns:a16="http://schemas.microsoft.com/office/drawing/2014/main" id="{F34554D7-0DD1-43F1-92A3-FF9F8E19C6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D3454F4-9856-43C7-A70C-3F128B5E652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0F17E23C-A662-44B7-AE95-E22E7E5D1A8D}"/>
              </a:ext>
            </a:extLst>
          </p:cNvPr>
          <p:cNvSpPr>
            <a:spLocks noGrp="1"/>
          </p:cNvSpPr>
          <p:nvPr>
            <p:ph idx="1"/>
          </p:nvPr>
        </p:nvSpPr>
        <p:spPr/>
        <p:txBody>
          <a:bodyPr/>
          <a:lstStyle/>
          <a:p>
            <a:pPr lvl="1">
              <a:buFont typeface="Wingdings" panose="05000000000000000000" pitchFamily="2" charset="2"/>
              <a:buNone/>
              <a:defRPr/>
            </a:pPr>
            <a:r>
              <a:rPr lang="zh-CN" sz="2600" b="1" dirty="0">
                <a:latin typeface="+mn-ea"/>
                <a:ea typeface="+mn-ea"/>
              </a:rPr>
              <a:t>可以通过询问下述问题来帮助找到系统参与者</a:t>
            </a:r>
            <a:r>
              <a:rPr lang="zh-CN" altLang="en-US" sz="2600" b="1" dirty="0">
                <a:latin typeface="+mn-ea"/>
                <a:ea typeface="+mn-ea"/>
              </a:rPr>
              <a:t>：</a:t>
            </a:r>
            <a:endParaRPr lang="en-US" altLang="zh-CN" sz="2600" b="1" dirty="0">
              <a:latin typeface="+mn-ea"/>
              <a:ea typeface="+mn-ea"/>
            </a:endParaRPr>
          </a:p>
          <a:p>
            <a:pPr lvl="1">
              <a:defRPr/>
            </a:pPr>
            <a:r>
              <a:rPr lang="zh-CN" sz="2600" b="1" dirty="0">
                <a:latin typeface="+mn-ea"/>
                <a:ea typeface="+mn-ea"/>
                <a:cs typeface="+mn-cs"/>
              </a:rPr>
              <a:t>谁使用系统的主要功能？</a:t>
            </a:r>
          </a:p>
          <a:p>
            <a:pPr lvl="1">
              <a:defRPr/>
            </a:pPr>
            <a:r>
              <a:rPr lang="zh-CN" sz="2600" b="1" dirty="0">
                <a:latin typeface="+mn-ea"/>
                <a:ea typeface="+mn-ea"/>
                <a:cs typeface="+mn-cs"/>
              </a:rPr>
              <a:t>谁需要系统的支持以完成其日常工作任务？</a:t>
            </a:r>
          </a:p>
          <a:p>
            <a:pPr lvl="1">
              <a:defRPr/>
            </a:pPr>
            <a:r>
              <a:rPr lang="zh-CN" sz="2600" b="1" dirty="0">
                <a:latin typeface="+mn-ea"/>
                <a:ea typeface="+mn-ea"/>
                <a:cs typeface="+mn-cs"/>
              </a:rPr>
              <a:t>谁负责维护、管理并保证系统的正常运行？</a:t>
            </a:r>
          </a:p>
          <a:p>
            <a:pPr lvl="1">
              <a:defRPr/>
            </a:pPr>
            <a:r>
              <a:rPr lang="zh-CN" sz="2600" b="1" dirty="0">
                <a:latin typeface="+mn-ea"/>
                <a:ea typeface="+mn-ea"/>
                <a:cs typeface="+mn-cs"/>
              </a:rPr>
              <a:t>系统需要和哪些外部系统交互？</a:t>
            </a:r>
          </a:p>
          <a:p>
            <a:pPr lvl="1">
              <a:defRPr/>
            </a:pPr>
            <a:r>
              <a:rPr lang="zh-CN" sz="2600" b="1" dirty="0">
                <a:latin typeface="+mn-ea"/>
                <a:ea typeface="+mn-ea"/>
                <a:cs typeface="+mn-cs"/>
              </a:rPr>
              <a:t>系统需要处理哪些设备？</a:t>
            </a:r>
          </a:p>
          <a:p>
            <a:pPr lvl="1">
              <a:defRPr/>
            </a:pPr>
            <a:r>
              <a:rPr lang="zh-CN" sz="2600" b="1" dirty="0">
                <a:latin typeface="+mn-ea"/>
                <a:ea typeface="+mn-ea"/>
                <a:cs typeface="+mn-cs"/>
              </a:rPr>
              <a:t>对系统产生的结果感兴趣的人或事物是哪些？</a:t>
            </a:r>
            <a:endParaRPr lang="en-US" altLang="zh-CN" sz="2600" b="1" dirty="0">
              <a:latin typeface="+mn-ea"/>
              <a:ea typeface="+mn-ea"/>
              <a:cs typeface="+mn-cs"/>
            </a:endParaRPr>
          </a:p>
          <a:p>
            <a:pPr lvl="1">
              <a:defRPr/>
            </a:pPr>
            <a:r>
              <a:rPr lang="zh-CN" altLang="en-US" sz="2600" b="1" dirty="0">
                <a:latin typeface="+mn-ea"/>
                <a:ea typeface="+mn-ea"/>
                <a:cs typeface="+mn-cs"/>
              </a:rPr>
              <a:t>在预定的时刻，是否有事件自动发生？</a:t>
            </a:r>
            <a:endParaRPr lang="zh-CN" altLang="en-US" sz="2600" b="1" dirty="0">
              <a:latin typeface="+mn-ea"/>
              <a:ea typeface="+mn-ea"/>
            </a:endParaRPr>
          </a:p>
        </p:txBody>
      </p:sp>
      <p:sp>
        <p:nvSpPr>
          <p:cNvPr id="32772" name="页脚占位符 3">
            <a:extLst>
              <a:ext uri="{FF2B5EF4-FFF2-40B4-BE49-F238E27FC236}">
                <a16:creationId xmlns:a16="http://schemas.microsoft.com/office/drawing/2014/main" id="{8ECE9F13-85C7-4CED-A65C-A508299BCC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8140A7F0-63CF-4049-83CE-D0E6D5951F28}"/>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12290C76-5BD4-491E-A34B-70749FEC07F7}"/>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(3) </a:t>
            </a:r>
            <a:r>
              <a:rPr lang="zh-CN" sz="2800" b="1" dirty="0">
                <a:latin typeface="+mn-ea"/>
              </a:rPr>
              <a:t>参与者之间的继承关系</a:t>
            </a:r>
            <a:endParaRPr lang="en-US" altLang="zh-CN" sz="2800" b="1" dirty="0">
              <a:latin typeface="+mn-ea"/>
            </a:endParaRPr>
          </a:p>
          <a:p>
            <a:pPr lvl="1">
              <a:defRPr/>
            </a:pPr>
            <a:r>
              <a:rPr lang="zh-CN" sz="2400" b="1" dirty="0">
                <a:latin typeface="+mn-ea"/>
                <a:ea typeface="+mn-ea"/>
              </a:rPr>
              <a:t>参与者是一个类，因此在参与者之间可以引入类之间的继承关系，通过定义某个抽象参与者来简化参与者的定义。</a:t>
            </a:r>
            <a:endParaRPr lang="en-US" altLang="zh-CN" sz="2400" b="1" dirty="0">
              <a:latin typeface="+mn-ea"/>
              <a:ea typeface="+mn-ea"/>
            </a:endParaRPr>
          </a:p>
          <a:p>
            <a:pPr lvl="1">
              <a:defRPr/>
            </a:pPr>
            <a:r>
              <a:rPr lang="zh-CN" sz="2400" b="1" dirty="0">
                <a:latin typeface="+mn-ea"/>
                <a:ea typeface="+mn-ea"/>
              </a:rPr>
              <a:t>如果一组参与者具有共同的性质，可以把这些性质抽取出来放在另一个参与者中，这组参与者再从中继承，这种关系称为参与者之间的继承关系。</a:t>
            </a:r>
            <a:endParaRPr lang="zh-CN" altLang="en-US" sz="2400" b="1" dirty="0">
              <a:latin typeface="+mn-ea"/>
              <a:ea typeface="+mn-ea"/>
            </a:endParaRPr>
          </a:p>
        </p:txBody>
      </p:sp>
      <p:sp>
        <p:nvSpPr>
          <p:cNvPr id="34820" name="页脚占位符 3">
            <a:extLst>
              <a:ext uri="{FF2B5EF4-FFF2-40B4-BE49-F238E27FC236}">
                <a16:creationId xmlns:a16="http://schemas.microsoft.com/office/drawing/2014/main" id="{8947D229-23C3-4D27-BF3F-1A746FD9AA1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pSp>
        <p:nvGrpSpPr>
          <p:cNvPr id="2" name="Group 2">
            <a:extLst>
              <a:ext uri="{FF2B5EF4-FFF2-40B4-BE49-F238E27FC236}">
                <a16:creationId xmlns:a16="http://schemas.microsoft.com/office/drawing/2014/main" id="{FB25527E-9245-4F5B-B6E3-76D5475FE6EB}"/>
              </a:ext>
            </a:extLst>
          </p:cNvPr>
          <p:cNvGrpSpPr>
            <a:grpSpLocks/>
          </p:cNvGrpSpPr>
          <p:nvPr/>
        </p:nvGrpSpPr>
        <p:grpSpPr bwMode="auto">
          <a:xfrm>
            <a:off x="2643188" y="4500563"/>
            <a:ext cx="4071937" cy="2049462"/>
            <a:chOff x="2517" y="3932"/>
            <a:chExt cx="4860" cy="2320"/>
          </a:xfrm>
        </p:grpSpPr>
        <p:grpSp>
          <p:nvGrpSpPr>
            <p:cNvPr id="34822" name="Group 3">
              <a:extLst>
                <a:ext uri="{FF2B5EF4-FFF2-40B4-BE49-F238E27FC236}">
                  <a16:creationId xmlns:a16="http://schemas.microsoft.com/office/drawing/2014/main" id="{FFD454B6-4484-4D12-82DE-DC135C1F7A03}"/>
                </a:ext>
              </a:extLst>
            </p:cNvPr>
            <p:cNvGrpSpPr>
              <a:grpSpLocks/>
            </p:cNvGrpSpPr>
            <p:nvPr/>
          </p:nvGrpSpPr>
          <p:grpSpPr bwMode="auto">
            <a:xfrm>
              <a:off x="3954" y="3932"/>
              <a:ext cx="1263" cy="1495"/>
              <a:chOff x="9164" y="11112"/>
              <a:chExt cx="1263" cy="1495"/>
            </a:xfrm>
          </p:grpSpPr>
          <p:grpSp>
            <p:nvGrpSpPr>
              <p:cNvPr id="34824" name="Group 4">
                <a:extLst>
                  <a:ext uri="{FF2B5EF4-FFF2-40B4-BE49-F238E27FC236}">
                    <a16:creationId xmlns:a16="http://schemas.microsoft.com/office/drawing/2014/main" id="{C3D89899-2150-456B-AD65-DCDA3EA4AF5F}"/>
                  </a:ext>
                </a:extLst>
              </p:cNvPr>
              <p:cNvGrpSpPr>
                <a:grpSpLocks/>
              </p:cNvGrpSpPr>
              <p:nvPr/>
            </p:nvGrpSpPr>
            <p:grpSpPr bwMode="auto">
              <a:xfrm>
                <a:off x="9589" y="11112"/>
                <a:ext cx="360" cy="468"/>
                <a:chOff x="3302" y="3078"/>
                <a:chExt cx="360" cy="468"/>
              </a:xfrm>
            </p:grpSpPr>
            <p:sp>
              <p:nvSpPr>
                <p:cNvPr id="34843" name="Oval 5">
                  <a:extLst>
                    <a:ext uri="{FF2B5EF4-FFF2-40B4-BE49-F238E27FC236}">
                      <a16:creationId xmlns:a16="http://schemas.microsoft.com/office/drawing/2014/main" id="{39F8D7DD-6527-4FF3-BD72-7BDB8F482AD5}"/>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44" name="Line 6">
                  <a:extLst>
                    <a:ext uri="{FF2B5EF4-FFF2-40B4-BE49-F238E27FC236}">
                      <a16:creationId xmlns:a16="http://schemas.microsoft.com/office/drawing/2014/main" id="{D8147C6E-78D2-43D0-8435-C7B67DE670A9}"/>
                    </a:ext>
                  </a:extLst>
                </p:cNvPr>
                <p:cNvSpPr>
                  <a:spLocks noChangeShapeType="1"/>
                </p:cNvSpPr>
                <p:nvPr/>
              </p:nvSpPr>
              <p:spPr bwMode="auto">
                <a:xfrm>
                  <a:off x="3302" y="3389"/>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7">
                  <a:extLst>
                    <a:ext uri="{FF2B5EF4-FFF2-40B4-BE49-F238E27FC236}">
                      <a16:creationId xmlns:a16="http://schemas.microsoft.com/office/drawing/2014/main" id="{EA40B2F6-2481-4B37-BBA1-EC7EF8FB7285}"/>
                    </a:ext>
                  </a:extLst>
                </p:cNvPr>
                <p:cNvSpPr>
                  <a:spLocks noChangeShapeType="1"/>
                </p:cNvSpPr>
                <p:nvPr/>
              </p:nvSpPr>
              <p:spPr bwMode="auto">
                <a:xfrm>
                  <a:off x="3506" y="3234"/>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8">
                  <a:extLst>
                    <a:ext uri="{FF2B5EF4-FFF2-40B4-BE49-F238E27FC236}">
                      <a16:creationId xmlns:a16="http://schemas.microsoft.com/office/drawing/2014/main" id="{4D11BD08-4F7C-4DBB-A8E9-1552FDC6AA16}"/>
                    </a:ext>
                  </a:extLst>
                </p:cNvPr>
                <p:cNvSpPr>
                  <a:spLocks noChangeShapeType="1"/>
                </p:cNvSpPr>
                <p:nvPr/>
              </p:nvSpPr>
              <p:spPr bwMode="auto">
                <a:xfrm flipH="1">
                  <a:off x="3315" y="339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9">
                  <a:extLst>
                    <a:ext uri="{FF2B5EF4-FFF2-40B4-BE49-F238E27FC236}">
                      <a16:creationId xmlns:a16="http://schemas.microsoft.com/office/drawing/2014/main" id="{8A96B3FE-D90A-42E7-8CE9-11033156C788}"/>
                    </a:ext>
                  </a:extLst>
                </p:cNvPr>
                <p:cNvSpPr>
                  <a:spLocks noChangeShapeType="1"/>
                </p:cNvSpPr>
                <p:nvPr/>
              </p:nvSpPr>
              <p:spPr bwMode="auto">
                <a:xfrm>
                  <a:off x="3493" y="3358"/>
                  <a:ext cx="154"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5" name="Group 10">
                <a:extLst>
                  <a:ext uri="{FF2B5EF4-FFF2-40B4-BE49-F238E27FC236}">
                    <a16:creationId xmlns:a16="http://schemas.microsoft.com/office/drawing/2014/main" id="{A3E365C9-C677-45E5-B55D-29D87C5E0FCC}"/>
                  </a:ext>
                </a:extLst>
              </p:cNvPr>
              <p:cNvGrpSpPr>
                <a:grpSpLocks/>
              </p:cNvGrpSpPr>
              <p:nvPr/>
            </p:nvGrpSpPr>
            <p:grpSpPr bwMode="auto">
              <a:xfrm>
                <a:off x="9164" y="12126"/>
                <a:ext cx="360" cy="468"/>
                <a:chOff x="3302" y="3078"/>
                <a:chExt cx="360" cy="468"/>
              </a:xfrm>
            </p:grpSpPr>
            <p:sp>
              <p:nvSpPr>
                <p:cNvPr id="34838" name="Oval 11">
                  <a:extLst>
                    <a:ext uri="{FF2B5EF4-FFF2-40B4-BE49-F238E27FC236}">
                      <a16:creationId xmlns:a16="http://schemas.microsoft.com/office/drawing/2014/main" id="{0E93E80E-F3E0-49B2-AA47-3551A5B9E7D3}"/>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39" name="Line 12">
                  <a:extLst>
                    <a:ext uri="{FF2B5EF4-FFF2-40B4-BE49-F238E27FC236}">
                      <a16:creationId xmlns:a16="http://schemas.microsoft.com/office/drawing/2014/main" id="{53351F76-8AC4-4CBB-84D5-E3E5B7076461}"/>
                    </a:ext>
                  </a:extLst>
                </p:cNvPr>
                <p:cNvSpPr>
                  <a:spLocks noChangeShapeType="1"/>
                </p:cNvSpPr>
                <p:nvPr/>
              </p:nvSpPr>
              <p:spPr bwMode="auto">
                <a:xfrm>
                  <a:off x="3302" y="3389"/>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13">
                  <a:extLst>
                    <a:ext uri="{FF2B5EF4-FFF2-40B4-BE49-F238E27FC236}">
                      <a16:creationId xmlns:a16="http://schemas.microsoft.com/office/drawing/2014/main" id="{5768995B-8610-4B77-88C6-BA360F490129}"/>
                    </a:ext>
                  </a:extLst>
                </p:cNvPr>
                <p:cNvSpPr>
                  <a:spLocks noChangeShapeType="1"/>
                </p:cNvSpPr>
                <p:nvPr/>
              </p:nvSpPr>
              <p:spPr bwMode="auto">
                <a:xfrm>
                  <a:off x="3506" y="3234"/>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14">
                  <a:extLst>
                    <a:ext uri="{FF2B5EF4-FFF2-40B4-BE49-F238E27FC236}">
                      <a16:creationId xmlns:a16="http://schemas.microsoft.com/office/drawing/2014/main" id="{4738DB40-05CF-4524-B188-D8CC445C54DD}"/>
                    </a:ext>
                  </a:extLst>
                </p:cNvPr>
                <p:cNvSpPr>
                  <a:spLocks noChangeShapeType="1"/>
                </p:cNvSpPr>
                <p:nvPr/>
              </p:nvSpPr>
              <p:spPr bwMode="auto">
                <a:xfrm flipH="1">
                  <a:off x="3315" y="339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15">
                  <a:extLst>
                    <a:ext uri="{FF2B5EF4-FFF2-40B4-BE49-F238E27FC236}">
                      <a16:creationId xmlns:a16="http://schemas.microsoft.com/office/drawing/2014/main" id="{CC5099AF-0B6D-469B-8DCB-778C21853F6C}"/>
                    </a:ext>
                  </a:extLst>
                </p:cNvPr>
                <p:cNvSpPr>
                  <a:spLocks noChangeShapeType="1"/>
                </p:cNvSpPr>
                <p:nvPr/>
              </p:nvSpPr>
              <p:spPr bwMode="auto">
                <a:xfrm>
                  <a:off x="3493" y="3358"/>
                  <a:ext cx="154"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6" name="Group 16">
                <a:extLst>
                  <a:ext uri="{FF2B5EF4-FFF2-40B4-BE49-F238E27FC236}">
                    <a16:creationId xmlns:a16="http://schemas.microsoft.com/office/drawing/2014/main" id="{A678ED91-11EB-4E49-A9E6-09746C53D084}"/>
                  </a:ext>
                </a:extLst>
              </p:cNvPr>
              <p:cNvGrpSpPr>
                <a:grpSpLocks/>
              </p:cNvGrpSpPr>
              <p:nvPr/>
            </p:nvGrpSpPr>
            <p:grpSpPr bwMode="auto">
              <a:xfrm>
                <a:off x="10067" y="12139"/>
                <a:ext cx="360" cy="468"/>
                <a:chOff x="3302" y="3078"/>
                <a:chExt cx="360" cy="468"/>
              </a:xfrm>
            </p:grpSpPr>
            <p:sp>
              <p:nvSpPr>
                <p:cNvPr id="34833" name="Oval 17">
                  <a:extLst>
                    <a:ext uri="{FF2B5EF4-FFF2-40B4-BE49-F238E27FC236}">
                      <a16:creationId xmlns:a16="http://schemas.microsoft.com/office/drawing/2014/main" id="{57041E26-CC21-44BA-8AE4-C9E048D68B90}"/>
                    </a:ext>
                  </a:extLst>
                </p:cNvPr>
                <p:cNvSpPr>
                  <a:spLocks noChangeArrowheads="1"/>
                </p:cNvSpPr>
                <p:nvPr/>
              </p:nvSpPr>
              <p:spPr bwMode="auto">
                <a:xfrm>
                  <a:off x="3417" y="3078"/>
                  <a:ext cx="180" cy="157"/>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34" name="Line 18">
                  <a:extLst>
                    <a:ext uri="{FF2B5EF4-FFF2-40B4-BE49-F238E27FC236}">
                      <a16:creationId xmlns:a16="http://schemas.microsoft.com/office/drawing/2014/main" id="{3D3DF9FB-1397-4232-8171-7831065BCC4F}"/>
                    </a:ext>
                  </a:extLst>
                </p:cNvPr>
                <p:cNvSpPr>
                  <a:spLocks noChangeShapeType="1"/>
                </p:cNvSpPr>
                <p:nvPr/>
              </p:nvSpPr>
              <p:spPr bwMode="auto">
                <a:xfrm>
                  <a:off x="3302" y="3389"/>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19">
                  <a:extLst>
                    <a:ext uri="{FF2B5EF4-FFF2-40B4-BE49-F238E27FC236}">
                      <a16:creationId xmlns:a16="http://schemas.microsoft.com/office/drawing/2014/main" id="{1D688B0C-A04F-4E19-98D3-2D9B803D3AE4}"/>
                    </a:ext>
                  </a:extLst>
                </p:cNvPr>
                <p:cNvSpPr>
                  <a:spLocks noChangeShapeType="1"/>
                </p:cNvSpPr>
                <p:nvPr/>
              </p:nvSpPr>
              <p:spPr bwMode="auto">
                <a:xfrm>
                  <a:off x="3506" y="3234"/>
                  <a:ext cx="1"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20">
                  <a:extLst>
                    <a:ext uri="{FF2B5EF4-FFF2-40B4-BE49-F238E27FC236}">
                      <a16:creationId xmlns:a16="http://schemas.microsoft.com/office/drawing/2014/main" id="{46A80805-E010-4A53-B134-D61D277D4418}"/>
                    </a:ext>
                  </a:extLst>
                </p:cNvPr>
                <p:cNvSpPr>
                  <a:spLocks noChangeShapeType="1"/>
                </p:cNvSpPr>
                <p:nvPr/>
              </p:nvSpPr>
              <p:spPr bwMode="auto">
                <a:xfrm flipH="1">
                  <a:off x="3315" y="339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1">
                  <a:extLst>
                    <a:ext uri="{FF2B5EF4-FFF2-40B4-BE49-F238E27FC236}">
                      <a16:creationId xmlns:a16="http://schemas.microsoft.com/office/drawing/2014/main" id="{DE7DC6AF-E423-459D-9B59-8BD090B177BB}"/>
                    </a:ext>
                  </a:extLst>
                </p:cNvPr>
                <p:cNvSpPr>
                  <a:spLocks noChangeShapeType="1"/>
                </p:cNvSpPr>
                <p:nvPr/>
              </p:nvSpPr>
              <p:spPr bwMode="auto">
                <a:xfrm>
                  <a:off x="3493" y="3358"/>
                  <a:ext cx="154"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7" name="Group 22">
                <a:extLst>
                  <a:ext uri="{FF2B5EF4-FFF2-40B4-BE49-F238E27FC236}">
                    <a16:creationId xmlns:a16="http://schemas.microsoft.com/office/drawing/2014/main" id="{76E0281A-6CFE-49B6-B18E-CE772ACBE69D}"/>
                  </a:ext>
                </a:extLst>
              </p:cNvPr>
              <p:cNvGrpSpPr>
                <a:grpSpLocks/>
              </p:cNvGrpSpPr>
              <p:nvPr/>
            </p:nvGrpSpPr>
            <p:grpSpPr bwMode="auto">
              <a:xfrm>
                <a:off x="9342" y="11580"/>
                <a:ext cx="932" cy="520"/>
                <a:chOff x="9342" y="11580"/>
                <a:chExt cx="932" cy="520"/>
              </a:xfrm>
            </p:grpSpPr>
            <p:sp>
              <p:nvSpPr>
                <p:cNvPr id="34828" name="AutoShape 23">
                  <a:extLst>
                    <a:ext uri="{FF2B5EF4-FFF2-40B4-BE49-F238E27FC236}">
                      <a16:creationId xmlns:a16="http://schemas.microsoft.com/office/drawing/2014/main" id="{57E555C2-0E88-4DF6-9B54-A918ABE74063}"/>
                    </a:ext>
                  </a:extLst>
                </p:cNvPr>
                <p:cNvSpPr>
                  <a:spLocks noChangeArrowheads="1"/>
                </p:cNvSpPr>
                <p:nvPr/>
              </p:nvSpPr>
              <p:spPr bwMode="auto">
                <a:xfrm>
                  <a:off x="9709" y="11580"/>
                  <a:ext cx="180" cy="156"/>
                </a:xfrm>
                <a:prstGeom prst="triangle">
                  <a:avLst>
                    <a:gd name="adj" fmla="val 50000"/>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4829" name="Line 24">
                  <a:extLst>
                    <a:ext uri="{FF2B5EF4-FFF2-40B4-BE49-F238E27FC236}">
                      <a16:creationId xmlns:a16="http://schemas.microsoft.com/office/drawing/2014/main" id="{2B296C6A-9E92-432F-A78C-C5A6443B4B0C}"/>
                    </a:ext>
                  </a:extLst>
                </p:cNvPr>
                <p:cNvSpPr>
                  <a:spLocks noChangeShapeType="1"/>
                </p:cNvSpPr>
                <p:nvPr/>
              </p:nvSpPr>
              <p:spPr bwMode="auto">
                <a:xfrm>
                  <a:off x="9798" y="11736"/>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25">
                  <a:extLst>
                    <a:ext uri="{FF2B5EF4-FFF2-40B4-BE49-F238E27FC236}">
                      <a16:creationId xmlns:a16="http://schemas.microsoft.com/office/drawing/2014/main" id="{2561C80B-9371-46A0-ACB5-CDCA07EAD680}"/>
                    </a:ext>
                  </a:extLst>
                </p:cNvPr>
                <p:cNvSpPr>
                  <a:spLocks noChangeShapeType="1"/>
                </p:cNvSpPr>
                <p:nvPr/>
              </p:nvSpPr>
              <p:spPr bwMode="auto">
                <a:xfrm>
                  <a:off x="9344" y="11918"/>
                  <a:ext cx="9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26">
                  <a:extLst>
                    <a:ext uri="{FF2B5EF4-FFF2-40B4-BE49-F238E27FC236}">
                      <a16:creationId xmlns:a16="http://schemas.microsoft.com/office/drawing/2014/main" id="{643F5248-483E-45B4-B800-BAE1E6874DE6}"/>
                    </a:ext>
                  </a:extLst>
                </p:cNvPr>
                <p:cNvSpPr>
                  <a:spLocks noChangeShapeType="1"/>
                </p:cNvSpPr>
                <p:nvPr/>
              </p:nvSpPr>
              <p:spPr bwMode="auto">
                <a:xfrm>
                  <a:off x="9342" y="11924"/>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27">
                  <a:extLst>
                    <a:ext uri="{FF2B5EF4-FFF2-40B4-BE49-F238E27FC236}">
                      <a16:creationId xmlns:a16="http://schemas.microsoft.com/office/drawing/2014/main" id="{79FED4C8-B160-44CD-9CBF-14477A9FD96E}"/>
                    </a:ext>
                  </a:extLst>
                </p:cNvPr>
                <p:cNvSpPr>
                  <a:spLocks noChangeShapeType="1"/>
                </p:cNvSpPr>
                <p:nvPr/>
              </p:nvSpPr>
              <p:spPr bwMode="auto">
                <a:xfrm>
                  <a:off x="10271" y="11924"/>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4823" name="Text Box 28">
              <a:extLst>
                <a:ext uri="{FF2B5EF4-FFF2-40B4-BE49-F238E27FC236}">
                  <a16:creationId xmlns:a16="http://schemas.microsoft.com/office/drawing/2014/main" id="{ED3597DF-F629-4114-B2DF-BCB882AD6B16}"/>
                </a:ext>
              </a:extLst>
            </p:cNvPr>
            <p:cNvSpPr txBox="1">
              <a:spLocks noChangeArrowheads="1"/>
            </p:cNvSpPr>
            <p:nvPr/>
          </p:nvSpPr>
          <p:spPr bwMode="auto">
            <a:xfrm>
              <a:off x="2517" y="5550"/>
              <a:ext cx="486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1800" b="1">
                  <a:latin typeface="黑体" panose="02010609060101010101" pitchFamily="49" charset="-122"/>
                  <a:ea typeface="黑体" panose="02010609060101010101" pitchFamily="49" charset="-122"/>
                </a:rPr>
                <a:t>参与者之间的继承关系表示法示例</a:t>
              </a:r>
              <a:endParaRPr lang="zh-CN" altLang="zh-CN" sz="1800" b="1">
                <a:latin typeface="黑体" panose="02010609060101010101" pitchFamily="49" charset="-122"/>
                <a:ea typeface="黑体" panose="02010609060101010101" pitchFamily="49" charset="-122"/>
              </a:endParaRPr>
            </a:p>
          </p:txBody>
        </p:sp>
      </p:grpSp>
      <p:sp>
        <p:nvSpPr>
          <p:cNvPr id="4" name="文本框 3">
            <a:extLst>
              <a:ext uri="{FF2B5EF4-FFF2-40B4-BE49-F238E27FC236}">
                <a16:creationId xmlns:a16="http://schemas.microsoft.com/office/drawing/2014/main" id="{975952FC-5EC7-41BA-9337-3483BBD69BDD}"/>
              </a:ext>
            </a:extLst>
          </p:cNvPr>
          <p:cNvSpPr txBox="1"/>
          <p:nvPr/>
        </p:nvSpPr>
        <p:spPr>
          <a:xfrm>
            <a:off x="4603750" y="4500563"/>
            <a:ext cx="1262718"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借阅者</a:t>
            </a:r>
          </a:p>
        </p:txBody>
      </p:sp>
      <p:sp>
        <p:nvSpPr>
          <p:cNvPr id="33" name="文本框 32">
            <a:extLst>
              <a:ext uri="{FF2B5EF4-FFF2-40B4-BE49-F238E27FC236}">
                <a16:creationId xmlns:a16="http://schemas.microsoft.com/office/drawing/2014/main" id="{AB6EABB4-4A96-4908-92D4-3E8FD58F53DE}"/>
              </a:ext>
            </a:extLst>
          </p:cNvPr>
          <p:cNvSpPr txBox="1"/>
          <p:nvPr/>
        </p:nvSpPr>
        <p:spPr>
          <a:xfrm>
            <a:off x="3093258" y="5235678"/>
            <a:ext cx="1262718"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学生</a:t>
            </a:r>
          </a:p>
        </p:txBody>
      </p:sp>
      <p:sp>
        <p:nvSpPr>
          <p:cNvPr id="34" name="文本框 33">
            <a:extLst>
              <a:ext uri="{FF2B5EF4-FFF2-40B4-BE49-F238E27FC236}">
                <a16:creationId xmlns:a16="http://schemas.microsoft.com/office/drawing/2014/main" id="{C59E7989-BF1B-4377-ABD2-61A0DDD3CF3F}"/>
              </a:ext>
            </a:extLst>
          </p:cNvPr>
          <p:cNvSpPr txBox="1"/>
          <p:nvPr/>
        </p:nvSpPr>
        <p:spPr>
          <a:xfrm>
            <a:off x="5004048" y="5214406"/>
            <a:ext cx="1262718"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教师</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7E870723-C5A2-4016-9242-CAE9200E7BD7}"/>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A1C0C5E7-78EB-4DF3-B45E-76DE013C1FD3}"/>
              </a:ext>
            </a:extLst>
          </p:cNvPr>
          <p:cNvSpPr>
            <a:spLocks noGrp="1"/>
          </p:cNvSpPr>
          <p:nvPr>
            <p:ph idx="1"/>
          </p:nvPr>
        </p:nvSpPr>
        <p:spPr>
          <a:xfrm>
            <a:off x="642938" y="1285875"/>
            <a:ext cx="8343900" cy="4856163"/>
          </a:xfrm>
        </p:spPr>
        <p:txBody>
          <a:bodyPr/>
          <a:lstStyle/>
          <a:p>
            <a:pPr>
              <a:buFont typeface="Wingdings" panose="05000000000000000000" pitchFamily="2" charset="2"/>
              <a:buNone/>
              <a:defRPr/>
            </a:pPr>
            <a:r>
              <a:rPr lang="en-US" altLang="zh-CN" b="1" dirty="0"/>
              <a:t>3. </a:t>
            </a:r>
            <a:r>
              <a:rPr lang="zh-CN" altLang="en-US" b="1" dirty="0"/>
              <a:t>识别和定义用例</a:t>
            </a:r>
            <a:endParaRPr lang="en-US" altLang="zh-CN" b="1" dirty="0"/>
          </a:p>
          <a:p>
            <a:pPr>
              <a:buFont typeface="Wingdings" panose="05000000000000000000" pitchFamily="2" charset="2"/>
              <a:buNone/>
              <a:defRPr/>
            </a:pPr>
            <a:r>
              <a:rPr lang="en-US" altLang="zh-CN" sz="2800" b="1" dirty="0"/>
              <a:t>  (1) </a:t>
            </a:r>
            <a:r>
              <a:rPr lang="zh-CN" altLang="en-US" sz="2800" b="1" dirty="0"/>
              <a:t>用例</a:t>
            </a:r>
            <a:r>
              <a:rPr lang="zh-CN" sz="2800" b="1" dirty="0"/>
              <a:t>概念</a:t>
            </a:r>
            <a:endParaRPr lang="en-US" altLang="zh-CN" sz="2800" b="1" dirty="0"/>
          </a:p>
          <a:p>
            <a:pPr lvl="1">
              <a:defRPr/>
            </a:pPr>
            <a:r>
              <a:rPr lang="zh-CN" b="1" dirty="0">
                <a:ea typeface="+mn-ea"/>
              </a:rPr>
              <a:t>用例（</a:t>
            </a:r>
            <a:r>
              <a:rPr lang="en-US" b="1" dirty="0">
                <a:ea typeface="+mn-ea"/>
              </a:rPr>
              <a:t>use case</a:t>
            </a:r>
            <a:r>
              <a:rPr lang="zh-CN" b="1" dirty="0">
                <a:ea typeface="+mn-ea"/>
              </a:rPr>
              <a:t>）</a:t>
            </a:r>
            <a:r>
              <a:rPr lang="zh-CN" altLang="en-US" b="1" dirty="0">
                <a:ea typeface="黑体" panose="02010609060101010101" pitchFamily="49" charset="-122"/>
              </a:rPr>
              <a:t>是描述参与者如何使用系统来达到目标的一组成功场景和失败场景的集合。通过用户和系统的交互，用例向用户提供有价值的结果值</a:t>
            </a:r>
            <a:endParaRPr lang="en-US" altLang="zh-CN" b="1" dirty="0">
              <a:ea typeface="黑体" panose="02010609060101010101" pitchFamily="49" charset="-122"/>
            </a:endParaRPr>
          </a:p>
          <a:p>
            <a:pPr lvl="1">
              <a:defRPr/>
            </a:pPr>
            <a:endParaRPr lang="en-US" altLang="zh-CN" b="1" dirty="0">
              <a:ea typeface="+mn-ea"/>
            </a:endParaRPr>
          </a:p>
          <a:p>
            <a:pPr lvl="2">
              <a:buFont typeface="Wingdings" panose="05000000000000000000" pitchFamily="2" charset="2"/>
              <a:buNone/>
              <a:defRPr/>
            </a:pPr>
            <a:endParaRPr lang="zh-CN" altLang="en-US" sz="2000" b="1" dirty="0">
              <a:ea typeface="+mn-ea"/>
            </a:endParaRPr>
          </a:p>
        </p:txBody>
      </p:sp>
      <p:sp>
        <p:nvSpPr>
          <p:cNvPr id="35844" name="页脚占位符 3">
            <a:extLst>
              <a:ext uri="{FF2B5EF4-FFF2-40B4-BE49-F238E27FC236}">
                <a16:creationId xmlns:a16="http://schemas.microsoft.com/office/drawing/2014/main" id="{48036BF5-2FCB-48C4-A9BD-F6F609410F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8B436C5-E15E-4D2E-A8DD-96AB52C6D051}"/>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915B5FB8-880A-4D4E-ACA8-BC82D2803C81}"/>
              </a:ext>
            </a:extLst>
          </p:cNvPr>
          <p:cNvSpPr>
            <a:spLocks noGrp="1"/>
          </p:cNvSpPr>
          <p:nvPr>
            <p:ph idx="1"/>
          </p:nvPr>
        </p:nvSpPr>
        <p:spPr>
          <a:xfrm>
            <a:off x="642938" y="1214438"/>
            <a:ext cx="8343900" cy="5286375"/>
          </a:xfrm>
        </p:spPr>
        <p:txBody>
          <a:bodyPr/>
          <a:lstStyle/>
          <a:p>
            <a:pPr>
              <a:buFont typeface="Wingdings" panose="05000000000000000000" pitchFamily="2" charset="2"/>
              <a:buNone/>
              <a:defRPr/>
            </a:pPr>
            <a:r>
              <a:rPr lang="en-US" altLang="zh-CN" sz="2800" b="1" dirty="0">
                <a:latin typeface="+mn-ea"/>
              </a:rPr>
              <a:t>(2) </a:t>
            </a:r>
            <a:r>
              <a:rPr lang="zh-CN" altLang="en-US" sz="2800" b="1" dirty="0">
                <a:latin typeface="+mn-ea"/>
              </a:rPr>
              <a:t>识别用例</a:t>
            </a:r>
            <a:endParaRPr lang="en-US" altLang="zh-CN" sz="2800" b="1" dirty="0">
              <a:latin typeface="+mn-ea"/>
            </a:endParaRPr>
          </a:p>
          <a:p>
            <a:pPr lvl="1">
              <a:defRPr/>
            </a:pPr>
            <a:r>
              <a:rPr lang="zh-CN" altLang="en-US" sz="2700" b="1" dirty="0">
                <a:latin typeface="+mn-ea"/>
                <a:ea typeface="+mn-ea"/>
              </a:rPr>
              <a:t>根据需求描述中的业务场景，定义参与者使用系统的交互场景</a:t>
            </a:r>
          </a:p>
          <a:p>
            <a:pPr lvl="1">
              <a:defRPr/>
            </a:pPr>
            <a:r>
              <a:rPr lang="zh-CN" altLang="en-US" sz="2700" b="1" dirty="0">
                <a:latin typeface="+mn-ea"/>
                <a:ea typeface="+mn-ea"/>
              </a:rPr>
              <a:t>找出场景中参与者使用系统的动作</a:t>
            </a:r>
            <a:r>
              <a:rPr lang="en-US" altLang="zh-CN" sz="2700" b="1" dirty="0">
                <a:latin typeface="+mn-ea"/>
                <a:ea typeface="+mn-ea"/>
              </a:rPr>
              <a:t>(</a:t>
            </a:r>
            <a:r>
              <a:rPr lang="zh-CN" altLang="en-US" sz="2700" b="1" dirty="0">
                <a:latin typeface="+mn-ea"/>
                <a:ea typeface="+mn-ea"/>
              </a:rPr>
              <a:t>动词短语</a:t>
            </a:r>
            <a:r>
              <a:rPr lang="en-US" altLang="zh-CN" sz="2700" b="1" dirty="0">
                <a:latin typeface="+mn-ea"/>
                <a:ea typeface="+mn-ea"/>
              </a:rPr>
              <a:t>)</a:t>
            </a:r>
            <a:r>
              <a:rPr lang="zh-CN" altLang="en-US" sz="2700" b="1" dirty="0">
                <a:latin typeface="+mn-ea"/>
                <a:ea typeface="+mn-ea"/>
              </a:rPr>
              <a:t>，写出参与者每个动作的目标</a:t>
            </a:r>
            <a:r>
              <a:rPr lang="zh-CN" sz="2700" b="1" dirty="0">
                <a:latin typeface="+mn-ea"/>
                <a:ea typeface="+mn-ea"/>
              </a:rPr>
              <a:t>。</a:t>
            </a:r>
            <a:endParaRPr lang="en-US" altLang="zh-CN" sz="2700" b="1" dirty="0">
              <a:latin typeface="+mn-ea"/>
              <a:ea typeface="+mn-ea"/>
            </a:endParaRPr>
          </a:p>
          <a:p>
            <a:pPr lvl="1">
              <a:defRPr/>
            </a:pPr>
            <a:r>
              <a:rPr lang="zh-CN" altLang="en-US" sz="2700" b="1" dirty="0">
                <a:latin typeface="+mn-ea"/>
                <a:ea typeface="+mn-ea"/>
              </a:rPr>
              <a:t>找出或总结出能满足参与者目标的，能为其带来一次完整意义结果值的动作，将其定义为一个用户级别的用例。</a:t>
            </a:r>
            <a:endParaRPr lang="en-US" altLang="zh-CN" sz="2700" b="1" dirty="0">
              <a:latin typeface="+mn-ea"/>
              <a:ea typeface="+mn-ea"/>
            </a:endParaRPr>
          </a:p>
        </p:txBody>
      </p:sp>
      <p:sp>
        <p:nvSpPr>
          <p:cNvPr id="37892" name="页脚占位符 3">
            <a:extLst>
              <a:ext uri="{FF2B5EF4-FFF2-40B4-BE49-F238E27FC236}">
                <a16:creationId xmlns:a16="http://schemas.microsoft.com/office/drawing/2014/main" id="{73F0C209-E052-423F-918A-88371EE8FA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948FC005-CAEF-466E-B149-C3E07C71CED6}"/>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B49E371D-9105-4AED-9353-5EB4E431F30A}"/>
              </a:ext>
            </a:extLst>
          </p:cNvPr>
          <p:cNvSpPr>
            <a:spLocks noGrp="1"/>
          </p:cNvSpPr>
          <p:nvPr>
            <p:ph idx="1"/>
          </p:nvPr>
        </p:nvSpPr>
        <p:spPr>
          <a:xfrm>
            <a:off x="642938" y="1214438"/>
            <a:ext cx="8343900" cy="4519612"/>
          </a:xfrm>
        </p:spPr>
        <p:txBody>
          <a:bodyPr/>
          <a:lstStyle/>
          <a:p>
            <a:pPr lvl="1">
              <a:defRPr/>
            </a:pPr>
            <a:r>
              <a:rPr lang="zh-CN" b="1" dirty="0">
                <a:ea typeface="+mn-ea"/>
              </a:rPr>
              <a:t>用例有不同的级别和粒度</a:t>
            </a:r>
            <a:r>
              <a:rPr lang="zh-CN" altLang="en-US" b="1" dirty="0">
                <a:ea typeface="+mn-ea"/>
              </a:rPr>
              <a:t>，</a:t>
            </a:r>
            <a:r>
              <a:rPr lang="zh-CN" b="1" dirty="0">
                <a:ea typeface="+mn-ea"/>
              </a:rPr>
              <a:t>用例的执行是为了实现参与者的目标</a:t>
            </a:r>
            <a:r>
              <a:rPr lang="zh-CN" altLang="en-US" b="1" dirty="0">
                <a:ea typeface="+mn-ea"/>
              </a:rPr>
              <a:t>：</a:t>
            </a:r>
            <a:endParaRPr lang="en-US" altLang="zh-CN" b="1" dirty="0">
              <a:ea typeface="+mn-ea"/>
            </a:endParaRPr>
          </a:p>
          <a:p>
            <a:pPr lvl="2">
              <a:defRPr/>
            </a:pPr>
            <a:r>
              <a:rPr lang="zh-CN" b="1" dirty="0">
                <a:ea typeface="+mn-ea"/>
              </a:rPr>
              <a:t>用户级别的目标</a:t>
            </a:r>
            <a:r>
              <a:rPr lang="zh-CN" altLang="en-US" b="1" dirty="0">
                <a:ea typeface="+mn-ea"/>
              </a:rPr>
              <a:t>，通常是一个完整的业务功能价值</a:t>
            </a:r>
            <a:r>
              <a:rPr lang="zh-CN" b="1" dirty="0">
                <a:ea typeface="+mn-ea"/>
              </a:rPr>
              <a:t>（如取款、在线考试）</a:t>
            </a:r>
            <a:endParaRPr lang="en-US" altLang="zh-CN" b="1" dirty="0">
              <a:ea typeface="+mn-ea"/>
            </a:endParaRPr>
          </a:p>
          <a:p>
            <a:pPr lvl="2">
              <a:defRPr/>
            </a:pPr>
            <a:r>
              <a:rPr lang="zh-CN" b="1" dirty="0">
                <a:ea typeface="+mn-ea"/>
              </a:rPr>
              <a:t>子功能级别的目标</a:t>
            </a:r>
            <a:r>
              <a:rPr lang="zh-CN" altLang="en-US" b="1" dirty="0">
                <a:ea typeface="+mn-ea"/>
              </a:rPr>
              <a:t>，通常是用户级别用例的一个步骤</a:t>
            </a:r>
            <a:r>
              <a:rPr lang="zh-CN" b="1" dirty="0">
                <a:ea typeface="+mn-ea"/>
              </a:rPr>
              <a:t>（如验证用户身份）</a:t>
            </a:r>
            <a:endParaRPr lang="en-US" altLang="zh-CN" b="1" dirty="0">
              <a:ea typeface="+mn-ea"/>
            </a:endParaRPr>
          </a:p>
          <a:p>
            <a:pPr lvl="1">
              <a:defRPr/>
            </a:pPr>
            <a:r>
              <a:rPr lang="zh-CN" b="1" dirty="0">
                <a:ea typeface="+mn-ea"/>
              </a:rPr>
              <a:t>重点要关注的是用户级别的目标。</a:t>
            </a:r>
            <a:endParaRPr lang="en-US" altLang="zh-CN" b="1" dirty="0">
              <a:ea typeface="+mn-ea"/>
            </a:endParaRPr>
          </a:p>
        </p:txBody>
      </p:sp>
      <p:sp>
        <p:nvSpPr>
          <p:cNvPr id="38916" name="页脚占位符 3">
            <a:extLst>
              <a:ext uri="{FF2B5EF4-FFF2-40B4-BE49-F238E27FC236}">
                <a16:creationId xmlns:a16="http://schemas.microsoft.com/office/drawing/2014/main" id="{71438BEF-786C-42A3-B23F-32F9B376EF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68A13C8-7C01-42AF-8ACC-34A4F22B7873}"/>
              </a:ext>
            </a:extLst>
          </p:cNvPr>
          <p:cNvSpPr>
            <a:spLocks noGrp="1"/>
          </p:cNvSpPr>
          <p:nvPr>
            <p:ph type="title"/>
          </p:nvPr>
        </p:nvSpPr>
        <p:spPr/>
        <p:txBody>
          <a:bodyPr/>
          <a:lstStyle/>
          <a:p>
            <a:r>
              <a:rPr lang="zh-CN" altLang="en-US"/>
              <a:t>案例：</a:t>
            </a:r>
            <a:r>
              <a:rPr lang="en-US" altLang="zh-CN"/>
              <a:t>ATM</a:t>
            </a:r>
            <a:r>
              <a:rPr lang="zh-CN" altLang="en-US"/>
              <a:t>系统需求</a:t>
            </a:r>
          </a:p>
        </p:txBody>
      </p:sp>
      <p:sp>
        <p:nvSpPr>
          <p:cNvPr id="3" name="内容占位符 2">
            <a:extLst>
              <a:ext uri="{FF2B5EF4-FFF2-40B4-BE49-F238E27FC236}">
                <a16:creationId xmlns:a16="http://schemas.microsoft.com/office/drawing/2014/main" id="{00FAEFBA-183F-4774-8D0C-68248F511B27}"/>
              </a:ext>
            </a:extLst>
          </p:cNvPr>
          <p:cNvSpPr>
            <a:spLocks noGrp="1"/>
          </p:cNvSpPr>
          <p:nvPr>
            <p:ph idx="1"/>
          </p:nvPr>
        </p:nvSpPr>
        <p:spPr>
          <a:xfrm>
            <a:off x="107950" y="1125538"/>
            <a:ext cx="9036050" cy="5140325"/>
          </a:xfrm>
        </p:spPr>
        <p:txBody>
          <a:bodyPr/>
          <a:lstStyle/>
          <a:p>
            <a:pPr>
              <a:defRPr/>
            </a:pPr>
            <a:r>
              <a:rPr lang="zh-CN" altLang="en-US" sz="2400" dirty="0">
                <a:latin typeface="+mn-ea"/>
              </a:rPr>
              <a:t>需求定义中，储户到银行柜台取款的场景：</a:t>
            </a:r>
            <a:endParaRPr lang="en-US" altLang="zh-CN" sz="2400" dirty="0">
              <a:latin typeface="+mn-ea"/>
            </a:endParaRPr>
          </a:p>
          <a:p>
            <a:pPr lvl="1">
              <a:defRPr/>
            </a:pPr>
            <a:r>
              <a:rPr lang="zh-CN" altLang="en-US" sz="2000" dirty="0">
                <a:latin typeface="+mn-ea"/>
                <a:ea typeface="+mn-ea"/>
              </a:rPr>
              <a:t>某储户到银行柜台取钱，人多排队；</a:t>
            </a:r>
            <a:endParaRPr lang="en-US" altLang="zh-CN" sz="2000" dirty="0">
              <a:latin typeface="+mn-ea"/>
              <a:ea typeface="+mn-ea"/>
            </a:endParaRPr>
          </a:p>
          <a:p>
            <a:pPr lvl="1">
              <a:defRPr/>
            </a:pPr>
            <a:r>
              <a:rPr lang="zh-CN" altLang="en-US" sz="2000" dirty="0">
                <a:latin typeface="+mn-ea"/>
                <a:ea typeface="+mn-ea"/>
              </a:rPr>
              <a:t>等到柜台窗口时，将存折或银行卡交给窗口的营业员；</a:t>
            </a:r>
            <a:endParaRPr lang="en-US" altLang="zh-CN" sz="2000" dirty="0">
              <a:latin typeface="+mn-ea"/>
              <a:ea typeface="+mn-ea"/>
            </a:endParaRPr>
          </a:p>
          <a:p>
            <a:pPr lvl="1">
              <a:defRPr/>
            </a:pPr>
            <a:r>
              <a:rPr lang="zh-CN" altLang="en-US" sz="2000" dirty="0">
                <a:latin typeface="+mn-ea"/>
                <a:ea typeface="+mn-ea"/>
              </a:rPr>
              <a:t>营业员通过刷卡器读入账号信息，并提示储户输入密码；</a:t>
            </a:r>
            <a:endParaRPr lang="en-US" altLang="zh-CN" sz="2000" dirty="0">
              <a:latin typeface="+mn-ea"/>
              <a:ea typeface="+mn-ea"/>
            </a:endParaRPr>
          </a:p>
          <a:p>
            <a:pPr lvl="1">
              <a:defRPr/>
            </a:pPr>
            <a:r>
              <a:rPr lang="zh-CN" altLang="en-US" sz="2000" dirty="0">
                <a:latin typeface="+mn-ea"/>
                <a:ea typeface="+mn-ea"/>
              </a:rPr>
              <a:t>密码验证通过后营业员询问储户需提取多少钱？</a:t>
            </a:r>
            <a:endParaRPr lang="en-US" altLang="zh-CN" sz="2000" dirty="0">
              <a:latin typeface="+mn-ea"/>
              <a:ea typeface="+mn-ea"/>
            </a:endParaRPr>
          </a:p>
          <a:p>
            <a:pPr lvl="1">
              <a:defRPr/>
            </a:pPr>
            <a:r>
              <a:rPr lang="zh-CN" altLang="en-US" sz="2000" dirty="0">
                <a:latin typeface="+mn-ea"/>
                <a:ea typeface="+mn-ea"/>
              </a:rPr>
              <a:t>储户告知具体的提款金额；</a:t>
            </a:r>
            <a:endParaRPr lang="en-US" altLang="zh-CN" sz="2000" dirty="0">
              <a:latin typeface="+mn-ea"/>
              <a:ea typeface="+mn-ea"/>
            </a:endParaRPr>
          </a:p>
          <a:p>
            <a:pPr lvl="1">
              <a:defRPr/>
            </a:pPr>
            <a:r>
              <a:rPr lang="zh-CN" altLang="en-US" sz="2000" dirty="0">
                <a:latin typeface="+mn-ea"/>
                <a:ea typeface="+mn-ea"/>
              </a:rPr>
              <a:t>营业员通过系统输入取款金额，并打印本次取款的操作记录，交给储户签字认可；</a:t>
            </a:r>
            <a:endParaRPr lang="en-US" altLang="zh-CN" sz="2000" dirty="0">
              <a:latin typeface="+mn-ea"/>
              <a:ea typeface="+mn-ea"/>
            </a:endParaRPr>
          </a:p>
          <a:p>
            <a:pPr lvl="1">
              <a:defRPr/>
            </a:pPr>
            <a:r>
              <a:rPr lang="zh-CN" altLang="en-US" sz="2000" dirty="0">
                <a:latin typeface="+mn-ea"/>
                <a:ea typeface="+mn-ea"/>
              </a:rPr>
              <a:t>营业员核对无误后将取款的现金和银行卡交给储户；</a:t>
            </a:r>
            <a:endParaRPr lang="en-US" altLang="zh-CN" sz="2000" dirty="0">
              <a:latin typeface="+mn-ea"/>
              <a:ea typeface="+mn-ea"/>
            </a:endParaRPr>
          </a:p>
          <a:p>
            <a:pPr lvl="1">
              <a:defRPr/>
            </a:pPr>
            <a:r>
              <a:rPr lang="zh-CN" altLang="en-US" sz="2000" dirty="0">
                <a:latin typeface="+mn-ea"/>
                <a:ea typeface="+mn-ea"/>
              </a:rPr>
              <a:t>储户接收现金和银行卡，起身离开；</a:t>
            </a:r>
            <a:endParaRPr lang="en-US" altLang="zh-CN" sz="2000" dirty="0">
              <a:latin typeface="+mn-ea"/>
              <a:ea typeface="+mn-ea"/>
            </a:endParaRPr>
          </a:p>
          <a:p>
            <a:pPr lvl="1">
              <a:defRPr/>
            </a:pPr>
            <a:r>
              <a:rPr lang="zh-CN" altLang="en-US" sz="2000" dirty="0">
                <a:latin typeface="+mn-ea"/>
                <a:ea typeface="+mn-ea"/>
              </a:rPr>
              <a:t>完成一次银行柜台取钱的交易。</a:t>
            </a:r>
            <a:endParaRPr lang="en-US" altLang="zh-CN" sz="2000" dirty="0">
              <a:latin typeface="+mn-ea"/>
              <a:ea typeface="+mn-ea"/>
            </a:endParaRPr>
          </a:p>
          <a:p>
            <a:pPr>
              <a:defRPr/>
            </a:pPr>
            <a:r>
              <a:rPr lang="zh-CN" altLang="en-US" sz="2400" dirty="0">
                <a:latin typeface="+mn-ea"/>
              </a:rPr>
              <a:t>由于柜台人数限制，该银行希望开发</a:t>
            </a:r>
            <a:r>
              <a:rPr lang="en-US" altLang="zh-CN" sz="2400" dirty="0">
                <a:latin typeface="+mn-ea"/>
              </a:rPr>
              <a:t>ATM</a:t>
            </a:r>
            <a:r>
              <a:rPr lang="zh-CN" altLang="en-US" sz="2400" dirty="0">
                <a:latin typeface="+mn-ea"/>
              </a:rPr>
              <a:t>系统，并要求具有余额查询、取款、更改登录密码的功能</a:t>
            </a:r>
          </a:p>
          <a:p>
            <a:pPr marL="0" indent="0">
              <a:buFont typeface="Wingdings" panose="05000000000000000000" pitchFamily="2" charset="2"/>
              <a:buNone/>
              <a:defRPr/>
            </a:pPr>
            <a:endParaRPr lang="zh-CN" altLang="en-US" dirty="0">
              <a:latin typeface="+mn-ea"/>
            </a:endParaRPr>
          </a:p>
        </p:txBody>
      </p:sp>
      <p:sp>
        <p:nvSpPr>
          <p:cNvPr id="39940" name="页脚占位符 3">
            <a:extLst>
              <a:ext uri="{FF2B5EF4-FFF2-40B4-BE49-F238E27FC236}">
                <a16:creationId xmlns:a16="http://schemas.microsoft.com/office/drawing/2014/main" id="{FBB8D382-9C07-45B0-B81B-AE4AB7E695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BAD783A-338C-497B-B18E-731ACD740804}"/>
              </a:ext>
            </a:extLst>
          </p:cNvPr>
          <p:cNvSpPr>
            <a:spLocks noGrp="1"/>
          </p:cNvSpPr>
          <p:nvPr>
            <p:ph type="title"/>
          </p:nvPr>
        </p:nvSpPr>
        <p:spPr/>
        <p:txBody>
          <a:bodyPr/>
          <a:lstStyle/>
          <a:p>
            <a:r>
              <a:rPr lang="zh-CN" altLang="en-US"/>
              <a:t>案例：</a:t>
            </a:r>
            <a:r>
              <a:rPr lang="en-US" altLang="zh-CN"/>
              <a:t>ATM</a:t>
            </a:r>
            <a:r>
              <a:rPr lang="zh-CN" altLang="en-US"/>
              <a:t>系统需求</a:t>
            </a:r>
          </a:p>
        </p:txBody>
      </p:sp>
      <p:sp>
        <p:nvSpPr>
          <p:cNvPr id="3" name="内容占位符 2">
            <a:extLst>
              <a:ext uri="{FF2B5EF4-FFF2-40B4-BE49-F238E27FC236}">
                <a16:creationId xmlns:a16="http://schemas.microsoft.com/office/drawing/2014/main" id="{54038AE4-E1C6-4CB2-BF11-9BE3429738D3}"/>
              </a:ext>
            </a:extLst>
          </p:cNvPr>
          <p:cNvSpPr>
            <a:spLocks noGrp="1"/>
          </p:cNvSpPr>
          <p:nvPr>
            <p:ph idx="1"/>
          </p:nvPr>
        </p:nvSpPr>
        <p:spPr>
          <a:xfrm>
            <a:off x="250825" y="1196975"/>
            <a:ext cx="8740775" cy="5068888"/>
          </a:xfrm>
        </p:spPr>
        <p:txBody>
          <a:bodyPr/>
          <a:lstStyle/>
          <a:p>
            <a:pPr>
              <a:defRPr/>
            </a:pPr>
            <a:r>
              <a:rPr lang="zh-CN" altLang="en-US" sz="2400" dirty="0">
                <a:latin typeface="+mj-lt"/>
              </a:rPr>
              <a:t>根据需求定义以及银行柜台的</a:t>
            </a:r>
            <a:r>
              <a:rPr lang="zh-CN" altLang="en-US" sz="2400" dirty="0">
                <a:solidFill>
                  <a:srgbClr val="FF0000"/>
                </a:solidFill>
                <a:latin typeface="+mj-lt"/>
              </a:rPr>
              <a:t>取款场景</a:t>
            </a:r>
            <a:r>
              <a:rPr lang="zh-CN" altLang="en-US" sz="2400" dirty="0">
                <a:latin typeface="+mj-lt"/>
              </a:rPr>
              <a:t>，可以设计如下使用</a:t>
            </a:r>
            <a:r>
              <a:rPr lang="en-US" altLang="zh-CN" sz="2400" dirty="0">
                <a:latin typeface="+mj-lt"/>
              </a:rPr>
              <a:t>ATM</a:t>
            </a:r>
            <a:r>
              <a:rPr lang="zh-CN" altLang="en-US" sz="2400" dirty="0">
                <a:latin typeface="+mj-lt"/>
              </a:rPr>
              <a:t>取款的场景：</a:t>
            </a:r>
            <a:endParaRPr lang="en-US" altLang="zh-CN" sz="2400" dirty="0">
              <a:latin typeface="+mj-lt"/>
            </a:endParaRPr>
          </a:p>
          <a:p>
            <a:pPr lvl="1">
              <a:defRPr/>
            </a:pPr>
            <a:r>
              <a:rPr lang="zh-CN" altLang="en-US" sz="2000" dirty="0">
                <a:latin typeface="+mj-lt"/>
                <a:ea typeface="+mn-ea"/>
              </a:rPr>
              <a:t>储户将银行卡</a:t>
            </a:r>
            <a:r>
              <a:rPr lang="zh-CN" altLang="en-US" sz="2000" dirty="0">
                <a:solidFill>
                  <a:srgbClr val="FF0000"/>
                </a:solidFill>
                <a:latin typeface="+mj-lt"/>
                <a:ea typeface="+mn-ea"/>
              </a:rPr>
              <a:t>插入</a:t>
            </a:r>
            <a:r>
              <a:rPr lang="en-US" altLang="zh-CN" sz="2000" dirty="0">
                <a:latin typeface="+mj-lt"/>
                <a:ea typeface="+mn-ea"/>
              </a:rPr>
              <a:t>ATM</a:t>
            </a:r>
            <a:r>
              <a:rPr lang="zh-CN" altLang="en-US" sz="2000" dirty="0">
                <a:latin typeface="+mj-lt"/>
                <a:ea typeface="+mn-ea"/>
              </a:rPr>
              <a:t>；</a:t>
            </a:r>
            <a:endParaRPr lang="en-US" altLang="zh-CN" sz="2000" dirty="0">
              <a:latin typeface="+mj-lt"/>
              <a:ea typeface="+mn-ea"/>
            </a:endParaRPr>
          </a:p>
          <a:p>
            <a:pPr lvl="1">
              <a:defRPr/>
            </a:pPr>
            <a:r>
              <a:rPr lang="zh-CN" altLang="en-US" sz="2000" dirty="0">
                <a:latin typeface="+mj-lt"/>
                <a:ea typeface="+mn-ea"/>
              </a:rPr>
              <a:t>储户根据提示</a:t>
            </a:r>
            <a:r>
              <a:rPr lang="zh-CN" altLang="en-US" sz="2000" dirty="0">
                <a:solidFill>
                  <a:srgbClr val="FF0000"/>
                </a:solidFill>
                <a:latin typeface="+mj-lt"/>
                <a:ea typeface="+mn-ea"/>
              </a:rPr>
              <a:t>输入</a:t>
            </a:r>
            <a:r>
              <a:rPr lang="zh-CN" altLang="en-US" sz="2000" dirty="0">
                <a:latin typeface="+mj-lt"/>
                <a:ea typeface="+mn-ea"/>
              </a:rPr>
              <a:t>密码；</a:t>
            </a:r>
            <a:endParaRPr lang="en-US" altLang="zh-CN" sz="2000" dirty="0">
              <a:latin typeface="+mj-lt"/>
              <a:ea typeface="+mn-ea"/>
            </a:endParaRPr>
          </a:p>
          <a:p>
            <a:pPr lvl="1">
              <a:defRPr/>
            </a:pPr>
            <a:r>
              <a:rPr lang="zh-CN" altLang="en-US" sz="2000" dirty="0">
                <a:latin typeface="+mj-lt"/>
                <a:ea typeface="+mn-ea"/>
              </a:rPr>
              <a:t>储户根据系统的操作提示</a:t>
            </a:r>
            <a:r>
              <a:rPr lang="zh-CN" altLang="en-US" sz="2000" dirty="0">
                <a:solidFill>
                  <a:srgbClr val="FF0000"/>
                </a:solidFill>
                <a:latin typeface="+mj-lt"/>
                <a:ea typeface="+mn-ea"/>
              </a:rPr>
              <a:t>选择</a:t>
            </a:r>
            <a:r>
              <a:rPr lang="zh-CN" altLang="en-US" sz="2000" dirty="0">
                <a:latin typeface="+mj-lt"/>
                <a:ea typeface="+mn-ea"/>
              </a:rPr>
              <a:t>取款；</a:t>
            </a:r>
            <a:endParaRPr lang="en-US" altLang="zh-CN" sz="2000" dirty="0">
              <a:latin typeface="+mj-lt"/>
              <a:ea typeface="+mn-ea"/>
            </a:endParaRPr>
          </a:p>
          <a:p>
            <a:pPr lvl="1">
              <a:defRPr/>
            </a:pPr>
            <a:r>
              <a:rPr lang="zh-CN" altLang="en-US" sz="2000" dirty="0">
                <a:latin typeface="+mj-lt"/>
                <a:ea typeface="+mn-ea"/>
              </a:rPr>
              <a:t>储户根据提示</a:t>
            </a:r>
            <a:r>
              <a:rPr lang="zh-CN" altLang="en-US" sz="2000" dirty="0">
                <a:solidFill>
                  <a:srgbClr val="FF0000"/>
                </a:solidFill>
                <a:latin typeface="+mj-lt"/>
                <a:ea typeface="+mn-ea"/>
              </a:rPr>
              <a:t>确定</a:t>
            </a:r>
            <a:r>
              <a:rPr lang="zh-CN" altLang="en-US" sz="2000" dirty="0">
                <a:latin typeface="+mj-lt"/>
                <a:ea typeface="+mn-ea"/>
              </a:rPr>
              <a:t>取款金额；</a:t>
            </a:r>
            <a:endParaRPr lang="en-US" altLang="zh-CN" sz="2000" dirty="0">
              <a:latin typeface="+mj-lt"/>
              <a:ea typeface="+mn-ea"/>
            </a:endParaRPr>
          </a:p>
          <a:p>
            <a:pPr lvl="1">
              <a:defRPr/>
            </a:pPr>
            <a:r>
              <a:rPr lang="zh-CN" altLang="en-US" sz="2000" dirty="0">
                <a:latin typeface="+mj-lt"/>
                <a:ea typeface="+mn-ea"/>
              </a:rPr>
              <a:t>储户从取款箱中</a:t>
            </a:r>
            <a:r>
              <a:rPr lang="zh-CN" altLang="en-US" sz="2000" dirty="0">
                <a:solidFill>
                  <a:srgbClr val="FF0000"/>
                </a:solidFill>
                <a:latin typeface="+mj-lt"/>
                <a:ea typeface="+mn-ea"/>
              </a:rPr>
              <a:t>取出</a:t>
            </a:r>
            <a:r>
              <a:rPr lang="zh-CN" altLang="en-US" sz="2000" dirty="0">
                <a:latin typeface="+mj-lt"/>
                <a:ea typeface="+mn-ea"/>
              </a:rPr>
              <a:t>现金；</a:t>
            </a:r>
            <a:endParaRPr lang="en-US" altLang="zh-CN" sz="2000" dirty="0">
              <a:latin typeface="+mj-lt"/>
              <a:ea typeface="+mn-ea"/>
            </a:endParaRPr>
          </a:p>
          <a:p>
            <a:pPr lvl="1">
              <a:defRPr/>
            </a:pPr>
            <a:r>
              <a:rPr lang="zh-CN" altLang="en-US" sz="2000" dirty="0">
                <a:latin typeface="+mj-lt"/>
                <a:ea typeface="+mn-ea"/>
              </a:rPr>
              <a:t>储户选择是否</a:t>
            </a:r>
            <a:r>
              <a:rPr lang="zh-CN" altLang="en-US" sz="2000" dirty="0">
                <a:solidFill>
                  <a:srgbClr val="FF0000"/>
                </a:solidFill>
                <a:latin typeface="+mj-lt"/>
                <a:ea typeface="+mn-ea"/>
              </a:rPr>
              <a:t>打印</a:t>
            </a:r>
            <a:r>
              <a:rPr lang="zh-CN" altLang="en-US" sz="2000" dirty="0">
                <a:latin typeface="+mj-lt"/>
                <a:ea typeface="+mn-ea"/>
              </a:rPr>
              <a:t>操作凭据；</a:t>
            </a:r>
            <a:endParaRPr lang="en-US" altLang="zh-CN" sz="2000" dirty="0">
              <a:latin typeface="+mj-lt"/>
              <a:ea typeface="+mn-ea"/>
            </a:endParaRPr>
          </a:p>
          <a:p>
            <a:pPr lvl="1">
              <a:defRPr/>
            </a:pPr>
            <a:r>
              <a:rPr lang="zh-CN" altLang="en-US" sz="2000" dirty="0">
                <a:latin typeface="+mj-lt"/>
                <a:ea typeface="+mn-ea"/>
              </a:rPr>
              <a:t>储户根据系统提示</a:t>
            </a:r>
            <a:r>
              <a:rPr lang="zh-CN" altLang="en-US" sz="2000" dirty="0">
                <a:solidFill>
                  <a:srgbClr val="FF0000"/>
                </a:solidFill>
                <a:latin typeface="+mj-lt"/>
                <a:ea typeface="+mn-ea"/>
              </a:rPr>
              <a:t>选择</a:t>
            </a:r>
            <a:r>
              <a:rPr lang="zh-CN" altLang="en-US" sz="2000" dirty="0">
                <a:latin typeface="+mj-lt"/>
                <a:ea typeface="+mn-ea"/>
              </a:rPr>
              <a:t>退出；</a:t>
            </a:r>
            <a:endParaRPr lang="en-US" altLang="zh-CN" sz="2000" dirty="0">
              <a:latin typeface="+mj-lt"/>
              <a:ea typeface="+mn-ea"/>
            </a:endParaRPr>
          </a:p>
          <a:p>
            <a:pPr lvl="1">
              <a:defRPr/>
            </a:pPr>
            <a:r>
              <a:rPr lang="en-US" altLang="zh-CN" sz="2000" dirty="0">
                <a:latin typeface="+mj-lt"/>
                <a:ea typeface="+mn-ea"/>
              </a:rPr>
              <a:t>ATM</a:t>
            </a:r>
            <a:r>
              <a:rPr lang="zh-CN" altLang="en-US" sz="2000" dirty="0">
                <a:solidFill>
                  <a:srgbClr val="FF0000"/>
                </a:solidFill>
                <a:latin typeface="+mj-lt"/>
                <a:ea typeface="+mn-ea"/>
              </a:rPr>
              <a:t>退出</a:t>
            </a:r>
            <a:r>
              <a:rPr lang="zh-CN" altLang="en-US" sz="2000" dirty="0">
                <a:latin typeface="+mj-lt"/>
                <a:ea typeface="+mn-ea"/>
              </a:rPr>
              <a:t>银行卡；</a:t>
            </a:r>
            <a:endParaRPr lang="en-US" altLang="zh-CN" sz="2000" dirty="0">
              <a:latin typeface="+mj-lt"/>
              <a:ea typeface="+mn-ea"/>
            </a:endParaRPr>
          </a:p>
          <a:p>
            <a:pPr lvl="1">
              <a:defRPr/>
            </a:pPr>
            <a:r>
              <a:rPr lang="zh-CN" altLang="en-US" sz="2000" dirty="0">
                <a:latin typeface="+mj-lt"/>
                <a:ea typeface="+mn-ea"/>
              </a:rPr>
              <a:t>储户</a:t>
            </a:r>
            <a:r>
              <a:rPr lang="zh-CN" altLang="en-US" sz="2000" dirty="0">
                <a:solidFill>
                  <a:srgbClr val="FF0000"/>
                </a:solidFill>
                <a:latin typeface="+mj-lt"/>
                <a:ea typeface="+mn-ea"/>
              </a:rPr>
              <a:t>取卡</a:t>
            </a:r>
            <a:r>
              <a:rPr lang="zh-CN" altLang="en-US" sz="2000" dirty="0">
                <a:latin typeface="+mj-lt"/>
                <a:ea typeface="+mn-ea"/>
              </a:rPr>
              <a:t>离开；</a:t>
            </a:r>
            <a:endParaRPr lang="en-US" altLang="zh-CN" sz="2000" dirty="0">
              <a:latin typeface="+mj-lt"/>
              <a:ea typeface="+mn-ea"/>
            </a:endParaRPr>
          </a:p>
          <a:p>
            <a:pPr lvl="1">
              <a:defRPr/>
            </a:pPr>
            <a:r>
              <a:rPr lang="en-US" altLang="zh-CN" sz="2000" dirty="0">
                <a:latin typeface="+mj-lt"/>
                <a:ea typeface="+mn-ea"/>
              </a:rPr>
              <a:t>ATM</a:t>
            </a:r>
            <a:r>
              <a:rPr lang="zh-CN" altLang="en-US" sz="2000" dirty="0">
                <a:solidFill>
                  <a:srgbClr val="FF0000"/>
                </a:solidFill>
                <a:latin typeface="+mj-lt"/>
                <a:ea typeface="+mn-ea"/>
              </a:rPr>
              <a:t>完成</a:t>
            </a:r>
            <a:r>
              <a:rPr lang="zh-CN" altLang="en-US" sz="2000" dirty="0">
                <a:latin typeface="+mj-lt"/>
                <a:ea typeface="+mn-ea"/>
              </a:rPr>
              <a:t>一次取款交易。</a:t>
            </a:r>
          </a:p>
          <a:p>
            <a:pPr>
              <a:defRPr/>
            </a:pPr>
            <a:endParaRPr lang="zh-CN" altLang="en-US" dirty="0">
              <a:latin typeface="+mj-lt"/>
            </a:endParaRPr>
          </a:p>
        </p:txBody>
      </p:sp>
      <p:sp>
        <p:nvSpPr>
          <p:cNvPr id="40964" name="页脚占位符 3">
            <a:extLst>
              <a:ext uri="{FF2B5EF4-FFF2-40B4-BE49-F238E27FC236}">
                <a16:creationId xmlns:a16="http://schemas.microsoft.com/office/drawing/2014/main" id="{466A1972-894C-4AD3-AC57-10390FE7548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CF430C3-AD76-4967-AF34-77262F24DC28}"/>
              </a:ext>
            </a:extLst>
          </p:cNvPr>
          <p:cNvSpPr>
            <a:spLocks noGrp="1"/>
          </p:cNvSpPr>
          <p:nvPr>
            <p:ph type="title"/>
          </p:nvPr>
        </p:nvSpPr>
        <p:spPr/>
        <p:txBody>
          <a:bodyPr/>
          <a:lstStyle/>
          <a:p>
            <a:r>
              <a:rPr lang="zh-CN" altLang="en-US"/>
              <a:t>案例：</a:t>
            </a:r>
            <a:r>
              <a:rPr lang="en-US" altLang="zh-CN"/>
              <a:t>ATM</a:t>
            </a:r>
            <a:r>
              <a:rPr lang="zh-CN" altLang="en-US"/>
              <a:t>系统需求</a:t>
            </a:r>
          </a:p>
        </p:txBody>
      </p:sp>
      <p:sp>
        <p:nvSpPr>
          <p:cNvPr id="3" name="内容占位符 2">
            <a:extLst>
              <a:ext uri="{FF2B5EF4-FFF2-40B4-BE49-F238E27FC236}">
                <a16:creationId xmlns:a16="http://schemas.microsoft.com/office/drawing/2014/main" id="{19682DBA-0AD5-42C0-94C3-DF91B7D808D4}"/>
              </a:ext>
            </a:extLst>
          </p:cNvPr>
          <p:cNvSpPr>
            <a:spLocks noGrp="1"/>
          </p:cNvSpPr>
          <p:nvPr>
            <p:ph idx="1"/>
          </p:nvPr>
        </p:nvSpPr>
        <p:spPr>
          <a:xfrm>
            <a:off x="323850" y="1125538"/>
            <a:ext cx="8667750" cy="5140325"/>
          </a:xfrm>
        </p:spPr>
        <p:txBody>
          <a:bodyPr/>
          <a:lstStyle/>
          <a:p>
            <a:pPr>
              <a:defRPr/>
            </a:pPr>
            <a:r>
              <a:rPr lang="zh-CN" altLang="en-US" sz="2400" dirty="0">
                <a:latin typeface="+mj-lt"/>
              </a:rPr>
              <a:t>根据需求定义及</a:t>
            </a:r>
            <a:r>
              <a:rPr lang="en-US" altLang="zh-CN" sz="2400" dirty="0">
                <a:latin typeface="+mj-lt"/>
              </a:rPr>
              <a:t>ATM</a:t>
            </a:r>
            <a:r>
              <a:rPr lang="zh-CN" altLang="en-US" sz="2400" dirty="0">
                <a:latin typeface="+mj-lt"/>
              </a:rPr>
              <a:t>取款的场景描述，有以下可以表示功能的动词：</a:t>
            </a:r>
            <a:endParaRPr lang="en-US" altLang="zh-CN" sz="2400" dirty="0">
              <a:latin typeface="+mj-lt"/>
            </a:endParaRPr>
          </a:p>
          <a:p>
            <a:pPr lvl="1">
              <a:defRPr/>
            </a:pPr>
            <a:r>
              <a:rPr lang="zh-CN" altLang="en-US" sz="2000" dirty="0">
                <a:latin typeface="+mj-lt"/>
                <a:ea typeface="+mn-ea"/>
              </a:rPr>
              <a:t>取款，插入，输入，选择，确定，取出，退出、取卡和完成；</a:t>
            </a:r>
            <a:endParaRPr lang="en-US" altLang="zh-CN" sz="2000" dirty="0">
              <a:latin typeface="+mj-lt"/>
              <a:ea typeface="+mn-ea"/>
            </a:endParaRPr>
          </a:p>
          <a:p>
            <a:pPr lvl="1">
              <a:defRPr/>
            </a:pPr>
            <a:r>
              <a:rPr lang="zh-CN" altLang="en-US" sz="2000" dirty="0">
                <a:latin typeface="+mj-lt"/>
                <a:ea typeface="+mn-ea"/>
              </a:rPr>
              <a:t>插入银行卡：表示验证银行卡的有效性；</a:t>
            </a:r>
            <a:endParaRPr lang="en-US" altLang="zh-CN" sz="2000" dirty="0">
              <a:latin typeface="+mj-lt"/>
              <a:ea typeface="+mn-ea"/>
            </a:endParaRPr>
          </a:p>
          <a:p>
            <a:pPr lvl="1">
              <a:defRPr/>
            </a:pPr>
            <a:r>
              <a:rPr lang="zh-CN" altLang="en-US" sz="2000" dirty="0">
                <a:latin typeface="+mj-lt"/>
                <a:ea typeface="+mn-ea"/>
              </a:rPr>
              <a:t>输入密码：表示进行身份验证；</a:t>
            </a:r>
            <a:endParaRPr lang="en-US" altLang="zh-CN" sz="2000" dirty="0">
              <a:latin typeface="+mj-lt"/>
              <a:ea typeface="+mn-ea"/>
            </a:endParaRPr>
          </a:p>
          <a:p>
            <a:pPr lvl="1">
              <a:defRPr/>
            </a:pPr>
            <a:r>
              <a:rPr lang="zh-CN" altLang="en-US" sz="2000" dirty="0">
                <a:latin typeface="+mj-lt"/>
                <a:ea typeface="+mn-ea"/>
              </a:rPr>
              <a:t>选择操作：表示储户本次操作的目的性，取款；</a:t>
            </a:r>
            <a:endParaRPr lang="en-US" altLang="zh-CN" sz="2000" dirty="0">
              <a:latin typeface="+mj-lt"/>
              <a:ea typeface="+mn-ea"/>
            </a:endParaRPr>
          </a:p>
          <a:p>
            <a:pPr lvl="1">
              <a:defRPr/>
            </a:pPr>
            <a:r>
              <a:rPr lang="zh-CN" altLang="en-US" sz="2000" dirty="0">
                <a:latin typeface="+mj-lt"/>
                <a:ea typeface="+mn-ea"/>
              </a:rPr>
              <a:t>确定金额：表示目的性的具体数值；</a:t>
            </a:r>
            <a:endParaRPr lang="en-US" altLang="zh-CN" sz="2000" dirty="0">
              <a:latin typeface="+mj-lt"/>
              <a:ea typeface="+mn-ea"/>
            </a:endParaRPr>
          </a:p>
          <a:p>
            <a:pPr lvl="1">
              <a:defRPr/>
            </a:pPr>
            <a:r>
              <a:rPr lang="zh-CN" altLang="en-US" sz="2000" dirty="0">
                <a:latin typeface="+mj-lt"/>
                <a:ea typeface="+mn-ea"/>
              </a:rPr>
              <a:t>取出现金：表示本次操作是否正确；</a:t>
            </a:r>
            <a:endParaRPr lang="en-US" altLang="zh-CN" sz="2000" dirty="0">
              <a:latin typeface="+mj-lt"/>
              <a:ea typeface="+mn-ea"/>
            </a:endParaRPr>
          </a:p>
          <a:p>
            <a:pPr lvl="1">
              <a:defRPr/>
            </a:pPr>
            <a:r>
              <a:rPr lang="zh-CN" altLang="en-US" sz="2000" dirty="0">
                <a:latin typeface="+mj-lt"/>
                <a:ea typeface="+mn-ea"/>
              </a:rPr>
              <a:t>退出银行卡：表示系统已经确认本次操作的结束；</a:t>
            </a:r>
            <a:endParaRPr lang="en-US" altLang="zh-CN" sz="2000" dirty="0">
              <a:latin typeface="+mj-lt"/>
              <a:ea typeface="+mn-ea"/>
            </a:endParaRPr>
          </a:p>
          <a:p>
            <a:pPr lvl="1">
              <a:defRPr/>
            </a:pPr>
            <a:r>
              <a:rPr lang="zh-CN" altLang="en-US" sz="2000" dirty="0">
                <a:latin typeface="+mj-lt"/>
                <a:ea typeface="+mn-ea"/>
              </a:rPr>
              <a:t>储户取卡：表示本次交易结束；</a:t>
            </a:r>
            <a:endParaRPr lang="en-US" altLang="zh-CN" sz="2000" dirty="0">
              <a:latin typeface="+mj-lt"/>
              <a:ea typeface="+mn-ea"/>
            </a:endParaRPr>
          </a:p>
          <a:p>
            <a:pPr>
              <a:defRPr/>
            </a:pPr>
            <a:r>
              <a:rPr lang="zh-CN" altLang="en-US" sz="2400" dirty="0">
                <a:latin typeface="+mj-lt"/>
              </a:rPr>
              <a:t>代表该参与者  </a:t>
            </a:r>
            <a:r>
              <a:rPr lang="zh-CN" altLang="en-US" sz="2400" dirty="0">
                <a:solidFill>
                  <a:srgbClr val="FF0000"/>
                </a:solidFill>
                <a:latin typeface="+mj-lt"/>
              </a:rPr>
              <a:t>目的性</a:t>
            </a:r>
            <a:r>
              <a:rPr lang="zh-CN" altLang="en-US" sz="2400" dirty="0">
                <a:latin typeface="+mj-lt"/>
              </a:rPr>
              <a:t>  </a:t>
            </a:r>
            <a:r>
              <a:rPr lang="zh-CN" altLang="en-US" sz="2400" dirty="0">
                <a:solidFill>
                  <a:srgbClr val="FF0000"/>
                </a:solidFill>
                <a:latin typeface="+mj-lt"/>
              </a:rPr>
              <a:t>完整</a:t>
            </a:r>
            <a:r>
              <a:rPr lang="zh-CN" altLang="en-US" sz="2400" dirty="0">
                <a:latin typeface="+mj-lt"/>
              </a:rPr>
              <a:t>功能的用例：</a:t>
            </a:r>
            <a:r>
              <a:rPr lang="zh-CN" altLang="en-US" sz="2400" dirty="0">
                <a:solidFill>
                  <a:srgbClr val="FF0000"/>
                </a:solidFill>
                <a:latin typeface="+mj-lt"/>
              </a:rPr>
              <a:t>取款</a:t>
            </a:r>
            <a:endParaRPr lang="en-US" altLang="zh-CN" sz="2400" dirty="0">
              <a:solidFill>
                <a:srgbClr val="FF0000"/>
              </a:solidFill>
              <a:latin typeface="+mj-lt"/>
            </a:endParaRPr>
          </a:p>
          <a:p>
            <a:pPr>
              <a:defRPr/>
            </a:pPr>
            <a:r>
              <a:rPr lang="zh-CN" altLang="en-US" sz="2400" dirty="0">
                <a:latin typeface="+mj-lt"/>
              </a:rPr>
              <a:t>请大家练习描述查询余额以及更改密码的场景！</a:t>
            </a:r>
          </a:p>
          <a:p>
            <a:pPr marL="0" indent="0">
              <a:buFont typeface="Wingdings" panose="05000000000000000000" pitchFamily="2" charset="2"/>
              <a:buNone/>
              <a:defRPr/>
            </a:pPr>
            <a:endParaRPr lang="zh-CN" altLang="en-US" dirty="0">
              <a:latin typeface="+mj-lt"/>
            </a:endParaRPr>
          </a:p>
        </p:txBody>
      </p:sp>
      <p:sp>
        <p:nvSpPr>
          <p:cNvPr id="41988" name="页脚占位符 3">
            <a:extLst>
              <a:ext uri="{FF2B5EF4-FFF2-40B4-BE49-F238E27FC236}">
                <a16:creationId xmlns:a16="http://schemas.microsoft.com/office/drawing/2014/main" id="{D73D33CD-9650-42FD-A5AF-A425BD1C29C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BB83E887-F82B-43B7-8116-1EA72B1A9CBF}"/>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6632EFC2-A158-4F78-BF93-6656BB5C2C2A}"/>
              </a:ext>
            </a:extLst>
          </p:cNvPr>
          <p:cNvSpPr>
            <a:spLocks noGrp="1"/>
          </p:cNvSpPr>
          <p:nvPr>
            <p:ph idx="1"/>
          </p:nvPr>
        </p:nvSpPr>
        <p:spPr>
          <a:xfrm>
            <a:off x="642938" y="1214438"/>
            <a:ext cx="8343900" cy="5214937"/>
          </a:xfrm>
        </p:spPr>
        <p:txBody>
          <a:bodyPr/>
          <a:lstStyle/>
          <a:p>
            <a:pPr>
              <a:buFont typeface="Wingdings" panose="05000000000000000000" pitchFamily="2" charset="2"/>
              <a:buNone/>
              <a:defRPr/>
            </a:pPr>
            <a:r>
              <a:rPr lang="en-US" altLang="zh-CN" b="1" dirty="0"/>
              <a:t>3. UML</a:t>
            </a:r>
            <a:r>
              <a:rPr lang="zh-CN" altLang="en-US" b="1" dirty="0"/>
              <a:t>的目标</a:t>
            </a:r>
            <a:endParaRPr lang="en-US" altLang="zh-CN" b="1" dirty="0"/>
          </a:p>
          <a:p>
            <a:pPr lvl="1">
              <a:defRPr/>
            </a:pPr>
            <a:r>
              <a:rPr lang="zh-CN" sz="2200" b="1" dirty="0">
                <a:ea typeface="+mn-ea"/>
                <a:cs typeface="+mn-cs"/>
              </a:rPr>
              <a:t>为建模者提供现成的、易用的、表达能力强的可视化建模语言，以开发和交换有意义的模型；</a:t>
            </a:r>
          </a:p>
          <a:p>
            <a:pPr lvl="1">
              <a:defRPr/>
            </a:pPr>
            <a:r>
              <a:rPr lang="zh-CN" sz="2200" b="1" dirty="0">
                <a:ea typeface="+mn-ea"/>
                <a:cs typeface="+mn-cs"/>
              </a:rPr>
              <a:t>提供可扩展性和特殊化机制以延伸核心概念；</a:t>
            </a:r>
          </a:p>
          <a:p>
            <a:pPr lvl="1">
              <a:defRPr/>
            </a:pPr>
            <a:r>
              <a:rPr lang="zh-CN" sz="2200" b="1" dirty="0">
                <a:ea typeface="+mn-ea"/>
                <a:cs typeface="+mn-cs"/>
              </a:rPr>
              <a:t>与具体的实现无关，可应用于任何语言平台和工具平台；</a:t>
            </a:r>
          </a:p>
          <a:p>
            <a:pPr lvl="1">
              <a:defRPr/>
            </a:pPr>
            <a:r>
              <a:rPr lang="zh-CN" sz="2200" b="1" dirty="0">
                <a:ea typeface="+mn-ea"/>
                <a:cs typeface="+mn-cs"/>
              </a:rPr>
              <a:t>与具体的过程无关，可应用于任何软件开发的过程；</a:t>
            </a:r>
          </a:p>
          <a:p>
            <a:pPr lvl="1">
              <a:defRPr/>
            </a:pPr>
            <a:r>
              <a:rPr lang="zh-CN" sz="2200" b="1" dirty="0">
                <a:ea typeface="+mn-ea"/>
                <a:cs typeface="+mn-cs"/>
              </a:rPr>
              <a:t>支持更高级的开发概念，例如构件、协作、框架和模式，强调在软件开发中对架构、框架、模式和构件的重用（</a:t>
            </a:r>
            <a:r>
              <a:rPr lang="en-US" sz="2200" b="1" dirty="0">
                <a:ea typeface="+mn-ea"/>
                <a:cs typeface="+mn-cs"/>
              </a:rPr>
              <a:t>UML 1.4</a:t>
            </a:r>
            <a:r>
              <a:rPr lang="zh-CN" sz="2200" b="1" dirty="0">
                <a:ea typeface="+mn-ea"/>
                <a:cs typeface="+mn-cs"/>
              </a:rPr>
              <a:t>规范）；</a:t>
            </a:r>
          </a:p>
          <a:p>
            <a:pPr lvl="1">
              <a:defRPr/>
            </a:pPr>
            <a:r>
              <a:rPr lang="zh-CN" sz="2200" b="1" dirty="0">
                <a:ea typeface="+mn-ea"/>
                <a:cs typeface="+mn-cs"/>
              </a:rPr>
              <a:t>与最好的软件工程实践经验集成；</a:t>
            </a:r>
          </a:p>
          <a:p>
            <a:pPr lvl="1">
              <a:defRPr/>
            </a:pPr>
            <a:r>
              <a:rPr lang="zh-CN" sz="2200" b="1" dirty="0">
                <a:ea typeface="+mn-ea"/>
                <a:cs typeface="+mn-cs"/>
              </a:rPr>
              <a:t>可升级，具有广阔的适用性和可用性；</a:t>
            </a:r>
          </a:p>
          <a:p>
            <a:pPr lvl="1">
              <a:defRPr/>
            </a:pPr>
            <a:r>
              <a:rPr lang="zh-CN" sz="2200" b="1" dirty="0">
                <a:ea typeface="+mn-ea"/>
                <a:cs typeface="+mn-cs"/>
              </a:rPr>
              <a:t>推动对象工具市场的成长。</a:t>
            </a:r>
            <a:endParaRPr lang="zh-CN" altLang="en-US" sz="2200" b="1" dirty="0">
              <a:ea typeface="+mn-ea"/>
            </a:endParaRPr>
          </a:p>
        </p:txBody>
      </p:sp>
      <p:sp>
        <p:nvSpPr>
          <p:cNvPr id="35844" name="页脚占位符 3">
            <a:extLst>
              <a:ext uri="{FF2B5EF4-FFF2-40B4-BE49-F238E27FC236}">
                <a16:creationId xmlns:a16="http://schemas.microsoft.com/office/drawing/2014/main" id="{94796504-84F8-4D16-ACCC-C803D573E6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60C4AEED-DF43-44AC-A7D3-25C9684CF28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EF9344B6-399A-4297-A07D-8222437321DA}"/>
              </a:ext>
            </a:extLst>
          </p:cNvPr>
          <p:cNvSpPr>
            <a:spLocks noGrp="1"/>
          </p:cNvSpPr>
          <p:nvPr>
            <p:ph idx="1"/>
          </p:nvPr>
        </p:nvSpPr>
        <p:spPr>
          <a:xfrm>
            <a:off x="250825" y="1409700"/>
            <a:ext cx="8740775" cy="4856163"/>
          </a:xfrm>
        </p:spPr>
        <p:txBody>
          <a:bodyPr/>
          <a:lstStyle/>
          <a:p>
            <a:pPr marL="0" indent="0">
              <a:buFont typeface="Wingdings" panose="05000000000000000000" pitchFamily="2" charset="2"/>
              <a:buNone/>
              <a:defRPr/>
            </a:pPr>
            <a:r>
              <a:rPr lang="en-US" altLang="zh-CN" b="1" dirty="0"/>
              <a:t>(2) </a:t>
            </a:r>
            <a:r>
              <a:rPr lang="zh-CN" altLang="en-US" b="1" dirty="0"/>
              <a:t>用例表示</a:t>
            </a:r>
            <a:endParaRPr lang="en-US" altLang="zh-CN" b="1" dirty="0"/>
          </a:p>
          <a:p>
            <a:pPr marL="993775" lvl="1" indent="-457200">
              <a:defRPr/>
            </a:pPr>
            <a:r>
              <a:rPr lang="zh-CN" altLang="en-US" b="1" dirty="0">
                <a:latin typeface="+mn-ea"/>
                <a:ea typeface="+mn-ea"/>
              </a:rPr>
              <a:t>将识别出的用例通过用例图表示出来</a:t>
            </a:r>
            <a:endParaRPr lang="en-US" altLang="zh-CN" b="1" dirty="0">
              <a:latin typeface="+mn-ea"/>
              <a:ea typeface="+mn-ea"/>
            </a:endParaRPr>
          </a:p>
          <a:p>
            <a:pPr marL="993775" lvl="1" indent="-457200">
              <a:defRPr/>
            </a:pPr>
            <a:r>
              <a:rPr lang="zh-CN" altLang="en-US" b="1" dirty="0">
                <a:latin typeface="+mn-ea"/>
                <a:ea typeface="+mn-ea"/>
              </a:rPr>
              <a:t>用例图中通常需要描述参与者、用例、参与者和用例之间的关系，以及用例之间的关系</a:t>
            </a:r>
            <a:r>
              <a:rPr lang="en-US" altLang="zh-CN" b="1" dirty="0">
                <a:latin typeface="+mn-ea"/>
                <a:ea typeface="+mn-ea"/>
              </a:rPr>
              <a:t>(</a:t>
            </a:r>
            <a:r>
              <a:rPr lang="zh-CN" altLang="en-US" b="1" dirty="0">
                <a:latin typeface="+mn-ea"/>
                <a:ea typeface="+mn-ea"/>
              </a:rPr>
              <a:t>包含、扩展、继承等</a:t>
            </a:r>
            <a:r>
              <a:rPr lang="en-US" altLang="zh-CN" b="1" dirty="0">
                <a:latin typeface="+mn-ea"/>
                <a:ea typeface="+mn-ea"/>
              </a:rPr>
              <a:t>)</a:t>
            </a:r>
            <a:r>
              <a:rPr lang="zh-CN" altLang="en-US" b="1" dirty="0">
                <a:latin typeface="+mn-ea"/>
                <a:ea typeface="+mn-ea"/>
              </a:rPr>
              <a:t>。</a:t>
            </a:r>
            <a:endParaRPr lang="en-US" altLang="zh-CN" b="1" dirty="0">
              <a:latin typeface="+mn-ea"/>
              <a:ea typeface="+mn-ea"/>
            </a:endParaRPr>
          </a:p>
          <a:p>
            <a:pPr marL="0" indent="0">
              <a:buFont typeface="Wingdings" panose="05000000000000000000" pitchFamily="2" charset="2"/>
              <a:buNone/>
              <a:defRPr/>
            </a:pPr>
            <a:endParaRPr lang="en-US" altLang="zh-CN" b="1" dirty="0"/>
          </a:p>
          <a:p>
            <a:pPr>
              <a:defRPr/>
            </a:pPr>
            <a:endParaRPr lang="zh-CN" altLang="en-US" dirty="0"/>
          </a:p>
        </p:txBody>
      </p:sp>
      <p:sp>
        <p:nvSpPr>
          <p:cNvPr id="43012" name="页脚占位符 3">
            <a:extLst>
              <a:ext uri="{FF2B5EF4-FFF2-40B4-BE49-F238E27FC236}">
                <a16:creationId xmlns:a16="http://schemas.microsoft.com/office/drawing/2014/main" id="{071CDEA4-0138-4420-A8C0-D6124AB8BE3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67623102-3189-4372-8323-7002DC367552}"/>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245CBED0-EFB3-4C73-9755-40DD52E085F1}"/>
              </a:ext>
            </a:extLst>
          </p:cNvPr>
          <p:cNvSpPr>
            <a:spLocks noGrp="1"/>
          </p:cNvSpPr>
          <p:nvPr>
            <p:ph idx="1"/>
          </p:nvPr>
        </p:nvSpPr>
        <p:spPr>
          <a:xfrm>
            <a:off x="250825" y="1143000"/>
            <a:ext cx="8842375" cy="5357813"/>
          </a:xfrm>
        </p:spPr>
        <p:txBody>
          <a:bodyPr/>
          <a:lstStyle/>
          <a:p>
            <a:pPr>
              <a:buFont typeface="Wingdings" panose="05000000000000000000" pitchFamily="2" charset="2"/>
              <a:buNone/>
              <a:defRPr/>
            </a:pPr>
            <a:r>
              <a:rPr lang="zh-CN" altLang="zh-CN" sz="2800" b="1" dirty="0"/>
              <a:t>子功能级别的</a:t>
            </a:r>
            <a:r>
              <a:rPr lang="zh-CN" altLang="en-US" sz="2800" b="1" dirty="0"/>
              <a:t>用例，在如下情况可以单独识别出来。</a:t>
            </a:r>
            <a:endParaRPr lang="en-US" altLang="zh-CN" sz="2800" b="1" dirty="0"/>
          </a:p>
          <a:p>
            <a:pPr>
              <a:buFont typeface="Wingdings" panose="05000000000000000000" pitchFamily="2" charset="2"/>
              <a:buNone/>
              <a:defRPr/>
            </a:pPr>
            <a:r>
              <a:rPr lang="zh-CN" altLang="en-US" sz="2800" b="1" dirty="0"/>
              <a:t>用例之间的关系</a:t>
            </a:r>
            <a:endParaRPr lang="en-US" altLang="zh-CN" sz="2800" b="1" dirty="0"/>
          </a:p>
          <a:p>
            <a:pPr>
              <a:buFont typeface="Wingdings" panose="05000000000000000000" pitchFamily="2" charset="2"/>
              <a:buNone/>
              <a:defRPr/>
            </a:pPr>
            <a:r>
              <a:rPr lang="en-US" altLang="zh-CN" b="1" dirty="0"/>
              <a:t>	</a:t>
            </a:r>
            <a:r>
              <a:rPr lang="zh-CN" sz="2800" b="1" dirty="0"/>
              <a:t>用例之间的关系有包含关系、扩展关系和继承关系，在此重点介绍前两种关系。</a:t>
            </a:r>
            <a:endParaRPr lang="en-US" altLang="zh-CN" sz="2800" b="1" dirty="0"/>
          </a:p>
          <a:p>
            <a:pPr lvl="1">
              <a:defRPr/>
            </a:pPr>
            <a:r>
              <a:rPr lang="zh-CN" b="1" dirty="0">
                <a:ea typeface="+mn-ea"/>
              </a:rPr>
              <a:t>包含关系</a:t>
            </a:r>
            <a:r>
              <a:rPr lang="en-US" b="1" dirty="0">
                <a:ea typeface="+mn-ea"/>
              </a:rPr>
              <a:t>(include)</a:t>
            </a:r>
          </a:p>
          <a:p>
            <a:pPr lvl="2">
              <a:defRPr/>
            </a:pPr>
            <a:r>
              <a:rPr lang="zh-CN" altLang="en-US" b="1" dirty="0">
                <a:ea typeface="+mn-ea"/>
              </a:rPr>
              <a:t>一部分行为经常会出现在多个用例中，为了避免重复，可以创建一个子功能级别的用例，并让其他的用例包含它。</a:t>
            </a:r>
            <a:endParaRPr lang="en-US" altLang="zh-CN" b="1" dirty="0">
              <a:ea typeface="+mn-ea"/>
            </a:endParaRPr>
          </a:p>
          <a:p>
            <a:pPr lvl="2">
              <a:defRPr/>
            </a:pPr>
            <a:r>
              <a:rPr lang="zh-CN" altLang="en-US" b="1" dirty="0">
                <a:ea typeface="+mn-ea"/>
              </a:rPr>
              <a:t>一个用例可以包含多个用例，一个用例也可被多个用例包含。</a:t>
            </a:r>
            <a:endParaRPr lang="en-US" altLang="zh-CN" b="1" dirty="0">
              <a:ea typeface="+mn-ea"/>
            </a:endParaRPr>
          </a:p>
        </p:txBody>
      </p:sp>
      <p:sp>
        <p:nvSpPr>
          <p:cNvPr id="45060" name="页脚占位符 3">
            <a:extLst>
              <a:ext uri="{FF2B5EF4-FFF2-40B4-BE49-F238E27FC236}">
                <a16:creationId xmlns:a16="http://schemas.microsoft.com/office/drawing/2014/main" id="{4379485A-FC1E-45D8-9A81-A719ACF36B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93CE670C-FECA-4873-B13C-9566FF2B868B}"/>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0F2ABF30-98C2-493D-96F2-939D86FA112F}"/>
              </a:ext>
            </a:extLst>
          </p:cNvPr>
          <p:cNvSpPr>
            <a:spLocks noGrp="1"/>
          </p:cNvSpPr>
          <p:nvPr>
            <p:ph idx="1"/>
          </p:nvPr>
        </p:nvSpPr>
        <p:spPr>
          <a:xfrm>
            <a:off x="647700" y="1409700"/>
            <a:ext cx="8343900" cy="5091113"/>
          </a:xfrm>
        </p:spPr>
        <p:txBody>
          <a:bodyPr/>
          <a:lstStyle/>
          <a:p>
            <a:pPr lvl="2">
              <a:defRPr/>
            </a:pPr>
            <a:r>
              <a:rPr lang="zh-CN" altLang="en-US" b="1" dirty="0">
                <a:ea typeface="+mn-ea"/>
              </a:rPr>
              <a:t>用一个带敞开箭头的虚线（简称为虚箭线）表示用例之间的包含关系，该箭头从基用例指向被包含的用例，并在虚箭线上加上版型</a:t>
            </a:r>
            <a:r>
              <a:rPr lang="en-US" altLang="zh-CN" b="1" dirty="0">
                <a:ea typeface="+mn-ea"/>
              </a:rPr>
              <a:t>《</a:t>
            </a:r>
            <a:r>
              <a:rPr lang="en-US" b="1" dirty="0">
                <a:ea typeface="+mn-ea"/>
              </a:rPr>
              <a:t>include</a:t>
            </a:r>
            <a:r>
              <a:rPr lang="en-US" altLang="zh-CN" b="1" dirty="0">
                <a:ea typeface="+mn-ea"/>
              </a:rPr>
              <a:t>》</a:t>
            </a:r>
            <a:endParaRPr lang="zh-CN" altLang="en-US"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r>
              <a:rPr lang="zh-CN" altLang="en-US" b="1" dirty="0">
                <a:ea typeface="+mn-ea"/>
              </a:rPr>
              <a:t>从用例</a:t>
            </a:r>
            <a:r>
              <a:rPr lang="en-US" b="1" dirty="0">
                <a:ea typeface="+mn-ea"/>
              </a:rPr>
              <a:t>A</a:t>
            </a:r>
            <a:r>
              <a:rPr lang="zh-CN" altLang="en-US" b="1" dirty="0">
                <a:ea typeface="+mn-ea"/>
              </a:rPr>
              <a:t>到用例</a:t>
            </a:r>
            <a:r>
              <a:rPr lang="en-US" b="1" dirty="0">
                <a:ea typeface="+mn-ea"/>
              </a:rPr>
              <a:t>B</a:t>
            </a:r>
            <a:r>
              <a:rPr lang="zh-CN" altLang="en-US" b="1" dirty="0">
                <a:ea typeface="+mn-ea"/>
              </a:rPr>
              <a:t>的包含关系表明：用例</a:t>
            </a:r>
            <a:r>
              <a:rPr lang="en-US" b="1" dirty="0">
                <a:ea typeface="+mn-ea"/>
              </a:rPr>
              <a:t>A</a:t>
            </a:r>
            <a:r>
              <a:rPr lang="zh-CN" altLang="en-US" b="1" dirty="0">
                <a:ea typeface="+mn-ea"/>
              </a:rPr>
              <a:t>（基用例）在它内部说明的某一位置上显式地使用用例</a:t>
            </a:r>
            <a:r>
              <a:rPr lang="en-US" b="1" dirty="0">
                <a:ea typeface="+mn-ea"/>
              </a:rPr>
              <a:t>B</a:t>
            </a:r>
            <a:r>
              <a:rPr lang="zh-CN" altLang="en-US" b="1" dirty="0">
                <a:ea typeface="+mn-ea"/>
              </a:rPr>
              <a:t>行为的结果，用例</a:t>
            </a:r>
            <a:r>
              <a:rPr lang="en-US" b="1" dirty="0">
                <a:ea typeface="+mn-ea"/>
              </a:rPr>
              <a:t>B</a:t>
            </a:r>
            <a:r>
              <a:rPr lang="zh-CN" altLang="en-US" b="1" dirty="0">
                <a:ea typeface="+mn-ea"/>
              </a:rPr>
              <a:t>作为包含它的用例</a:t>
            </a:r>
            <a:r>
              <a:rPr lang="en-US" b="1" dirty="0">
                <a:ea typeface="+mn-ea"/>
              </a:rPr>
              <a:t>A</a:t>
            </a:r>
            <a:r>
              <a:rPr lang="zh-CN" altLang="en-US" b="1" dirty="0">
                <a:ea typeface="+mn-ea"/>
              </a:rPr>
              <a:t>的功能的一部分出现。</a:t>
            </a:r>
          </a:p>
        </p:txBody>
      </p:sp>
      <p:sp>
        <p:nvSpPr>
          <p:cNvPr id="46084" name="页脚占位符 3">
            <a:extLst>
              <a:ext uri="{FF2B5EF4-FFF2-40B4-BE49-F238E27FC236}">
                <a16:creationId xmlns:a16="http://schemas.microsoft.com/office/drawing/2014/main" id="{78342A17-2688-496F-86CD-6988F7FE07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pSp>
        <p:nvGrpSpPr>
          <p:cNvPr id="2" name="Group 2">
            <a:extLst>
              <a:ext uri="{FF2B5EF4-FFF2-40B4-BE49-F238E27FC236}">
                <a16:creationId xmlns:a16="http://schemas.microsoft.com/office/drawing/2014/main" id="{7827F315-793F-4574-89F2-C394552D6227}"/>
              </a:ext>
            </a:extLst>
          </p:cNvPr>
          <p:cNvGrpSpPr>
            <a:grpSpLocks/>
          </p:cNvGrpSpPr>
          <p:nvPr/>
        </p:nvGrpSpPr>
        <p:grpSpPr bwMode="auto">
          <a:xfrm>
            <a:off x="2540000" y="2571750"/>
            <a:ext cx="5675313" cy="2892425"/>
            <a:chOff x="2517" y="12516"/>
            <a:chExt cx="5014" cy="2527"/>
          </a:xfrm>
        </p:grpSpPr>
        <p:grpSp>
          <p:nvGrpSpPr>
            <p:cNvPr id="46086" name="Group 3">
              <a:extLst>
                <a:ext uri="{FF2B5EF4-FFF2-40B4-BE49-F238E27FC236}">
                  <a16:creationId xmlns:a16="http://schemas.microsoft.com/office/drawing/2014/main" id="{421E5719-44A1-407E-B0E8-6D2ECD2FB5C6}"/>
                </a:ext>
              </a:extLst>
            </p:cNvPr>
            <p:cNvGrpSpPr>
              <a:grpSpLocks/>
            </p:cNvGrpSpPr>
            <p:nvPr/>
          </p:nvGrpSpPr>
          <p:grpSpPr bwMode="auto">
            <a:xfrm>
              <a:off x="2517" y="12516"/>
              <a:ext cx="4879" cy="2074"/>
              <a:chOff x="2517" y="12828"/>
              <a:chExt cx="4879" cy="2074"/>
            </a:xfrm>
          </p:grpSpPr>
          <p:grpSp>
            <p:nvGrpSpPr>
              <p:cNvPr id="46088" name="Group 4">
                <a:extLst>
                  <a:ext uri="{FF2B5EF4-FFF2-40B4-BE49-F238E27FC236}">
                    <a16:creationId xmlns:a16="http://schemas.microsoft.com/office/drawing/2014/main" id="{C9EFDD65-7229-4E02-B88E-E2DCF18A71B8}"/>
                  </a:ext>
                </a:extLst>
              </p:cNvPr>
              <p:cNvGrpSpPr>
                <a:grpSpLocks/>
              </p:cNvGrpSpPr>
              <p:nvPr/>
            </p:nvGrpSpPr>
            <p:grpSpPr bwMode="auto">
              <a:xfrm>
                <a:off x="2697" y="12828"/>
                <a:ext cx="4699" cy="670"/>
                <a:chOff x="2697" y="12938"/>
                <a:chExt cx="4699" cy="670"/>
              </a:xfrm>
            </p:grpSpPr>
            <p:sp>
              <p:nvSpPr>
                <p:cNvPr id="57349" name="Line 5">
                  <a:extLst>
                    <a:ext uri="{FF2B5EF4-FFF2-40B4-BE49-F238E27FC236}">
                      <a16:creationId xmlns:a16="http://schemas.microsoft.com/office/drawing/2014/main" id="{EA461EDE-67C7-4F76-98BF-CCE3724F9CB6}"/>
                    </a:ext>
                  </a:extLst>
                </p:cNvPr>
                <p:cNvSpPr>
                  <a:spLocks noChangeShapeType="1"/>
                </p:cNvSpPr>
                <p:nvPr/>
              </p:nvSpPr>
              <p:spPr bwMode="auto">
                <a:xfrm>
                  <a:off x="3775" y="13400"/>
                  <a:ext cx="1440" cy="0"/>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grpSp>
              <p:nvGrpSpPr>
                <p:cNvPr id="46105" name="Group 6">
                  <a:extLst>
                    <a:ext uri="{FF2B5EF4-FFF2-40B4-BE49-F238E27FC236}">
                      <a16:creationId xmlns:a16="http://schemas.microsoft.com/office/drawing/2014/main" id="{68D73B77-1359-4284-9445-43938326CE15}"/>
                    </a:ext>
                  </a:extLst>
                </p:cNvPr>
                <p:cNvGrpSpPr>
                  <a:grpSpLocks/>
                </p:cNvGrpSpPr>
                <p:nvPr/>
              </p:nvGrpSpPr>
              <p:grpSpPr bwMode="auto">
                <a:xfrm>
                  <a:off x="2697" y="12938"/>
                  <a:ext cx="4699" cy="670"/>
                  <a:chOff x="2697" y="12984"/>
                  <a:chExt cx="4699" cy="670"/>
                </a:xfrm>
              </p:grpSpPr>
              <p:grpSp>
                <p:nvGrpSpPr>
                  <p:cNvPr id="46106" name="Group 7">
                    <a:extLst>
                      <a:ext uri="{FF2B5EF4-FFF2-40B4-BE49-F238E27FC236}">
                        <a16:creationId xmlns:a16="http://schemas.microsoft.com/office/drawing/2014/main" id="{3C1F4CA5-A548-41FB-B03F-F7AF964E2911}"/>
                      </a:ext>
                    </a:extLst>
                  </p:cNvPr>
                  <p:cNvGrpSpPr>
                    <a:grpSpLocks/>
                  </p:cNvGrpSpPr>
                  <p:nvPr/>
                </p:nvGrpSpPr>
                <p:grpSpPr bwMode="auto">
                  <a:xfrm>
                    <a:off x="2697" y="13140"/>
                    <a:ext cx="1119" cy="514"/>
                    <a:chOff x="7158" y="7667"/>
                    <a:chExt cx="1119" cy="514"/>
                  </a:xfrm>
                </p:grpSpPr>
                <p:sp>
                  <p:nvSpPr>
                    <p:cNvPr id="57352" name="Oval 8">
                      <a:extLst>
                        <a:ext uri="{FF2B5EF4-FFF2-40B4-BE49-F238E27FC236}">
                          <a16:creationId xmlns:a16="http://schemas.microsoft.com/office/drawing/2014/main" id="{D6C8A20B-802B-48D8-A3D3-AF34EDDA7F56}"/>
                        </a:ext>
                      </a:extLst>
                    </p:cNvPr>
                    <p:cNvSpPr>
                      <a:spLocks noChangeArrowheads="1"/>
                    </p:cNvSpPr>
                    <p:nvPr/>
                  </p:nvSpPr>
                  <p:spPr bwMode="auto">
                    <a:xfrm>
                      <a:off x="7158" y="7665"/>
                      <a:ext cx="1080" cy="516"/>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53" name="Text Box 9">
                      <a:extLst>
                        <a:ext uri="{FF2B5EF4-FFF2-40B4-BE49-F238E27FC236}">
                          <a16:creationId xmlns:a16="http://schemas.microsoft.com/office/drawing/2014/main" id="{718139BD-1776-4D28-847C-E38294EDE816}"/>
                        </a:ext>
                      </a:extLst>
                    </p:cNvPr>
                    <p:cNvSpPr txBox="1">
                      <a:spLocks noChangeArrowheads="1"/>
                    </p:cNvSpPr>
                    <p:nvPr/>
                  </p:nvSpPr>
                  <p:spPr bwMode="auto">
                    <a:xfrm>
                      <a:off x="7197" y="7679"/>
                      <a:ext cx="1080" cy="469"/>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基用例</a:t>
                      </a:r>
                      <a:endParaRPr lang="zh-CN" sz="1800" b="1" dirty="0">
                        <a:latin typeface="+mn-lt"/>
                        <a:ea typeface="+mn-ea"/>
                      </a:endParaRPr>
                    </a:p>
                  </p:txBody>
                </p:sp>
              </p:grpSp>
              <p:grpSp>
                <p:nvGrpSpPr>
                  <p:cNvPr id="46107" name="Group 10">
                    <a:extLst>
                      <a:ext uri="{FF2B5EF4-FFF2-40B4-BE49-F238E27FC236}">
                        <a16:creationId xmlns:a16="http://schemas.microsoft.com/office/drawing/2014/main" id="{1B7E7B18-341F-4198-88D5-249EC9153A76}"/>
                      </a:ext>
                    </a:extLst>
                  </p:cNvPr>
                  <p:cNvGrpSpPr>
                    <a:grpSpLocks/>
                  </p:cNvGrpSpPr>
                  <p:nvPr/>
                </p:nvGrpSpPr>
                <p:grpSpPr bwMode="auto">
                  <a:xfrm>
                    <a:off x="5217" y="13140"/>
                    <a:ext cx="2179" cy="468"/>
                    <a:chOff x="5216" y="8148"/>
                    <a:chExt cx="1743" cy="780"/>
                  </a:xfrm>
                </p:grpSpPr>
                <p:sp>
                  <p:nvSpPr>
                    <p:cNvPr id="57355" name="Oval 11">
                      <a:extLst>
                        <a:ext uri="{FF2B5EF4-FFF2-40B4-BE49-F238E27FC236}">
                          <a16:creationId xmlns:a16="http://schemas.microsoft.com/office/drawing/2014/main" id="{D3B5F1C6-E802-4E81-A49E-30CBB330B9E6}"/>
                        </a:ext>
                      </a:extLst>
                    </p:cNvPr>
                    <p:cNvSpPr>
                      <a:spLocks noChangeArrowheads="1"/>
                    </p:cNvSpPr>
                    <p:nvPr/>
                  </p:nvSpPr>
                  <p:spPr bwMode="auto">
                    <a:xfrm>
                      <a:off x="5239" y="8147"/>
                      <a:ext cx="1418" cy="781"/>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56" name="Text Box 12">
                      <a:extLst>
                        <a:ext uri="{FF2B5EF4-FFF2-40B4-BE49-F238E27FC236}">
                          <a16:creationId xmlns:a16="http://schemas.microsoft.com/office/drawing/2014/main" id="{3AA06165-36A8-4507-9AF6-D486491CFB26}"/>
                        </a:ext>
                      </a:extLst>
                    </p:cNvPr>
                    <p:cNvSpPr txBox="1">
                      <a:spLocks noChangeArrowheads="1"/>
                    </p:cNvSpPr>
                    <p:nvPr/>
                  </p:nvSpPr>
                  <p:spPr bwMode="auto">
                    <a:xfrm>
                      <a:off x="5216" y="8147"/>
                      <a:ext cx="1743" cy="781"/>
                    </a:xfrm>
                    <a:prstGeom prst="rect">
                      <a:avLst/>
                    </a:prstGeom>
                    <a:noFill/>
                    <a:ln w="9525">
                      <a:noFill/>
                      <a:miter lim="800000"/>
                      <a:headEnd/>
                      <a:tailEnd/>
                    </a:ln>
                  </p:spPr>
                  <p:txBody>
                    <a:bodyPr/>
                    <a:lstStyle/>
                    <a:p>
                      <a:pPr lvl="1" algn="just">
                        <a:lnSpc>
                          <a:spcPct val="75000"/>
                        </a:lnSpc>
                        <a:defRPr/>
                      </a:pPr>
                      <a:r>
                        <a:rPr lang="zh-CN" altLang="en-US" sz="1800" b="1" dirty="0">
                          <a:latin typeface="+mn-lt"/>
                          <a:ea typeface="+mn-ea"/>
                        </a:rPr>
                        <a:t>被包含的用例</a:t>
                      </a:r>
                      <a:endParaRPr lang="zh-CN" sz="1800" b="1" dirty="0">
                        <a:latin typeface="+mn-lt"/>
                        <a:ea typeface="+mn-ea"/>
                      </a:endParaRPr>
                    </a:p>
                  </p:txBody>
                </p:sp>
              </p:grpSp>
              <p:sp>
                <p:nvSpPr>
                  <p:cNvPr id="57357" name="Text Box 13">
                    <a:extLst>
                      <a:ext uri="{FF2B5EF4-FFF2-40B4-BE49-F238E27FC236}">
                        <a16:creationId xmlns:a16="http://schemas.microsoft.com/office/drawing/2014/main" id="{27784A27-BAF2-4147-813C-3E3EA22A693E}"/>
                      </a:ext>
                    </a:extLst>
                  </p:cNvPr>
                  <p:cNvSpPr txBox="1">
                    <a:spLocks noChangeArrowheads="1"/>
                  </p:cNvSpPr>
                  <p:nvPr/>
                </p:nvSpPr>
                <p:spPr bwMode="auto">
                  <a:xfrm>
                    <a:off x="3775" y="12984"/>
                    <a:ext cx="1621" cy="467"/>
                  </a:xfrm>
                  <a:prstGeom prst="rect">
                    <a:avLst/>
                  </a:prstGeom>
                  <a:noFill/>
                  <a:ln w="9525">
                    <a:noFill/>
                    <a:miter lim="800000"/>
                    <a:headEnd/>
                    <a:tailEnd/>
                  </a:ln>
                </p:spPr>
                <p:txBody>
                  <a:bodyPr/>
                  <a:lstStyle/>
                  <a:p>
                    <a:pPr algn="just">
                      <a:lnSpc>
                        <a:spcPct val="75000"/>
                      </a:lnSpc>
                      <a:defRPr/>
                    </a:pPr>
                    <a:r>
                      <a:rPr lang="en-US" altLang="zh-CN" sz="1800" b="1" dirty="0">
                        <a:latin typeface="+mn-lt"/>
                        <a:ea typeface="+mn-ea"/>
                      </a:rPr>
                      <a:t>《include》</a:t>
                    </a:r>
                    <a:endParaRPr lang="zh-CN" altLang="zh-CN" sz="1800" b="1" dirty="0">
                      <a:latin typeface="+mn-lt"/>
                      <a:ea typeface="+mn-ea"/>
                    </a:endParaRPr>
                  </a:p>
                </p:txBody>
              </p:sp>
            </p:grpSp>
          </p:grpSp>
          <p:grpSp>
            <p:nvGrpSpPr>
              <p:cNvPr id="46089" name="Group 14">
                <a:extLst>
                  <a:ext uri="{FF2B5EF4-FFF2-40B4-BE49-F238E27FC236}">
                    <a16:creationId xmlns:a16="http://schemas.microsoft.com/office/drawing/2014/main" id="{CF0035DE-3335-45CB-BEBC-2A06E51C6D66}"/>
                  </a:ext>
                </a:extLst>
              </p:cNvPr>
              <p:cNvGrpSpPr>
                <a:grpSpLocks/>
              </p:cNvGrpSpPr>
              <p:nvPr/>
            </p:nvGrpSpPr>
            <p:grpSpPr bwMode="auto">
              <a:xfrm>
                <a:off x="2517" y="13764"/>
                <a:ext cx="1440" cy="514"/>
                <a:chOff x="7158" y="7667"/>
                <a:chExt cx="1119" cy="514"/>
              </a:xfrm>
            </p:grpSpPr>
            <p:sp>
              <p:nvSpPr>
                <p:cNvPr id="57359" name="Oval 15">
                  <a:extLst>
                    <a:ext uri="{FF2B5EF4-FFF2-40B4-BE49-F238E27FC236}">
                      <a16:creationId xmlns:a16="http://schemas.microsoft.com/office/drawing/2014/main" id="{FB052AF0-C3AE-43C4-AA34-271B5C06D249}"/>
                    </a:ext>
                  </a:extLst>
                </p:cNvPr>
                <p:cNvSpPr>
                  <a:spLocks noChangeArrowheads="1"/>
                </p:cNvSpPr>
                <p:nvPr/>
              </p:nvSpPr>
              <p:spPr bwMode="auto">
                <a:xfrm>
                  <a:off x="7158" y="7667"/>
                  <a:ext cx="1080" cy="51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60" name="Text Box 16">
                  <a:extLst>
                    <a:ext uri="{FF2B5EF4-FFF2-40B4-BE49-F238E27FC236}">
                      <a16:creationId xmlns:a16="http://schemas.microsoft.com/office/drawing/2014/main" id="{C9AEEA1D-11B5-4B1A-8934-4C1ED0003D75}"/>
                    </a:ext>
                  </a:extLst>
                </p:cNvPr>
                <p:cNvSpPr txBox="1">
                  <a:spLocks noChangeArrowheads="1"/>
                </p:cNvSpPr>
                <p:nvPr/>
              </p:nvSpPr>
              <p:spPr bwMode="auto">
                <a:xfrm>
                  <a:off x="7197" y="7680"/>
                  <a:ext cx="1080" cy="467"/>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购买机票</a:t>
                  </a:r>
                  <a:endParaRPr lang="zh-CN" sz="1800" b="1" dirty="0">
                    <a:latin typeface="+mn-lt"/>
                    <a:ea typeface="+mn-ea"/>
                  </a:endParaRPr>
                </a:p>
              </p:txBody>
            </p:sp>
          </p:grpSp>
          <p:grpSp>
            <p:nvGrpSpPr>
              <p:cNvPr id="46090" name="Group 17">
                <a:extLst>
                  <a:ext uri="{FF2B5EF4-FFF2-40B4-BE49-F238E27FC236}">
                    <a16:creationId xmlns:a16="http://schemas.microsoft.com/office/drawing/2014/main" id="{40D87CA2-3F80-407C-A82A-1570958C2DE2}"/>
                  </a:ext>
                </a:extLst>
              </p:cNvPr>
              <p:cNvGrpSpPr>
                <a:grpSpLocks/>
              </p:cNvGrpSpPr>
              <p:nvPr/>
            </p:nvGrpSpPr>
            <p:grpSpPr bwMode="auto">
              <a:xfrm>
                <a:off x="5218" y="14076"/>
                <a:ext cx="2114" cy="468"/>
                <a:chOff x="5217" y="8148"/>
                <a:chExt cx="1691" cy="780"/>
              </a:xfrm>
            </p:grpSpPr>
            <p:sp>
              <p:nvSpPr>
                <p:cNvPr id="57362" name="Oval 18">
                  <a:extLst>
                    <a:ext uri="{FF2B5EF4-FFF2-40B4-BE49-F238E27FC236}">
                      <a16:creationId xmlns:a16="http://schemas.microsoft.com/office/drawing/2014/main" id="{DBCDC030-1877-4843-AA31-6C53562DA79F}"/>
                    </a:ext>
                  </a:extLst>
                </p:cNvPr>
                <p:cNvSpPr>
                  <a:spLocks noChangeArrowheads="1"/>
                </p:cNvSpPr>
                <p:nvPr/>
              </p:nvSpPr>
              <p:spPr bwMode="auto">
                <a:xfrm>
                  <a:off x="5240" y="8148"/>
                  <a:ext cx="1668" cy="779"/>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7363" name="Text Box 19">
                  <a:extLst>
                    <a:ext uri="{FF2B5EF4-FFF2-40B4-BE49-F238E27FC236}">
                      <a16:creationId xmlns:a16="http://schemas.microsoft.com/office/drawing/2014/main" id="{5A48747F-A256-46E2-9933-EA2FF70A3F11}"/>
                    </a:ext>
                  </a:extLst>
                </p:cNvPr>
                <p:cNvSpPr txBox="1">
                  <a:spLocks noChangeArrowheads="1"/>
                </p:cNvSpPr>
                <p:nvPr/>
              </p:nvSpPr>
              <p:spPr bwMode="auto">
                <a:xfrm>
                  <a:off x="5217" y="8148"/>
                  <a:ext cx="1490" cy="779"/>
                </a:xfrm>
                <a:prstGeom prst="rect">
                  <a:avLst/>
                </a:prstGeom>
                <a:noFill/>
                <a:ln w="9525">
                  <a:noFill/>
                  <a:miter lim="800000"/>
                  <a:headEnd/>
                  <a:tailEnd/>
                </a:ln>
              </p:spPr>
              <p:txBody>
                <a:bodyPr/>
                <a:lstStyle/>
                <a:p>
                  <a:pPr lvl="1" algn="just">
                    <a:lnSpc>
                      <a:spcPct val="75000"/>
                    </a:lnSpc>
                    <a:defRPr/>
                  </a:pPr>
                  <a:r>
                    <a:rPr lang="zh-CN" altLang="en-US" sz="1800" b="1" dirty="0">
                      <a:latin typeface="+mn-lt"/>
                      <a:ea typeface="+mn-ea"/>
                    </a:rPr>
                    <a:t>填写联系方式</a:t>
                  </a:r>
                  <a:endParaRPr lang="zh-CN" sz="1800" b="1" dirty="0">
                    <a:latin typeface="+mn-lt"/>
                    <a:ea typeface="+mn-ea"/>
                  </a:endParaRPr>
                </a:p>
              </p:txBody>
            </p:sp>
          </p:grpSp>
          <p:grpSp>
            <p:nvGrpSpPr>
              <p:cNvPr id="46091" name="Group 20">
                <a:extLst>
                  <a:ext uri="{FF2B5EF4-FFF2-40B4-BE49-F238E27FC236}">
                    <a16:creationId xmlns:a16="http://schemas.microsoft.com/office/drawing/2014/main" id="{D5BE5C94-E9EF-4EB6-8ABD-70B6F48AB12B}"/>
                  </a:ext>
                </a:extLst>
              </p:cNvPr>
              <p:cNvGrpSpPr>
                <a:grpSpLocks/>
              </p:cNvGrpSpPr>
              <p:nvPr/>
            </p:nvGrpSpPr>
            <p:grpSpPr bwMode="auto">
              <a:xfrm>
                <a:off x="3775" y="13699"/>
                <a:ext cx="1442" cy="533"/>
                <a:chOff x="3775" y="13699"/>
                <a:chExt cx="1442" cy="533"/>
              </a:xfrm>
            </p:grpSpPr>
            <p:sp>
              <p:nvSpPr>
                <p:cNvPr id="57365" name="Line 21">
                  <a:extLst>
                    <a:ext uri="{FF2B5EF4-FFF2-40B4-BE49-F238E27FC236}">
                      <a16:creationId xmlns:a16="http://schemas.microsoft.com/office/drawing/2014/main" id="{177FCF20-AD0A-47AA-98EA-39A77470C619}"/>
                    </a:ext>
                  </a:extLst>
                </p:cNvPr>
                <p:cNvSpPr>
                  <a:spLocks noChangeShapeType="1"/>
                </p:cNvSpPr>
                <p:nvPr/>
              </p:nvSpPr>
              <p:spPr bwMode="auto">
                <a:xfrm>
                  <a:off x="3776" y="14024"/>
                  <a:ext cx="1439" cy="208"/>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sp>
              <p:nvSpPr>
                <p:cNvPr id="57366" name="Text Box 22">
                  <a:extLst>
                    <a:ext uri="{FF2B5EF4-FFF2-40B4-BE49-F238E27FC236}">
                      <a16:creationId xmlns:a16="http://schemas.microsoft.com/office/drawing/2014/main" id="{00DF7448-B6DD-4922-9551-D31351FA240C}"/>
                    </a:ext>
                  </a:extLst>
                </p:cNvPr>
                <p:cNvSpPr txBox="1">
                  <a:spLocks noChangeArrowheads="1"/>
                </p:cNvSpPr>
                <p:nvPr/>
              </p:nvSpPr>
              <p:spPr bwMode="auto">
                <a:xfrm>
                  <a:off x="3775" y="13699"/>
                  <a:ext cx="1348" cy="466"/>
                </a:xfrm>
                <a:prstGeom prst="rect">
                  <a:avLst/>
                </a:prstGeom>
                <a:noFill/>
                <a:ln w="9525">
                  <a:noFill/>
                  <a:miter lim="800000"/>
                  <a:headEnd/>
                  <a:tailEnd/>
                </a:ln>
              </p:spPr>
              <p:txBody>
                <a:bodyPr/>
                <a:lstStyle/>
                <a:p>
                  <a:pPr algn="just">
                    <a:lnSpc>
                      <a:spcPct val="75000"/>
                    </a:lnSpc>
                    <a:defRPr/>
                  </a:pPr>
                  <a:r>
                    <a:rPr lang="en-US" altLang="zh-CN" sz="1800" b="1" dirty="0">
                      <a:latin typeface="+mn-lt"/>
                      <a:ea typeface="+mn-ea"/>
                    </a:rPr>
                    <a:t>《include》</a:t>
                  </a:r>
                  <a:endParaRPr lang="zh-CN" altLang="zh-CN" sz="1800" b="1" dirty="0">
                    <a:latin typeface="+mn-lt"/>
                    <a:ea typeface="+mn-ea"/>
                  </a:endParaRPr>
                </a:p>
              </p:txBody>
            </p:sp>
          </p:grpSp>
          <p:grpSp>
            <p:nvGrpSpPr>
              <p:cNvPr id="46092" name="Group 23">
                <a:extLst>
                  <a:ext uri="{FF2B5EF4-FFF2-40B4-BE49-F238E27FC236}">
                    <a16:creationId xmlns:a16="http://schemas.microsoft.com/office/drawing/2014/main" id="{0EF2FF8C-9994-4D87-95A6-054E5F96389D}"/>
                  </a:ext>
                </a:extLst>
              </p:cNvPr>
              <p:cNvGrpSpPr>
                <a:grpSpLocks/>
              </p:cNvGrpSpPr>
              <p:nvPr/>
            </p:nvGrpSpPr>
            <p:grpSpPr bwMode="auto">
              <a:xfrm>
                <a:off x="2517" y="14388"/>
                <a:ext cx="1440" cy="514"/>
                <a:chOff x="7158" y="7667"/>
                <a:chExt cx="1119" cy="514"/>
              </a:xfrm>
            </p:grpSpPr>
            <p:sp>
              <p:nvSpPr>
                <p:cNvPr id="57368" name="Oval 24">
                  <a:extLst>
                    <a:ext uri="{FF2B5EF4-FFF2-40B4-BE49-F238E27FC236}">
                      <a16:creationId xmlns:a16="http://schemas.microsoft.com/office/drawing/2014/main" id="{05E3A5D8-2B9F-48EC-A441-D6CE940C4180}"/>
                    </a:ext>
                  </a:extLst>
                </p:cNvPr>
                <p:cNvSpPr>
                  <a:spLocks noChangeArrowheads="1"/>
                </p:cNvSpPr>
                <p:nvPr/>
              </p:nvSpPr>
              <p:spPr bwMode="auto">
                <a:xfrm>
                  <a:off x="7158" y="7665"/>
                  <a:ext cx="1080" cy="516"/>
                </a:xfrm>
                <a:prstGeom prst="ellipse">
                  <a:avLst/>
                </a:prstGeom>
                <a:solidFill>
                  <a:srgbClr val="FFFFFF"/>
                </a:solidFill>
                <a:ln w="9525">
                  <a:solidFill>
                    <a:srgbClr val="000000"/>
                  </a:solidFill>
                  <a:round/>
                  <a:headEnd/>
                  <a:tailEnd/>
                </a:ln>
              </p:spPr>
              <p:txBody>
                <a:bodyPr/>
                <a:lstStyle/>
                <a:p>
                  <a:pPr algn="ctr">
                    <a:lnSpc>
                      <a:spcPct val="75000"/>
                    </a:lnSpc>
                    <a:defRPr/>
                  </a:pPr>
                  <a:endParaRPr lang="zh-CN" altLang="en-US" sz="1800" b="1" dirty="0">
                    <a:latin typeface="+mn-lt"/>
                    <a:ea typeface="+mn-ea"/>
                  </a:endParaRPr>
                </a:p>
              </p:txBody>
            </p:sp>
            <p:sp>
              <p:nvSpPr>
                <p:cNvPr id="57369" name="Text Box 25">
                  <a:extLst>
                    <a:ext uri="{FF2B5EF4-FFF2-40B4-BE49-F238E27FC236}">
                      <a16:creationId xmlns:a16="http://schemas.microsoft.com/office/drawing/2014/main" id="{B0E0C757-D7DA-4330-A86A-6817338AA4C6}"/>
                    </a:ext>
                  </a:extLst>
                </p:cNvPr>
                <p:cNvSpPr txBox="1">
                  <a:spLocks noChangeArrowheads="1"/>
                </p:cNvSpPr>
                <p:nvPr/>
              </p:nvSpPr>
              <p:spPr bwMode="auto">
                <a:xfrm>
                  <a:off x="7197" y="7665"/>
                  <a:ext cx="1080" cy="478"/>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预定酒店</a:t>
                  </a:r>
                  <a:endParaRPr lang="zh-CN" sz="1800" b="1" dirty="0">
                    <a:latin typeface="+mn-lt"/>
                    <a:ea typeface="+mn-ea"/>
                  </a:endParaRPr>
                </a:p>
              </p:txBody>
            </p:sp>
          </p:grpSp>
          <p:grpSp>
            <p:nvGrpSpPr>
              <p:cNvPr id="46093" name="Group 26">
                <a:extLst>
                  <a:ext uri="{FF2B5EF4-FFF2-40B4-BE49-F238E27FC236}">
                    <a16:creationId xmlns:a16="http://schemas.microsoft.com/office/drawing/2014/main" id="{6B56F6F9-D60B-4FAC-8FFB-47ED79758A45}"/>
                  </a:ext>
                </a:extLst>
              </p:cNvPr>
              <p:cNvGrpSpPr>
                <a:grpSpLocks/>
              </p:cNvGrpSpPr>
              <p:nvPr/>
            </p:nvGrpSpPr>
            <p:grpSpPr bwMode="auto">
              <a:xfrm>
                <a:off x="3777" y="14232"/>
                <a:ext cx="1620" cy="468"/>
                <a:chOff x="3777" y="14232"/>
                <a:chExt cx="1620" cy="468"/>
              </a:xfrm>
            </p:grpSpPr>
            <p:sp>
              <p:nvSpPr>
                <p:cNvPr id="57371" name="Line 27">
                  <a:extLst>
                    <a:ext uri="{FF2B5EF4-FFF2-40B4-BE49-F238E27FC236}">
                      <a16:creationId xmlns:a16="http://schemas.microsoft.com/office/drawing/2014/main" id="{B95782F5-F050-4260-9970-A5FB66BF73F2}"/>
                    </a:ext>
                  </a:extLst>
                </p:cNvPr>
                <p:cNvSpPr>
                  <a:spLocks noChangeShapeType="1"/>
                </p:cNvSpPr>
                <p:nvPr/>
              </p:nvSpPr>
              <p:spPr bwMode="auto">
                <a:xfrm flipV="1">
                  <a:off x="3897" y="14472"/>
                  <a:ext cx="1502" cy="226"/>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sp>
              <p:nvSpPr>
                <p:cNvPr id="57372" name="Text Box 28">
                  <a:extLst>
                    <a:ext uri="{FF2B5EF4-FFF2-40B4-BE49-F238E27FC236}">
                      <a16:creationId xmlns:a16="http://schemas.microsoft.com/office/drawing/2014/main" id="{DA232CE9-541B-440B-B04B-9F6BEBCCE26E}"/>
                    </a:ext>
                  </a:extLst>
                </p:cNvPr>
                <p:cNvSpPr txBox="1">
                  <a:spLocks noChangeArrowheads="1"/>
                </p:cNvSpPr>
                <p:nvPr/>
              </p:nvSpPr>
              <p:spPr bwMode="auto">
                <a:xfrm>
                  <a:off x="3775" y="14232"/>
                  <a:ext cx="1412" cy="466"/>
                </a:xfrm>
                <a:prstGeom prst="rect">
                  <a:avLst/>
                </a:prstGeom>
                <a:noFill/>
                <a:ln w="9525">
                  <a:noFill/>
                  <a:miter lim="800000"/>
                  <a:headEnd/>
                  <a:tailEnd/>
                </a:ln>
              </p:spPr>
              <p:txBody>
                <a:bodyPr/>
                <a:lstStyle/>
                <a:p>
                  <a:pPr algn="just">
                    <a:lnSpc>
                      <a:spcPct val="75000"/>
                    </a:lnSpc>
                    <a:defRPr/>
                  </a:pPr>
                  <a:r>
                    <a:rPr lang="en-US" altLang="zh-CN" sz="1800" b="1" dirty="0">
                      <a:latin typeface="+mn-lt"/>
                      <a:ea typeface="+mn-ea"/>
                    </a:rPr>
                    <a:t>《include》</a:t>
                  </a:r>
                  <a:endParaRPr lang="zh-CN" altLang="zh-CN" sz="1800" b="1" dirty="0">
                    <a:latin typeface="+mn-lt"/>
                    <a:ea typeface="+mn-ea"/>
                  </a:endParaRPr>
                </a:p>
              </p:txBody>
            </p:sp>
          </p:grpSp>
        </p:grpSp>
        <p:sp>
          <p:nvSpPr>
            <p:cNvPr id="57373" name="Text Box 29">
              <a:extLst>
                <a:ext uri="{FF2B5EF4-FFF2-40B4-BE49-F238E27FC236}">
                  <a16:creationId xmlns:a16="http://schemas.microsoft.com/office/drawing/2014/main" id="{8DA324A6-7627-4558-9238-127FB87AD9C2}"/>
                </a:ext>
              </a:extLst>
            </p:cNvPr>
            <p:cNvSpPr txBox="1">
              <a:spLocks noChangeArrowheads="1"/>
            </p:cNvSpPr>
            <p:nvPr/>
          </p:nvSpPr>
          <p:spPr bwMode="auto">
            <a:xfrm>
              <a:off x="2851" y="14576"/>
              <a:ext cx="4680" cy="467"/>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用例之间包含关系的表示法</a:t>
              </a:r>
            </a:p>
            <a:p>
              <a:pPr algn="r">
                <a:lnSpc>
                  <a:spcPct val="75000"/>
                </a:lnSpc>
                <a:defRPr/>
              </a:pPr>
              <a:endParaRPr lang="zh-CN" sz="1800" b="1" dirty="0">
                <a:latin typeface="+mn-lt"/>
                <a:ea typeface="+mn-ea"/>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6BF5219D-47CF-4DC3-A706-D3C0A1ACD5F0}"/>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47107" name="内容占位符 2">
            <a:extLst>
              <a:ext uri="{FF2B5EF4-FFF2-40B4-BE49-F238E27FC236}">
                <a16:creationId xmlns:a16="http://schemas.microsoft.com/office/drawing/2014/main" id="{612FE137-551E-4C25-807B-4CC62F5748A3}"/>
              </a:ext>
            </a:extLst>
          </p:cNvPr>
          <p:cNvSpPr>
            <a:spLocks noGrp="1"/>
          </p:cNvSpPr>
          <p:nvPr>
            <p:ph idx="1"/>
          </p:nvPr>
        </p:nvSpPr>
        <p:spPr>
          <a:xfrm>
            <a:off x="179388" y="1196975"/>
            <a:ext cx="8913812" cy="5068888"/>
          </a:xfrm>
        </p:spPr>
        <p:txBody>
          <a:bodyPr/>
          <a:lstStyle/>
          <a:p>
            <a:r>
              <a:rPr lang="zh-CN" altLang="en-US" sz="2800"/>
              <a:t>在</a:t>
            </a:r>
            <a:r>
              <a:rPr lang="en-US" altLang="zh-CN" sz="2800"/>
              <a:t>ATM</a:t>
            </a:r>
            <a:r>
              <a:rPr lang="zh-CN" altLang="en-US" sz="2800"/>
              <a:t>的取款、查询余额、更改密码的操作场景中，经分析都存在一段验证银行卡有效性及身份验证的场景，而且都是基本用例必须执行的操作，为此可以将其抽取出来作为基本用例的包含子用例。</a:t>
            </a:r>
          </a:p>
        </p:txBody>
      </p:sp>
      <p:sp>
        <p:nvSpPr>
          <p:cNvPr id="47108" name="页脚占位符 3">
            <a:extLst>
              <a:ext uri="{FF2B5EF4-FFF2-40B4-BE49-F238E27FC236}">
                <a16:creationId xmlns:a16="http://schemas.microsoft.com/office/drawing/2014/main" id="{3FF556A5-7220-403F-A09D-F3CDE5A4182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pic>
        <p:nvPicPr>
          <p:cNvPr id="47109" name="Picture 3">
            <a:extLst>
              <a:ext uri="{FF2B5EF4-FFF2-40B4-BE49-F238E27FC236}">
                <a16:creationId xmlns:a16="http://schemas.microsoft.com/office/drawing/2014/main" id="{2D07FEB5-E3F0-484A-A85F-A6ECD688E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2852738"/>
            <a:ext cx="57070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0B1E5B44-B3CF-4688-9022-8C3D525AF469}"/>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8614BCC8-FD3D-4708-8F29-7EF17DD9DCCD}"/>
              </a:ext>
            </a:extLst>
          </p:cNvPr>
          <p:cNvSpPr>
            <a:spLocks noGrp="1"/>
          </p:cNvSpPr>
          <p:nvPr>
            <p:ph idx="1"/>
          </p:nvPr>
        </p:nvSpPr>
        <p:spPr/>
        <p:txBody>
          <a:bodyPr/>
          <a:lstStyle/>
          <a:p>
            <a:pPr lvl="1">
              <a:defRPr/>
            </a:pPr>
            <a:r>
              <a:rPr lang="zh-CN" altLang="en-US" b="1" dirty="0">
                <a:ea typeface="+mn-ea"/>
              </a:rPr>
              <a:t>扩展关系</a:t>
            </a:r>
            <a:r>
              <a:rPr lang="en-US" b="1" dirty="0">
                <a:ea typeface="+mn-ea"/>
              </a:rPr>
              <a:t>(extend)</a:t>
            </a:r>
            <a:endParaRPr lang="en-US" altLang="zh-CN" b="1" dirty="0">
              <a:ea typeface="+mn-ea"/>
            </a:endParaRPr>
          </a:p>
          <a:p>
            <a:pPr lvl="2">
              <a:defRPr/>
            </a:pPr>
            <a:r>
              <a:rPr lang="zh-CN" altLang="en-US" b="1" dirty="0">
                <a:ea typeface="+mn-ea"/>
              </a:rPr>
              <a:t>问题：由于某种原因已有的用例文本不能被修改（例如该用例文本已经是基线），但是可能又要为种种新的扩展场景和条件步骤不断修改用例</a:t>
            </a:r>
            <a:endParaRPr lang="en-US" altLang="zh-CN" b="1" dirty="0">
              <a:ea typeface="+mn-ea"/>
            </a:endParaRPr>
          </a:p>
          <a:p>
            <a:pPr lvl="2">
              <a:defRPr/>
            </a:pPr>
            <a:r>
              <a:rPr lang="zh-CN" altLang="en-US" b="1" dirty="0">
                <a:ea typeface="+mn-ea"/>
              </a:rPr>
              <a:t>使用扩展关系可以解决这个问题。其思路是创建一个扩展或附加用例，在该用例中描述在什么情况下，从基用例什么地方开始扩展基用例的行为</a:t>
            </a:r>
            <a:endParaRPr lang="en-US" altLang="zh-CN" b="1" dirty="0">
              <a:ea typeface="+mn-ea"/>
            </a:endParaRPr>
          </a:p>
          <a:p>
            <a:pPr lvl="2">
              <a:defRPr/>
            </a:pPr>
            <a:r>
              <a:rPr lang="zh-CN" altLang="en-US" b="1" dirty="0">
                <a:ea typeface="+mn-ea"/>
              </a:rPr>
              <a:t>使用场合：（多个）基本用例中的某些场景存在相同的条件判断的情况，可以将其抽取出来作为基本用例的子用例；</a:t>
            </a:r>
          </a:p>
          <a:p>
            <a:pPr lvl="2">
              <a:defRPr/>
            </a:pPr>
            <a:endParaRPr lang="zh-CN" altLang="en-US" b="1" dirty="0">
              <a:ea typeface="+mn-ea"/>
            </a:endParaRPr>
          </a:p>
        </p:txBody>
      </p:sp>
      <p:sp>
        <p:nvSpPr>
          <p:cNvPr id="48132" name="页脚占位符 3">
            <a:extLst>
              <a:ext uri="{FF2B5EF4-FFF2-40B4-BE49-F238E27FC236}">
                <a16:creationId xmlns:a16="http://schemas.microsoft.com/office/drawing/2014/main" id="{5E4AA84F-E662-4172-9245-8AE39475F4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6377571A-167A-4A1B-A0F5-5C42F2D56303}"/>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08B23988-13A1-4277-A10B-3BBF07DFA03A}"/>
              </a:ext>
            </a:extLst>
          </p:cNvPr>
          <p:cNvSpPr>
            <a:spLocks noGrp="1"/>
          </p:cNvSpPr>
          <p:nvPr>
            <p:ph idx="1"/>
          </p:nvPr>
        </p:nvSpPr>
        <p:spPr/>
        <p:txBody>
          <a:bodyPr/>
          <a:lstStyle/>
          <a:p>
            <a:pPr lvl="2">
              <a:defRPr/>
            </a:pPr>
            <a:r>
              <a:rPr lang="zh-CN" altLang="en-US" b="1" dirty="0">
                <a:ea typeface="+mn-ea"/>
              </a:rPr>
              <a:t>用虚箭线表示用例之间的扩展关系，该箭头从扩展用例指向基用例，然后在虚箭线上加上版型</a:t>
            </a:r>
            <a:r>
              <a:rPr lang="en-US" altLang="zh-CN" b="1" dirty="0">
                <a:ea typeface="+mn-ea"/>
              </a:rPr>
              <a:t>《</a:t>
            </a:r>
            <a:r>
              <a:rPr lang="en-US" b="1" dirty="0">
                <a:ea typeface="+mn-ea"/>
              </a:rPr>
              <a:t>extend</a:t>
            </a:r>
            <a:r>
              <a:rPr lang="en-US" altLang="zh-CN" b="1" dirty="0">
                <a:ea typeface="+mn-ea"/>
              </a:rPr>
              <a:t>》</a:t>
            </a:r>
            <a:r>
              <a:rPr lang="zh-CN" altLang="en-US" b="1" dirty="0">
                <a:ea typeface="+mn-ea"/>
              </a:rPr>
              <a:t>，并可在这个版型附近写上扩展条件</a:t>
            </a: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endParaRPr lang="en-US" altLang="zh-CN" b="1" dirty="0">
              <a:ea typeface="+mn-ea"/>
            </a:endParaRPr>
          </a:p>
          <a:p>
            <a:pPr lvl="2">
              <a:defRPr/>
            </a:pPr>
            <a:r>
              <a:rPr lang="zh-CN" altLang="en-US" b="1" dirty="0">
                <a:ea typeface="+mn-ea"/>
              </a:rPr>
              <a:t>一个用例可以扩展多个用例，一个用例也可被多个用例扩展。应用扩展关系动机是由于某种原因不能修改基用例。</a:t>
            </a:r>
          </a:p>
        </p:txBody>
      </p:sp>
      <p:sp>
        <p:nvSpPr>
          <p:cNvPr id="49156" name="页脚占位符 3">
            <a:extLst>
              <a:ext uri="{FF2B5EF4-FFF2-40B4-BE49-F238E27FC236}">
                <a16:creationId xmlns:a16="http://schemas.microsoft.com/office/drawing/2014/main" id="{BCC1E1C5-6366-4C5A-9428-67583C27FC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pSp>
        <p:nvGrpSpPr>
          <p:cNvPr id="2" name="Group 2">
            <a:extLst>
              <a:ext uri="{FF2B5EF4-FFF2-40B4-BE49-F238E27FC236}">
                <a16:creationId xmlns:a16="http://schemas.microsoft.com/office/drawing/2014/main" id="{8BADC280-B1DB-4619-AAAE-ABD1F28BB70C}"/>
              </a:ext>
            </a:extLst>
          </p:cNvPr>
          <p:cNvGrpSpPr>
            <a:grpSpLocks/>
          </p:cNvGrpSpPr>
          <p:nvPr/>
        </p:nvGrpSpPr>
        <p:grpSpPr bwMode="auto">
          <a:xfrm>
            <a:off x="2428875" y="2857500"/>
            <a:ext cx="5643563" cy="1857375"/>
            <a:chOff x="2589" y="5184"/>
            <a:chExt cx="4968" cy="1883"/>
          </a:xfrm>
        </p:grpSpPr>
        <p:sp>
          <p:nvSpPr>
            <p:cNvPr id="58371" name="Text Box 3">
              <a:extLst>
                <a:ext uri="{FF2B5EF4-FFF2-40B4-BE49-F238E27FC236}">
                  <a16:creationId xmlns:a16="http://schemas.microsoft.com/office/drawing/2014/main" id="{7F402AE8-04D5-4C42-AA6E-B7D182CDC82D}"/>
                </a:ext>
              </a:extLst>
            </p:cNvPr>
            <p:cNvSpPr txBox="1">
              <a:spLocks noChangeArrowheads="1"/>
            </p:cNvSpPr>
            <p:nvPr/>
          </p:nvSpPr>
          <p:spPr bwMode="auto">
            <a:xfrm>
              <a:off x="2589" y="6777"/>
              <a:ext cx="4680" cy="290"/>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用例之间扩展关系的表示法</a:t>
              </a:r>
            </a:p>
            <a:p>
              <a:pPr algn="r">
                <a:lnSpc>
                  <a:spcPct val="75000"/>
                </a:lnSpc>
                <a:defRPr/>
              </a:pPr>
              <a:endParaRPr lang="zh-CN" sz="1800" b="1" dirty="0">
                <a:latin typeface="+mn-lt"/>
                <a:ea typeface="+mn-ea"/>
              </a:endParaRPr>
            </a:p>
          </p:txBody>
        </p:sp>
        <p:grpSp>
          <p:nvGrpSpPr>
            <p:cNvPr id="49159" name="Group 4">
              <a:extLst>
                <a:ext uri="{FF2B5EF4-FFF2-40B4-BE49-F238E27FC236}">
                  <a16:creationId xmlns:a16="http://schemas.microsoft.com/office/drawing/2014/main" id="{87F02EC3-F600-4265-9570-1D3B8339A46A}"/>
                </a:ext>
              </a:extLst>
            </p:cNvPr>
            <p:cNvGrpSpPr>
              <a:grpSpLocks/>
            </p:cNvGrpSpPr>
            <p:nvPr/>
          </p:nvGrpSpPr>
          <p:grpSpPr bwMode="auto">
            <a:xfrm>
              <a:off x="2697" y="5184"/>
              <a:ext cx="4860" cy="1450"/>
              <a:chOff x="2697" y="5184"/>
              <a:chExt cx="4860" cy="1450"/>
            </a:xfrm>
          </p:grpSpPr>
          <p:sp>
            <p:nvSpPr>
              <p:cNvPr id="58373" name="Line 5">
                <a:extLst>
                  <a:ext uri="{FF2B5EF4-FFF2-40B4-BE49-F238E27FC236}">
                    <a16:creationId xmlns:a16="http://schemas.microsoft.com/office/drawing/2014/main" id="{FE78C744-17B2-46C7-9C44-258FED514160}"/>
                  </a:ext>
                </a:extLst>
              </p:cNvPr>
              <p:cNvSpPr>
                <a:spLocks noChangeShapeType="1"/>
              </p:cNvSpPr>
              <p:nvPr/>
            </p:nvSpPr>
            <p:spPr bwMode="auto">
              <a:xfrm>
                <a:off x="3957" y="5646"/>
                <a:ext cx="1439" cy="0"/>
              </a:xfrm>
              <a:prstGeom prst="line">
                <a:avLst/>
              </a:prstGeom>
              <a:noFill/>
              <a:ln w="9525">
                <a:solidFill>
                  <a:srgbClr val="000000"/>
                </a:solidFill>
                <a:prstDash val="dash"/>
                <a:round/>
                <a:headEnd type="arrow" w="med" len="med"/>
                <a:tailEnd/>
              </a:ln>
            </p:spPr>
            <p:txBody>
              <a:bodyPr/>
              <a:lstStyle/>
              <a:p>
                <a:pPr algn="r">
                  <a:lnSpc>
                    <a:spcPct val="75000"/>
                  </a:lnSpc>
                  <a:defRPr/>
                </a:pPr>
                <a:endParaRPr lang="zh-CN" altLang="en-US" sz="1800" b="1">
                  <a:latin typeface="+mn-lt"/>
                  <a:ea typeface="+mn-ea"/>
                </a:endParaRPr>
              </a:p>
            </p:txBody>
          </p:sp>
          <p:grpSp>
            <p:nvGrpSpPr>
              <p:cNvPr id="49161" name="Group 6">
                <a:extLst>
                  <a:ext uri="{FF2B5EF4-FFF2-40B4-BE49-F238E27FC236}">
                    <a16:creationId xmlns:a16="http://schemas.microsoft.com/office/drawing/2014/main" id="{7722F5A4-4C17-4879-ADF6-8AA29404BF0D}"/>
                  </a:ext>
                </a:extLst>
              </p:cNvPr>
              <p:cNvGrpSpPr>
                <a:grpSpLocks/>
              </p:cNvGrpSpPr>
              <p:nvPr/>
            </p:nvGrpSpPr>
            <p:grpSpPr bwMode="auto">
              <a:xfrm>
                <a:off x="2877" y="5184"/>
                <a:ext cx="3960" cy="670"/>
                <a:chOff x="2877" y="5184"/>
                <a:chExt cx="3960" cy="670"/>
              </a:xfrm>
            </p:grpSpPr>
            <p:grpSp>
              <p:nvGrpSpPr>
                <p:cNvPr id="49170" name="Group 7">
                  <a:extLst>
                    <a:ext uri="{FF2B5EF4-FFF2-40B4-BE49-F238E27FC236}">
                      <a16:creationId xmlns:a16="http://schemas.microsoft.com/office/drawing/2014/main" id="{35B11A20-8B47-4362-A242-F6301CCD6D14}"/>
                    </a:ext>
                  </a:extLst>
                </p:cNvPr>
                <p:cNvGrpSpPr>
                  <a:grpSpLocks/>
                </p:cNvGrpSpPr>
                <p:nvPr/>
              </p:nvGrpSpPr>
              <p:grpSpPr bwMode="auto">
                <a:xfrm>
                  <a:off x="2877" y="5340"/>
                  <a:ext cx="1119" cy="514"/>
                  <a:chOff x="7158" y="7667"/>
                  <a:chExt cx="1119" cy="514"/>
                </a:xfrm>
              </p:grpSpPr>
              <p:sp>
                <p:nvSpPr>
                  <p:cNvPr id="58376" name="Oval 8">
                    <a:extLst>
                      <a:ext uri="{FF2B5EF4-FFF2-40B4-BE49-F238E27FC236}">
                        <a16:creationId xmlns:a16="http://schemas.microsoft.com/office/drawing/2014/main" id="{7E4EBE50-1EAD-45E0-B9E4-AD706A57FC27}"/>
                      </a:ext>
                    </a:extLst>
                  </p:cNvPr>
                  <p:cNvSpPr>
                    <a:spLocks noChangeArrowheads="1"/>
                  </p:cNvSpPr>
                  <p:nvPr/>
                </p:nvSpPr>
                <p:spPr bwMode="auto">
                  <a:xfrm>
                    <a:off x="7158" y="7667"/>
                    <a:ext cx="1080" cy="51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77" name="Text Box 9">
                    <a:extLst>
                      <a:ext uri="{FF2B5EF4-FFF2-40B4-BE49-F238E27FC236}">
                        <a16:creationId xmlns:a16="http://schemas.microsoft.com/office/drawing/2014/main" id="{15D689A0-2C2F-4D97-A065-730922ADAC16}"/>
                      </a:ext>
                    </a:extLst>
                  </p:cNvPr>
                  <p:cNvSpPr txBox="1">
                    <a:spLocks noChangeArrowheads="1"/>
                  </p:cNvSpPr>
                  <p:nvPr/>
                </p:nvSpPr>
                <p:spPr bwMode="auto">
                  <a:xfrm>
                    <a:off x="7197" y="7680"/>
                    <a:ext cx="1080" cy="468"/>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基用例</a:t>
                    </a:r>
                    <a:endParaRPr lang="zh-CN" sz="1800" b="1" dirty="0">
                      <a:latin typeface="+mn-lt"/>
                      <a:ea typeface="+mn-ea"/>
                    </a:endParaRPr>
                  </a:p>
                </p:txBody>
              </p:sp>
            </p:grpSp>
            <p:grpSp>
              <p:nvGrpSpPr>
                <p:cNvPr id="49171" name="Group 10">
                  <a:extLst>
                    <a:ext uri="{FF2B5EF4-FFF2-40B4-BE49-F238E27FC236}">
                      <a16:creationId xmlns:a16="http://schemas.microsoft.com/office/drawing/2014/main" id="{AD87945E-5954-48DD-9BEB-F4F076997E0F}"/>
                    </a:ext>
                  </a:extLst>
                </p:cNvPr>
                <p:cNvGrpSpPr>
                  <a:grpSpLocks/>
                </p:cNvGrpSpPr>
                <p:nvPr/>
              </p:nvGrpSpPr>
              <p:grpSpPr bwMode="auto">
                <a:xfrm>
                  <a:off x="5397" y="5340"/>
                  <a:ext cx="1440" cy="468"/>
                  <a:chOff x="5217" y="8148"/>
                  <a:chExt cx="1440" cy="780"/>
                </a:xfrm>
              </p:grpSpPr>
              <p:sp>
                <p:nvSpPr>
                  <p:cNvPr id="58379" name="Oval 11">
                    <a:extLst>
                      <a:ext uri="{FF2B5EF4-FFF2-40B4-BE49-F238E27FC236}">
                        <a16:creationId xmlns:a16="http://schemas.microsoft.com/office/drawing/2014/main" id="{417B7E23-F731-44EC-A0DB-BDCE6112E691}"/>
                      </a:ext>
                    </a:extLst>
                  </p:cNvPr>
                  <p:cNvSpPr>
                    <a:spLocks noChangeArrowheads="1"/>
                  </p:cNvSpPr>
                  <p:nvPr/>
                </p:nvSpPr>
                <p:spPr bwMode="auto">
                  <a:xfrm>
                    <a:off x="5239" y="8148"/>
                    <a:ext cx="1418" cy="72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80" name="Text Box 12">
                    <a:extLst>
                      <a:ext uri="{FF2B5EF4-FFF2-40B4-BE49-F238E27FC236}">
                        <a16:creationId xmlns:a16="http://schemas.microsoft.com/office/drawing/2014/main" id="{2B8B3D82-EF08-4A41-8C43-63CCA24CD7FF}"/>
                      </a:ext>
                    </a:extLst>
                  </p:cNvPr>
                  <p:cNvSpPr txBox="1">
                    <a:spLocks noChangeArrowheads="1"/>
                  </p:cNvSpPr>
                  <p:nvPr/>
                </p:nvSpPr>
                <p:spPr bwMode="auto">
                  <a:xfrm>
                    <a:off x="5217" y="8148"/>
                    <a:ext cx="1390" cy="722"/>
                  </a:xfrm>
                  <a:prstGeom prst="rect">
                    <a:avLst/>
                  </a:prstGeom>
                  <a:noFill/>
                  <a:ln w="9525">
                    <a:noFill/>
                    <a:miter lim="800000"/>
                    <a:headEnd/>
                    <a:tailEnd/>
                  </a:ln>
                </p:spPr>
                <p:txBody>
                  <a:bodyPr/>
                  <a:lstStyle/>
                  <a:p>
                    <a:pPr lvl="1" algn="ctr">
                      <a:lnSpc>
                        <a:spcPct val="75000"/>
                      </a:lnSpc>
                      <a:defRPr/>
                    </a:pPr>
                    <a:r>
                      <a:rPr lang="zh-CN" altLang="en-US" sz="1800" b="1" dirty="0">
                        <a:latin typeface="+mn-lt"/>
                        <a:ea typeface="+mn-ea"/>
                      </a:rPr>
                      <a:t>扩展用例</a:t>
                    </a:r>
                    <a:endParaRPr lang="zh-CN" sz="1800" b="1" dirty="0">
                      <a:latin typeface="+mn-lt"/>
                      <a:ea typeface="+mn-ea"/>
                    </a:endParaRPr>
                  </a:p>
                </p:txBody>
              </p:sp>
            </p:grpSp>
            <p:sp>
              <p:nvSpPr>
                <p:cNvPr id="58381" name="Text Box 13">
                  <a:extLst>
                    <a:ext uri="{FF2B5EF4-FFF2-40B4-BE49-F238E27FC236}">
                      <a16:creationId xmlns:a16="http://schemas.microsoft.com/office/drawing/2014/main" id="{342806A2-D7E9-4B26-A784-8787064BFF04}"/>
                    </a:ext>
                  </a:extLst>
                </p:cNvPr>
                <p:cNvSpPr txBox="1">
                  <a:spLocks noChangeArrowheads="1"/>
                </p:cNvSpPr>
                <p:nvPr/>
              </p:nvSpPr>
              <p:spPr bwMode="auto">
                <a:xfrm>
                  <a:off x="3957" y="5184"/>
                  <a:ext cx="1620" cy="468"/>
                </a:xfrm>
                <a:prstGeom prst="rect">
                  <a:avLst/>
                </a:prstGeom>
                <a:noFill/>
                <a:ln w="9525">
                  <a:noFill/>
                  <a:miter lim="800000"/>
                  <a:headEnd/>
                  <a:tailEnd/>
                </a:ln>
              </p:spPr>
              <p:txBody>
                <a:bodyPr/>
                <a:lstStyle/>
                <a:p>
                  <a:pPr algn="ctr">
                    <a:lnSpc>
                      <a:spcPct val="75000"/>
                    </a:lnSpc>
                    <a:defRPr/>
                  </a:pPr>
                  <a:r>
                    <a:rPr lang="en-US" altLang="zh-CN" sz="1800" b="1" dirty="0">
                      <a:latin typeface="+mn-lt"/>
                      <a:ea typeface="+mn-ea"/>
                    </a:rPr>
                    <a:t>《extend》</a:t>
                  </a:r>
                  <a:endParaRPr lang="zh-CN" altLang="zh-CN" sz="1800" b="1" dirty="0">
                    <a:latin typeface="+mn-lt"/>
                    <a:ea typeface="+mn-ea"/>
                  </a:endParaRPr>
                </a:p>
              </p:txBody>
            </p:sp>
          </p:grpSp>
          <p:grpSp>
            <p:nvGrpSpPr>
              <p:cNvPr id="49162" name="Group 14">
                <a:extLst>
                  <a:ext uri="{FF2B5EF4-FFF2-40B4-BE49-F238E27FC236}">
                    <a16:creationId xmlns:a16="http://schemas.microsoft.com/office/drawing/2014/main" id="{196A42C7-39A6-44E4-B407-44F409F66077}"/>
                  </a:ext>
                </a:extLst>
              </p:cNvPr>
              <p:cNvGrpSpPr>
                <a:grpSpLocks/>
              </p:cNvGrpSpPr>
              <p:nvPr/>
            </p:nvGrpSpPr>
            <p:grpSpPr bwMode="auto">
              <a:xfrm>
                <a:off x="2697" y="6120"/>
                <a:ext cx="1440" cy="514"/>
                <a:chOff x="7158" y="7667"/>
                <a:chExt cx="1119" cy="514"/>
              </a:xfrm>
            </p:grpSpPr>
            <p:sp>
              <p:nvSpPr>
                <p:cNvPr id="58383" name="Oval 15">
                  <a:extLst>
                    <a:ext uri="{FF2B5EF4-FFF2-40B4-BE49-F238E27FC236}">
                      <a16:creationId xmlns:a16="http://schemas.microsoft.com/office/drawing/2014/main" id="{E578EE92-B108-4850-A920-F06090D913D5}"/>
                    </a:ext>
                  </a:extLst>
                </p:cNvPr>
                <p:cNvSpPr>
                  <a:spLocks noChangeArrowheads="1"/>
                </p:cNvSpPr>
                <p:nvPr/>
              </p:nvSpPr>
              <p:spPr bwMode="auto">
                <a:xfrm>
                  <a:off x="7158" y="7669"/>
                  <a:ext cx="1088" cy="512"/>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84" name="Text Box 16">
                  <a:extLst>
                    <a:ext uri="{FF2B5EF4-FFF2-40B4-BE49-F238E27FC236}">
                      <a16:creationId xmlns:a16="http://schemas.microsoft.com/office/drawing/2014/main" id="{9EB4CC95-D632-408E-9E6C-85FC03DE74BF}"/>
                    </a:ext>
                  </a:extLst>
                </p:cNvPr>
                <p:cNvSpPr txBox="1">
                  <a:spLocks noChangeArrowheads="1"/>
                </p:cNvSpPr>
                <p:nvPr/>
              </p:nvSpPr>
              <p:spPr bwMode="auto">
                <a:xfrm>
                  <a:off x="7197" y="7682"/>
                  <a:ext cx="1087" cy="467"/>
                </a:xfrm>
                <a:prstGeom prst="rect">
                  <a:avLst/>
                </a:prstGeom>
                <a:noFill/>
                <a:ln w="9525">
                  <a:noFill/>
                  <a:miter lim="800000"/>
                  <a:headEnd/>
                  <a:tailEnd/>
                </a:ln>
              </p:spPr>
              <p:txBody>
                <a:bodyPr/>
                <a:lstStyle/>
                <a:p>
                  <a:pPr algn="ctr">
                    <a:lnSpc>
                      <a:spcPct val="75000"/>
                    </a:lnSpc>
                    <a:defRPr/>
                  </a:pPr>
                  <a:r>
                    <a:rPr lang="zh-CN" altLang="en-US" sz="1800" b="1" dirty="0">
                      <a:latin typeface="+mn-lt"/>
                      <a:ea typeface="+mn-ea"/>
                    </a:rPr>
                    <a:t>购买机票</a:t>
                  </a:r>
                  <a:endParaRPr lang="zh-CN" sz="1800" b="1" dirty="0">
                    <a:latin typeface="+mn-lt"/>
                    <a:ea typeface="+mn-ea"/>
                  </a:endParaRPr>
                </a:p>
              </p:txBody>
            </p:sp>
          </p:grpSp>
          <p:grpSp>
            <p:nvGrpSpPr>
              <p:cNvPr id="49163" name="Group 17">
                <a:extLst>
                  <a:ext uri="{FF2B5EF4-FFF2-40B4-BE49-F238E27FC236}">
                    <a16:creationId xmlns:a16="http://schemas.microsoft.com/office/drawing/2014/main" id="{E932D3CD-335F-4854-BFD2-33268897A864}"/>
                  </a:ext>
                </a:extLst>
              </p:cNvPr>
              <p:cNvGrpSpPr>
                <a:grpSpLocks/>
              </p:cNvGrpSpPr>
              <p:nvPr/>
            </p:nvGrpSpPr>
            <p:grpSpPr bwMode="auto">
              <a:xfrm>
                <a:off x="5217" y="6120"/>
                <a:ext cx="2340" cy="468"/>
                <a:chOff x="5217" y="8148"/>
                <a:chExt cx="1440" cy="780"/>
              </a:xfrm>
            </p:grpSpPr>
            <p:sp>
              <p:nvSpPr>
                <p:cNvPr id="58386" name="Oval 18">
                  <a:extLst>
                    <a:ext uri="{FF2B5EF4-FFF2-40B4-BE49-F238E27FC236}">
                      <a16:creationId xmlns:a16="http://schemas.microsoft.com/office/drawing/2014/main" id="{E9F981E8-2238-4693-A097-6507E683D0B6}"/>
                    </a:ext>
                  </a:extLst>
                </p:cNvPr>
                <p:cNvSpPr>
                  <a:spLocks noChangeArrowheads="1"/>
                </p:cNvSpPr>
                <p:nvPr/>
              </p:nvSpPr>
              <p:spPr bwMode="auto">
                <a:xfrm>
                  <a:off x="5240" y="8149"/>
                  <a:ext cx="1417" cy="778"/>
                </a:xfrm>
                <a:prstGeom prst="ellipse">
                  <a:avLst/>
                </a:prstGeom>
                <a:solidFill>
                  <a:srgbClr val="FFFFFF"/>
                </a:solidFill>
                <a:ln w="9525">
                  <a:solidFill>
                    <a:srgbClr val="000000"/>
                  </a:solidFill>
                  <a:round/>
                  <a:headEnd/>
                  <a:tailEnd/>
                </a:ln>
              </p:spPr>
              <p:txBody>
                <a:bodyPr/>
                <a:lstStyle/>
                <a:p>
                  <a:pPr algn="r">
                    <a:lnSpc>
                      <a:spcPct val="75000"/>
                    </a:lnSpc>
                    <a:defRPr/>
                  </a:pPr>
                  <a:endParaRPr lang="zh-CN" altLang="en-US" sz="1800" b="1">
                    <a:latin typeface="+mn-lt"/>
                    <a:ea typeface="+mn-ea"/>
                  </a:endParaRPr>
                </a:p>
              </p:txBody>
            </p:sp>
            <p:sp>
              <p:nvSpPr>
                <p:cNvPr id="58387" name="Text Box 19">
                  <a:extLst>
                    <a:ext uri="{FF2B5EF4-FFF2-40B4-BE49-F238E27FC236}">
                      <a16:creationId xmlns:a16="http://schemas.microsoft.com/office/drawing/2014/main" id="{9E78001C-BADC-4E54-B245-00C653A18D0D}"/>
                    </a:ext>
                  </a:extLst>
                </p:cNvPr>
                <p:cNvSpPr txBox="1">
                  <a:spLocks noChangeArrowheads="1"/>
                </p:cNvSpPr>
                <p:nvPr/>
              </p:nvSpPr>
              <p:spPr bwMode="auto">
                <a:xfrm>
                  <a:off x="5217" y="8149"/>
                  <a:ext cx="1391" cy="778"/>
                </a:xfrm>
                <a:prstGeom prst="rect">
                  <a:avLst/>
                </a:prstGeom>
                <a:noFill/>
                <a:ln w="9525">
                  <a:noFill/>
                  <a:miter lim="800000"/>
                  <a:headEnd/>
                  <a:tailEnd/>
                </a:ln>
              </p:spPr>
              <p:txBody>
                <a:bodyPr/>
                <a:lstStyle/>
                <a:p>
                  <a:pPr lvl="1" algn="ctr">
                    <a:lnSpc>
                      <a:spcPct val="75000"/>
                    </a:lnSpc>
                    <a:defRPr/>
                  </a:pPr>
                  <a:r>
                    <a:rPr lang="zh-CN" altLang="en-US" sz="1800" b="1" dirty="0">
                      <a:latin typeface="+mn-lt"/>
                      <a:ea typeface="+mn-ea"/>
                    </a:rPr>
                    <a:t>处理以里程换机票</a:t>
                  </a:r>
                  <a:endParaRPr lang="zh-CN" sz="1800" b="1" dirty="0">
                    <a:latin typeface="+mn-lt"/>
                    <a:ea typeface="+mn-ea"/>
                  </a:endParaRPr>
                </a:p>
              </p:txBody>
            </p:sp>
          </p:grpSp>
          <p:sp>
            <p:nvSpPr>
              <p:cNvPr id="58388" name="Text Box 20">
                <a:extLst>
                  <a:ext uri="{FF2B5EF4-FFF2-40B4-BE49-F238E27FC236}">
                    <a16:creationId xmlns:a16="http://schemas.microsoft.com/office/drawing/2014/main" id="{F1DD22A1-AD4C-4774-94C0-0041E6CB6E13}"/>
                  </a:ext>
                </a:extLst>
              </p:cNvPr>
              <p:cNvSpPr txBox="1">
                <a:spLocks noChangeArrowheads="1"/>
              </p:cNvSpPr>
              <p:nvPr/>
            </p:nvSpPr>
            <p:spPr bwMode="auto">
              <a:xfrm>
                <a:off x="3957" y="5808"/>
                <a:ext cx="1262" cy="468"/>
              </a:xfrm>
              <a:prstGeom prst="rect">
                <a:avLst/>
              </a:prstGeom>
              <a:noFill/>
              <a:ln w="9525">
                <a:noFill/>
                <a:miter lim="800000"/>
                <a:headEnd/>
                <a:tailEnd/>
              </a:ln>
            </p:spPr>
            <p:txBody>
              <a:bodyPr/>
              <a:lstStyle/>
              <a:p>
                <a:pPr algn="ctr">
                  <a:lnSpc>
                    <a:spcPct val="75000"/>
                  </a:lnSpc>
                  <a:defRPr/>
                </a:pPr>
                <a:r>
                  <a:rPr lang="en-US" altLang="zh-CN" sz="1800" b="1" dirty="0">
                    <a:latin typeface="+mn-lt"/>
                    <a:ea typeface="+mn-ea"/>
                  </a:rPr>
                  <a:t>《extend》</a:t>
                </a:r>
                <a:endParaRPr lang="zh-CN" altLang="zh-CN" sz="1800" b="1" dirty="0">
                  <a:latin typeface="+mn-lt"/>
                  <a:ea typeface="+mn-ea"/>
                </a:endParaRPr>
              </a:p>
            </p:txBody>
          </p:sp>
          <p:sp>
            <p:nvSpPr>
              <p:cNvPr id="58389" name="Line 21">
                <a:extLst>
                  <a:ext uri="{FF2B5EF4-FFF2-40B4-BE49-F238E27FC236}">
                    <a16:creationId xmlns:a16="http://schemas.microsoft.com/office/drawing/2014/main" id="{205DD3AD-FD86-433B-B098-AF871E1B9A37}"/>
                  </a:ext>
                </a:extLst>
              </p:cNvPr>
              <p:cNvSpPr>
                <a:spLocks noChangeShapeType="1"/>
              </p:cNvSpPr>
              <p:nvPr/>
            </p:nvSpPr>
            <p:spPr bwMode="auto">
              <a:xfrm flipH="1">
                <a:off x="4137" y="6322"/>
                <a:ext cx="1079" cy="0"/>
              </a:xfrm>
              <a:prstGeom prst="line">
                <a:avLst/>
              </a:prstGeom>
              <a:noFill/>
              <a:ln w="9525">
                <a:solidFill>
                  <a:srgbClr val="000000"/>
                </a:solidFill>
                <a:prstDash val="dash"/>
                <a:round/>
                <a:headEnd/>
                <a:tailEnd type="arrow" w="med" len="med"/>
              </a:ln>
            </p:spPr>
            <p:txBody>
              <a:bodyPr/>
              <a:lstStyle/>
              <a:p>
                <a:pPr algn="r">
                  <a:lnSpc>
                    <a:spcPct val="75000"/>
                  </a:lnSpc>
                  <a:defRPr/>
                </a:pPr>
                <a:endParaRPr lang="zh-CN" altLang="en-US" sz="1800" b="1">
                  <a:latin typeface="+mn-lt"/>
                  <a:ea typeface="+mn-ea"/>
                </a:endParaRPr>
              </a:p>
            </p:txBody>
          </p:sp>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1D96F546-C1E5-46D4-90C3-9CD8B17F37CC}"/>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50179" name="内容占位符 2">
            <a:extLst>
              <a:ext uri="{FF2B5EF4-FFF2-40B4-BE49-F238E27FC236}">
                <a16:creationId xmlns:a16="http://schemas.microsoft.com/office/drawing/2014/main" id="{AED6E075-5ECA-47EE-8CAA-4D24B688312A}"/>
              </a:ext>
            </a:extLst>
          </p:cNvPr>
          <p:cNvSpPr>
            <a:spLocks noGrp="1"/>
          </p:cNvSpPr>
          <p:nvPr>
            <p:ph idx="1"/>
          </p:nvPr>
        </p:nvSpPr>
        <p:spPr>
          <a:xfrm>
            <a:off x="323850" y="1196975"/>
            <a:ext cx="8667750" cy="5068888"/>
          </a:xfrm>
        </p:spPr>
        <p:txBody>
          <a:bodyPr/>
          <a:lstStyle/>
          <a:p>
            <a:r>
              <a:rPr lang="zh-CN" altLang="en-US" sz="2800" dirty="0"/>
              <a:t>在取款和查询余额的操作场景中，存在一段是否打印操作凭据的情景，经分析该功能可以成为一个子用例，且符合在某种条件下可以执行的用例，为此该子用例应为基本用例的扩展子用例。</a:t>
            </a:r>
          </a:p>
          <a:p>
            <a:endParaRPr lang="zh-CN" altLang="en-US" sz="2800" dirty="0"/>
          </a:p>
          <a:p>
            <a:endParaRPr lang="zh-CN" altLang="en-US" sz="2800" dirty="0"/>
          </a:p>
          <a:p>
            <a:endParaRPr lang="zh-CN" altLang="en-US" sz="2800" dirty="0"/>
          </a:p>
          <a:p>
            <a:endParaRPr lang="zh-CN" altLang="en-US" sz="2800" dirty="0"/>
          </a:p>
          <a:p>
            <a:endParaRPr lang="zh-CN" altLang="en-US" sz="2800" dirty="0"/>
          </a:p>
          <a:p>
            <a:r>
              <a:rPr lang="zh-CN" altLang="en-US" sz="2800" dirty="0"/>
              <a:t>请同学们考虑更改密码与取款用例的关系</a:t>
            </a:r>
          </a:p>
          <a:p>
            <a:endParaRPr lang="zh-CN" altLang="en-US" sz="2800" dirty="0"/>
          </a:p>
        </p:txBody>
      </p:sp>
      <p:sp>
        <p:nvSpPr>
          <p:cNvPr id="50180" name="页脚占位符 3">
            <a:extLst>
              <a:ext uri="{FF2B5EF4-FFF2-40B4-BE49-F238E27FC236}">
                <a16:creationId xmlns:a16="http://schemas.microsoft.com/office/drawing/2014/main" id="{051C90FA-7589-4138-8BA1-767BAA97EE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pic>
        <p:nvPicPr>
          <p:cNvPr id="50181" name="Picture 2">
            <a:extLst>
              <a:ext uri="{FF2B5EF4-FFF2-40B4-BE49-F238E27FC236}">
                <a16:creationId xmlns:a16="http://schemas.microsoft.com/office/drawing/2014/main" id="{13C776CF-2574-48F3-86D1-B42E8F3CB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3068638"/>
            <a:ext cx="5621337"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E1347FFC-2A90-40AD-B057-68DD6FBA125D}"/>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DC714CCB-CFC3-4F7A-9695-E661948199D2}"/>
              </a:ext>
            </a:extLst>
          </p:cNvPr>
          <p:cNvSpPr>
            <a:spLocks noGrp="1"/>
          </p:cNvSpPr>
          <p:nvPr>
            <p:ph idx="1"/>
          </p:nvPr>
        </p:nvSpPr>
        <p:spPr>
          <a:xfrm>
            <a:off x="647700" y="1409700"/>
            <a:ext cx="8343900" cy="4856163"/>
          </a:xfrm>
        </p:spPr>
        <p:txBody>
          <a:bodyPr/>
          <a:lstStyle/>
          <a:p>
            <a:pPr marL="0" indent="0">
              <a:buFont typeface="Wingdings" panose="05000000000000000000" pitchFamily="2" charset="2"/>
              <a:buNone/>
              <a:defRPr/>
            </a:pPr>
            <a:r>
              <a:rPr lang="en-US" altLang="zh-CN" sz="2800" b="1" dirty="0"/>
              <a:t>(3)</a:t>
            </a:r>
            <a:r>
              <a:rPr lang="zh-CN" altLang="en-US" sz="3000" b="1" dirty="0"/>
              <a:t>用例描述</a:t>
            </a:r>
            <a:endParaRPr lang="en-US" altLang="zh-CN" sz="3000" b="1" dirty="0"/>
          </a:p>
          <a:p>
            <a:pPr lvl="1">
              <a:defRPr/>
            </a:pPr>
            <a:r>
              <a:rPr lang="zh-CN" b="1" dirty="0">
                <a:latin typeface="+mn-ea"/>
                <a:ea typeface="+mn-ea"/>
              </a:rPr>
              <a:t>对用例的描述，可以用自然语言，也可以采用用户自定义的语言。</a:t>
            </a:r>
            <a:endParaRPr lang="en-US" altLang="zh-CN" b="1" dirty="0">
              <a:latin typeface="+mn-ea"/>
              <a:ea typeface="+mn-ea"/>
            </a:endParaRPr>
          </a:p>
          <a:p>
            <a:pPr lvl="1">
              <a:defRPr/>
            </a:pPr>
            <a:r>
              <a:rPr lang="zh-CN" b="1" dirty="0">
                <a:latin typeface="+mn-ea"/>
                <a:ea typeface="+mn-ea"/>
              </a:rPr>
              <a:t>为了更清楚地说明问题，也可以采用面向对象的类图、交互图、状态图或活动图来做进一步的描述。</a:t>
            </a:r>
            <a:r>
              <a:rPr lang="zh-CN" altLang="en-US" b="1" dirty="0">
                <a:latin typeface="+mn-ea"/>
                <a:ea typeface="+mn-ea"/>
              </a:rPr>
              <a:t>由于现在还只是需求分析阶段，只是在概念上使用这些图。</a:t>
            </a:r>
          </a:p>
        </p:txBody>
      </p:sp>
      <p:sp>
        <p:nvSpPr>
          <p:cNvPr id="51204" name="页脚占位符 3">
            <a:extLst>
              <a:ext uri="{FF2B5EF4-FFF2-40B4-BE49-F238E27FC236}">
                <a16:creationId xmlns:a16="http://schemas.microsoft.com/office/drawing/2014/main" id="{FB5572C5-A273-4728-B7B1-A13295B982F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F905362A-477C-4D9A-8FB4-3CED8D009EBB}"/>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39CC82F4-CE9D-4D37-A034-269D46502C9A}"/>
              </a:ext>
            </a:extLst>
          </p:cNvPr>
          <p:cNvSpPr>
            <a:spLocks noGrp="1"/>
          </p:cNvSpPr>
          <p:nvPr>
            <p:ph idx="1"/>
          </p:nvPr>
        </p:nvSpPr>
        <p:spPr>
          <a:xfrm>
            <a:off x="250825" y="1409700"/>
            <a:ext cx="8740775" cy="4856163"/>
          </a:xfrm>
        </p:spPr>
        <p:txBody>
          <a:bodyPr/>
          <a:lstStyle/>
          <a:p>
            <a:pPr>
              <a:defRPr/>
            </a:pPr>
            <a:r>
              <a:rPr lang="zh-CN" altLang="zh-CN" sz="2800" b="1" dirty="0">
                <a:latin typeface="+mn-ea"/>
              </a:rPr>
              <a:t>用例描述模版</a:t>
            </a:r>
            <a:r>
              <a:rPr lang="zh-CN" altLang="en-US" sz="2800" b="1" dirty="0">
                <a:latin typeface="+mn-ea"/>
              </a:rPr>
              <a:t>（文本描述方式）</a:t>
            </a:r>
            <a:r>
              <a:rPr lang="zh-CN" altLang="en-US" sz="2800" dirty="0"/>
              <a:t>。</a:t>
            </a:r>
          </a:p>
          <a:p>
            <a:pPr>
              <a:defRPr/>
            </a:pPr>
            <a:endParaRPr lang="zh-CN" altLang="en-US" sz="2800" dirty="0"/>
          </a:p>
        </p:txBody>
      </p:sp>
      <p:sp>
        <p:nvSpPr>
          <p:cNvPr id="52228" name="页脚占位符 3">
            <a:extLst>
              <a:ext uri="{FF2B5EF4-FFF2-40B4-BE49-F238E27FC236}">
                <a16:creationId xmlns:a16="http://schemas.microsoft.com/office/drawing/2014/main" id="{077228EC-AAEF-4E92-B933-B9D0B2DF14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6" name="表格 5">
            <a:extLst>
              <a:ext uri="{FF2B5EF4-FFF2-40B4-BE49-F238E27FC236}">
                <a16:creationId xmlns:a16="http://schemas.microsoft.com/office/drawing/2014/main" id="{6C3D043B-D2B0-4518-BC6A-D5BC5AAACA89}"/>
              </a:ext>
            </a:extLst>
          </p:cNvPr>
          <p:cNvGraphicFramePr>
            <a:graphicFrameLocks noGrp="1"/>
          </p:cNvGraphicFramePr>
          <p:nvPr/>
        </p:nvGraphicFramePr>
        <p:xfrm>
          <a:off x="152400" y="2565400"/>
          <a:ext cx="8883650" cy="2925888"/>
        </p:xfrm>
        <a:graphic>
          <a:graphicData uri="http://schemas.openxmlformats.org/drawingml/2006/table">
            <a:tbl>
              <a:tblPr>
                <a:tableStyleId>{5940675A-B579-460E-94D1-54222C63F5DA}</a:tableStyleId>
              </a:tblPr>
              <a:tblGrid>
                <a:gridCol w="850668">
                  <a:extLst>
                    <a:ext uri="{9D8B030D-6E8A-4147-A177-3AD203B41FA5}">
                      <a16:colId xmlns:a16="http://schemas.microsoft.com/office/drawing/2014/main" val="20000"/>
                    </a:ext>
                  </a:extLst>
                </a:gridCol>
                <a:gridCol w="1569567">
                  <a:extLst>
                    <a:ext uri="{9D8B030D-6E8A-4147-A177-3AD203B41FA5}">
                      <a16:colId xmlns:a16="http://schemas.microsoft.com/office/drawing/2014/main" val="20001"/>
                    </a:ext>
                  </a:extLst>
                </a:gridCol>
                <a:gridCol w="515405">
                  <a:extLst>
                    <a:ext uri="{9D8B030D-6E8A-4147-A177-3AD203B41FA5}">
                      <a16:colId xmlns:a16="http://schemas.microsoft.com/office/drawing/2014/main" val="20002"/>
                    </a:ext>
                  </a:extLst>
                </a:gridCol>
                <a:gridCol w="5948010">
                  <a:extLst>
                    <a:ext uri="{9D8B030D-6E8A-4147-A177-3AD203B41FA5}">
                      <a16:colId xmlns:a16="http://schemas.microsoft.com/office/drawing/2014/main" val="20003"/>
                    </a:ext>
                  </a:extLst>
                </a:gridCol>
              </a:tblGrid>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用例编号</a:t>
                      </a:r>
                      <a:r>
                        <a:rPr kumimoji="0" lang="en-US" altLang="zh-CN" sz="1800" b="1" u="none" strike="noStrike" cap="none" normalizeH="0" baseline="0" dirty="0">
                          <a:ln>
                            <a:noFill/>
                          </a:ln>
                          <a:effectLst/>
                          <a:latin typeface="+mn-ea"/>
                          <a:ea typeface="+mn-ea"/>
                        </a:rPr>
                        <a:t>:</a:t>
                      </a: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每一个用例一个唯一的编号，方便在文档中索引。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0"/>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用例名称</a:t>
                      </a:r>
                      <a:r>
                        <a:rPr kumimoji="0" lang="en-US" altLang="zh-CN" sz="1800" b="1" u="none" strike="noStrike" cap="none" normalizeH="0" baseline="0" dirty="0">
                          <a:ln>
                            <a:noFill/>
                          </a:ln>
                          <a:effectLst/>
                          <a:latin typeface="+mn-ea"/>
                          <a:ea typeface="+mn-ea"/>
                        </a:rPr>
                        <a:t>:</a:t>
                      </a:r>
                      <a:endParaRPr kumimoji="0" lang="en-US" altLang="zh-CN" sz="1800" b="1" i="0" u="none" strike="noStrike" cap="none" normalizeH="0" baseline="0" dirty="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（状语＋）动词＋（定语＋）宾语，体现参与者的目标。</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1"/>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范围：</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应用的软件系统范围</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2"/>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级别：</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用户级别</a:t>
                      </a:r>
                      <a:r>
                        <a:rPr kumimoji="0" lang="en-US" altLang="zh-CN" sz="1800" b="1" u="none" strike="noStrike" cap="none" normalizeH="0" baseline="0" dirty="0">
                          <a:ln>
                            <a:noFill/>
                          </a:ln>
                          <a:effectLst/>
                          <a:latin typeface="+mn-ea"/>
                          <a:ea typeface="+mn-ea"/>
                        </a:rPr>
                        <a:t>/</a:t>
                      </a:r>
                      <a:r>
                        <a:rPr kumimoji="0" lang="zh-CN" altLang="en-US" sz="1800" b="1" u="none" strike="noStrike" cap="none" normalizeH="0" baseline="0" dirty="0">
                          <a:ln>
                            <a:noFill/>
                          </a:ln>
                          <a:effectLst/>
                          <a:latin typeface="+mn-ea"/>
                          <a:ea typeface="+mn-ea"/>
                        </a:rPr>
                        <a:t>子功能级别</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3"/>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参与者</a:t>
                      </a:r>
                      <a:r>
                        <a:rPr kumimoji="0" lang="en-US" altLang="zh-CN" sz="1800" b="1" u="none" strike="noStrike" cap="none" normalizeH="0" baseline="0" dirty="0">
                          <a:ln>
                            <a:noFill/>
                          </a:ln>
                          <a:effectLst/>
                          <a:latin typeface="+mn-ea"/>
                          <a:ea typeface="+mn-ea"/>
                        </a:rPr>
                        <a:t>:</a:t>
                      </a: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参与者的名称</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4"/>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项目相关人员及其兴趣</a:t>
                      </a:r>
                      <a:r>
                        <a:rPr kumimoji="0" lang="en-US" altLang="zh-CN" sz="1800" b="1" u="none" strike="noStrike" cap="none" normalizeH="0" baseline="0">
                          <a:ln>
                            <a:noFill/>
                          </a:ln>
                          <a:effectLst/>
                          <a:latin typeface="+mn-ea"/>
                          <a:ea typeface="+mn-ea"/>
                        </a:rPr>
                        <a:t>: </a:t>
                      </a:r>
                      <a:endParaRPr kumimoji="0" lang="en-US" altLang="zh-CN" sz="1800" b="1" i="0" u="none" strike="noStrike" cap="none" normalizeH="0" baseline="0">
                        <a:ln>
                          <a:noFill/>
                        </a:ln>
                        <a:solidFill>
                          <a:schemeClr val="tx1"/>
                        </a:solidFill>
                        <a:effectLst/>
                        <a:latin typeface="+mn-ea"/>
                        <a:ea typeface="+mn-ea"/>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用户应包含满足所有相关人员兴趣的内容</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5"/>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前置条件</a:t>
                      </a:r>
                      <a:r>
                        <a:rPr kumimoji="0" lang="en-US" altLang="zh-CN" sz="1800" b="1" u="none" strike="noStrike" cap="none" normalizeH="0" baseline="0">
                          <a:ln>
                            <a:noFill/>
                          </a:ln>
                          <a:effectLst/>
                          <a:latin typeface="+mn-ea"/>
                          <a:ea typeface="+mn-ea"/>
                        </a:rPr>
                        <a:t>:</a:t>
                      </a:r>
                      <a:endParaRPr kumimoji="0" lang="en-US" altLang="zh-CN" sz="1800" b="1" i="0" u="none" strike="noStrike" cap="none" normalizeH="0" baseline="0">
                        <a:ln>
                          <a:noFill/>
                        </a:ln>
                        <a:solidFill>
                          <a:schemeClr val="tx1"/>
                        </a:solidFill>
                        <a:effectLst/>
                        <a:latin typeface="+mn-ea"/>
                        <a:ea typeface="+mn-ea"/>
                        <a:cs typeface="Arial"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规定了在用例中的一个场景开始之前必须为“真”的条件。</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6"/>
                  </a:ext>
                </a:extLst>
              </a:tr>
              <a:tr h="365720">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后置条件：</a:t>
                      </a:r>
                      <a:endParaRPr kumimoji="0" lang="zh-CN" altLang="en-US" sz="1800" b="1" i="0" u="none" strike="noStrike" cap="none" normalizeH="0" baseline="0">
                        <a:ln>
                          <a:noFill/>
                        </a:ln>
                        <a:solidFill>
                          <a:schemeClr val="tx1"/>
                        </a:solidFill>
                        <a:effectLst/>
                        <a:latin typeface="+mn-ea"/>
                        <a:ea typeface="+mn-ea"/>
                        <a:cs typeface="Times New Roman" pitchFamily="18" charset="0"/>
                      </a:endParaRPr>
                    </a:p>
                  </a:txBody>
                  <a:tcPr marL="91445" marR="91445" marT="45708" marB="45708" horzOverflow="overflow"/>
                </a:tc>
                <a:tc hMerge="1">
                  <a:txBody>
                    <a:bodyPr/>
                    <a:lstStyle/>
                    <a:p>
                      <a:endParaRPr lang="zh-CN" altLang="en-US"/>
                    </a:p>
                  </a:txBody>
                  <a:tcPr/>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规定了用例成功结束后必须为“真”的条件。</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45" marR="91445" marT="45708" marB="45708"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7D7B7612-029A-4E4F-A034-D831493A9808}"/>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53251" name="页脚占位符 3">
            <a:extLst>
              <a:ext uri="{FF2B5EF4-FFF2-40B4-BE49-F238E27FC236}">
                <a16:creationId xmlns:a16="http://schemas.microsoft.com/office/drawing/2014/main" id="{3764084B-5BF5-4792-9B06-BADB5876B4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A5D3FB5C-380C-45F1-9756-617E81BD6AB2}"/>
              </a:ext>
            </a:extLst>
          </p:cNvPr>
          <p:cNvGraphicFramePr>
            <a:graphicFrameLocks noGrp="1"/>
          </p:cNvGraphicFramePr>
          <p:nvPr/>
        </p:nvGraphicFramePr>
        <p:xfrm>
          <a:off x="107950" y="1052513"/>
          <a:ext cx="8985250" cy="5480047"/>
        </p:xfrm>
        <a:graphic>
          <a:graphicData uri="http://schemas.openxmlformats.org/drawingml/2006/table">
            <a:tbl>
              <a:tblPr>
                <a:tableStyleId>{5940675A-B579-460E-94D1-54222C63F5DA}</a:tableStyleId>
              </a:tblPr>
              <a:tblGrid>
                <a:gridCol w="860398">
                  <a:extLst>
                    <a:ext uri="{9D8B030D-6E8A-4147-A177-3AD203B41FA5}">
                      <a16:colId xmlns:a16="http://schemas.microsoft.com/office/drawing/2014/main" val="20000"/>
                    </a:ext>
                  </a:extLst>
                </a:gridCol>
                <a:gridCol w="1587518">
                  <a:extLst>
                    <a:ext uri="{9D8B030D-6E8A-4147-A177-3AD203B41FA5}">
                      <a16:colId xmlns:a16="http://schemas.microsoft.com/office/drawing/2014/main" val="20001"/>
                    </a:ext>
                  </a:extLst>
                </a:gridCol>
                <a:gridCol w="6537334">
                  <a:extLst>
                    <a:ext uri="{9D8B030D-6E8A-4147-A177-3AD203B41FA5}">
                      <a16:colId xmlns:a16="http://schemas.microsoft.com/office/drawing/2014/main" val="20002"/>
                    </a:ext>
                  </a:extLst>
                </a:gridCol>
              </a:tblGrid>
              <a:tr h="716305">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主要成功场景</a:t>
                      </a:r>
                      <a:r>
                        <a:rPr kumimoji="0" lang="en-US" altLang="zh-CN" sz="1800" b="1" u="none" strike="noStrike" cap="none" normalizeH="0" baseline="0" dirty="0">
                          <a:ln>
                            <a:noFill/>
                          </a:ln>
                          <a:effectLst/>
                          <a:latin typeface="+mn-ea"/>
                          <a:ea typeface="+mn-ea"/>
                        </a:rPr>
                        <a:t>:</a:t>
                      </a:r>
                      <a:r>
                        <a:rPr kumimoji="0" lang="zh-CN" altLang="en-US" sz="1800" b="1" u="none" strike="noStrike" cap="none" normalizeH="0" baseline="0" dirty="0">
                          <a:ln>
                            <a:noFill/>
                          </a:ln>
                          <a:effectLst/>
                          <a:latin typeface="+mn-ea"/>
                          <a:ea typeface="+mn-ea"/>
                        </a:rPr>
                        <a:t>描述能够满足项目相关人员兴趣的一个典型的成功路径。不包括条件和分支</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24172">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effectLst/>
                          <a:latin typeface="+mn-ea"/>
                          <a:ea typeface="+mn-ea"/>
                        </a:rPr>
                        <a:t>1</a:t>
                      </a:r>
                      <a:r>
                        <a:rPr kumimoji="0" lang="zh-CN" altLang="en-US" sz="1800" b="1" u="none" strike="noStrike" cap="none" normalizeH="0" baseline="0" dirty="0">
                          <a:ln>
                            <a:noFill/>
                          </a:ln>
                          <a:effectLst/>
                          <a:latin typeface="+mn-ea"/>
                          <a:ea typeface="+mn-ea"/>
                        </a:rPr>
                        <a:t>．</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1"/>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effectLst/>
                          <a:latin typeface="+mn-ea"/>
                          <a:ea typeface="+mn-ea"/>
                        </a:rPr>
                        <a:t>……</a:t>
                      </a:r>
                      <a:endParaRPr kumimoji="0" lang="en-US" altLang="zh-CN"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2"/>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effectLst/>
                          <a:latin typeface="+mn-ea"/>
                          <a:ea typeface="+mn-ea"/>
                        </a:rPr>
                        <a:t>……</a:t>
                      </a:r>
                      <a:endParaRPr kumimoji="0" lang="zh-CN" altLang="en-US" sz="1800" b="1" i="0" u="none" strike="noStrike" cap="none" normalizeH="0" baseline="0" dirty="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包含子用例的名称 或者 扩展子用例的名称</a:t>
                      </a:r>
                      <a:endParaRPr kumimoji="0" lang="zh-CN"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3"/>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effectLst/>
                          <a:latin typeface="+mn-ea"/>
                          <a:ea typeface="+mn-ea"/>
                        </a:rPr>
                        <a:t>n</a:t>
                      </a:r>
                      <a:r>
                        <a:rPr kumimoji="0" lang="zh-CN" altLang="en-US" sz="1800" b="1" u="none" strike="noStrike" cap="none" normalizeH="0" baseline="0">
                          <a:ln>
                            <a:noFill/>
                          </a:ln>
                          <a:effectLst/>
                          <a:latin typeface="+mn-ea"/>
                          <a:ea typeface="+mn-ea"/>
                        </a:rPr>
                        <a:t>．</a:t>
                      </a:r>
                      <a:endParaRPr kumimoji="0" lang="zh-CN" altLang="en-US"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4"/>
                  </a:ext>
                </a:extLst>
              </a:tr>
              <a:tr h="409316">
                <a:tc gridSpan="3">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扩展（或替代流程）</a:t>
                      </a:r>
                      <a:r>
                        <a:rPr kumimoji="0" lang="en-US" altLang="zh-CN" sz="1800" b="1" u="none" strike="noStrike" cap="none" normalizeH="0" baseline="0" dirty="0">
                          <a:ln>
                            <a:noFill/>
                          </a:ln>
                          <a:effectLst/>
                          <a:latin typeface="+mn-ea"/>
                          <a:ea typeface="+mn-ea"/>
                        </a:rPr>
                        <a:t>: </a:t>
                      </a:r>
                      <a:r>
                        <a:rPr kumimoji="0" lang="zh-CN" altLang="en-US" sz="1800" b="1" u="none" strike="noStrike" cap="none" normalizeH="0" baseline="0" dirty="0">
                          <a:ln>
                            <a:noFill/>
                          </a:ln>
                          <a:effectLst/>
                          <a:latin typeface="+mn-ea"/>
                          <a:ea typeface="+mn-ea"/>
                        </a:rPr>
                        <a:t>（备选路径）说明了基本路径以外的所有其他场景或分支</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effectLst/>
                          <a:latin typeface="+mn-ea"/>
                          <a:ea typeface="+mn-ea"/>
                        </a:rPr>
                        <a:t>*a.</a:t>
                      </a:r>
                      <a:endParaRPr kumimoji="0" lang="en-US" altLang="zh-CN" sz="1800" b="1" i="0" u="none" strike="noStrike" cap="none" normalizeH="0" baseline="0">
                        <a:ln>
                          <a:noFill/>
                        </a:ln>
                        <a:solidFill>
                          <a:schemeClr val="tx1"/>
                        </a:solidFill>
                        <a:effectLst/>
                        <a:latin typeface="+mn-ea"/>
                        <a:ea typeface="+mn-ea"/>
                        <a:cs typeface="Times New Roman" pitchFamily="18"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描述任何一个步骤都有可能发生的条件，前边加*</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6"/>
                  </a:ext>
                </a:extLst>
              </a:tr>
              <a:tr h="40931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effectLst/>
                          <a:latin typeface="+mn-ea"/>
                          <a:ea typeface="+mn-ea"/>
                        </a:rPr>
                        <a:t>5a.</a:t>
                      </a:r>
                      <a:endParaRPr kumimoji="0" lang="en-US" altLang="zh-CN"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对基本路径中某个步骤的扩展描述，前边加基本路径编号</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extLst>
                  <a:ext uri="{0D108BD9-81ED-4DB2-BD59-A6C34878D82A}">
                    <a16:rowId xmlns:a16="http://schemas.microsoft.com/office/drawing/2014/main" val="10007"/>
                  </a:ext>
                </a:extLst>
              </a:tr>
              <a:tr h="40931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特殊需求：</a:t>
                      </a:r>
                      <a:endParaRPr kumimoji="0" lang="zh-CN" altLang="en-US" sz="1800" b="1" i="0" u="none" strike="noStrike" cap="none" normalizeH="0" baseline="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与用例相关的非功能性需求</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08"/>
                  </a:ext>
                </a:extLst>
              </a:tr>
              <a:tr h="65572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技术与数据的变化列表：</a:t>
                      </a:r>
                      <a:endParaRPr kumimoji="0" lang="zh-CN" altLang="en-US" sz="1800" b="1" i="0" u="none" strike="noStrike" cap="none" normalizeH="0" baseline="0">
                        <a:ln>
                          <a:noFill/>
                        </a:ln>
                        <a:solidFill>
                          <a:schemeClr val="tx1"/>
                        </a:solidFill>
                        <a:effectLst/>
                        <a:latin typeface="+mn-ea"/>
                        <a:ea typeface="+mn-ea"/>
                        <a:cs typeface="Times New Roman" pitchFamily="18"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输入输出方式上的变化以及数据格式的变化。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09"/>
                  </a:ext>
                </a:extLst>
              </a:tr>
              <a:tr h="40931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发生频率：</a:t>
                      </a:r>
                      <a:endParaRPr kumimoji="0" lang="zh-CN" altLang="en-US"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用例执行的频率。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10"/>
                  </a:ext>
                </a:extLst>
              </a:tr>
              <a:tr h="409316">
                <a:tc gridSpan="2">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latin typeface="+mn-ea"/>
                          <a:ea typeface="+mn-ea"/>
                        </a:rPr>
                        <a:t>待解决的问题：</a:t>
                      </a:r>
                      <a:endParaRPr kumimoji="0" lang="zh-CN" altLang="en-US" sz="1800" b="1" i="0" u="none" strike="noStrike" cap="none" normalizeH="0" baseline="0">
                        <a:ln>
                          <a:noFill/>
                        </a:ln>
                        <a:solidFill>
                          <a:schemeClr val="tx1"/>
                        </a:solidFill>
                        <a:effectLst/>
                        <a:latin typeface="+mn-ea"/>
                        <a:ea typeface="+mn-ea"/>
                        <a:cs typeface="Arial" charset="0"/>
                      </a:endParaRPr>
                    </a:p>
                  </a:txBody>
                  <a:tcPr marL="91430" marR="91430" marT="45728" marB="45728" horzOverflow="overflow"/>
                </a:tc>
                <a:tc hMerge="1">
                  <a:txBody>
                    <a:bodyPr/>
                    <a:lstStyle/>
                    <a:p>
                      <a:endParaRPr lang="zh-CN" altLang="en-US"/>
                    </a:p>
                  </a:txBody>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latin typeface="+mn-ea"/>
                          <a:ea typeface="+mn-ea"/>
                        </a:rPr>
                        <a:t>不清楚的、尚待解决的问题可集中在此进行罗列 </a:t>
                      </a:r>
                      <a:endParaRPr kumimoji="0" lang="zh-CN" altLang="en-US" sz="1800" b="1" i="0" u="none" strike="noStrike" cap="none" normalizeH="0" baseline="0" dirty="0">
                        <a:ln>
                          <a:noFill/>
                        </a:ln>
                        <a:solidFill>
                          <a:schemeClr val="tx1"/>
                        </a:solidFill>
                        <a:effectLst/>
                        <a:latin typeface="+mn-ea"/>
                        <a:ea typeface="+mn-ea"/>
                        <a:cs typeface="Times New Roman" pitchFamily="18" charset="0"/>
                      </a:endParaRPr>
                    </a:p>
                  </a:txBody>
                  <a:tcPr marL="91430" marR="91430" marT="45728" marB="45728" horzOverflow="overflow"/>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5515279F-C934-4783-A0C0-931820106AE1}"/>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A97A2620-E8B0-4A04-9820-CC5059C486A0}"/>
              </a:ext>
            </a:extLst>
          </p:cNvPr>
          <p:cNvSpPr>
            <a:spLocks noGrp="1"/>
          </p:cNvSpPr>
          <p:nvPr>
            <p:ph idx="1"/>
          </p:nvPr>
        </p:nvSpPr>
        <p:spPr>
          <a:xfrm>
            <a:off x="647700" y="1000125"/>
            <a:ext cx="8343900" cy="5572125"/>
          </a:xfrm>
        </p:spPr>
        <p:txBody>
          <a:bodyPr/>
          <a:lstStyle/>
          <a:p>
            <a:pPr>
              <a:buFont typeface="Wingdings" panose="05000000000000000000" pitchFamily="2" charset="2"/>
              <a:buNone/>
              <a:defRPr/>
            </a:pPr>
            <a:r>
              <a:rPr lang="en-US" altLang="zh-CN" b="1" dirty="0"/>
              <a:t>4. </a:t>
            </a:r>
            <a:r>
              <a:rPr lang="en-US" b="1" dirty="0"/>
              <a:t>UML</a:t>
            </a:r>
            <a:r>
              <a:rPr lang="zh-CN" b="1" dirty="0"/>
              <a:t>的视图和图</a:t>
            </a:r>
            <a:endParaRPr lang="en-US" altLang="zh-CN" b="1" dirty="0"/>
          </a:p>
          <a:p>
            <a:pPr lvl="1">
              <a:buFont typeface="Wingdings" panose="05000000000000000000" pitchFamily="2" charset="2"/>
              <a:buNone/>
              <a:defRPr/>
            </a:pPr>
            <a:r>
              <a:rPr lang="zh-CN" altLang="en-US" b="1" dirty="0">
                <a:ea typeface="+mn-ea"/>
                <a:cs typeface="+mn-cs"/>
              </a:rPr>
              <a:t>五类不同视图：</a:t>
            </a:r>
            <a:endParaRPr lang="en-US" altLang="zh-CN" b="1" dirty="0">
              <a:ea typeface="+mn-ea"/>
              <a:cs typeface="+mn-cs"/>
            </a:endParaRPr>
          </a:p>
          <a:p>
            <a:pPr lvl="2">
              <a:defRPr/>
            </a:pPr>
            <a:r>
              <a:rPr lang="zh-CN" b="1" dirty="0">
                <a:ea typeface="+mn-ea"/>
              </a:rPr>
              <a:t>用例视图（</a:t>
            </a:r>
            <a:r>
              <a:rPr lang="en-US" b="1" dirty="0">
                <a:ea typeface="+mn-ea"/>
              </a:rPr>
              <a:t>use case view</a:t>
            </a:r>
            <a:r>
              <a:rPr lang="zh-CN" b="1" dirty="0">
                <a:ea typeface="+mn-ea"/>
              </a:rPr>
              <a:t>），强调从用户的角度看到的或需要的系统功能</a:t>
            </a:r>
            <a:endParaRPr lang="en-US" altLang="zh-CN" b="1" dirty="0">
              <a:ea typeface="+mn-ea"/>
            </a:endParaRPr>
          </a:p>
          <a:p>
            <a:pPr lvl="2">
              <a:defRPr/>
            </a:pPr>
            <a:r>
              <a:rPr lang="zh-CN" altLang="en-US" b="1" dirty="0">
                <a:ea typeface="+mn-ea"/>
              </a:rPr>
              <a:t>逻辑视图（</a:t>
            </a:r>
            <a:r>
              <a:rPr lang="en-US" b="1" dirty="0">
                <a:ea typeface="+mn-ea"/>
              </a:rPr>
              <a:t>logical view</a:t>
            </a:r>
            <a:r>
              <a:rPr lang="zh-CN" altLang="en-US" b="1" dirty="0">
                <a:ea typeface="+mn-ea"/>
              </a:rPr>
              <a:t>）， 展现系统的静态或结构组成及特征</a:t>
            </a:r>
            <a:endParaRPr lang="en-US" altLang="zh-CN" b="1" dirty="0">
              <a:ea typeface="+mn-ea"/>
            </a:endParaRPr>
          </a:p>
          <a:p>
            <a:pPr lvl="2">
              <a:defRPr/>
            </a:pPr>
            <a:r>
              <a:rPr lang="zh-CN" altLang="en-US" b="1" dirty="0">
                <a:ea typeface="+mn-ea"/>
              </a:rPr>
              <a:t>进程视图（</a:t>
            </a:r>
            <a:r>
              <a:rPr lang="en-US" b="1" dirty="0">
                <a:ea typeface="+mn-ea"/>
              </a:rPr>
              <a:t>process view</a:t>
            </a:r>
            <a:r>
              <a:rPr lang="zh-CN" altLang="en-US" b="1">
                <a:ea typeface="+mn-ea"/>
              </a:rPr>
              <a:t>），描述</a:t>
            </a:r>
            <a:r>
              <a:rPr lang="zh-CN" altLang="en-US" b="1" dirty="0">
                <a:ea typeface="+mn-ea"/>
              </a:rPr>
              <a:t>的是系统的动态方面，特别是系统的行为和过程</a:t>
            </a:r>
            <a:endParaRPr lang="en-US" altLang="zh-CN" b="1" dirty="0">
              <a:ea typeface="+mn-ea"/>
            </a:endParaRPr>
          </a:p>
          <a:p>
            <a:pPr lvl="2">
              <a:defRPr/>
            </a:pPr>
            <a:r>
              <a:rPr lang="zh-CN" altLang="en-US" b="1" dirty="0">
                <a:ea typeface="+mn-ea"/>
              </a:rPr>
              <a:t>构件视图（</a:t>
            </a:r>
            <a:r>
              <a:rPr lang="en-US" b="1" dirty="0">
                <a:ea typeface="+mn-ea"/>
              </a:rPr>
              <a:t>component view</a:t>
            </a:r>
            <a:r>
              <a:rPr lang="zh-CN" altLang="en-US" b="1" dirty="0">
                <a:ea typeface="+mn-ea"/>
              </a:rPr>
              <a:t>），关注软件代码的静态组织与管理</a:t>
            </a:r>
            <a:endParaRPr lang="en-US" altLang="zh-CN" b="1" dirty="0">
              <a:ea typeface="+mn-ea"/>
            </a:endParaRPr>
          </a:p>
          <a:p>
            <a:pPr lvl="2">
              <a:defRPr/>
            </a:pPr>
            <a:r>
              <a:rPr lang="zh-CN" altLang="en-US" b="1" dirty="0">
                <a:ea typeface="+mn-ea"/>
              </a:rPr>
              <a:t>部署视图（</a:t>
            </a:r>
            <a:r>
              <a:rPr lang="en-US" b="1" dirty="0">
                <a:ea typeface="+mn-ea"/>
              </a:rPr>
              <a:t>deployment view</a:t>
            </a:r>
            <a:r>
              <a:rPr lang="zh-CN" altLang="en-US" b="1" dirty="0">
                <a:ea typeface="+mn-ea"/>
              </a:rPr>
              <a:t>），描述硬件的拓扑结构以及软件和硬件的映射问题，关注系统非功能性需求（性能、可靠性等）</a:t>
            </a:r>
            <a:endParaRPr lang="en-US" altLang="zh-CN" b="1" dirty="0">
              <a:ea typeface="+mn-ea"/>
            </a:endParaRPr>
          </a:p>
          <a:p>
            <a:pPr lvl="2">
              <a:buFont typeface="Wingdings" panose="05000000000000000000" pitchFamily="2" charset="2"/>
              <a:buNone/>
              <a:defRPr/>
            </a:pPr>
            <a:endParaRPr lang="en-US" altLang="zh-CN" b="1" dirty="0">
              <a:ea typeface="+mn-ea"/>
              <a:cs typeface="+mn-cs"/>
            </a:endParaRPr>
          </a:p>
        </p:txBody>
      </p:sp>
      <p:sp>
        <p:nvSpPr>
          <p:cNvPr id="37892" name="页脚占位符 3">
            <a:extLst>
              <a:ext uri="{FF2B5EF4-FFF2-40B4-BE49-F238E27FC236}">
                <a16:creationId xmlns:a16="http://schemas.microsoft.com/office/drawing/2014/main" id="{4372D0E3-9C54-421D-BF0E-5CA9E4589D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BEF11-641D-4733-8EC1-A54DA10D234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4" name="页脚占位符 3">
            <a:extLst>
              <a:ext uri="{FF2B5EF4-FFF2-40B4-BE49-F238E27FC236}">
                <a16:creationId xmlns:a16="http://schemas.microsoft.com/office/drawing/2014/main" id="{63EE19D0-2C30-48C0-B356-B85726BFE897}"/>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pic>
        <p:nvPicPr>
          <p:cNvPr id="6" name="图片 5">
            <a:extLst>
              <a:ext uri="{FF2B5EF4-FFF2-40B4-BE49-F238E27FC236}">
                <a16:creationId xmlns:a16="http://schemas.microsoft.com/office/drawing/2014/main" id="{FAA6AFD7-2ABA-4115-A2C1-4AF7D2B57EB1}"/>
              </a:ext>
            </a:extLst>
          </p:cNvPr>
          <p:cNvPicPr>
            <a:picLocks noChangeAspect="1"/>
          </p:cNvPicPr>
          <p:nvPr/>
        </p:nvPicPr>
        <p:blipFill>
          <a:blip r:embed="rId2"/>
          <a:stretch>
            <a:fillRect/>
          </a:stretch>
        </p:blipFill>
        <p:spPr>
          <a:xfrm>
            <a:off x="752304" y="1066458"/>
            <a:ext cx="7420095" cy="5341034"/>
          </a:xfrm>
          <a:prstGeom prst="rect">
            <a:avLst/>
          </a:prstGeom>
        </p:spPr>
      </p:pic>
    </p:spTree>
    <p:extLst>
      <p:ext uri="{BB962C8B-B14F-4D97-AF65-F5344CB8AC3E}">
        <p14:creationId xmlns:p14="http://schemas.microsoft.com/office/powerpoint/2010/main" val="1120959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07350-4831-4D6F-A145-3DD654CB9972}"/>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4" name="页脚占位符 3">
            <a:extLst>
              <a:ext uri="{FF2B5EF4-FFF2-40B4-BE49-F238E27FC236}">
                <a16:creationId xmlns:a16="http://schemas.microsoft.com/office/drawing/2014/main" id="{EE008C0D-0B29-4A72-8B45-1AFD577B6A74}"/>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pic>
        <p:nvPicPr>
          <p:cNvPr id="5" name="图片 4">
            <a:extLst>
              <a:ext uri="{FF2B5EF4-FFF2-40B4-BE49-F238E27FC236}">
                <a16:creationId xmlns:a16="http://schemas.microsoft.com/office/drawing/2014/main" id="{B1B4934C-5E28-4BF6-BE73-3D747FA01BE5}"/>
              </a:ext>
            </a:extLst>
          </p:cNvPr>
          <p:cNvPicPr>
            <a:picLocks noChangeAspect="1"/>
          </p:cNvPicPr>
          <p:nvPr/>
        </p:nvPicPr>
        <p:blipFill>
          <a:blip r:embed="rId2"/>
          <a:stretch>
            <a:fillRect/>
          </a:stretch>
        </p:blipFill>
        <p:spPr>
          <a:xfrm>
            <a:off x="752475" y="1772816"/>
            <a:ext cx="7639050" cy="3495675"/>
          </a:xfrm>
          <a:prstGeom prst="rect">
            <a:avLst/>
          </a:prstGeom>
        </p:spPr>
      </p:pic>
    </p:spTree>
    <p:extLst>
      <p:ext uri="{BB962C8B-B14F-4D97-AF65-F5344CB8AC3E}">
        <p14:creationId xmlns:p14="http://schemas.microsoft.com/office/powerpoint/2010/main" val="6409323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34F76FB5-322A-4749-B731-6F0E698E1D4F}"/>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C40A448A-4A01-4039-B7BD-BC9FF0F578A7}"/>
              </a:ext>
            </a:extLst>
          </p:cNvPr>
          <p:cNvSpPr>
            <a:spLocks noGrp="1"/>
          </p:cNvSpPr>
          <p:nvPr>
            <p:ph idx="1"/>
          </p:nvPr>
        </p:nvSpPr>
        <p:spPr>
          <a:xfrm>
            <a:off x="647700" y="1143000"/>
            <a:ext cx="8343900" cy="5122863"/>
          </a:xfrm>
        </p:spPr>
        <p:txBody>
          <a:bodyPr/>
          <a:lstStyle/>
          <a:p>
            <a:pPr>
              <a:buFont typeface="Wingdings" panose="05000000000000000000" pitchFamily="2" charset="2"/>
              <a:buChar char="Ø"/>
              <a:defRPr/>
            </a:pPr>
            <a:r>
              <a:rPr lang="zh-CN" altLang="en-US" sz="2800" b="1" dirty="0">
                <a:latin typeface="+mn-ea"/>
              </a:rPr>
              <a:t>活动图描述方式</a:t>
            </a:r>
          </a:p>
        </p:txBody>
      </p:sp>
      <p:sp>
        <p:nvSpPr>
          <p:cNvPr id="54276" name="页脚占位符 3">
            <a:extLst>
              <a:ext uri="{FF2B5EF4-FFF2-40B4-BE49-F238E27FC236}">
                <a16:creationId xmlns:a16="http://schemas.microsoft.com/office/drawing/2014/main" id="{7EB6B0AC-E880-4E63-A2DF-533311CC85A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4277" name="Rectangle 2">
            <a:extLst>
              <a:ext uri="{FF2B5EF4-FFF2-40B4-BE49-F238E27FC236}">
                <a16:creationId xmlns:a16="http://schemas.microsoft.com/office/drawing/2014/main" id="{56EAC774-7D4F-43F8-810F-5D741458A4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54278" name="Object 1">
            <a:extLst>
              <a:ext uri="{FF2B5EF4-FFF2-40B4-BE49-F238E27FC236}">
                <a16:creationId xmlns:a16="http://schemas.microsoft.com/office/drawing/2014/main" id="{06C7E053-1A34-4D7C-B038-17EA6159C7A2}"/>
              </a:ext>
            </a:extLst>
          </p:cNvPr>
          <p:cNvGraphicFramePr>
            <a:graphicFrameLocks noChangeAspect="1"/>
          </p:cNvGraphicFramePr>
          <p:nvPr/>
        </p:nvGraphicFramePr>
        <p:xfrm>
          <a:off x="3571875" y="658813"/>
          <a:ext cx="4929188" cy="5999162"/>
        </p:xfrm>
        <a:graphic>
          <a:graphicData uri="http://schemas.openxmlformats.org/presentationml/2006/ole">
            <mc:AlternateContent xmlns:mc="http://schemas.openxmlformats.org/markup-compatibility/2006">
              <mc:Choice xmlns:v="urn:schemas-microsoft-com:vml" Requires="v">
                <p:oleObj spid="_x0000_s72715" name="Visio" r:id="rId3" imgW="4189095" imgH="5800725" progId="Visio.Drawing.11">
                  <p:embed/>
                </p:oleObj>
              </mc:Choice>
              <mc:Fallback>
                <p:oleObj name="Visio" r:id="rId3" imgW="4189095" imgH="5800725" progId="Visio.Drawing.11">
                  <p:embed/>
                  <p:pic>
                    <p:nvPicPr>
                      <p:cNvPr id="54278" name="Object 1">
                        <a:extLst>
                          <a:ext uri="{FF2B5EF4-FFF2-40B4-BE49-F238E27FC236}">
                            <a16:creationId xmlns:a16="http://schemas.microsoft.com/office/drawing/2014/main" id="{06C7E053-1A34-4D7C-B038-17EA6159C7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658813"/>
                        <a:ext cx="4929188" cy="59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27E5228F-302F-44A8-8E48-8954309B7722}"/>
              </a:ext>
            </a:extLst>
          </p:cNvPr>
          <p:cNvSpPr>
            <a:spLocks noGrp="1"/>
          </p:cNvSpPr>
          <p:nvPr>
            <p:ph type="title"/>
          </p:nvPr>
        </p:nvSpPr>
        <p:spPr/>
        <p:txBody>
          <a:bodyPr/>
          <a:lstStyle/>
          <a:p>
            <a:r>
              <a:rPr lang="en-US" altLang="zh-CN" dirty="0">
                <a:latin typeface="华文中宋" panose="02010600040101010101" pitchFamily="2" charset="-122"/>
              </a:rPr>
              <a:t>§4.4 </a:t>
            </a:r>
            <a:r>
              <a:rPr lang="zh-CN" altLang="en-US" dirty="0">
                <a:latin typeface="华文中宋" panose="02010600040101010101" pitchFamily="2" charset="-122"/>
              </a:rPr>
              <a:t>用例建模</a:t>
            </a:r>
            <a:endParaRPr lang="zh-CN" altLang="en-US" dirty="0"/>
          </a:p>
        </p:txBody>
      </p:sp>
      <p:sp>
        <p:nvSpPr>
          <p:cNvPr id="3" name="内容占位符 2">
            <a:extLst>
              <a:ext uri="{FF2B5EF4-FFF2-40B4-BE49-F238E27FC236}">
                <a16:creationId xmlns:a16="http://schemas.microsoft.com/office/drawing/2014/main" id="{4349C6D8-B01D-45D3-8347-6FC443EB47FB}"/>
              </a:ext>
            </a:extLst>
          </p:cNvPr>
          <p:cNvSpPr>
            <a:spLocks noGrp="1"/>
          </p:cNvSpPr>
          <p:nvPr>
            <p:ph idx="1"/>
          </p:nvPr>
        </p:nvSpPr>
        <p:spPr/>
        <p:txBody>
          <a:bodyPr/>
          <a:lstStyle/>
          <a:p>
            <a:pPr>
              <a:buFont typeface="Wingdings" panose="05000000000000000000" pitchFamily="2" charset="2"/>
              <a:buNone/>
            </a:pPr>
            <a:r>
              <a:rPr lang="en-US" altLang="zh-CN" b="1" dirty="0"/>
              <a:t>4. </a:t>
            </a:r>
            <a:r>
              <a:rPr lang="zh-CN" altLang="zh-CN" b="1" dirty="0"/>
              <a:t>其他需求分析工件</a:t>
            </a:r>
            <a:endParaRPr lang="en-US" altLang="zh-CN" b="1" dirty="0"/>
          </a:p>
          <a:p>
            <a:pPr>
              <a:buFont typeface="Wingdings" panose="05000000000000000000" pitchFamily="2" charset="2"/>
              <a:buNone/>
            </a:pPr>
            <a:r>
              <a:rPr lang="en-US" altLang="zh-CN" b="1" dirty="0"/>
              <a:t>	</a:t>
            </a:r>
            <a:r>
              <a:rPr lang="zh-CN" altLang="zh-CN" b="1" dirty="0"/>
              <a:t>用例模型仅仅是发现和记录系统的</a:t>
            </a:r>
            <a:r>
              <a:rPr lang="zh-CN" altLang="zh-CN" b="1" dirty="0">
                <a:solidFill>
                  <a:srgbClr val="FF0000"/>
                </a:solidFill>
              </a:rPr>
              <a:t>功能性需求</a:t>
            </a:r>
            <a:r>
              <a:rPr lang="zh-CN" altLang="zh-CN" b="1" dirty="0"/>
              <a:t>，系统的非功能性需求需要记录在其他文档中。</a:t>
            </a:r>
            <a:endParaRPr lang="zh-CN" altLang="en-US" b="1" dirty="0"/>
          </a:p>
        </p:txBody>
      </p:sp>
      <p:sp>
        <p:nvSpPr>
          <p:cNvPr id="55300" name="页脚占位符 3">
            <a:extLst>
              <a:ext uri="{FF2B5EF4-FFF2-40B4-BE49-F238E27FC236}">
                <a16:creationId xmlns:a16="http://schemas.microsoft.com/office/drawing/2014/main" id="{4463C1D5-B2B5-48C9-A62F-65A5100B4E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1">
            <a:extLst>
              <a:ext uri="{FF2B5EF4-FFF2-40B4-BE49-F238E27FC236}">
                <a16:creationId xmlns:a16="http://schemas.microsoft.com/office/drawing/2014/main" id="{A2040E2C-6D04-4827-94EB-0DE5845D873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DFA38F2C-0EAA-4BCE-849F-AC74D4EECA4D}"/>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创建系统操作契约</a:t>
            </a:r>
          </a:p>
        </p:txBody>
      </p:sp>
      <p:sp>
        <p:nvSpPr>
          <p:cNvPr id="6" name="标题 1">
            <a:extLst>
              <a:ext uri="{FF2B5EF4-FFF2-40B4-BE49-F238E27FC236}">
                <a16:creationId xmlns:a16="http://schemas.microsoft.com/office/drawing/2014/main" id="{1447AB63-B11D-46B0-AA6A-5FA3391E1285}"/>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EFDA791C-8BCA-45C6-9DA6-92E839F48C3C}"/>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2B95BC74-DEAB-4C99-8307-018B39F3A199}"/>
              </a:ext>
            </a:extLst>
          </p:cNvPr>
          <p:cNvSpPr>
            <a:spLocks noGrp="1"/>
          </p:cNvSpPr>
          <p:nvPr>
            <p:ph idx="1"/>
          </p:nvPr>
        </p:nvSpPr>
        <p:spPr>
          <a:xfrm>
            <a:off x="0" y="1196975"/>
            <a:ext cx="9093200" cy="5068888"/>
          </a:xfrm>
        </p:spPr>
        <p:txBody>
          <a:bodyPr/>
          <a:lstStyle/>
          <a:p>
            <a:pPr>
              <a:defRPr/>
            </a:pPr>
            <a:r>
              <a:rPr lang="zh-CN" altLang="en-US" sz="2800" b="1" dirty="0">
                <a:latin typeface="+mn-ea"/>
              </a:rPr>
              <a:t>领域模型：针对某一特定领域内概念类或者对象的抽象可视化表示。</a:t>
            </a:r>
            <a:endParaRPr lang="en-US" altLang="zh-CN" sz="2800" b="1" dirty="0">
              <a:latin typeface="+mn-ea"/>
            </a:endParaRPr>
          </a:p>
          <a:p>
            <a:pPr>
              <a:defRPr/>
            </a:pPr>
            <a:r>
              <a:rPr lang="zh-CN" altLang="en-US" sz="2800" b="1" dirty="0">
                <a:latin typeface="+mn-ea"/>
              </a:rPr>
              <a:t>主要用于概括地描述业务背景及重要的业务流程，并通过</a:t>
            </a:r>
            <a:r>
              <a:rPr lang="en-US" altLang="zh-CN" sz="2800" b="1" dirty="0">
                <a:latin typeface="+mn-ea"/>
              </a:rPr>
              <a:t>UML</a:t>
            </a:r>
            <a:r>
              <a:rPr lang="zh-CN" altLang="en-US" sz="2800" b="1" dirty="0">
                <a:latin typeface="+mn-ea"/>
              </a:rPr>
              <a:t>的类图和活动图进行展示，帮助软件开发人员在短时间内了解业务。</a:t>
            </a:r>
            <a:endParaRPr lang="en-US" altLang="zh-CN" sz="2800" b="1" dirty="0">
              <a:latin typeface="+mn-ea"/>
            </a:endParaRPr>
          </a:p>
          <a:p>
            <a:pPr lvl="1">
              <a:defRPr/>
            </a:pPr>
            <a:r>
              <a:rPr lang="zh-CN" altLang="en-US" sz="2400" b="1" dirty="0">
                <a:solidFill>
                  <a:srgbClr val="FF0000"/>
                </a:solidFill>
                <a:latin typeface="+mn-ea"/>
                <a:ea typeface="+mn-ea"/>
              </a:rPr>
              <a:t>业务背景：</a:t>
            </a:r>
            <a:r>
              <a:rPr lang="zh-CN" altLang="en-US" sz="2400" b="1" dirty="0">
                <a:latin typeface="+mn-ea"/>
                <a:ea typeface="+mn-ea"/>
              </a:rPr>
              <a:t>可由需求定义或者用例说明中具有代表业务概念或者业务对象的词汇获得，这些词汇可统称为“概念类”；并通过能够代表关系的词汇建立概念类之间的关系，表示成能够代表业务知识结构的</a:t>
            </a:r>
            <a:r>
              <a:rPr lang="zh-CN" altLang="en-US" sz="2400" b="1" dirty="0">
                <a:solidFill>
                  <a:srgbClr val="FF0000"/>
                </a:solidFill>
                <a:latin typeface="+mn-ea"/>
                <a:ea typeface="+mn-ea"/>
              </a:rPr>
              <a:t>类图</a:t>
            </a:r>
            <a:r>
              <a:rPr lang="zh-CN" altLang="en-US" sz="2400" b="1" dirty="0">
                <a:latin typeface="+mn-ea"/>
                <a:ea typeface="+mn-ea"/>
              </a:rPr>
              <a:t>；</a:t>
            </a:r>
            <a:endParaRPr lang="en-US" altLang="zh-CN" sz="2400" b="1" dirty="0">
              <a:latin typeface="+mn-ea"/>
              <a:ea typeface="+mn-ea"/>
            </a:endParaRPr>
          </a:p>
          <a:p>
            <a:pPr lvl="1">
              <a:defRPr/>
            </a:pPr>
            <a:r>
              <a:rPr lang="zh-CN" altLang="en-US" sz="2400" b="1" dirty="0">
                <a:solidFill>
                  <a:srgbClr val="FF0000"/>
                </a:solidFill>
                <a:latin typeface="+mn-ea"/>
                <a:ea typeface="+mn-ea"/>
              </a:rPr>
              <a:t>业务流程：</a:t>
            </a:r>
            <a:r>
              <a:rPr lang="zh-CN" altLang="en-US" sz="2400" b="1" dirty="0">
                <a:latin typeface="+mn-ea"/>
                <a:ea typeface="+mn-ea"/>
              </a:rPr>
              <a:t>用于辅助解释类图</a:t>
            </a:r>
            <a:r>
              <a:rPr lang="en-US" altLang="zh-CN" sz="2400" b="1" dirty="0">
                <a:latin typeface="+mn-ea"/>
                <a:ea typeface="+mn-ea"/>
              </a:rPr>
              <a:t>,</a:t>
            </a:r>
            <a:r>
              <a:rPr lang="zh-CN" altLang="en-US" sz="2400" b="1" dirty="0">
                <a:latin typeface="+mn-ea"/>
                <a:ea typeface="+mn-ea"/>
              </a:rPr>
              <a:t>一般由角色及其执行的活动（活动及任务节点）构成，活动的输出一般有数据对象和传给另一个活动的消息组成，建议使用</a:t>
            </a:r>
            <a:r>
              <a:rPr lang="en-US" altLang="zh-CN" sz="2400" b="1" dirty="0">
                <a:latin typeface="+mn-ea"/>
                <a:ea typeface="+mn-ea"/>
              </a:rPr>
              <a:t>UML</a:t>
            </a:r>
            <a:r>
              <a:rPr lang="zh-CN" altLang="en-US" sz="2400" b="1" dirty="0">
                <a:latin typeface="+mn-ea"/>
                <a:ea typeface="+mn-ea"/>
              </a:rPr>
              <a:t>的</a:t>
            </a:r>
            <a:r>
              <a:rPr lang="zh-CN" altLang="en-US" sz="2400" b="1" dirty="0">
                <a:solidFill>
                  <a:srgbClr val="FF0000"/>
                </a:solidFill>
                <a:latin typeface="+mn-ea"/>
                <a:ea typeface="+mn-ea"/>
              </a:rPr>
              <a:t>活动图</a:t>
            </a:r>
            <a:r>
              <a:rPr lang="zh-CN" altLang="en-US" sz="2400" b="1" dirty="0">
                <a:latin typeface="+mn-ea"/>
                <a:ea typeface="+mn-ea"/>
              </a:rPr>
              <a:t>进行描述。</a:t>
            </a:r>
            <a:endParaRPr lang="en-US" altLang="zh-CN" sz="2400" b="1" dirty="0">
              <a:latin typeface="+mn-ea"/>
              <a:ea typeface="+mn-ea"/>
            </a:endParaRPr>
          </a:p>
          <a:p>
            <a:pPr marL="0" indent="0">
              <a:buFont typeface="Wingdings" panose="05000000000000000000" pitchFamily="2" charset="2"/>
              <a:buNone/>
              <a:defRPr/>
            </a:pPr>
            <a:endParaRPr lang="zh-CN" altLang="en-US" b="1" dirty="0">
              <a:latin typeface="+mn-ea"/>
            </a:endParaRPr>
          </a:p>
        </p:txBody>
      </p:sp>
      <p:sp>
        <p:nvSpPr>
          <p:cNvPr id="58372" name="页脚占位符 3">
            <a:extLst>
              <a:ext uri="{FF2B5EF4-FFF2-40B4-BE49-F238E27FC236}">
                <a16:creationId xmlns:a16="http://schemas.microsoft.com/office/drawing/2014/main" id="{3CD2C7B0-EB4D-4A38-9FE9-5F85AE6111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A1AD5-9CDD-48DC-B3A6-9E5696E2AFEB}"/>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433A2341-BE3B-4CBC-A238-478DB1FA23BC}"/>
              </a:ext>
            </a:extLst>
          </p:cNvPr>
          <p:cNvSpPr>
            <a:spLocks noGrp="1"/>
          </p:cNvSpPr>
          <p:nvPr>
            <p:ph idx="1"/>
          </p:nvPr>
        </p:nvSpPr>
        <p:spPr/>
        <p:txBody>
          <a:bodyPr/>
          <a:lstStyle/>
          <a:p>
            <a:r>
              <a:rPr lang="zh-CN" altLang="en-US" b="1" dirty="0"/>
              <a:t>领域模型是从用户角度描述客观世界的事物和流程，并将其可视化，跟计算机系统的实现环境无关</a:t>
            </a:r>
            <a:endParaRPr lang="en-US" altLang="zh-CN" b="1" dirty="0"/>
          </a:p>
          <a:p>
            <a:r>
              <a:rPr lang="zh-CN" altLang="en-US" b="1" dirty="0"/>
              <a:t>领域模型可以帮助开发人员正确理解用户业务领域的专业知识和关键流程</a:t>
            </a:r>
          </a:p>
        </p:txBody>
      </p:sp>
      <p:sp>
        <p:nvSpPr>
          <p:cNvPr id="4" name="页脚占位符 3">
            <a:extLst>
              <a:ext uri="{FF2B5EF4-FFF2-40B4-BE49-F238E27FC236}">
                <a16:creationId xmlns:a16="http://schemas.microsoft.com/office/drawing/2014/main" id="{B59A3153-5E47-440C-9F21-A3484943A737}"/>
              </a:ext>
            </a:extLst>
          </p:cNvPr>
          <p:cNvSpPr>
            <a:spLocks noGrp="1"/>
          </p:cNvSpPr>
          <p:nvPr>
            <p:ph type="ftr" sz="quarter" idx="10"/>
          </p:nvPr>
        </p:nvSpPr>
        <p:spPr/>
        <p:txBody>
          <a:bodyPr/>
          <a:lstStyle/>
          <a:p>
            <a:pPr>
              <a:defRPr/>
            </a:pPr>
            <a:r>
              <a:rPr lang="en-GB" altLang="en-US"/>
              <a:t>© </a:t>
            </a:r>
            <a:r>
              <a:rPr lang="en-GB" altLang="zh-CN"/>
              <a:t>2018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434676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5EA3E2BF-E6ED-4D6D-81E2-05C84C6362A1}"/>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p>
        </p:txBody>
      </p:sp>
      <p:sp>
        <p:nvSpPr>
          <p:cNvPr id="3" name="内容占位符 2">
            <a:extLst>
              <a:ext uri="{FF2B5EF4-FFF2-40B4-BE49-F238E27FC236}">
                <a16:creationId xmlns:a16="http://schemas.microsoft.com/office/drawing/2014/main" id="{CB1D2832-4139-4692-AAF1-A5BB094706FD}"/>
              </a:ext>
            </a:extLst>
          </p:cNvPr>
          <p:cNvSpPr>
            <a:spLocks noGrp="1"/>
          </p:cNvSpPr>
          <p:nvPr>
            <p:ph idx="1"/>
          </p:nvPr>
        </p:nvSpPr>
        <p:spPr/>
        <p:txBody>
          <a:bodyPr/>
          <a:lstStyle/>
          <a:p>
            <a:pPr>
              <a:defRPr/>
            </a:pPr>
            <a:r>
              <a:rPr lang="zh-CN" b="1" dirty="0"/>
              <a:t>领域模型的创建步骤如下</a:t>
            </a:r>
            <a:r>
              <a:rPr lang="zh-CN" altLang="en-US" b="1" dirty="0"/>
              <a:t>：</a:t>
            </a:r>
            <a:endParaRPr lang="en-US" altLang="zh-CN" b="1" dirty="0"/>
          </a:p>
          <a:p>
            <a:pPr lvl="1">
              <a:defRPr/>
            </a:pPr>
            <a:r>
              <a:rPr lang="zh-CN" altLang="en-US" b="1" dirty="0">
                <a:ea typeface="+mn-ea"/>
              </a:rPr>
              <a:t>第</a:t>
            </a:r>
            <a:r>
              <a:rPr lang="en-US" b="1" dirty="0">
                <a:ea typeface="+mn-ea"/>
              </a:rPr>
              <a:t>1</a:t>
            </a:r>
            <a:r>
              <a:rPr lang="zh-CN" altLang="en-US" b="1" dirty="0">
                <a:ea typeface="+mn-ea"/>
              </a:rPr>
              <a:t>步</a:t>
            </a:r>
            <a:r>
              <a:rPr lang="en-US" altLang="zh-CN" b="1" dirty="0">
                <a:ea typeface="+mn-ea"/>
              </a:rPr>
              <a:t> </a:t>
            </a:r>
            <a:r>
              <a:rPr lang="zh-CN" altLang="en-US" b="1" dirty="0">
                <a:ea typeface="+mn-ea"/>
              </a:rPr>
              <a:t>识别或抽象出领域的概念类或对象；</a:t>
            </a:r>
            <a:endParaRPr lang="en-US" altLang="zh-CN" b="1" dirty="0">
              <a:ea typeface="+mn-ea"/>
            </a:endParaRPr>
          </a:p>
          <a:p>
            <a:pPr lvl="1">
              <a:defRPr/>
            </a:pPr>
            <a:r>
              <a:rPr lang="zh-CN" altLang="en-US" b="1" dirty="0">
                <a:ea typeface="+mn-ea"/>
              </a:rPr>
              <a:t>第</a:t>
            </a:r>
            <a:r>
              <a:rPr lang="en-US" altLang="zh-CN" b="1" dirty="0">
                <a:ea typeface="+mn-ea"/>
              </a:rPr>
              <a:t>2</a:t>
            </a:r>
            <a:r>
              <a:rPr lang="zh-CN" altLang="en-US" b="1" dirty="0">
                <a:ea typeface="+mn-ea"/>
              </a:rPr>
              <a:t>步</a:t>
            </a:r>
            <a:r>
              <a:rPr lang="en-US" altLang="zh-CN" b="1" dirty="0">
                <a:ea typeface="+mn-ea"/>
              </a:rPr>
              <a:t> </a:t>
            </a:r>
            <a:r>
              <a:rPr lang="zh-CN" altLang="en-US" b="1" dirty="0">
                <a:ea typeface="+mn-ea"/>
              </a:rPr>
              <a:t>建立概念类之间的关系；</a:t>
            </a:r>
            <a:endParaRPr lang="en-US" altLang="zh-CN" b="1" dirty="0">
              <a:ea typeface="+mn-ea"/>
            </a:endParaRPr>
          </a:p>
          <a:p>
            <a:pPr lvl="1">
              <a:defRPr/>
            </a:pPr>
            <a:r>
              <a:rPr lang="zh-CN" altLang="en-US" b="1" dirty="0">
                <a:ea typeface="+mn-ea"/>
              </a:rPr>
              <a:t>第</a:t>
            </a:r>
            <a:r>
              <a:rPr lang="en-US" altLang="zh-CN" b="1" dirty="0">
                <a:ea typeface="+mn-ea"/>
              </a:rPr>
              <a:t>3</a:t>
            </a:r>
            <a:r>
              <a:rPr lang="zh-CN" altLang="en-US" b="1" dirty="0">
                <a:ea typeface="+mn-ea"/>
              </a:rPr>
              <a:t>步</a:t>
            </a:r>
            <a:r>
              <a:rPr lang="en-US" altLang="zh-CN" b="1" dirty="0">
                <a:ea typeface="+mn-ea"/>
              </a:rPr>
              <a:t> </a:t>
            </a:r>
            <a:r>
              <a:rPr lang="zh-CN" altLang="en-US" b="1" dirty="0">
                <a:ea typeface="+mn-ea"/>
              </a:rPr>
              <a:t>设置概念类的关键属性。</a:t>
            </a:r>
          </a:p>
        </p:txBody>
      </p:sp>
      <p:sp>
        <p:nvSpPr>
          <p:cNvPr id="59396" name="页脚占位符 3">
            <a:extLst>
              <a:ext uri="{FF2B5EF4-FFF2-40B4-BE49-F238E27FC236}">
                <a16:creationId xmlns:a16="http://schemas.microsoft.com/office/drawing/2014/main" id="{38B73620-C103-4A6B-88B7-6AEBEE5953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A9F2C86E-0EB4-4AA2-BE01-07A9641C83A5}"/>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31A9B445-67AD-4E2F-A421-A31A017269A1}"/>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1.</a:t>
            </a:r>
            <a:r>
              <a:rPr lang="zh-CN" b="1" dirty="0">
                <a:latin typeface="+mn-ea"/>
              </a:rPr>
              <a:t>识别概念类</a:t>
            </a:r>
            <a:endParaRPr lang="en-US" altLang="zh-CN" b="1" dirty="0">
              <a:latin typeface="+mn-ea"/>
            </a:endParaRPr>
          </a:p>
          <a:p>
            <a:pPr lvl="1">
              <a:defRPr/>
            </a:pPr>
            <a:r>
              <a:rPr lang="zh-CN" b="1" dirty="0">
                <a:latin typeface="+mn-ea"/>
                <a:ea typeface="+mn-ea"/>
              </a:rPr>
              <a:t>在迭代的开发过程中，经过多次迭代，可以增量地建立一个领域模型。在每一次迭代中，领域模型仅限于考虑先前和当前的场景</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两种识别概念类的技巧：</a:t>
            </a:r>
            <a:endParaRPr lang="en-US" altLang="zh-CN" b="1" dirty="0">
              <a:latin typeface="+mn-ea"/>
              <a:ea typeface="+mn-ea"/>
            </a:endParaRPr>
          </a:p>
          <a:p>
            <a:pPr lvl="2">
              <a:defRPr/>
            </a:pPr>
            <a:r>
              <a:rPr lang="zh-CN" altLang="en-US" b="1" dirty="0">
                <a:latin typeface="+mn-ea"/>
                <a:ea typeface="+mn-ea"/>
              </a:rPr>
              <a:t>使用概念类分类列表。</a:t>
            </a:r>
            <a:endParaRPr lang="en-US" altLang="zh-CN" b="1" dirty="0">
              <a:latin typeface="+mn-ea"/>
              <a:ea typeface="+mn-ea"/>
            </a:endParaRPr>
          </a:p>
          <a:p>
            <a:pPr lvl="2">
              <a:defRPr/>
            </a:pPr>
            <a:r>
              <a:rPr lang="zh-CN" altLang="en-US" b="1" dirty="0">
                <a:latin typeface="+mn-ea"/>
                <a:ea typeface="+mn-ea"/>
              </a:rPr>
              <a:t>识别名词短语。</a:t>
            </a:r>
          </a:p>
        </p:txBody>
      </p:sp>
      <p:sp>
        <p:nvSpPr>
          <p:cNvPr id="60420" name="页脚占位符 3">
            <a:extLst>
              <a:ext uri="{FF2B5EF4-FFF2-40B4-BE49-F238E27FC236}">
                <a16:creationId xmlns:a16="http://schemas.microsoft.com/office/drawing/2014/main" id="{F2F53EBD-0259-4EB9-A887-CDC5C66699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D5DA4EB7-B68C-4578-A1AE-CFA31AE24C0F}"/>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1443" name="内容占位符 2">
            <a:extLst>
              <a:ext uri="{FF2B5EF4-FFF2-40B4-BE49-F238E27FC236}">
                <a16:creationId xmlns:a16="http://schemas.microsoft.com/office/drawing/2014/main" id="{37F46791-A8BD-49AA-8FA8-680457674ADD}"/>
              </a:ext>
            </a:extLst>
          </p:cNvPr>
          <p:cNvSpPr>
            <a:spLocks noGrp="1"/>
          </p:cNvSpPr>
          <p:nvPr>
            <p:ph idx="1"/>
          </p:nvPr>
        </p:nvSpPr>
        <p:spPr>
          <a:xfrm>
            <a:off x="642938" y="1143000"/>
            <a:ext cx="8343900" cy="4856163"/>
          </a:xfrm>
        </p:spPr>
        <p:txBody>
          <a:bodyPr/>
          <a:lstStyle/>
          <a:p>
            <a:pPr>
              <a:buFont typeface="Wingdings" panose="05000000000000000000" pitchFamily="2" charset="2"/>
              <a:buNone/>
            </a:pPr>
            <a:r>
              <a:rPr lang="en-US" altLang="zh-CN" sz="2800"/>
              <a:t>(1) </a:t>
            </a:r>
            <a:r>
              <a:rPr lang="zh-CN" altLang="zh-CN" sz="2800" b="1"/>
              <a:t>使用概念类分类列表</a:t>
            </a:r>
            <a:endParaRPr lang="en-US" altLang="zh-CN" sz="2800" b="1"/>
          </a:p>
          <a:p>
            <a:pPr>
              <a:buFont typeface="Wingdings" panose="05000000000000000000" pitchFamily="2" charset="2"/>
              <a:buNone/>
            </a:pPr>
            <a:endParaRPr lang="zh-CN" altLang="en-US" sz="2800"/>
          </a:p>
        </p:txBody>
      </p:sp>
      <p:sp>
        <p:nvSpPr>
          <p:cNvPr id="61444" name="页脚占位符 3">
            <a:extLst>
              <a:ext uri="{FF2B5EF4-FFF2-40B4-BE49-F238E27FC236}">
                <a16:creationId xmlns:a16="http://schemas.microsoft.com/office/drawing/2014/main" id="{B373CCCE-E532-4C90-B7EB-19D236D66B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CD996DFD-472E-41B9-9408-8CDB9E9493CF}"/>
              </a:ext>
            </a:extLst>
          </p:cNvPr>
          <p:cNvGraphicFramePr>
            <a:graphicFrameLocks noGrp="1"/>
          </p:cNvGraphicFramePr>
          <p:nvPr/>
        </p:nvGraphicFramePr>
        <p:xfrm>
          <a:off x="500063" y="1643063"/>
          <a:ext cx="8072438" cy="4786316"/>
        </p:xfrm>
        <a:graphic>
          <a:graphicData uri="http://schemas.openxmlformats.org/drawingml/2006/table">
            <a:tbl>
              <a:tblPr/>
              <a:tblGrid>
                <a:gridCol w="4036219">
                  <a:extLst>
                    <a:ext uri="{9D8B030D-6E8A-4147-A177-3AD203B41FA5}">
                      <a16:colId xmlns:a16="http://schemas.microsoft.com/office/drawing/2014/main" val="20000"/>
                    </a:ext>
                  </a:extLst>
                </a:gridCol>
                <a:gridCol w="4036219">
                  <a:extLst>
                    <a:ext uri="{9D8B030D-6E8A-4147-A177-3AD203B41FA5}">
                      <a16:colId xmlns:a16="http://schemas.microsoft.com/office/drawing/2014/main" val="20001"/>
                    </a:ext>
                  </a:extLst>
                </a:gridCol>
              </a:tblGrid>
              <a:tr h="291340">
                <a:tc>
                  <a:txBody>
                    <a:bodyPr/>
                    <a:lstStyle/>
                    <a:p>
                      <a:pPr algn="ctr">
                        <a:spcAft>
                          <a:spcPts val="0"/>
                        </a:spcAft>
                      </a:pPr>
                      <a:r>
                        <a:rPr lang="zh-CN" sz="1600" b="1" kern="0" dirty="0">
                          <a:latin typeface="+mn-ea"/>
                          <a:ea typeface="+mn-ea"/>
                          <a:cs typeface="宋体"/>
                        </a:rPr>
                        <a:t>概念类分类</a:t>
                      </a:r>
                      <a:endParaRPr lang="zh-CN" sz="1600" b="1"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latin typeface="+mn-ea"/>
                          <a:ea typeface="+mn-ea"/>
                          <a:cs typeface="宋体"/>
                        </a:rPr>
                        <a:t>示例</a:t>
                      </a:r>
                      <a:endParaRPr lang="zh-CN" sz="1600" b="1" kern="10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9721">
                <a:tc>
                  <a:txBody>
                    <a:bodyPr/>
                    <a:lstStyle/>
                    <a:p>
                      <a:pPr algn="just">
                        <a:spcAft>
                          <a:spcPts val="0"/>
                        </a:spcAft>
                      </a:pPr>
                      <a:r>
                        <a:rPr lang="zh-CN" sz="1600" b="1" kern="100">
                          <a:latin typeface="+mn-ea"/>
                          <a:ea typeface="+mn-ea"/>
                        </a:rPr>
                        <a:t>物理或者具体对象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9721">
                <a:tc>
                  <a:txBody>
                    <a:bodyPr/>
                    <a:lstStyle/>
                    <a:p>
                      <a:pPr algn="just">
                        <a:spcAft>
                          <a:spcPts val="0"/>
                        </a:spcAft>
                      </a:pPr>
                      <a:r>
                        <a:rPr lang="zh-CN" sz="1600" b="1" kern="100">
                          <a:latin typeface="+mn-ea"/>
                          <a:ea typeface="+mn-ea"/>
                        </a:rPr>
                        <a:t>事物的设计、描述和规范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商品规格说明，考题规格说明</a:t>
                      </a:r>
                      <a:r>
                        <a:rPr lang="en-US" sz="1600" b="1" kern="100">
                          <a:latin typeface="+mn-ea"/>
                          <a:ea typeface="+mn-ea"/>
                        </a:rPr>
                        <a:t> </a:t>
                      </a:r>
                      <a:endParaRPr lang="zh-CN" sz="1600" b="1" kern="10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9721">
                <a:tc>
                  <a:txBody>
                    <a:bodyPr/>
                    <a:lstStyle/>
                    <a:p>
                      <a:pPr algn="just">
                        <a:spcAft>
                          <a:spcPts val="0"/>
                        </a:spcAft>
                      </a:pPr>
                      <a:r>
                        <a:rPr lang="zh-CN" sz="1600" b="1" kern="100">
                          <a:latin typeface="+mn-ea"/>
                          <a:ea typeface="+mn-ea"/>
                        </a:rPr>
                        <a:t>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9721">
                <a:tc>
                  <a:txBody>
                    <a:bodyPr/>
                    <a:lstStyle/>
                    <a:p>
                      <a:pPr algn="just">
                        <a:spcAft>
                          <a:spcPts val="0"/>
                        </a:spcAft>
                      </a:pPr>
                      <a:r>
                        <a:rPr lang="zh-CN" sz="1600" b="1" kern="100">
                          <a:latin typeface="+mn-ea"/>
                          <a:ea typeface="+mn-ea"/>
                        </a:rPr>
                        <a:t>交易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9721">
                <a:tc>
                  <a:txBody>
                    <a:bodyPr/>
                    <a:lstStyle/>
                    <a:p>
                      <a:pPr algn="just">
                        <a:spcAft>
                          <a:spcPts val="0"/>
                        </a:spcAft>
                      </a:pPr>
                      <a:r>
                        <a:rPr lang="zh-CN" sz="1600" b="1" kern="100">
                          <a:latin typeface="+mn-ea"/>
                          <a:ea typeface="+mn-ea"/>
                        </a:rPr>
                        <a:t>交易项目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销售项，考题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9721">
                <a:tc>
                  <a:txBody>
                    <a:bodyPr/>
                    <a:lstStyle/>
                    <a:p>
                      <a:pPr algn="just">
                        <a:spcAft>
                          <a:spcPts val="0"/>
                        </a:spcAft>
                      </a:pPr>
                      <a:r>
                        <a:rPr lang="zh-CN" sz="1600" b="1" kern="100">
                          <a:latin typeface="+mn-ea"/>
                          <a:ea typeface="+mn-ea"/>
                        </a:rPr>
                        <a:t>人的角色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收银员，考生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9721">
                <a:tc>
                  <a:txBody>
                    <a:bodyPr/>
                    <a:lstStyle/>
                    <a:p>
                      <a:pPr algn="just">
                        <a:spcAft>
                          <a:spcPts val="0"/>
                        </a:spcAft>
                      </a:pPr>
                      <a:r>
                        <a:rPr lang="zh-CN" sz="1600" b="1" kern="100">
                          <a:latin typeface="+mn-ea"/>
                          <a:ea typeface="+mn-ea"/>
                        </a:rPr>
                        <a:t>其他事物的容器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商店，考卷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9721">
                <a:tc>
                  <a:txBody>
                    <a:bodyPr/>
                    <a:lstStyle/>
                    <a:p>
                      <a:pPr algn="just">
                        <a:spcAft>
                          <a:spcPts val="0"/>
                        </a:spcAft>
                      </a:pPr>
                      <a:r>
                        <a:rPr lang="zh-CN" sz="1600" b="1" kern="100">
                          <a:latin typeface="+mn-ea"/>
                          <a:ea typeface="+mn-ea"/>
                        </a:rPr>
                        <a:t>容器包含的元素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商品，考题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9721">
                <a:tc>
                  <a:txBody>
                    <a:bodyPr/>
                    <a:lstStyle/>
                    <a:p>
                      <a:pPr algn="just">
                        <a:spcAft>
                          <a:spcPts val="0"/>
                        </a:spcAft>
                      </a:pPr>
                      <a:r>
                        <a:rPr lang="zh-CN" sz="1600" b="1" kern="100">
                          <a:latin typeface="+mn-ea"/>
                          <a:ea typeface="+mn-ea"/>
                        </a:rPr>
                        <a:t>在该系统之外的系统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信用卡支付授权系统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9721">
                <a:tc>
                  <a:txBody>
                    <a:bodyPr/>
                    <a:lstStyle/>
                    <a:p>
                      <a:pPr algn="just">
                        <a:spcAft>
                          <a:spcPts val="0"/>
                        </a:spcAft>
                      </a:pPr>
                      <a:r>
                        <a:rPr lang="zh-CN" sz="1600" b="1" kern="100">
                          <a:latin typeface="+mn-ea"/>
                          <a:ea typeface="+mn-ea"/>
                        </a:rPr>
                        <a:t>抽象名词的概念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b="1" kern="10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9721">
                <a:tc>
                  <a:txBody>
                    <a:bodyPr/>
                    <a:lstStyle/>
                    <a:p>
                      <a:pPr algn="just">
                        <a:spcAft>
                          <a:spcPts val="0"/>
                        </a:spcAft>
                      </a:pPr>
                      <a:r>
                        <a:rPr lang="zh-CN" sz="1600" b="1" kern="100">
                          <a:latin typeface="+mn-ea"/>
                          <a:ea typeface="+mn-ea"/>
                        </a:rPr>
                        <a:t>组织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销售部门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9721">
                <a:tc>
                  <a:txBody>
                    <a:bodyPr/>
                    <a:lstStyle/>
                    <a:p>
                      <a:pPr algn="just">
                        <a:spcAft>
                          <a:spcPts val="0"/>
                        </a:spcAft>
                      </a:pPr>
                      <a:r>
                        <a:rPr lang="zh-CN" sz="1600" b="1" kern="100">
                          <a:latin typeface="+mn-ea"/>
                          <a:ea typeface="+mn-ea"/>
                        </a:rPr>
                        <a:t>事件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99440">
                <a:tc>
                  <a:txBody>
                    <a:bodyPr/>
                    <a:lstStyle/>
                    <a:p>
                      <a:pPr algn="just">
                        <a:spcAft>
                          <a:spcPts val="0"/>
                        </a:spcAft>
                      </a:pPr>
                      <a:r>
                        <a:rPr lang="zh-CN" sz="1600" b="1" kern="100">
                          <a:latin typeface="+mn-ea"/>
                          <a:ea typeface="+mn-ea"/>
                        </a:rPr>
                        <a:t>过程（通常不表示成一个概念，但也可以表示成概念）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销售一件商品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9721">
                <a:tc>
                  <a:txBody>
                    <a:bodyPr/>
                    <a:lstStyle/>
                    <a:p>
                      <a:pPr algn="just">
                        <a:spcAft>
                          <a:spcPts val="0"/>
                        </a:spcAft>
                      </a:pPr>
                      <a:r>
                        <a:rPr lang="zh-CN" sz="1600" b="1" kern="100">
                          <a:latin typeface="+mn-ea"/>
                          <a:ea typeface="+mn-ea"/>
                        </a:rPr>
                        <a:t>规则和政策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考卷生成规则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49721">
                <a:tc>
                  <a:txBody>
                    <a:bodyPr/>
                    <a:lstStyle/>
                    <a:p>
                      <a:pPr algn="just">
                        <a:spcAft>
                          <a:spcPts val="0"/>
                        </a:spcAft>
                      </a:pPr>
                      <a:r>
                        <a:rPr lang="zh-CN" sz="1600" b="1" kern="100">
                          <a:latin typeface="+mn-ea"/>
                          <a:ea typeface="+mn-ea"/>
                        </a:rPr>
                        <a:t>分类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产品目录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49721">
                <a:tc>
                  <a:txBody>
                    <a:bodyPr/>
                    <a:lstStyle/>
                    <a:p>
                      <a:pPr algn="just">
                        <a:spcAft>
                          <a:spcPts val="0"/>
                        </a:spcAft>
                      </a:pPr>
                      <a:r>
                        <a:rPr lang="zh-CN" sz="1600" b="1" kern="100">
                          <a:latin typeface="+mn-ea"/>
                          <a:ea typeface="+mn-ea"/>
                        </a:rPr>
                        <a:t>有关工作、契约、财务和法律事物的记录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a:latin typeface="+mn-ea"/>
                          <a:ea typeface="+mn-ea"/>
                        </a:rPr>
                        <a:t>收据、维护日志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49721">
                <a:tc>
                  <a:txBody>
                    <a:bodyPr/>
                    <a:lstStyle/>
                    <a:p>
                      <a:pPr algn="just">
                        <a:spcAft>
                          <a:spcPts val="0"/>
                        </a:spcAft>
                      </a:pPr>
                      <a:r>
                        <a:rPr lang="zh-CN" sz="1600" b="1" kern="100">
                          <a:latin typeface="+mn-ea"/>
                          <a:ea typeface="+mn-ea"/>
                        </a:rPr>
                        <a:t>财务设施及服务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b="1"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A0EBFA64-4F45-4A60-9FE1-5FFBDA97A96E}"/>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226EC309-8CE9-4808-BFCE-419E39C2CACB}"/>
              </a:ext>
            </a:extLst>
          </p:cNvPr>
          <p:cNvSpPr>
            <a:spLocks noGrp="1"/>
          </p:cNvSpPr>
          <p:nvPr>
            <p:ph idx="1"/>
          </p:nvPr>
        </p:nvSpPr>
        <p:spPr>
          <a:xfrm>
            <a:off x="642938" y="1071563"/>
            <a:ext cx="8343900" cy="5429250"/>
          </a:xfrm>
        </p:spPr>
        <p:txBody>
          <a:bodyPr/>
          <a:lstStyle/>
          <a:p>
            <a:pPr>
              <a:buFont typeface="Wingdings" panose="05000000000000000000" pitchFamily="2" charset="2"/>
              <a:buNone/>
            </a:pPr>
            <a:r>
              <a:rPr lang="en-US" altLang="zh-CN" sz="3000" b="1"/>
              <a:t>	</a:t>
            </a:r>
            <a:r>
              <a:rPr lang="zh-CN" altLang="en-US" sz="2800" b="1"/>
              <a:t>每一种</a:t>
            </a:r>
            <a:r>
              <a:rPr lang="en-US" altLang="zh-CN" sz="2800" b="1"/>
              <a:t>UML</a:t>
            </a:r>
            <a:r>
              <a:rPr lang="zh-CN" altLang="en-US" sz="2800" b="1"/>
              <a:t>的视图都是由一个或多个图组成的，</a:t>
            </a:r>
            <a:r>
              <a:rPr lang="en-US" altLang="zh-CN" sz="2800" b="1"/>
              <a:t>UML1.4</a:t>
            </a:r>
            <a:r>
              <a:rPr lang="zh-CN" altLang="en-US" sz="2800" b="1"/>
              <a:t>中提供了下述九种不同的图：</a:t>
            </a:r>
            <a:endParaRPr lang="en-US" altLang="zh-CN" sz="2800" b="1"/>
          </a:p>
          <a:p>
            <a:pPr lvl="1"/>
            <a:r>
              <a:rPr lang="zh-CN" altLang="en-US" sz="1800" b="1">
                <a:ea typeface="黑体" panose="02010609060101010101" pitchFamily="49" charset="-122"/>
              </a:rPr>
              <a:t>用例图（</a:t>
            </a:r>
            <a:r>
              <a:rPr lang="en-US" altLang="zh-CN" sz="1800" b="1">
                <a:ea typeface="黑体" panose="02010609060101010101" pitchFamily="49" charset="-122"/>
              </a:rPr>
              <a:t>Use case diagram</a:t>
            </a:r>
            <a:r>
              <a:rPr lang="zh-CN" altLang="en-US" sz="1800" b="1">
                <a:ea typeface="黑体" panose="02010609060101010101" pitchFamily="49" charset="-122"/>
              </a:rPr>
              <a:t>）：描述系统的功能；</a:t>
            </a:r>
          </a:p>
          <a:p>
            <a:pPr lvl="1"/>
            <a:r>
              <a:rPr lang="zh-CN" altLang="en-US" sz="1800" b="1">
                <a:ea typeface="黑体" panose="02010609060101010101" pitchFamily="49" charset="-122"/>
              </a:rPr>
              <a:t>类图（</a:t>
            </a:r>
            <a:r>
              <a:rPr lang="en-US" altLang="zh-CN" sz="1800" b="1">
                <a:ea typeface="黑体" panose="02010609060101010101" pitchFamily="49" charset="-122"/>
              </a:rPr>
              <a:t>Class diagram</a:t>
            </a:r>
            <a:r>
              <a:rPr lang="zh-CN" altLang="en-US" sz="1800" b="1">
                <a:ea typeface="黑体" panose="02010609060101010101" pitchFamily="49" charset="-122"/>
              </a:rPr>
              <a:t>）：描述系统的静态结构（类及其相互关系）；</a:t>
            </a:r>
          </a:p>
          <a:p>
            <a:pPr lvl="1"/>
            <a:r>
              <a:rPr lang="zh-CN" altLang="en-US" sz="1800" b="1">
                <a:ea typeface="黑体" panose="02010609060101010101" pitchFamily="49" charset="-122"/>
              </a:rPr>
              <a:t>对象图（</a:t>
            </a:r>
            <a:r>
              <a:rPr lang="en-US" altLang="zh-CN" sz="1800" b="1">
                <a:ea typeface="黑体" panose="02010609060101010101" pitchFamily="49" charset="-122"/>
              </a:rPr>
              <a:t>Object diagram</a:t>
            </a:r>
            <a:r>
              <a:rPr lang="zh-CN" altLang="en-US" sz="1800" b="1">
                <a:ea typeface="黑体" panose="02010609060101010101" pitchFamily="49" charset="-122"/>
              </a:rPr>
              <a:t>）： 描述系统在某个时刻的静态结构（对象及其相互关系）；</a:t>
            </a:r>
          </a:p>
          <a:p>
            <a:pPr lvl="1"/>
            <a:r>
              <a:rPr lang="zh-CN" altLang="en-US" sz="1800" b="1">
                <a:ea typeface="黑体" panose="02010609060101010101" pitchFamily="49" charset="-122"/>
              </a:rPr>
              <a:t>顺序图（</a:t>
            </a:r>
            <a:r>
              <a:rPr lang="en-US" altLang="zh-CN" sz="1800" b="1">
                <a:ea typeface="黑体" panose="02010609060101010101" pitchFamily="49" charset="-122"/>
              </a:rPr>
              <a:t>Sequence diagram</a:t>
            </a:r>
            <a:r>
              <a:rPr lang="zh-CN" altLang="en-US" sz="1800" b="1">
                <a:ea typeface="黑体" panose="02010609060101010101" pitchFamily="49" charset="-122"/>
              </a:rPr>
              <a:t>）：按时间顺序描述系统元素间的交互；</a:t>
            </a:r>
          </a:p>
          <a:p>
            <a:pPr lvl="1"/>
            <a:r>
              <a:rPr lang="zh-CN" altLang="en-US" sz="1800" b="1">
                <a:ea typeface="黑体" panose="02010609060101010101" pitchFamily="49" charset="-122"/>
              </a:rPr>
              <a:t>协作图（</a:t>
            </a:r>
            <a:r>
              <a:rPr lang="en-US" altLang="zh-CN" sz="1800" b="1">
                <a:ea typeface="黑体" panose="02010609060101010101" pitchFamily="49" charset="-122"/>
              </a:rPr>
              <a:t>Collaboration diagram</a:t>
            </a:r>
            <a:r>
              <a:rPr lang="zh-CN" altLang="en-US" sz="1800" b="1">
                <a:ea typeface="黑体" panose="02010609060101010101" pitchFamily="49" charset="-122"/>
              </a:rPr>
              <a:t>）：按照时间和空间的顺序描述系统元素间的交互和它们之间的关系；</a:t>
            </a:r>
          </a:p>
          <a:p>
            <a:pPr lvl="1"/>
            <a:r>
              <a:rPr lang="zh-CN" altLang="en-US" sz="1800" b="1">
                <a:ea typeface="黑体" panose="02010609060101010101" pitchFamily="49" charset="-122"/>
              </a:rPr>
              <a:t>状态图（</a:t>
            </a:r>
            <a:r>
              <a:rPr lang="en-US" altLang="zh-CN" sz="1800" b="1">
                <a:ea typeface="黑体" panose="02010609060101010101" pitchFamily="49" charset="-122"/>
              </a:rPr>
              <a:t>State diagram</a:t>
            </a:r>
            <a:r>
              <a:rPr lang="zh-CN" altLang="en-US" sz="1800" b="1">
                <a:ea typeface="黑体" panose="02010609060101010101" pitchFamily="49" charset="-122"/>
              </a:rPr>
              <a:t>）：描述了系统元素的状态条件和响应；</a:t>
            </a:r>
          </a:p>
          <a:p>
            <a:pPr lvl="1"/>
            <a:r>
              <a:rPr lang="zh-CN" altLang="en-US" sz="1800" b="1">
                <a:ea typeface="黑体" panose="02010609060101010101" pitchFamily="49" charset="-122"/>
              </a:rPr>
              <a:t>活动图（</a:t>
            </a:r>
            <a:r>
              <a:rPr lang="en-US" altLang="zh-CN" sz="1800" b="1">
                <a:ea typeface="黑体" panose="02010609060101010101" pitchFamily="49" charset="-122"/>
              </a:rPr>
              <a:t>Activity diagram</a:t>
            </a:r>
            <a:r>
              <a:rPr lang="zh-CN" altLang="en-US" sz="1800" b="1">
                <a:ea typeface="黑体" panose="02010609060101010101" pitchFamily="49" charset="-122"/>
              </a:rPr>
              <a:t>）：描述了系统元素的活动；</a:t>
            </a:r>
          </a:p>
          <a:p>
            <a:pPr lvl="1"/>
            <a:r>
              <a:rPr lang="zh-CN" altLang="en-US" sz="1800" b="1">
                <a:ea typeface="黑体" panose="02010609060101010101" pitchFamily="49" charset="-122"/>
              </a:rPr>
              <a:t>构件图（</a:t>
            </a:r>
            <a:r>
              <a:rPr lang="en-US" altLang="zh-CN" sz="1800" b="1">
                <a:ea typeface="黑体" panose="02010609060101010101" pitchFamily="49" charset="-122"/>
              </a:rPr>
              <a:t>Component diagram</a:t>
            </a:r>
            <a:r>
              <a:rPr lang="zh-CN" altLang="en-US" sz="1800" b="1">
                <a:ea typeface="黑体" panose="02010609060101010101" pitchFamily="49" charset="-122"/>
              </a:rPr>
              <a:t>）：描述了实现系统的元素的组织；</a:t>
            </a:r>
          </a:p>
          <a:p>
            <a:pPr lvl="1"/>
            <a:r>
              <a:rPr lang="zh-CN" altLang="en-US" sz="1800" b="1">
                <a:ea typeface="黑体" panose="02010609060101010101" pitchFamily="49" charset="-122"/>
              </a:rPr>
              <a:t>部署图（</a:t>
            </a:r>
            <a:r>
              <a:rPr lang="en-US" altLang="zh-CN" sz="1800" b="1">
                <a:ea typeface="黑体" panose="02010609060101010101" pitchFamily="49" charset="-122"/>
              </a:rPr>
              <a:t>Deployment diagram</a:t>
            </a:r>
            <a:r>
              <a:rPr lang="zh-CN" altLang="en-US" sz="1800" b="1">
                <a:ea typeface="黑体" panose="02010609060101010101" pitchFamily="49" charset="-122"/>
              </a:rPr>
              <a:t>）：描述了环境元素的配置并把实现系统的元素映射到配置上。</a:t>
            </a:r>
          </a:p>
        </p:txBody>
      </p:sp>
      <p:sp>
        <p:nvSpPr>
          <p:cNvPr id="38916" name="页脚占位符 3">
            <a:extLst>
              <a:ext uri="{FF2B5EF4-FFF2-40B4-BE49-F238E27FC236}">
                <a16:creationId xmlns:a16="http://schemas.microsoft.com/office/drawing/2014/main" id="{924DA079-90C4-49D3-BD21-46B36FA2F5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BAB04767-CFE3-4D76-B14A-95F0B485AD86}"/>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CBF71967-E3BE-4F62-9837-EC070F81E125}"/>
              </a:ext>
            </a:extLst>
          </p:cNvPr>
          <p:cNvSpPr>
            <a:spLocks noGrp="1"/>
          </p:cNvSpPr>
          <p:nvPr>
            <p:ph idx="1"/>
          </p:nvPr>
        </p:nvSpPr>
        <p:spPr>
          <a:xfrm>
            <a:off x="107950" y="949325"/>
            <a:ext cx="8878888" cy="4856163"/>
          </a:xfrm>
        </p:spPr>
        <p:txBody>
          <a:bodyPr/>
          <a:lstStyle/>
          <a:p>
            <a:pPr>
              <a:buFont typeface="Wingdings" panose="05000000000000000000" pitchFamily="2" charset="2"/>
              <a:buNone/>
              <a:defRPr/>
            </a:pPr>
            <a:r>
              <a:rPr lang="en-US" altLang="zh-CN" sz="2800" b="1" dirty="0">
                <a:latin typeface="+mn-ea"/>
              </a:rPr>
              <a:t>(2) </a:t>
            </a:r>
            <a:r>
              <a:rPr lang="zh-CN" sz="2800" b="1" dirty="0">
                <a:latin typeface="+mn-ea"/>
              </a:rPr>
              <a:t>根据名词短语识别找出概念类</a:t>
            </a:r>
            <a:endParaRPr lang="en-US" altLang="zh-CN" sz="2800" b="1" dirty="0">
              <a:latin typeface="+mn-ea"/>
            </a:endParaRPr>
          </a:p>
          <a:p>
            <a:pPr>
              <a:defRPr/>
            </a:pPr>
            <a:r>
              <a:rPr lang="zh-CN" altLang="en-US" sz="2600" b="1" dirty="0">
                <a:latin typeface="+mn-ea"/>
              </a:rPr>
              <a:t>通过语言分析</a:t>
            </a:r>
            <a:r>
              <a:rPr lang="zh-CN" sz="2600" b="1" dirty="0">
                <a:latin typeface="+mn-ea"/>
              </a:rPr>
              <a:t>，识别有关问题域文本描述中的名词和名词短语，然后将它们作为候选的概念类或者属性。</a:t>
            </a:r>
            <a:endParaRPr lang="en-US" altLang="zh-CN" sz="2600" b="1" dirty="0">
              <a:latin typeface="+mn-ea"/>
            </a:endParaRPr>
          </a:p>
          <a:p>
            <a:pPr>
              <a:defRPr/>
            </a:pPr>
            <a:r>
              <a:rPr lang="zh-CN" sz="2600" b="1" dirty="0">
                <a:latin typeface="+mn-ea"/>
              </a:rPr>
              <a:t>名词可能是概念类，也可能是概念类的属性。</a:t>
            </a:r>
            <a:r>
              <a:rPr lang="zh-CN" altLang="en-US" sz="2600" b="1" dirty="0">
                <a:latin typeface="+mn-ea"/>
              </a:rPr>
              <a:t>属性一般是可以赋值的，比如数字或者文本，如果不行的话，那么就有可能是一个概念类</a:t>
            </a:r>
            <a:endParaRPr lang="en-US" altLang="zh-CN" sz="2600" b="1" dirty="0">
              <a:latin typeface="+mn-ea"/>
            </a:endParaRPr>
          </a:p>
          <a:p>
            <a:pPr>
              <a:defRPr/>
            </a:pPr>
            <a:r>
              <a:rPr lang="zh-CN" sz="2600" b="1" dirty="0">
                <a:latin typeface="+mn-ea"/>
              </a:rPr>
              <a:t>这种方法的缺点是自然语言的不精确性，不同的名词短语可能代表同一个概念类或属性，其中可能会有歧义。所以，推荐</a:t>
            </a:r>
            <a:r>
              <a:rPr lang="zh-CN" altLang="en-US" sz="2600" b="1" dirty="0">
                <a:latin typeface="+mn-ea"/>
              </a:rPr>
              <a:t>和“概念类分类列表”</a:t>
            </a:r>
            <a:r>
              <a:rPr lang="zh-CN" sz="2600" b="1" dirty="0">
                <a:latin typeface="+mn-ea"/>
              </a:rPr>
              <a:t>方法一起使用</a:t>
            </a:r>
            <a:endParaRPr lang="en-US" altLang="zh-CN" sz="2600" b="1" dirty="0">
              <a:latin typeface="+mn-ea"/>
            </a:endParaRPr>
          </a:p>
        </p:txBody>
      </p:sp>
      <p:sp>
        <p:nvSpPr>
          <p:cNvPr id="62468" name="页脚占位符 3">
            <a:extLst>
              <a:ext uri="{FF2B5EF4-FFF2-40B4-BE49-F238E27FC236}">
                <a16:creationId xmlns:a16="http://schemas.microsoft.com/office/drawing/2014/main" id="{B55B357C-E134-478E-9350-B9D05C2720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2469" name="Rectangle 2">
            <a:extLst>
              <a:ext uri="{FF2B5EF4-FFF2-40B4-BE49-F238E27FC236}">
                <a16:creationId xmlns:a16="http://schemas.microsoft.com/office/drawing/2014/main" id="{87646694-73E0-48EA-BF53-7495D1959E3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4229F43-175D-494E-B166-F9FC752A5D05}"/>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3491" name="页脚占位符 3">
            <a:extLst>
              <a:ext uri="{FF2B5EF4-FFF2-40B4-BE49-F238E27FC236}">
                <a16:creationId xmlns:a16="http://schemas.microsoft.com/office/drawing/2014/main" id="{82166A81-853D-42A4-A806-5E990628A7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Group 201">
            <a:extLst>
              <a:ext uri="{FF2B5EF4-FFF2-40B4-BE49-F238E27FC236}">
                <a16:creationId xmlns:a16="http://schemas.microsoft.com/office/drawing/2014/main" id="{3964A848-AA98-4602-8731-C0A2A040D2D1}"/>
              </a:ext>
            </a:extLst>
          </p:cNvPr>
          <p:cNvGraphicFramePr>
            <a:graphicFrameLocks noGrp="1"/>
          </p:cNvGraphicFramePr>
          <p:nvPr>
            <p:ph idx="1"/>
          </p:nvPr>
        </p:nvGraphicFramePr>
        <p:xfrm>
          <a:off x="0" y="989013"/>
          <a:ext cx="9093200" cy="5608638"/>
        </p:xfrm>
        <a:graphic>
          <a:graphicData uri="http://schemas.openxmlformats.org/drawingml/2006/table">
            <a:tbl>
              <a:tblPr>
                <a:tableStyleId>{5940675A-B579-460E-94D1-54222C63F5DA}</a:tableStyleId>
              </a:tblPr>
              <a:tblGrid>
                <a:gridCol w="865031">
                  <a:extLst>
                    <a:ext uri="{9D8B030D-6E8A-4147-A177-3AD203B41FA5}">
                      <a16:colId xmlns:a16="http://schemas.microsoft.com/office/drawing/2014/main" val="20000"/>
                    </a:ext>
                  </a:extLst>
                </a:gridCol>
                <a:gridCol w="8228169">
                  <a:extLst>
                    <a:ext uri="{9D8B030D-6E8A-4147-A177-3AD203B41FA5}">
                      <a16:colId xmlns:a16="http://schemas.microsoft.com/office/drawing/2014/main" val="20001"/>
                    </a:ext>
                  </a:extLst>
                </a:gridCol>
              </a:tblGrid>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rPr>
                        <a:t>1</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solidFill>
                            <a:srgbClr val="FF0000"/>
                          </a:solidFill>
                          <a:effectLst/>
                        </a:rPr>
                        <a:t>学生</a:t>
                      </a:r>
                      <a:r>
                        <a:rPr kumimoji="0" lang="zh-CN" altLang="en-US" sz="1600" u="none" strike="noStrike" cap="none" normalizeH="0" baseline="0" dirty="0">
                          <a:ln>
                            <a:noFill/>
                          </a:ln>
                          <a:effectLst/>
                        </a:rPr>
                        <a:t>在系统主窗口中选择参加</a:t>
                      </a:r>
                      <a:r>
                        <a:rPr kumimoji="0" lang="zh-CN" altLang="en-US" sz="1600" u="none" strike="noStrike" cap="none" normalizeH="0" baseline="0" dirty="0">
                          <a:ln>
                            <a:noFill/>
                          </a:ln>
                          <a:solidFill>
                            <a:srgbClr val="FF0000"/>
                          </a:solidFill>
                          <a:effectLst/>
                        </a:rPr>
                        <a:t>考试</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0"/>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rPr>
                        <a:t>2</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系统列出该学生该时段能参加的所有</a:t>
                      </a:r>
                      <a:r>
                        <a:rPr kumimoji="0" lang="zh-CN" altLang="en-US" sz="1600" u="none" strike="noStrike" cap="none" normalizeH="0" baseline="0" dirty="0">
                          <a:ln>
                            <a:noFill/>
                          </a:ln>
                          <a:solidFill>
                            <a:srgbClr val="FF0000"/>
                          </a:solidFill>
                          <a:effectLst/>
                        </a:rPr>
                        <a:t>考试课程名称</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1"/>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3</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学生选择其中的一门</a:t>
                      </a:r>
                      <a:r>
                        <a:rPr kumimoji="0" lang="zh-CN" altLang="en-US" sz="1600" u="none" strike="noStrike" cap="none" normalizeH="0" baseline="0" dirty="0">
                          <a:ln>
                            <a:noFill/>
                          </a:ln>
                          <a:solidFill>
                            <a:srgbClr val="FF0000"/>
                          </a:solidFill>
                          <a:effectLst/>
                        </a:rPr>
                        <a:t>课程</a:t>
                      </a:r>
                      <a:r>
                        <a:rPr kumimoji="0" lang="zh-CN" altLang="en-US" sz="1600" u="none" strike="noStrike" cap="none" normalizeH="0" baseline="0" dirty="0">
                          <a:ln>
                            <a:noFill/>
                          </a:ln>
                          <a:effectLst/>
                        </a:rPr>
                        <a:t>，要求考试。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2"/>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4</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系统弹出登陆框，要求学生输入</a:t>
                      </a:r>
                      <a:r>
                        <a:rPr kumimoji="0" lang="zh-CN" altLang="en-US" sz="1600" u="none" strike="noStrike" cap="none" normalizeH="0" baseline="0" dirty="0">
                          <a:ln>
                            <a:noFill/>
                          </a:ln>
                          <a:solidFill>
                            <a:srgbClr val="FF0000"/>
                          </a:solidFill>
                          <a:effectLst/>
                        </a:rPr>
                        <a:t>考试密码</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3"/>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学生输入从</a:t>
                      </a:r>
                      <a:r>
                        <a:rPr kumimoji="0" lang="zh-CN" altLang="en-US" sz="1600" u="none" strike="noStrike" cap="none" normalizeH="0" baseline="0" dirty="0">
                          <a:ln>
                            <a:noFill/>
                          </a:ln>
                          <a:solidFill>
                            <a:srgbClr val="FF0000"/>
                          </a:solidFill>
                          <a:effectLst/>
                        </a:rPr>
                        <a:t>监考老师</a:t>
                      </a:r>
                      <a:r>
                        <a:rPr kumimoji="0" lang="zh-CN" altLang="en-US" sz="1600" u="none" strike="noStrike" cap="none" normalizeH="0" baseline="0" dirty="0">
                          <a:ln>
                            <a:noFill/>
                          </a:ln>
                          <a:effectLst/>
                        </a:rPr>
                        <a:t>处获取的考试密码，登陆。</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4"/>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6</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系统显示欢迎界面，展示考试课程名称和</a:t>
                      </a:r>
                      <a:r>
                        <a:rPr kumimoji="0" lang="zh-CN" altLang="en-US" sz="1600" u="none" strike="noStrike" cap="none" normalizeH="0" baseline="0" dirty="0">
                          <a:ln>
                            <a:noFill/>
                          </a:ln>
                          <a:solidFill>
                            <a:srgbClr val="FF0000"/>
                          </a:solidFill>
                          <a:effectLst/>
                        </a:rPr>
                        <a:t>考试时长</a:t>
                      </a:r>
                      <a:r>
                        <a:rPr kumimoji="0" lang="zh-CN" altLang="en-US" sz="1600" u="none" strike="noStrike" cap="none" normalizeH="0" baseline="0" dirty="0">
                          <a:ln>
                            <a:noFill/>
                          </a:ln>
                          <a:effectLst/>
                        </a:rPr>
                        <a:t>，询问学生是否开始考试。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5"/>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7</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学生选择开始考试。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6"/>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8</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系统按照预先设计好的</a:t>
                      </a:r>
                      <a:r>
                        <a:rPr kumimoji="0" lang="zh-CN" altLang="en-US" sz="1600" u="none" strike="noStrike" cap="none" normalizeH="0" baseline="0" dirty="0">
                          <a:ln>
                            <a:noFill/>
                          </a:ln>
                          <a:solidFill>
                            <a:srgbClr val="FF0000"/>
                          </a:solidFill>
                          <a:effectLst/>
                        </a:rPr>
                        <a:t>考卷生成规则</a:t>
                      </a:r>
                      <a:r>
                        <a:rPr kumimoji="0" lang="zh-CN" altLang="en-US" sz="1600" u="none" strike="noStrike" cap="none" normalizeH="0" baseline="0" dirty="0">
                          <a:ln>
                            <a:noFill/>
                          </a:ln>
                          <a:effectLst/>
                        </a:rPr>
                        <a:t>自动生成一套</a:t>
                      </a:r>
                      <a:r>
                        <a:rPr kumimoji="0" lang="zh-CN" altLang="en-US" sz="1600" u="none" strike="noStrike" cap="none" normalizeH="0" baseline="0" dirty="0">
                          <a:ln>
                            <a:noFill/>
                          </a:ln>
                          <a:solidFill>
                            <a:srgbClr val="FF0000"/>
                          </a:solidFill>
                          <a:effectLst/>
                        </a:rPr>
                        <a:t>考卷</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7"/>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9</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系统显示</a:t>
                      </a:r>
                      <a:r>
                        <a:rPr kumimoji="0" lang="zh-CN" altLang="en-US" sz="1600" u="none" strike="noStrike" cap="none" normalizeH="0" baseline="0" dirty="0">
                          <a:ln>
                            <a:noFill/>
                          </a:ln>
                          <a:solidFill>
                            <a:srgbClr val="FF0000"/>
                          </a:solidFill>
                          <a:effectLst/>
                        </a:rPr>
                        <a:t>考题</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8"/>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10</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学生答题，并提交该题</a:t>
                      </a:r>
                      <a:r>
                        <a:rPr kumimoji="0" lang="zh-CN" altLang="en-US" sz="1600" u="none" strike="noStrike" cap="none" normalizeH="0" baseline="0" dirty="0">
                          <a:ln>
                            <a:noFill/>
                          </a:ln>
                          <a:solidFill>
                            <a:srgbClr val="FF0000"/>
                          </a:solidFill>
                          <a:effectLst/>
                        </a:rPr>
                        <a:t>答案</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09"/>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11</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系统记录答案，并使上一题或下一题按钮生效。</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0"/>
                  </a:ext>
                </a:extLst>
              </a:tr>
              <a:tr h="579153">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12</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学生选择上一题或者下一题。</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系统重复步骤</a:t>
                      </a:r>
                      <a:r>
                        <a:rPr kumimoji="0" lang="en-US" altLang="zh-CN" sz="1600" u="none" strike="noStrike" cap="none" normalizeH="0" baseline="0" dirty="0">
                          <a:ln>
                            <a:noFill/>
                          </a:ln>
                          <a:effectLst/>
                        </a:rPr>
                        <a:t>9</a:t>
                      </a:r>
                      <a:r>
                        <a:rPr kumimoji="0" lang="zh-CN" altLang="en-US" sz="1600" u="none" strike="noStrike" cap="none" normalizeH="0" baseline="0" dirty="0">
                          <a:ln>
                            <a:noFill/>
                          </a:ln>
                          <a:effectLst/>
                        </a:rPr>
                        <a:t>～</a:t>
                      </a:r>
                      <a:r>
                        <a:rPr kumimoji="0" lang="en-US" altLang="zh-CN" sz="1600" u="none" strike="noStrike" cap="none" normalizeH="0" baseline="0" dirty="0">
                          <a:ln>
                            <a:noFill/>
                          </a:ln>
                          <a:effectLst/>
                        </a:rPr>
                        <a:t>12</a:t>
                      </a:r>
                      <a:r>
                        <a:rPr kumimoji="0" lang="zh-CN" altLang="en-US" sz="1600" u="none" strike="noStrike" cap="none" normalizeH="0" baseline="0" dirty="0">
                          <a:ln>
                            <a:noFill/>
                          </a:ln>
                          <a:effectLst/>
                        </a:rPr>
                        <a:t>，直到学生选择结束考试或者考试时间到。</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1"/>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系统显示学生的</a:t>
                      </a:r>
                      <a:r>
                        <a:rPr kumimoji="0" lang="zh-CN" altLang="en-US" sz="1600" u="none" strike="noStrike" cap="none" normalizeH="0" baseline="0" dirty="0">
                          <a:ln>
                            <a:noFill/>
                          </a:ln>
                          <a:solidFill>
                            <a:srgbClr val="FF0000"/>
                          </a:solidFill>
                          <a:effectLst/>
                        </a:rPr>
                        <a:t>选择题得分</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2"/>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14</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系统询问学生是否退出考试。</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3"/>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effectLst/>
                        </a:rPr>
                        <a:t>15</a:t>
                      </a:r>
                      <a:r>
                        <a:rPr kumimoji="0" lang="zh-CN" altLang="en-US" sz="1600" u="none" strike="noStrike" cap="none" normalizeH="0" baseline="0">
                          <a:ln>
                            <a:noFill/>
                          </a:ln>
                          <a:effectLst/>
                        </a:rPr>
                        <a:t>．</a:t>
                      </a:r>
                      <a:endParaRPr kumimoji="0" lang="zh-CN" altLang="en-US" sz="1600" b="0" i="0" u="none" strike="noStrike" cap="none" normalizeH="0" baseline="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学生选择退出。</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4"/>
                  </a:ext>
                </a:extLst>
              </a:tr>
              <a:tr h="335299">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rPr>
                        <a:t>16</a:t>
                      </a:r>
                      <a:r>
                        <a:rPr kumimoji="0" lang="zh-CN" altLang="en-US" sz="1600" u="none" strike="noStrike" cap="none" normalizeH="0" baseline="0" dirty="0">
                          <a:ln>
                            <a:noFill/>
                          </a:ln>
                          <a:effectLst/>
                        </a:rPr>
                        <a:t>．</a:t>
                      </a:r>
                      <a:endParaRPr kumimoji="0" lang="zh-CN" altLang="en-US" sz="1600" b="0" i="0" u="none" strike="noStrike" cap="none" normalizeH="0" baseline="0" dirty="0">
                        <a:ln>
                          <a:noFill/>
                        </a:ln>
                        <a:solidFill>
                          <a:schemeClr val="tx1"/>
                        </a:solidFill>
                        <a:effectLst/>
                        <a:latin typeface="Arial" charset="0"/>
                        <a:ea typeface="宋体" pitchFamily="2" charset="-122"/>
                        <a:cs typeface="Arial" charset="0"/>
                      </a:endParaRPr>
                    </a:p>
                  </a:txBody>
                  <a:tcPr marL="122303" marR="122303" marT="45723" marB="45723"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rPr>
                        <a:t>系统回到系统主窗口。</a:t>
                      </a:r>
                      <a:endParaRPr kumimoji="0" lang="zh-CN" altLang="en-US" sz="1600" b="0" i="0" u="none" strike="noStrike" cap="none" normalizeH="0" baseline="0" dirty="0">
                        <a:ln>
                          <a:noFill/>
                        </a:ln>
                        <a:solidFill>
                          <a:schemeClr val="tx1"/>
                        </a:solidFill>
                        <a:effectLst/>
                        <a:latin typeface="华文细黑" pitchFamily="2" charset="-122"/>
                        <a:ea typeface="华文细黑" pitchFamily="2" charset="-122"/>
                        <a:cs typeface="Times New Roman" pitchFamily="18" charset="0"/>
                      </a:endParaRPr>
                    </a:p>
                  </a:txBody>
                  <a:tcPr marL="122303" marR="122303" marT="45723" marB="45723" horzOverflow="overflow"/>
                </a:tc>
                <a:extLst>
                  <a:ext uri="{0D108BD9-81ED-4DB2-BD59-A6C34878D82A}">
                    <a16:rowId xmlns:a16="http://schemas.microsoft.com/office/drawing/2014/main" val="10015"/>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EE25F8E7-11B2-4A8B-95A6-0AED638EE9C7}"/>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4515" name="页脚占位符 3">
            <a:extLst>
              <a:ext uri="{FF2B5EF4-FFF2-40B4-BE49-F238E27FC236}">
                <a16:creationId xmlns:a16="http://schemas.microsoft.com/office/drawing/2014/main" id="{E2572DF6-7373-4DC6-9849-E1FEC6E9BD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6" name="Object 1">
            <a:extLst>
              <a:ext uri="{FF2B5EF4-FFF2-40B4-BE49-F238E27FC236}">
                <a16:creationId xmlns:a16="http://schemas.microsoft.com/office/drawing/2014/main" id="{7DF961E1-6D8E-439B-981B-111C010DA950}"/>
              </a:ext>
            </a:extLst>
          </p:cNvPr>
          <p:cNvGraphicFramePr>
            <a:graphicFrameLocks noChangeAspect="1"/>
          </p:cNvGraphicFramePr>
          <p:nvPr/>
        </p:nvGraphicFramePr>
        <p:xfrm>
          <a:off x="755650" y="1844675"/>
          <a:ext cx="7689850" cy="3313113"/>
        </p:xfrm>
        <a:graphic>
          <a:graphicData uri="http://schemas.openxmlformats.org/presentationml/2006/ole">
            <mc:AlternateContent xmlns:mc="http://schemas.openxmlformats.org/markup-compatibility/2006">
              <mc:Choice xmlns:v="urn:schemas-microsoft-com:vml" Requires="v">
                <p:oleObj spid="_x0000_s73739" name="Visio" r:id="rId3" imgW="3362325" imgH="1512951" progId="Visio.Drawing.11">
                  <p:embed/>
                </p:oleObj>
              </mc:Choice>
              <mc:Fallback>
                <p:oleObj name="Visio" r:id="rId3" imgW="3362325" imgH="1512951" progId="Visio.Drawing.11">
                  <p:embed/>
                  <p:pic>
                    <p:nvPicPr>
                      <p:cNvPr id="6" name="Object 1">
                        <a:extLst>
                          <a:ext uri="{FF2B5EF4-FFF2-40B4-BE49-F238E27FC236}">
                            <a16:creationId xmlns:a16="http://schemas.microsoft.com/office/drawing/2014/main" id="{7DF961E1-6D8E-439B-981B-111C010DA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844675"/>
                        <a:ext cx="768985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a:extLst>
              <a:ext uri="{FF2B5EF4-FFF2-40B4-BE49-F238E27FC236}">
                <a16:creationId xmlns:a16="http://schemas.microsoft.com/office/drawing/2014/main" id="{9E0343D3-45E7-4537-B4ED-3A5606232EB4}"/>
              </a:ext>
            </a:extLst>
          </p:cNvPr>
          <p:cNvSpPr>
            <a:spLocks noChangeArrowheads="1"/>
          </p:cNvSpPr>
          <p:nvPr/>
        </p:nvSpPr>
        <p:spPr bwMode="auto">
          <a:xfrm>
            <a:off x="2570163" y="5338763"/>
            <a:ext cx="3570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b="1">
                <a:latin typeface="黑体" panose="02010609060101010101" pitchFamily="49" charset="-122"/>
                <a:ea typeface="黑体" panose="02010609060101010101" pitchFamily="49" charset="-122"/>
              </a:rPr>
              <a:t>在线考试系统的部分概念</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51779A44-349D-45B0-B823-04089BC569C4}"/>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D4839A77-B1E1-4EDE-AC5B-F2194D2D6C59}"/>
              </a:ext>
            </a:extLst>
          </p:cNvPr>
          <p:cNvSpPr>
            <a:spLocks noGrp="1"/>
          </p:cNvSpPr>
          <p:nvPr>
            <p:ph idx="1"/>
          </p:nvPr>
        </p:nvSpPr>
        <p:spPr>
          <a:xfrm>
            <a:off x="0" y="1052513"/>
            <a:ext cx="9093200" cy="5213350"/>
          </a:xfrm>
        </p:spPr>
        <p:txBody>
          <a:bodyPr/>
          <a:lstStyle/>
          <a:p>
            <a:pPr>
              <a:buFont typeface="Wingdings" panose="05000000000000000000" pitchFamily="2" charset="2"/>
              <a:buNone/>
              <a:defRPr/>
            </a:pPr>
            <a:r>
              <a:rPr lang="en-US" altLang="zh-CN" b="1" dirty="0"/>
              <a:t>2. </a:t>
            </a:r>
            <a:r>
              <a:rPr lang="zh-CN" b="1" dirty="0"/>
              <a:t>添加关联</a:t>
            </a:r>
            <a:endParaRPr lang="en-US" altLang="zh-CN" b="1" dirty="0"/>
          </a:p>
          <a:p>
            <a:pPr lvl="1">
              <a:defRPr/>
            </a:pPr>
            <a:r>
              <a:rPr lang="en-US" b="1" dirty="0">
                <a:ea typeface="+mn-ea"/>
              </a:rPr>
              <a:t>UML</a:t>
            </a:r>
            <a:r>
              <a:rPr lang="zh-CN" b="1" dirty="0">
                <a:ea typeface="+mn-ea"/>
              </a:rPr>
              <a:t>对关联的定义是：“两个或多个类之间有关其实例链接的语义定义”。关联常常与静态动词或动词短语相对应。</a:t>
            </a:r>
            <a:endParaRPr lang="en-US" altLang="zh-CN" b="1" dirty="0">
              <a:ea typeface="+mn-ea"/>
            </a:endParaRPr>
          </a:p>
          <a:p>
            <a:pPr lvl="1">
              <a:defRPr/>
            </a:pPr>
            <a:r>
              <a:rPr lang="zh-CN" b="1" dirty="0">
                <a:ea typeface="+mn-ea"/>
              </a:rPr>
              <a:t>领域模型中的关联可分为两种</a:t>
            </a:r>
            <a:r>
              <a:rPr lang="zh-CN" altLang="en-US" b="1" dirty="0">
                <a:ea typeface="+mn-ea"/>
              </a:rPr>
              <a:t>：</a:t>
            </a:r>
            <a:r>
              <a:rPr lang="zh-CN" b="1" dirty="0">
                <a:ea typeface="+mn-ea"/>
              </a:rPr>
              <a:t>“需要知道”型</a:t>
            </a:r>
            <a:r>
              <a:rPr lang="zh-CN" altLang="en-US" b="1" dirty="0">
                <a:ea typeface="+mn-ea"/>
              </a:rPr>
              <a:t>和</a:t>
            </a:r>
            <a:r>
              <a:rPr lang="zh-CN" b="1" dirty="0">
                <a:ea typeface="+mn-ea"/>
              </a:rPr>
              <a:t>“只需理解”型关联</a:t>
            </a:r>
            <a:r>
              <a:rPr lang="zh-CN" altLang="en-US" b="1" dirty="0">
                <a:ea typeface="+mn-ea"/>
              </a:rPr>
              <a:t>，</a:t>
            </a:r>
            <a:r>
              <a:rPr lang="zh-CN" b="1" dirty="0">
                <a:ea typeface="+mn-ea"/>
              </a:rPr>
              <a:t>着重考虑</a:t>
            </a:r>
            <a:r>
              <a:rPr lang="zh-CN" altLang="en-US" b="1" dirty="0">
                <a:ea typeface="+mn-ea"/>
              </a:rPr>
              <a:t>前者</a:t>
            </a:r>
            <a:r>
              <a:rPr lang="zh-CN" b="1" dirty="0">
                <a:ea typeface="+mn-ea"/>
              </a:rPr>
              <a:t>。</a:t>
            </a:r>
            <a:endParaRPr lang="en-US" altLang="zh-CN" b="1" dirty="0">
              <a:ea typeface="+mn-ea"/>
            </a:endParaRPr>
          </a:p>
          <a:p>
            <a:pPr lvl="2">
              <a:defRPr/>
            </a:pPr>
            <a:r>
              <a:rPr lang="zh-CN" altLang="en-US" b="1" dirty="0">
                <a:latin typeface="黑体" panose="02010609060101010101" pitchFamily="49" charset="-122"/>
                <a:ea typeface="黑体" panose="02010609060101010101" pitchFamily="49" charset="-122"/>
              </a:rPr>
              <a:t>“需要知道”型关联：需要将概念之间的关系信息保持一段时间的关联。领域模型中需要着重考虑。</a:t>
            </a:r>
            <a:endParaRPr lang="en-US" altLang="zh-CN" b="1" dirty="0">
              <a:latin typeface="黑体" panose="02010609060101010101" pitchFamily="49" charset="-122"/>
              <a:ea typeface="黑体" panose="02010609060101010101" pitchFamily="49" charset="-122"/>
            </a:endParaRPr>
          </a:p>
          <a:p>
            <a:pPr lvl="2">
              <a:defRPr/>
            </a:pPr>
            <a:r>
              <a:rPr lang="zh-CN" altLang="en-US" b="1" dirty="0">
                <a:latin typeface="+mn-ea"/>
                <a:ea typeface="+mn-ea"/>
              </a:rPr>
              <a:t>“只需理解”型关联：有助于增强对领域中关键概念的理解的关联</a:t>
            </a:r>
            <a:endParaRPr lang="en-US" altLang="zh-CN" b="1" dirty="0">
              <a:latin typeface="+mn-ea"/>
              <a:ea typeface="+mn-ea"/>
            </a:endParaRPr>
          </a:p>
          <a:p>
            <a:pPr lvl="1">
              <a:defRPr/>
            </a:pPr>
            <a:r>
              <a:rPr lang="zh-CN" b="1" dirty="0">
                <a:ea typeface="+mn-ea"/>
              </a:rPr>
              <a:t>在识别关联时，</a:t>
            </a:r>
            <a:r>
              <a:rPr lang="zh-CN" altLang="en-US" b="1" dirty="0">
                <a:ea typeface="+mn-ea"/>
              </a:rPr>
              <a:t>一方面可以借助“通用关联列表”，另</a:t>
            </a:r>
            <a:r>
              <a:rPr lang="zh-CN" b="1" dirty="0">
                <a:ea typeface="+mn-ea"/>
              </a:rPr>
              <a:t>一方面可以</a:t>
            </a:r>
            <a:r>
              <a:rPr lang="zh-CN" altLang="en-US" b="1" dirty="0">
                <a:ea typeface="+mn-ea"/>
              </a:rPr>
              <a:t>根据动词和动词短语识别。</a:t>
            </a:r>
          </a:p>
        </p:txBody>
      </p:sp>
      <p:sp>
        <p:nvSpPr>
          <p:cNvPr id="65540" name="页脚占位符 3">
            <a:extLst>
              <a:ext uri="{FF2B5EF4-FFF2-40B4-BE49-F238E27FC236}">
                <a16:creationId xmlns:a16="http://schemas.microsoft.com/office/drawing/2014/main" id="{3D57D197-F776-40E0-B5EC-B416A622591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9495135D-F33F-4F64-AF93-16CE3206BA26}"/>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6563" name="内容占位符 2">
            <a:extLst>
              <a:ext uri="{FF2B5EF4-FFF2-40B4-BE49-F238E27FC236}">
                <a16:creationId xmlns:a16="http://schemas.microsoft.com/office/drawing/2014/main" id="{9FE906C1-D3CA-43E9-A99C-2F3A26BB09A1}"/>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6564" name="页脚占位符 3">
            <a:extLst>
              <a:ext uri="{FF2B5EF4-FFF2-40B4-BE49-F238E27FC236}">
                <a16:creationId xmlns:a16="http://schemas.microsoft.com/office/drawing/2014/main" id="{066B9307-6AB1-4ED3-ABCC-F4C628BCAB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198445D8-863B-4B84-9CB0-8E742989F529}"/>
              </a:ext>
            </a:extLst>
          </p:cNvPr>
          <p:cNvGraphicFramePr>
            <a:graphicFrameLocks noGrp="1"/>
          </p:cNvGraphicFramePr>
          <p:nvPr/>
        </p:nvGraphicFramePr>
        <p:xfrm>
          <a:off x="1214438" y="1500188"/>
          <a:ext cx="6858000" cy="4480560"/>
        </p:xfrm>
        <a:graphic>
          <a:graphicData uri="http://schemas.openxmlformats.org/drawingml/2006/table">
            <a:tbl>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213330">
                <a:tc>
                  <a:txBody>
                    <a:bodyPr/>
                    <a:lstStyle/>
                    <a:p>
                      <a:pPr algn="ctr">
                        <a:spcAft>
                          <a:spcPts val="0"/>
                        </a:spcAft>
                      </a:pPr>
                      <a:r>
                        <a:rPr lang="zh-CN" sz="1400" b="1" kern="0" dirty="0">
                          <a:latin typeface="+mn-lt"/>
                          <a:ea typeface="+mn-ea"/>
                          <a:cs typeface="宋体"/>
                        </a:rPr>
                        <a:t>分类</a:t>
                      </a:r>
                      <a:endParaRPr lang="zh-CN" sz="14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0">
                          <a:latin typeface="+mn-lt"/>
                          <a:ea typeface="+mn-ea"/>
                          <a:cs typeface="宋体"/>
                        </a:rPr>
                        <a:t>示例</a:t>
                      </a:r>
                      <a:endParaRPr lang="zh-CN" sz="14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3330">
                <a:tc>
                  <a:txBody>
                    <a:bodyPr/>
                    <a:lstStyle/>
                    <a:p>
                      <a:pPr algn="just">
                        <a:spcAft>
                          <a:spcPts val="0"/>
                        </a:spcAft>
                      </a:pPr>
                      <a:r>
                        <a:rPr lang="en-US" sz="1400" b="1" kern="100" dirty="0">
                          <a:solidFill>
                            <a:srgbClr val="FF00FF"/>
                          </a:solidFill>
                          <a:latin typeface="+mn-lt"/>
                          <a:ea typeface="+mn-ea"/>
                        </a:rPr>
                        <a:t>A</a:t>
                      </a:r>
                      <a:r>
                        <a:rPr lang="zh-CN" sz="1400" b="1" kern="100" dirty="0">
                          <a:solidFill>
                            <a:srgbClr val="FF00FF"/>
                          </a:solidFill>
                          <a:latin typeface="+mn-lt"/>
                          <a:ea typeface="+mn-ea"/>
                        </a:rPr>
                        <a:t>在物理上是</a:t>
                      </a:r>
                      <a:r>
                        <a:rPr lang="en-US" sz="1400" b="1" kern="100" dirty="0">
                          <a:solidFill>
                            <a:srgbClr val="FF00FF"/>
                          </a:solidFill>
                          <a:latin typeface="+mn-lt"/>
                          <a:ea typeface="+mn-ea"/>
                        </a:rPr>
                        <a:t>B</a:t>
                      </a:r>
                      <a:r>
                        <a:rPr lang="zh-CN" sz="1400" b="1" kern="100" dirty="0">
                          <a:solidFill>
                            <a:srgbClr val="FF00FF"/>
                          </a:solidFill>
                          <a:latin typeface="+mn-lt"/>
                          <a:ea typeface="+mn-ea"/>
                        </a:rPr>
                        <a:t>的一部分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rPr>
                        <a:t>树木－森林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660">
                <a:tc>
                  <a:txBody>
                    <a:bodyPr/>
                    <a:lstStyle/>
                    <a:p>
                      <a:pPr algn="just">
                        <a:spcAft>
                          <a:spcPts val="0"/>
                        </a:spcAft>
                      </a:pPr>
                      <a:r>
                        <a:rPr lang="en-US" sz="1400" b="1" kern="100">
                          <a:solidFill>
                            <a:srgbClr val="FF00FF"/>
                          </a:solidFill>
                          <a:latin typeface="+mn-lt"/>
                          <a:ea typeface="+mn-ea"/>
                          <a:cs typeface="+mn-cs"/>
                        </a:rPr>
                        <a:t>A</a:t>
                      </a:r>
                      <a:r>
                        <a:rPr lang="zh-CN" sz="1400" b="1" kern="100">
                          <a:solidFill>
                            <a:srgbClr val="FF00FF"/>
                          </a:solidFill>
                          <a:latin typeface="+mn-lt"/>
                          <a:ea typeface="+mn-ea"/>
                          <a:cs typeface="+mn-cs"/>
                        </a:rPr>
                        <a:t>在逻辑上是</a:t>
                      </a:r>
                      <a:r>
                        <a:rPr lang="en-US" sz="1400" b="1" kern="100">
                          <a:solidFill>
                            <a:srgbClr val="FF00FF"/>
                          </a:solidFill>
                          <a:latin typeface="+mn-lt"/>
                          <a:ea typeface="+mn-ea"/>
                          <a:cs typeface="+mn-cs"/>
                        </a:rPr>
                        <a:t>B</a:t>
                      </a:r>
                      <a:r>
                        <a:rPr lang="zh-CN" sz="1400" b="1" kern="100">
                          <a:solidFill>
                            <a:srgbClr val="FF00FF"/>
                          </a:solidFill>
                          <a:latin typeface="+mn-lt"/>
                          <a:ea typeface="+mn-ea"/>
                          <a:cs typeface="+mn-cs"/>
                        </a:rPr>
                        <a:t>的一部分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cs typeface="+mn-cs"/>
                        </a:rPr>
                        <a:t>销售项－销售</a:t>
                      </a:r>
                    </a:p>
                    <a:p>
                      <a:pPr algn="just">
                        <a:spcAft>
                          <a:spcPts val="0"/>
                        </a:spcAft>
                      </a:pPr>
                      <a:r>
                        <a:rPr lang="zh-CN" sz="1400" b="1" kern="100" dirty="0">
                          <a:solidFill>
                            <a:srgbClr val="FF00FF"/>
                          </a:solidFill>
                          <a:latin typeface="+mn-lt"/>
                          <a:ea typeface="+mn-ea"/>
                          <a:cs typeface="+mn-cs"/>
                        </a:rPr>
                        <a:t>考题－考卷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330">
                <a:tc>
                  <a:txBody>
                    <a:bodyPr/>
                    <a:lstStyle/>
                    <a:p>
                      <a:pPr algn="just">
                        <a:spcAft>
                          <a:spcPts val="0"/>
                        </a:spcAft>
                      </a:pPr>
                      <a:r>
                        <a:rPr lang="en-US" sz="1400" b="1" kern="100" dirty="0">
                          <a:solidFill>
                            <a:srgbClr val="FF00FF"/>
                          </a:solidFill>
                          <a:latin typeface="+mn-lt"/>
                          <a:ea typeface="+mn-ea"/>
                        </a:rPr>
                        <a:t>A</a:t>
                      </a:r>
                      <a:r>
                        <a:rPr lang="zh-CN" sz="1400" b="1" kern="100" dirty="0">
                          <a:solidFill>
                            <a:srgbClr val="FF00FF"/>
                          </a:solidFill>
                          <a:latin typeface="+mn-lt"/>
                          <a:ea typeface="+mn-ea"/>
                        </a:rPr>
                        <a:t>在物理上包含在</a:t>
                      </a:r>
                      <a:r>
                        <a:rPr lang="en-US" sz="1400" b="1" kern="100" dirty="0">
                          <a:solidFill>
                            <a:srgbClr val="FF00FF"/>
                          </a:solidFill>
                          <a:latin typeface="+mn-lt"/>
                          <a:ea typeface="+mn-ea"/>
                        </a:rPr>
                        <a:t>B</a:t>
                      </a:r>
                      <a:r>
                        <a:rPr lang="zh-CN" sz="1400" b="1" kern="100" dirty="0">
                          <a:solidFill>
                            <a:srgbClr val="FF00FF"/>
                          </a:solidFill>
                          <a:latin typeface="+mn-lt"/>
                          <a:ea typeface="+mn-ea"/>
                        </a:rPr>
                        <a:t>中或者依赖于</a:t>
                      </a:r>
                      <a:r>
                        <a:rPr lang="en-US" sz="1400" b="1" kern="100" dirty="0">
                          <a:solidFill>
                            <a:srgbClr val="FF00FF"/>
                          </a:solidFill>
                          <a:latin typeface="+mn-lt"/>
                          <a:ea typeface="+mn-ea"/>
                        </a:rPr>
                        <a:t>B</a:t>
                      </a:r>
                      <a:endParaRPr lang="zh-CN" sz="14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rPr>
                        <a:t>商品－货架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330">
                <a:tc>
                  <a:txBody>
                    <a:bodyPr/>
                    <a:lstStyle/>
                    <a:p>
                      <a:pPr algn="just">
                        <a:spcAft>
                          <a:spcPts val="0"/>
                        </a:spcAft>
                      </a:pPr>
                      <a:r>
                        <a:rPr lang="en-US" sz="1400" b="1" kern="100" dirty="0">
                          <a:solidFill>
                            <a:srgbClr val="FF00FF"/>
                          </a:solidFill>
                          <a:latin typeface="+mn-lt"/>
                          <a:ea typeface="+mn-ea"/>
                          <a:cs typeface="+mn-cs"/>
                        </a:rPr>
                        <a:t>A</a:t>
                      </a:r>
                      <a:r>
                        <a:rPr lang="zh-CN" sz="1400" b="1" kern="100" dirty="0">
                          <a:solidFill>
                            <a:srgbClr val="FF00FF"/>
                          </a:solidFill>
                          <a:latin typeface="+mn-lt"/>
                          <a:ea typeface="+mn-ea"/>
                          <a:cs typeface="+mn-cs"/>
                        </a:rPr>
                        <a:t>在逻辑上包含在</a:t>
                      </a:r>
                      <a:r>
                        <a:rPr lang="en-US" sz="1400" b="1" kern="100" dirty="0">
                          <a:solidFill>
                            <a:srgbClr val="FF00FF"/>
                          </a:solidFill>
                          <a:latin typeface="+mn-lt"/>
                          <a:ea typeface="+mn-ea"/>
                          <a:cs typeface="+mn-cs"/>
                        </a:rPr>
                        <a:t>B</a:t>
                      </a:r>
                      <a:r>
                        <a:rPr lang="zh-CN" sz="1400" b="1" kern="100" dirty="0">
                          <a:solidFill>
                            <a:srgbClr val="FF00FF"/>
                          </a:solidFill>
                          <a:latin typeface="+mn-lt"/>
                          <a:ea typeface="+mn-ea"/>
                          <a:cs typeface="+mn-cs"/>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cs typeface="+mn-cs"/>
                        </a:rPr>
                        <a:t>考卷生成规则项－考卷生成规则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3330">
                <a:tc>
                  <a:txBody>
                    <a:bodyPr/>
                    <a:lstStyle/>
                    <a:p>
                      <a:pPr algn="just">
                        <a:spcAft>
                          <a:spcPts val="0"/>
                        </a:spcAft>
                      </a:pPr>
                      <a:r>
                        <a:rPr lang="en-US" sz="1400" b="1" kern="100" dirty="0">
                          <a:solidFill>
                            <a:srgbClr val="FF00FF"/>
                          </a:solidFill>
                          <a:latin typeface="+mn-lt"/>
                          <a:ea typeface="+mn-ea"/>
                        </a:rPr>
                        <a:t>A</a:t>
                      </a:r>
                      <a:r>
                        <a:rPr lang="zh-CN" sz="1400" b="1" kern="100" dirty="0">
                          <a:solidFill>
                            <a:srgbClr val="FF00FF"/>
                          </a:solidFill>
                          <a:latin typeface="+mn-lt"/>
                          <a:ea typeface="+mn-ea"/>
                        </a:rPr>
                        <a:t>是对</a:t>
                      </a:r>
                      <a:r>
                        <a:rPr lang="en-US" sz="1400" b="1" kern="100" dirty="0">
                          <a:solidFill>
                            <a:srgbClr val="FF00FF"/>
                          </a:solidFill>
                          <a:latin typeface="+mn-lt"/>
                          <a:ea typeface="+mn-ea"/>
                        </a:rPr>
                        <a:t>B</a:t>
                      </a:r>
                      <a:r>
                        <a:rPr lang="zh-CN" sz="1400" b="1" kern="100" dirty="0">
                          <a:solidFill>
                            <a:srgbClr val="FF00FF"/>
                          </a:solidFill>
                          <a:latin typeface="+mn-lt"/>
                          <a:ea typeface="+mn-ea"/>
                        </a:rPr>
                        <a:t>的描述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FF00FF"/>
                          </a:solidFill>
                          <a:latin typeface="+mn-lt"/>
                          <a:ea typeface="+mn-ea"/>
                        </a:rPr>
                        <a:t>考题规格说明－考题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6660">
                <a:tc>
                  <a:txBody>
                    <a:bodyPr/>
                    <a:lstStyle/>
                    <a:p>
                      <a:pPr algn="just">
                        <a:spcAft>
                          <a:spcPts val="0"/>
                        </a:spcAft>
                      </a:pPr>
                      <a:r>
                        <a:rPr lang="en-US" sz="1400" b="1" kern="100" dirty="0">
                          <a:latin typeface="+mn-lt"/>
                          <a:ea typeface="+mn-ea"/>
                        </a:rPr>
                        <a:t>A</a:t>
                      </a:r>
                      <a:r>
                        <a:rPr lang="zh-CN" sz="1400" b="1" kern="100" dirty="0">
                          <a:latin typeface="+mn-lt"/>
                          <a:ea typeface="+mn-ea"/>
                        </a:rPr>
                        <a:t>是交易或者报表</a:t>
                      </a:r>
                      <a:r>
                        <a:rPr lang="en-US" sz="1400" b="1" kern="100" dirty="0">
                          <a:latin typeface="+mn-lt"/>
                          <a:ea typeface="+mn-ea"/>
                        </a:rPr>
                        <a:t>B</a:t>
                      </a:r>
                      <a:r>
                        <a:rPr lang="zh-CN" sz="1400" b="1" kern="100" dirty="0">
                          <a:latin typeface="+mn-lt"/>
                          <a:ea typeface="+mn-ea"/>
                        </a:rPr>
                        <a:t>中的一项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latin typeface="+mn-lt"/>
                          <a:ea typeface="+mn-ea"/>
                        </a:rPr>
                        <a:t>销售项－销售</a:t>
                      </a:r>
                    </a:p>
                    <a:p>
                      <a:pPr algn="just">
                        <a:spcAft>
                          <a:spcPts val="0"/>
                        </a:spcAft>
                      </a:pPr>
                      <a:r>
                        <a:rPr lang="zh-CN" sz="1400" b="1" kern="100" dirty="0">
                          <a:latin typeface="+mn-lt"/>
                          <a:ea typeface="+mn-ea"/>
                        </a:rPr>
                        <a:t>考题－考卷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330">
                <a:tc>
                  <a:txBody>
                    <a:bodyPr/>
                    <a:lstStyle/>
                    <a:p>
                      <a:pPr algn="just">
                        <a:spcAft>
                          <a:spcPts val="0"/>
                        </a:spcAft>
                      </a:pPr>
                      <a:r>
                        <a:rPr lang="en-US" sz="1400" b="1" kern="100">
                          <a:latin typeface="+mn-lt"/>
                          <a:ea typeface="+mn-ea"/>
                        </a:rPr>
                        <a:t>A</a:t>
                      </a:r>
                      <a:r>
                        <a:rPr lang="zh-CN" sz="1400" b="1" kern="100">
                          <a:latin typeface="+mn-lt"/>
                          <a:ea typeface="+mn-ea"/>
                        </a:rPr>
                        <a:t>为</a:t>
                      </a:r>
                      <a:r>
                        <a:rPr lang="en-US" sz="1400" b="1" kern="100">
                          <a:latin typeface="+mn-lt"/>
                          <a:ea typeface="+mn-ea"/>
                        </a:rPr>
                        <a:t>B</a:t>
                      </a:r>
                      <a:r>
                        <a:rPr lang="zh-CN" sz="1400" b="1" kern="100">
                          <a:latin typeface="+mn-lt"/>
                          <a:ea typeface="+mn-ea"/>
                        </a:rPr>
                        <a:t>所知</a:t>
                      </a:r>
                      <a:r>
                        <a:rPr lang="en-US" sz="1400" b="1" kern="100">
                          <a:latin typeface="+mn-lt"/>
                          <a:ea typeface="+mn-ea"/>
                        </a:rPr>
                        <a:t>/</a:t>
                      </a:r>
                      <a:r>
                        <a:rPr lang="zh-CN" sz="1400" b="1" kern="100">
                          <a:latin typeface="+mn-lt"/>
                          <a:ea typeface="+mn-ea"/>
                        </a:rPr>
                        <a:t>为</a:t>
                      </a:r>
                      <a:r>
                        <a:rPr lang="en-US" sz="1400" b="1" kern="100">
                          <a:latin typeface="+mn-lt"/>
                          <a:ea typeface="+mn-ea"/>
                        </a:rPr>
                        <a:t>B</a:t>
                      </a:r>
                      <a:r>
                        <a:rPr lang="zh-CN" sz="1400" b="1" kern="100">
                          <a:latin typeface="+mn-lt"/>
                          <a:ea typeface="+mn-ea"/>
                        </a:rPr>
                        <a:t>所记录</a:t>
                      </a:r>
                      <a:r>
                        <a:rPr lang="en-US" sz="1400" b="1" kern="100">
                          <a:latin typeface="+mn-lt"/>
                          <a:ea typeface="+mn-ea"/>
                        </a:rPr>
                        <a:t>/</a:t>
                      </a:r>
                      <a:r>
                        <a:rPr lang="zh-CN" sz="1400" b="1" kern="100">
                          <a:latin typeface="+mn-lt"/>
                          <a:ea typeface="+mn-ea"/>
                        </a:rPr>
                        <a:t>录入</a:t>
                      </a:r>
                      <a:r>
                        <a:rPr lang="en-US" sz="1400" b="1" kern="100">
                          <a:latin typeface="+mn-lt"/>
                          <a:ea typeface="+mn-ea"/>
                        </a:rPr>
                        <a:t>B</a:t>
                      </a:r>
                      <a:r>
                        <a:rPr lang="zh-CN" sz="1400" b="1" kern="100">
                          <a:latin typeface="+mn-lt"/>
                          <a:ea typeface="+mn-ea"/>
                        </a:rPr>
                        <a:t>中</a:t>
                      </a:r>
                      <a:r>
                        <a:rPr lang="en-US" sz="1400" b="1" kern="100">
                          <a:latin typeface="+mn-lt"/>
                          <a:ea typeface="+mn-ea"/>
                        </a:rPr>
                        <a:t>/</a:t>
                      </a:r>
                      <a:r>
                        <a:rPr lang="zh-CN" sz="1400" b="1" kern="100">
                          <a:latin typeface="+mn-lt"/>
                          <a:ea typeface="+mn-ea"/>
                        </a:rPr>
                        <a:t>为</a:t>
                      </a:r>
                      <a:r>
                        <a:rPr lang="en-US" sz="1400" b="1" kern="100">
                          <a:latin typeface="+mn-lt"/>
                          <a:ea typeface="+mn-ea"/>
                        </a:rPr>
                        <a:t>B</a:t>
                      </a:r>
                      <a:r>
                        <a:rPr lang="zh-CN" sz="1400" b="1" kern="100">
                          <a:latin typeface="+mn-lt"/>
                          <a:ea typeface="+mn-ea"/>
                        </a:rPr>
                        <a:t>所捕获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3330">
                <a:tc>
                  <a:txBody>
                    <a:bodyPr/>
                    <a:lstStyle/>
                    <a:p>
                      <a:pPr algn="just">
                        <a:spcAft>
                          <a:spcPts val="0"/>
                        </a:spcAft>
                      </a:pPr>
                      <a:r>
                        <a:rPr lang="en-US" sz="1400" b="1" kern="100">
                          <a:latin typeface="+mn-lt"/>
                          <a:ea typeface="+mn-ea"/>
                        </a:rPr>
                        <a:t>A</a:t>
                      </a:r>
                      <a:r>
                        <a:rPr lang="zh-CN" sz="1400" b="1" kern="100">
                          <a:latin typeface="+mn-lt"/>
                          <a:ea typeface="+mn-ea"/>
                        </a:rPr>
                        <a:t>是</a:t>
                      </a:r>
                      <a:r>
                        <a:rPr lang="en-US" sz="1400" b="1" kern="100">
                          <a:latin typeface="+mn-lt"/>
                          <a:ea typeface="+mn-ea"/>
                        </a:rPr>
                        <a:t>B</a:t>
                      </a:r>
                      <a:r>
                        <a:rPr lang="zh-CN" sz="1400" b="1" kern="100">
                          <a:latin typeface="+mn-lt"/>
                          <a:ea typeface="+mn-ea"/>
                        </a:rPr>
                        <a:t>的一个成员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收银员－商店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3330">
                <a:tc>
                  <a:txBody>
                    <a:bodyPr/>
                    <a:lstStyle/>
                    <a:p>
                      <a:pPr algn="just">
                        <a:spcAft>
                          <a:spcPts val="0"/>
                        </a:spcAft>
                      </a:pPr>
                      <a:r>
                        <a:rPr lang="en-US" sz="1400" b="1" kern="100">
                          <a:latin typeface="+mn-lt"/>
                          <a:ea typeface="+mn-ea"/>
                        </a:rPr>
                        <a:t>A</a:t>
                      </a:r>
                      <a:r>
                        <a:rPr lang="zh-CN" sz="1400" b="1" kern="100">
                          <a:latin typeface="+mn-lt"/>
                          <a:ea typeface="+mn-ea"/>
                        </a:rPr>
                        <a:t>是</a:t>
                      </a:r>
                      <a:r>
                        <a:rPr lang="en-US" sz="1400" b="1" kern="100">
                          <a:latin typeface="+mn-lt"/>
                          <a:ea typeface="+mn-ea"/>
                        </a:rPr>
                        <a:t>B</a:t>
                      </a:r>
                      <a:r>
                        <a:rPr lang="zh-CN" sz="1400" b="1" kern="100">
                          <a:latin typeface="+mn-lt"/>
                          <a:ea typeface="+mn-ea"/>
                        </a:rPr>
                        <a:t>的一个组织子单元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销售部－商店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3330">
                <a:tc>
                  <a:txBody>
                    <a:bodyPr/>
                    <a:lstStyle/>
                    <a:p>
                      <a:pPr algn="just">
                        <a:spcAft>
                          <a:spcPts val="0"/>
                        </a:spcAft>
                      </a:pPr>
                      <a:r>
                        <a:rPr lang="en-US" sz="1400" b="1" kern="100">
                          <a:latin typeface="+mn-lt"/>
                          <a:ea typeface="+mn-ea"/>
                        </a:rPr>
                        <a:t>A</a:t>
                      </a:r>
                      <a:r>
                        <a:rPr lang="zh-CN" sz="1400" b="1" kern="100">
                          <a:latin typeface="+mn-lt"/>
                          <a:ea typeface="+mn-ea"/>
                        </a:rPr>
                        <a:t>使用或管理</a:t>
                      </a:r>
                      <a:r>
                        <a:rPr lang="en-US" sz="1400" b="1" kern="100">
                          <a:latin typeface="+mn-lt"/>
                          <a:ea typeface="+mn-ea"/>
                        </a:rPr>
                        <a:t>B</a:t>
                      </a:r>
                      <a:endParaRPr lang="zh-CN" sz="14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收银员－</a:t>
                      </a:r>
                      <a:r>
                        <a:rPr lang="en-US" sz="1400" b="1" kern="100">
                          <a:latin typeface="+mn-lt"/>
                          <a:ea typeface="+mn-ea"/>
                        </a:rPr>
                        <a:t>POS</a:t>
                      </a:r>
                      <a:r>
                        <a:rPr lang="zh-CN" sz="1400" b="1" kern="100">
                          <a:latin typeface="+mn-lt"/>
                          <a:ea typeface="+mn-ea"/>
                        </a:rPr>
                        <a:t>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3330">
                <a:tc>
                  <a:txBody>
                    <a:bodyPr/>
                    <a:lstStyle/>
                    <a:p>
                      <a:pPr algn="just">
                        <a:spcAft>
                          <a:spcPts val="0"/>
                        </a:spcAft>
                      </a:pPr>
                      <a:r>
                        <a:rPr lang="en-US" sz="1400" b="1" kern="100">
                          <a:latin typeface="+mn-lt"/>
                          <a:ea typeface="+mn-ea"/>
                        </a:rPr>
                        <a:t>A</a:t>
                      </a:r>
                      <a:r>
                        <a:rPr lang="zh-CN" sz="1400" b="1" kern="100">
                          <a:latin typeface="+mn-lt"/>
                          <a:ea typeface="+mn-ea"/>
                        </a:rPr>
                        <a:t>与</a:t>
                      </a:r>
                      <a:r>
                        <a:rPr lang="en-US" sz="1400" b="1" kern="100">
                          <a:latin typeface="+mn-lt"/>
                          <a:ea typeface="+mn-ea"/>
                        </a:rPr>
                        <a:t>B</a:t>
                      </a:r>
                      <a:r>
                        <a:rPr lang="zh-CN" sz="1400" b="1" kern="100">
                          <a:latin typeface="+mn-lt"/>
                          <a:ea typeface="+mn-ea"/>
                        </a:rPr>
                        <a:t>通信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顾客－收银员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26660">
                <a:tc>
                  <a:txBody>
                    <a:bodyPr/>
                    <a:lstStyle/>
                    <a:p>
                      <a:pPr algn="just">
                        <a:spcAft>
                          <a:spcPts val="0"/>
                        </a:spcAft>
                      </a:pPr>
                      <a:r>
                        <a:rPr lang="en-US" sz="1400" b="1" kern="100">
                          <a:latin typeface="+mn-lt"/>
                          <a:ea typeface="+mn-ea"/>
                        </a:rPr>
                        <a:t>A</a:t>
                      </a:r>
                      <a:r>
                        <a:rPr lang="zh-CN" sz="1400" b="1" kern="100">
                          <a:latin typeface="+mn-lt"/>
                          <a:ea typeface="+mn-ea"/>
                        </a:rPr>
                        <a:t>与一个交易</a:t>
                      </a:r>
                      <a:r>
                        <a:rPr lang="en-US" sz="1400" b="1" kern="100">
                          <a:latin typeface="+mn-lt"/>
                          <a:ea typeface="+mn-ea"/>
                        </a:rPr>
                        <a:t>B</a:t>
                      </a:r>
                      <a:r>
                        <a:rPr lang="zh-CN" sz="1400" b="1" kern="100">
                          <a:latin typeface="+mn-lt"/>
                          <a:ea typeface="+mn-ea"/>
                        </a:rPr>
                        <a:t>有关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学生－考试</a:t>
                      </a:r>
                    </a:p>
                    <a:p>
                      <a:pPr algn="just">
                        <a:spcAft>
                          <a:spcPts val="0"/>
                        </a:spcAft>
                      </a:pPr>
                      <a:r>
                        <a:rPr lang="zh-CN" sz="1400" b="1" kern="100">
                          <a:latin typeface="+mn-lt"/>
                          <a:ea typeface="+mn-ea"/>
                        </a:rPr>
                        <a:t>顾客－销售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3330">
                <a:tc>
                  <a:txBody>
                    <a:bodyPr/>
                    <a:lstStyle/>
                    <a:p>
                      <a:pPr algn="just">
                        <a:spcAft>
                          <a:spcPts val="0"/>
                        </a:spcAft>
                      </a:pPr>
                      <a:r>
                        <a:rPr lang="en-US" sz="1400" b="1" kern="100">
                          <a:latin typeface="+mn-lt"/>
                          <a:ea typeface="+mn-ea"/>
                        </a:rPr>
                        <a:t>A</a:t>
                      </a:r>
                      <a:r>
                        <a:rPr lang="zh-CN" sz="1400" b="1" kern="100">
                          <a:latin typeface="+mn-lt"/>
                          <a:ea typeface="+mn-ea"/>
                        </a:rPr>
                        <a:t>是一个与另一个交易</a:t>
                      </a:r>
                      <a:r>
                        <a:rPr lang="en-US" sz="1400" b="1" kern="100">
                          <a:latin typeface="+mn-lt"/>
                          <a:ea typeface="+mn-ea"/>
                        </a:rPr>
                        <a:t>B</a:t>
                      </a:r>
                      <a:r>
                        <a:rPr lang="zh-CN" sz="1400" b="1" kern="100">
                          <a:latin typeface="+mn-lt"/>
                          <a:ea typeface="+mn-ea"/>
                        </a:rPr>
                        <a:t>有关的事务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支付－销售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3330">
                <a:tc>
                  <a:txBody>
                    <a:bodyPr/>
                    <a:lstStyle/>
                    <a:p>
                      <a:pPr algn="just">
                        <a:spcAft>
                          <a:spcPts val="0"/>
                        </a:spcAft>
                      </a:pPr>
                      <a:r>
                        <a:rPr lang="en-US" sz="1400" b="1" kern="100">
                          <a:latin typeface="+mn-lt"/>
                          <a:ea typeface="+mn-ea"/>
                        </a:rPr>
                        <a:t>A</a:t>
                      </a:r>
                      <a:r>
                        <a:rPr lang="zh-CN" sz="1400" b="1" kern="100">
                          <a:latin typeface="+mn-lt"/>
                          <a:ea typeface="+mn-ea"/>
                        </a:rPr>
                        <a:t>与</a:t>
                      </a:r>
                      <a:r>
                        <a:rPr lang="en-US" sz="1400" b="1" kern="100">
                          <a:latin typeface="+mn-lt"/>
                          <a:ea typeface="+mn-ea"/>
                        </a:rPr>
                        <a:t>B</a:t>
                      </a:r>
                      <a:r>
                        <a:rPr lang="zh-CN" sz="1400" b="1" kern="100">
                          <a:latin typeface="+mn-lt"/>
                          <a:ea typeface="+mn-ea"/>
                        </a:rPr>
                        <a:t>相邻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latin typeface="+mn-lt"/>
                          <a:ea typeface="+mn-ea"/>
                        </a:rPr>
                        <a:t>商品－商品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3330">
                <a:tc>
                  <a:txBody>
                    <a:bodyPr/>
                    <a:lstStyle/>
                    <a:p>
                      <a:pPr algn="just">
                        <a:spcAft>
                          <a:spcPts val="0"/>
                        </a:spcAft>
                      </a:pPr>
                      <a:r>
                        <a:rPr lang="en-US" sz="1400" b="1" kern="100">
                          <a:latin typeface="+mn-lt"/>
                          <a:ea typeface="+mn-ea"/>
                        </a:rPr>
                        <a:t>A</a:t>
                      </a:r>
                      <a:r>
                        <a:rPr lang="zh-CN" sz="1400" b="1" kern="100">
                          <a:latin typeface="+mn-lt"/>
                          <a:ea typeface="+mn-ea"/>
                        </a:rPr>
                        <a:t>为</a:t>
                      </a:r>
                      <a:r>
                        <a:rPr lang="en-US" sz="1400" b="1" kern="100">
                          <a:latin typeface="+mn-lt"/>
                          <a:ea typeface="+mn-ea"/>
                        </a:rPr>
                        <a:t>B</a:t>
                      </a:r>
                      <a:r>
                        <a:rPr lang="zh-CN" sz="1400" b="1" kern="100">
                          <a:latin typeface="+mn-lt"/>
                          <a:ea typeface="+mn-ea"/>
                        </a:rPr>
                        <a:t>所拥有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a:latin typeface="+mn-lt"/>
                          <a:ea typeface="+mn-ea"/>
                        </a:rPr>
                        <a:t>POS</a:t>
                      </a:r>
                      <a:r>
                        <a:rPr lang="zh-CN" sz="1400" b="1" kern="100">
                          <a:latin typeface="+mn-lt"/>
                          <a:ea typeface="+mn-ea"/>
                        </a:rPr>
                        <a:t>机－商店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426660">
                <a:tc>
                  <a:txBody>
                    <a:bodyPr/>
                    <a:lstStyle/>
                    <a:p>
                      <a:pPr algn="just">
                        <a:spcAft>
                          <a:spcPts val="0"/>
                        </a:spcAft>
                      </a:pPr>
                      <a:r>
                        <a:rPr lang="en-US" sz="1400" b="1" kern="100">
                          <a:latin typeface="+mn-lt"/>
                          <a:ea typeface="+mn-ea"/>
                        </a:rPr>
                        <a:t>A</a:t>
                      </a:r>
                      <a:r>
                        <a:rPr lang="zh-CN" sz="1400" b="1" kern="100">
                          <a:latin typeface="+mn-lt"/>
                          <a:ea typeface="+mn-ea"/>
                        </a:rPr>
                        <a:t>是一个与</a:t>
                      </a:r>
                      <a:r>
                        <a:rPr lang="en-US" sz="1400" b="1" kern="100">
                          <a:latin typeface="+mn-lt"/>
                          <a:ea typeface="+mn-ea"/>
                        </a:rPr>
                        <a:t>B</a:t>
                      </a:r>
                      <a:r>
                        <a:rPr lang="zh-CN" sz="1400" b="1" kern="100">
                          <a:latin typeface="+mn-lt"/>
                          <a:ea typeface="+mn-ea"/>
                        </a:rPr>
                        <a:t>有关的事件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latin typeface="+mn-lt"/>
                          <a:ea typeface="+mn-ea"/>
                        </a:rPr>
                        <a:t>考试－学生</a:t>
                      </a:r>
                    </a:p>
                    <a:p>
                      <a:pPr algn="just">
                        <a:spcAft>
                          <a:spcPts val="0"/>
                        </a:spcAft>
                      </a:pPr>
                      <a:r>
                        <a:rPr lang="zh-CN" sz="1400" b="1" kern="100" dirty="0">
                          <a:latin typeface="+mn-lt"/>
                          <a:ea typeface="+mn-ea"/>
                        </a:rPr>
                        <a:t>销售－顾客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6621" name="矩形 5">
            <a:extLst>
              <a:ext uri="{FF2B5EF4-FFF2-40B4-BE49-F238E27FC236}">
                <a16:creationId xmlns:a16="http://schemas.microsoft.com/office/drawing/2014/main" id="{BC1707EF-2311-48CB-9238-DF3A778EDF32}"/>
              </a:ext>
            </a:extLst>
          </p:cNvPr>
          <p:cNvSpPr>
            <a:spLocks noChangeArrowheads="1"/>
          </p:cNvSpPr>
          <p:nvPr/>
        </p:nvSpPr>
        <p:spPr bwMode="auto">
          <a:xfrm>
            <a:off x="3643313" y="614362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dirty="0">
                <a:latin typeface="黑体" panose="02010609060101010101" pitchFamily="49" charset="-122"/>
                <a:ea typeface="黑体" panose="02010609060101010101" pitchFamily="49" charset="-122"/>
              </a:rPr>
              <a:t>通用关联列表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2CD3CF98-8B03-446C-8212-3749361A057A}"/>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7587" name="页脚占位符 3">
            <a:extLst>
              <a:ext uri="{FF2B5EF4-FFF2-40B4-BE49-F238E27FC236}">
                <a16:creationId xmlns:a16="http://schemas.microsoft.com/office/drawing/2014/main" id="{1E9FF6AA-FA2D-425F-A273-09D12518115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2018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Group 115">
            <a:extLst>
              <a:ext uri="{FF2B5EF4-FFF2-40B4-BE49-F238E27FC236}">
                <a16:creationId xmlns:a16="http://schemas.microsoft.com/office/drawing/2014/main" id="{F8ECDC02-CA2E-420A-8904-AC27E8DA0E33}"/>
              </a:ext>
            </a:extLst>
          </p:cNvPr>
          <p:cNvGraphicFramePr>
            <a:graphicFrameLocks noGrp="1"/>
          </p:cNvGraphicFramePr>
          <p:nvPr>
            <p:ph idx="1"/>
          </p:nvPr>
        </p:nvGraphicFramePr>
        <p:xfrm>
          <a:off x="395288" y="1882775"/>
          <a:ext cx="8497887" cy="3849689"/>
        </p:xfrm>
        <a:graphic>
          <a:graphicData uri="http://schemas.openxmlformats.org/drawingml/2006/table">
            <a:tbl>
              <a:tblPr>
                <a:tableStyleId>{5940675A-B579-460E-94D1-54222C63F5DA}</a:tableStyleId>
              </a:tblPr>
              <a:tblGrid>
                <a:gridCol w="3519767">
                  <a:extLst>
                    <a:ext uri="{9D8B030D-6E8A-4147-A177-3AD203B41FA5}">
                      <a16:colId xmlns:a16="http://schemas.microsoft.com/office/drawing/2014/main" val="20000"/>
                    </a:ext>
                  </a:extLst>
                </a:gridCol>
                <a:gridCol w="4978120">
                  <a:extLst>
                    <a:ext uri="{9D8B030D-6E8A-4147-A177-3AD203B41FA5}">
                      <a16:colId xmlns:a16="http://schemas.microsoft.com/office/drawing/2014/main" val="20001"/>
                    </a:ext>
                  </a:extLst>
                </a:gridCol>
              </a:tblGrid>
              <a:tr h="403691">
                <a:tc>
                  <a:txBody>
                    <a:body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a:ln>
                            <a:noFill/>
                          </a:ln>
                          <a:effectLst/>
                        </a:rPr>
                        <a:t>关联</a:t>
                      </a:r>
                      <a:endParaRPr kumimoji="0"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122317" marR="122317" marT="45705" marB="45705" horzOverflow="overflow"/>
                </a:tc>
                <a:tc>
                  <a:txBody>
                    <a:body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a:ln>
                            <a:noFill/>
                          </a:ln>
                          <a:effectLst/>
                        </a:rPr>
                        <a:t>含义</a:t>
                      </a:r>
                      <a:endParaRPr kumimoji="0"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122317" marR="122317" marT="45705" marB="45705" horzOverflow="overflow"/>
                </a:tc>
                <a:extLst>
                  <a:ext uri="{0D108BD9-81ED-4DB2-BD59-A6C34878D82A}">
                    <a16:rowId xmlns:a16="http://schemas.microsoft.com/office/drawing/2014/main" val="10000"/>
                  </a:ext>
                </a:extLst>
              </a:tr>
              <a:tr h="475444">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学生“</a:t>
                      </a:r>
                      <a:r>
                        <a:rPr kumimoji="0" lang="zh-CN" altLang="en-US" sz="1800" b="1" u="none" strike="noStrike" cap="none" normalizeH="0" baseline="0" dirty="0">
                          <a:ln>
                            <a:noFill/>
                          </a:ln>
                          <a:solidFill>
                            <a:srgbClr val="FF0000"/>
                          </a:solidFill>
                          <a:effectLst/>
                        </a:rPr>
                        <a:t>参加</a:t>
                      </a:r>
                      <a:r>
                        <a:rPr kumimoji="0" lang="zh-CN" altLang="en-US" sz="1800" b="1" u="none" strike="noStrike" cap="none" normalizeH="0" baseline="0" dirty="0">
                          <a:ln>
                            <a:noFill/>
                          </a:ln>
                          <a:effectLst/>
                        </a:rPr>
                        <a:t>”考试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为了知道学生是否需要参加该项考试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1"/>
                  </a:ext>
                </a:extLst>
              </a:tr>
              <a:tr h="47025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老师“</a:t>
                      </a:r>
                      <a:r>
                        <a:rPr kumimoji="0" lang="zh-CN" altLang="en-US" sz="1800" b="1" u="none" strike="noStrike" cap="none" normalizeH="0" baseline="0" dirty="0">
                          <a:ln>
                            <a:noFill/>
                          </a:ln>
                          <a:solidFill>
                            <a:srgbClr val="FF0000"/>
                          </a:solidFill>
                          <a:effectLst/>
                        </a:rPr>
                        <a:t>监考</a:t>
                      </a:r>
                      <a:r>
                        <a:rPr kumimoji="0" lang="zh-CN" altLang="en-US" sz="1800" b="1" u="none" strike="noStrike" cap="none" normalizeH="0" baseline="0" dirty="0">
                          <a:ln>
                            <a:noFill/>
                          </a:ln>
                          <a:effectLst/>
                        </a:rPr>
                        <a:t>”考试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为了知道由哪（几）位老师监考</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2"/>
                  </a:ext>
                </a:extLst>
              </a:tr>
              <a:tr h="47198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a:t>
                      </a:r>
                      <a:r>
                        <a:rPr kumimoji="0" lang="zh-CN" altLang="en-US" sz="1800" b="1" u="none" strike="noStrike" cap="none" normalizeH="0" baseline="0" dirty="0">
                          <a:ln>
                            <a:noFill/>
                          </a:ln>
                          <a:solidFill>
                            <a:srgbClr val="FF0000"/>
                          </a:solidFill>
                          <a:effectLst/>
                        </a:rPr>
                        <a:t>记录着</a:t>
                      </a:r>
                      <a:r>
                        <a:rPr kumimoji="0" lang="zh-CN" altLang="en-US" sz="1800" b="1" u="none" strike="noStrike" cap="none" normalizeH="0" baseline="0" dirty="0">
                          <a:ln>
                            <a:noFill/>
                          </a:ln>
                          <a:effectLst/>
                        </a:rPr>
                        <a:t>”考题</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为了知道一份考卷由哪些考题组成</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3"/>
                  </a:ext>
                </a:extLst>
              </a:tr>
              <a:tr h="47025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考卷生成规则“</a:t>
                      </a:r>
                      <a:r>
                        <a:rPr kumimoji="0" lang="zh-CN" altLang="en-US" sz="1800" b="1" u="none" strike="noStrike" cap="none" normalizeH="0" baseline="0" dirty="0">
                          <a:ln>
                            <a:noFill/>
                          </a:ln>
                          <a:solidFill>
                            <a:srgbClr val="FF0000"/>
                          </a:solidFill>
                          <a:effectLst/>
                        </a:rPr>
                        <a:t>对应于</a:t>
                      </a:r>
                      <a:r>
                        <a:rPr kumimoji="0" lang="zh-CN" altLang="en-US" sz="1800" b="1" u="none" strike="noStrike" cap="none" normalizeH="0" baseline="0" dirty="0">
                          <a:ln>
                            <a:noFill/>
                          </a:ln>
                          <a:effectLst/>
                        </a:rPr>
                        <a:t>”课程</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为了知道是哪门课程的考卷生成规则</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4"/>
                  </a:ext>
                </a:extLst>
              </a:tr>
              <a:tr h="47025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考卷生成规则“</a:t>
                      </a:r>
                      <a:r>
                        <a:rPr kumimoji="0" lang="zh-CN" altLang="en-US" sz="1800" b="1" u="none" strike="noStrike" cap="none" normalizeH="0" baseline="0" dirty="0">
                          <a:ln>
                            <a:noFill/>
                          </a:ln>
                          <a:solidFill>
                            <a:srgbClr val="FF0000"/>
                          </a:solidFill>
                          <a:effectLst/>
                        </a:rPr>
                        <a:t>应用于</a:t>
                      </a:r>
                      <a:r>
                        <a:rPr kumimoji="0" lang="zh-CN" altLang="en-US" sz="1800" b="1" u="none" strike="noStrike" cap="none" normalizeH="0" baseline="0" dirty="0">
                          <a:ln>
                            <a:noFill/>
                          </a:ln>
                          <a:effectLst/>
                        </a:rPr>
                        <a:t>”考试</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为了知道某次考试使用哪套考卷生成规则</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5"/>
                  </a:ext>
                </a:extLst>
              </a:tr>
              <a:tr h="6521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考卷生成规则“</a:t>
                      </a:r>
                      <a:r>
                        <a:rPr kumimoji="0" lang="zh-CN" altLang="en-US" sz="1800" b="1" u="none" strike="noStrike" cap="none" normalizeH="0" baseline="0" dirty="0">
                          <a:ln>
                            <a:noFill/>
                          </a:ln>
                          <a:solidFill>
                            <a:srgbClr val="FF0000"/>
                          </a:solidFill>
                          <a:effectLst/>
                        </a:rPr>
                        <a:t>记录着</a:t>
                      </a:r>
                      <a:r>
                        <a:rPr kumimoji="0" lang="zh-CN" altLang="en-US" sz="1800" b="1" u="none" strike="noStrike" cap="none" normalizeH="0" baseline="0" dirty="0">
                          <a:ln>
                            <a:noFill/>
                          </a:ln>
                          <a:effectLst/>
                        </a:rPr>
                        <a:t>”考卷生成规则项</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为了知道一套考卷生成规则由哪些细项组成</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6"/>
                  </a:ext>
                </a:extLst>
              </a:tr>
              <a:tr h="435678">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考题规格说明“</a:t>
                      </a:r>
                      <a:r>
                        <a:rPr kumimoji="0" lang="zh-CN" altLang="en-US" sz="1800" b="1" u="none" strike="noStrike" cap="none" normalizeH="0" baseline="0" dirty="0">
                          <a:ln>
                            <a:noFill/>
                          </a:ln>
                          <a:solidFill>
                            <a:srgbClr val="FF0000"/>
                          </a:solidFill>
                          <a:effectLst/>
                        </a:rPr>
                        <a:t>详细描述</a:t>
                      </a:r>
                      <a:r>
                        <a:rPr kumimoji="0" lang="zh-CN" altLang="en-US" sz="1800" b="1" u="none" strike="noStrike" cap="none" normalizeH="0" baseline="0" dirty="0">
                          <a:ln>
                            <a:noFill/>
                          </a:ln>
                          <a:effectLst/>
                        </a:rPr>
                        <a:t>”考题</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为了知道一道考题的详细描述</a:t>
                      </a:r>
                      <a:endPar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itchFamily="18" charset="0"/>
                      </a:endParaRPr>
                    </a:p>
                  </a:txBody>
                  <a:tcPr marL="122317" marR="122317" marT="45705" marB="45705" horzOverflow="overflow"/>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51D408DF-C0A6-4927-AD9D-8C8C7864CED2}"/>
              </a:ext>
            </a:extLst>
          </p:cNvPr>
          <p:cNvSpPr>
            <a:spLocks noChangeArrowheads="1"/>
          </p:cNvSpPr>
          <p:nvPr/>
        </p:nvSpPr>
        <p:spPr bwMode="auto">
          <a:xfrm>
            <a:off x="3347864" y="1211540"/>
            <a:ext cx="20409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dirty="0">
                <a:latin typeface="黑体" panose="02010609060101010101" pitchFamily="49" charset="-122"/>
                <a:ea typeface="黑体" panose="02010609060101010101" pitchFamily="49" charset="-122"/>
              </a:rPr>
              <a:t>动词短语识别</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269B0B3C-EFEF-4DCE-8771-32BA58B6D9AA}"/>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9B909D65-625E-422E-83B6-27F5E6DD907E}"/>
              </a:ext>
            </a:extLst>
          </p:cNvPr>
          <p:cNvSpPr>
            <a:spLocks noGrp="1"/>
          </p:cNvSpPr>
          <p:nvPr>
            <p:ph idx="1"/>
          </p:nvPr>
        </p:nvSpPr>
        <p:spPr/>
        <p:txBody>
          <a:bodyPr/>
          <a:lstStyle/>
          <a:p>
            <a:pPr lvl="1">
              <a:defRPr/>
            </a:pPr>
            <a:r>
              <a:rPr lang="zh-CN" b="1" dirty="0">
                <a:latin typeface="+mn-ea"/>
                <a:ea typeface="+mn-ea"/>
                <a:cs typeface="+mn-cs"/>
              </a:rPr>
              <a:t>寻找关联时要遵循下述指导原则：</a:t>
            </a:r>
            <a:endParaRPr lang="en-US" altLang="zh-CN" b="1" dirty="0">
              <a:latin typeface="+mn-ea"/>
              <a:ea typeface="+mn-ea"/>
              <a:cs typeface="+mn-cs"/>
            </a:endParaRPr>
          </a:p>
          <a:p>
            <a:pPr lvl="2">
              <a:defRPr/>
            </a:pPr>
            <a:r>
              <a:rPr lang="zh-CN" b="1" dirty="0">
                <a:latin typeface="+mn-ea"/>
                <a:ea typeface="+mn-ea"/>
              </a:rPr>
              <a:t>将注意力集中在需要知道型关联。</a:t>
            </a:r>
            <a:endParaRPr lang="en-US" altLang="zh-CN" b="1" dirty="0">
              <a:latin typeface="+mn-ea"/>
              <a:ea typeface="+mn-ea"/>
            </a:endParaRPr>
          </a:p>
          <a:p>
            <a:pPr lvl="2">
              <a:defRPr/>
            </a:pPr>
            <a:r>
              <a:rPr lang="zh-CN" altLang="en-US" b="1" dirty="0">
                <a:latin typeface="+mn-ea"/>
                <a:ea typeface="+mn-ea"/>
              </a:rPr>
              <a:t>识别概念类比识别关联更重要。</a:t>
            </a:r>
            <a:endParaRPr lang="en-US" altLang="zh-CN" b="1" dirty="0">
              <a:latin typeface="+mn-ea"/>
              <a:ea typeface="+mn-ea"/>
            </a:endParaRPr>
          </a:p>
          <a:p>
            <a:pPr lvl="2">
              <a:defRPr/>
            </a:pPr>
            <a:r>
              <a:rPr lang="zh-CN" altLang="en-US" b="1" dirty="0">
                <a:latin typeface="+mn-ea"/>
                <a:ea typeface="+mn-ea"/>
              </a:rPr>
              <a:t>太多的关联不仅不能有效地表示领域模型，反而容易使领域模型变得混乱。</a:t>
            </a:r>
            <a:endParaRPr lang="en-US" altLang="zh-CN" b="1" dirty="0">
              <a:latin typeface="+mn-ea"/>
              <a:ea typeface="+mn-ea"/>
            </a:endParaRPr>
          </a:p>
          <a:p>
            <a:pPr lvl="2">
              <a:defRPr/>
            </a:pPr>
            <a:r>
              <a:rPr lang="zh-CN" altLang="en-US" b="1" dirty="0">
                <a:latin typeface="+mn-ea"/>
                <a:ea typeface="+mn-ea"/>
              </a:rPr>
              <a:t>避免显示冗余或导出关联。</a:t>
            </a:r>
            <a:endParaRPr lang="en-US" altLang="zh-CN" b="1" dirty="0">
              <a:latin typeface="+mn-ea"/>
              <a:ea typeface="+mn-ea"/>
            </a:endParaRPr>
          </a:p>
          <a:p>
            <a:pPr lvl="1">
              <a:defRPr/>
            </a:pPr>
            <a:r>
              <a:rPr lang="zh-CN" altLang="en-US" b="1" dirty="0">
                <a:latin typeface="+mn-ea"/>
                <a:ea typeface="+mn-ea"/>
              </a:rPr>
              <a:t>通常来说，类之间的</a:t>
            </a:r>
            <a:r>
              <a:rPr lang="zh-CN" altLang="en-US" b="1" dirty="0">
                <a:solidFill>
                  <a:srgbClr val="FF0000"/>
                </a:solidFill>
                <a:latin typeface="+mn-ea"/>
                <a:ea typeface="+mn-ea"/>
              </a:rPr>
              <a:t>依赖、关联、聚合、组合</a:t>
            </a:r>
            <a:r>
              <a:rPr lang="zh-CN" altLang="en-US" b="1" dirty="0">
                <a:latin typeface="+mn-ea"/>
                <a:ea typeface="+mn-ea"/>
              </a:rPr>
              <a:t>以及</a:t>
            </a:r>
            <a:r>
              <a:rPr lang="zh-CN" altLang="en-US" b="1" dirty="0">
                <a:solidFill>
                  <a:srgbClr val="FF0000"/>
                </a:solidFill>
                <a:latin typeface="+mn-ea"/>
                <a:ea typeface="+mn-ea"/>
              </a:rPr>
              <a:t>继承</a:t>
            </a:r>
            <a:r>
              <a:rPr lang="zh-CN" altLang="en-US" b="1" dirty="0">
                <a:latin typeface="+mn-ea"/>
                <a:ea typeface="+mn-ea"/>
              </a:rPr>
              <a:t>这五类关系是需要标明的。</a:t>
            </a:r>
            <a:endParaRPr lang="en-US" altLang="zh-CN" b="1" dirty="0">
              <a:latin typeface="+mn-ea"/>
              <a:ea typeface="+mn-ea"/>
            </a:endParaRPr>
          </a:p>
          <a:p>
            <a:pPr lvl="1">
              <a:defRPr/>
            </a:pPr>
            <a:r>
              <a:rPr lang="zh-CN" altLang="en-US" b="1" dirty="0">
                <a:latin typeface="+mn-ea"/>
                <a:ea typeface="+mn-ea"/>
              </a:rPr>
              <a:t>注意关联类的识别。</a:t>
            </a:r>
            <a:endParaRPr lang="en-US" altLang="zh-CN" b="1" dirty="0">
              <a:latin typeface="+mn-ea"/>
              <a:ea typeface="+mn-ea"/>
            </a:endParaRPr>
          </a:p>
        </p:txBody>
      </p:sp>
      <p:sp>
        <p:nvSpPr>
          <p:cNvPr id="68612" name="页脚占位符 3">
            <a:extLst>
              <a:ext uri="{FF2B5EF4-FFF2-40B4-BE49-F238E27FC236}">
                <a16:creationId xmlns:a16="http://schemas.microsoft.com/office/drawing/2014/main" id="{FAF758D0-269D-4A23-9802-21822074C7A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8F1CAEBC-11DA-45F8-B877-0746A9D84AEE}"/>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69635" name="内容占位符 2">
            <a:extLst>
              <a:ext uri="{FF2B5EF4-FFF2-40B4-BE49-F238E27FC236}">
                <a16:creationId xmlns:a16="http://schemas.microsoft.com/office/drawing/2014/main" id="{C7B131B0-6D30-4CBA-B073-FCCBB410DC93}"/>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9636" name="页脚占位符 3">
            <a:extLst>
              <a:ext uri="{FF2B5EF4-FFF2-40B4-BE49-F238E27FC236}">
                <a16:creationId xmlns:a16="http://schemas.microsoft.com/office/drawing/2014/main" id="{0E98CCF7-20D8-4B08-9C5F-ACDF249BED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9637" name="Rectangle 2">
            <a:extLst>
              <a:ext uri="{FF2B5EF4-FFF2-40B4-BE49-F238E27FC236}">
                <a16:creationId xmlns:a16="http://schemas.microsoft.com/office/drawing/2014/main" id="{7AFE64D5-A444-48ED-AE16-FC9B023E16B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69638" name="Object 1">
            <a:extLst>
              <a:ext uri="{FF2B5EF4-FFF2-40B4-BE49-F238E27FC236}">
                <a16:creationId xmlns:a16="http://schemas.microsoft.com/office/drawing/2014/main" id="{50B0376C-43A7-49EE-986D-BCE280FD0C96}"/>
              </a:ext>
            </a:extLst>
          </p:cNvPr>
          <p:cNvGraphicFramePr>
            <a:graphicFrameLocks noChangeAspect="1"/>
          </p:cNvGraphicFramePr>
          <p:nvPr/>
        </p:nvGraphicFramePr>
        <p:xfrm>
          <a:off x="1071563" y="1035050"/>
          <a:ext cx="6858000" cy="5322888"/>
        </p:xfrm>
        <a:graphic>
          <a:graphicData uri="http://schemas.openxmlformats.org/presentationml/2006/ole">
            <mc:AlternateContent xmlns:mc="http://schemas.openxmlformats.org/markup-compatibility/2006">
              <mc:Choice xmlns:v="urn:schemas-microsoft-com:vml" Requires="v">
                <p:oleObj spid="_x0000_s74763" name="Visio" r:id="rId3" imgW="4813554" imgH="3731895" progId="Visio.Drawing.11">
                  <p:embed/>
                </p:oleObj>
              </mc:Choice>
              <mc:Fallback>
                <p:oleObj name="Visio" r:id="rId3" imgW="4813554" imgH="3731895" progId="Visio.Drawing.11">
                  <p:embed/>
                  <p:pic>
                    <p:nvPicPr>
                      <p:cNvPr id="69638" name="Object 1">
                        <a:extLst>
                          <a:ext uri="{FF2B5EF4-FFF2-40B4-BE49-F238E27FC236}">
                            <a16:creationId xmlns:a16="http://schemas.microsoft.com/office/drawing/2014/main" id="{50B0376C-43A7-49EE-986D-BCE280FD0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035050"/>
                        <a:ext cx="6858000"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9" name="矩形 6">
            <a:extLst>
              <a:ext uri="{FF2B5EF4-FFF2-40B4-BE49-F238E27FC236}">
                <a16:creationId xmlns:a16="http://schemas.microsoft.com/office/drawing/2014/main" id="{071A6895-84D4-4FC8-A39E-BD7905417F77}"/>
              </a:ext>
            </a:extLst>
          </p:cNvPr>
          <p:cNvSpPr>
            <a:spLocks noChangeArrowheads="1"/>
          </p:cNvSpPr>
          <p:nvPr/>
        </p:nvSpPr>
        <p:spPr bwMode="auto">
          <a:xfrm>
            <a:off x="2571750" y="6273800"/>
            <a:ext cx="387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在线考试系统部分领域模型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CA58B713-7D06-4A66-B981-EC83BB0EA387}"/>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3" name="内容占位符 2">
            <a:extLst>
              <a:ext uri="{FF2B5EF4-FFF2-40B4-BE49-F238E27FC236}">
                <a16:creationId xmlns:a16="http://schemas.microsoft.com/office/drawing/2014/main" id="{040B4075-D88D-4DC6-9346-2E9C115B63D8}"/>
              </a:ext>
            </a:extLst>
          </p:cNvPr>
          <p:cNvSpPr>
            <a:spLocks noGrp="1"/>
          </p:cNvSpPr>
          <p:nvPr>
            <p:ph idx="1"/>
          </p:nvPr>
        </p:nvSpPr>
        <p:spPr>
          <a:xfrm>
            <a:off x="642938" y="1143000"/>
            <a:ext cx="8343900" cy="5357813"/>
          </a:xfrm>
        </p:spPr>
        <p:txBody>
          <a:bodyPr/>
          <a:lstStyle/>
          <a:p>
            <a:pPr>
              <a:buFont typeface="Wingdings" panose="05000000000000000000" pitchFamily="2" charset="2"/>
              <a:buNone/>
              <a:defRPr/>
            </a:pPr>
            <a:r>
              <a:rPr lang="en-US" altLang="zh-CN" b="1" dirty="0">
                <a:latin typeface="+mn-ea"/>
              </a:rPr>
              <a:t>3. </a:t>
            </a:r>
            <a:r>
              <a:rPr lang="zh-CN" altLang="en-US" b="1" dirty="0">
                <a:latin typeface="+mn-ea"/>
              </a:rPr>
              <a:t>添加属性</a:t>
            </a:r>
            <a:endParaRPr lang="en-US" altLang="zh-CN" b="1" dirty="0">
              <a:latin typeface="+mn-ea"/>
            </a:endParaRPr>
          </a:p>
          <a:p>
            <a:pPr lvl="1">
              <a:defRPr/>
            </a:pPr>
            <a:r>
              <a:rPr lang="zh-CN" b="1" dirty="0">
                <a:latin typeface="+mn-ea"/>
                <a:ea typeface="+mn-ea"/>
              </a:rPr>
              <a:t>属性是对象的数据特性，例如重量、颜色和速度等</a:t>
            </a:r>
            <a:r>
              <a:rPr lang="zh-CN" altLang="en-US" b="1" dirty="0">
                <a:latin typeface="+mn-ea"/>
                <a:ea typeface="+mn-ea"/>
              </a:rPr>
              <a:t>。</a:t>
            </a:r>
            <a:r>
              <a:rPr lang="zh-CN" b="1" dirty="0">
                <a:latin typeface="+mn-ea"/>
                <a:ea typeface="+mn-ea"/>
              </a:rPr>
              <a:t>领域模型中的属性往往是需求（用例）建议或者暗示我们需要记忆的那些信息。</a:t>
            </a:r>
            <a:endParaRPr lang="en-US" altLang="zh-CN" b="1" dirty="0">
              <a:latin typeface="+mn-ea"/>
              <a:ea typeface="+mn-ea"/>
            </a:endParaRPr>
          </a:p>
          <a:p>
            <a:pPr lvl="1">
              <a:defRPr/>
            </a:pPr>
            <a:r>
              <a:rPr lang="zh-CN" b="1" dirty="0">
                <a:latin typeface="+mn-ea"/>
                <a:ea typeface="+mn-ea"/>
              </a:rPr>
              <a:t>属性不可能在问题陈述中被完整地描述，因此必须利用分析人员在应用领域和真实世界中的知识来寻找它们。</a:t>
            </a:r>
            <a:endParaRPr lang="en-US" altLang="zh-CN" b="1" dirty="0">
              <a:latin typeface="+mn-ea"/>
              <a:ea typeface="+mn-ea"/>
            </a:endParaRPr>
          </a:p>
          <a:p>
            <a:pPr lvl="1">
              <a:defRPr/>
            </a:pPr>
            <a:r>
              <a:rPr lang="zh-CN" b="1" dirty="0">
                <a:latin typeface="+mn-ea"/>
                <a:ea typeface="+mn-ea"/>
              </a:rPr>
              <a:t>除了概念类的属性，也要寻找关联上的属性。</a:t>
            </a:r>
            <a:endParaRPr lang="en-US" altLang="zh-CN" b="1" dirty="0">
              <a:latin typeface="+mn-ea"/>
              <a:ea typeface="+mn-ea"/>
            </a:endParaRPr>
          </a:p>
          <a:p>
            <a:pPr lvl="1">
              <a:defRPr/>
            </a:pPr>
            <a:r>
              <a:rPr lang="zh-CN" b="1" dirty="0">
                <a:latin typeface="+mn-ea"/>
                <a:ea typeface="+mn-ea"/>
              </a:rPr>
              <a:t>识别概念类的属性时，只需要建模属性的名称、类型和初始值（如果有的话），还不需要考虑属性的可见性。</a:t>
            </a:r>
            <a:endParaRPr lang="zh-CN" altLang="en-US" b="1" dirty="0">
              <a:latin typeface="+mn-ea"/>
              <a:ea typeface="+mn-ea"/>
            </a:endParaRPr>
          </a:p>
        </p:txBody>
      </p:sp>
      <p:sp>
        <p:nvSpPr>
          <p:cNvPr id="70660" name="页脚占位符 3">
            <a:extLst>
              <a:ext uri="{FF2B5EF4-FFF2-40B4-BE49-F238E27FC236}">
                <a16:creationId xmlns:a16="http://schemas.microsoft.com/office/drawing/2014/main" id="{6BA41FF3-6BDB-4620-ACD0-4F89B2B737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4C130BC3-C9A9-43A7-B3B4-47B6960CD641}"/>
              </a:ext>
            </a:extLst>
          </p:cNvPr>
          <p:cNvSpPr>
            <a:spLocks noGrp="1"/>
          </p:cNvSpPr>
          <p:nvPr>
            <p:ph type="title"/>
          </p:nvPr>
        </p:nvSpPr>
        <p:spPr/>
        <p:txBody>
          <a:bodyPr/>
          <a:lstStyle/>
          <a:p>
            <a:r>
              <a:rPr lang="en-US" altLang="zh-CN" dirty="0">
                <a:latin typeface="华文中宋" panose="02010600040101010101" pitchFamily="2" charset="-122"/>
              </a:rPr>
              <a:t>§4.5 </a:t>
            </a:r>
            <a:r>
              <a:rPr lang="zh-CN" altLang="en-US" dirty="0">
                <a:latin typeface="华文中宋" panose="02010600040101010101" pitchFamily="2" charset="-122"/>
              </a:rPr>
              <a:t>创建领域模型</a:t>
            </a:r>
            <a:endParaRPr lang="zh-CN" altLang="en-US" dirty="0"/>
          </a:p>
        </p:txBody>
      </p:sp>
      <p:sp>
        <p:nvSpPr>
          <p:cNvPr id="71683" name="内容占位符 2">
            <a:extLst>
              <a:ext uri="{FF2B5EF4-FFF2-40B4-BE49-F238E27FC236}">
                <a16:creationId xmlns:a16="http://schemas.microsoft.com/office/drawing/2014/main" id="{92141562-FCB8-452E-BF44-3A44050F2CC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1684" name="页脚占位符 3">
            <a:extLst>
              <a:ext uri="{FF2B5EF4-FFF2-40B4-BE49-F238E27FC236}">
                <a16:creationId xmlns:a16="http://schemas.microsoft.com/office/drawing/2014/main" id="{186AC76A-792A-4553-8215-0E817ABF1C0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0506CB94-70FA-4164-8E19-E226AD1F47C2}"/>
              </a:ext>
            </a:extLst>
          </p:cNvPr>
          <p:cNvGraphicFramePr>
            <a:graphicFrameLocks noGrp="1"/>
          </p:cNvGraphicFramePr>
          <p:nvPr/>
        </p:nvGraphicFramePr>
        <p:xfrm>
          <a:off x="642938" y="1357313"/>
          <a:ext cx="7929562" cy="4673598"/>
        </p:xfrm>
        <a:graphic>
          <a:graphicData uri="http://schemas.openxmlformats.org/drawingml/2006/table">
            <a:tbl>
              <a:tblPr/>
              <a:tblGrid>
                <a:gridCol w="2667890">
                  <a:extLst>
                    <a:ext uri="{9D8B030D-6E8A-4147-A177-3AD203B41FA5}">
                      <a16:colId xmlns:a16="http://schemas.microsoft.com/office/drawing/2014/main" val="20000"/>
                    </a:ext>
                  </a:extLst>
                </a:gridCol>
                <a:gridCol w="5261672">
                  <a:extLst>
                    <a:ext uri="{9D8B030D-6E8A-4147-A177-3AD203B41FA5}">
                      <a16:colId xmlns:a16="http://schemas.microsoft.com/office/drawing/2014/main" val="20001"/>
                    </a:ext>
                  </a:extLst>
                </a:gridCol>
              </a:tblGrid>
              <a:tr h="283931">
                <a:tc>
                  <a:txBody>
                    <a:bodyPr/>
                    <a:lstStyle/>
                    <a:p>
                      <a:pPr algn="ctr">
                        <a:spcAft>
                          <a:spcPts val="0"/>
                        </a:spcAft>
                      </a:pPr>
                      <a:r>
                        <a:rPr lang="zh-CN" sz="1800" b="1" kern="0" dirty="0">
                          <a:latin typeface="+mn-lt"/>
                          <a:ea typeface="+mn-ea"/>
                          <a:cs typeface="宋体"/>
                        </a:rPr>
                        <a:t>概念</a:t>
                      </a:r>
                      <a:endParaRPr lang="zh-CN" sz="18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latin typeface="+mn-lt"/>
                          <a:ea typeface="+mn-ea"/>
                          <a:cs typeface="宋体"/>
                        </a:rPr>
                        <a:t>属性</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54">
                <a:tc>
                  <a:txBody>
                    <a:bodyPr/>
                    <a:lstStyle/>
                    <a:p>
                      <a:pPr algn="just">
                        <a:spcAft>
                          <a:spcPts val="0"/>
                        </a:spcAft>
                      </a:pPr>
                      <a:r>
                        <a:rPr lang="zh-CN" sz="1800" b="1" kern="100">
                          <a:latin typeface="+mn-lt"/>
                          <a:ea typeface="+mn-ea"/>
                        </a:rPr>
                        <a:t>课程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开课时间</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54">
                <a:tc>
                  <a:txBody>
                    <a:bodyPr/>
                    <a:lstStyle/>
                    <a:p>
                      <a:pPr algn="just">
                        <a:spcAft>
                          <a:spcPts val="0"/>
                        </a:spcAft>
                      </a:pPr>
                      <a:r>
                        <a:rPr lang="zh-CN" sz="1800" b="1" kern="100">
                          <a:latin typeface="+mn-lt"/>
                          <a:ea typeface="+mn-ea"/>
                        </a:rPr>
                        <a:t>课程规格说明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课程编号，课程名称，学分，课程简要介绍</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54">
                <a:tc>
                  <a:txBody>
                    <a:bodyPr/>
                    <a:lstStyle/>
                    <a:p>
                      <a:pPr algn="just">
                        <a:spcAft>
                          <a:spcPts val="0"/>
                        </a:spcAft>
                      </a:pPr>
                      <a:r>
                        <a:rPr lang="zh-CN" sz="1800" b="1" kern="100">
                          <a:latin typeface="+mn-lt"/>
                          <a:ea typeface="+mn-ea"/>
                        </a:rPr>
                        <a:t>学生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学号，班级，姓名，联系</a:t>
                      </a:r>
                      <a:r>
                        <a:rPr lang="en-US" sz="1800" b="1" kern="100">
                          <a:latin typeface="+mn-lt"/>
                          <a:ea typeface="+mn-ea"/>
                        </a:rPr>
                        <a:t>Email</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54">
                <a:tc>
                  <a:txBody>
                    <a:bodyPr/>
                    <a:lstStyle/>
                    <a:p>
                      <a:pPr algn="just">
                        <a:spcAft>
                          <a:spcPts val="0"/>
                        </a:spcAft>
                      </a:pPr>
                      <a:r>
                        <a:rPr lang="zh-CN" sz="1800" b="1" kern="100">
                          <a:solidFill>
                            <a:srgbClr val="FF00FF"/>
                          </a:solidFill>
                          <a:latin typeface="+mn-lt"/>
                          <a:ea typeface="+mn-ea"/>
                        </a:rPr>
                        <a:t>选课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FF00FF"/>
                          </a:solidFill>
                          <a:latin typeface="+mn-lt"/>
                          <a:ea typeface="+mn-ea"/>
                        </a:rPr>
                        <a:t>选课年份，课程总评成绩</a:t>
                      </a:r>
                      <a:r>
                        <a:rPr lang="en-US" sz="1800" b="1" kern="100" dirty="0">
                          <a:solidFill>
                            <a:srgbClr val="FF00FF"/>
                          </a:solidFill>
                          <a:latin typeface="+mn-lt"/>
                          <a:ea typeface="+mn-ea"/>
                          <a:cs typeface="Times New Roman"/>
                        </a:rPr>
                        <a:t>……</a:t>
                      </a:r>
                      <a:endParaRPr lang="zh-CN" sz="18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8709">
                <a:tc>
                  <a:txBody>
                    <a:bodyPr/>
                    <a:lstStyle/>
                    <a:p>
                      <a:pPr algn="just">
                        <a:spcAft>
                          <a:spcPts val="0"/>
                        </a:spcAft>
                      </a:pPr>
                      <a:r>
                        <a:rPr lang="zh-CN" sz="1800" b="1" kern="100">
                          <a:latin typeface="+mn-lt"/>
                          <a:ea typeface="+mn-ea"/>
                        </a:rPr>
                        <a:t>老师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latin typeface="+mn-lt"/>
                          <a:ea typeface="+mn-ea"/>
                        </a:rPr>
                        <a:t>工作证号，姓名，职称，所在院系名称，联系电话，联系</a:t>
                      </a:r>
                      <a:r>
                        <a:rPr lang="en-US" sz="1800" b="1" kern="100" dirty="0">
                          <a:latin typeface="+mn-lt"/>
                          <a:ea typeface="+mn-ea"/>
                        </a:rPr>
                        <a:t>Email</a:t>
                      </a:r>
                      <a:r>
                        <a:rPr lang="en-US" sz="1800" b="1" kern="100" dirty="0">
                          <a:latin typeface="+mn-lt"/>
                          <a:ea typeface="+mn-ea"/>
                          <a:cs typeface="Times New Roman"/>
                        </a:rPr>
                        <a:t>……</a:t>
                      </a:r>
                      <a:endParaRPr lang="zh-CN" sz="18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54">
                <a:tc>
                  <a:txBody>
                    <a:bodyPr/>
                    <a:lstStyle/>
                    <a:p>
                      <a:pPr algn="just">
                        <a:spcAft>
                          <a:spcPts val="0"/>
                        </a:spcAft>
                      </a:pPr>
                      <a:r>
                        <a:rPr lang="zh-CN" sz="1800" b="1" kern="100">
                          <a:solidFill>
                            <a:srgbClr val="FF00FF"/>
                          </a:solidFill>
                          <a:latin typeface="+mn-lt"/>
                          <a:ea typeface="+mn-ea"/>
                        </a:rPr>
                        <a:t>授课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FF00FF"/>
                          </a:solidFill>
                          <a:latin typeface="+mn-lt"/>
                          <a:ea typeface="+mn-ea"/>
                        </a:rPr>
                        <a:t>授课时间，授课教室</a:t>
                      </a:r>
                      <a:r>
                        <a:rPr lang="en-US" sz="1800" b="1" kern="100" dirty="0">
                          <a:solidFill>
                            <a:srgbClr val="FF00FF"/>
                          </a:solidFill>
                          <a:latin typeface="+mn-lt"/>
                          <a:ea typeface="+mn-ea"/>
                          <a:cs typeface="Times New Roman"/>
                        </a:rPr>
                        <a:t>……</a:t>
                      </a:r>
                      <a:endParaRPr lang="zh-CN" sz="18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54">
                <a:tc>
                  <a:txBody>
                    <a:bodyPr/>
                    <a:lstStyle/>
                    <a:p>
                      <a:pPr algn="just">
                        <a:spcAft>
                          <a:spcPts val="0"/>
                        </a:spcAft>
                      </a:pPr>
                      <a:r>
                        <a:rPr lang="zh-CN" sz="1800" b="1" kern="100">
                          <a:solidFill>
                            <a:srgbClr val="FF00FF"/>
                          </a:solidFill>
                          <a:latin typeface="+mn-lt"/>
                          <a:ea typeface="+mn-ea"/>
                        </a:rPr>
                        <a:t>监考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solidFill>
                            <a:srgbClr val="FF00FF"/>
                          </a:solidFill>
                          <a:latin typeface="+mn-lt"/>
                          <a:ea typeface="+mn-ea"/>
                        </a:rPr>
                        <a:t>应到人数，实到人数，考场情况简述</a:t>
                      </a:r>
                      <a:r>
                        <a:rPr lang="en-US" sz="1800" b="1" kern="100" dirty="0">
                          <a:solidFill>
                            <a:srgbClr val="FF00FF"/>
                          </a:solidFill>
                          <a:latin typeface="+mn-lt"/>
                          <a:ea typeface="+mn-ea"/>
                          <a:cs typeface="Times New Roman"/>
                        </a:rPr>
                        <a:t>……</a:t>
                      </a:r>
                      <a:endParaRPr lang="zh-CN" sz="1800" b="1" kern="100" dirty="0">
                        <a:solidFill>
                          <a:srgbClr val="FF00FF"/>
                        </a:solidFill>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54">
                <a:tc>
                  <a:txBody>
                    <a:bodyPr/>
                    <a:lstStyle/>
                    <a:p>
                      <a:pPr algn="just">
                        <a:spcAft>
                          <a:spcPts val="0"/>
                        </a:spcAft>
                      </a:pPr>
                      <a:r>
                        <a:rPr lang="zh-CN" sz="1800" b="1" kern="100">
                          <a:latin typeface="+mn-lt"/>
                          <a:ea typeface="+mn-ea"/>
                        </a:rPr>
                        <a:t>考试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考试时间，考试时长，考试地点</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54">
                <a:tc>
                  <a:txBody>
                    <a:bodyPr/>
                    <a:lstStyle/>
                    <a:p>
                      <a:pPr algn="just">
                        <a:spcAft>
                          <a:spcPts val="0"/>
                        </a:spcAft>
                      </a:pPr>
                      <a:r>
                        <a:rPr lang="zh-CN" sz="1800" b="1" kern="100">
                          <a:latin typeface="+mn-lt"/>
                          <a:ea typeface="+mn-ea"/>
                        </a:rPr>
                        <a:t>考卷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总分</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48709">
                <a:tc>
                  <a:txBody>
                    <a:bodyPr/>
                    <a:lstStyle/>
                    <a:p>
                      <a:pPr algn="just">
                        <a:spcAft>
                          <a:spcPts val="0"/>
                        </a:spcAft>
                      </a:pPr>
                      <a:r>
                        <a:rPr lang="zh-CN" sz="1800" b="1" kern="100">
                          <a:latin typeface="+mn-lt"/>
                          <a:ea typeface="+mn-ea"/>
                        </a:rPr>
                        <a:t>考卷生成规则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测试对象，测试目的，内容范围综述，考卷难度，规则创建人，规则创建时间，规则生效标志</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354">
                <a:tc>
                  <a:txBody>
                    <a:bodyPr/>
                    <a:lstStyle/>
                    <a:p>
                      <a:pPr algn="just">
                        <a:spcAft>
                          <a:spcPts val="0"/>
                        </a:spcAft>
                      </a:pPr>
                      <a:r>
                        <a:rPr lang="zh-CN" sz="1800" b="1" kern="100">
                          <a:latin typeface="+mn-lt"/>
                          <a:ea typeface="+mn-ea"/>
                        </a:rPr>
                        <a:t>考卷生成规则项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题目类型、题目难度、内容分类、题目数量</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354">
                <a:tc>
                  <a:txBody>
                    <a:bodyPr/>
                    <a:lstStyle/>
                    <a:p>
                      <a:pPr algn="just">
                        <a:spcAft>
                          <a:spcPts val="0"/>
                        </a:spcAft>
                      </a:pPr>
                      <a:r>
                        <a:rPr lang="zh-CN" sz="1800" b="1" kern="100">
                          <a:latin typeface="+mn-lt"/>
                          <a:ea typeface="+mn-ea"/>
                        </a:rPr>
                        <a:t>考题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mn-lt"/>
                          <a:ea typeface="+mn-ea"/>
                        </a:rPr>
                        <a:t>解答，得分</a:t>
                      </a:r>
                      <a:r>
                        <a:rPr lang="en-US" sz="1800" b="1" kern="100">
                          <a:latin typeface="+mn-lt"/>
                          <a:ea typeface="+mn-ea"/>
                          <a:cs typeface="Times New Roman"/>
                        </a:rPr>
                        <a:t>……</a:t>
                      </a:r>
                      <a:endParaRPr lang="zh-CN" sz="1800" b="1" kern="10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548709">
                <a:tc>
                  <a:txBody>
                    <a:bodyPr/>
                    <a:lstStyle/>
                    <a:p>
                      <a:pPr algn="just">
                        <a:spcAft>
                          <a:spcPts val="0"/>
                        </a:spcAft>
                      </a:pPr>
                      <a:r>
                        <a:rPr lang="zh-CN" sz="1800" b="1" kern="100">
                          <a:latin typeface="+mn-lt"/>
                          <a:ea typeface="+mn-ea"/>
                        </a:rPr>
                        <a:t>考题规格说明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dirty="0">
                          <a:latin typeface="+mn-lt"/>
                          <a:ea typeface="+mn-ea"/>
                        </a:rPr>
                        <a:t>题目类型、题目难度、内容分类、分数、创建时间、创建人、生效标志</a:t>
                      </a:r>
                      <a:r>
                        <a:rPr lang="en-US" sz="1800" b="1" kern="100" dirty="0">
                          <a:latin typeface="+mn-lt"/>
                          <a:ea typeface="+mn-ea"/>
                          <a:cs typeface="Times New Roman"/>
                        </a:rPr>
                        <a:t>……</a:t>
                      </a:r>
                      <a:endParaRPr lang="zh-CN" sz="1800" b="1" kern="100" dirty="0">
                        <a:latin typeface="+mn-lt"/>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71732" name="矩形 5">
            <a:extLst>
              <a:ext uri="{FF2B5EF4-FFF2-40B4-BE49-F238E27FC236}">
                <a16:creationId xmlns:a16="http://schemas.microsoft.com/office/drawing/2014/main" id="{69B68E1F-6A02-496B-97B6-D7C1BE18CCC9}"/>
              </a:ext>
            </a:extLst>
          </p:cNvPr>
          <p:cNvSpPr>
            <a:spLocks noChangeArrowheads="1"/>
          </p:cNvSpPr>
          <p:nvPr/>
        </p:nvSpPr>
        <p:spPr bwMode="auto">
          <a:xfrm>
            <a:off x="2500313" y="6143625"/>
            <a:ext cx="4186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考试用例相关概念的部分属性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66CD165A-E167-43A7-A2FB-8C587520751A}"/>
              </a:ext>
            </a:extLst>
          </p:cNvPr>
          <p:cNvSpPr>
            <a:spLocks noGrp="1"/>
          </p:cNvSpPr>
          <p:nvPr>
            <p:ph type="title"/>
          </p:nvPr>
        </p:nvSpPr>
        <p:spPr/>
        <p:txBody>
          <a:bodyPr/>
          <a:lstStyle/>
          <a:p>
            <a:r>
              <a:rPr lang="en-US" altLang="zh-CN" dirty="0">
                <a:latin typeface="华文中宋" panose="02010600040101010101" pitchFamily="2" charset="-122"/>
              </a:rPr>
              <a:t>§4.1 UML</a:t>
            </a:r>
            <a:r>
              <a:rPr lang="zh-CN" altLang="en-US" dirty="0">
                <a:latin typeface="华文中宋" panose="02010600040101010101" pitchFamily="2" charset="-122"/>
              </a:rPr>
              <a:t>概述</a:t>
            </a:r>
            <a:endParaRPr lang="zh-CN" altLang="en-US" dirty="0"/>
          </a:p>
        </p:txBody>
      </p:sp>
      <p:sp>
        <p:nvSpPr>
          <p:cNvPr id="3" name="内容占位符 2">
            <a:extLst>
              <a:ext uri="{FF2B5EF4-FFF2-40B4-BE49-F238E27FC236}">
                <a16:creationId xmlns:a16="http://schemas.microsoft.com/office/drawing/2014/main" id="{C0DD7E24-F0BB-4B59-900B-D6ED92F06FE3}"/>
              </a:ext>
            </a:extLst>
          </p:cNvPr>
          <p:cNvSpPr>
            <a:spLocks noGrp="1"/>
          </p:cNvSpPr>
          <p:nvPr>
            <p:ph idx="1"/>
          </p:nvPr>
        </p:nvSpPr>
        <p:spPr/>
        <p:txBody>
          <a:bodyPr/>
          <a:lstStyle/>
          <a:p>
            <a:pPr>
              <a:buFont typeface="Wingdings" panose="05000000000000000000" pitchFamily="2" charset="2"/>
              <a:buNone/>
            </a:pPr>
            <a:r>
              <a:rPr lang="en-US" altLang="zh-CN" b="1">
                <a:latin typeface="黑体" panose="02010609060101010101" pitchFamily="49" charset="-122"/>
              </a:rPr>
              <a:t>	</a:t>
            </a:r>
            <a:r>
              <a:rPr lang="zh-CN" altLang="en-US" b="1">
                <a:latin typeface="黑体" panose="02010609060101010101" pitchFamily="49" charset="-122"/>
              </a:rPr>
              <a:t>视图和组成视图的图之间的对应关系：</a:t>
            </a:r>
            <a:endParaRPr lang="en-US" altLang="zh-CN" b="1">
              <a:latin typeface="黑体" panose="02010609060101010101" pitchFamily="49" charset="-122"/>
            </a:endParaRPr>
          </a:p>
          <a:p>
            <a:pPr lvl="1"/>
            <a:r>
              <a:rPr lang="zh-CN" altLang="en-US" b="1">
                <a:latin typeface="黑体" panose="02010609060101010101" pitchFamily="49" charset="-122"/>
                <a:ea typeface="黑体" panose="02010609060101010101" pitchFamily="49" charset="-122"/>
              </a:rPr>
              <a:t>用例视图：使用用例图和活动图；</a:t>
            </a:r>
          </a:p>
          <a:p>
            <a:pPr lvl="1"/>
            <a:r>
              <a:rPr lang="zh-CN" altLang="en-US" b="1">
                <a:latin typeface="黑体" panose="02010609060101010101" pitchFamily="49" charset="-122"/>
                <a:ea typeface="黑体" panose="02010609060101010101" pitchFamily="49" charset="-122"/>
              </a:rPr>
              <a:t>逻辑视图和进程视图：使用类图、对象图、顺序图、协作图、状态图和活动图；</a:t>
            </a:r>
          </a:p>
          <a:p>
            <a:pPr lvl="1"/>
            <a:r>
              <a:rPr lang="zh-CN" altLang="en-US" b="1">
                <a:latin typeface="黑体" panose="02010609060101010101" pitchFamily="49" charset="-122"/>
                <a:ea typeface="黑体" panose="02010609060101010101" pitchFamily="49" charset="-122"/>
              </a:rPr>
              <a:t>构件视图：使用构件图；</a:t>
            </a:r>
          </a:p>
          <a:p>
            <a:pPr lvl="1"/>
            <a:r>
              <a:rPr lang="zh-CN" altLang="en-US" b="1">
                <a:latin typeface="黑体" panose="02010609060101010101" pitchFamily="49" charset="-122"/>
                <a:ea typeface="黑体" panose="02010609060101010101" pitchFamily="49" charset="-122"/>
              </a:rPr>
              <a:t>部署视图：使用部署图</a:t>
            </a:r>
          </a:p>
        </p:txBody>
      </p:sp>
      <p:sp>
        <p:nvSpPr>
          <p:cNvPr id="39940" name="页脚占位符 3">
            <a:extLst>
              <a:ext uri="{FF2B5EF4-FFF2-40B4-BE49-F238E27FC236}">
                <a16:creationId xmlns:a16="http://schemas.microsoft.com/office/drawing/2014/main" id="{4A79BE4A-D694-4AE4-937F-6279F73B166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1">
            <a:extLst>
              <a:ext uri="{FF2B5EF4-FFF2-40B4-BE49-F238E27FC236}">
                <a16:creationId xmlns:a16="http://schemas.microsoft.com/office/drawing/2014/main" id="{8921B86F-F4C0-4C00-A9E6-C49DEBB661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DA6BFC42-3103-4A03-9C7A-68C404E8DFB3}"/>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创建系统操作契约</a:t>
            </a:r>
          </a:p>
        </p:txBody>
      </p:sp>
      <p:sp>
        <p:nvSpPr>
          <p:cNvPr id="6" name="标题 1">
            <a:extLst>
              <a:ext uri="{FF2B5EF4-FFF2-40B4-BE49-F238E27FC236}">
                <a16:creationId xmlns:a16="http://schemas.microsoft.com/office/drawing/2014/main" id="{1C61EEBA-E23A-41FA-8A19-5ED06A957A1E}"/>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D8240DF7-A29C-40C3-BE5E-81E28E4887FB}"/>
              </a:ext>
            </a:extLst>
          </p:cNvPr>
          <p:cNvSpPr>
            <a:spLocks noGrp="1"/>
          </p:cNvSpPr>
          <p:nvPr>
            <p:ph type="title"/>
          </p:nvPr>
        </p:nvSpPr>
        <p:spPr/>
        <p:txBody>
          <a:bodyPr/>
          <a:lstStyle/>
          <a:p>
            <a:pPr marL="342900" indent="-342900"/>
            <a:r>
              <a:rPr lang="en-US" altLang="zh-CN" dirty="0">
                <a:latin typeface="华文中宋" panose="02010600040101010101" pitchFamily="2" charset="-122"/>
              </a:rPr>
              <a:t>§4.6 </a:t>
            </a:r>
            <a:r>
              <a:rPr lang="zh-CN" altLang="en-US" dirty="0">
                <a:latin typeface="华文中宋" panose="02010600040101010101" pitchFamily="2" charset="-122"/>
              </a:rPr>
              <a:t>绘制系统顺序图</a:t>
            </a:r>
            <a:endParaRPr lang="zh-CN" altLang="en-US" dirty="0"/>
          </a:p>
        </p:txBody>
      </p:sp>
      <p:sp>
        <p:nvSpPr>
          <p:cNvPr id="3" name="内容占位符 2">
            <a:extLst>
              <a:ext uri="{FF2B5EF4-FFF2-40B4-BE49-F238E27FC236}">
                <a16:creationId xmlns:a16="http://schemas.microsoft.com/office/drawing/2014/main" id="{7C968CB4-7196-411A-9F32-BE230F19933E}"/>
              </a:ext>
            </a:extLst>
          </p:cNvPr>
          <p:cNvSpPr>
            <a:spLocks noGrp="1"/>
          </p:cNvSpPr>
          <p:nvPr>
            <p:ph idx="1"/>
          </p:nvPr>
        </p:nvSpPr>
        <p:spPr>
          <a:xfrm>
            <a:off x="-324544" y="1143000"/>
            <a:ext cx="9468544" cy="4856163"/>
          </a:xfrm>
        </p:spPr>
        <p:txBody>
          <a:bodyPr/>
          <a:lstStyle/>
          <a:p>
            <a:pPr lvl="1" algn="just">
              <a:defRPr/>
            </a:pPr>
            <a:r>
              <a:rPr lang="zh-CN" b="1" dirty="0">
                <a:ea typeface="+mn-ea"/>
              </a:rPr>
              <a:t>一个系统顺序图用来表示在用例的一个特定场景中，外部参与者产生的事件、事件的顺序以及系统之间的事件。</a:t>
            </a:r>
            <a:endParaRPr lang="en-US" altLang="zh-CN" b="1" dirty="0">
              <a:ea typeface="+mn-ea"/>
            </a:endParaRPr>
          </a:p>
          <a:p>
            <a:pPr lvl="1" algn="just">
              <a:defRPr/>
            </a:pPr>
            <a:r>
              <a:rPr lang="zh-CN" b="1" dirty="0">
                <a:ea typeface="+mn-ea"/>
              </a:rPr>
              <a:t>在系统顺序图中，所有的系统都被当作</a:t>
            </a:r>
            <a:r>
              <a:rPr lang="zh-CN" b="1" dirty="0">
                <a:solidFill>
                  <a:srgbClr val="FF00FF"/>
                </a:solidFill>
                <a:ea typeface="+mn-ea"/>
              </a:rPr>
              <a:t>黑盒</a:t>
            </a:r>
            <a:r>
              <a:rPr lang="zh-CN" b="1" dirty="0">
                <a:ea typeface="+mn-ea"/>
              </a:rPr>
              <a:t>，图的重点是描述参与者和系统之间、或者系统和系统之间的事件，因此称这些事件为</a:t>
            </a:r>
            <a:r>
              <a:rPr lang="zh-CN" b="1" dirty="0">
                <a:solidFill>
                  <a:srgbClr val="FF00FF"/>
                </a:solidFill>
                <a:ea typeface="+mn-ea"/>
              </a:rPr>
              <a:t>系统事件</a:t>
            </a:r>
            <a:r>
              <a:rPr lang="zh-CN" b="1" dirty="0">
                <a:ea typeface="+mn-ea"/>
              </a:rPr>
              <a:t>。</a:t>
            </a:r>
            <a:r>
              <a:rPr lang="zh-CN" altLang="en-US" b="1" dirty="0">
                <a:ea typeface="+mn-ea"/>
              </a:rPr>
              <a:t>系统事件对于理解系统要具备怎样的行为是很有帮助的。</a:t>
            </a:r>
            <a:endParaRPr lang="en-US" altLang="zh-CN" b="1" dirty="0">
              <a:ea typeface="+mn-ea"/>
            </a:endParaRPr>
          </a:p>
          <a:p>
            <a:pPr lvl="1" algn="just">
              <a:defRPr/>
            </a:pPr>
            <a:r>
              <a:rPr lang="zh-CN" altLang="en-US" b="1" dirty="0">
                <a:ea typeface="+mn-ea"/>
              </a:rPr>
              <a:t>系统事件通常是参与者</a:t>
            </a:r>
            <a:r>
              <a:rPr lang="zh-CN" altLang="en-US" b="1" dirty="0">
                <a:solidFill>
                  <a:srgbClr val="FF00FF"/>
                </a:solidFill>
                <a:ea typeface="+mn-ea"/>
              </a:rPr>
              <a:t>主动</a:t>
            </a:r>
            <a:r>
              <a:rPr lang="zh-CN" altLang="en-US" b="1" dirty="0">
                <a:ea typeface="+mn-ea"/>
              </a:rPr>
              <a:t>向系统发出的。为了识别系统事件，需要从用例的主要成功场景以及频繁或复杂的替代场景中寻找系统事件，建立系统顺序图。</a:t>
            </a:r>
            <a:endParaRPr lang="en-US" altLang="zh-CN" b="1" dirty="0">
              <a:ea typeface="+mn-ea"/>
            </a:endParaRPr>
          </a:p>
          <a:p>
            <a:pPr lvl="1" algn="just">
              <a:defRPr/>
            </a:pPr>
            <a:r>
              <a:rPr lang="zh-CN" b="1" dirty="0">
                <a:ea typeface="+mn-ea"/>
              </a:rPr>
              <a:t>可以使用</a:t>
            </a:r>
            <a:r>
              <a:rPr lang="en-US" b="1" dirty="0">
                <a:ea typeface="+mn-ea"/>
              </a:rPr>
              <a:t>UML</a:t>
            </a:r>
            <a:r>
              <a:rPr lang="zh-CN" b="1" dirty="0">
                <a:ea typeface="+mn-ea"/>
              </a:rPr>
              <a:t>的顺序图来描述系统顺序图</a:t>
            </a:r>
            <a:r>
              <a:rPr lang="zh-CN" altLang="en-US" b="1" dirty="0">
                <a:ea typeface="+mn-ea"/>
              </a:rPr>
              <a:t>，但不是它的</a:t>
            </a:r>
            <a:r>
              <a:rPr lang="zh-CN" b="1" dirty="0">
                <a:ea typeface="+mn-ea"/>
              </a:rPr>
              <a:t>主要用途</a:t>
            </a:r>
            <a:endParaRPr lang="zh-CN" altLang="en-US" b="1" dirty="0">
              <a:ea typeface="+mn-ea"/>
            </a:endParaRPr>
          </a:p>
        </p:txBody>
      </p:sp>
      <p:sp>
        <p:nvSpPr>
          <p:cNvPr id="74756" name="页脚占位符 3">
            <a:extLst>
              <a:ext uri="{FF2B5EF4-FFF2-40B4-BE49-F238E27FC236}">
                <a16:creationId xmlns:a16="http://schemas.microsoft.com/office/drawing/2014/main" id="{8D5561F2-55E1-41DA-B5A7-CC0D5B466BC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25F0D313-1BA3-449E-8589-563F3A134538}"/>
              </a:ext>
            </a:extLst>
          </p:cNvPr>
          <p:cNvSpPr>
            <a:spLocks noGrp="1"/>
          </p:cNvSpPr>
          <p:nvPr>
            <p:ph type="title"/>
          </p:nvPr>
        </p:nvSpPr>
        <p:spPr/>
        <p:txBody>
          <a:bodyPr/>
          <a:lstStyle/>
          <a:p>
            <a:r>
              <a:rPr lang="en-US" altLang="zh-CN" dirty="0">
                <a:latin typeface="华文中宋" panose="02010600040101010101" pitchFamily="2" charset="-122"/>
              </a:rPr>
              <a:t>§4.6 </a:t>
            </a:r>
            <a:r>
              <a:rPr lang="zh-CN" altLang="en-US" dirty="0">
                <a:latin typeface="华文中宋" panose="02010600040101010101" pitchFamily="2" charset="-122"/>
              </a:rPr>
              <a:t>绘制系统顺序图</a:t>
            </a:r>
            <a:endParaRPr lang="zh-CN" altLang="en-US" dirty="0"/>
          </a:p>
        </p:txBody>
      </p:sp>
      <p:sp>
        <p:nvSpPr>
          <p:cNvPr id="75779" name="内容占位符 2">
            <a:extLst>
              <a:ext uri="{FF2B5EF4-FFF2-40B4-BE49-F238E27FC236}">
                <a16:creationId xmlns:a16="http://schemas.microsoft.com/office/drawing/2014/main" id="{52CC6B57-A887-4FB0-8AFA-0A7873848ADA}"/>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5780" name="页脚占位符 3">
            <a:extLst>
              <a:ext uri="{FF2B5EF4-FFF2-40B4-BE49-F238E27FC236}">
                <a16:creationId xmlns:a16="http://schemas.microsoft.com/office/drawing/2014/main" id="{5B3AEF28-EB5B-4DFF-93D3-B15666B0F2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F61D1929-184B-4DE0-BABB-F3E287EFDC3B}"/>
              </a:ext>
            </a:extLst>
          </p:cNvPr>
          <p:cNvGraphicFramePr>
            <a:graphicFrameLocks noGrp="1"/>
          </p:cNvGraphicFramePr>
          <p:nvPr/>
        </p:nvGraphicFramePr>
        <p:xfrm>
          <a:off x="142875" y="1071563"/>
          <a:ext cx="8786813" cy="5045080"/>
        </p:xfrm>
        <a:graphic>
          <a:graphicData uri="http://schemas.openxmlformats.org/drawingml/2006/table">
            <a:tbl>
              <a:tblPr/>
              <a:tblGrid>
                <a:gridCol w="585787">
                  <a:extLst>
                    <a:ext uri="{9D8B030D-6E8A-4147-A177-3AD203B41FA5}">
                      <a16:colId xmlns:a16="http://schemas.microsoft.com/office/drawing/2014/main" val="20000"/>
                    </a:ext>
                  </a:extLst>
                </a:gridCol>
                <a:gridCol w="8201026">
                  <a:extLst>
                    <a:ext uri="{9D8B030D-6E8A-4147-A177-3AD203B41FA5}">
                      <a16:colId xmlns:a16="http://schemas.microsoft.com/office/drawing/2014/main" val="20001"/>
                    </a:ext>
                  </a:extLst>
                </a:gridCol>
              </a:tblGrid>
              <a:tr h="243871">
                <a:tc gridSpan="2">
                  <a:txBody>
                    <a:bodyPr/>
                    <a:lstStyle/>
                    <a:p>
                      <a:pPr algn="just">
                        <a:spcAft>
                          <a:spcPts val="0"/>
                        </a:spcAft>
                      </a:pPr>
                      <a:r>
                        <a:rPr lang="zh-CN" sz="1500" b="1" kern="100" dirty="0">
                          <a:solidFill>
                            <a:srgbClr val="000000"/>
                          </a:solidFill>
                          <a:latin typeface="+mn-lt"/>
                          <a:ea typeface="+mn-ea"/>
                          <a:cs typeface="Times New Roman"/>
                        </a:rPr>
                        <a:t>主要成功场景</a:t>
                      </a:r>
                      <a:r>
                        <a:rPr lang="en-US" sz="1500" b="1" kern="100" dirty="0">
                          <a:solidFill>
                            <a:srgbClr val="000000"/>
                          </a:solidFill>
                          <a:latin typeface="+mn-lt"/>
                          <a:ea typeface="+mn-ea"/>
                          <a:cs typeface="Times New Roman"/>
                        </a:rPr>
                        <a:t>:</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457258">
                <a:tc>
                  <a:txBody>
                    <a:bodyPr/>
                    <a:lstStyle/>
                    <a:p>
                      <a:pPr algn="just">
                        <a:spcAft>
                          <a:spcPts val="0"/>
                        </a:spcAft>
                      </a:pPr>
                      <a:r>
                        <a:rPr lang="en-US" sz="1500" b="1" kern="100">
                          <a:solidFill>
                            <a:srgbClr val="000000"/>
                          </a:solidFill>
                          <a:latin typeface="+mn-lt"/>
                          <a:ea typeface="+mn-ea"/>
                          <a:cs typeface="Times New Roman"/>
                        </a:rPr>
                        <a:t>1</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学生在系统主窗口中选择参加考试。</a:t>
                      </a:r>
                      <a:r>
                        <a:rPr lang="en-US" sz="1500" b="1" kern="100" dirty="0">
                          <a:solidFill>
                            <a:srgbClr val="000000"/>
                          </a:solidFill>
                          <a:latin typeface="+mn-lt"/>
                          <a:ea typeface="+mn-ea"/>
                          <a:cs typeface="Times New Roman"/>
                        </a:rPr>
                        <a:t>  </a:t>
                      </a:r>
                      <a:r>
                        <a:rPr lang="zh-CN" sz="1500" b="1" kern="100" dirty="0">
                          <a:solidFill>
                            <a:srgbClr val="000000"/>
                          </a:solidFill>
                          <a:latin typeface="+mn-lt"/>
                          <a:ea typeface="+mn-ea"/>
                          <a:cs typeface="Times New Roman"/>
                        </a:rPr>
                        <a:t>【对应系统事件</a:t>
                      </a:r>
                      <a:r>
                        <a:rPr lang="en-US" sz="1500" b="1" kern="100" dirty="0">
                          <a:solidFill>
                            <a:srgbClr val="000000"/>
                          </a:solidFill>
                          <a:latin typeface="+mn-lt"/>
                          <a:ea typeface="+mn-ea"/>
                          <a:cs typeface="Times New Roman"/>
                        </a:rPr>
                        <a:t>1</a:t>
                      </a:r>
                      <a:r>
                        <a:rPr lang="zh-CN" sz="1500" b="1" kern="100" dirty="0">
                          <a:solidFill>
                            <a:srgbClr val="000000"/>
                          </a:solidFill>
                          <a:latin typeface="+mn-lt"/>
                          <a:ea typeface="+mn-ea"/>
                          <a:cs typeface="Times New Roman"/>
                        </a:rPr>
                        <a:t>：</a:t>
                      </a:r>
                      <a:r>
                        <a:rPr lang="en-US" sz="1500" b="1" kern="100" dirty="0" err="1">
                          <a:latin typeface="+mn-lt"/>
                          <a:ea typeface="+mn-ea"/>
                          <a:cs typeface="Times New Roman"/>
                        </a:rPr>
                        <a:t>getAvailableTestPapers</a:t>
                      </a:r>
                      <a:r>
                        <a:rPr lang="zh-CN" sz="1500" b="1" kern="100" dirty="0">
                          <a:latin typeface="+mn-lt"/>
                          <a:ea typeface="+mn-ea"/>
                          <a:cs typeface="Times New Roman"/>
                        </a:rPr>
                        <a:t>（</a:t>
                      </a:r>
                      <a:r>
                        <a:rPr lang="en-US" sz="1500" b="1" kern="100" dirty="0" err="1">
                          <a:latin typeface="+mn-lt"/>
                          <a:ea typeface="+mn-ea"/>
                          <a:cs typeface="Times New Roman"/>
                        </a:rPr>
                        <a:t>stuId</a:t>
                      </a:r>
                      <a:r>
                        <a:rPr lang="zh-CN" sz="1500" b="1" kern="100" dirty="0">
                          <a:latin typeface="+mn-lt"/>
                          <a:ea typeface="+mn-ea"/>
                          <a:cs typeface="Times New Roman"/>
                        </a:rPr>
                        <a:t>），其中参数</a:t>
                      </a:r>
                      <a:r>
                        <a:rPr lang="en-US" sz="1500" b="1" kern="100" dirty="0" err="1">
                          <a:latin typeface="+mn-lt"/>
                          <a:ea typeface="+mn-ea"/>
                          <a:cs typeface="Times New Roman"/>
                        </a:rPr>
                        <a:t>stuId</a:t>
                      </a:r>
                      <a:r>
                        <a:rPr lang="zh-CN" sz="1500" b="1" kern="100" dirty="0">
                          <a:latin typeface="+mn-lt"/>
                          <a:ea typeface="+mn-ea"/>
                          <a:cs typeface="Times New Roman"/>
                        </a:rPr>
                        <a:t>是学生的</a:t>
                      </a:r>
                      <a:r>
                        <a:rPr lang="en-US" sz="1500" b="1" kern="100" dirty="0">
                          <a:latin typeface="+mn-lt"/>
                          <a:ea typeface="+mn-ea"/>
                          <a:cs typeface="Times New Roman"/>
                        </a:rPr>
                        <a:t>ID</a:t>
                      </a:r>
                      <a:r>
                        <a:rPr lang="zh-CN" sz="1500" b="1" kern="100" dirty="0">
                          <a:latin typeface="+mn-lt"/>
                          <a:ea typeface="+mn-ea"/>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29">
                <a:tc>
                  <a:txBody>
                    <a:bodyPr/>
                    <a:lstStyle/>
                    <a:p>
                      <a:pPr algn="just">
                        <a:spcAft>
                          <a:spcPts val="0"/>
                        </a:spcAft>
                      </a:pPr>
                      <a:r>
                        <a:rPr lang="en-US" sz="1500" b="1" kern="100">
                          <a:solidFill>
                            <a:srgbClr val="000000"/>
                          </a:solidFill>
                          <a:latin typeface="+mn-lt"/>
                          <a:ea typeface="+mn-ea"/>
                          <a:cs typeface="Times New Roman"/>
                        </a:rPr>
                        <a:t>2</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系统列出该学生该时段能参加的所有考试课程名称。</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58">
                <a:tc>
                  <a:txBody>
                    <a:bodyPr/>
                    <a:lstStyle/>
                    <a:p>
                      <a:pPr algn="just">
                        <a:spcAft>
                          <a:spcPts val="0"/>
                        </a:spcAft>
                      </a:pPr>
                      <a:r>
                        <a:rPr lang="en-US" sz="1500" b="1" kern="100">
                          <a:solidFill>
                            <a:srgbClr val="000000"/>
                          </a:solidFill>
                          <a:latin typeface="+mn-lt"/>
                          <a:ea typeface="+mn-ea"/>
                          <a:cs typeface="Times New Roman"/>
                        </a:rPr>
                        <a:t>3</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学生选择其中的一门课程，要求考试。【对应系统事件</a:t>
                      </a:r>
                      <a:r>
                        <a:rPr lang="en-US" sz="1500" b="1" kern="100" dirty="0">
                          <a:solidFill>
                            <a:srgbClr val="000000"/>
                          </a:solidFill>
                          <a:latin typeface="+mn-lt"/>
                          <a:ea typeface="+mn-ea"/>
                          <a:cs typeface="Times New Roman"/>
                        </a:rPr>
                        <a:t>2</a:t>
                      </a:r>
                      <a:r>
                        <a:rPr lang="zh-CN" sz="1500" b="1" kern="100" dirty="0">
                          <a:solidFill>
                            <a:srgbClr val="000000"/>
                          </a:solidFill>
                          <a:latin typeface="+mn-lt"/>
                          <a:ea typeface="+mn-ea"/>
                          <a:cs typeface="Times New Roman"/>
                        </a:rPr>
                        <a:t>：</a:t>
                      </a:r>
                      <a:r>
                        <a:rPr lang="en-US" sz="1500" b="1" kern="100" dirty="0" err="1">
                          <a:latin typeface="+mn-lt"/>
                          <a:ea typeface="+mn-ea"/>
                          <a:cs typeface="Times New Roman"/>
                        </a:rPr>
                        <a:t>selectTestPaper</a:t>
                      </a:r>
                      <a:r>
                        <a:rPr lang="en-US" sz="1500" b="1" kern="100" dirty="0">
                          <a:latin typeface="+mn-lt"/>
                          <a:ea typeface="+mn-ea"/>
                          <a:cs typeface="Times New Roman"/>
                        </a:rPr>
                        <a:t> (</a:t>
                      </a:r>
                      <a:r>
                        <a:rPr lang="en-US" sz="1500" b="1" kern="100" dirty="0" err="1">
                          <a:latin typeface="+mn-lt"/>
                          <a:ea typeface="+mn-ea"/>
                          <a:cs typeface="Times New Roman"/>
                        </a:rPr>
                        <a:t>courseName</a:t>
                      </a:r>
                      <a:r>
                        <a:rPr lang="en-US" sz="1500" b="1" kern="100" dirty="0">
                          <a:latin typeface="+mn-lt"/>
                          <a:ea typeface="+mn-ea"/>
                          <a:cs typeface="Times New Roman"/>
                        </a:rPr>
                        <a:t>)</a:t>
                      </a:r>
                      <a:r>
                        <a:rPr lang="zh-CN" sz="1500" b="1" kern="100" dirty="0">
                          <a:latin typeface="+mn-lt"/>
                          <a:ea typeface="+mn-ea"/>
                          <a:cs typeface="Times New Roman"/>
                        </a:rPr>
                        <a:t>，其中参数</a:t>
                      </a:r>
                      <a:r>
                        <a:rPr lang="en-US" sz="1500" b="1" kern="100" dirty="0" err="1">
                          <a:latin typeface="+mn-lt"/>
                          <a:ea typeface="+mn-ea"/>
                          <a:cs typeface="Times New Roman"/>
                        </a:rPr>
                        <a:t>courseName</a:t>
                      </a:r>
                      <a:r>
                        <a:rPr lang="zh-CN" sz="1500" b="1" kern="100" dirty="0">
                          <a:latin typeface="+mn-lt"/>
                          <a:ea typeface="+mn-ea"/>
                          <a:cs typeface="Times New Roman"/>
                        </a:rPr>
                        <a:t>是课程名称】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8629">
                <a:tc>
                  <a:txBody>
                    <a:bodyPr/>
                    <a:lstStyle/>
                    <a:p>
                      <a:pPr algn="just">
                        <a:spcAft>
                          <a:spcPts val="0"/>
                        </a:spcAft>
                      </a:pPr>
                      <a:r>
                        <a:rPr lang="en-US" sz="1500" b="1" kern="100">
                          <a:solidFill>
                            <a:srgbClr val="000000"/>
                          </a:solidFill>
                          <a:latin typeface="+mn-lt"/>
                          <a:ea typeface="+mn-ea"/>
                          <a:cs typeface="Times New Roman"/>
                        </a:rPr>
                        <a:t>4</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系统弹出登陆框，要求学生输入考试密码。</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58">
                <a:tc>
                  <a:txBody>
                    <a:bodyPr/>
                    <a:lstStyle/>
                    <a:p>
                      <a:pPr algn="just">
                        <a:spcAft>
                          <a:spcPts val="0"/>
                        </a:spcAft>
                      </a:pPr>
                      <a:r>
                        <a:rPr lang="en-US" sz="1500" b="1" kern="100">
                          <a:solidFill>
                            <a:srgbClr val="000000"/>
                          </a:solidFill>
                          <a:latin typeface="+mn-lt"/>
                          <a:ea typeface="+mn-ea"/>
                          <a:cs typeface="Times New Roman"/>
                        </a:rPr>
                        <a:t>5</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学生输入老师处获取的考试密码，登陆。【对应系统事件</a:t>
                      </a:r>
                      <a:r>
                        <a:rPr lang="en-US" sz="1500" b="1" kern="100" dirty="0">
                          <a:solidFill>
                            <a:srgbClr val="000000"/>
                          </a:solidFill>
                          <a:latin typeface="+mn-lt"/>
                          <a:ea typeface="+mn-ea"/>
                          <a:cs typeface="Times New Roman"/>
                        </a:rPr>
                        <a:t>3</a:t>
                      </a:r>
                      <a:r>
                        <a:rPr lang="zh-CN" sz="1500" b="1" kern="100" dirty="0">
                          <a:solidFill>
                            <a:srgbClr val="000000"/>
                          </a:solidFill>
                          <a:latin typeface="+mn-lt"/>
                          <a:ea typeface="+mn-ea"/>
                          <a:cs typeface="Times New Roman"/>
                        </a:rPr>
                        <a:t>：</a:t>
                      </a:r>
                      <a:r>
                        <a:rPr lang="en-US" sz="1500" b="1" kern="100" dirty="0" err="1">
                          <a:latin typeface="+mn-lt"/>
                          <a:ea typeface="+mn-ea"/>
                          <a:cs typeface="Times New Roman"/>
                        </a:rPr>
                        <a:t>logonTestPaper</a:t>
                      </a:r>
                      <a:r>
                        <a:rPr lang="en-US" sz="1500" b="1" kern="100" dirty="0">
                          <a:latin typeface="+mn-lt"/>
                          <a:ea typeface="+mn-ea"/>
                          <a:cs typeface="Times New Roman"/>
                        </a:rPr>
                        <a:t>(</a:t>
                      </a:r>
                      <a:r>
                        <a:rPr lang="en-US" sz="1500" b="1" kern="100" dirty="0" err="1">
                          <a:latin typeface="+mn-lt"/>
                          <a:ea typeface="+mn-ea"/>
                          <a:cs typeface="Times New Roman"/>
                        </a:rPr>
                        <a:t>pwd</a:t>
                      </a:r>
                      <a:r>
                        <a:rPr lang="en-US" sz="1500" b="1" kern="100" dirty="0">
                          <a:latin typeface="+mn-lt"/>
                          <a:ea typeface="+mn-ea"/>
                          <a:cs typeface="Times New Roman"/>
                        </a:rPr>
                        <a:t>)</a:t>
                      </a:r>
                      <a:r>
                        <a:rPr lang="zh-CN" sz="1500" b="1" kern="100" dirty="0">
                          <a:latin typeface="+mn-lt"/>
                          <a:ea typeface="+mn-ea"/>
                          <a:cs typeface="Times New Roman"/>
                        </a:rPr>
                        <a:t>，其中参数</a:t>
                      </a:r>
                      <a:r>
                        <a:rPr lang="en-US" sz="1500" b="1" kern="100" dirty="0" err="1">
                          <a:latin typeface="+mn-lt"/>
                          <a:ea typeface="+mn-ea"/>
                          <a:cs typeface="Times New Roman"/>
                        </a:rPr>
                        <a:t>pwd</a:t>
                      </a:r>
                      <a:r>
                        <a:rPr lang="zh-CN" sz="1500" b="1" kern="100" dirty="0">
                          <a:latin typeface="+mn-lt"/>
                          <a:ea typeface="+mn-ea"/>
                          <a:cs typeface="Times New Roman"/>
                        </a:rPr>
                        <a:t>是该份考卷的密码】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8629">
                <a:tc>
                  <a:txBody>
                    <a:bodyPr/>
                    <a:lstStyle/>
                    <a:p>
                      <a:pPr algn="just">
                        <a:spcAft>
                          <a:spcPts val="0"/>
                        </a:spcAft>
                      </a:pPr>
                      <a:r>
                        <a:rPr lang="en-US" sz="1500" b="1" kern="100">
                          <a:solidFill>
                            <a:srgbClr val="000000"/>
                          </a:solidFill>
                          <a:latin typeface="+mn-lt"/>
                          <a:ea typeface="+mn-ea"/>
                          <a:cs typeface="Times New Roman"/>
                        </a:rPr>
                        <a:t>6</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系统显示欢迎界面，展示考试课程名称和考试时长，询问学生是否开始考试。</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8629">
                <a:tc>
                  <a:txBody>
                    <a:bodyPr/>
                    <a:lstStyle/>
                    <a:p>
                      <a:pPr algn="just">
                        <a:spcAft>
                          <a:spcPts val="0"/>
                        </a:spcAft>
                      </a:pPr>
                      <a:r>
                        <a:rPr lang="en-US" sz="1500" b="1" kern="100">
                          <a:solidFill>
                            <a:srgbClr val="000000"/>
                          </a:solidFill>
                          <a:latin typeface="+mn-lt"/>
                          <a:ea typeface="+mn-ea"/>
                          <a:cs typeface="Times New Roman"/>
                        </a:rPr>
                        <a:t>7</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学生选择开始考试。【对应系统事件</a:t>
                      </a:r>
                      <a:r>
                        <a:rPr lang="en-US" sz="1500" b="1" kern="100">
                          <a:solidFill>
                            <a:srgbClr val="000000"/>
                          </a:solidFill>
                          <a:latin typeface="+mn-lt"/>
                          <a:ea typeface="+mn-ea"/>
                          <a:cs typeface="Times New Roman"/>
                        </a:rPr>
                        <a:t>4</a:t>
                      </a:r>
                      <a:r>
                        <a:rPr lang="zh-CN" sz="1500" b="1" kern="100">
                          <a:solidFill>
                            <a:srgbClr val="000000"/>
                          </a:solidFill>
                          <a:latin typeface="+mn-lt"/>
                          <a:ea typeface="+mn-ea"/>
                          <a:cs typeface="Times New Roman"/>
                        </a:rPr>
                        <a:t>：</a:t>
                      </a:r>
                      <a:r>
                        <a:rPr lang="en-US" sz="1500" b="1" kern="100">
                          <a:latin typeface="+mn-lt"/>
                          <a:ea typeface="+mn-ea"/>
                          <a:cs typeface="Times New Roman"/>
                        </a:rPr>
                        <a:t>startTest()</a:t>
                      </a:r>
                      <a:r>
                        <a:rPr lang="zh-CN" sz="1500" b="1" kern="100">
                          <a:latin typeface="+mn-lt"/>
                          <a:ea typeface="+mn-ea"/>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8629">
                <a:tc>
                  <a:txBody>
                    <a:bodyPr/>
                    <a:lstStyle/>
                    <a:p>
                      <a:pPr algn="just">
                        <a:spcAft>
                          <a:spcPts val="0"/>
                        </a:spcAft>
                      </a:pPr>
                      <a:r>
                        <a:rPr lang="en-US" sz="1500" b="1" kern="100">
                          <a:solidFill>
                            <a:srgbClr val="000000"/>
                          </a:solidFill>
                          <a:latin typeface="+mn-lt"/>
                          <a:ea typeface="+mn-ea"/>
                          <a:cs typeface="Times New Roman"/>
                        </a:rPr>
                        <a:t>8</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系统按照预先设计好的考卷生成规则自动生成一套考卷。</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8629">
                <a:tc>
                  <a:txBody>
                    <a:bodyPr/>
                    <a:lstStyle/>
                    <a:p>
                      <a:pPr algn="just">
                        <a:spcAft>
                          <a:spcPts val="0"/>
                        </a:spcAft>
                      </a:pPr>
                      <a:r>
                        <a:rPr lang="en-US" sz="1500" b="1" kern="100" dirty="0">
                          <a:solidFill>
                            <a:srgbClr val="000000"/>
                          </a:solidFill>
                          <a:latin typeface="+mn-lt"/>
                          <a:ea typeface="+mn-ea"/>
                          <a:cs typeface="Times New Roman"/>
                        </a:rPr>
                        <a:t>6.</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系统显示考题。</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57258">
                <a:tc>
                  <a:txBody>
                    <a:bodyPr/>
                    <a:lstStyle/>
                    <a:p>
                      <a:pPr algn="just">
                        <a:spcAft>
                          <a:spcPts val="0"/>
                        </a:spcAft>
                      </a:pPr>
                      <a:r>
                        <a:rPr lang="en-US" sz="1500" b="1" kern="100">
                          <a:solidFill>
                            <a:srgbClr val="000000"/>
                          </a:solidFill>
                          <a:latin typeface="+mn-lt"/>
                          <a:ea typeface="+mn-ea"/>
                          <a:cs typeface="Times New Roman"/>
                        </a:rPr>
                        <a:t>10</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学生答题，并提交该题答案。【对应系统事件</a:t>
                      </a:r>
                      <a:r>
                        <a:rPr lang="en-US" sz="1500" b="1" kern="100">
                          <a:solidFill>
                            <a:srgbClr val="000000"/>
                          </a:solidFill>
                          <a:latin typeface="+mn-lt"/>
                          <a:ea typeface="+mn-ea"/>
                          <a:cs typeface="Times New Roman"/>
                        </a:rPr>
                        <a:t>5</a:t>
                      </a:r>
                      <a:r>
                        <a:rPr lang="zh-CN" sz="1500" b="1" kern="100">
                          <a:solidFill>
                            <a:srgbClr val="000000"/>
                          </a:solidFill>
                          <a:latin typeface="+mn-lt"/>
                          <a:ea typeface="+mn-ea"/>
                          <a:cs typeface="Times New Roman"/>
                        </a:rPr>
                        <a:t>：</a:t>
                      </a:r>
                      <a:r>
                        <a:rPr lang="en-US" sz="1500" b="1" kern="100">
                          <a:latin typeface="+mn-lt"/>
                          <a:ea typeface="+mn-ea"/>
                          <a:cs typeface="Times New Roman"/>
                        </a:rPr>
                        <a:t>submitAnswer(questionID,answer)</a:t>
                      </a:r>
                      <a:r>
                        <a:rPr lang="zh-CN" sz="1500" b="1" kern="100">
                          <a:latin typeface="+mn-lt"/>
                          <a:ea typeface="+mn-ea"/>
                          <a:cs typeface="Times New Roman"/>
                        </a:rPr>
                        <a:t>。其中参数</a:t>
                      </a:r>
                      <a:r>
                        <a:rPr lang="en-US" sz="1500" b="1" kern="100">
                          <a:latin typeface="+mn-lt"/>
                          <a:ea typeface="+mn-ea"/>
                          <a:cs typeface="Times New Roman"/>
                        </a:rPr>
                        <a:t>questionID</a:t>
                      </a:r>
                      <a:r>
                        <a:rPr lang="zh-CN" sz="1500" b="1" kern="100">
                          <a:latin typeface="+mn-lt"/>
                          <a:ea typeface="+mn-ea"/>
                          <a:cs typeface="Times New Roman"/>
                        </a:rPr>
                        <a:t>是考题的标识，</a:t>
                      </a:r>
                      <a:r>
                        <a:rPr lang="en-US" sz="1500" b="1" kern="100">
                          <a:latin typeface="+mn-lt"/>
                          <a:ea typeface="+mn-ea"/>
                          <a:cs typeface="Times New Roman"/>
                        </a:rPr>
                        <a:t>answer</a:t>
                      </a:r>
                      <a:r>
                        <a:rPr lang="zh-CN" sz="1500" b="1" kern="100">
                          <a:latin typeface="+mn-lt"/>
                          <a:ea typeface="+mn-ea"/>
                          <a:cs typeface="Times New Roman"/>
                        </a:rPr>
                        <a:t>是提交的答案】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8629">
                <a:tc>
                  <a:txBody>
                    <a:bodyPr/>
                    <a:lstStyle/>
                    <a:p>
                      <a:pPr algn="just">
                        <a:spcAft>
                          <a:spcPts val="0"/>
                        </a:spcAft>
                      </a:pPr>
                      <a:r>
                        <a:rPr lang="en-US" sz="1500" b="1" kern="100">
                          <a:solidFill>
                            <a:srgbClr val="000000"/>
                          </a:solidFill>
                          <a:latin typeface="+mn-lt"/>
                          <a:ea typeface="+mn-ea"/>
                          <a:cs typeface="Times New Roman"/>
                        </a:rPr>
                        <a:t>11</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系统记录答案，并使上一题或下一题按钮生效。</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57258">
                <a:tc>
                  <a:txBody>
                    <a:bodyPr/>
                    <a:lstStyle/>
                    <a:p>
                      <a:pPr algn="just">
                        <a:spcAft>
                          <a:spcPts val="0"/>
                        </a:spcAft>
                      </a:pPr>
                      <a:r>
                        <a:rPr lang="en-US" sz="1500" b="1" kern="100">
                          <a:solidFill>
                            <a:srgbClr val="000000"/>
                          </a:solidFill>
                          <a:latin typeface="+mn-lt"/>
                          <a:ea typeface="+mn-ea"/>
                          <a:cs typeface="Times New Roman"/>
                        </a:rPr>
                        <a:t>12</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学生选择上一题或者下一题。【对应系统事件</a:t>
                      </a:r>
                      <a:r>
                        <a:rPr lang="en-US" sz="1500" b="1" kern="100">
                          <a:solidFill>
                            <a:srgbClr val="000000"/>
                          </a:solidFill>
                          <a:latin typeface="+mn-lt"/>
                          <a:ea typeface="+mn-ea"/>
                          <a:cs typeface="Times New Roman"/>
                        </a:rPr>
                        <a:t>6</a:t>
                      </a:r>
                      <a:r>
                        <a:rPr lang="zh-CN" sz="1500" b="1" kern="100">
                          <a:solidFill>
                            <a:srgbClr val="000000"/>
                          </a:solidFill>
                          <a:latin typeface="+mn-lt"/>
                          <a:ea typeface="+mn-ea"/>
                          <a:cs typeface="Times New Roman"/>
                        </a:rPr>
                        <a:t>：</a:t>
                      </a:r>
                      <a:r>
                        <a:rPr lang="en-US" sz="1500" b="1" kern="100">
                          <a:latin typeface="+mn-lt"/>
                          <a:ea typeface="+mn-ea"/>
                          <a:cs typeface="Times New Roman"/>
                        </a:rPr>
                        <a:t>getNextQuestion()</a:t>
                      </a:r>
                      <a:r>
                        <a:rPr lang="zh-CN" sz="1500" b="1" kern="100">
                          <a:latin typeface="+mn-lt"/>
                          <a:ea typeface="+mn-ea"/>
                          <a:cs typeface="Times New Roman"/>
                        </a:rPr>
                        <a:t>】</a:t>
                      </a:r>
                    </a:p>
                    <a:p>
                      <a:pPr algn="just">
                        <a:spcAft>
                          <a:spcPts val="0"/>
                        </a:spcAft>
                      </a:pPr>
                      <a:r>
                        <a:rPr lang="zh-CN" sz="1500" b="1" kern="100">
                          <a:solidFill>
                            <a:srgbClr val="000000"/>
                          </a:solidFill>
                          <a:latin typeface="+mn-lt"/>
                          <a:ea typeface="+mn-ea"/>
                          <a:cs typeface="Times New Roman"/>
                        </a:rPr>
                        <a:t>系统重复</a:t>
                      </a:r>
                      <a:r>
                        <a:rPr lang="en-US" sz="1500" b="1" kern="100">
                          <a:solidFill>
                            <a:srgbClr val="000000"/>
                          </a:solidFill>
                          <a:latin typeface="+mn-lt"/>
                          <a:ea typeface="+mn-ea"/>
                          <a:cs typeface="Times New Roman"/>
                        </a:rPr>
                        <a:t>9</a:t>
                      </a:r>
                      <a:r>
                        <a:rPr lang="zh-CN" sz="1500" b="1" kern="100">
                          <a:solidFill>
                            <a:srgbClr val="000000"/>
                          </a:solidFill>
                          <a:latin typeface="+mn-lt"/>
                          <a:ea typeface="+mn-ea"/>
                          <a:cs typeface="Times New Roman"/>
                        </a:rPr>
                        <a:t>～</a:t>
                      </a:r>
                      <a:r>
                        <a:rPr lang="en-US" sz="1500" b="1" kern="100">
                          <a:solidFill>
                            <a:srgbClr val="000000"/>
                          </a:solidFill>
                          <a:latin typeface="+mn-lt"/>
                          <a:ea typeface="+mn-ea"/>
                          <a:cs typeface="Times New Roman"/>
                        </a:rPr>
                        <a:t>12</a:t>
                      </a:r>
                      <a:r>
                        <a:rPr lang="zh-CN" sz="1500" b="1" kern="100">
                          <a:solidFill>
                            <a:srgbClr val="000000"/>
                          </a:solidFill>
                          <a:latin typeface="+mn-lt"/>
                          <a:ea typeface="+mn-ea"/>
                          <a:cs typeface="Times New Roman"/>
                        </a:rPr>
                        <a:t>步骤，直到学生选择结束考试或者考试时间到。【对应系统事件</a:t>
                      </a:r>
                      <a:r>
                        <a:rPr lang="en-US" sz="1500" b="1" kern="100">
                          <a:solidFill>
                            <a:srgbClr val="000000"/>
                          </a:solidFill>
                          <a:latin typeface="+mn-lt"/>
                          <a:ea typeface="+mn-ea"/>
                          <a:cs typeface="Times New Roman"/>
                        </a:rPr>
                        <a:t>7</a:t>
                      </a:r>
                      <a:r>
                        <a:rPr lang="zh-CN" sz="1500" b="1" kern="100">
                          <a:solidFill>
                            <a:srgbClr val="000000"/>
                          </a:solidFill>
                          <a:latin typeface="+mn-lt"/>
                          <a:ea typeface="+mn-ea"/>
                          <a:cs typeface="Times New Roman"/>
                        </a:rPr>
                        <a:t>：</a:t>
                      </a:r>
                      <a:r>
                        <a:rPr lang="en-US" sz="1500" b="1" kern="100">
                          <a:latin typeface="+mn-lt"/>
                          <a:ea typeface="+mn-ea"/>
                          <a:cs typeface="Times New Roman"/>
                        </a:rPr>
                        <a:t>endTest()</a:t>
                      </a:r>
                      <a:r>
                        <a:rPr lang="zh-CN" sz="1500" b="1" kern="100">
                          <a:latin typeface="+mn-lt"/>
                          <a:ea typeface="+mn-ea"/>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8629">
                <a:tc>
                  <a:txBody>
                    <a:bodyPr/>
                    <a:lstStyle/>
                    <a:p>
                      <a:pPr algn="just">
                        <a:spcAft>
                          <a:spcPts val="0"/>
                        </a:spcAft>
                      </a:pPr>
                      <a:r>
                        <a:rPr lang="en-US" sz="1500" b="1" kern="100">
                          <a:solidFill>
                            <a:srgbClr val="000000"/>
                          </a:solidFill>
                          <a:latin typeface="+mn-lt"/>
                          <a:ea typeface="+mn-ea"/>
                          <a:cs typeface="Times New Roman"/>
                        </a:rPr>
                        <a:t>13.</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系统显示学生的选择题得分。</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8629">
                <a:tc>
                  <a:txBody>
                    <a:bodyPr/>
                    <a:lstStyle/>
                    <a:p>
                      <a:pPr algn="just">
                        <a:spcAft>
                          <a:spcPts val="0"/>
                        </a:spcAft>
                      </a:pPr>
                      <a:r>
                        <a:rPr lang="en-US" sz="1500" b="1" kern="100">
                          <a:solidFill>
                            <a:srgbClr val="000000"/>
                          </a:solidFill>
                          <a:latin typeface="+mn-lt"/>
                          <a:ea typeface="+mn-ea"/>
                          <a:cs typeface="Times New Roman"/>
                        </a:rPr>
                        <a:t>14</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系统询问学生是否退出考试。</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8629">
                <a:tc>
                  <a:txBody>
                    <a:bodyPr/>
                    <a:lstStyle/>
                    <a:p>
                      <a:pPr algn="just">
                        <a:spcAft>
                          <a:spcPts val="0"/>
                        </a:spcAft>
                      </a:pPr>
                      <a:r>
                        <a:rPr lang="en-US" sz="1500" b="1" kern="100">
                          <a:solidFill>
                            <a:srgbClr val="000000"/>
                          </a:solidFill>
                          <a:latin typeface="+mn-lt"/>
                          <a:ea typeface="+mn-ea"/>
                          <a:cs typeface="Times New Roman"/>
                        </a:rPr>
                        <a:t>15</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a:solidFill>
                            <a:srgbClr val="000000"/>
                          </a:solidFill>
                          <a:latin typeface="+mn-lt"/>
                          <a:ea typeface="+mn-ea"/>
                          <a:cs typeface="Times New Roman"/>
                        </a:rPr>
                        <a:t>学生选择退出。</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8629">
                <a:tc>
                  <a:txBody>
                    <a:bodyPr/>
                    <a:lstStyle/>
                    <a:p>
                      <a:pPr algn="just">
                        <a:spcAft>
                          <a:spcPts val="0"/>
                        </a:spcAft>
                      </a:pPr>
                      <a:r>
                        <a:rPr lang="en-US" sz="1500" b="1" kern="100">
                          <a:solidFill>
                            <a:srgbClr val="000000"/>
                          </a:solidFill>
                          <a:latin typeface="+mn-lt"/>
                          <a:ea typeface="+mn-ea"/>
                          <a:cs typeface="Times New Roman"/>
                        </a:rPr>
                        <a:t>16</a:t>
                      </a:r>
                      <a:r>
                        <a:rPr lang="zh-CN" sz="1500" b="1" kern="100">
                          <a:solidFill>
                            <a:srgbClr val="000000"/>
                          </a:solidFill>
                          <a:latin typeface="+mn-lt"/>
                          <a:ea typeface="+mn-ea"/>
                          <a:cs typeface="Arial"/>
                        </a:rPr>
                        <a:t>．</a:t>
                      </a:r>
                      <a:endParaRPr lang="zh-CN" sz="1500" b="1" kern="10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500" b="1" kern="100" dirty="0">
                          <a:solidFill>
                            <a:srgbClr val="000000"/>
                          </a:solidFill>
                          <a:latin typeface="+mn-lt"/>
                          <a:ea typeface="+mn-ea"/>
                          <a:cs typeface="Times New Roman"/>
                        </a:rPr>
                        <a:t>系统回到系统主窗口。</a:t>
                      </a:r>
                      <a:endParaRPr lang="zh-CN" sz="1500" b="1" kern="100" dirty="0">
                        <a:latin typeface="+mn-lt"/>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75836" name="矩形 5">
            <a:extLst>
              <a:ext uri="{FF2B5EF4-FFF2-40B4-BE49-F238E27FC236}">
                <a16:creationId xmlns:a16="http://schemas.microsoft.com/office/drawing/2014/main" id="{2E80D6B6-AD32-4DCE-ADD5-1BDC1EFCE8A6}"/>
              </a:ext>
            </a:extLst>
          </p:cNvPr>
          <p:cNvSpPr>
            <a:spLocks noChangeArrowheads="1"/>
          </p:cNvSpPr>
          <p:nvPr/>
        </p:nvSpPr>
        <p:spPr bwMode="auto">
          <a:xfrm>
            <a:off x="1714500" y="6215063"/>
            <a:ext cx="578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“考试”用例成功场景中的系统事件</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460A5C26-2E28-421E-8A07-5F5AE4B4E380}"/>
              </a:ext>
            </a:extLst>
          </p:cNvPr>
          <p:cNvSpPr>
            <a:spLocks noGrp="1"/>
          </p:cNvSpPr>
          <p:nvPr>
            <p:ph type="title"/>
          </p:nvPr>
        </p:nvSpPr>
        <p:spPr/>
        <p:txBody>
          <a:bodyPr/>
          <a:lstStyle/>
          <a:p>
            <a:r>
              <a:rPr lang="en-US" altLang="zh-CN" dirty="0">
                <a:latin typeface="华文中宋" panose="02010600040101010101" pitchFamily="2" charset="-122"/>
              </a:rPr>
              <a:t>§4.6 </a:t>
            </a:r>
            <a:r>
              <a:rPr lang="zh-CN" altLang="en-US" dirty="0">
                <a:latin typeface="华文中宋" panose="02010600040101010101" pitchFamily="2" charset="-122"/>
              </a:rPr>
              <a:t>绘制系统顺序图</a:t>
            </a:r>
            <a:endParaRPr lang="zh-CN" altLang="en-US" dirty="0"/>
          </a:p>
        </p:txBody>
      </p:sp>
      <p:sp>
        <p:nvSpPr>
          <p:cNvPr id="76803" name="内容占位符 2">
            <a:extLst>
              <a:ext uri="{FF2B5EF4-FFF2-40B4-BE49-F238E27FC236}">
                <a16:creationId xmlns:a16="http://schemas.microsoft.com/office/drawing/2014/main" id="{3EE569BB-B0F4-4A10-9FC9-93412578511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6804" name="页脚占位符 3">
            <a:extLst>
              <a:ext uri="{FF2B5EF4-FFF2-40B4-BE49-F238E27FC236}">
                <a16:creationId xmlns:a16="http://schemas.microsoft.com/office/drawing/2014/main" id="{F3792438-ED51-4074-8ECD-7F64D40182F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pic>
        <p:nvPicPr>
          <p:cNvPr id="76805" name="Picture 3">
            <a:extLst>
              <a:ext uri="{FF2B5EF4-FFF2-40B4-BE49-F238E27FC236}">
                <a16:creationId xmlns:a16="http://schemas.microsoft.com/office/drawing/2014/main" id="{06250140-3A58-4A2B-9FE2-82435D02A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079500"/>
            <a:ext cx="600075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矩形 8">
            <a:extLst>
              <a:ext uri="{FF2B5EF4-FFF2-40B4-BE49-F238E27FC236}">
                <a16:creationId xmlns:a16="http://schemas.microsoft.com/office/drawing/2014/main" id="{012C3804-6CA4-4185-85FC-6ADE3EBC469B}"/>
              </a:ext>
            </a:extLst>
          </p:cNvPr>
          <p:cNvSpPr>
            <a:spLocks noChangeArrowheads="1"/>
          </p:cNvSpPr>
          <p:nvPr/>
        </p:nvSpPr>
        <p:spPr bwMode="auto">
          <a:xfrm>
            <a:off x="3786188" y="4500563"/>
            <a:ext cx="3357562" cy="1214437"/>
          </a:xfrm>
          <a:prstGeom prst="rect">
            <a:avLst/>
          </a:prstGeom>
          <a:noFill/>
          <a:ln w="25400"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6807" name="矩形标注 12">
            <a:extLst>
              <a:ext uri="{FF2B5EF4-FFF2-40B4-BE49-F238E27FC236}">
                <a16:creationId xmlns:a16="http://schemas.microsoft.com/office/drawing/2014/main" id="{7160D5C4-311B-408D-A017-7E37BD00A050}"/>
              </a:ext>
            </a:extLst>
          </p:cNvPr>
          <p:cNvSpPr>
            <a:spLocks noChangeArrowheads="1"/>
          </p:cNvSpPr>
          <p:nvPr/>
        </p:nvSpPr>
        <p:spPr bwMode="auto">
          <a:xfrm>
            <a:off x="7500938" y="3214688"/>
            <a:ext cx="1357312" cy="969962"/>
          </a:xfrm>
          <a:prstGeom prst="wedgeRectCallout">
            <a:avLst>
              <a:gd name="adj1" fmla="val -75343"/>
              <a:gd name="adj2" fmla="val 113282"/>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lnSpc>
                <a:spcPct val="75000"/>
              </a:lnSpc>
            </a:pPr>
            <a:r>
              <a:rPr lang="zh-CN" altLang="en-US" sz="1600" b="1">
                <a:latin typeface="黑体" panose="02010609060101010101" pitchFamily="49" charset="-122"/>
                <a:ea typeface="黑体" panose="02010609060101010101" pitchFamily="49" charset="-122"/>
              </a:rPr>
              <a:t>重复执行的步骤，</a:t>
            </a:r>
            <a:r>
              <a:rPr lang="en-US" altLang="zh-CN" sz="1600" b="1">
                <a:latin typeface="黑体" panose="02010609060101010101" pitchFamily="49" charset="-122"/>
                <a:ea typeface="黑体" panose="02010609060101010101" pitchFamily="49" charset="-122"/>
              </a:rPr>
              <a:t>*[]</a:t>
            </a:r>
            <a:r>
              <a:rPr lang="zh-CN" altLang="en-US" sz="1600" b="1">
                <a:latin typeface="黑体" panose="02010609060101010101" pitchFamily="49" charset="-122"/>
                <a:ea typeface="黑体" panose="02010609060101010101" pitchFamily="49" charset="-122"/>
              </a:rPr>
              <a:t>是迭代标记和条件</a:t>
            </a:r>
          </a:p>
        </p:txBody>
      </p:sp>
      <p:grpSp>
        <p:nvGrpSpPr>
          <p:cNvPr id="76808" name="组合 5">
            <a:extLst>
              <a:ext uri="{FF2B5EF4-FFF2-40B4-BE49-F238E27FC236}">
                <a16:creationId xmlns:a16="http://schemas.microsoft.com/office/drawing/2014/main" id="{8CCECD79-2205-49AC-AADC-A85C7CBB697D}"/>
              </a:ext>
            </a:extLst>
          </p:cNvPr>
          <p:cNvGrpSpPr>
            <a:grpSpLocks/>
          </p:cNvGrpSpPr>
          <p:nvPr/>
        </p:nvGrpSpPr>
        <p:grpSpPr bwMode="auto">
          <a:xfrm>
            <a:off x="3779838" y="4448175"/>
            <a:ext cx="536575" cy="276225"/>
            <a:chOff x="434814" y="4232121"/>
            <a:chExt cx="536786" cy="276999"/>
          </a:xfrm>
        </p:grpSpPr>
        <p:sp>
          <p:nvSpPr>
            <p:cNvPr id="76809" name="流程图: 卡片 3">
              <a:extLst>
                <a:ext uri="{FF2B5EF4-FFF2-40B4-BE49-F238E27FC236}">
                  <a16:creationId xmlns:a16="http://schemas.microsoft.com/office/drawing/2014/main" id="{EAA40A5F-0AB2-40D4-9DBC-2E29D2428399}"/>
                </a:ext>
              </a:extLst>
            </p:cNvPr>
            <p:cNvSpPr>
              <a:spLocks noChangeArrowheads="1"/>
            </p:cNvSpPr>
            <p:nvPr/>
          </p:nvSpPr>
          <p:spPr bwMode="auto">
            <a:xfrm rot="10800000">
              <a:off x="434814" y="4297365"/>
              <a:ext cx="425772" cy="206217"/>
            </a:xfrm>
            <a:prstGeom prst="flowChartPunchedCard">
              <a:avLst/>
            </a:prstGeom>
            <a:noFill/>
            <a:ln w="9525"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6810" name="文本框 4">
              <a:extLst>
                <a:ext uri="{FF2B5EF4-FFF2-40B4-BE49-F238E27FC236}">
                  <a16:creationId xmlns:a16="http://schemas.microsoft.com/office/drawing/2014/main" id="{DBC15F26-C8E1-4282-825D-1EA9D43781C9}"/>
                </a:ext>
              </a:extLst>
            </p:cNvPr>
            <p:cNvSpPr txBox="1">
              <a:spLocks noChangeArrowheads="1"/>
            </p:cNvSpPr>
            <p:nvPr/>
          </p:nvSpPr>
          <p:spPr bwMode="auto">
            <a:xfrm>
              <a:off x="467544" y="4232121"/>
              <a:ext cx="504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200" b="1">
                  <a:latin typeface="黑体" panose="02010609060101010101" pitchFamily="49" charset="-122"/>
                  <a:ea typeface="黑体" panose="02010609060101010101" pitchFamily="49" charset="-122"/>
                </a:rPr>
                <a:t>循环</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1">
            <a:extLst>
              <a:ext uri="{FF2B5EF4-FFF2-40B4-BE49-F238E27FC236}">
                <a16:creationId xmlns:a16="http://schemas.microsoft.com/office/drawing/2014/main" id="{997BC6BE-D018-4BDA-BB18-3CAE517E09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 name="Rectangle 2">
            <a:extLst>
              <a:ext uri="{FF2B5EF4-FFF2-40B4-BE49-F238E27FC236}">
                <a16:creationId xmlns:a16="http://schemas.microsoft.com/office/drawing/2014/main" id="{781E7BF4-1A68-4D14-8451-D8E200102820}"/>
              </a:ext>
            </a:extLst>
          </p:cNvPr>
          <p:cNvSpPr>
            <a:spLocks noChangeArrowheads="1"/>
          </p:cNvSpPr>
          <p:nvPr/>
        </p:nvSpPr>
        <p:spPr bwMode="auto">
          <a:xfrm>
            <a:off x="684213" y="1268413"/>
            <a:ext cx="77851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概述</a:t>
            </a:r>
            <a:endParaRPr lang="en-US" altLang="zh-CN" sz="3700" b="1" dirty="0">
              <a:solidFill>
                <a:srgbClr val="333399"/>
              </a:solidFill>
              <a:latin typeface="Times New Roman"/>
              <a:ea typeface="黑体"/>
            </a:endParaRPr>
          </a:p>
          <a:p>
            <a:pPr marL="1028700" lvl="1" indent="-571500">
              <a:lnSpc>
                <a:spcPct val="90000"/>
              </a:lnSpc>
              <a:spcBef>
                <a:spcPct val="50000"/>
              </a:spcBef>
              <a:buClr>
                <a:srgbClr val="6655CD"/>
              </a:buClr>
              <a:buSzPct val="65000"/>
              <a:buFont typeface="Wingdings" panose="05000000000000000000" pitchFamily="2" charset="2"/>
              <a:buChar char="u"/>
              <a:defRPr/>
            </a:pPr>
            <a:r>
              <a:rPr lang="en-US" altLang="zh-CN" sz="3700" b="1" dirty="0">
                <a:solidFill>
                  <a:srgbClr val="333399"/>
                </a:solidFill>
                <a:latin typeface="Times New Roman"/>
                <a:ea typeface="黑体"/>
              </a:rPr>
              <a:t>UML</a:t>
            </a:r>
            <a:r>
              <a:rPr lang="zh-CN" altLang="en-US" sz="3700" b="1" dirty="0">
                <a:solidFill>
                  <a:srgbClr val="333399"/>
                </a:solidFill>
                <a:latin typeface="Times New Roman"/>
                <a:ea typeface="黑体"/>
              </a:rPr>
              <a:t>中的图</a:t>
            </a:r>
            <a:endParaRPr lang="en-US" altLang="zh-CN" sz="3700" b="1" dirty="0">
              <a:solidFill>
                <a:srgbClr val="333399"/>
              </a:solidFill>
              <a:latin typeface="Times New Roman"/>
              <a:ea typeface="黑体"/>
            </a:endParaRPr>
          </a:p>
          <a:p>
            <a:pPr lvl="1">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面向对象分析概述	</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用例建模</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创建领域模型</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dirty="0">
                <a:solidFill>
                  <a:srgbClr val="333399"/>
                </a:solidFill>
                <a:latin typeface="Times New Roman"/>
                <a:ea typeface="黑体"/>
              </a:rPr>
              <a:t>绘制系统顺序图</a:t>
            </a:r>
          </a:p>
          <a:p>
            <a:pPr marL="1028700" lvl="1" indent="-571500">
              <a:lnSpc>
                <a:spcPct val="90000"/>
              </a:lnSpc>
              <a:spcBef>
                <a:spcPct val="50000"/>
              </a:spcBef>
              <a:buClr>
                <a:srgbClr val="6655CD"/>
              </a:buClr>
              <a:buSzPct val="65000"/>
              <a:buFont typeface="Wingdings" panose="05000000000000000000" pitchFamily="2" charset="2"/>
              <a:buChar char="u"/>
              <a:defRPr/>
            </a:pPr>
            <a:r>
              <a:rPr lang="zh-CN" altLang="en-US" sz="3700" b="1" i="1" u="sng" kern="0" dirty="0">
                <a:solidFill>
                  <a:srgbClr val="99230B"/>
                </a:solidFill>
                <a:latin typeface="Times New Roman"/>
                <a:ea typeface="华文中宋"/>
              </a:rPr>
              <a:t>创建系统操作契约</a:t>
            </a:r>
          </a:p>
        </p:txBody>
      </p:sp>
      <p:sp>
        <p:nvSpPr>
          <p:cNvPr id="6" name="标题 1">
            <a:extLst>
              <a:ext uri="{FF2B5EF4-FFF2-40B4-BE49-F238E27FC236}">
                <a16:creationId xmlns:a16="http://schemas.microsoft.com/office/drawing/2014/main" id="{BD3469A7-0AD8-46A2-B4C2-9F4A28771209}"/>
              </a:ext>
            </a:extLst>
          </p:cNvPr>
          <p:cNvSpPr txBox="1">
            <a:spLocks/>
          </p:cNvSpPr>
          <p:nvPr/>
        </p:nvSpPr>
        <p:spPr>
          <a:xfrm>
            <a:off x="2570163" y="215900"/>
            <a:ext cx="6523037" cy="693738"/>
          </a:xfrm>
          <a:prstGeom prst="rect">
            <a:avLst/>
          </a:prstGeom>
        </p:spPr>
        <p:txBody>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r>
              <a:rPr lang="zh-CN" altLang="en-US" kern="0" dirty="0"/>
              <a:t>提纲</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1FD6E2BB-17BB-46CE-ABA7-A250E2603A15}"/>
              </a:ext>
            </a:extLst>
          </p:cNvPr>
          <p:cNvSpPr>
            <a:spLocks noGrp="1"/>
          </p:cNvSpPr>
          <p:nvPr>
            <p:ph type="title"/>
          </p:nvPr>
        </p:nvSpPr>
        <p:spPr/>
        <p:txBody>
          <a:bodyPr/>
          <a:lstStyle/>
          <a:p>
            <a:pPr marL="342900" indent="-342900"/>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3" name="内容占位符 2">
            <a:extLst>
              <a:ext uri="{FF2B5EF4-FFF2-40B4-BE49-F238E27FC236}">
                <a16:creationId xmlns:a16="http://schemas.microsoft.com/office/drawing/2014/main" id="{34A82E2D-67ED-4B5A-B825-3B37531747AE}"/>
              </a:ext>
            </a:extLst>
          </p:cNvPr>
          <p:cNvSpPr>
            <a:spLocks noGrp="1"/>
          </p:cNvSpPr>
          <p:nvPr>
            <p:ph idx="1"/>
          </p:nvPr>
        </p:nvSpPr>
        <p:spPr/>
        <p:txBody>
          <a:bodyPr/>
          <a:lstStyle/>
          <a:p>
            <a:pPr lvl="1">
              <a:defRPr/>
            </a:pPr>
            <a:r>
              <a:rPr lang="zh-CN" b="1" dirty="0">
                <a:latin typeface="+mn-ea"/>
                <a:ea typeface="+mn-ea"/>
              </a:rPr>
              <a:t>系统事件的发生将会触发系统操作，系统操作可以通过发现系统事件来识别。</a:t>
            </a:r>
            <a:endParaRPr lang="en-US" altLang="zh-CN" b="1" dirty="0">
              <a:latin typeface="+mn-ea"/>
              <a:ea typeface="+mn-ea"/>
            </a:endParaRPr>
          </a:p>
          <a:p>
            <a:pPr lvl="1">
              <a:defRPr/>
            </a:pPr>
            <a:r>
              <a:rPr lang="zh-CN" b="1" dirty="0">
                <a:latin typeface="+mn-ea"/>
                <a:ea typeface="+mn-ea"/>
              </a:rPr>
              <a:t>系统操作使用和系统事件相同的名字，以明确表示是哪个系统事件引发的该系统操作。系统操作的参数同系统事件。</a:t>
            </a:r>
            <a:endParaRPr lang="en-US" altLang="zh-CN" b="1" dirty="0">
              <a:latin typeface="+mn-ea"/>
              <a:ea typeface="+mn-ea"/>
            </a:endParaRPr>
          </a:p>
          <a:p>
            <a:pPr lvl="1">
              <a:defRPr/>
            </a:pPr>
            <a:r>
              <a:rPr lang="zh-CN" b="1" dirty="0">
                <a:latin typeface="+mn-ea"/>
                <a:ea typeface="+mn-ea"/>
              </a:rPr>
              <a:t>操作契约是为系统操作而定义的，描述系统操作执行的</a:t>
            </a:r>
            <a:r>
              <a:rPr lang="zh-CN" b="1" dirty="0">
                <a:solidFill>
                  <a:srgbClr val="FF00FF"/>
                </a:solidFill>
                <a:latin typeface="+mn-ea"/>
                <a:ea typeface="+mn-ea"/>
              </a:rPr>
              <a:t>结果</a:t>
            </a:r>
            <a:r>
              <a:rPr lang="zh-CN" b="1" dirty="0">
                <a:latin typeface="+mn-ea"/>
                <a:ea typeface="+mn-ea"/>
              </a:rPr>
              <a:t>（引起系统中对象状态的改变），是在系统顺序图和领域概念模型基础上对系统行为的第三个层次的抽象，是对用例的补充。</a:t>
            </a:r>
            <a:endParaRPr lang="zh-CN" altLang="en-US" b="1" dirty="0">
              <a:latin typeface="+mn-ea"/>
              <a:ea typeface="+mn-ea"/>
            </a:endParaRPr>
          </a:p>
        </p:txBody>
      </p:sp>
      <p:sp>
        <p:nvSpPr>
          <p:cNvPr id="79876" name="页脚占位符 3">
            <a:extLst>
              <a:ext uri="{FF2B5EF4-FFF2-40B4-BE49-F238E27FC236}">
                <a16:creationId xmlns:a16="http://schemas.microsoft.com/office/drawing/2014/main" id="{A1F32845-2BC8-417F-83C3-7243E97081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72B832BA-E045-4FD8-8BE4-BD82E3932765}"/>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80899" name="内容占位符 2">
            <a:extLst>
              <a:ext uri="{FF2B5EF4-FFF2-40B4-BE49-F238E27FC236}">
                <a16:creationId xmlns:a16="http://schemas.microsoft.com/office/drawing/2014/main" id="{5489F30D-C3B6-4025-AB3A-9056E5151B8C}"/>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80900" name="页脚占位符 3">
            <a:extLst>
              <a:ext uri="{FF2B5EF4-FFF2-40B4-BE49-F238E27FC236}">
                <a16:creationId xmlns:a16="http://schemas.microsoft.com/office/drawing/2014/main" id="{719548D5-E884-4990-AA99-ADDCC8B028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64B1EDB7-4D5D-4135-9261-8736103A5AD1}"/>
              </a:ext>
            </a:extLst>
          </p:cNvPr>
          <p:cNvGraphicFramePr>
            <a:graphicFrameLocks noGrp="1"/>
          </p:cNvGraphicFramePr>
          <p:nvPr/>
        </p:nvGraphicFramePr>
        <p:xfrm>
          <a:off x="435521" y="1500187"/>
          <a:ext cx="8495754" cy="2326481"/>
        </p:xfrm>
        <a:graphic>
          <a:graphicData uri="http://schemas.openxmlformats.org/drawingml/2006/table">
            <a:tbl>
              <a:tblPr/>
              <a:tblGrid>
                <a:gridCol w="1667391">
                  <a:extLst>
                    <a:ext uri="{9D8B030D-6E8A-4147-A177-3AD203B41FA5}">
                      <a16:colId xmlns:a16="http://schemas.microsoft.com/office/drawing/2014/main" val="20000"/>
                    </a:ext>
                  </a:extLst>
                </a:gridCol>
                <a:gridCol w="6828363">
                  <a:extLst>
                    <a:ext uri="{9D8B030D-6E8A-4147-A177-3AD203B41FA5}">
                      <a16:colId xmlns:a16="http://schemas.microsoft.com/office/drawing/2014/main" val="20001"/>
                    </a:ext>
                  </a:extLst>
                </a:gridCol>
              </a:tblGrid>
              <a:tr h="446821">
                <a:tc>
                  <a:txBody>
                    <a:bodyPr/>
                    <a:lstStyle/>
                    <a:p>
                      <a:pPr algn="just">
                        <a:spcAft>
                          <a:spcPts val="0"/>
                        </a:spcAft>
                      </a:pPr>
                      <a:r>
                        <a:rPr lang="zh-CN" sz="2000" b="1" kern="100" dirty="0">
                          <a:latin typeface="黑体" pitchFamily="2" charset="-122"/>
                          <a:ea typeface="黑体" pitchFamily="2" charset="-122"/>
                          <a:cs typeface="Times New Roman"/>
                        </a:rPr>
                        <a:t>操作：</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zh-CN" sz="2000" b="1" kern="100">
                          <a:latin typeface="黑体" pitchFamily="2" charset="-122"/>
                          <a:ea typeface="黑体" pitchFamily="2" charset="-122"/>
                          <a:cs typeface="Times New Roman"/>
                        </a:rPr>
                        <a:t>操作以及参数的名称</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493855">
                <a:tc>
                  <a:txBody>
                    <a:bodyPr/>
                    <a:lstStyle/>
                    <a:p>
                      <a:pPr algn="just">
                        <a:spcAft>
                          <a:spcPts val="0"/>
                        </a:spcAft>
                      </a:pPr>
                      <a:r>
                        <a:rPr lang="zh-CN" sz="2000" b="1" kern="100">
                          <a:latin typeface="黑体" pitchFamily="2" charset="-122"/>
                          <a:ea typeface="黑体" pitchFamily="2" charset="-122"/>
                          <a:cs typeface="Times New Roman"/>
                        </a:rPr>
                        <a:t>交叉引用：</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sz="2000" b="1" kern="100">
                          <a:latin typeface="黑体" pitchFamily="2" charset="-122"/>
                          <a:ea typeface="黑体" pitchFamily="2" charset="-122"/>
                          <a:cs typeface="Times New Roman"/>
                        </a:rPr>
                        <a:t>（可选择）可能发生此操作的用例</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688669">
                <a:tc>
                  <a:txBody>
                    <a:bodyPr/>
                    <a:lstStyle/>
                    <a:p>
                      <a:pPr algn="just">
                        <a:spcAft>
                          <a:spcPts val="0"/>
                        </a:spcAft>
                      </a:pPr>
                      <a:r>
                        <a:rPr lang="zh-CN" sz="2000" b="1" kern="100">
                          <a:latin typeface="黑体" pitchFamily="2" charset="-122"/>
                          <a:ea typeface="黑体" pitchFamily="2" charset="-122"/>
                          <a:cs typeface="Times New Roman"/>
                        </a:rPr>
                        <a:t>前置条件：</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altLang="en-US" sz="2000" b="1" kern="100" dirty="0">
                          <a:latin typeface="黑体" pitchFamily="2" charset="-122"/>
                          <a:ea typeface="黑体" pitchFamily="2" charset="-122"/>
                          <a:cs typeface="Times New Roman"/>
                        </a:rPr>
                        <a:t>执行该操作之前系统的状态或领域模型相关对象的状态</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697136">
                <a:tc>
                  <a:txBody>
                    <a:bodyPr/>
                    <a:lstStyle/>
                    <a:p>
                      <a:pPr algn="just">
                        <a:spcAft>
                          <a:spcPts val="0"/>
                        </a:spcAft>
                      </a:pPr>
                      <a:r>
                        <a:rPr lang="zh-CN" sz="2000" b="1" kern="100">
                          <a:latin typeface="黑体" pitchFamily="2" charset="-122"/>
                          <a:ea typeface="黑体" pitchFamily="2" charset="-122"/>
                          <a:cs typeface="Times New Roman"/>
                        </a:rPr>
                        <a:t>后置条件：</a:t>
                      </a:r>
                    </a:p>
                  </a:txBody>
                  <a:tcPr marL="0" marR="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cs typeface="Times New Roman"/>
                        </a:rPr>
                        <a:t>操作完成后领域模型中对象的状态</a:t>
                      </a:r>
                      <a:r>
                        <a:rPr lang="zh-CN" altLang="en-US" sz="2000" b="1" kern="100" dirty="0">
                          <a:latin typeface="黑体" pitchFamily="2" charset="-122"/>
                          <a:ea typeface="黑体" pitchFamily="2" charset="-122"/>
                          <a:cs typeface="Times New Roman"/>
                        </a:rPr>
                        <a:t>变化：</a:t>
                      </a:r>
                      <a:r>
                        <a:rPr lang="en-US" altLang="zh-CN" sz="2000" b="1" kern="100" dirty="0">
                          <a:latin typeface="黑体" pitchFamily="2" charset="-122"/>
                          <a:ea typeface="黑体" pitchFamily="2" charset="-122"/>
                          <a:cs typeface="Times New Roman"/>
                        </a:rPr>
                        <a:t>1.</a:t>
                      </a:r>
                      <a:r>
                        <a:rPr lang="zh-CN" altLang="en-US" sz="2000" b="1" kern="100" dirty="0">
                          <a:latin typeface="黑体" pitchFamily="2" charset="-122"/>
                          <a:ea typeface="黑体" pitchFamily="2" charset="-122"/>
                          <a:cs typeface="Times New Roman"/>
                        </a:rPr>
                        <a:t>对象创建或者消除；</a:t>
                      </a:r>
                      <a:r>
                        <a:rPr lang="en-US" altLang="zh-CN" sz="2000" b="1" kern="100" dirty="0">
                          <a:latin typeface="黑体" pitchFamily="2" charset="-122"/>
                          <a:ea typeface="黑体" pitchFamily="2" charset="-122"/>
                          <a:cs typeface="Times New Roman"/>
                        </a:rPr>
                        <a:t>2.</a:t>
                      </a:r>
                      <a:r>
                        <a:rPr lang="zh-CN" altLang="en-US" sz="2000" b="1" kern="100" dirty="0">
                          <a:latin typeface="黑体" pitchFamily="2" charset="-122"/>
                          <a:ea typeface="黑体" pitchFamily="2" charset="-122"/>
                          <a:cs typeface="Times New Roman"/>
                        </a:rPr>
                        <a:t>对象之间的关联创建或者消除；</a:t>
                      </a:r>
                      <a:r>
                        <a:rPr lang="en-US" altLang="zh-CN" sz="2000" b="1" kern="100" dirty="0">
                          <a:latin typeface="黑体" pitchFamily="2" charset="-122"/>
                          <a:ea typeface="黑体" pitchFamily="2" charset="-122"/>
                          <a:cs typeface="Times New Roman"/>
                        </a:rPr>
                        <a:t>3.</a:t>
                      </a:r>
                      <a:r>
                        <a:rPr lang="zh-CN" altLang="en-US" sz="2000" b="1" kern="100" dirty="0">
                          <a:latin typeface="黑体" pitchFamily="2" charset="-122"/>
                          <a:ea typeface="黑体" pitchFamily="2" charset="-122"/>
                          <a:cs typeface="Times New Roman"/>
                        </a:rPr>
                        <a:t>对象属性值修改</a:t>
                      </a:r>
                      <a:endParaRPr lang="zh-CN" sz="2000" b="1" kern="100" dirty="0">
                        <a:latin typeface="黑体" pitchFamily="2" charset="-122"/>
                        <a:ea typeface="黑体" pitchFamily="2" charset="-122"/>
                        <a:cs typeface="Times New Roman"/>
                      </a:endParaRP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E81F390B-E6F8-4253-997F-F57FF72DFBBF}"/>
              </a:ext>
            </a:extLst>
          </p:cNvPr>
          <p:cNvSpPr txBox="1"/>
          <p:nvPr/>
        </p:nvSpPr>
        <p:spPr>
          <a:xfrm>
            <a:off x="435521" y="4125119"/>
            <a:ext cx="8562975" cy="2585323"/>
          </a:xfrm>
          <a:prstGeom prst="rect">
            <a:avLst/>
          </a:prstGeom>
          <a:noFill/>
        </p:spPr>
        <p:txBody>
          <a:bodyPr>
            <a:spAutoFit/>
          </a:bodyPr>
          <a:lstStyle/>
          <a:p>
            <a:pPr algn="just">
              <a:lnSpc>
                <a:spcPct val="75000"/>
              </a:lnSpc>
              <a:buFont typeface="Wingdings" pitchFamily="2" charset="2"/>
              <a:buChar char="Ø"/>
              <a:defRPr/>
            </a:pPr>
            <a:r>
              <a:rPr lang="zh-CN" altLang="en-US" b="1" dirty="0">
                <a:latin typeface="+mn-ea"/>
                <a:ea typeface="+mn-ea"/>
              </a:rPr>
              <a:t>后置条件不是在系统操作中要执行的动作；相反，后置条件是在系统操作完成之后领域模型中对象状态的变化，包括</a:t>
            </a:r>
            <a:r>
              <a:rPr lang="zh-CN" altLang="en-US" b="1" dirty="0">
                <a:solidFill>
                  <a:srgbClr val="FF0000"/>
                </a:solidFill>
                <a:latin typeface="+mn-ea"/>
                <a:ea typeface="+mn-ea"/>
              </a:rPr>
              <a:t>对象的创建和删除</a:t>
            </a:r>
            <a:r>
              <a:rPr lang="zh-CN" altLang="en-US" b="1" dirty="0">
                <a:latin typeface="+mn-ea"/>
                <a:ea typeface="+mn-ea"/>
              </a:rPr>
              <a:t>、</a:t>
            </a:r>
            <a:r>
              <a:rPr lang="zh-CN" altLang="en-US" b="1" dirty="0">
                <a:solidFill>
                  <a:srgbClr val="FF0000"/>
                </a:solidFill>
                <a:latin typeface="+mn-ea"/>
                <a:ea typeface="+mn-ea"/>
              </a:rPr>
              <a:t>对象之间的关联创建或者消除、对象属性值修改</a:t>
            </a:r>
            <a:r>
              <a:rPr lang="zh-CN" altLang="en-US" b="1" dirty="0">
                <a:latin typeface="+mn-ea"/>
                <a:ea typeface="+mn-ea"/>
              </a:rPr>
              <a:t>。</a:t>
            </a:r>
            <a:endParaRPr lang="en-US" altLang="zh-CN" b="1" dirty="0">
              <a:latin typeface="+mn-ea"/>
              <a:ea typeface="+mn-ea"/>
            </a:endParaRPr>
          </a:p>
          <a:p>
            <a:pPr algn="just">
              <a:lnSpc>
                <a:spcPct val="75000"/>
              </a:lnSpc>
              <a:defRPr/>
            </a:pPr>
            <a:endParaRPr lang="en-US" altLang="zh-CN" b="1" dirty="0">
              <a:latin typeface="+mn-ea"/>
              <a:ea typeface="+mn-ea"/>
            </a:endParaRPr>
          </a:p>
          <a:p>
            <a:pPr algn="just">
              <a:lnSpc>
                <a:spcPct val="75000"/>
              </a:lnSpc>
              <a:buFont typeface="Wingdings" pitchFamily="2" charset="2"/>
              <a:buChar char="Ø"/>
              <a:defRPr/>
            </a:pPr>
            <a:r>
              <a:rPr lang="zh-CN" altLang="en-US" b="1" dirty="0">
                <a:latin typeface="+mn-ea"/>
                <a:ea typeface="+mn-ea"/>
              </a:rPr>
              <a:t>后置条件的一个重要特点是它是声明性的，而且是面向状态变化而不是面向行为的。它能在已取得的分析结果基础上进一步回答系统“做什么”的问题。</a:t>
            </a:r>
            <a:endParaRPr lang="en-US" altLang="zh-CN" b="1" dirty="0">
              <a:latin typeface="+mn-ea"/>
              <a:ea typeface="+mn-ea"/>
            </a:endParaRPr>
          </a:p>
          <a:p>
            <a:pPr algn="just">
              <a:lnSpc>
                <a:spcPct val="75000"/>
              </a:lnSpc>
              <a:buFont typeface="Wingdings" pitchFamily="2" charset="2"/>
              <a:buChar char="Ø"/>
              <a:defRPr/>
            </a:pPr>
            <a:endParaRPr lang="zh-CN" altLang="en-US" b="1" dirty="0">
              <a:latin typeface="+mn-ea"/>
              <a:ea typeface="+mn-ea"/>
            </a:endParaRPr>
          </a:p>
        </p:txBody>
      </p:sp>
      <p:sp>
        <p:nvSpPr>
          <p:cNvPr id="80915" name="矩形 6">
            <a:extLst>
              <a:ext uri="{FF2B5EF4-FFF2-40B4-BE49-F238E27FC236}">
                <a16:creationId xmlns:a16="http://schemas.microsoft.com/office/drawing/2014/main" id="{E0F3CAB7-8D83-4178-A5BA-0E20874CC0CB}"/>
              </a:ext>
            </a:extLst>
          </p:cNvPr>
          <p:cNvSpPr>
            <a:spLocks noChangeArrowheads="1"/>
          </p:cNvSpPr>
          <p:nvPr/>
        </p:nvSpPr>
        <p:spPr bwMode="auto">
          <a:xfrm>
            <a:off x="3143250" y="1058863"/>
            <a:ext cx="2246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操作契约模版</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8CDF4D2F-6033-4F31-BA40-D6FB66D09A01}"/>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81923" name="内容占位符 2">
            <a:extLst>
              <a:ext uri="{FF2B5EF4-FFF2-40B4-BE49-F238E27FC236}">
                <a16:creationId xmlns:a16="http://schemas.microsoft.com/office/drawing/2014/main" id="{A55EC9E3-C19D-4D99-9F95-44BCC269022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81924" name="页脚占位符 3">
            <a:extLst>
              <a:ext uri="{FF2B5EF4-FFF2-40B4-BE49-F238E27FC236}">
                <a16:creationId xmlns:a16="http://schemas.microsoft.com/office/drawing/2014/main" id="{4899DFFF-26B1-4BF0-A269-489B059AF9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DD8F0771-CE81-434C-98E7-3B05332BAD6B}"/>
              </a:ext>
            </a:extLst>
          </p:cNvPr>
          <p:cNvGraphicFramePr>
            <a:graphicFrameLocks noGrp="1"/>
          </p:cNvGraphicFramePr>
          <p:nvPr/>
        </p:nvGraphicFramePr>
        <p:xfrm>
          <a:off x="857250" y="1500188"/>
          <a:ext cx="7072313" cy="4389437"/>
        </p:xfrm>
        <a:graphic>
          <a:graphicData uri="http://schemas.openxmlformats.org/drawingml/2006/table">
            <a:tbl>
              <a:tblPr/>
              <a:tblGrid>
                <a:gridCol w="1156087">
                  <a:extLst>
                    <a:ext uri="{9D8B030D-6E8A-4147-A177-3AD203B41FA5}">
                      <a16:colId xmlns:a16="http://schemas.microsoft.com/office/drawing/2014/main" val="20000"/>
                    </a:ext>
                  </a:extLst>
                </a:gridCol>
                <a:gridCol w="5916226">
                  <a:extLst>
                    <a:ext uri="{9D8B030D-6E8A-4147-A177-3AD203B41FA5}">
                      <a16:colId xmlns:a16="http://schemas.microsoft.com/office/drawing/2014/main" val="20001"/>
                    </a:ext>
                  </a:extLst>
                </a:gridCol>
              </a:tblGrid>
              <a:tr h="274340">
                <a:tc>
                  <a:txBody>
                    <a:bodyPr/>
                    <a:lstStyle/>
                    <a:p>
                      <a:pPr algn="just">
                        <a:spcAft>
                          <a:spcPts val="0"/>
                        </a:spcAft>
                      </a:pPr>
                      <a:r>
                        <a:rPr lang="zh-CN" sz="1800" b="1" kern="100" dirty="0">
                          <a:latin typeface="+mn-lt"/>
                          <a:ea typeface="+mn-ea"/>
                          <a:cs typeface="Times New Roman"/>
                        </a:rPr>
                        <a:t>操作：</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800" b="1" kern="100">
                          <a:latin typeface="+mn-lt"/>
                          <a:ea typeface="+mn-ea"/>
                          <a:cs typeface="Times New Roman"/>
                        </a:rPr>
                        <a:t>startTest()</a:t>
                      </a:r>
                      <a:r>
                        <a:rPr lang="zh-CN" sz="1800" b="1" kern="100">
                          <a:latin typeface="+mn-lt"/>
                          <a:ea typeface="+mn-ea"/>
                          <a:cs typeface="Times New Roman"/>
                        </a:rPr>
                        <a:t>开始考试</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74340">
                <a:tc>
                  <a:txBody>
                    <a:bodyPr/>
                    <a:lstStyle/>
                    <a:p>
                      <a:pPr algn="just">
                        <a:spcAft>
                          <a:spcPts val="0"/>
                        </a:spcAft>
                      </a:pPr>
                      <a:r>
                        <a:rPr lang="zh-CN" sz="1800" b="1" kern="100">
                          <a:latin typeface="+mn-lt"/>
                          <a:ea typeface="+mn-ea"/>
                          <a:cs typeface="Times New Roman"/>
                        </a:rPr>
                        <a:t>交叉引用：</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sz="1800" b="1" kern="100" dirty="0">
                          <a:latin typeface="+mn-lt"/>
                          <a:ea typeface="+mn-ea"/>
                          <a:cs typeface="Times New Roman"/>
                        </a:rPr>
                        <a:t>考试</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548680">
                <a:tc>
                  <a:txBody>
                    <a:bodyPr/>
                    <a:lstStyle/>
                    <a:p>
                      <a:pPr algn="just">
                        <a:spcAft>
                          <a:spcPts val="0"/>
                        </a:spcAft>
                      </a:pPr>
                      <a:r>
                        <a:rPr lang="zh-CN" sz="1800" b="1" kern="100">
                          <a:latin typeface="+mn-lt"/>
                          <a:ea typeface="+mn-ea"/>
                          <a:cs typeface="Times New Roman"/>
                        </a:rPr>
                        <a:t>前置条件：</a:t>
                      </a:r>
                    </a:p>
                  </a:txBody>
                  <a:tcPr marL="0" marR="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just">
                        <a:spcAft>
                          <a:spcPts val="0"/>
                        </a:spcAft>
                      </a:pPr>
                      <a:r>
                        <a:rPr lang="zh-CN" sz="1800" b="1" kern="100" dirty="0">
                          <a:latin typeface="+mn-lt"/>
                          <a:ea typeface="+mn-ea"/>
                          <a:cs typeface="Times New Roman"/>
                        </a:rPr>
                        <a:t>一个考卷实例、一个考生实例、若干个考题规格说明实例已经创建</a:t>
                      </a:r>
                    </a:p>
                  </a:txBody>
                  <a:tcPr marL="0" marR="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292077">
                <a:tc>
                  <a:txBody>
                    <a:bodyPr/>
                    <a:lstStyle/>
                    <a:p>
                      <a:pPr algn="just">
                        <a:spcAft>
                          <a:spcPts val="0"/>
                        </a:spcAft>
                      </a:pPr>
                      <a:r>
                        <a:rPr lang="zh-CN" sz="1800" b="1" kern="100">
                          <a:latin typeface="+mn-lt"/>
                          <a:ea typeface="+mn-ea"/>
                          <a:cs typeface="Times New Roman"/>
                        </a:rPr>
                        <a:t>后置条件：</a:t>
                      </a:r>
                    </a:p>
                  </a:txBody>
                  <a:tcPr marL="0" marR="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dirty="0">
                          <a:latin typeface="+mn-lt"/>
                          <a:ea typeface="+mn-ea"/>
                          <a:cs typeface="Times New Roman"/>
                        </a:rPr>
                        <a:t>1</a:t>
                      </a:r>
                      <a:r>
                        <a:rPr lang="zh-CN" sz="1800" b="1" kern="100" dirty="0">
                          <a:latin typeface="+mn-lt"/>
                          <a:ea typeface="+mn-ea"/>
                          <a:cs typeface="Times New Roman"/>
                        </a:rPr>
                        <a:t>．一个考试实例被创建；</a:t>
                      </a:r>
                    </a:p>
                    <a:p>
                      <a:pPr algn="just">
                        <a:spcAft>
                          <a:spcPts val="0"/>
                        </a:spcAft>
                      </a:pPr>
                      <a:r>
                        <a:rPr lang="en-US" sz="1800" b="1" kern="100" dirty="0">
                          <a:latin typeface="+mn-lt"/>
                          <a:ea typeface="+mn-ea"/>
                          <a:cs typeface="Times New Roman"/>
                        </a:rPr>
                        <a:t>2</a:t>
                      </a:r>
                      <a:r>
                        <a:rPr lang="zh-CN" sz="1800" b="1" kern="100" dirty="0">
                          <a:latin typeface="+mn-lt"/>
                          <a:ea typeface="+mn-ea"/>
                          <a:cs typeface="Times New Roman"/>
                        </a:rPr>
                        <a:t>．考试实例和考卷实例形成关联；</a:t>
                      </a:r>
                    </a:p>
                    <a:p>
                      <a:pPr algn="just">
                        <a:spcAft>
                          <a:spcPts val="0"/>
                        </a:spcAft>
                      </a:pPr>
                      <a:r>
                        <a:rPr lang="en-US" sz="1800" b="1" kern="100" dirty="0">
                          <a:latin typeface="+mn-lt"/>
                          <a:ea typeface="+mn-ea"/>
                          <a:cs typeface="Times New Roman"/>
                        </a:rPr>
                        <a:t>3</a:t>
                      </a:r>
                      <a:r>
                        <a:rPr lang="zh-CN" sz="1800" b="1" kern="100" dirty="0">
                          <a:latin typeface="+mn-lt"/>
                          <a:ea typeface="+mn-ea"/>
                          <a:cs typeface="Times New Roman"/>
                        </a:rPr>
                        <a:t>．一个考卷生成规则实例被创建；</a:t>
                      </a:r>
                    </a:p>
                    <a:p>
                      <a:pPr algn="just">
                        <a:spcAft>
                          <a:spcPts val="0"/>
                        </a:spcAft>
                      </a:pPr>
                      <a:r>
                        <a:rPr lang="en-US" sz="1800" b="1" kern="100" dirty="0">
                          <a:latin typeface="+mn-lt"/>
                          <a:ea typeface="+mn-ea"/>
                          <a:cs typeface="Times New Roman"/>
                        </a:rPr>
                        <a:t>4</a:t>
                      </a:r>
                      <a:r>
                        <a:rPr lang="zh-CN" sz="1800" b="1" kern="100" dirty="0">
                          <a:latin typeface="+mn-lt"/>
                          <a:ea typeface="+mn-ea"/>
                          <a:cs typeface="Times New Roman"/>
                        </a:rPr>
                        <a:t>．考卷生成规则实例和考试实例形成关联；</a:t>
                      </a:r>
                    </a:p>
                    <a:p>
                      <a:pPr algn="just">
                        <a:spcAft>
                          <a:spcPts val="0"/>
                        </a:spcAft>
                      </a:pPr>
                      <a:r>
                        <a:rPr lang="en-US" sz="1800" b="1" kern="100" dirty="0">
                          <a:latin typeface="+mn-lt"/>
                          <a:ea typeface="+mn-ea"/>
                          <a:cs typeface="Times New Roman"/>
                        </a:rPr>
                        <a:t>5</a:t>
                      </a:r>
                      <a:r>
                        <a:rPr lang="zh-CN" sz="1800" b="1" kern="100" dirty="0">
                          <a:latin typeface="+mn-lt"/>
                          <a:ea typeface="+mn-ea"/>
                          <a:cs typeface="Times New Roman"/>
                        </a:rPr>
                        <a:t>．若干个考卷生成规则项实例被创建；</a:t>
                      </a:r>
                    </a:p>
                    <a:p>
                      <a:pPr algn="just">
                        <a:spcAft>
                          <a:spcPts val="0"/>
                        </a:spcAft>
                      </a:pPr>
                      <a:r>
                        <a:rPr lang="en-US" sz="1800" b="1" kern="100" dirty="0">
                          <a:latin typeface="+mn-lt"/>
                          <a:ea typeface="+mn-ea"/>
                          <a:cs typeface="Times New Roman"/>
                        </a:rPr>
                        <a:t>6</a:t>
                      </a:r>
                      <a:r>
                        <a:rPr lang="zh-CN" sz="1800" b="1" kern="100" dirty="0">
                          <a:latin typeface="+mn-lt"/>
                          <a:ea typeface="+mn-ea"/>
                          <a:cs typeface="Times New Roman"/>
                        </a:rPr>
                        <a:t>．考卷生成规则项实例和考卷生成规则实例建立关联；</a:t>
                      </a:r>
                    </a:p>
                    <a:p>
                      <a:pPr algn="just">
                        <a:spcAft>
                          <a:spcPts val="0"/>
                        </a:spcAft>
                      </a:pPr>
                      <a:r>
                        <a:rPr lang="en-US" sz="1800" b="1" kern="100" dirty="0">
                          <a:latin typeface="+mn-lt"/>
                          <a:ea typeface="+mn-ea"/>
                          <a:cs typeface="Times New Roman"/>
                        </a:rPr>
                        <a:t>7</a:t>
                      </a:r>
                      <a:r>
                        <a:rPr lang="zh-CN" sz="1800" b="1" kern="100" dirty="0">
                          <a:latin typeface="+mn-lt"/>
                          <a:ea typeface="+mn-ea"/>
                          <a:cs typeface="Times New Roman"/>
                        </a:rPr>
                        <a:t>．若干个考题子类的实例被创建（实例的创建，根据考卷生成规则）。</a:t>
                      </a:r>
                    </a:p>
                    <a:p>
                      <a:pPr algn="just">
                        <a:spcAft>
                          <a:spcPts val="0"/>
                        </a:spcAft>
                      </a:pPr>
                      <a:r>
                        <a:rPr lang="en-US" sz="1800" b="1" kern="100" dirty="0">
                          <a:latin typeface="+mn-lt"/>
                          <a:ea typeface="+mn-ea"/>
                          <a:cs typeface="Times New Roman"/>
                        </a:rPr>
                        <a:t>8</a:t>
                      </a:r>
                      <a:r>
                        <a:rPr lang="zh-CN" sz="1800" b="1" kern="100" dirty="0">
                          <a:latin typeface="+mn-lt"/>
                          <a:ea typeface="+mn-ea"/>
                          <a:cs typeface="Times New Roman"/>
                        </a:rPr>
                        <a:t>．考题子类的实例和考卷实例形成关联（关联的形成）。</a:t>
                      </a:r>
                    </a:p>
                    <a:p>
                      <a:pPr algn="just">
                        <a:spcAft>
                          <a:spcPts val="0"/>
                        </a:spcAft>
                      </a:pPr>
                      <a:r>
                        <a:rPr lang="en-US" sz="1800" b="1" kern="100" dirty="0">
                          <a:latin typeface="+mn-lt"/>
                          <a:ea typeface="+mn-ea"/>
                          <a:cs typeface="Times New Roman"/>
                        </a:rPr>
                        <a:t>9.</a:t>
                      </a:r>
                      <a:r>
                        <a:rPr lang="zh-CN" sz="1800" b="1" kern="100" dirty="0">
                          <a:latin typeface="+mn-lt"/>
                          <a:ea typeface="+mn-ea"/>
                          <a:cs typeface="Times New Roman"/>
                        </a:rPr>
                        <a:t>一个考题子类的实例和一个考题规格说明的实例形成关联（关联的形成，用于从考题规格说明里得到题目描述信息）。</a:t>
                      </a: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矩形 5">
            <a:extLst>
              <a:ext uri="{FF2B5EF4-FFF2-40B4-BE49-F238E27FC236}">
                <a16:creationId xmlns:a16="http://schemas.microsoft.com/office/drawing/2014/main" id="{48F9C07E-696E-4433-B026-DDB737584C4A}"/>
              </a:ext>
            </a:extLst>
          </p:cNvPr>
          <p:cNvSpPr/>
          <p:nvPr/>
        </p:nvSpPr>
        <p:spPr>
          <a:xfrm>
            <a:off x="2040918" y="6084311"/>
            <a:ext cx="4402745" cy="369332"/>
          </a:xfrm>
          <a:prstGeom prst="rect">
            <a:avLst/>
          </a:prstGeom>
        </p:spPr>
        <p:txBody>
          <a:bodyPr wrap="none">
            <a:spAutoFit/>
          </a:bodyPr>
          <a:lstStyle/>
          <a:p>
            <a:pPr algn="r">
              <a:lnSpc>
                <a:spcPct val="75000"/>
              </a:lnSpc>
              <a:defRPr/>
            </a:pPr>
            <a:r>
              <a:rPr lang="zh-CN" altLang="en-US" b="1" dirty="0">
                <a:latin typeface="+mn-lt"/>
                <a:ea typeface="黑体" pitchFamily="2" charset="-122"/>
              </a:rPr>
              <a:t>契约实例：系统操作 </a:t>
            </a:r>
            <a:r>
              <a:rPr lang="en-US" b="1" dirty="0" err="1">
                <a:latin typeface="+mn-lt"/>
                <a:ea typeface="黑体" pitchFamily="2" charset="-122"/>
              </a:rPr>
              <a:t>startTest</a:t>
            </a:r>
            <a:r>
              <a:rPr lang="en-US" b="1" dirty="0">
                <a:latin typeface="+mn-lt"/>
                <a:ea typeface="黑体" pitchFamily="2" charset="-122"/>
              </a:rPr>
              <a:t>()</a:t>
            </a:r>
            <a:endParaRPr lang="zh-CN" altLang="en-US" b="1" dirty="0">
              <a:latin typeface="+mn-lt"/>
              <a:ea typeface="黑体"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6D850B7B-4F50-40C7-8BA8-98B2CE83A0C2}"/>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3" name="内容占位符 2">
            <a:extLst>
              <a:ext uri="{FF2B5EF4-FFF2-40B4-BE49-F238E27FC236}">
                <a16:creationId xmlns:a16="http://schemas.microsoft.com/office/drawing/2014/main" id="{4C755461-FD27-4644-A89C-457DD184A3E0}"/>
              </a:ext>
            </a:extLst>
          </p:cNvPr>
          <p:cNvSpPr>
            <a:spLocks noGrp="1"/>
          </p:cNvSpPr>
          <p:nvPr>
            <p:ph idx="1"/>
          </p:nvPr>
        </p:nvSpPr>
        <p:spPr/>
        <p:txBody>
          <a:bodyPr/>
          <a:lstStyle/>
          <a:p>
            <a:pPr lvl="1">
              <a:defRPr/>
            </a:pPr>
            <a:r>
              <a:rPr lang="zh-CN" b="1" dirty="0">
                <a:latin typeface="+mn-ea"/>
                <a:ea typeface="+mn-ea"/>
              </a:rPr>
              <a:t>经常在创建契约时会发现一些新的概念类、属性和关联，此时需要</a:t>
            </a:r>
            <a:r>
              <a:rPr lang="zh-CN" b="1" dirty="0">
                <a:solidFill>
                  <a:srgbClr val="FF0000"/>
                </a:solidFill>
                <a:latin typeface="+mn-ea"/>
                <a:ea typeface="+mn-ea"/>
              </a:rPr>
              <a:t>对领域模型进行相应的更新</a:t>
            </a:r>
            <a:r>
              <a:rPr lang="zh-CN" b="1" dirty="0">
                <a:latin typeface="+mn-ea"/>
                <a:ea typeface="+mn-ea"/>
              </a:rPr>
              <a:t>。</a:t>
            </a:r>
            <a:endParaRPr lang="en-US" altLang="zh-CN" b="1" dirty="0">
              <a:latin typeface="+mn-ea"/>
              <a:ea typeface="+mn-ea"/>
            </a:endParaRPr>
          </a:p>
          <a:p>
            <a:pPr lvl="1">
              <a:defRPr/>
            </a:pPr>
            <a:r>
              <a:rPr lang="zh-CN" b="1" dirty="0">
                <a:latin typeface="+mn-ea"/>
                <a:ea typeface="+mn-ea"/>
              </a:rPr>
              <a:t>契约不是必须的。如果用例可以提供大多数或者所有设计需要的细节，此时契约没有什么价值。</a:t>
            </a:r>
            <a:endParaRPr lang="zh-CN" altLang="en-US" b="1" dirty="0">
              <a:latin typeface="+mn-ea"/>
              <a:ea typeface="+mn-ea"/>
            </a:endParaRPr>
          </a:p>
        </p:txBody>
      </p:sp>
      <p:sp>
        <p:nvSpPr>
          <p:cNvPr id="82948" name="页脚占位符 3">
            <a:extLst>
              <a:ext uri="{FF2B5EF4-FFF2-40B4-BE49-F238E27FC236}">
                <a16:creationId xmlns:a16="http://schemas.microsoft.com/office/drawing/2014/main" id="{E7DDF619-106E-4CF2-BE46-D2319F8ACB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CCFAD7C7-F9D9-4745-BE8D-7E8B38255823}"/>
              </a:ext>
            </a:extLst>
          </p:cNvPr>
          <p:cNvSpPr>
            <a:spLocks noGrp="1"/>
          </p:cNvSpPr>
          <p:nvPr>
            <p:ph type="title"/>
          </p:nvPr>
        </p:nvSpPr>
        <p:spPr/>
        <p:txBody>
          <a:bodyPr/>
          <a:lstStyle/>
          <a:p>
            <a:r>
              <a:rPr lang="en-US" altLang="zh-CN" dirty="0">
                <a:latin typeface="华文中宋" panose="02010600040101010101" pitchFamily="2" charset="-122"/>
              </a:rPr>
              <a:t>§4.7 </a:t>
            </a:r>
            <a:r>
              <a:rPr lang="zh-CN" altLang="en-US" dirty="0">
                <a:latin typeface="华文中宋" panose="02010600040101010101" pitchFamily="2" charset="-122"/>
              </a:rPr>
              <a:t>创建系统操作契约</a:t>
            </a:r>
            <a:endParaRPr lang="zh-CN" altLang="en-US" dirty="0"/>
          </a:p>
        </p:txBody>
      </p:sp>
      <p:sp>
        <p:nvSpPr>
          <p:cNvPr id="3" name="内容占位符 2">
            <a:extLst>
              <a:ext uri="{FF2B5EF4-FFF2-40B4-BE49-F238E27FC236}">
                <a16:creationId xmlns:a16="http://schemas.microsoft.com/office/drawing/2014/main" id="{F8C31699-F6B1-4882-B045-17C70276948B}"/>
              </a:ext>
            </a:extLst>
          </p:cNvPr>
          <p:cNvSpPr>
            <a:spLocks noGrp="1"/>
          </p:cNvSpPr>
          <p:nvPr>
            <p:ph idx="1"/>
          </p:nvPr>
        </p:nvSpPr>
        <p:spPr>
          <a:xfrm>
            <a:off x="642938" y="1285875"/>
            <a:ext cx="8343900" cy="4856163"/>
          </a:xfrm>
        </p:spPr>
        <p:txBody>
          <a:bodyPr/>
          <a:lstStyle/>
          <a:p>
            <a:pPr lvl="1">
              <a:defRPr/>
            </a:pPr>
            <a:r>
              <a:rPr lang="zh-CN" b="1" dirty="0">
                <a:latin typeface="+mn-ea"/>
                <a:ea typeface="+mn-ea"/>
              </a:rPr>
              <a:t>创建契约的指导原则：</a:t>
            </a:r>
            <a:endParaRPr lang="en-US" altLang="zh-CN" b="1" dirty="0">
              <a:latin typeface="+mn-ea"/>
              <a:ea typeface="+mn-ea"/>
            </a:endParaRPr>
          </a:p>
          <a:p>
            <a:pPr lvl="2">
              <a:defRPr/>
            </a:pPr>
            <a:r>
              <a:rPr lang="zh-CN" b="1" dirty="0">
                <a:latin typeface="+mn-ea"/>
                <a:ea typeface="+mn-ea"/>
              </a:rPr>
              <a:t>首先从系统顺序图中识别系统事件，然后针对每一个系统事件设计对应的系统操作。</a:t>
            </a:r>
            <a:endParaRPr lang="en-US" altLang="zh-CN" b="1" dirty="0">
              <a:latin typeface="+mn-ea"/>
              <a:ea typeface="+mn-ea"/>
            </a:endParaRPr>
          </a:p>
          <a:p>
            <a:pPr lvl="2">
              <a:defRPr/>
            </a:pPr>
            <a:r>
              <a:rPr lang="zh-CN" altLang="en-US" b="1" dirty="0">
                <a:latin typeface="+mn-ea"/>
                <a:ea typeface="+mn-ea"/>
              </a:rPr>
              <a:t>对于复杂的、结果微妙的以及不清晰的系统操作，构造一个契约，作为用例的补充。</a:t>
            </a:r>
            <a:endParaRPr lang="en-US" altLang="zh-CN" b="1" dirty="0">
              <a:latin typeface="+mn-ea"/>
              <a:ea typeface="+mn-ea"/>
            </a:endParaRPr>
          </a:p>
          <a:p>
            <a:pPr lvl="2">
              <a:defRPr/>
            </a:pPr>
            <a:r>
              <a:rPr lang="zh-CN" altLang="en-US" b="1" dirty="0">
                <a:latin typeface="+mn-ea"/>
                <a:ea typeface="+mn-ea"/>
              </a:rPr>
              <a:t>要描述后置条件。描述关注下面三个方面：</a:t>
            </a:r>
            <a:endParaRPr lang="en-US" altLang="zh-CN" b="1" dirty="0">
              <a:latin typeface="+mn-ea"/>
              <a:ea typeface="+mn-ea"/>
            </a:endParaRPr>
          </a:p>
          <a:p>
            <a:pPr lvl="3">
              <a:defRPr/>
            </a:pPr>
            <a:r>
              <a:rPr lang="zh-CN" altLang="en-US" b="1" dirty="0">
                <a:latin typeface="+mn-ea"/>
                <a:ea typeface="+mn-ea"/>
              </a:rPr>
              <a:t>实例创建和删除。</a:t>
            </a:r>
            <a:endParaRPr lang="en-US" altLang="zh-CN" b="1" dirty="0">
              <a:latin typeface="+mn-ea"/>
              <a:ea typeface="+mn-ea"/>
            </a:endParaRPr>
          </a:p>
          <a:p>
            <a:pPr lvl="3">
              <a:defRPr/>
            </a:pPr>
            <a:r>
              <a:rPr lang="zh-CN" altLang="en-US" b="1" dirty="0">
                <a:latin typeface="+mn-ea"/>
                <a:ea typeface="+mn-ea"/>
              </a:rPr>
              <a:t>属性修改。</a:t>
            </a:r>
            <a:endParaRPr lang="en-US" altLang="zh-CN" b="1" dirty="0">
              <a:latin typeface="+mn-ea"/>
              <a:ea typeface="+mn-ea"/>
            </a:endParaRPr>
          </a:p>
          <a:p>
            <a:pPr lvl="3">
              <a:defRPr/>
            </a:pPr>
            <a:r>
              <a:rPr lang="zh-CN" altLang="en-US" b="1" dirty="0">
                <a:latin typeface="+mn-ea"/>
                <a:ea typeface="+mn-ea"/>
              </a:rPr>
              <a:t>关联形成和断开。</a:t>
            </a:r>
            <a:endParaRPr lang="en-US" altLang="zh-CN" b="1" dirty="0">
              <a:latin typeface="+mn-ea"/>
              <a:ea typeface="+mn-ea"/>
            </a:endParaRPr>
          </a:p>
          <a:p>
            <a:pPr lvl="2">
              <a:defRPr/>
            </a:pPr>
            <a:r>
              <a:rPr lang="zh-CN" altLang="en-US" b="1" dirty="0">
                <a:latin typeface="+mn-ea"/>
                <a:ea typeface="+mn-ea"/>
              </a:rPr>
              <a:t>后置条件的陈述应该采用过去时态的声明语气和被动句型，以强调系统状态所发生的变化。</a:t>
            </a:r>
            <a:endParaRPr lang="en-US" altLang="zh-CN" b="1" dirty="0">
              <a:latin typeface="+mn-ea"/>
              <a:ea typeface="+mn-ea"/>
            </a:endParaRPr>
          </a:p>
          <a:p>
            <a:pPr lvl="2">
              <a:defRPr/>
            </a:pPr>
            <a:r>
              <a:rPr lang="zh-CN" altLang="en-US" b="1" dirty="0">
                <a:latin typeface="+mn-ea"/>
                <a:ea typeface="+mn-ea"/>
              </a:rPr>
              <a:t>后置条件可在迭代开发中逐步完善。</a:t>
            </a:r>
          </a:p>
        </p:txBody>
      </p:sp>
      <p:sp>
        <p:nvSpPr>
          <p:cNvPr id="83972" name="页脚占位符 3">
            <a:extLst>
              <a:ext uri="{FF2B5EF4-FFF2-40B4-BE49-F238E27FC236}">
                <a16:creationId xmlns:a16="http://schemas.microsoft.com/office/drawing/2014/main" id="{48B6757F-26F2-4D04-BF3B-B9CA9AD1DD3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2018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6834</TotalTime>
  <Words>9003</Words>
  <Application>Microsoft Office PowerPoint</Application>
  <PresentationFormat>全屏显示(4:3)</PresentationFormat>
  <Paragraphs>951</Paragraphs>
  <Slides>100</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0" baseType="lpstr">
      <vt:lpstr>黑体</vt:lpstr>
      <vt:lpstr>华文细黑</vt:lpstr>
      <vt:lpstr>华文中宋</vt:lpstr>
      <vt:lpstr>宋体</vt:lpstr>
      <vt:lpstr>微软雅黑</vt:lpstr>
      <vt:lpstr>Arial</vt:lpstr>
      <vt:lpstr>Times New Roman</vt:lpstr>
      <vt:lpstr>Wingdings</vt:lpstr>
      <vt:lpstr>TSEG2007</vt:lpstr>
      <vt:lpstr>Visio</vt:lpstr>
      <vt:lpstr>软件工程 Software Engineering</vt:lpstr>
      <vt:lpstr>提纲</vt:lpstr>
      <vt:lpstr>§4.1 UML概述</vt:lpstr>
      <vt:lpstr>§4.1 UML概述</vt:lpstr>
      <vt:lpstr>§4.1 UML概述</vt:lpstr>
      <vt:lpstr>§4.1 UML概述</vt:lpstr>
      <vt:lpstr>§4.1 UML概述</vt:lpstr>
      <vt:lpstr>§4.1 UML概述</vt:lpstr>
      <vt:lpstr>§4.1 UML概述</vt:lpstr>
      <vt:lpstr>提纲</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§4.2 UML中的图</vt:lpstr>
      <vt:lpstr>提纲</vt:lpstr>
      <vt:lpstr>§4.3 面向对象分析概述</vt:lpstr>
      <vt:lpstr>§4.3 面向对象分析概述</vt:lpstr>
      <vt:lpstr>§4.3 面向对象分析概述</vt:lpstr>
      <vt:lpstr>§4.3 面向对象分析概述</vt:lpstr>
      <vt:lpstr>PowerPoint 演示文稿</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案例：ATM系统需求</vt:lpstr>
      <vt:lpstr>案例：ATM系统需求</vt:lpstr>
      <vt:lpstr>案例：ATM系统需求</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§4.4 用例建模</vt:lpstr>
      <vt:lpstr>PowerPoint 演示文稿</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§4.5 创建领域模型</vt:lpstr>
      <vt:lpstr>PowerPoint 演示文稿</vt:lpstr>
      <vt:lpstr>§4.6 绘制系统顺序图</vt:lpstr>
      <vt:lpstr>§4.6 绘制系统顺序图</vt:lpstr>
      <vt:lpstr>§4.6 绘制系统顺序图</vt:lpstr>
      <vt:lpstr>PowerPoint 演示文稿</vt:lpstr>
      <vt:lpstr>§4.7 创建系统操作契约</vt:lpstr>
      <vt:lpstr>§4.7 创建系统操作契约</vt:lpstr>
      <vt:lpstr>§4.7 创建系统操作契约</vt:lpstr>
      <vt:lpstr>§4.7 创建系统操作契约</vt:lpstr>
      <vt:lpstr>§4.7 创建系统操作契约</vt:lpstr>
      <vt:lpstr>本章总结</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457</cp:revision>
  <dcterms:created xsi:type="dcterms:W3CDTF">2008-03-01T07:01:20Z</dcterms:created>
  <dcterms:modified xsi:type="dcterms:W3CDTF">2024-03-26T15:37:00Z</dcterms:modified>
</cp:coreProperties>
</file>