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2" r:id="rId3"/>
    <p:sldId id="257" r:id="rId5"/>
    <p:sldId id="322" r:id="rId6"/>
    <p:sldId id="327" r:id="rId7"/>
    <p:sldId id="318" r:id="rId8"/>
    <p:sldId id="313" r:id="rId9"/>
    <p:sldId id="314" r:id="rId10"/>
    <p:sldId id="315" r:id="rId11"/>
  </p:sldIdLst>
  <p:sldSz cx="12192000" cy="6858000"/>
  <p:notesSz cx="6858000" cy="9144000"/>
  <p:custDataLst>
    <p:tags r:id="rId1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2672" autoAdjust="0"/>
  </p:normalViewPr>
  <p:slideViewPr>
    <p:cSldViewPr snapToGrid="0">
      <p:cViewPr varScale="1">
        <p:scale>
          <a:sx n="105" d="100"/>
          <a:sy n="105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56674E9-F16F-4376-A392-6094BCA4A48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B59BFD3-8DE0-446A-8EBA-050224A7484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794771-2E61-498A-A6BD-6F19FA32D2BF}" type="slidenum">
              <a:rPr lang="zh-CN" altLang="en-US">
                <a:latin typeface="Calibri" panose="020F0502020204030204" pitchFamily="34" charset="0"/>
                <a:ea typeface="宋体" pitchFamily="2" charset="-122"/>
              </a:rPr>
            </a:fld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F54AE3-D18C-4100-AC8E-7C2991C64D22}" type="slidenum">
              <a:rPr lang="zh-CN" altLang="en-US">
                <a:latin typeface="Calibri" panose="020F0502020204030204" pitchFamily="34" charset="0"/>
                <a:ea typeface="宋体" pitchFamily="2" charset="-122"/>
              </a:rPr>
            </a:fld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F54AE3-D18C-4100-AC8E-7C2991C64D22}" type="slidenum">
              <a:rPr lang="zh-CN" altLang="en-US">
                <a:latin typeface="Calibri" panose="020F0502020204030204" pitchFamily="34" charset="0"/>
                <a:ea typeface="宋体" pitchFamily="2" charset="-122"/>
              </a:rPr>
            </a:fld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F54AE3-D18C-4100-AC8E-7C2991C64D22}" type="slidenum">
              <a:rPr lang="zh-CN" altLang="en-US">
                <a:latin typeface="Calibri" panose="020F0502020204030204" pitchFamily="34" charset="0"/>
                <a:ea typeface="宋体" pitchFamily="2" charset="-122"/>
              </a:rPr>
            </a:fld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F54AE3-D18C-4100-AC8E-7C2991C64D22}" type="slidenum">
              <a:rPr lang="zh-CN" altLang="en-US">
                <a:latin typeface="Calibri" panose="020F0502020204030204" pitchFamily="34" charset="0"/>
                <a:ea typeface="宋体" pitchFamily="2" charset="-122"/>
              </a:rPr>
            </a:fld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F54AE3-D18C-4100-AC8E-7C2991C64D22}" type="slidenum">
              <a:rPr lang="zh-CN" altLang="en-US">
                <a:latin typeface="Calibri" panose="020F0502020204030204" pitchFamily="34" charset="0"/>
                <a:ea typeface="宋体" pitchFamily="2" charset="-122"/>
              </a:rPr>
            </a:fld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F54AE3-D18C-4100-AC8E-7C2991C64D22}" type="slidenum">
              <a:rPr lang="zh-CN" altLang="en-US">
                <a:latin typeface="Calibri" panose="020F0502020204030204" pitchFamily="34" charset="0"/>
                <a:ea typeface="宋体" pitchFamily="2" charset="-122"/>
              </a:rPr>
            </a:fld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F54AE3-D18C-4100-AC8E-7C2991C64D22}" type="slidenum">
              <a:rPr lang="zh-CN" altLang="en-US">
                <a:latin typeface="Calibri" panose="020F0502020204030204" pitchFamily="34" charset="0"/>
                <a:ea typeface="宋体" pitchFamily="2" charset="-122"/>
              </a:rPr>
            </a:fld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99" y="294393"/>
            <a:ext cx="1754647" cy="52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BE6C3E-8A22-43C2-824F-CF0FD8C24B7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EFF87B-9E66-44EE-ADE3-92106CCA67F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hyperlink" Target="http://wx.bupt.edu.cn/feishu-auth/login" TargetMode="External"/><Relationship Id="rId2" Type="http://schemas.openxmlformats.org/officeDocument/2006/relationships/hyperlink" Target="mailto:wangzl@bupt.edu.cn" TargetMode="Externa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://www.runoob.com/" TargetMode="External"/><Relationship Id="rId4" Type="http://schemas.openxmlformats.org/officeDocument/2006/relationships/hyperlink" Target="https://baomidou.com/" TargetMode="External"/><Relationship Id="rId3" Type="http://schemas.openxmlformats.org/officeDocument/2006/relationships/hyperlink" Target="https://mybatis.org/mybatis-3/zh/index.html" TargetMode="External"/><Relationship Id="rId2" Type="http://schemas.openxmlformats.org/officeDocument/2006/relationships/hyperlink" Target="https://docs.spring.io/spring-boot/docs/current/reference/pdf/spring-boot-reference.pdf" TargetMode="External"/><Relationship Id="rId1" Type="http://schemas.openxmlformats.org/officeDocument/2006/relationships/hyperlink" Target="https://docs.spring.io/spring/docs/current/spring-framework-reference/pdf/web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46188"/>
            <a:ext cx="12192000" cy="39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28789" y="2525714"/>
            <a:ext cx="8734425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+mn-ea"/>
                <a:ea typeface="+mn-ea"/>
              </a:rPr>
              <a:t>Web</a:t>
            </a:r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开发技术基础</a:t>
            </a:r>
            <a:endParaRPr lang="zh-CN" altLang="en-US" sz="4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057401" y="1957389"/>
            <a:ext cx="8088313" cy="2419351"/>
          </a:xfrm>
          <a:custGeom>
            <a:avLst/>
            <a:gdLst>
              <a:gd name="connsiteX0" fmla="*/ 2728913 w 8086725"/>
              <a:gd name="connsiteY0" fmla="*/ 0 h 2628900"/>
              <a:gd name="connsiteX1" fmla="*/ 14288 w 8086725"/>
              <a:gd name="connsiteY1" fmla="*/ 0 h 2628900"/>
              <a:gd name="connsiteX2" fmla="*/ 0 w 8086725"/>
              <a:gd name="connsiteY2" fmla="*/ 2621757 h 2628900"/>
              <a:gd name="connsiteX3" fmla="*/ 8086725 w 8086725"/>
              <a:gd name="connsiteY3" fmla="*/ 2628900 h 2628900"/>
              <a:gd name="connsiteX4" fmla="*/ 8065294 w 8086725"/>
              <a:gd name="connsiteY4" fmla="*/ 7144 h 2628900"/>
              <a:gd name="connsiteX5" fmla="*/ 5200650 w 8086725"/>
              <a:gd name="connsiteY5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6725" h="2628900">
                <a:moveTo>
                  <a:pt x="2728913" y="0"/>
                </a:moveTo>
                <a:lnTo>
                  <a:pt x="14288" y="0"/>
                </a:lnTo>
                <a:cubicBezTo>
                  <a:pt x="9525" y="873919"/>
                  <a:pt x="4763" y="1747838"/>
                  <a:pt x="0" y="2621757"/>
                </a:cubicBezTo>
                <a:lnTo>
                  <a:pt x="8086725" y="2628900"/>
                </a:lnTo>
                <a:lnTo>
                  <a:pt x="8065294" y="7144"/>
                </a:lnTo>
                <a:lnTo>
                  <a:pt x="520065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4101" name="文本框 1"/>
          <p:cNvSpPr txBox="1">
            <a:spLocks noChangeArrowheads="1"/>
          </p:cNvSpPr>
          <p:nvPr/>
        </p:nvSpPr>
        <p:spPr bwMode="auto">
          <a:xfrm>
            <a:off x="4493753" y="1762384"/>
            <a:ext cx="31448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 Programming</a:t>
            </a:r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Rectangle 37"/>
          <p:cNvSpPr/>
          <p:nvPr/>
        </p:nvSpPr>
        <p:spPr>
          <a:xfrm>
            <a:off x="2790826" y="3640139"/>
            <a:ext cx="6610351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0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章 课程介绍</a:t>
            </a:r>
            <a:endParaRPr lang="en-US" altLang="zh-CN" sz="2000" dirty="0">
              <a:solidFill>
                <a:schemeClr val="bg1"/>
              </a:solidFill>
              <a:latin typeface="+mn-ea"/>
              <a:ea typeface="+mn-ea"/>
              <a:cs typeface="Lao UI" panose="020B0502040204020203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263900" y="4673600"/>
            <a:ext cx="287339" cy="287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04" name="Freeform 5"/>
          <p:cNvSpPr>
            <a:spLocks noChangeAspect="1"/>
          </p:cNvSpPr>
          <p:nvPr/>
        </p:nvSpPr>
        <p:spPr bwMode="auto">
          <a:xfrm>
            <a:off x="3316288" y="4727575"/>
            <a:ext cx="173037" cy="173039"/>
          </a:xfrm>
          <a:custGeom>
            <a:avLst/>
            <a:gdLst>
              <a:gd name="T0" fmla="*/ 2147483646 w 294"/>
              <a:gd name="T1" fmla="*/ 2147483646 h 294"/>
              <a:gd name="T2" fmla="*/ 2147483646 w 294"/>
              <a:gd name="T3" fmla="*/ 2147483646 h 294"/>
              <a:gd name="T4" fmla="*/ 2147483646 w 294"/>
              <a:gd name="T5" fmla="*/ 2147483646 h 294"/>
              <a:gd name="T6" fmla="*/ 2147483646 w 294"/>
              <a:gd name="T7" fmla="*/ 2147483646 h 294"/>
              <a:gd name="T8" fmla="*/ 2147483646 w 294"/>
              <a:gd name="T9" fmla="*/ 0 h 294"/>
              <a:gd name="T10" fmla="*/ 0 w 294"/>
              <a:gd name="T11" fmla="*/ 2147483646 h 294"/>
              <a:gd name="T12" fmla="*/ 2147483646 w 294"/>
              <a:gd name="T13" fmla="*/ 2147483646 h 294"/>
              <a:gd name="T14" fmla="*/ 2147483646 w 294"/>
              <a:gd name="T15" fmla="*/ 2147483646 h 294"/>
              <a:gd name="T16" fmla="*/ 2147483646 w 294"/>
              <a:gd name="T17" fmla="*/ 2147483646 h 294"/>
              <a:gd name="T18" fmla="*/ 2147483646 w 294"/>
              <a:gd name="T19" fmla="*/ 2147483646 h 294"/>
              <a:gd name="T20" fmla="*/ 2147483646 w 294"/>
              <a:gd name="T21" fmla="*/ 2147483646 h 294"/>
              <a:gd name="T22" fmla="*/ 2147483646 w 294"/>
              <a:gd name="T23" fmla="*/ 2147483646 h 294"/>
              <a:gd name="T24" fmla="*/ 2147483646 w 294"/>
              <a:gd name="T25" fmla="*/ 2147483646 h 294"/>
              <a:gd name="T26" fmla="*/ 2147483646 w 294"/>
              <a:gd name="T27" fmla="*/ 2147483646 h 294"/>
              <a:gd name="T28" fmla="*/ 2147483646 w 294"/>
              <a:gd name="T29" fmla="*/ 2147483646 h 294"/>
              <a:gd name="T30" fmla="*/ 2147483646 w 294"/>
              <a:gd name="T31" fmla="*/ 2147483646 h 29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4" h="294">
                <a:moveTo>
                  <a:pt x="254" y="107"/>
                </a:moveTo>
                <a:lnTo>
                  <a:pt x="254" y="13"/>
                </a:lnTo>
                <a:lnTo>
                  <a:pt x="201" y="13"/>
                </a:lnTo>
                <a:lnTo>
                  <a:pt x="201" y="53"/>
                </a:lnTo>
                <a:lnTo>
                  <a:pt x="147" y="0"/>
                </a:lnTo>
                <a:lnTo>
                  <a:pt x="0" y="147"/>
                </a:lnTo>
                <a:lnTo>
                  <a:pt x="27" y="147"/>
                </a:lnTo>
                <a:lnTo>
                  <a:pt x="27" y="294"/>
                </a:lnTo>
                <a:lnTo>
                  <a:pt x="107" y="294"/>
                </a:lnTo>
                <a:lnTo>
                  <a:pt x="107" y="174"/>
                </a:lnTo>
                <a:lnTo>
                  <a:pt x="187" y="174"/>
                </a:lnTo>
                <a:lnTo>
                  <a:pt x="187" y="294"/>
                </a:lnTo>
                <a:lnTo>
                  <a:pt x="268" y="294"/>
                </a:lnTo>
                <a:lnTo>
                  <a:pt x="268" y="147"/>
                </a:lnTo>
                <a:lnTo>
                  <a:pt x="294" y="147"/>
                </a:lnTo>
                <a:lnTo>
                  <a:pt x="254" y="1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文本框 19"/>
          <p:cNvSpPr txBox="1">
            <a:spLocks noChangeArrowheads="1"/>
          </p:cNvSpPr>
          <p:nvPr/>
        </p:nvSpPr>
        <p:spPr bwMode="auto">
          <a:xfrm>
            <a:off x="3609975" y="4635500"/>
            <a:ext cx="2630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计算机学院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6705600" y="4673600"/>
            <a:ext cx="288925" cy="287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KSO_Shape"/>
          <p:cNvSpPr>
            <a:spLocks noChangeAspect="1"/>
          </p:cNvSpPr>
          <p:nvPr/>
        </p:nvSpPr>
        <p:spPr bwMode="auto">
          <a:xfrm>
            <a:off x="6769101" y="4718051"/>
            <a:ext cx="142875" cy="180975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108" name="文本框 20"/>
          <p:cNvSpPr txBox="1">
            <a:spLocks noChangeArrowheads="1"/>
          </p:cNvSpPr>
          <p:nvPr/>
        </p:nvSpPr>
        <p:spPr bwMode="auto">
          <a:xfrm>
            <a:off x="7032625" y="4635501"/>
            <a:ext cx="1819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授课人：王尊亮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2130" y="960755"/>
            <a:ext cx="2957830" cy="52603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关于我们"/>
          <p:cNvSpPr/>
          <p:nvPr/>
        </p:nvSpPr>
        <p:spPr>
          <a:xfrm>
            <a:off x="142875" y="446088"/>
            <a:ext cx="469265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自我简介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917577" y="1395415"/>
            <a:ext cx="4031615" cy="439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王尊亮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网络技术中心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hlinkClick r:id="rId2"/>
              </a:rPr>
              <a:t>41833203@qq.com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138-1092-4936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QQ</a:t>
            </a:r>
            <a:r>
              <a:rPr lang="zh-CN" altLang="en-US" dirty="0"/>
              <a:t>群：</a:t>
            </a:r>
            <a:r>
              <a:rPr lang="en-US" altLang="zh-CN" dirty="0"/>
              <a:t>924661679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飞书群</a:t>
            </a:r>
            <a:r>
              <a:rPr lang="en-US" altLang="zh-CN" dirty="0"/>
              <a:t>*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360170" y="6221095"/>
            <a:ext cx="663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*</a:t>
            </a:r>
            <a:r>
              <a:rPr lang="zh-CN" altLang="en-US"/>
              <a:t>需先</a:t>
            </a:r>
            <a:r>
              <a:rPr lang="zh-CN" altLang="en-US"/>
              <a:t>完成北邮飞书认证：</a:t>
            </a:r>
            <a:r>
              <a:rPr lang="zh-CN" altLang="en-US">
                <a:hlinkClick r:id="rId3"/>
              </a:rPr>
              <a:t>http://wx.bupt.edu.cn/feishu-auth/login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960" y="1932940"/>
            <a:ext cx="3139440" cy="35521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关于我们"/>
          <p:cNvSpPr/>
          <p:nvPr/>
        </p:nvSpPr>
        <p:spPr>
          <a:xfrm>
            <a:off x="142875" y="446088"/>
            <a:ext cx="4692651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课程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介绍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84220" y="1282700"/>
            <a:ext cx="48329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rgbClr val="00B050"/>
                </a:solidFill>
                <a:latin typeface="+mn-ea"/>
                <a:ea typeface="宋体" charset="0"/>
                <a:cs typeface="+mn-ea"/>
              </a:rPr>
              <a:t>Web</a:t>
            </a:r>
            <a:r>
              <a:rPr lang="zh-CN" altLang="en-US" sz="4000" b="1">
                <a:solidFill>
                  <a:srgbClr val="00B050"/>
                </a:solidFill>
                <a:latin typeface="+mn-ea"/>
                <a:ea typeface="宋体" charset="0"/>
                <a:cs typeface="+mn-ea"/>
              </a:rPr>
              <a:t>开发</a:t>
            </a:r>
            <a:r>
              <a:rPr lang="en-US" altLang="zh-CN" sz="4000" b="1">
                <a:solidFill>
                  <a:srgbClr val="00B050"/>
                </a:solidFill>
                <a:latin typeface="+mn-ea"/>
                <a:ea typeface="宋体" charset="0"/>
                <a:cs typeface="+mn-ea"/>
              </a:rPr>
              <a:t> </a:t>
            </a: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+mn-ea"/>
                <a:ea typeface="宋体" charset="0"/>
                <a:cs typeface="+mn-ea"/>
              </a:rPr>
              <a:t>技术</a:t>
            </a:r>
            <a:r>
              <a:rPr lang="en-US" altLang="zh-CN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+mn-ea"/>
                <a:ea typeface="宋体" charset="0"/>
                <a:cs typeface="+mn-ea"/>
              </a:rPr>
              <a:t> </a:t>
            </a:r>
            <a:r>
              <a:rPr lang="zh-CN" altLang="en-US" sz="4000" b="1">
                <a:solidFill>
                  <a:srgbClr val="7030A0"/>
                </a:solidFill>
                <a:latin typeface="+mn-ea"/>
                <a:ea typeface="宋体" charset="0"/>
                <a:cs typeface="+mn-ea"/>
              </a:rPr>
              <a:t>基础</a:t>
            </a:r>
            <a:endParaRPr lang="zh-CN" altLang="en-US" sz="4000" b="1">
              <a:solidFill>
                <a:srgbClr val="7030A0"/>
              </a:solidFill>
              <a:latin typeface="+mn-ea"/>
              <a:ea typeface="宋体" charset="0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820" y="2146300"/>
            <a:ext cx="1088961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 b="1">
                <a:latin typeface="+mn-ea"/>
                <a:cs typeface="+mn-ea"/>
              </a:rPr>
              <a:t>Web</a:t>
            </a:r>
            <a:r>
              <a:rPr lang="zh-CN" altLang="en-US" sz="2000" b="1">
                <a:latin typeface="+mn-ea"/>
                <a:cs typeface="+mn-ea"/>
              </a:rPr>
              <a:t>开发</a:t>
            </a:r>
            <a:r>
              <a:rPr lang="zh-CN" altLang="en-US" sz="2000">
                <a:latin typeface="+mn-ea"/>
                <a:cs typeface="+mn-ea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是现代软件开发的重要组成部分，涉及</a:t>
            </a:r>
            <a:r>
              <a:rPr lang="zh-CN" altLang="en-US" sz="2000" dirty="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技术环节众多，技术栈繁杂，更新迭代迅速。</a:t>
            </a:r>
            <a:endParaRPr lang="zh-CN" altLang="en-US" sz="2000">
              <a:latin typeface="宋体" charset="0"/>
              <a:ea typeface="宋体" charset="0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8820" y="3168650"/>
            <a:ext cx="50673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ToC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：深入到人们的生活、办公、娱乐等各个方面；</a:t>
            </a:r>
            <a:endParaRPr lang="zh-CN" altLang="en-US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ToB、ToG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：各类信息系统广泛采用，承载的功能需求多，涵盖的业务系统多。</a:t>
            </a:r>
            <a:endParaRPr lang="zh-CN" altLang="en-US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5545" y="3168650"/>
            <a:ext cx="4989195" cy="302958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关于我们"/>
          <p:cNvSpPr/>
          <p:nvPr/>
        </p:nvSpPr>
        <p:spPr>
          <a:xfrm>
            <a:off x="142875" y="446088"/>
            <a:ext cx="4692651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课程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介绍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84220" y="1282700"/>
            <a:ext cx="48329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rgbClr val="00B050"/>
                </a:solidFill>
                <a:latin typeface="+mn-ea"/>
                <a:ea typeface="宋体" charset="0"/>
                <a:cs typeface="+mn-ea"/>
              </a:rPr>
              <a:t>Web</a:t>
            </a:r>
            <a:r>
              <a:rPr lang="zh-CN" altLang="en-US" sz="4000" b="1">
                <a:solidFill>
                  <a:srgbClr val="00B050"/>
                </a:solidFill>
                <a:latin typeface="+mn-ea"/>
                <a:ea typeface="宋体" charset="0"/>
                <a:cs typeface="+mn-ea"/>
              </a:rPr>
              <a:t>开发</a:t>
            </a:r>
            <a:r>
              <a:rPr lang="en-US" altLang="zh-CN" sz="4000" b="1">
                <a:solidFill>
                  <a:srgbClr val="00B050"/>
                </a:solidFill>
                <a:latin typeface="+mn-ea"/>
                <a:ea typeface="宋体" charset="0"/>
                <a:cs typeface="+mn-ea"/>
              </a:rPr>
              <a:t> </a:t>
            </a: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+mn-ea"/>
                <a:ea typeface="宋体" charset="0"/>
                <a:cs typeface="+mn-ea"/>
              </a:rPr>
              <a:t>技术</a:t>
            </a:r>
            <a:r>
              <a:rPr lang="en-US" altLang="zh-CN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+mn-ea"/>
                <a:ea typeface="宋体" charset="0"/>
                <a:cs typeface="+mn-ea"/>
              </a:rPr>
              <a:t> </a:t>
            </a:r>
            <a:r>
              <a:rPr lang="zh-CN" altLang="en-US" sz="4000" b="1">
                <a:solidFill>
                  <a:srgbClr val="7030A0"/>
                </a:solidFill>
                <a:latin typeface="+mn-ea"/>
                <a:ea typeface="宋体" charset="0"/>
                <a:cs typeface="+mn-ea"/>
              </a:rPr>
              <a:t>基础</a:t>
            </a:r>
            <a:endParaRPr lang="zh-CN" altLang="en-US" sz="4000" b="1">
              <a:solidFill>
                <a:srgbClr val="7030A0"/>
              </a:solidFill>
              <a:latin typeface="+mn-ea"/>
              <a:ea typeface="宋体" charset="0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820" y="2252345"/>
            <a:ext cx="111925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>
                <a:latin typeface="+mn-ea"/>
                <a:cs typeface="+mn-ea"/>
              </a:rPr>
              <a:t>技术</a:t>
            </a:r>
            <a:r>
              <a:rPr lang="zh-CN" altLang="en-US" sz="2000">
                <a:latin typeface="+mn-ea"/>
                <a:cs typeface="+mn-ea"/>
              </a:rPr>
              <a:t>：</a:t>
            </a:r>
            <a:r>
              <a:rPr lang="zh-CN" altLang="en-US" sz="2000">
                <a:latin typeface="宋体" charset="0"/>
                <a:ea typeface="宋体" charset="0"/>
                <a:cs typeface="宋体" charset="0"/>
              </a:rPr>
              <a:t>不同于科学，技术侧重“做什么”、“怎么做”，需要灵活运用、脚踏实地、因地制宜。</a:t>
            </a:r>
            <a:endParaRPr lang="zh-CN" altLang="en-US" sz="200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8820" y="2875915"/>
            <a:ext cx="972121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基础：</a:t>
            </a:r>
            <a:r>
              <a:rPr lang="zh-CN" altLang="en-US" sz="2000">
                <a:latin typeface="宋体" charset="0"/>
                <a:ea typeface="宋体" charset="0"/>
                <a:cs typeface="+mn-ea"/>
              </a:rPr>
              <a:t>理解</a:t>
            </a:r>
            <a:r>
              <a:rPr lang="zh-CN" altLang="en-US" sz="2000">
                <a:latin typeface="宋体" charset="0"/>
                <a:ea typeface="宋体" charset="0"/>
                <a:cs typeface="+mn-ea"/>
              </a:rPr>
              <a:t>工作原理，掌握一般性的设计</a:t>
            </a:r>
            <a:r>
              <a:rPr lang="zh-CN" altLang="en-US" sz="2000">
                <a:latin typeface="宋体" charset="0"/>
                <a:ea typeface="宋体" charset="0"/>
                <a:cs typeface="+mn-ea"/>
              </a:rPr>
              <a:t>开发方法，不着重于</a:t>
            </a:r>
            <a:r>
              <a:rPr lang="en-US" altLang="zh-CN" sz="2000">
                <a:latin typeface="宋体" charset="0"/>
                <a:ea typeface="宋体" charset="0"/>
                <a:cs typeface="+mn-ea"/>
              </a:rPr>
              <a:t>API</a:t>
            </a:r>
            <a:r>
              <a:rPr lang="zh-CN" altLang="en-US" sz="2000">
                <a:latin typeface="宋体" charset="0"/>
                <a:ea typeface="宋体" charset="0"/>
                <a:cs typeface="+mn-ea"/>
              </a:rPr>
              <a:t>及特定的技术</a:t>
            </a:r>
            <a:r>
              <a:rPr lang="zh-CN" altLang="en-US" sz="2000">
                <a:latin typeface="宋体" charset="0"/>
                <a:ea typeface="宋体" charset="0"/>
                <a:cs typeface="+mn-ea"/>
              </a:rPr>
              <a:t>细节。</a:t>
            </a:r>
            <a:endParaRPr lang="zh-CN" altLang="en-US" sz="2000">
              <a:latin typeface="宋体" charset="0"/>
              <a:ea typeface="宋体" charset="0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015" y="3815715"/>
            <a:ext cx="3525520" cy="25069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3815715"/>
            <a:ext cx="4165600" cy="24796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关于我们"/>
          <p:cNvSpPr/>
          <p:nvPr/>
        </p:nvSpPr>
        <p:spPr>
          <a:xfrm>
            <a:off x="142875" y="446088"/>
            <a:ext cx="4692651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教学目标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392430" y="1187450"/>
            <a:ext cx="11407775" cy="30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sz="2000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宋体" pitchFamily="2" charset="-122"/>
                <a:cs typeface="+mn-ea"/>
              </a:rPr>
              <a:t>课程目标1</a:t>
            </a:r>
            <a:r>
              <a:rPr sz="2000" b="0" dirty="0">
                <a:solidFill>
                  <a:schemeClr val="tx1"/>
                </a:solidFill>
                <a:latin typeface="+mn-ea"/>
                <a:ea typeface="宋体" pitchFamily="2" charset="-122"/>
                <a:cs typeface="+mn-ea"/>
              </a:rPr>
              <a:t>：理解Web系统的</a:t>
            </a:r>
            <a:r>
              <a:rPr sz="2000" b="0" dirty="0">
                <a:solidFill>
                  <a:srgbClr val="FF0000"/>
                </a:solidFill>
                <a:latin typeface="+mn-ea"/>
                <a:ea typeface="宋体" pitchFamily="2" charset="-122"/>
                <a:cs typeface="+mn-ea"/>
              </a:rPr>
              <a:t>构成及工作原理</a:t>
            </a:r>
            <a:r>
              <a:rPr sz="2000" b="0" dirty="0">
                <a:solidFill>
                  <a:schemeClr val="tx1"/>
                </a:solidFill>
                <a:latin typeface="+mn-ea"/>
                <a:ea typeface="宋体" pitchFamily="2" charset="-122"/>
                <a:cs typeface="+mn-ea"/>
              </a:rPr>
              <a:t>，能够将其用于分析和解决复杂Web系统问题，培养对相关</a:t>
            </a:r>
            <a:r>
              <a:rPr sz="2000" b="0" dirty="0">
                <a:solidFill>
                  <a:srgbClr val="FF0000"/>
                </a:solidFill>
                <a:latin typeface="+mn-ea"/>
                <a:ea typeface="宋体" pitchFamily="2" charset="-122"/>
                <a:cs typeface="+mn-ea"/>
              </a:rPr>
              <a:t>解决方案进行比较、分析</a:t>
            </a:r>
            <a:r>
              <a:rPr sz="2000" b="0" dirty="0">
                <a:solidFill>
                  <a:schemeClr val="tx1"/>
                </a:solidFill>
                <a:latin typeface="+mn-ea"/>
                <a:ea typeface="宋体" pitchFamily="2" charset="-122"/>
                <a:cs typeface="+mn-ea"/>
              </a:rPr>
              <a:t>的能力。</a:t>
            </a:r>
            <a:endParaRPr sz="2000" b="0" dirty="0">
              <a:solidFill>
                <a:schemeClr val="tx1"/>
              </a:solidFill>
              <a:latin typeface="+mn-ea"/>
              <a:ea typeface="宋体" pitchFamily="2" charset="-122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sz="2000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宋体" pitchFamily="2" charset="-122"/>
                <a:cs typeface="+mn-ea"/>
              </a:rPr>
              <a:t>课程目标2</a:t>
            </a:r>
            <a:r>
              <a:rPr sz="2000" b="0" dirty="0">
                <a:solidFill>
                  <a:schemeClr val="tx1"/>
                </a:solidFill>
                <a:latin typeface="+mn-ea"/>
                <a:ea typeface="宋体" pitchFamily="2" charset="-122"/>
                <a:cs typeface="+mn-ea"/>
              </a:rPr>
              <a:t>：了解Web系统</a:t>
            </a:r>
            <a:r>
              <a:rPr sz="2000" b="0" dirty="0">
                <a:solidFill>
                  <a:srgbClr val="FF0000"/>
                </a:solidFill>
                <a:latin typeface="+mn-ea"/>
                <a:ea typeface="宋体" pitchFamily="2" charset="-122"/>
                <a:cs typeface="+mn-ea"/>
              </a:rPr>
              <a:t>设计/开发的一般流程</a:t>
            </a:r>
            <a:r>
              <a:rPr sz="2000" b="0" dirty="0">
                <a:solidFill>
                  <a:schemeClr val="tx1"/>
                </a:solidFill>
                <a:latin typeface="+mn-ea"/>
                <a:ea typeface="宋体" pitchFamily="2" charset="-122"/>
                <a:cs typeface="+mn-ea"/>
              </a:rPr>
              <a:t>，掌握</a:t>
            </a:r>
            <a:r>
              <a:rPr sz="2000" b="0" dirty="0">
                <a:solidFill>
                  <a:srgbClr val="FF0000"/>
                </a:solidFill>
                <a:latin typeface="+mn-ea"/>
                <a:ea typeface="宋体" pitchFamily="2" charset="-122"/>
                <a:cs typeface="+mn-ea"/>
              </a:rPr>
              <a:t>单体式Web系统开发</a:t>
            </a:r>
            <a:r>
              <a:rPr sz="2000" b="0" dirty="0">
                <a:solidFill>
                  <a:schemeClr val="tx1"/>
                </a:solidFill>
                <a:latin typeface="+mn-ea"/>
                <a:ea typeface="宋体" pitchFamily="2" charset="-122"/>
                <a:cs typeface="+mn-ea"/>
              </a:rPr>
              <a:t>及工程化的</a:t>
            </a:r>
            <a:r>
              <a:rPr sz="2000" b="0" dirty="0">
                <a:solidFill>
                  <a:srgbClr val="FF0000"/>
                </a:solidFill>
                <a:latin typeface="+mn-ea"/>
                <a:ea typeface="宋体" pitchFamily="2" charset="-122"/>
                <a:cs typeface="+mn-ea"/>
              </a:rPr>
              <a:t>基本方法和技术</a:t>
            </a:r>
            <a:r>
              <a:rPr sz="2000" b="0" dirty="0">
                <a:solidFill>
                  <a:schemeClr val="tx1"/>
                </a:solidFill>
                <a:latin typeface="+mn-ea"/>
                <a:ea typeface="宋体" pitchFamily="2" charset="-122"/>
                <a:cs typeface="+mn-ea"/>
              </a:rPr>
              <a:t>。</a:t>
            </a:r>
            <a:endParaRPr sz="2000" b="0" dirty="0">
              <a:solidFill>
                <a:schemeClr val="tx1"/>
              </a:solidFill>
              <a:latin typeface="+mn-ea"/>
              <a:ea typeface="宋体" pitchFamily="2" charset="-122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sz="2000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宋体" pitchFamily="2" charset="-122"/>
                <a:cs typeface="+mn-ea"/>
              </a:rPr>
              <a:t>课程目标3</a:t>
            </a:r>
            <a:r>
              <a:rPr sz="2000" b="0" dirty="0">
                <a:solidFill>
                  <a:schemeClr val="tx1"/>
                </a:solidFill>
                <a:latin typeface="+mn-ea"/>
                <a:ea typeface="宋体" pitchFamily="2" charset="-122"/>
                <a:cs typeface="+mn-ea"/>
              </a:rPr>
              <a:t>：了解Web领域常用的</a:t>
            </a:r>
            <a:r>
              <a:rPr sz="2000" b="0" dirty="0">
                <a:solidFill>
                  <a:srgbClr val="FF0000"/>
                </a:solidFill>
                <a:latin typeface="+mn-ea"/>
                <a:ea typeface="宋体" pitchFamily="2" charset="-122"/>
                <a:cs typeface="+mn-ea"/>
              </a:rPr>
              <a:t>技术开发工具和资源</a:t>
            </a:r>
            <a:r>
              <a:rPr sz="2000" b="0" dirty="0">
                <a:solidFill>
                  <a:schemeClr val="tx1"/>
                </a:solidFill>
                <a:latin typeface="+mn-ea"/>
                <a:ea typeface="宋体" pitchFamily="2" charset="-122"/>
                <a:cs typeface="+mn-ea"/>
              </a:rPr>
              <a:t>的使用方法，并能够理解其</a:t>
            </a:r>
            <a:r>
              <a:rPr sz="2000" b="0" dirty="0">
                <a:solidFill>
                  <a:srgbClr val="FF0000"/>
                </a:solidFill>
                <a:latin typeface="+mn-ea"/>
                <a:ea typeface="宋体" pitchFamily="2" charset="-122"/>
                <a:cs typeface="+mn-ea"/>
              </a:rPr>
              <a:t>局限性</a:t>
            </a:r>
            <a:r>
              <a:rPr sz="2000" b="0" dirty="0">
                <a:solidFill>
                  <a:schemeClr val="tx1"/>
                </a:solidFill>
                <a:latin typeface="+mn-ea"/>
                <a:ea typeface="宋体" pitchFamily="2" charset="-122"/>
                <a:cs typeface="+mn-ea"/>
              </a:rPr>
              <a:t>，培养</a:t>
            </a:r>
            <a:r>
              <a:rPr sz="2000" b="0" dirty="0">
                <a:solidFill>
                  <a:srgbClr val="FF0000"/>
                </a:solidFill>
                <a:latin typeface="+mn-ea"/>
                <a:ea typeface="宋体" pitchFamily="2" charset="-122"/>
                <a:cs typeface="+mn-ea"/>
              </a:rPr>
              <a:t>合理选择</a:t>
            </a:r>
            <a:r>
              <a:rPr sz="2000" b="0" dirty="0">
                <a:solidFill>
                  <a:schemeClr val="tx1"/>
                </a:solidFill>
                <a:latin typeface="+mn-ea"/>
                <a:ea typeface="宋体" pitchFamily="2" charset="-122"/>
                <a:cs typeface="+mn-ea"/>
              </a:rPr>
              <a:t>并将其用于复杂单体式Web系统的设计、开发的能力。</a:t>
            </a:r>
            <a:endParaRPr sz="2000" b="0" dirty="0">
              <a:solidFill>
                <a:schemeClr val="tx1"/>
              </a:solidFill>
              <a:latin typeface="+mn-ea"/>
              <a:ea typeface="宋体" pitchFamily="2" charset="-122"/>
              <a:cs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关于我们"/>
          <p:cNvSpPr/>
          <p:nvPr/>
        </p:nvSpPr>
        <p:spPr>
          <a:xfrm>
            <a:off x="142875" y="446088"/>
            <a:ext cx="469265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教学内容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443232" y="1186500"/>
            <a:ext cx="6982460" cy="548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一、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绪论：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开发技术发展、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系统结构、工作原理、相关协议</a:t>
            </a:r>
            <a:endParaRPr lang="en-US" altLang="zh-CN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二、网页技术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基础：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HTML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CSS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JavaScript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（自学为主）</a:t>
            </a:r>
            <a:endParaRPr lang="en-US" altLang="zh-CN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三、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Java Web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开发工具：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IntelliJ IDEA 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Maven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Gradle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Git</a:t>
            </a:r>
            <a:endParaRPr lang="zh-CN" altLang="en-US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四、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Java Web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开发与</a:t>
            </a:r>
            <a:r>
              <a:rPr 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Spring Boot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技术栈简介</a:t>
            </a:r>
            <a:endParaRPr lang="en-US" altLang="zh-CN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五、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MVC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框架：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Spring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MVC</a:t>
            </a:r>
            <a:endParaRPr lang="en-US" altLang="zh-CN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六、后端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模板引擎：</a:t>
            </a:r>
            <a:r>
              <a:rPr lang="en-US" altLang="zh-CN" sz="1800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Thymeleaf</a:t>
            </a:r>
            <a:endParaRPr lang="en-US" altLang="zh-CN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七、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Spring Core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及其工作原理</a:t>
            </a:r>
            <a:endParaRPr lang="zh-CN" altLang="en-US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八、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数据持久层技术：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ORM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MyBatis</a:t>
            </a:r>
            <a:endParaRPr lang="en-US" altLang="zh-CN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九、前后端分离：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AJAX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与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REST</a:t>
            </a:r>
            <a:endParaRPr lang="en-US" altLang="zh-CN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十、认证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与授权：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Spring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Security</a:t>
            </a:r>
            <a:endParaRPr lang="en-US" altLang="zh-CN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十一、系统部署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与Serverless技术</a:t>
            </a:r>
            <a:endParaRPr lang="zh-CN" altLang="en-US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9179560" y="1267460"/>
            <a:ext cx="232410" cy="12693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92005" y="1774825"/>
            <a:ext cx="109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技术基础</a:t>
            </a:r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9179560" y="2906395"/>
            <a:ext cx="233045" cy="31324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628505" y="4154805"/>
            <a:ext cx="1426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Spring B</a:t>
            </a:r>
            <a:r>
              <a:rPr lang="en-US" altLang="zh-CN"/>
              <a:t>oot Web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2" name="右大括号 1"/>
          <p:cNvSpPr/>
          <p:nvPr/>
        </p:nvSpPr>
        <p:spPr>
          <a:xfrm>
            <a:off x="9179560" y="6203950"/>
            <a:ext cx="233045" cy="368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628505" y="6206490"/>
            <a:ext cx="1426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拓展</a:t>
            </a:r>
            <a:r>
              <a:rPr lang="zh-CN" altLang="en-US"/>
              <a:t>内容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关于我们"/>
          <p:cNvSpPr/>
          <p:nvPr/>
        </p:nvSpPr>
        <p:spPr>
          <a:xfrm>
            <a:off x="142875" y="446088"/>
            <a:ext cx="469265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参考资料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603247" y="1395415"/>
            <a:ext cx="11588753" cy="433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Spring MVC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官方文档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hlinkClick r:id="rId1"/>
              </a:rPr>
              <a:t>https://docs.spring.io/spring/docs/current/spring-framework-reference/pdf/web.pdf</a:t>
            </a:r>
            <a:endParaRPr lang="en-US" altLang="zh-CN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Spring boot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官方文档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hlinkClick r:id="rId2"/>
              </a:rPr>
              <a:t>https://docs.spring.io/spring-boot/docs/current/reference/pdf/spring-boot-reference.pdf</a:t>
            </a:r>
            <a:endParaRPr lang="en-US" altLang="zh-CN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hlinkClick r:id="rId2"/>
            </a:endParaRP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MyBatis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官方文档：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hlinkClick r:id="rId3" action="ppaction://hlinkfile"/>
              </a:rPr>
              <a:t>https://mybatis.org/mybatis-3/zh/index.html</a:t>
            </a:r>
            <a:endParaRPr lang="en-US" altLang="zh-CN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MyBatis Plus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文档：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hlinkClick r:id="rId4" action="ppaction://hlinkfile"/>
              </a:rPr>
              <a:t>https://baomidou.com/</a:t>
            </a:r>
            <a:endParaRPr lang="zh-CN" altLang="en-US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hlinkClick r:id="rId5"/>
              </a:rPr>
              <a:t>http://www.runoob.com/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其中的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HTTP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HTML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CSS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JavaScript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JSON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JSP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Servlet</a:t>
            </a:r>
            <a:endParaRPr lang="en-US" altLang="zh-CN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Java EE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框架整合开发入门到实战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en-US" altLang="zh-CN" sz="2000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Spring+Spring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MVC+MyBatis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陈恒等，清华大学出版社，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</a:t>
            </a:r>
            <a:endParaRPr lang="en-US" altLang="zh-CN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《Spring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Boot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实战派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》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，龙中华著，电子工业出版社，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2020</a:t>
            </a:r>
            <a:endParaRPr lang="en-US" altLang="zh-CN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关于我们"/>
          <p:cNvSpPr/>
          <p:nvPr/>
        </p:nvSpPr>
        <p:spPr>
          <a:xfrm>
            <a:off x="142875" y="446088"/>
            <a:ext cx="469265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考核方式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603247" y="1395415"/>
            <a:ext cx="11588753" cy="1589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期末笔试成绩：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50%</a:t>
            </a:r>
            <a:endParaRPr lang="en-US" altLang="zh-CN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课程设计大作业：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30%</a:t>
            </a:r>
            <a:endParaRPr lang="en-US" altLang="zh-CN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平时作业及课堂考勤：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20%</a:t>
            </a:r>
            <a:endParaRPr lang="en-US" altLang="zh-CN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1361</Words>
  <Application>WPS 演示</Application>
  <PresentationFormat>宽屏</PresentationFormat>
  <Paragraphs>80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宋体</vt:lpstr>
      <vt:lpstr>Wingdings</vt:lpstr>
      <vt:lpstr>微软雅黑 Light</vt:lpstr>
      <vt:lpstr>汉仪中黑KW</vt:lpstr>
      <vt:lpstr>华文细黑</vt:lpstr>
      <vt:lpstr>黑体-简</vt:lpstr>
      <vt:lpstr>Lao UI</vt:lpstr>
      <vt:lpstr>Calibri</vt:lpstr>
      <vt:lpstr>Verdana</vt:lpstr>
      <vt:lpstr>宋体</vt:lpstr>
      <vt:lpstr>汉仪书宋二KW</vt:lpstr>
      <vt:lpstr>微软雅黑</vt:lpstr>
      <vt:lpstr>汉仪旗黑</vt:lpstr>
      <vt:lpstr>Arial Unicode MS</vt:lpstr>
      <vt:lpstr>Helvetica Neue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rainysun</cp:lastModifiedBy>
  <cp:revision>154</cp:revision>
  <dcterms:created xsi:type="dcterms:W3CDTF">2023-09-11T08:28:24Z</dcterms:created>
  <dcterms:modified xsi:type="dcterms:W3CDTF">2023-09-11T08:28:24Z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2052-6.0.2.8225</vt:lpwstr>
  </property>
  <property fmtid="{D5CDD505-2E9C-101B-9397-08002B2CF9AE}" pid="3" name="ICV">
    <vt:lpwstr>AF78CBAD97C67AAEAC441763C7E08CD7</vt:lpwstr>
  </property>
</Properties>
</file>