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7" r:id="rId2"/>
    <p:sldId id="268" r:id="rId3"/>
    <p:sldId id="269" r:id="rId4"/>
    <p:sldId id="270" r:id="rId5"/>
    <p:sldId id="271" r:id="rId6"/>
    <p:sldId id="272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7"/>
    <p:restoredTop sz="94578"/>
  </p:normalViewPr>
  <p:slideViewPr>
    <p:cSldViewPr snapToGrid="0" snapToObjects="1">
      <p:cViewPr varScale="1">
        <p:scale>
          <a:sx n="108" d="100"/>
          <a:sy n="108" d="100"/>
        </p:scale>
        <p:origin x="83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3A224-B1A0-AC42-8F43-6463B47C5428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8AF773-3CAD-7F4F-A4CE-C81F0753A12A}">
      <dgm:prSet phldrT="[Text]" custT="1"/>
      <dgm:spPr/>
      <dgm:t>
        <a:bodyPr/>
        <a:lstStyle/>
        <a:p>
          <a:r>
            <a:rPr lang="en-US" sz="2800" dirty="0"/>
            <a:t>Collect Data</a:t>
          </a:r>
        </a:p>
      </dgm:t>
    </dgm:pt>
    <dgm:pt modelId="{EC724367-C93F-C445-8D85-3BA1C25C76C2}" type="parTrans" cxnId="{F3251367-538F-FD45-B3EC-9574B0A7BCC8}">
      <dgm:prSet/>
      <dgm:spPr/>
      <dgm:t>
        <a:bodyPr/>
        <a:lstStyle/>
        <a:p>
          <a:endParaRPr lang="en-US"/>
        </a:p>
      </dgm:t>
    </dgm:pt>
    <dgm:pt modelId="{41E27B22-5A63-A34C-88E1-3C37568100B9}" type="sibTrans" cxnId="{F3251367-538F-FD45-B3EC-9574B0A7BCC8}">
      <dgm:prSet/>
      <dgm:spPr/>
      <dgm:t>
        <a:bodyPr/>
        <a:lstStyle/>
        <a:p>
          <a:endParaRPr lang="en-US"/>
        </a:p>
      </dgm:t>
    </dgm:pt>
    <dgm:pt modelId="{E5B00B4F-8DF7-4846-8363-31A681263964}">
      <dgm:prSet phldrT="[Text]" custT="1"/>
      <dgm:spPr/>
      <dgm:t>
        <a:bodyPr/>
        <a:lstStyle/>
        <a:p>
          <a:r>
            <a:rPr lang="en-US" sz="2800" dirty="0"/>
            <a:t>Collect and store raw data sets on HFS</a:t>
          </a:r>
        </a:p>
      </dgm:t>
    </dgm:pt>
    <dgm:pt modelId="{C43D6EF0-272E-984B-9040-78965FA64768}" type="parTrans" cxnId="{E3257519-794C-394C-B227-590192AF2503}">
      <dgm:prSet/>
      <dgm:spPr/>
      <dgm:t>
        <a:bodyPr/>
        <a:lstStyle/>
        <a:p>
          <a:endParaRPr lang="en-US"/>
        </a:p>
      </dgm:t>
    </dgm:pt>
    <dgm:pt modelId="{2608959D-369C-824C-9E3E-6713CC107375}" type="sibTrans" cxnId="{E3257519-794C-394C-B227-590192AF2503}">
      <dgm:prSet/>
      <dgm:spPr/>
      <dgm:t>
        <a:bodyPr/>
        <a:lstStyle/>
        <a:p>
          <a:endParaRPr lang="en-US"/>
        </a:p>
      </dgm:t>
    </dgm:pt>
    <dgm:pt modelId="{FA186F0A-4B83-6043-9307-5B0328E86DEC}">
      <dgm:prSet phldrT="[Text]" custT="1"/>
      <dgm:spPr/>
      <dgm:t>
        <a:bodyPr/>
        <a:lstStyle/>
        <a:p>
          <a:r>
            <a:rPr lang="en-US" sz="2800" dirty="0"/>
            <a:t>Output well structured tables with keys and values in the same format</a:t>
          </a:r>
        </a:p>
      </dgm:t>
    </dgm:pt>
    <dgm:pt modelId="{3F00A624-3326-FC43-B360-EEBC85DCD55F}" type="parTrans" cxnId="{FE23C3DD-E9C8-CE49-A1EE-B4D97EE45036}">
      <dgm:prSet/>
      <dgm:spPr/>
      <dgm:t>
        <a:bodyPr/>
        <a:lstStyle/>
        <a:p>
          <a:endParaRPr lang="en-US"/>
        </a:p>
      </dgm:t>
    </dgm:pt>
    <dgm:pt modelId="{F13BF0C7-F23E-7842-83CA-83F580D57084}" type="sibTrans" cxnId="{FE23C3DD-E9C8-CE49-A1EE-B4D97EE45036}">
      <dgm:prSet/>
      <dgm:spPr/>
      <dgm:t>
        <a:bodyPr/>
        <a:lstStyle/>
        <a:p>
          <a:endParaRPr lang="en-US"/>
        </a:p>
      </dgm:t>
    </dgm:pt>
    <dgm:pt modelId="{FC7B635A-188B-434F-8211-9E8068461ABF}">
      <dgm:prSet phldrT="[Text]"/>
      <dgm:spPr/>
      <dgm:t>
        <a:bodyPr/>
        <a:lstStyle/>
        <a:p>
          <a:r>
            <a:rPr lang="en-US" dirty="0"/>
            <a:t>Aggregate  on keys</a:t>
          </a:r>
        </a:p>
      </dgm:t>
    </dgm:pt>
    <dgm:pt modelId="{4C6AF074-E4C0-2044-A817-E8DF75BAABC1}" type="parTrans" cxnId="{09A10057-9E87-8B49-ACA7-F673D37E4250}">
      <dgm:prSet/>
      <dgm:spPr/>
      <dgm:t>
        <a:bodyPr/>
        <a:lstStyle/>
        <a:p>
          <a:endParaRPr lang="en-US"/>
        </a:p>
      </dgm:t>
    </dgm:pt>
    <dgm:pt modelId="{91F404AE-C11D-764F-92E6-7BE978156D5D}" type="sibTrans" cxnId="{09A10057-9E87-8B49-ACA7-F673D37E4250}">
      <dgm:prSet/>
      <dgm:spPr/>
      <dgm:t>
        <a:bodyPr/>
        <a:lstStyle/>
        <a:p>
          <a:endParaRPr lang="en-US"/>
        </a:p>
      </dgm:t>
    </dgm:pt>
    <dgm:pt modelId="{2648E72B-E0B5-0545-B1AD-3689A3518773}">
      <dgm:prSet phldrT="[Text]" custT="1"/>
      <dgm:spPr/>
      <dgm:t>
        <a:bodyPr/>
        <a:lstStyle/>
        <a:p>
          <a:r>
            <a:rPr lang="en-US" sz="2800" dirty="0"/>
            <a:t>Aggregation</a:t>
          </a:r>
          <a:r>
            <a:rPr lang="zh-Hans" altLang="en-US" sz="2800" dirty="0"/>
            <a:t> </a:t>
          </a:r>
          <a:r>
            <a:rPr lang="en-US" altLang="zh-Hans" sz="2800" dirty="0"/>
            <a:t>on keys such as average, sum and max</a:t>
          </a:r>
          <a:endParaRPr lang="en-US" sz="2800" dirty="0"/>
        </a:p>
      </dgm:t>
    </dgm:pt>
    <dgm:pt modelId="{636FC7C7-3586-9C44-B553-C88217AFB1D5}" type="parTrans" cxnId="{35B01EB3-97AA-974F-BB95-108BE2F90678}">
      <dgm:prSet/>
      <dgm:spPr/>
      <dgm:t>
        <a:bodyPr/>
        <a:lstStyle/>
        <a:p>
          <a:endParaRPr lang="en-US"/>
        </a:p>
      </dgm:t>
    </dgm:pt>
    <dgm:pt modelId="{FDD4E554-2AD0-C14A-98BD-F099EE27642D}" type="sibTrans" cxnId="{35B01EB3-97AA-974F-BB95-108BE2F90678}">
      <dgm:prSet/>
      <dgm:spPr/>
      <dgm:t>
        <a:bodyPr/>
        <a:lstStyle/>
        <a:p>
          <a:endParaRPr lang="en-US"/>
        </a:p>
      </dgm:t>
    </dgm:pt>
    <dgm:pt modelId="{9984B216-7CF2-9348-BAB1-0BF9D7201B18}">
      <dgm:prSet phldrT="[Text]"/>
      <dgm:spPr/>
      <dgm:t>
        <a:bodyPr/>
        <a:lstStyle/>
        <a:p>
          <a:r>
            <a:rPr lang="en-US" dirty="0"/>
            <a:t>Correlation Computation</a:t>
          </a:r>
        </a:p>
      </dgm:t>
    </dgm:pt>
    <dgm:pt modelId="{DD050681-620B-5B42-AACA-2EEA5E8F5873}" type="parTrans" cxnId="{7979C185-0FE1-7C48-8A2A-103F5F953F8C}">
      <dgm:prSet/>
      <dgm:spPr/>
      <dgm:t>
        <a:bodyPr/>
        <a:lstStyle/>
        <a:p>
          <a:endParaRPr lang="en-US"/>
        </a:p>
      </dgm:t>
    </dgm:pt>
    <dgm:pt modelId="{924027CF-E7D0-AA40-8A98-8A4FC52E5733}" type="sibTrans" cxnId="{7979C185-0FE1-7C48-8A2A-103F5F953F8C}">
      <dgm:prSet/>
      <dgm:spPr/>
      <dgm:t>
        <a:bodyPr/>
        <a:lstStyle/>
        <a:p>
          <a:endParaRPr lang="en-US"/>
        </a:p>
      </dgm:t>
    </dgm:pt>
    <dgm:pt modelId="{9EE930DE-FBC9-4C4F-B243-4C7BFDAE4E08}">
      <dgm:prSet phldrT="[Text]" custT="1"/>
      <dgm:spPr/>
      <dgm:t>
        <a:bodyPr/>
        <a:lstStyle/>
        <a:p>
          <a:r>
            <a:rPr lang="en-US" sz="2400" dirty="0"/>
            <a:t>Pre-process Data using Spark</a:t>
          </a:r>
        </a:p>
      </dgm:t>
    </dgm:pt>
    <dgm:pt modelId="{612CEEF2-CE21-9447-BDED-C68443E37D9E}" type="sibTrans" cxnId="{24EDFAD5-7D62-7242-84B3-5773347EEA2D}">
      <dgm:prSet/>
      <dgm:spPr/>
      <dgm:t>
        <a:bodyPr/>
        <a:lstStyle/>
        <a:p>
          <a:endParaRPr lang="en-US"/>
        </a:p>
      </dgm:t>
    </dgm:pt>
    <dgm:pt modelId="{CB1BC8BF-DDF6-D843-9126-E31A63D1C95C}" type="parTrans" cxnId="{24EDFAD5-7D62-7242-84B3-5773347EEA2D}">
      <dgm:prSet/>
      <dgm:spPr/>
      <dgm:t>
        <a:bodyPr/>
        <a:lstStyle/>
        <a:p>
          <a:endParaRPr lang="en-US"/>
        </a:p>
      </dgm:t>
    </dgm:pt>
    <dgm:pt modelId="{0280E247-4701-094A-A2E1-28119E7C7DF5}">
      <dgm:prSet phldrT="[Text]" custT="1"/>
      <dgm:spPr/>
      <dgm:t>
        <a:bodyPr/>
        <a:lstStyle/>
        <a:p>
          <a:r>
            <a:rPr lang="en-US" altLang="zh-Hans" sz="2800" dirty="0"/>
            <a:t>(year, month, day, hour, zip)</a:t>
          </a:r>
          <a:endParaRPr lang="en-US" sz="2800" dirty="0"/>
        </a:p>
      </dgm:t>
    </dgm:pt>
    <dgm:pt modelId="{45DDF0B6-3622-3745-8CA7-409E73ED3EC6}" type="parTrans" cxnId="{B7AA7A07-F90C-9442-BA1B-BEA13A93E97D}">
      <dgm:prSet/>
      <dgm:spPr/>
      <dgm:t>
        <a:bodyPr/>
        <a:lstStyle/>
        <a:p>
          <a:endParaRPr lang="en-US"/>
        </a:p>
      </dgm:t>
    </dgm:pt>
    <dgm:pt modelId="{88539826-DE06-D748-AA1B-8A37B5AE8034}" type="sibTrans" cxnId="{B7AA7A07-F90C-9442-BA1B-BEA13A93E97D}">
      <dgm:prSet/>
      <dgm:spPr/>
      <dgm:t>
        <a:bodyPr/>
        <a:lstStyle/>
        <a:p>
          <a:endParaRPr lang="en-US"/>
        </a:p>
      </dgm:t>
    </dgm:pt>
    <dgm:pt modelId="{D88FFFC6-30C6-E949-8BDA-17E7CF22B8E8}" type="pres">
      <dgm:prSet presAssocID="{CCA3A224-B1A0-AC42-8F43-6463B47C5428}" presName="rootnode" presStyleCnt="0">
        <dgm:presLayoutVars>
          <dgm:chMax/>
          <dgm:chPref/>
          <dgm:dir/>
          <dgm:animLvl val="lvl"/>
        </dgm:presLayoutVars>
      </dgm:prSet>
      <dgm:spPr/>
    </dgm:pt>
    <dgm:pt modelId="{F207EC83-3298-CA47-B51C-1EAF7C0F0D8F}" type="pres">
      <dgm:prSet presAssocID="{0E8AF773-3CAD-7F4F-A4CE-C81F0753A12A}" presName="composite" presStyleCnt="0"/>
      <dgm:spPr/>
    </dgm:pt>
    <dgm:pt modelId="{9A590852-A127-7747-9BB5-74F57ADB81B7}" type="pres">
      <dgm:prSet presAssocID="{0E8AF773-3CAD-7F4F-A4CE-C81F0753A12A}" presName="bentUpArrow1" presStyleLbl="alignImgPlace1" presStyleIdx="0" presStyleCnt="3" custLinFactNeighborX="44210" custLinFactNeighborY="2097"/>
      <dgm:spPr/>
    </dgm:pt>
    <dgm:pt modelId="{597D03AF-6A7D-7744-BB3F-31228C586C17}" type="pres">
      <dgm:prSet presAssocID="{0E8AF773-3CAD-7F4F-A4CE-C81F0753A12A}" presName="ParentText" presStyleLbl="node1" presStyleIdx="0" presStyleCnt="4" custScaleX="136733" custScaleY="120478">
        <dgm:presLayoutVars>
          <dgm:chMax val="1"/>
          <dgm:chPref val="1"/>
          <dgm:bulletEnabled val="1"/>
        </dgm:presLayoutVars>
      </dgm:prSet>
      <dgm:spPr/>
    </dgm:pt>
    <dgm:pt modelId="{41ACB422-061E-B94D-BE13-7CFF3892AD28}" type="pres">
      <dgm:prSet presAssocID="{0E8AF773-3CAD-7F4F-A4CE-C81F0753A12A}" presName="ChildText" presStyleLbl="revTx" presStyleIdx="0" presStyleCnt="3" custScaleX="312865" custLinFactX="49144" custLinFactNeighborX="100000" custLinFactNeighborY="-15824">
        <dgm:presLayoutVars>
          <dgm:chMax val="0"/>
          <dgm:chPref val="0"/>
          <dgm:bulletEnabled val="1"/>
        </dgm:presLayoutVars>
      </dgm:prSet>
      <dgm:spPr/>
    </dgm:pt>
    <dgm:pt modelId="{AAF488AA-FB43-4043-8A5B-3ABCFD1E8047}" type="pres">
      <dgm:prSet presAssocID="{41E27B22-5A63-A34C-88E1-3C37568100B9}" presName="sibTrans" presStyleCnt="0"/>
      <dgm:spPr/>
    </dgm:pt>
    <dgm:pt modelId="{20BF8B2C-C3CE-D14E-B1F9-168C32AC424D}" type="pres">
      <dgm:prSet presAssocID="{9EE930DE-FBC9-4C4F-B243-4C7BFDAE4E08}" presName="composite" presStyleCnt="0"/>
      <dgm:spPr/>
    </dgm:pt>
    <dgm:pt modelId="{1474A433-A454-3341-87C8-925E5A6EA1DB}" type="pres">
      <dgm:prSet presAssocID="{9EE930DE-FBC9-4C4F-B243-4C7BFDAE4E08}" presName="bentUpArrow1" presStyleLbl="alignImgPlace1" presStyleIdx="1" presStyleCnt="3" custLinFactNeighborX="-8672" custLinFactNeighborY="302"/>
      <dgm:spPr/>
    </dgm:pt>
    <dgm:pt modelId="{8C7EED72-047C-0F4D-AC59-33E1B70285C0}" type="pres">
      <dgm:prSet presAssocID="{9EE930DE-FBC9-4C4F-B243-4C7BFDAE4E08}" presName="ParentText" presStyleLbl="node1" presStyleIdx="1" presStyleCnt="4" custScaleX="139702" custScaleY="129488" custLinFactNeighborX="-30504" custLinFactNeighborY="-14909">
        <dgm:presLayoutVars>
          <dgm:chMax val="1"/>
          <dgm:chPref val="1"/>
          <dgm:bulletEnabled val="1"/>
        </dgm:presLayoutVars>
      </dgm:prSet>
      <dgm:spPr/>
    </dgm:pt>
    <dgm:pt modelId="{3132E9D5-5A6A-EB45-AF4A-4903F8872158}" type="pres">
      <dgm:prSet presAssocID="{9EE930DE-FBC9-4C4F-B243-4C7BFDAE4E08}" presName="ChildText" presStyleLbl="revTx" presStyleIdx="1" presStyleCnt="3" custScaleX="528511" custScaleY="103190" custLinFactX="100000" custLinFactNeighborX="151975" custLinFactNeighborY="-26872">
        <dgm:presLayoutVars>
          <dgm:chMax val="0"/>
          <dgm:chPref val="0"/>
          <dgm:bulletEnabled val="1"/>
        </dgm:presLayoutVars>
      </dgm:prSet>
      <dgm:spPr/>
    </dgm:pt>
    <dgm:pt modelId="{6C133CAB-D88A-D646-8F06-2D582BBE190F}" type="pres">
      <dgm:prSet presAssocID="{612CEEF2-CE21-9447-BDED-C68443E37D9E}" presName="sibTrans" presStyleCnt="0"/>
      <dgm:spPr/>
    </dgm:pt>
    <dgm:pt modelId="{1A1F89C8-B3B2-FE4F-87F1-A936D22D5AD9}" type="pres">
      <dgm:prSet presAssocID="{FC7B635A-188B-434F-8211-9E8068461ABF}" presName="composite" presStyleCnt="0"/>
      <dgm:spPr/>
    </dgm:pt>
    <dgm:pt modelId="{E1C38E5B-C7DE-514C-860F-1E44BA062019}" type="pres">
      <dgm:prSet presAssocID="{FC7B635A-188B-434F-8211-9E8068461ABF}" presName="bentUpArrow1" presStyleLbl="alignImgPlace1" presStyleIdx="2" presStyleCnt="3" custLinFactNeighborX="41648" custLinFactNeighborY="-1049"/>
      <dgm:spPr/>
    </dgm:pt>
    <dgm:pt modelId="{E1FE8E13-7177-A142-A5E9-E04C22E311A4}" type="pres">
      <dgm:prSet presAssocID="{FC7B635A-188B-434F-8211-9E8068461ABF}" presName="ParentText" presStyleLbl="node1" presStyleIdx="2" presStyleCnt="4" custScaleX="139958" custScaleY="128126">
        <dgm:presLayoutVars>
          <dgm:chMax val="1"/>
          <dgm:chPref val="1"/>
          <dgm:bulletEnabled val="1"/>
        </dgm:presLayoutVars>
      </dgm:prSet>
      <dgm:spPr/>
    </dgm:pt>
    <dgm:pt modelId="{E13EB000-C125-7947-B8F3-46648F75F9F2}" type="pres">
      <dgm:prSet presAssocID="{FC7B635A-188B-434F-8211-9E8068461ABF}" presName="ChildText" presStyleLbl="revTx" presStyleIdx="2" presStyleCnt="3" custScaleX="289079" custScaleY="140130" custLinFactX="36454" custLinFactNeighborX="100000" custLinFactNeighborY="-7265">
        <dgm:presLayoutVars>
          <dgm:chMax val="0"/>
          <dgm:chPref val="0"/>
          <dgm:bulletEnabled val="1"/>
        </dgm:presLayoutVars>
      </dgm:prSet>
      <dgm:spPr/>
    </dgm:pt>
    <dgm:pt modelId="{EFC5B194-B041-9648-AE30-18B0C6DFDACD}" type="pres">
      <dgm:prSet presAssocID="{91F404AE-C11D-764F-92E6-7BE978156D5D}" presName="sibTrans" presStyleCnt="0"/>
      <dgm:spPr/>
    </dgm:pt>
    <dgm:pt modelId="{7561E0E2-F602-2E49-A841-DFE4C8372341}" type="pres">
      <dgm:prSet presAssocID="{9984B216-7CF2-9348-BAB1-0BF9D7201B18}" presName="composite" presStyleCnt="0"/>
      <dgm:spPr/>
    </dgm:pt>
    <dgm:pt modelId="{E0E77CE5-3E6B-BA4C-B388-C750A0E72DC7}" type="pres">
      <dgm:prSet presAssocID="{9984B216-7CF2-9348-BAB1-0BF9D7201B18}" presName="ParentText" presStyleLbl="node1" presStyleIdx="3" presStyleCnt="4" custScaleX="141665" custScaleY="123571">
        <dgm:presLayoutVars>
          <dgm:chMax val="1"/>
          <dgm:chPref val="1"/>
          <dgm:bulletEnabled val="1"/>
        </dgm:presLayoutVars>
      </dgm:prSet>
      <dgm:spPr/>
    </dgm:pt>
  </dgm:ptLst>
  <dgm:cxnLst>
    <dgm:cxn modelId="{B7AA7A07-F90C-9442-BA1B-BEA13A93E97D}" srcId="{9EE930DE-FBC9-4C4F-B243-4C7BFDAE4E08}" destId="{0280E247-4701-094A-A2E1-28119E7C7DF5}" srcOrd="1" destOrd="0" parTransId="{45DDF0B6-3622-3745-8CA7-409E73ED3EC6}" sibTransId="{88539826-DE06-D748-AA1B-8A37B5AE8034}"/>
    <dgm:cxn modelId="{E3257519-794C-394C-B227-590192AF2503}" srcId="{0E8AF773-3CAD-7F4F-A4CE-C81F0753A12A}" destId="{E5B00B4F-8DF7-4846-8363-31A681263964}" srcOrd="0" destOrd="0" parTransId="{C43D6EF0-272E-984B-9040-78965FA64768}" sibTransId="{2608959D-369C-824C-9E3E-6713CC107375}"/>
    <dgm:cxn modelId="{42D6561C-55DA-DB43-A9E9-D6CF14C5F511}" type="presOf" srcId="{0E8AF773-3CAD-7F4F-A4CE-C81F0753A12A}" destId="{597D03AF-6A7D-7744-BB3F-31228C586C17}" srcOrd="0" destOrd="0" presId="urn:microsoft.com/office/officeart/2005/8/layout/StepDownProcess"/>
    <dgm:cxn modelId="{BCA0D221-DF85-7641-A475-32FDA0A73D4C}" type="presOf" srcId="{9984B216-7CF2-9348-BAB1-0BF9D7201B18}" destId="{E0E77CE5-3E6B-BA4C-B388-C750A0E72DC7}" srcOrd="0" destOrd="0" presId="urn:microsoft.com/office/officeart/2005/8/layout/StepDownProcess"/>
    <dgm:cxn modelId="{EAB44822-4955-7047-94E7-6EBDA96F0596}" type="presOf" srcId="{FA186F0A-4B83-6043-9307-5B0328E86DEC}" destId="{3132E9D5-5A6A-EB45-AF4A-4903F8872158}" srcOrd="0" destOrd="0" presId="urn:microsoft.com/office/officeart/2005/8/layout/StepDownProcess"/>
    <dgm:cxn modelId="{D3C37A48-845B-E245-B6ED-2F673D7659B3}" type="presOf" srcId="{9EE930DE-FBC9-4C4F-B243-4C7BFDAE4E08}" destId="{8C7EED72-047C-0F4D-AC59-33E1B70285C0}" srcOrd="0" destOrd="0" presId="urn:microsoft.com/office/officeart/2005/8/layout/StepDownProcess"/>
    <dgm:cxn modelId="{09A10057-9E87-8B49-ACA7-F673D37E4250}" srcId="{CCA3A224-B1A0-AC42-8F43-6463B47C5428}" destId="{FC7B635A-188B-434F-8211-9E8068461ABF}" srcOrd="2" destOrd="0" parTransId="{4C6AF074-E4C0-2044-A817-E8DF75BAABC1}" sibTransId="{91F404AE-C11D-764F-92E6-7BE978156D5D}"/>
    <dgm:cxn modelId="{F3251367-538F-FD45-B3EC-9574B0A7BCC8}" srcId="{CCA3A224-B1A0-AC42-8F43-6463B47C5428}" destId="{0E8AF773-3CAD-7F4F-A4CE-C81F0753A12A}" srcOrd="0" destOrd="0" parTransId="{EC724367-C93F-C445-8D85-3BA1C25C76C2}" sibTransId="{41E27B22-5A63-A34C-88E1-3C37568100B9}"/>
    <dgm:cxn modelId="{30126C80-E729-9E49-ABB7-17ACBA4C061E}" type="presOf" srcId="{2648E72B-E0B5-0545-B1AD-3689A3518773}" destId="{E13EB000-C125-7947-B8F3-46648F75F9F2}" srcOrd="0" destOrd="0" presId="urn:microsoft.com/office/officeart/2005/8/layout/StepDownProcess"/>
    <dgm:cxn modelId="{7979C185-0FE1-7C48-8A2A-103F5F953F8C}" srcId="{CCA3A224-B1A0-AC42-8F43-6463B47C5428}" destId="{9984B216-7CF2-9348-BAB1-0BF9D7201B18}" srcOrd="3" destOrd="0" parTransId="{DD050681-620B-5B42-AACA-2EEA5E8F5873}" sibTransId="{924027CF-E7D0-AA40-8A98-8A4FC52E5733}"/>
    <dgm:cxn modelId="{83A20D8C-8DB3-A44C-8902-D85F4C5FE822}" type="presOf" srcId="{0280E247-4701-094A-A2E1-28119E7C7DF5}" destId="{3132E9D5-5A6A-EB45-AF4A-4903F8872158}" srcOrd="0" destOrd="1" presId="urn:microsoft.com/office/officeart/2005/8/layout/StepDownProcess"/>
    <dgm:cxn modelId="{35B01EB3-97AA-974F-BB95-108BE2F90678}" srcId="{FC7B635A-188B-434F-8211-9E8068461ABF}" destId="{2648E72B-E0B5-0545-B1AD-3689A3518773}" srcOrd="0" destOrd="0" parTransId="{636FC7C7-3586-9C44-B553-C88217AFB1D5}" sibTransId="{FDD4E554-2AD0-C14A-98BD-F099EE27642D}"/>
    <dgm:cxn modelId="{882327BC-30D5-DF41-9E41-A456CDCCD0CB}" type="presOf" srcId="{FC7B635A-188B-434F-8211-9E8068461ABF}" destId="{E1FE8E13-7177-A142-A5E9-E04C22E311A4}" srcOrd="0" destOrd="0" presId="urn:microsoft.com/office/officeart/2005/8/layout/StepDownProcess"/>
    <dgm:cxn modelId="{24EDFAD5-7D62-7242-84B3-5773347EEA2D}" srcId="{CCA3A224-B1A0-AC42-8F43-6463B47C5428}" destId="{9EE930DE-FBC9-4C4F-B243-4C7BFDAE4E08}" srcOrd="1" destOrd="0" parTransId="{CB1BC8BF-DDF6-D843-9126-E31A63D1C95C}" sibTransId="{612CEEF2-CE21-9447-BDED-C68443E37D9E}"/>
    <dgm:cxn modelId="{FE23C3DD-E9C8-CE49-A1EE-B4D97EE45036}" srcId="{9EE930DE-FBC9-4C4F-B243-4C7BFDAE4E08}" destId="{FA186F0A-4B83-6043-9307-5B0328E86DEC}" srcOrd="0" destOrd="0" parTransId="{3F00A624-3326-FC43-B360-EEBC85DCD55F}" sibTransId="{F13BF0C7-F23E-7842-83CA-83F580D57084}"/>
    <dgm:cxn modelId="{DA41A4E3-4079-2542-9CEE-C466CEAB1DA6}" type="presOf" srcId="{CCA3A224-B1A0-AC42-8F43-6463B47C5428}" destId="{D88FFFC6-30C6-E949-8BDA-17E7CF22B8E8}" srcOrd="0" destOrd="0" presId="urn:microsoft.com/office/officeart/2005/8/layout/StepDownProcess"/>
    <dgm:cxn modelId="{7BB018E8-8706-904C-BE28-554204158219}" type="presOf" srcId="{E5B00B4F-8DF7-4846-8363-31A681263964}" destId="{41ACB422-061E-B94D-BE13-7CFF3892AD28}" srcOrd="0" destOrd="0" presId="urn:microsoft.com/office/officeart/2005/8/layout/StepDownProcess"/>
    <dgm:cxn modelId="{42F6767C-3FF0-B644-B415-F0ACB498F70D}" type="presParOf" srcId="{D88FFFC6-30C6-E949-8BDA-17E7CF22B8E8}" destId="{F207EC83-3298-CA47-B51C-1EAF7C0F0D8F}" srcOrd="0" destOrd="0" presId="urn:microsoft.com/office/officeart/2005/8/layout/StepDownProcess"/>
    <dgm:cxn modelId="{9A30BCCF-6F3F-B446-A4DE-E51E4EC7E4D8}" type="presParOf" srcId="{F207EC83-3298-CA47-B51C-1EAF7C0F0D8F}" destId="{9A590852-A127-7747-9BB5-74F57ADB81B7}" srcOrd="0" destOrd="0" presId="urn:microsoft.com/office/officeart/2005/8/layout/StepDownProcess"/>
    <dgm:cxn modelId="{647209B3-CD21-6041-A8CC-39D5F27AFBAF}" type="presParOf" srcId="{F207EC83-3298-CA47-B51C-1EAF7C0F0D8F}" destId="{597D03AF-6A7D-7744-BB3F-31228C586C17}" srcOrd="1" destOrd="0" presId="urn:microsoft.com/office/officeart/2005/8/layout/StepDownProcess"/>
    <dgm:cxn modelId="{5F224262-3CF8-B143-A04E-46F0453D7A35}" type="presParOf" srcId="{F207EC83-3298-CA47-B51C-1EAF7C0F0D8F}" destId="{41ACB422-061E-B94D-BE13-7CFF3892AD28}" srcOrd="2" destOrd="0" presId="urn:microsoft.com/office/officeart/2005/8/layout/StepDownProcess"/>
    <dgm:cxn modelId="{7FE3196E-9D3D-0744-8F76-F0729A4C4B76}" type="presParOf" srcId="{D88FFFC6-30C6-E949-8BDA-17E7CF22B8E8}" destId="{AAF488AA-FB43-4043-8A5B-3ABCFD1E8047}" srcOrd="1" destOrd="0" presId="urn:microsoft.com/office/officeart/2005/8/layout/StepDownProcess"/>
    <dgm:cxn modelId="{0B7A863D-3CD2-404B-85C9-7BA2A21012F6}" type="presParOf" srcId="{D88FFFC6-30C6-E949-8BDA-17E7CF22B8E8}" destId="{20BF8B2C-C3CE-D14E-B1F9-168C32AC424D}" srcOrd="2" destOrd="0" presId="urn:microsoft.com/office/officeart/2005/8/layout/StepDownProcess"/>
    <dgm:cxn modelId="{16BFEE65-CAD0-7340-B817-673BF731D0BD}" type="presParOf" srcId="{20BF8B2C-C3CE-D14E-B1F9-168C32AC424D}" destId="{1474A433-A454-3341-87C8-925E5A6EA1DB}" srcOrd="0" destOrd="0" presId="urn:microsoft.com/office/officeart/2005/8/layout/StepDownProcess"/>
    <dgm:cxn modelId="{F716D4F1-73E8-6A4B-84D3-6A8AD24CB640}" type="presParOf" srcId="{20BF8B2C-C3CE-D14E-B1F9-168C32AC424D}" destId="{8C7EED72-047C-0F4D-AC59-33E1B70285C0}" srcOrd="1" destOrd="0" presId="urn:microsoft.com/office/officeart/2005/8/layout/StepDownProcess"/>
    <dgm:cxn modelId="{DB4D5111-96BC-6242-9B42-F52924EE2D02}" type="presParOf" srcId="{20BF8B2C-C3CE-D14E-B1F9-168C32AC424D}" destId="{3132E9D5-5A6A-EB45-AF4A-4903F8872158}" srcOrd="2" destOrd="0" presId="urn:microsoft.com/office/officeart/2005/8/layout/StepDownProcess"/>
    <dgm:cxn modelId="{9ABE3437-0BCE-1640-90B4-D89984403471}" type="presParOf" srcId="{D88FFFC6-30C6-E949-8BDA-17E7CF22B8E8}" destId="{6C133CAB-D88A-D646-8F06-2D582BBE190F}" srcOrd="3" destOrd="0" presId="urn:microsoft.com/office/officeart/2005/8/layout/StepDownProcess"/>
    <dgm:cxn modelId="{3E473057-8A9A-9848-AC37-76FECAE8B739}" type="presParOf" srcId="{D88FFFC6-30C6-E949-8BDA-17E7CF22B8E8}" destId="{1A1F89C8-B3B2-FE4F-87F1-A936D22D5AD9}" srcOrd="4" destOrd="0" presId="urn:microsoft.com/office/officeart/2005/8/layout/StepDownProcess"/>
    <dgm:cxn modelId="{A76166FB-C16B-264C-A2A6-43D0E1B101AA}" type="presParOf" srcId="{1A1F89C8-B3B2-FE4F-87F1-A936D22D5AD9}" destId="{E1C38E5B-C7DE-514C-860F-1E44BA062019}" srcOrd="0" destOrd="0" presId="urn:microsoft.com/office/officeart/2005/8/layout/StepDownProcess"/>
    <dgm:cxn modelId="{F26B0D5E-03CC-7D48-81BD-674FE9F153F3}" type="presParOf" srcId="{1A1F89C8-B3B2-FE4F-87F1-A936D22D5AD9}" destId="{E1FE8E13-7177-A142-A5E9-E04C22E311A4}" srcOrd="1" destOrd="0" presId="urn:microsoft.com/office/officeart/2005/8/layout/StepDownProcess"/>
    <dgm:cxn modelId="{7B54ED28-6090-BB44-A801-5EB6BCC5148F}" type="presParOf" srcId="{1A1F89C8-B3B2-FE4F-87F1-A936D22D5AD9}" destId="{E13EB000-C125-7947-B8F3-46648F75F9F2}" srcOrd="2" destOrd="0" presId="urn:microsoft.com/office/officeart/2005/8/layout/StepDownProcess"/>
    <dgm:cxn modelId="{5BDA3AC7-8746-6F4C-AA76-87B4849CE81B}" type="presParOf" srcId="{D88FFFC6-30C6-E949-8BDA-17E7CF22B8E8}" destId="{EFC5B194-B041-9648-AE30-18B0C6DFDACD}" srcOrd="5" destOrd="0" presId="urn:microsoft.com/office/officeart/2005/8/layout/StepDownProcess"/>
    <dgm:cxn modelId="{1D659166-6688-AC4E-BABD-6A1AC7FC9E73}" type="presParOf" srcId="{D88FFFC6-30C6-E949-8BDA-17E7CF22B8E8}" destId="{7561E0E2-F602-2E49-A841-DFE4C8372341}" srcOrd="6" destOrd="0" presId="urn:microsoft.com/office/officeart/2005/8/layout/StepDownProcess"/>
    <dgm:cxn modelId="{158757BB-9473-1F43-B5B2-8832306474FA}" type="presParOf" srcId="{7561E0E2-F602-2E49-A841-DFE4C8372341}" destId="{E0E77CE5-3E6B-BA4C-B388-C750A0E72DC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90852-A127-7747-9BB5-74F57ADB81B7}">
      <dsp:nvSpPr>
        <dsp:cNvPr id="0" name=""/>
        <dsp:cNvSpPr/>
      </dsp:nvSpPr>
      <dsp:spPr>
        <a:xfrm rot="5400000">
          <a:off x="4242234" y="1255120"/>
          <a:ext cx="980673" cy="11164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D03AF-6A7D-7744-BB3F-31228C586C17}">
      <dsp:nvSpPr>
        <dsp:cNvPr id="0" name=""/>
        <dsp:cNvSpPr/>
      </dsp:nvSpPr>
      <dsp:spPr>
        <a:xfrm>
          <a:off x="3185618" y="29141"/>
          <a:ext cx="2257294" cy="139219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Collect Data</a:t>
          </a:r>
        </a:p>
      </dsp:txBody>
      <dsp:txXfrm>
        <a:off x="3253592" y="97115"/>
        <a:ext cx="2121346" cy="1256248"/>
      </dsp:txXfrm>
    </dsp:sp>
    <dsp:sp modelId="{41ACB422-061E-B94D-BE13-7CFF3892AD28}">
      <dsp:nvSpPr>
        <dsp:cNvPr id="0" name=""/>
        <dsp:cNvSpPr/>
      </dsp:nvSpPr>
      <dsp:spPr>
        <a:xfrm>
          <a:off x="5652537" y="109876"/>
          <a:ext cx="3756541" cy="933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Collect and store raw data sets on HFS</a:t>
          </a:r>
        </a:p>
      </dsp:txBody>
      <dsp:txXfrm>
        <a:off x="5652537" y="109876"/>
        <a:ext cx="3756541" cy="933975"/>
      </dsp:txXfrm>
    </dsp:sp>
    <dsp:sp modelId="{1474A433-A454-3341-87C8-925E5A6EA1DB}">
      <dsp:nvSpPr>
        <dsp:cNvPr id="0" name=""/>
        <dsp:cNvSpPr/>
      </dsp:nvSpPr>
      <dsp:spPr>
        <a:xfrm rot="5400000">
          <a:off x="6397984" y="2705969"/>
          <a:ext cx="980673" cy="11164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EED72-047C-0F4D-AC59-33E1B70285C0}">
      <dsp:nvSpPr>
        <dsp:cNvPr id="0" name=""/>
        <dsp:cNvSpPr/>
      </dsp:nvSpPr>
      <dsp:spPr>
        <a:xfrm>
          <a:off x="5403685" y="1273252"/>
          <a:ext cx="2306308" cy="149631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Pre-process Data using Spark</a:t>
          </a:r>
        </a:p>
      </dsp:txBody>
      <dsp:txXfrm>
        <a:off x="5476742" y="1346309"/>
        <a:ext cx="2160194" cy="1350198"/>
      </dsp:txXfrm>
    </dsp:sp>
    <dsp:sp modelId="{3132E9D5-5A6A-EB45-AF4A-4903F8872158}">
      <dsp:nvSpPr>
        <dsp:cNvPr id="0" name=""/>
        <dsp:cNvSpPr/>
      </dsp:nvSpPr>
      <dsp:spPr>
        <a:xfrm>
          <a:off x="8338756" y="1460245"/>
          <a:ext cx="6345783" cy="963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Output well structured tables with keys and values in the same format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Hans" sz="2800" kern="1200" dirty="0"/>
            <a:t>(year, month, day, hour, zip)</a:t>
          </a:r>
          <a:endParaRPr lang="en-US" sz="2800" kern="1200" dirty="0"/>
        </a:p>
      </dsp:txBody>
      <dsp:txXfrm>
        <a:off x="8338756" y="1460245"/>
        <a:ext cx="6345783" cy="963768"/>
      </dsp:txXfrm>
    </dsp:sp>
    <dsp:sp modelId="{E1C38E5B-C7DE-514C-860F-1E44BA062019}">
      <dsp:nvSpPr>
        <dsp:cNvPr id="0" name=""/>
        <dsp:cNvSpPr/>
      </dsp:nvSpPr>
      <dsp:spPr>
        <a:xfrm rot="5400000">
          <a:off x="8495644" y="4153302"/>
          <a:ext cx="980673" cy="11164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E8E13-7177-A142-A5E9-E04C22E311A4}">
      <dsp:nvSpPr>
        <dsp:cNvPr id="0" name=""/>
        <dsp:cNvSpPr/>
      </dsp:nvSpPr>
      <dsp:spPr>
        <a:xfrm>
          <a:off x="7441012" y="2913987"/>
          <a:ext cx="2310534" cy="14805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Aggregate  on keys</a:t>
          </a:r>
        </a:p>
      </dsp:txBody>
      <dsp:txXfrm>
        <a:off x="7513301" y="2986276"/>
        <a:ext cx="2165956" cy="1335995"/>
      </dsp:txXfrm>
    </dsp:sp>
    <dsp:sp modelId="{E13EB000-C125-7947-B8F3-46648F75F9F2}">
      <dsp:nvSpPr>
        <dsp:cNvPr id="0" name=""/>
        <dsp:cNvSpPr/>
      </dsp:nvSpPr>
      <dsp:spPr>
        <a:xfrm>
          <a:off x="9924982" y="2931447"/>
          <a:ext cx="3470945" cy="1308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Aggregation</a:t>
          </a:r>
          <a:r>
            <a:rPr lang="zh-Hans" altLang="en-US" sz="2800" kern="1200" dirty="0"/>
            <a:t> </a:t>
          </a:r>
          <a:r>
            <a:rPr lang="en-US" altLang="zh-Hans" sz="2800" kern="1200" dirty="0"/>
            <a:t>on keys such as average, sum and max</a:t>
          </a:r>
          <a:endParaRPr lang="en-US" sz="2800" kern="1200" dirty="0"/>
        </a:p>
      </dsp:txBody>
      <dsp:txXfrm>
        <a:off x="9924982" y="2931447"/>
        <a:ext cx="3470945" cy="1308779"/>
      </dsp:txXfrm>
    </dsp:sp>
    <dsp:sp modelId="{E0E77CE5-3E6B-BA4C-B388-C750A0E72DC7}">
      <dsp:nvSpPr>
        <dsp:cNvPr id="0" name=""/>
        <dsp:cNvSpPr/>
      </dsp:nvSpPr>
      <dsp:spPr>
        <a:xfrm>
          <a:off x="9568709" y="4374569"/>
          <a:ext cx="2338715" cy="14279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Correlation Computation</a:t>
          </a:r>
        </a:p>
      </dsp:txBody>
      <dsp:txXfrm>
        <a:off x="9638428" y="4444288"/>
        <a:ext cx="2199277" cy="1288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58EBB5-2E0A-8B42-B242-82F7727771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71AAF-95A9-D744-9221-49B0843119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1C438-0F1B-8F41-8C1B-102A360E7A3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E9796-A78C-3C45-B837-E6CD968F25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8E0A8-637B-A842-A40E-E50C11D0B5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ACD74-8D59-014F-8A37-385D4ACC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927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831EB-9893-E140-B69F-F379514647D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C8592-E4EF-8C4B-8FBE-5E618E9C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84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C5B-DFFF-6445-BF95-7556319E3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C3461-C03B-F745-821F-B0DE25C50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92C3E-E85F-EF49-9548-39E26B75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2613-043A-A74E-B223-A664C9B5A449}" type="datetime1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4D1BB-9A46-814D-A2B0-98F3C3E5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158F2-F496-ED44-96B2-A7D807FF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6742-10E6-2242-ABE1-3F12D59F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C3D9-34EE-1D40-ACDC-7D5098FC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53F97-52DF-7B47-9A9C-2DD5BEBF4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C6028-7E7D-9747-997A-3C622634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03B8-DDD7-DD4E-BC07-FB64C16D6C9E}" type="datetime1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46696-8DF3-F64B-8813-11E2F458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BC56-75AC-0D47-B2B1-FF79D679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6742-10E6-2242-ABE1-3F12D59F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0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F61C6-B94A-FF47-894D-1F4A5AA1B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7C20D-78A0-104D-8F26-5652C012E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DF2B5-6D6E-064B-A9CE-3E9AB4B8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4AF1-1810-474E-80B5-D90A81551B29}" type="datetime1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F6377-AB16-2049-9DB4-043FCA04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A4FF8-27CE-C346-8165-F9229DFF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6742-10E6-2242-ABE1-3F12D59F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6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8BE9-12DD-FD43-841B-0D8751E7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AF97-B89E-5C45-85F3-98D7C77D7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9589-486D-714E-8378-CD895E8F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079B-030E-8448-AA04-889FDEF1F207}" type="datetime1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83AD1-CB7E-FF48-A5FB-76115928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F0040-F172-BD4D-9C68-36592A2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6742-10E6-2242-ABE1-3F12D59F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5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7E81-F9B9-9048-B44A-DB6DDB54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F89BB-C755-D64E-BA68-B8AFD28B1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ADCD-9B1F-7249-8F9D-15914D00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AC9-FB4C-B54E-B23D-726A81E9B37F}" type="datetime1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59D4-71AB-D440-9C3F-38D3F8A8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19ABF-7198-BA48-ABDF-A62ECFCE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6742-10E6-2242-ABE1-3F12D59F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4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EE56-791E-1A42-B733-8719A8ED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A5D8-2CD2-5F4D-B423-5D86B53D9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0B954-37E7-5C42-BFD3-A7EC68F93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F1498-B3B5-9A4B-8B31-F1B77D8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F375-648C-2E46-BD60-AB296122F039}" type="datetime1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ACF18-10F1-3547-ABBF-5EBA22E9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16172-5111-E34F-B515-AF586DF9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6742-10E6-2242-ABE1-3F12D59F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1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728A-67C1-6147-9069-15BF318F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8D476-790A-2E48-AC9A-F5AEED5BB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AA83C-5C27-6F48-B014-11D2D0761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9C86F-26D2-0240-8902-1C9853FAE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80B3D-59A5-2E45-AC6C-DF081395E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E5BA9-E5B5-2A4A-A06D-2994143E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EAB2-EA01-2A46-A55C-C962C6569BDE}" type="datetime1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1C691-4528-4241-A92F-DA667BD0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4B90B-C4E5-6941-AC71-3F94D04E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6742-10E6-2242-ABE1-3F12D59F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0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1A92-1B0A-7A41-A02D-BA10592E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90D53-D297-C143-B14E-C08DDD06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302F-C4D9-D943-BB53-161CC9D48640}" type="datetime1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93428-B530-FD43-8F99-19072B4E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1A81B-EE07-CC47-BE4B-6B2B0233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6742-10E6-2242-ABE1-3F12D59F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1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53136-1B7A-9942-B0B3-413366E6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9AAA-B476-0141-B7A3-69FE37469CE7}" type="datetime1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D8733-0564-4D47-B1A8-873A619F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AFB8F-554E-0045-94E5-E1EC2435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6742-10E6-2242-ABE1-3F12D59F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3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9CBA-9415-DC46-91D8-C1ADFAE6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E056-BE62-3544-BE8C-AF36A5FA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8803C-7474-EB42-9C53-D77E4C471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7FA4F-A9BD-FA4B-ACCE-9D4ABB6E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C8C0-C306-D347-9488-0B085B4365E9}" type="datetime1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F48F4-160C-FD41-9E1E-E6A020E8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2C536-1AB9-A646-B5F3-AD4D3A96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6742-10E6-2242-ABE1-3F12D59F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2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1FBD-401F-5D49-BED9-9D820D6A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CA166-F03B-E34B-9CE8-FC2FEB9A1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40DBD-2CA2-C64D-9960-00372E51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CCB31-FF64-034A-BEE5-BF4407B7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86B1-96F9-F442-B4DB-460CE093F54B}" type="datetime1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5504D-CC55-184B-90B3-80E467DC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6D579-D8F2-E94C-85F5-1877F24C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6742-10E6-2242-ABE1-3F12D59F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2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8D276-D0BA-5040-909D-38D3D9C9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B4EC6-8EAA-314D-83B4-E42F96EED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F1E7-B5D1-C449-9543-529BB12FC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E5126-CF8F-3042-95D3-E3393D95C854}" type="datetime1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BD40C-7F1B-FD44-A15E-8E31D922F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4F2C3-6C33-A54D-96FE-021552348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06742-10E6-2242-ABE1-3F12D59F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9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8C8A-3707-6D41-89E3-DFD72A9E1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535" y="-367255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Discover Correlations among </a:t>
            </a:r>
            <a:r>
              <a:rPr lang="en-US" b="1" dirty="0" err="1"/>
              <a:t>Spatio</a:t>
            </a:r>
            <a:r>
              <a:rPr lang="en-US" b="1" dirty="0"/>
              <a:t>-temporal Data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3A1F0-BE80-B544-A33A-515970B6F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2862" y="5053217"/>
            <a:ext cx="3051959" cy="133383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err="1">
                <a:latin typeface="+mj-lt"/>
                <a:cs typeface="Arial" panose="020B0604020202020204" pitchFamily="34" charset="0"/>
              </a:rPr>
              <a:t>Tingyan</a:t>
            </a:r>
            <a:r>
              <a:rPr lang="en-US" sz="3200" dirty="0">
                <a:latin typeface="+mj-lt"/>
                <a:cs typeface="Arial" panose="020B0604020202020204" pitchFamily="34" charset="0"/>
              </a:rPr>
              <a:t> Xiang</a:t>
            </a:r>
          </a:p>
          <a:p>
            <a:r>
              <a:rPr lang="en-US" sz="3200" dirty="0">
                <a:latin typeface="+mj-lt"/>
                <a:cs typeface="Arial" panose="020B0604020202020204" pitchFamily="34" charset="0"/>
              </a:rPr>
              <a:t>Lu Yin</a:t>
            </a:r>
          </a:p>
          <a:p>
            <a:r>
              <a:rPr lang="en-US" sz="3200" dirty="0" err="1">
                <a:latin typeface="+mj-lt"/>
                <a:cs typeface="Arial" panose="020B0604020202020204" pitchFamily="34" charset="0"/>
              </a:rPr>
              <a:t>Shenghui</a:t>
            </a:r>
            <a:r>
              <a:rPr lang="en-US" sz="3200" dirty="0">
                <a:latin typeface="+mj-lt"/>
                <a:cs typeface="Arial" panose="020B0604020202020204" pitchFamily="34" charset="0"/>
              </a:rPr>
              <a:t> Zhou</a:t>
            </a:r>
          </a:p>
          <a:p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8724F-B83A-194C-BEAB-71AE2DB3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6742-10E6-2242-ABE1-3F12D59FC215}" type="slidenum">
              <a:rPr lang="en-US" smtClean="0"/>
              <a:t>1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2EAC56-768E-274C-9E8E-B920BE9CC035}"/>
              </a:ext>
            </a:extLst>
          </p:cNvPr>
          <p:cNvSpPr txBox="1">
            <a:spLocks/>
          </p:cNvSpPr>
          <p:nvPr/>
        </p:nvSpPr>
        <p:spPr>
          <a:xfrm>
            <a:off x="251963" y="2166426"/>
            <a:ext cx="8640073" cy="4189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6E0E9E-9F99-834C-82AC-7810A2782B53}"/>
              </a:ext>
            </a:extLst>
          </p:cNvPr>
          <p:cNvSpPr txBox="1"/>
          <p:nvPr/>
        </p:nvSpPr>
        <p:spPr>
          <a:xfrm>
            <a:off x="688769" y="2303813"/>
            <a:ext cx="72795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dirty="0"/>
              <a:t>8 datasets: over 100GB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dirty="0"/>
              <a:t>Large data processing: Spark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dirty="0"/>
              <a:t>Data cleaning: missing values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dirty="0"/>
              <a:t>Temporal and spatial resolutions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dirty="0"/>
              <a:t>Correlation metrics: Mutual information </a:t>
            </a:r>
          </a:p>
        </p:txBody>
      </p:sp>
      <p:pic>
        <p:nvPicPr>
          <p:cNvPr id="1026" name="Picture 2" descr="https://lh5.googleusercontent.com/-HU_aHwTtns0VkoCYnVnZvALAj9Nhbw7aMIM3VmaZ4VmUJueW7L3l4ck_Oy2NJWgP9pSLjagoBt0l9oXS20WVMzBrKJz076wcuLE74lIIqQ2wVGN016o2jDKVcAxpv3GF_VODdUw">
            <a:extLst>
              <a:ext uri="{FF2B5EF4-FFF2-40B4-BE49-F238E27FC236}">
                <a16:creationId xmlns:a16="http://schemas.microsoft.com/office/drawing/2014/main" id="{FDD039ED-D1F1-2945-B245-34C6C169C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83" y="2232600"/>
            <a:ext cx="37592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40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135D-7432-144F-94FB-5E9C8C1D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01" y="0"/>
            <a:ext cx="10515600" cy="1325563"/>
          </a:xfrm>
        </p:spPr>
        <p:txBody>
          <a:bodyPr/>
          <a:lstStyle/>
          <a:p>
            <a:r>
              <a:rPr lang="en-US" b="1" dirty="0"/>
              <a:t>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E9BE62-7D0B-064C-8224-4160A9E9A4A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-2901044" y="935063"/>
          <a:ext cx="15093044" cy="583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62D528F-5538-2A44-ABBF-8FDC18D5788F}"/>
              </a:ext>
            </a:extLst>
          </p:cNvPr>
          <p:cNvGrpSpPr/>
          <p:nvPr/>
        </p:nvGrpSpPr>
        <p:grpSpPr>
          <a:xfrm>
            <a:off x="9103897" y="5197025"/>
            <a:ext cx="3211563" cy="1569687"/>
            <a:chOff x="10386321" y="2846848"/>
            <a:chExt cx="3591802" cy="13894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E43B6E-E402-934D-9F92-1E636309C0A6}"/>
                </a:ext>
              </a:extLst>
            </p:cNvPr>
            <p:cNvSpPr/>
            <p:nvPr/>
          </p:nvSpPr>
          <p:spPr>
            <a:xfrm>
              <a:off x="10456384" y="2908324"/>
              <a:ext cx="3521739" cy="132793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2F3525-2FC8-F441-896A-65237BC17D84}"/>
                </a:ext>
              </a:extLst>
            </p:cNvPr>
            <p:cNvSpPr txBox="1"/>
            <p:nvPr/>
          </p:nvSpPr>
          <p:spPr>
            <a:xfrm>
              <a:off x="10386321" y="2846848"/>
              <a:ext cx="3453725" cy="13279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800" kern="1200" dirty="0"/>
                <a:t>Pairwise correlation among attributes</a:t>
              </a: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8CDB72-3CA8-B341-9549-6DA08391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6742-10E6-2242-ABE1-3F12D59FC2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6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2F9D-7B2E-B94D-9606-B5C43DFB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92" y="0"/>
            <a:ext cx="10515600" cy="1325563"/>
          </a:xfrm>
        </p:spPr>
        <p:txBody>
          <a:bodyPr/>
          <a:lstStyle/>
          <a:p>
            <a:r>
              <a:rPr lang="en-US" b="1" dirty="0"/>
              <a:t>Grid Search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92FCC-00A9-7249-8BA4-83C6FF69B224}"/>
              </a:ext>
            </a:extLst>
          </p:cNvPr>
          <p:cNvSpPr txBox="1"/>
          <p:nvPr/>
        </p:nvSpPr>
        <p:spPr>
          <a:xfrm>
            <a:off x="285008" y="1597587"/>
            <a:ext cx="60193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Point in polygon problem:</a:t>
            </a:r>
          </a:p>
          <a:p>
            <a:r>
              <a:rPr lang="en-US" sz="2800" dirty="0"/>
              <a:t>	Polygons of corresponding district</a:t>
            </a:r>
          </a:p>
          <a:p>
            <a:r>
              <a:rPr lang="en-US" sz="2800" dirty="0"/>
              <a:t>	Point (longitude, latitude)</a:t>
            </a:r>
          </a:p>
          <a:p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Speed up through grid searching:</a:t>
            </a:r>
          </a:p>
          <a:p>
            <a:r>
              <a:rPr lang="en-US" sz="2800" dirty="0"/>
              <a:t>	the number of grids</a:t>
            </a:r>
          </a:p>
          <a:p>
            <a:r>
              <a:rPr lang="en-US" sz="2800" dirty="0"/>
              <a:t>	memory</a:t>
            </a:r>
          </a:p>
          <a:p>
            <a:r>
              <a:rPr lang="en-US" sz="2800" dirty="0"/>
              <a:t>	speed </a:t>
            </a:r>
          </a:p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5F17B9E-68B1-0D4F-9C29-31154256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6621" y="6237081"/>
            <a:ext cx="2743200" cy="365125"/>
          </a:xfrm>
        </p:spPr>
        <p:txBody>
          <a:bodyPr/>
          <a:lstStyle/>
          <a:p>
            <a:fld id="{C6006742-10E6-2242-ABE1-3F12D59FC215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0806EE-12E3-DF4A-8CD9-5C58CFD11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56" y="382419"/>
            <a:ext cx="5430883" cy="603722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B315EE-5EC3-E247-9998-AA19FE2FE465}"/>
              </a:ext>
            </a:extLst>
          </p:cNvPr>
          <p:cNvCxnSpPr>
            <a:cxnSpLocks/>
          </p:cNvCxnSpPr>
          <p:nvPr/>
        </p:nvCxnSpPr>
        <p:spPr>
          <a:xfrm>
            <a:off x="6320179" y="653007"/>
            <a:ext cx="5435643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F313FC-7149-3844-9CE7-D39C7583404D}"/>
              </a:ext>
            </a:extLst>
          </p:cNvPr>
          <p:cNvCxnSpPr/>
          <p:nvPr/>
        </p:nvCxnSpPr>
        <p:spPr>
          <a:xfrm>
            <a:off x="6323561" y="2544802"/>
            <a:ext cx="543088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8810FA-FA21-9347-AC36-A05A4DDB698C}"/>
              </a:ext>
            </a:extLst>
          </p:cNvPr>
          <p:cNvCxnSpPr/>
          <p:nvPr/>
        </p:nvCxnSpPr>
        <p:spPr>
          <a:xfrm>
            <a:off x="6338191" y="3531388"/>
            <a:ext cx="543088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5FF34C-CE04-0C4D-AB03-A29A247991F6}"/>
              </a:ext>
            </a:extLst>
          </p:cNvPr>
          <p:cNvCxnSpPr/>
          <p:nvPr/>
        </p:nvCxnSpPr>
        <p:spPr>
          <a:xfrm>
            <a:off x="6290295" y="4415620"/>
            <a:ext cx="543088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7541F3-CC17-4A4B-867D-86EC788C4925}"/>
              </a:ext>
            </a:extLst>
          </p:cNvPr>
          <p:cNvCxnSpPr/>
          <p:nvPr/>
        </p:nvCxnSpPr>
        <p:spPr>
          <a:xfrm>
            <a:off x="6324939" y="5344494"/>
            <a:ext cx="543088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768BC8-773A-0944-B281-7F5203C2315F}"/>
              </a:ext>
            </a:extLst>
          </p:cNvPr>
          <p:cNvCxnSpPr/>
          <p:nvPr/>
        </p:nvCxnSpPr>
        <p:spPr>
          <a:xfrm>
            <a:off x="6324939" y="6273219"/>
            <a:ext cx="543088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185AF6-4925-6B45-A5EC-E2DE9035571B}"/>
              </a:ext>
            </a:extLst>
          </p:cNvPr>
          <p:cNvCxnSpPr/>
          <p:nvPr/>
        </p:nvCxnSpPr>
        <p:spPr>
          <a:xfrm>
            <a:off x="6350065" y="1575110"/>
            <a:ext cx="543088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A284D8-C7E3-1147-A98A-EC87E2617305}"/>
              </a:ext>
            </a:extLst>
          </p:cNvPr>
          <p:cNvCxnSpPr>
            <a:cxnSpLocks/>
          </p:cNvCxnSpPr>
          <p:nvPr/>
        </p:nvCxnSpPr>
        <p:spPr>
          <a:xfrm>
            <a:off x="6662161" y="23232"/>
            <a:ext cx="0" cy="67122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76B257-0D2F-3C45-85FC-4B713AB53B77}"/>
              </a:ext>
            </a:extLst>
          </p:cNvPr>
          <p:cNvCxnSpPr/>
          <p:nvPr/>
        </p:nvCxnSpPr>
        <p:spPr>
          <a:xfrm>
            <a:off x="8020508" y="9635"/>
            <a:ext cx="0" cy="67122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1E7F08-E9A4-9749-A307-676C24CDC159}"/>
              </a:ext>
            </a:extLst>
          </p:cNvPr>
          <p:cNvCxnSpPr/>
          <p:nvPr/>
        </p:nvCxnSpPr>
        <p:spPr>
          <a:xfrm>
            <a:off x="8987917" y="22887"/>
            <a:ext cx="0" cy="67122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AE9D83-5FD6-8C46-88C1-336026E82554}"/>
              </a:ext>
            </a:extLst>
          </p:cNvPr>
          <p:cNvCxnSpPr/>
          <p:nvPr/>
        </p:nvCxnSpPr>
        <p:spPr>
          <a:xfrm>
            <a:off x="9942074" y="22887"/>
            <a:ext cx="0" cy="67122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F9672C-F865-D44B-AE12-94346AAB6D1E}"/>
              </a:ext>
            </a:extLst>
          </p:cNvPr>
          <p:cNvCxnSpPr/>
          <p:nvPr/>
        </p:nvCxnSpPr>
        <p:spPr>
          <a:xfrm>
            <a:off x="10871837" y="22887"/>
            <a:ext cx="0" cy="67122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EB002C-BE4E-DC4C-8CBD-7F6F1CB534ED}"/>
              </a:ext>
            </a:extLst>
          </p:cNvPr>
          <p:cNvCxnSpPr/>
          <p:nvPr/>
        </p:nvCxnSpPr>
        <p:spPr>
          <a:xfrm>
            <a:off x="7543430" y="18882"/>
            <a:ext cx="0" cy="67122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B7F88C-9055-AC46-BDAF-25234C1B7DB3}"/>
              </a:ext>
            </a:extLst>
          </p:cNvPr>
          <p:cNvCxnSpPr/>
          <p:nvPr/>
        </p:nvCxnSpPr>
        <p:spPr>
          <a:xfrm>
            <a:off x="8477709" y="-3972"/>
            <a:ext cx="0" cy="67122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E03340-8068-5347-A1E5-70472E6F1DAC}"/>
              </a:ext>
            </a:extLst>
          </p:cNvPr>
          <p:cNvCxnSpPr/>
          <p:nvPr/>
        </p:nvCxnSpPr>
        <p:spPr>
          <a:xfrm>
            <a:off x="10425779" y="23232"/>
            <a:ext cx="0" cy="67122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961E10-CBFF-0446-AB5C-170E066D4E67}"/>
              </a:ext>
            </a:extLst>
          </p:cNvPr>
          <p:cNvCxnSpPr/>
          <p:nvPr/>
        </p:nvCxnSpPr>
        <p:spPr>
          <a:xfrm>
            <a:off x="9476689" y="25510"/>
            <a:ext cx="0" cy="67122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B02C43-1BF8-7847-988C-669696E75B1E}"/>
              </a:ext>
            </a:extLst>
          </p:cNvPr>
          <p:cNvCxnSpPr/>
          <p:nvPr/>
        </p:nvCxnSpPr>
        <p:spPr>
          <a:xfrm>
            <a:off x="11351597" y="22887"/>
            <a:ext cx="0" cy="67122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ACDC0C-5B8D-154D-90C8-F286C03A9308}"/>
              </a:ext>
            </a:extLst>
          </p:cNvPr>
          <p:cNvCxnSpPr/>
          <p:nvPr/>
        </p:nvCxnSpPr>
        <p:spPr>
          <a:xfrm>
            <a:off x="7112735" y="25382"/>
            <a:ext cx="0" cy="67122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12BA2A-A4EB-D04E-ABAD-F56FFC2CD337}"/>
              </a:ext>
            </a:extLst>
          </p:cNvPr>
          <p:cNvCxnSpPr>
            <a:cxnSpLocks/>
          </p:cNvCxnSpPr>
          <p:nvPr/>
        </p:nvCxnSpPr>
        <p:spPr>
          <a:xfrm>
            <a:off x="6290295" y="1136416"/>
            <a:ext cx="5490653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DA89BF-E40C-034A-8EA5-1C242A6445E9}"/>
              </a:ext>
            </a:extLst>
          </p:cNvPr>
          <p:cNvCxnSpPr/>
          <p:nvPr/>
        </p:nvCxnSpPr>
        <p:spPr>
          <a:xfrm>
            <a:off x="6376569" y="2031567"/>
            <a:ext cx="543088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13FCC71-BEE0-2945-A725-DB38C42AF810}"/>
              </a:ext>
            </a:extLst>
          </p:cNvPr>
          <p:cNvCxnSpPr/>
          <p:nvPr/>
        </p:nvCxnSpPr>
        <p:spPr>
          <a:xfrm>
            <a:off x="6376569" y="3051033"/>
            <a:ext cx="543088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FA6FEC-4E02-8746-A25A-7425C197D9A1}"/>
              </a:ext>
            </a:extLst>
          </p:cNvPr>
          <p:cNvCxnSpPr/>
          <p:nvPr/>
        </p:nvCxnSpPr>
        <p:spPr>
          <a:xfrm>
            <a:off x="6290295" y="3967128"/>
            <a:ext cx="543088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3E55F5-92AE-0D40-9E73-B5FFFC79BF0B}"/>
              </a:ext>
            </a:extLst>
          </p:cNvPr>
          <p:cNvCxnSpPr/>
          <p:nvPr/>
        </p:nvCxnSpPr>
        <p:spPr>
          <a:xfrm>
            <a:off x="6320179" y="4874901"/>
            <a:ext cx="543088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1C8DB2-A9DB-4B47-81C7-AAABA4C29182}"/>
              </a:ext>
            </a:extLst>
          </p:cNvPr>
          <p:cNvCxnSpPr>
            <a:cxnSpLocks/>
          </p:cNvCxnSpPr>
          <p:nvPr/>
        </p:nvCxnSpPr>
        <p:spPr>
          <a:xfrm>
            <a:off x="6290295" y="5822432"/>
            <a:ext cx="5517157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8A389CA-B858-D64D-A58C-7AED88103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6" b="91556" l="9778" r="89778">
                        <a14:foregroundMark x1="29230" y1="9891" x2="50222" y2="444"/>
                        <a14:foregroundMark x1="50222" y1="444" x2="70183" y2="6976"/>
                        <a14:foregroundMark x1="46667" y1="77333" x2="48889" y2="91556"/>
                        <a14:foregroundMark x1="70667" y1="4444" x2="34222" y2="3556"/>
                        <a14:backgroundMark x1="22222" y1="12889" x2="22222" y2="12889"/>
                        <a14:backgroundMark x1="22222" y1="12889" x2="23556" y2="15111"/>
                        <a14:backgroundMark x1="73333" y1="5778" x2="74222" y2="8000"/>
                        <a14:backgroundMark x1="74222" y1="7111" x2="74667" y2="10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8560" y="1070957"/>
            <a:ext cx="466160" cy="4661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D44A338-483D-0141-B0F1-262D0E6A5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1556" l="9778" r="89778">
                        <a14:foregroundMark x1="29230" y1="9891" x2="50222" y2="444"/>
                        <a14:foregroundMark x1="50222" y1="444" x2="70183" y2="6976"/>
                        <a14:foregroundMark x1="46667" y1="77333" x2="48889" y2="91556"/>
                        <a14:foregroundMark x1="70667" y1="4444" x2="34222" y2="3556"/>
                        <a14:backgroundMark x1="22222" y1="12889" x2="22222" y2="12889"/>
                        <a14:backgroundMark x1="22222" y1="12889" x2="23556" y2="15111"/>
                        <a14:backgroundMark x1="73333" y1="5778" x2="74222" y2="8000"/>
                        <a14:backgroundMark x1="74222" y1="7111" x2="74667" y2="10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24142" y="1461575"/>
            <a:ext cx="466160" cy="43062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D81BBAE-C817-2B42-9B67-1D63435E6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56" b="91556" l="9778" r="89778">
                        <a14:foregroundMark x1="29230" y1="9891" x2="50222" y2="444"/>
                        <a14:foregroundMark x1="50222" y1="444" x2="70183" y2="6976"/>
                        <a14:foregroundMark x1="46667" y1="77333" x2="48889" y2="91556"/>
                        <a14:foregroundMark x1="70667" y1="4444" x2="34222" y2="3556"/>
                        <a14:backgroundMark x1="22222" y1="12889" x2="22222" y2="12889"/>
                        <a14:backgroundMark x1="22222" y1="12889" x2="23556" y2="15111"/>
                        <a14:backgroundMark x1="73333" y1="5778" x2="74222" y2="8000"/>
                        <a14:backgroundMark x1="74222" y1="7111" x2="74667" y2="10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65511" y="3891748"/>
            <a:ext cx="466160" cy="4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5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47AA-C136-054C-8E2B-3316347D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8" y="0"/>
            <a:ext cx="10515600" cy="1325563"/>
          </a:xfrm>
        </p:spPr>
        <p:txBody>
          <a:bodyPr/>
          <a:lstStyle/>
          <a:p>
            <a:r>
              <a:rPr lang="en-US" b="1" dirty="0"/>
              <a:t>Weather Vs Collision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4EC5-D705-674B-85CA-5F98B1EC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89" y="1073772"/>
            <a:ext cx="11708758" cy="4351338"/>
          </a:xfrm>
        </p:spPr>
        <p:txBody>
          <a:bodyPr/>
          <a:lstStyle/>
          <a:p>
            <a:r>
              <a:rPr lang="en-US" dirty="0"/>
              <a:t>Positive correlation between temperature and the number of bicycle injury</a:t>
            </a:r>
          </a:p>
          <a:p>
            <a:r>
              <a:rPr lang="en-US" altLang="zh-CN" dirty="0"/>
              <a:t>Hypothesis:</a:t>
            </a:r>
            <a:r>
              <a:rPr lang="zh-CN" altLang="en-US" dirty="0"/>
              <a:t> </a:t>
            </a:r>
            <a:r>
              <a:rPr lang="en-US" altLang="zh-CN" dirty="0"/>
              <a:t>Higher Temperature</a:t>
            </a:r>
            <a:r>
              <a:rPr lang="zh-CN" altLang="en-US" dirty="0"/>
              <a:t>               </a:t>
            </a:r>
            <a:r>
              <a:rPr lang="en-US" altLang="zh-CN" dirty="0"/>
              <a:t>More Bicycle Rider Injury?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7E0B965-13DA-4446-B73E-CE189EEE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6742-10E6-2242-ABE1-3F12D59FC215}" type="slidenum">
              <a:rPr lang="en-US" smtClean="0"/>
              <a:t>4</a:t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2200555"/>
            <a:ext cx="5768769" cy="4070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113" y="2347991"/>
            <a:ext cx="6333365" cy="39805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02" y="1630729"/>
            <a:ext cx="992737" cy="37322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45240" y="6300102"/>
            <a:ext cx="858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Average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Temperature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Number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Bicycle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Rider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Injury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is-IS" altLang="zh-CN" sz="2400" b="1" dirty="0"/>
              <a:t>0.805</a:t>
            </a:r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8868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47AA-C136-054C-8E2B-3316347D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8" y="0"/>
            <a:ext cx="10515600" cy="1325563"/>
          </a:xfrm>
        </p:spPr>
        <p:txBody>
          <a:bodyPr/>
          <a:lstStyle/>
          <a:p>
            <a:r>
              <a:rPr lang="en-US" b="1" dirty="0"/>
              <a:t>Weather</a:t>
            </a:r>
            <a:r>
              <a:rPr lang="en-US" altLang="zh-CN" b="1" dirty="0"/>
              <a:t>,</a:t>
            </a:r>
            <a:r>
              <a:rPr lang="en-US" b="1" dirty="0"/>
              <a:t> </a:t>
            </a:r>
            <a:r>
              <a:rPr lang="en-US" b="1" dirty="0" err="1"/>
              <a:t>CitiBike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US" altLang="zh-CN" b="1" dirty="0"/>
              <a:t>Collision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4EC5-D705-674B-85CA-5F98B1EC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16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ED1C8E-0E7A-CD46-8DDE-F94882C8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6742-10E6-2242-ABE1-3F12D59FC215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47BC606B-67A8-294D-855F-F68041D97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089" y="2762948"/>
            <a:ext cx="5838911" cy="35859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388" y="1254662"/>
            <a:ext cx="1343375" cy="11650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09" y="882152"/>
            <a:ext cx="1343375" cy="1165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75" y="1273938"/>
            <a:ext cx="2441644" cy="82392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05" y="1462053"/>
            <a:ext cx="1321986" cy="123651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940" y="1162723"/>
            <a:ext cx="1749678" cy="174967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588" y="41624"/>
            <a:ext cx="3035300" cy="26797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588" y="53958"/>
            <a:ext cx="3035300" cy="26797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830779" y="-217148"/>
            <a:ext cx="1861109" cy="563883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157085" y="6169277"/>
            <a:ext cx="413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Temperature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Bicycle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Riders: </a:t>
            </a:r>
            <a:r>
              <a:rPr lang="is-IS" altLang="zh-CN" b="1" dirty="0"/>
              <a:t>1.153</a:t>
            </a:r>
            <a:r>
              <a:rPr lang="en-US" altLang="zh-CN" b="1" dirty="0"/>
              <a:t>7</a:t>
            </a:r>
            <a:endParaRPr kumimoji="1" lang="zh-CN" altLang="en-US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7127483" y="6169277"/>
            <a:ext cx="413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Bicycle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Riders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Bicycle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Rider Injury: </a:t>
            </a:r>
            <a:r>
              <a:rPr kumimoji="1" lang="is-IS" altLang="zh-CN" b="1" dirty="0"/>
              <a:t>0.862</a:t>
            </a:r>
            <a:r>
              <a:rPr kumimoji="1" lang="en-US" altLang="zh-CN" b="1" dirty="0"/>
              <a:t>2</a:t>
            </a:r>
            <a:r>
              <a:rPr kumimoji="1" lang="zh-CN" altLang="en-US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C17CA-3A91-1A46-B9A3-2B04E4EDF7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606" y="2762948"/>
            <a:ext cx="5801483" cy="354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6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8ECA-84BC-1F42-89D4-1AF00599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4" y="0"/>
            <a:ext cx="10515600" cy="1325563"/>
          </a:xfrm>
        </p:spPr>
        <p:txBody>
          <a:bodyPr/>
          <a:lstStyle/>
          <a:p>
            <a:r>
              <a:rPr lang="en-US" b="1" dirty="0" err="1"/>
              <a:t>CitiBike</a:t>
            </a:r>
            <a:r>
              <a:rPr lang="en-US" b="1" dirty="0"/>
              <a:t> Vs </a:t>
            </a:r>
            <a:r>
              <a:rPr lang="en-US" altLang="zh-CN" b="1" dirty="0"/>
              <a:t>311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59910-4735-9C46-BC66-F1FEC2D15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64" y="1325563"/>
            <a:ext cx="10515600" cy="4351338"/>
          </a:xfrm>
        </p:spPr>
        <p:txBody>
          <a:bodyPr/>
          <a:lstStyle/>
          <a:p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correlated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 err="1"/>
              <a:t>CitiBike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311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8B9D-7BF0-5747-AEAB-E54E667C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6742-10E6-2242-ABE1-3F12D59FC215}" type="slidenum">
              <a:rPr lang="en-US" smtClean="0"/>
              <a:t>6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336" y="2192543"/>
            <a:ext cx="6311900" cy="4648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2" y="2308734"/>
            <a:ext cx="5632174" cy="345902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1899" y="5767763"/>
            <a:ext cx="4134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Number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 </a:t>
            </a:r>
            <a:r>
              <a:rPr kumimoji="1" lang="en-US" altLang="zh-CN" sz="2400" dirty="0"/>
              <a:t>Start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Number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311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Calls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is-IS" altLang="zh-CN" sz="2400" b="1" dirty="0"/>
              <a:t>1.2168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1324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F59C-37DC-ED48-8093-4CF4C653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27" y="88965"/>
            <a:ext cx="11339720" cy="1325563"/>
          </a:xfrm>
        </p:spPr>
        <p:txBody>
          <a:bodyPr>
            <a:normAutofit fontScale="90000"/>
          </a:bodyPr>
          <a:lstStyle/>
          <a:p>
            <a:r>
              <a:rPr lang="en-US" altLang="zh-Hans" sz="4800" b="1" dirty="0"/>
              <a:t>Comparison between </a:t>
            </a:r>
            <a:r>
              <a:rPr lang="en-US" sz="4800" b="1" dirty="0"/>
              <a:t>MI and Pearson Correlation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C89B38D-9599-8B4D-8ECF-57AF1A3F1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356803"/>
              </p:ext>
            </p:extLst>
          </p:nvPr>
        </p:nvGraphicFramePr>
        <p:xfrm>
          <a:off x="628292" y="1778215"/>
          <a:ext cx="10515600" cy="385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653">
                  <a:extLst>
                    <a:ext uri="{9D8B030D-6E8A-4147-A177-3AD203B41FA5}">
                      <a16:colId xmlns:a16="http://schemas.microsoft.com/office/drawing/2014/main" val="160277466"/>
                    </a:ext>
                  </a:extLst>
                </a:gridCol>
                <a:gridCol w="4013860">
                  <a:extLst>
                    <a:ext uri="{9D8B030D-6E8A-4147-A177-3AD203B41FA5}">
                      <a16:colId xmlns:a16="http://schemas.microsoft.com/office/drawing/2014/main" val="764909568"/>
                    </a:ext>
                  </a:extLst>
                </a:gridCol>
                <a:gridCol w="4553087">
                  <a:extLst>
                    <a:ext uri="{9D8B030D-6E8A-4147-A177-3AD203B41FA5}">
                      <a16:colId xmlns:a16="http://schemas.microsoft.com/office/drawing/2014/main" val="128840050"/>
                    </a:ext>
                  </a:extLst>
                </a:gridCol>
              </a:tblGrid>
              <a:tr h="12395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Mutual Information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Pearson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65545"/>
                  </a:ext>
                </a:extLst>
              </a:tr>
              <a:tr h="1239581">
                <a:tc>
                  <a:txBody>
                    <a:bodyPr/>
                    <a:lstStyle/>
                    <a:p>
                      <a:r>
                        <a:rPr lang="en-US" sz="3200" dirty="0"/>
                        <a:t>Pros: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Categorical, Non-linear, Sparse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Directions, Quantify,</a:t>
                      </a:r>
                    </a:p>
                    <a:p>
                      <a:r>
                        <a:rPr lang="en-US" sz="2800" dirty="0"/>
                        <a:t>Interpretability, Scale from -1 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950493"/>
                  </a:ext>
                </a:extLst>
              </a:tr>
              <a:tr h="1239581">
                <a:tc>
                  <a:txBody>
                    <a:bodyPr/>
                    <a:lstStyle/>
                    <a:p>
                      <a:r>
                        <a:rPr lang="en-US" sz="3200" dirty="0"/>
                        <a:t>Cons: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No direction, Binning Comparison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linear 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811039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2C0B4-0CB8-9742-A4BA-8E3D47F1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6742-10E6-2242-ABE1-3F12D59FC2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5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FFE5-7262-5441-AC64-C004BB7E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40" y="0"/>
            <a:ext cx="10515600" cy="1325563"/>
          </a:xfrm>
        </p:spPr>
        <p:txBody>
          <a:bodyPr/>
          <a:lstStyle/>
          <a:p>
            <a:r>
              <a:rPr lang="en-US" b="1" dirty="0"/>
              <a:t>MI and Pearson Correlation</a:t>
            </a:r>
          </a:p>
        </p:txBody>
      </p:sp>
      <p:pic>
        <p:nvPicPr>
          <p:cNvPr id="1026" name="Picture 2" descr="https://lh3.googleusercontent.com/uJAN66kg8iScNVnZWsS8DpFZmGWana0NvJwrhFkqWu0ehxMrG8d23NZCZ0X22sep_nPUxTV9MD5fzPi7PcTGzekRsO3JgAxKrX_t1Mqy4puwoPrYAUJOr-qPj_9djtc22JgVPM2E">
            <a:extLst>
              <a:ext uri="{FF2B5EF4-FFF2-40B4-BE49-F238E27FC236}">
                <a16:creationId xmlns:a16="http://schemas.microsoft.com/office/drawing/2014/main" id="{EAE32557-1A73-0E42-BEF5-8BB973DB5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9637"/>
            <a:ext cx="5816439" cy="360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XNj8A5GZZlZnNBhS2bDUURkpuLlQhVUImtxzNNCK93RLHUBhv1xvupqF4z47JAl6tXCr2n6b1udnJBIodxTh2FaZJQ4h1nxyUIFmbreNbIvIiJswBfUiSVkrYQdb2hF3YocRrkS8">
            <a:extLst>
              <a:ext uri="{FF2B5EF4-FFF2-40B4-BE49-F238E27FC236}">
                <a16:creationId xmlns:a16="http://schemas.microsoft.com/office/drawing/2014/main" id="{C1074222-D917-764C-93FA-29431051C2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840" y="959953"/>
            <a:ext cx="5941671" cy="366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1AF1661-680C-AD4D-B1B2-703009E1463F}"/>
              </a:ext>
            </a:extLst>
          </p:cNvPr>
          <p:cNvSpPr/>
          <p:nvPr/>
        </p:nvSpPr>
        <p:spPr>
          <a:xfrm>
            <a:off x="9618562" y="803814"/>
            <a:ext cx="1042226" cy="38225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49308-F553-2A41-887A-D658099FDA98}"/>
              </a:ext>
            </a:extLst>
          </p:cNvPr>
          <p:cNvSpPr txBox="1"/>
          <p:nvPr/>
        </p:nvSpPr>
        <p:spPr>
          <a:xfrm>
            <a:off x="7736189" y="4689497"/>
            <a:ext cx="532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map of correlation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684E80-1FFD-494A-B1FC-F69E1B229D62}"/>
              </a:ext>
            </a:extLst>
          </p:cNvPr>
          <p:cNvSpPr/>
          <p:nvPr/>
        </p:nvSpPr>
        <p:spPr>
          <a:xfrm>
            <a:off x="1394323" y="4689497"/>
            <a:ext cx="322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Heat map of mutual information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F7CB936-054E-1649-A635-91D26A6C7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66446"/>
              </p:ext>
            </p:extLst>
          </p:nvPr>
        </p:nvGraphicFramePr>
        <p:xfrm>
          <a:off x="1681075" y="5086242"/>
          <a:ext cx="8717070" cy="1562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414">
                  <a:extLst>
                    <a:ext uri="{9D8B030D-6E8A-4147-A177-3AD203B41FA5}">
                      <a16:colId xmlns:a16="http://schemas.microsoft.com/office/drawing/2014/main" val="3657342536"/>
                    </a:ext>
                  </a:extLst>
                </a:gridCol>
                <a:gridCol w="1743414">
                  <a:extLst>
                    <a:ext uri="{9D8B030D-6E8A-4147-A177-3AD203B41FA5}">
                      <a16:colId xmlns:a16="http://schemas.microsoft.com/office/drawing/2014/main" val="1576821782"/>
                    </a:ext>
                  </a:extLst>
                </a:gridCol>
                <a:gridCol w="1743414">
                  <a:extLst>
                    <a:ext uri="{9D8B030D-6E8A-4147-A177-3AD203B41FA5}">
                      <a16:colId xmlns:a16="http://schemas.microsoft.com/office/drawing/2014/main" val="769428840"/>
                    </a:ext>
                  </a:extLst>
                </a:gridCol>
                <a:gridCol w="1743414">
                  <a:extLst>
                    <a:ext uri="{9D8B030D-6E8A-4147-A177-3AD203B41FA5}">
                      <a16:colId xmlns:a16="http://schemas.microsoft.com/office/drawing/2014/main" val="520316571"/>
                    </a:ext>
                  </a:extLst>
                </a:gridCol>
                <a:gridCol w="1743414">
                  <a:extLst>
                    <a:ext uri="{9D8B030D-6E8A-4147-A177-3AD203B41FA5}">
                      <a16:colId xmlns:a16="http://schemas.microsoft.com/office/drawing/2014/main" val="1187550079"/>
                    </a:ext>
                  </a:extLst>
                </a:gridCol>
              </a:tblGrid>
              <a:tr h="3769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MI(bin 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MI(bin = 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MI(bin = 60)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702584"/>
                  </a:ext>
                </a:extLst>
              </a:tr>
              <a:tr h="376911">
                <a:tc>
                  <a:txBody>
                    <a:bodyPr/>
                    <a:lstStyle/>
                    <a:p>
                      <a:r>
                        <a:rPr lang="en-US" dirty="0"/>
                        <a:t>Pair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01060"/>
                  </a:ext>
                </a:extLst>
              </a:tr>
              <a:tr h="376911">
                <a:tc>
                  <a:txBody>
                    <a:bodyPr/>
                    <a:lstStyle/>
                    <a:p>
                      <a:r>
                        <a:rPr lang="en-US" dirty="0"/>
                        <a:t>Pair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000886"/>
                  </a:ext>
                </a:extLst>
              </a:tr>
              <a:tr h="431995">
                <a:tc>
                  <a:txBody>
                    <a:bodyPr/>
                    <a:lstStyle/>
                    <a:p>
                      <a:r>
                        <a:rPr lang="en-US" dirty="0"/>
                        <a:t>|Pair1/Pair2|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512009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FBCCF839-9ECD-494E-B052-3FC05D5E6FA5}"/>
              </a:ext>
            </a:extLst>
          </p:cNvPr>
          <p:cNvSpPr/>
          <p:nvPr/>
        </p:nvSpPr>
        <p:spPr>
          <a:xfrm rot="5400000">
            <a:off x="7277922" y="3735777"/>
            <a:ext cx="675557" cy="53362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57F51D5-AB98-D641-BC85-EF9401D7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6742-10E6-2242-ABE1-3F12D59FC2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3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DCAB-0096-4947-83AD-F2734BEB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62" y="0"/>
            <a:ext cx="10515600" cy="1325563"/>
          </a:xfrm>
        </p:spPr>
        <p:txBody>
          <a:bodyPr/>
          <a:lstStyle/>
          <a:p>
            <a:r>
              <a:rPr lang="en-US" dirty="0"/>
              <a:t>Takeaways and What we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CFBE-4883-8E4B-A495-2B8A7AE6F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07" y="1634642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/>
              <a:t>Different aggregation functions such as Average, Frequency Count, Max are suitable for different variables.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Detailed granular data points can be noisy and are not necessary useful. For example keys with hour or even minute are too small to see the underlying correlation.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31E85-A9B1-E949-B927-87270C74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6742-10E6-2242-ABE1-3F12D59FC2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7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343</Words>
  <Application>Microsoft Macintosh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Discover Correlations among Spatio-temporal Data Sets</vt:lpstr>
      <vt:lpstr>Architecture</vt:lpstr>
      <vt:lpstr>Grid Search</vt:lpstr>
      <vt:lpstr>Weather Vs Collision </vt:lpstr>
      <vt:lpstr>Weather, CitiBike, Collision</vt:lpstr>
      <vt:lpstr>CitiBike Vs 311</vt:lpstr>
      <vt:lpstr>Comparison between MI and Pearson Correlation</vt:lpstr>
      <vt:lpstr>MI and Pearson Correlation</vt:lpstr>
      <vt:lpstr>Takeaways and What we learnt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 Correlation in the ocean of data</dc:title>
  <dc:creator>Lu Yin</dc:creator>
  <cp:lastModifiedBy>XiangTingyan</cp:lastModifiedBy>
  <cp:revision>41</cp:revision>
  <cp:lastPrinted>2018-05-07T20:31:04Z</cp:lastPrinted>
  <dcterms:created xsi:type="dcterms:W3CDTF">2018-05-07T03:47:41Z</dcterms:created>
  <dcterms:modified xsi:type="dcterms:W3CDTF">2018-05-13T16:05:47Z</dcterms:modified>
</cp:coreProperties>
</file>