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2.xml" ContentType="application/vnd.openxmlformats-officedocument.presentationml.tags+xml"/>
  <Override PartName="/ppt/notesSlides/notesSlide4.xml" ContentType="application/vnd.openxmlformats-officedocument.presentationml.notesSlide+xml"/>
  <Override PartName="/ppt/tags/tag3.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4.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341" r:id="rId2"/>
    <p:sldId id="345" r:id="rId3"/>
    <p:sldId id="363" r:id="rId4"/>
    <p:sldId id="361" r:id="rId5"/>
    <p:sldId id="380" r:id="rId6"/>
    <p:sldId id="353" r:id="rId7"/>
    <p:sldId id="367" r:id="rId8"/>
    <p:sldId id="365" r:id="rId9"/>
    <p:sldId id="368" r:id="rId10"/>
    <p:sldId id="350" r:id="rId11"/>
    <p:sldId id="377" r:id="rId12"/>
    <p:sldId id="373" r:id="rId13"/>
    <p:sldId id="374" r:id="rId14"/>
    <p:sldId id="375" r:id="rId15"/>
    <p:sldId id="369" r:id="rId16"/>
    <p:sldId id="381" r:id="rId17"/>
    <p:sldId id="370" r:id="rId18"/>
    <p:sldId id="378" r:id="rId19"/>
    <p:sldId id="379" r:id="rId20"/>
    <p:sldId id="371" r:id="rId21"/>
    <p:sldId id="372" r:id="rId22"/>
    <p:sldId id="354" r:id="rId23"/>
    <p:sldId id="359" r:id="rId24"/>
  </p:sldIdLst>
  <p:sldSz cx="12195175" cy="6858000"/>
  <p:notesSz cx="6858000" cy="9144000"/>
  <p:custDataLst>
    <p:tags r:id="rId26"/>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320" userDrawn="1">
          <p15:clr>
            <a:srgbClr val="A4A3A4"/>
          </p15:clr>
        </p15:guide>
        <p15:guide id="2" pos="384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0C0"/>
    <a:srgbClr val="6B95C7"/>
    <a:srgbClr val="17375E"/>
    <a:srgbClr val="4BACC6"/>
    <a:srgbClr val="595959"/>
    <a:srgbClr val="D9D9D9"/>
    <a:srgbClr val="A6A6A6"/>
    <a:srgbClr val="95B3D7"/>
    <a:srgbClr val="B9CDE5"/>
    <a:srgbClr val="4F81B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107" autoAdjust="0"/>
    <p:restoredTop sz="69415" autoAdjust="0"/>
  </p:normalViewPr>
  <p:slideViewPr>
    <p:cSldViewPr showGuides="1">
      <p:cViewPr varScale="1">
        <p:scale>
          <a:sx n="47" d="100"/>
          <a:sy n="47" d="100"/>
        </p:scale>
        <p:origin x="908" y="24"/>
      </p:cViewPr>
      <p:guideLst>
        <p:guide orient="horz" pos="4320"/>
        <p:guide pos="3841"/>
      </p:guideLst>
    </p:cSldViewPr>
  </p:slideViewPr>
  <p:notesTextViewPr>
    <p:cViewPr>
      <p:scale>
        <a:sx n="100" d="100"/>
        <a:sy n="100" d="100"/>
      </p:scale>
      <p:origin x="0" y="0"/>
    </p:cViewPr>
  </p:notesTextViewPr>
  <p:sorterViewPr>
    <p:cViewPr>
      <p:scale>
        <a:sx n="55" d="100"/>
        <a:sy n="55"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gs" Target="tags/tag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7E4FFA8-7E0C-4803-A4C6-3DDD6AB6E33B}" type="datetimeFigureOut">
              <a:rPr lang="zh-CN" altLang="en-US" smtClean="0"/>
              <a:t>2020/12/27</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F7CD64D-B72C-4FF8-85BB-4AA899BC1DF5}" type="slidenum">
              <a:rPr lang="zh-CN" altLang="en-US" smtClean="0"/>
              <a:t>‹#›</a:t>
            </a:fld>
            <a:endParaRPr lang="zh-CN" altLang="en-US"/>
          </a:p>
        </p:txBody>
      </p:sp>
    </p:spTree>
    <p:extLst>
      <p:ext uri="{BB962C8B-B14F-4D97-AF65-F5344CB8AC3E}">
        <p14:creationId xmlns:p14="http://schemas.microsoft.com/office/powerpoint/2010/main" val="3685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TW" altLang="en-US" sz="1200" b="1" dirty="0">
                <a:solidFill>
                  <a:srgbClr val="1557AE"/>
                </a:solidFill>
                <a:latin typeface="微软雅黑" panose="020B0503020204020204" pitchFamily="34" charset="-122"/>
                <a:ea typeface="微软雅黑" panose="020B0503020204020204" pitchFamily="34" charset="-122"/>
              </a:rPr>
              <a:t>大家好，我是財金所碩二的郭庭妤，這次金融創新個人專題期末報告的主題是銀行財富管理的第三方整合平台</a:t>
            </a:r>
            <a:endParaRPr lang="en-US" altLang="zh-TW" sz="1200" b="1" dirty="0">
              <a:solidFill>
                <a:srgbClr val="1557AE"/>
              </a:solidFill>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6B286D78-31DF-493B-968A-39C1B2506957}" type="slidenum">
              <a:rPr lang="zh-CN" altLang="en-US" smtClean="0"/>
              <a:t>1</a:t>
            </a:fld>
            <a:endParaRPr lang="zh-CN" altLang="en-US"/>
          </a:p>
        </p:txBody>
      </p:sp>
    </p:spTree>
    <p:extLst>
      <p:ext uri="{BB962C8B-B14F-4D97-AF65-F5344CB8AC3E}">
        <p14:creationId xmlns:p14="http://schemas.microsoft.com/office/powerpoint/2010/main" val="34591030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TW" altLang="en-US" dirty="0"/>
              <a:t>此畫面是模擬一位高資產客戶，擁有三個投資帳戶，分別在中國信託、國泰世華以及花旗銀行。</a:t>
            </a:r>
            <a:endParaRPr lang="en-US" altLang="zh-TW" dirty="0"/>
          </a:p>
        </p:txBody>
      </p:sp>
      <p:sp>
        <p:nvSpPr>
          <p:cNvPr id="4" name="Slide Number Placeholder 3"/>
          <p:cNvSpPr>
            <a:spLocks noGrp="1"/>
          </p:cNvSpPr>
          <p:nvPr>
            <p:ph type="sldNum" sz="quarter" idx="10"/>
          </p:nvPr>
        </p:nvSpPr>
        <p:spPr/>
        <p:txBody>
          <a:bodyPr/>
          <a:lstStyle/>
          <a:p>
            <a:fld id="{370092DE-B246-487A-9775-EF13F52CD4C7}" type="slidenum">
              <a:rPr lang="en-US" smtClean="0"/>
              <a:t>10</a:t>
            </a:fld>
            <a:endParaRPr lang="en-US"/>
          </a:p>
        </p:txBody>
      </p:sp>
    </p:spTree>
    <p:extLst>
      <p:ext uri="{BB962C8B-B14F-4D97-AF65-F5344CB8AC3E}">
        <p14:creationId xmlns:p14="http://schemas.microsoft.com/office/powerpoint/2010/main" val="39463685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TW" altLang="en-US" dirty="0"/>
              <a:t>在此頁面可以看到這位客戶的所有投資金額，一千五百萬的投資金額是三家銀行的投資加總，供客戶了解自己投入在所有銀行的總金額。</a:t>
            </a:r>
            <a:endParaRPr lang="en-US" dirty="0"/>
          </a:p>
        </p:txBody>
      </p:sp>
      <p:sp>
        <p:nvSpPr>
          <p:cNvPr id="4" name="Slide Number Placeholder 3"/>
          <p:cNvSpPr>
            <a:spLocks noGrp="1"/>
          </p:cNvSpPr>
          <p:nvPr>
            <p:ph type="sldNum" sz="quarter" idx="10"/>
          </p:nvPr>
        </p:nvSpPr>
        <p:spPr/>
        <p:txBody>
          <a:bodyPr/>
          <a:lstStyle/>
          <a:p>
            <a:fld id="{370092DE-B246-487A-9775-EF13F52CD4C7}" type="slidenum">
              <a:rPr lang="en-US" smtClean="0"/>
              <a:t>11</a:t>
            </a:fld>
            <a:endParaRPr lang="en-US"/>
          </a:p>
        </p:txBody>
      </p:sp>
    </p:spTree>
    <p:extLst>
      <p:ext uri="{BB962C8B-B14F-4D97-AF65-F5344CB8AC3E}">
        <p14:creationId xmlns:p14="http://schemas.microsoft.com/office/powerpoint/2010/main" val="14958323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TW" altLang="en-US" dirty="0"/>
              <a:t>也可以看到客戶投資組合的產品分布，對於資產配置有更全面的觀察。</a:t>
            </a:r>
            <a:endParaRPr lang="en-US" dirty="0"/>
          </a:p>
        </p:txBody>
      </p:sp>
      <p:sp>
        <p:nvSpPr>
          <p:cNvPr id="4" name="Slide Number Placeholder 3"/>
          <p:cNvSpPr>
            <a:spLocks noGrp="1"/>
          </p:cNvSpPr>
          <p:nvPr>
            <p:ph type="sldNum" sz="quarter" idx="10"/>
          </p:nvPr>
        </p:nvSpPr>
        <p:spPr/>
        <p:txBody>
          <a:bodyPr/>
          <a:lstStyle/>
          <a:p>
            <a:fld id="{370092DE-B246-487A-9775-EF13F52CD4C7}" type="slidenum">
              <a:rPr lang="en-US" smtClean="0"/>
              <a:t>12</a:t>
            </a:fld>
            <a:endParaRPr lang="en-US"/>
          </a:p>
        </p:txBody>
      </p:sp>
    </p:spTree>
    <p:extLst>
      <p:ext uri="{BB962C8B-B14F-4D97-AF65-F5344CB8AC3E}">
        <p14:creationId xmlns:p14="http://schemas.microsoft.com/office/powerpoint/2010/main" val="30131940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TW" altLang="en-US" dirty="0"/>
              <a:t>而這兩個紅色方框是顯示客戶在這三家銀行分別的投資比重與投資金額。</a:t>
            </a:r>
            <a:endParaRPr lang="en-US" dirty="0"/>
          </a:p>
        </p:txBody>
      </p:sp>
      <p:sp>
        <p:nvSpPr>
          <p:cNvPr id="4" name="Slide Number Placeholder 3"/>
          <p:cNvSpPr>
            <a:spLocks noGrp="1"/>
          </p:cNvSpPr>
          <p:nvPr>
            <p:ph type="sldNum" sz="quarter" idx="10"/>
          </p:nvPr>
        </p:nvSpPr>
        <p:spPr/>
        <p:txBody>
          <a:bodyPr/>
          <a:lstStyle/>
          <a:p>
            <a:fld id="{370092DE-B246-487A-9775-EF13F52CD4C7}" type="slidenum">
              <a:rPr lang="en-US" smtClean="0"/>
              <a:t>13</a:t>
            </a:fld>
            <a:endParaRPr lang="en-US"/>
          </a:p>
        </p:txBody>
      </p:sp>
    </p:spTree>
    <p:extLst>
      <p:ext uri="{BB962C8B-B14F-4D97-AF65-F5344CB8AC3E}">
        <p14:creationId xmlns:p14="http://schemas.microsoft.com/office/powerpoint/2010/main" val="29244545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TW" altLang="en-US" dirty="0"/>
              <a:t>除此之外，完整投資組合的投資績效也會顯示在此頁面，提供客戶追蹤整體績效。</a:t>
            </a:r>
            <a:endParaRPr lang="en-US" dirty="0"/>
          </a:p>
        </p:txBody>
      </p:sp>
      <p:sp>
        <p:nvSpPr>
          <p:cNvPr id="4" name="Slide Number Placeholder 3"/>
          <p:cNvSpPr>
            <a:spLocks noGrp="1"/>
          </p:cNvSpPr>
          <p:nvPr>
            <p:ph type="sldNum" sz="quarter" idx="10"/>
          </p:nvPr>
        </p:nvSpPr>
        <p:spPr/>
        <p:txBody>
          <a:bodyPr/>
          <a:lstStyle/>
          <a:p>
            <a:fld id="{370092DE-B246-487A-9775-EF13F52CD4C7}" type="slidenum">
              <a:rPr lang="en-US" smtClean="0"/>
              <a:t>14</a:t>
            </a:fld>
            <a:endParaRPr lang="en-US"/>
          </a:p>
        </p:txBody>
      </p:sp>
    </p:spTree>
    <p:extLst>
      <p:ext uri="{BB962C8B-B14F-4D97-AF65-F5344CB8AC3E}">
        <p14:creationId xmlns:p14="http://schemas.microsoft.com/office/powerpoint/2010/main" val="16182670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TW" altLang="en-US" dirty="0"/>
              <a:t>除了投資組合的總覽，客戶也可以觀察個別銀行的投資狀況。</a:t>
            </a:r>
          </a:p>
          <a:p>
            <a:pPr marL="0" marR="0" indent="0" algn="l" defTabSz="914400" rtl="0" eaLnBrk="1" fontAlgn="auto" latinLnBrk="0" hangingPunct="1">
              <a:lnSpc>
                <a:spcPct val="100000"/>
              </a:lnSpc>
              <a:spcBef>
                <a:spcPts val="0"/>
              </a:spcBef>
              <a:spcAft>
                <a:spcPts val="0"/>
              </a:spcAft>
              <a:buClrTx/>
              <a:buSzTx/>
              <a:buFontTx/>
              <a:buNone/>
              <a:tabLst/>
              <a:defRPr/>
            </a:pPr>
            <a:r>
              <a:rPr lang="zh-TW" altLang="en-US" dirty="0"/>
              <a:t>以國泰世華銀行的投資組合為例。</a:t>
            </a:r>
            <a:endParaRPr lang="en-US" dirty="0"/>
          </a:p>
        </p:txBody>
      </p:sp>
      <p:sp>
        <p:nvSpPr>
          <p:cNvPr id="4" name="Slide Number Placeholder 3"/>
          <p:cNvSpPr>
            <a:spLocks noGrp="1"/>
          </p:cNvSpPr>
          <p:nvPr>
            <p:ph type="sldNum" sz="quarter" idx="10"/>
          </p:nvPr>
        </p:nvSpPr>
        <p:spPr/>
        <p:txBody>
          <a:bodyPr/>
          <a:lstStyle/>
          <a:p>
            <a:fld id="{370092DE-B246-487A-9775-EF13F52CD4C7}" type="slidenum">
              <a:rPr lang="en-US" smtClean="0"/>
              <a:t>15</a:t>
            </a:fld>
            <a:endParaRPr lang="en-US"/>
          </a:p>
        </p:txBody>
      </p:sp>
    </p:spTree>
    <p:extLst>
      <p:ext uri="{BB962C8B-B14F-4D97-AF65-F5344CB8AC3E}">
        <p14:creationId xmlns:p14="http://schemas.microsoft.com/office/powerpoint/2010/main" val="395739618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TW" altLang="en-US" dirty="0"/>
              <a:t>客戶可以在此頁面，觀察到在國泰世華銀行的總投資金額和持有產品的比例與明細。</a:t>
            </a:r>
            <a:endParaRPr lang="en-US" dirty="0"/>
          </a:p>
        </p:txBody>
      </p:sp>
      <p:sp>
        <p:nvSpPr>
          <p:cNvPr id="4" name="Slide Number Placeholder 3"/>
          <p:cNvSpPr>
            <a:spLocks noGrp="1"/>
          </p:cNvSpPr>
          <p:nvPr>
            <p:ph type="sldNum" sz="quarter" idx="10"/>
          </p:nvPr>
        </p:nvSpPr>
        <p:spPr/>
        <p:txBody>
          <a:bodyPr/>
          <a:lstStyle/>
          <a:p>
            <a:fld id="{370092DE-B246-487A-9775-EF13F52CD4C7}" type="slidenum">
              <a:rPr lang="en-US" smtClean="0"/>
              <a:t>16</a:t>
            </a:fld>
            <a:endParaRPr lang="en-US"/>
          </a:p>
        </p:txBody>
      </p:sp>
    </p:spTree>
    <p:extLst>
      <p:ext uri="{BB962C8B-B14F-4D97-AF65-F5344CB8AC3E}">
        <p14:creationId xmlns:p14="http://schemas.microsoft.com/office/powerpoint/2010/main" val="373936863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TW" altLang="en-US" dirty="0"/>
              <a:t>客戶可以在此頁面，觀察到在國泰世華銀行的總投資金額和持有產品的比例與明細。</a:t>
            </a:r>
            <a:endParaRPr lang="en-US" dirty="0"/>
          </a:p>
        </p:txBody>
      </p:sp>
      <p:sp>
        <p:nvSpPr>
          <p:cNvPr id="4" name="Slide Number Placeholder 3"/>
          <p:cNvSpPr>
            <a:spLocks noGrp="1"/>
          </p:cNvSpPr>
          <p:nvPr>
            <p:ph type="sldNum" sz="quarter" idx="10"/>
          </p:nvPr>
        </p:nvSpPr>
        <p:spPr/>
        <p:txBody>
          <a:bodyPr/>
          <a:lstStyle/>
          <a:p>
            <a:fld id="{370092DE-B246-487A-9775-EF13F52CD4C7}" type="slidenum">
              <a:rPr lang="en-US" smtClean="0"/>
              <a:t>17</a:t>
            </a:fld>
            <a:endParaRPr lang="en-US"/>
          </a:p>
        </p:txBody>
      </p:sp>
    </p:spTree>
    <p:extLst>
      <p:ext uri="{BB962C8B-B14F-4D97-AF65-F5344CB8AC3E}">
        <p14:creationId xmlns:p14="http://schemas.microsoft.com/office/powerpoint/2010/main" val="197854977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TW" altLang="en-US" dirty="0"/>
              <a:t>甚至是客戶的關係經理人資料也會顯示在頁面上，供客戶聯繫。</a:t>
            </a:r>
            <a:endParaRPr lang="en-US" dirty="0"/>
          </a:p>
        </p:txBody>
      </p:sp>
      <p:sp>
        <p:nvSpPr>
          <p:cNvPr id="4" name="Slide Number Placeholder 3"/>
          <p:cNvSpPr>
            <a:spLocks noGrp="1"/>
          </p:cNvSpPr>
          <p:nvPr>
            <p:ph type="sldNum" sz="quarter" idx="10"/>
          </p:nvPr>
        </p:nvSpPr>
        <p:spPr/>
        <p:txBody>
          <a:bodyPr/>
          <a:lstStyle/>
          <a:p>
            <a:fld id="{370092DE-B246-487A-9775-EF13F52CD4C7}" type="slidenum">
              <a:rPr lang="en-US" smtClean="0"/>
              <a:t>18</a:t>
            </a:fld>
            <a:endParaRPr lang="en-US"/>
          </a:p>
        </p:txBody>
      </p:sp>
    </p:spTree>
    <p:extLst>
      <p:ext uri="{BB962C8B-B14F-4D97-AF65-F5344CB8AC3E}">
        <p14:creationId xmlns:p14="http://schemas.microsoft.com/office/powerpoint/2010/main" val="342398057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TW" altLang="en-US" dirty="0"/>
              <a:t>國泰世華銀行投資組合的投資績效也會顯示在個別銀行的頁面當中，讓客戶可以比較在此銀行的投資組合表現是比整體投資組合好還是差，對於未來投資管道的選擇可以有更明確的參考。</a:t>
            </a:r>
            <a:endParaRPr lang="en-US" dirty="0"/>
          </a:p>
        </p:txBody>
      </p:sp>
      <p:sp>
        <p:nvSpPr>
          <p:cNvPr id="4" name="Slide Number Placeholder 3"/>
          <p:cNvSpPr>
            <a:spLocks noGrp="1"/>
          </p:cNvSpPr>
          <p:nvPr>
            <p:ph type="sldNum" sz="quarter" idx="10"/>
          </p:nvPr>
        </p:nvSpPr>
        <p:spPr/>
        <p:txBody>
          <a:bodyPr/>
          <a:lstStyle/>
          <a:p>
            <a:fld id="{370092DE-B246-487A-9775-EF13F52CD4C7}" type="slidenum">
              <a:rPr lang="en-US" smtClean="0"/>
              <a:t>19</a:t>
            </a:fld>
            <a:endParaRPr lang="en-US"/>
          </a:p>
        </p:txBody>
      </p:sp>
    </p:spTree>
    <p:extLst>
      <p:ext uri="{BB962C8B-B14F-4D97-AF65-F5344CB8AC3E}">
        <p14:creationId xmlns:p14="http://schemas.microsoft.com/office/powerpoint/2010/main" val="28928680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Rot="1" noChangeAspect="1" noChangeArrowheads="1" noTextEdit="1"/>
          </p:cNvSpPr>
          <p:nvPr>
            <p:ph type="sldImg"/>
          </p:nvPr>
        </p:nvSpPr>
        <p:spPr>
          <a:xfrm>
            <a:off x="381000" y="685800"/>
            <a:ext cx="6096000" cy="3429000"/>
          </a:xfrm>
          <a:ln/>
        </p:spPr>
      </p:sp>
      <p:sp>
        <p:nvSpPr>
          <p:cNvPr id="41987" name="Rectangle 3"/>
          <p:cNvSpPr>
            <a:spLocks noGrp="1" noChangeArrowheads="1"/>
          </p:cNvSpPr>
          <p:nvPr>
            <p:ph type="body" idx="1"/>
          </p:nvPr>
        </p:nvSpPr>
        <p:spPr/>
        <p:txBody>
          <a:bodyPr/>
          <a:lstStyle/>
          <a:p>
            <a:r>
              <a:rPr lang="zh-TW" altLang="en-US" dirty="0"/>
              <a:t>以下是報告會涵蓋的內容</a:t>
            </a:r>
            <a:endParaRPr lang="zh-CN" altLang="en-US" dirty="0"/>
          </a:p>
        </p:txBody>
      </p:sp>
    </p:spTree>
    <p:extLst>
      <p:ext uri="{BB962C8B-B14F-4D97-AF65-F5344CB8AC3E}">
        <p14:creationId xmlns:p14="http://schemas.microsoft.com/office/powerpoint/2010/main" val="408405860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TW" altLang="en-US" dirty="0"/>
              <a:t>另外，此平台也彙整客戶在各銀行的交易明細，讓客戶可以透過同一平台搜尋歷史交易紀錄，不需要分別登入不同銀行的帳戶來查找歷史交易明細。</a:t>
            </a:r>
            <a:endParaRPr lang="en-US" altLang="zh-TW" dirty="0"/>
          </a:p>
          <a:p>
            <a:pPr marL="0" marR="0" indent="0" algn="l" defTabSz="914400" rtl="0" eaLnBrk="1" fontAlgn="auto" latinLnBrk="0" hangingPunct="1">
              <a:lnSpc>
                <a:spcPct val="100000"/>
              </a:lnSpc>
              <a:spcBef>
                <a:spcPts val="0"/>
              </a:spcBef>
              <a:spcAft>
                <a:spcPts val="0"/>
              </a:spcAft>
              <a:buClrTx/>
              <a:buSzTx/>
              <a:buFontTx/>
              <a:buNone/>
              <a:tabLst/>
              <a:defRPr/>
            </a:pPr>
            <a:r>
              <a:rPr lang="zh-TW" altLang="en-US" dirty="0"/>
              <a:t>若客戶有在不同銀行購買相同產品，也可以比較兩家銀行的價格、手收差異，都會一目了然。</a:t>
            </a:r>
            <a:endParaRPr lang="en-US" dirty="0"/>
          </a:p>
        </p:txBody>
      </p:sp>
      <p:sp>
        <p:nvSpPr>
          <p:cNvPr id="4" name="Slide Number Placeholder 3"/>
          <p:cNvSpPr>
            <a:spLocks noGrp="1"/>
          </p:cNvSpPr>
          <p:nvPr>
            <p:ph type="sldNum" sz="quarter" idx="10"/>
          </p:nvPr>
        </p:nvSpPr>
        <p:spPr/>
        <p:txBody>
          <a:bodyPr/>
          <a:lstStyle/>
          <a:p>
            <a:fld id="{370092DE-B246-487A-9775-EF13F52CD4C7}" type="slidenum">
              <a:rPr lang="en-US" smtClean="0"/>
              <a:t>20</a:t>
            </a:fld>
            <a:endParaRPr lang="en-US"/>
          </a:p>
        </p:txBody>
      </p:sp>
    </p:spTree>
    <p:extLst>
      <p:ext uri="{BB962C8B-B14F-4D97-AF65-F5344CB8AC3E}">
        <p14:creationId xmlns:p14="http://schemas.microsoft.com/office/powerpoint/2010/main" val="206760988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Rot="1" noChangeAspect="1" noChangeArrowheads="1" noTextEdit="1"/>
          </p:cNvSpPr>
          <p:nvPr>
            <p:ph type="sldImg"/>
          </p:nvPr>
        </p:nvSpPr>
        <p:spPr>
          <a:xfrm>
            <a:off x="381000" y="685800"/>
            <a:ext cx="6096000" cy="3429000"/>
          </a:xfrm>
          <a:ln/>
        </p:spPr>
      </p:sp>
      <p:sp>
        <p:nvSpPr>
          <p:cNvPr id="41987" name="Rectangle 3"/>
          <p:cNvSpPr>
            <a:spLocks noGrp="1" noChangeArrowheads="1"/>
          </p:cNvSpPr>
          <p:nvPr>
            <p:ph type="body" idx="1"/>
          </p:nvPr>
        </p:nvSpPr>
        <p:spPr/>
        <p:txBody>
          <a:bodyPr/>
          <a:lstStyle/>
          <a:p>
            <a:r>
              <a:rPr lang="zh-TW" altLang="en-US" dirty="0"/>
              <a:t>介紹完財富管理整合平台的模擬畫面，在未來發展此平台的過程中，會需要注意以下幾點事項。</a:t>
            </a:r>
            <a:endParaRPr lang="zh-CN" altLang="en-US" dirty="0"/>
          </a:p>
        </p:txBody>
      </p:sp>
    </p:spTree>
    <p:extLst>
      <p:ext uri="{BB962C8B-B14F-4D97-AF65-F5344CB8AC3E}">
        <p14:creationId xmlns:p14="http://schemas.microsoft.com/office/powerpoint/2010/main" val="167151633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TW" altLang="zh-TW" sz="1200" kern="1200" dirty="0">
                <a:solidFill>
                  <a:schemeClr val="tx1"/>
                </a:solidFill>
                <a:effectLst/>
                <a:latin typeface="+mn-lt"/>
                <a:ea typeface="+mn-ea"/>
                <a:cs typeface="+mn-cs"/>
              </a:rPr>
              <a:t>平台需要強化資訊管理</a:t>
            </a:r>
            <a:r>
              <a:rPr lang="zh-TW" altLang="en-US" sz="1200" kern="1200" dirty="0">
                <a:solidFill>
                  <a:schemeClr val="tx1"/>
                </a:solidFill>
                <a:effectLst/>
                <a:latin typeface="+mn-lt"/>
                <a:ea typeface="+mn-ea"/>
                <a:cs typeface="+mn-cs"/>
              </a:rPr>
              <a:t>的</a:t>
            </a:r>
            <a:r>
              <a:rPr lang="zh-TW" altLang="zh-TW" sz="1200" kern="1200" dirty="0">
                <a:solidFill>
                  <a:schemeClr val="tx1"/>
                </a:solidFill>
                <a:effectLst/>
                <a:latin typeface="+mn-lt"/>
                <a:ea typeface="+mn-ea"/>
                <a:cs typeface="+mn-cs"/>
              </a:rPr>
              <a:t>機制，</a:t>
            </a:r>
            <a:r>
              <a:rPr lang="zh-TW" altLang="en-US" sz="1200" kern="1200" dirty="0">
                <a:solidFill>
                  <a:schemeClr val="tx1"/>
                </a:solidFill>
                <a:effectLst/>
                <a:latin typeface="+mn-lt"/>
                <a:ea typeface="+mn-ea"/>
                <a:cs typeface="+mn-cs"/>
              </a:rPr>
              <a:t>以</a:t>
            </a:r>
            <a:r>
              <a:rPr lang="zh-TW" altLang="zh-TW" sz="1200" kern="1200" dirty="0">
                <a:solidFill>
                  <a:schemeClr val="tx1"/>
                </a:solidFill>
                <a:effectLst/>
                <a:latin typeface="+mn-lt"/>
                <a:ea typeface="+mn-ea"/>
                <a:cs typeface="+mn-cs"/>
              </a:rPr>
              <a:t>減少客戶</a:t>
            </a:r>
            <a:r>
              <a:rPr lang="zh-TW" altLang="en-US" sz="1200" kern="1200" dirty="0">
                <a:solidFill>
                  <a:schemeClr val="tx1"/>
                </a:solidFill>
                <a:effectLst/>
                <a:latin typeface="+mn-lt"/>
                <a:ea typeface="+mn-ea"/>
                <a:cs typeface="+mn-cs"/>
              </a:rPr>
              <a:t>對於</a:t>
            </a:r>
            <a:r>
              <a:rPr lang="zh-TW" altLang="zh-TW" sz="1200" kern="1200" dirty="0">
                <a:solidFill>
                  <a:schemeClr val="tx1"/>
                </a:solidFill>
                <a:effectLst/>
                <a:latin typeface="+mn-lt"/>
                <a:ea typeface="+mn-ea"/>
                <a:cs typeface="+mn-cs"/>
              </a:rPr>
              <a:t>隱私保護及網路安全</a:t>
            </a:r>
            <a:r>
              <a:rPr lang="zh-TW" altLang="en-US" sz="1200" kern="1200" dirty="0">
                <a:solidFill>
                  <a:schemeClr val="tx1"/>
                </a:solidFill>
                <a:effectLst/>
                <a:latin typeface="+mn-lt"/>
                <a:ea typeface="+mn-ea"/>
                <a:cs typeface="+mn-cs"/>
              </a:rPr>
              <a:t>的</a:t>
            </a:r>
            <a:r>
              <a:rPr lang="zh-TW" altLang="zh-TW" sz="1200" kern="1200" dirty="0">
                <a:solidFill>
                  <a:schemeClr val="tx1"/>
                </a:solidFill>
                <a:effectLst/>
                <a:latin typeface="+mn-lt"/>
                <a:ea typeface="+mn-ea"/>
                <a:cs typeface="+mn-cs"/>
              </a:rPr>
              <a:t>疑慮。同時，銀行</a:t>
            </a:r>
            <a:r>
              <a:rPr lang="zh-TW" altLang="en-US" sz="1200" kern="1200" dirty="0">
                <a:solidFill>
                  <a:schemeClr val="tx1"/>
                </a:solidFill>
                <a:effectLst/>
                <a:latin typeface="+mn-lt"/>
                <a:ea typeface="+mn-ea"/>
                <a:cs typeface="+mn-cs"/>
              </a:rPr>
              <a:t>也</a:t>
            </a:r>
            <a:r>
              <a:rPr lang="zh-TW" altLang="zh-TW" sz="1200" kern="1200" dirty="0">
                <a:solidFill>
                  <a:schemeClr val="tx1"/>
                </a:solidFill>
                <a:effectLst/>
                <a:latin typeface="+mn-lt"/>
                <a:ea typeface="+mn-ea"/>
                <a:cs typeface="+mn-cs"/>
              </a:rPr>
              <a:t>應建立更</a:t>
            </a:r>
            <a:r>
              <a:rPr lang="zh-TW" altLang="en-US" sz="1200" kern="1200" dirty="0">
                <a:solidFill>
                  <a:schemeClr val="tx1"/>
                </a:solidFill>
                <a:effectLst/>
                <a:latin typeface="+mn-lt"/>
                <a:ea typeface="+mn-ea"/>
                <a:cs typeface="+mn-cs"/>
              </a:rPr>
              <a:t>完善</a:t>
            </a:r>
            <a:r>
              <a:rPr lang="zh-TW" altLang="zh-TW" sz="1200" kern="1200" dirty="0">
                <a:solidFill>
                  <a:schemeClr val="tx1"/>
                </a:solidFill>
                <a:effectLst/>
                <a:latin typeface="+mn-lt"/>
                <a:ea typeface="+mn-ea"/>
                <a:cs typeface="+mn-cs"/>
              </a:rPr>
              <a:t>的</a:t>
            </a:r>
            <a:r>
              <a:rPr lang="zh-TW" altLang="en-US" sz="1200" kern="1200" dirty="0">
                <a:solidFill>
                  <a:schemeClr val="tx1"/>
                </a:solidFill>
                <a:effectLst/>
                <a:latin typeface="+mn-lt"/>
                <a:ea typeface="+mn-ea"/>
                <a:cs typeface="+mn-cs"/>
              </a:rPr>
              <a:t>系統</a:t>
            </a:r>
            <a:r>
              <a:rPr lang="zh-TW" altLang="zh-TW" sz="1200" kern="1200" dirty="0">
                <a:solidFill>
                  <a:schemeClr val="tx1"/>
                </a:solidFill>
                <a:effectLst/>
                <a:latin typeface="+mn-lt"/>
                <a:ea typeface="+mn-ea"/>
                <a:cs typeface="+mn-cs"/>
              </a:rPr>
              <a:t>，</a:t>
            </a:r>
            <a:r>
              <a:rPr lang="zh-TW" altLang="en-US" sz="1200" kern="1200" dirty="0">
                <a:solidFill>
                  <a:schemeClr val="tx1"/>
                </a:solidFill>
                <a:effectLst/>
                <a:latin typeface="+mn-lt"/>
                <a:ea typeface="+mn-ea"/>
                <a:cs typeface="+mn-cs"/>
              </a:rPr>
              <a:t>來</a:t>
            </a:r>
            <a:r>
              <a:rPr lang="zh-TW" altLang="zh-TW" sz="1200" kern="1200" dirty="0">
                <a:solidFill>
                  <a:schemeClr val="tx1"/>
                </a:solidFill>
                <a:effectLst/>
                <a:latin typeface="+mn-lt"/>
                <a:ea typeface="+mn-ea"/>
                <a:cs typeface="+mn-cs"/>
              </a:rPr>
              <a:t>解決各自獨立的系統在資訊傳遞時所面臨的困難與隱私保護方面的挑戰。</a:t>
            </a:r>
          </a:p>
          <a:p>
            <a:r>
              <a:rPr lang="zh-TW" altLang="zh-TW" sz="1200" kern="1200" dirty="0">
                <a:solidFill>
                  <a:schemeClr val="tx1"/>
                </a:solidFill>
                <a:effectLst/>
                <a:latin typeface="+mn-lt"/>
                <a:ea typeface="+mn-ea"/>
                <a:cs typeface="+mn-cs"/>
              </a:rPr>
              <a:t>另外，建立使用者對平台的信任是相當重要的，因此在第三方機構的選擇上</a:t>
            </a:r>
            <a:r>
              <a:rPr lang="zh-TW" altLang="en-US" sz="1200" kern="1200" dirty="0">
                <a:solidFill>
                  <a:schemeClr val="tx1"/>
                </a:solidFill>
                <a:effectLst/>
                <a:latin typeface="+mn-lt"/>
                <a:ea typeface="+mn-ea"/>
                <a:cs typeface="+mn-cs"/>
              </a:rPr>
              <a:t>必</a:t>
            </a:r>
            <a:r>
              <a:rPr lang="zh-TW" altLang="zh-TW" sz="1200" kern="1200" dirty="0">
                <a:solidFill>
                  <a:schemeClr val="tx1"/>
                </a:solidFill>
                <a:effectLst/>
                <a:latin typeface="+mn-lt"/>
                <a:ea typeface="+mn-ea"/>
                <a:cs typeface="+mn-cs"/>
              </a:rPr>
              <a:t>需是利益獨立於銀行的機構</a:t>
            </a:r>
            <a:r>
              <a:rPr lang="zh-TW" altLang="en-US" sz="1200" kern="1200" dirty="0">
                <a:solidFill>
                  <a:schemeClr val="tx1"/>
                </a:solidFill>
                <a:effectLst/>
                <a:latin typeface="+mn-lt"/>
                <a:ea typeface="+mn-ea"/>
                <a:cs typeface="+mn-cs"/>
              </a:rPr>
              <a:t>，才能確保客戶的資料不會被第三方機構拿來作不良的用途</a:t>
            </a:r>
            <a:r>
              <a:rPr lang="zh-TW" altLang="zh-TW" sz="1200" kern="1200" dirty="0">
                <a:solidFill>
                  <a:schemeClr val="tx1"/>
                </a:solidFill>
                <a:effectLst/>
                <a:latin typeface="+mn-lt"/>
                <a:ea typeface="+mn-ea"/>
                <a:cs typeface="+mn-cs"/>
              </a:rPr>
              <a:t>。</a:t>
            </a:r>
            <a:endParaRPr lang="en-US" altLang="zh-TW" sz="1200" kern="1200" dirty="0">
              <a:solidFill>
                <a:schemeClr val="tx1"/>
              </a:solidFill>
              <a:effectLst/>
              <a:latin typeface="+mn-lt"/>
              <a:ea typeface="+mn-ea"/>
              <a:cs typeface="+mn-cs"/>
            </a:endParaRPr>
          </a:p>
          <a:p>
            <a:endParaRPr lang="en-US" altLang="zh-TW" sz="1200" kern="1200" dirty="0">
              <a:solidFill>
                <a:schemeClr val="tx1"/>
              </a:solidFill>
              <a:effectLst/>
              <a:latin typeface="+mn-lt"/>
              <a:ea typeface="+mn-ea"/>
              <a:cs typeface="+mn-cs"/>
            </a:endParaRPr>
          </a:p>
          <a:p>
            <a:r>
              <a:rPr lang="zh-TW" altLang="en-US" sz="1200" kern="1200" dirty="0">
                <a:solidFill>
                  <a:schemeClr val="tx1"/>
                </a:solidFill>
                <a:effectLst/>
                <a:latin typeface="+mn-lt"/>
                <a:ea typeface="+mn-ea"/>
                <a:cs typeface="+mn-cs"/>
              </a:rPr>
              <a:t>當這些細節都被照顧後，我相信財富管理整合平台可以帶給高資產客戶更多便利，對於自身資產的投資決策有更完善的資訊做參考。銀行端也會因為良性的競爭，不斷精進自己在產品面和服務面的專業。</a:t>
            </a:r>
            <a:endParaRPr lang="zh-TW" altLang="zh-TW"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370092DE-B246-487A-9775-EF13F52CD4C7}" type="slidenum">
              <a:rPr lang="en-US" smtClean="0"/>
              <a:t>22</a:t>
            </a:fld>
            <a:endParaRPr lang="en-US"/>
          </a:p>
        </p:txBody>
      </p:sp>
    </p:spTree>
    <p:extLst>
      <p:ext uri="{BB962C8B-B14F-4D97-AF65-F5344CB8AC3E}">
        <p14:creationId xmlns:p14="http://schemas.microsoft.com/office/powerpoint/2010/main" val="370501792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TW" altLang="en-US" dirty="0"/>
              <a:t>以上是銀行財富管理第三方整合平台的創新提案，謝謝大家</a:t>
            </a:r>
            <a:r>
              <a:rPr lang="en-US" altLang="zh-TW" dirty="0"/>
              <a:t>!</a:t>
            </a:r>
            <a:endParaRPr lang="zh-CN" altLang="en-US" dirty="0"/>
          </a:p>
        </p:txBody>
      </p:sp>
      <p:sp>
        <p:nvSpPr>
          <p:cNvPr id="4" name="灯片编号占位符 3"/>
          <p:cNvSpPr>
            <a:spLocks noGrp="1"/>
          </p:cNvSpPr>
          <p:nvPr>
            <p:ph type="sldNum" sz="quarter" idx="10"/>
          </p:nvPr>
        </p:nvSpPr>
        <p:spPr/>
        <p:txBody>
          <a:bodyPr/>
          <a:lstStyle/>
          <a:p>
            <a:fld id="{6B286D78-31DF-493B-968A-39C1B2506957}" type="slidenum">
              <a:rPr lang="zh-CN" altLang="en-US" smtClean="0"/>
              <a:t>23</a:t>
            </a:fld>
            <a:endParaRPr lang="zh-CN" altLang="en-US"/>
          </a:p>
        </p:txBody>
      </p:sp>
    </p:spTree>
    <p:extLst>
      <p:ext uri="{BB962C8B-B14F-4D97-AF65-F5344CB8AC3E}">
        <p14:creationId xmlns:p14="http://schemas.microsoft.com/office/powerpoint/2010/main" val="32149625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Rot="1" noChangeAspect="1" noChangeArrowheads="1" noTextEdit="1"/>
          </p:cNvSpPr>
          <p:nvPr>
            <p:ph type="sldImg"/>
          </p:nvPr>
        </p:nvSpPr>
        <p:spPr>
          <a:xfrm>
            <a:off x="381000" y="685800"/>
            <a:ext cx="6096000" cy="3429000"/>
          </a:xfrm>
          <a:ln/>
        </p:spPr>
      </p:sp>
      <p:sp>
        <p:nvSpPr>
          <p:cNvPr id="41987" name="Rectangle 3"/>
          <p:cNvSpPr>
            <a:spLocks noGrp="1" noChangeArrowheads="1"/>
          </p:cNvSpPr>
          <p:nvPr>
            <p:ph type="body" idx="1"/>
          </p:nvPr>
        </p:nvSpPr>
        <p:spPr/>
        <p:txBody>
          <a:bodyPr/>
          <a:lstStyle/>
          <a:p>
            <a:r>
              <a:rPr lang="zh-TW" altLang="en-US" dirty="0"/>
              <a:t>首先，我先介紹這個財富管理整合平台的設計起源與現況。</a:t>
            </a:r>
            <a:endParaRPr lang="en-US" altLang="zh-TW" dirty="0"/>
          </a:p>
        </p:txBody>
      </p:sp>
    </p:spTree>
    <p:extLst>
      <p:ext uri="{BB962C8B-B14F-4D97-AF65-F5344CB8AC3E}">
        <p14:creationId xmlns:p14="http://schemas.microsoft.com/office/powerpoint/2010/main" val="41033845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a:t>起先會有財富管理整合平台的發想，是來自於先前在家族辦公室的實習經驗，許多</a:t>
            </a:r>
            <a:r>
              <a:rPr lang="zh-TW" altLang="zh-TW" sz="1200" kern="1200" dirty="0">
                <a:solidFill>
                  <a:schemeClr val="tx1"/>
                </a:solidFill>
                <a:effectLst/>
                <a:latin typeface="+mn-lt"/>
                <a:ea typeface="+mn-ea"/>
                <a:cs typeface="+mn-cs"/>
              </a:rPr>
              <a:t>財富管理客戶的投資通常遍布各個銀行，若要了解自身完整的投資組合概況，需要透過自我整合</a:t>
            </a:r>
            <a:r>
              <a:rPr lang="zh-TW" altLang="en-US" sz="1200" kern="1200" dirty="0">
                <a:solidFill>
                  <a:schemeClr val="tx1"/>
                </a:solidFill>
                <a:effectLst/>
                <a:latin typeface="+mn-lt"/>
                <a:ea typeface="+mn-ea"/>
                <a:cs typeface="+mn-cs"/>
              </a:rPr>
              <a:t>，分別查找各個銀行的投資明細，並彙整在一個表格當中</a:t>
            </a:r>
            <a:r>
              <a:rPr lang="zh-TW" altLang="zh-TW" sz="1200" kern="1200" dirty="0">
                <a:solidFill>
                  <a:schemeClr val="tx1"/>
                </a:solidFill>
                <a:effectLst/>
                <a:latin typeface="+mn-lt"/>
                <a:ea typeface="+mn-ea"/>
                <a:cs typeface="+mn-cs"/>
              </a:rPr>
              <a:t>、或是</a:t>
            </a:r>
            <a:r>
              <a:rPr lang="zh-TW" altLang="en-US" sz="1200" kern="1200" dirty="0">
                <a:solidFill>
                  <a:schemeClr val="tx1"/>
                </a:solidFill>
                <a:effectLst/>
                <a:latin typeface="+mn-lt"/>
                <a:ea typeface="+mn-ea"/>
                <a:cs typeface="+mn-cs"/>
              </a:rPr>
              <a:t>仰賴</a:t>
            </a:r>
            <a:r>
              <a:rPr lang="zh-TW" altLang="zh-TW" sz="1200" kern="1200" dirty="0">
                <a:solidFill>
                  <a:schemeClr val="tx1"/>
                </a:solidFill>
                <a:effectLst/>
                <a:latin typeface="+mn-lt"/>
                <a:ea typeface="+mn-ea"/>
                <a:cs typeface="+mn-cs"/>
              </a:rPr>
              <a:t>家族辦公室來進行財富的集中管理。</a:t>
            </a:r>
            <a:endParaRPr lang="en-US" altLang="zh-TW"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zh-TW" sz="1200" kern="1200" dirty="0">
                <a:solidFill>
                  <a:schemeClr val="tx1"/>
                </a:solidFill>
                <a:effectLst/>
                <a:latin typeface="+mn-lt"/>
                <a:ea typeface="+mn-ea"/>
                <a:cs typeface="+mn-cs"/>
              </a:rPr>
              <a:t>因此，我參考開放銀行和保險業者的「保全</a:t>
            </a:r>
            <a:r>
              <a:rPr lang="en-US" altLang="zh-TW" sz="1200" kern="1200" dirty="0">
                <a:solidFill>
                  <a:schemeClr val="tx1"/>
                </a:solidFill>
                <a:effectLst/>
                <a:latin typeface="+mn-lt"/>
                <a:ea typeface="+mn-ea"/>
                <a:cs typeface="+mn-cs"/>
              </a:rPr>
              <a:t>/</a:t>
            </a:r>
            <a:r>
              <a:rPr lang="zh-TW" altLang="zh-TW" sz="1200" kern="1200" dirty="0">
                <a:solidFill>
                  <a:schemeClr val="tx1"/>
                </a:solidFill>
                <a:effectLst/>
                <a:latin typeface="+mn-lt"/>
                <a:ea typeface="+mn-ea"/>
                <a:cs typeface="+mn-cs"/>
              </a:rPr>
              <a:t>理賠聯盟鏈」，</a:t>
            </a:r>
            <a:r>
              <a:rPr lang="zh-TW" altLang="en-US" sz="1200" kern="1200" dirty="0">
                <a:solidFill>
                  <a:schemeClr val="tx1"/>
                </a:solidFill>
                <a:effectLst/>
                <a:latin typeface="+mn-lt"/>
                <a:ea typeface="+mn-ea"/>
                <a:cs typeface="+mn-cs"/>
              </a:rPr>
              <a:t>以</a:t>
            </a:r>
            <a:r>
              <a:rPr lang="zh-TW" altLang="en-US" sz="1200" b="0" i="0" kern="1200" dirty="0">
                <a:solidFill>
                  <a:schemeClr val="tx1"/>
                </a:solidFill>
                <a:effectLst/>
                <a:latin typeface="+mn-lt"/>
                <a:ea typeface="+mn-ea"/>
                <a:cs typeface="+mn-cs"/>
              </a:rPr>
              <a:t>壽險公司的應用程式對接平台</a:t>
            </a:r>
            <a:r>
              <a:rPr lang="zh-TW" altLang="en-US" sz="1200" kern="1200" dirty="0">
                <a:solidFill>
                  <a:schemeClr val="tx1"/>
                </a:solidFill>
                <a:effectLst/>
                <a:latin typeface="+mn-lt"/>
                <a:ea typeface="+mn-ea"/>
                <a:cs typeface="+mn-cs"/>
              </a:rPr>
              <a:t>為例，目前已有十一家壽險公司參與虛擬測試，</a:t>
            </a:r>
            <a:r>
              <a:rPr lang="zh-TW" altLang="en-US" sz="1200" b="0" i="0" kern="1200" dirty="0">
                <a:solidFill>
                  <a:schemeClr val="tx1"/>
                </a:solidFill>
                <a:effectLst/>
                <a:latin typeface="+mn-lt"/>
                <a:ea typeface="+mn-ea"/>
                <a:cs typeface="+mn-cs"/>
              </a:rPr>
              <a:t>民眾就可以清楚的看到自己所有的保單內容。我</a:t>
            </a:r>
            <a:r>
              <a:rPr lang="zh-TW" altLang="zh-TW" sz="1200" kern="1200" dirty="0">
                <a:solidFill>
                  <a:schemeClr val="tx1"/>
                </a:solidFill>
                <a:effectLst/>
                <a:latin typeface="+mn-lt"/>
                <a:ea typeface="+mn-ea"/>
                <a:cs typeface="+mn-cs"/>
              </a:rPr>
              <a:t>將此概念融入銀行業的財富管理業務，提出一個為高資產客戶設計的資產整合平台，使這些客戶可以運用此平台追蹤自己在各銀行的投資，並對投資組合的調配有一個更明確的方向，以實現高價值活動自動化。</a:t>
            </a:r>
          </a:p>
        </p:txBody>
      </p:sp>
      <p:sp>
        <p:nvSpPr>
          <p:cNvPr id="4" name="Slide Number Placeholder 3"/>
          <p:cNvSpPr>
            <a:spLocks noGrp="1"/>
          </p:cNvSpPr>
          <p:nvPr>
            <p:ph type="sldNum" sz="quarter" idx="10"/>
          </p:nvPr>
        </p:nvSpPr>
        <p:spPr/>
        <p:txBody>
          <a:bodyPr/>
          <a:lstStyle/>
          <a:p>
            <a:fld id="{370092DE-B246-487A-9775-EF13F52CD4C7}" type="slidenum">
              <a:rPr lang="en-US" smtClean="0"/>
              <a:t>4</a:t>
            </a:fld>
            <a:endParaRPr lang="en-US"/>
          </a:p>
        </p:txBody>
      </p:sp>
    </p:spTree>
    <p:extLst>
      <p:ext uri="{BB962C8B-B14F-4D97-AF65-F5344CB8AC3E}">
        <p14:creationId xmlns:p14="http://schemas.microsoft.com/office/powerpoint/2010/main" val="28601425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a:t>起先會有財富管理整合平台的發想，是來自於先前在家族辦公室的實習經驗，許多</a:t>
            </a:r>
            <a:r>
              <a:rPr lang="zh-TW" altLang="zh-TW" sz="1200" kern="1200" dirty="0">
                <a:solidFill>
                  <a:schemeClr val="tx1"/>
                </a:solidFill>
                <a:effectLst/>
                <a:latin typeface="+mn-lt"/>
                <a:ea typeface="+mn-ea"/>
                <a:cs typeface="+mn-cs"/>
              </a:rPr>
              <a:t>財富管理客戶的投資通常遍布各個銀行，若要了解自身完整的投資組合概況，需要透過自我整合</a:t>
            </a:r>
            <a:r>
              <a:rPr lang="zh-TW" altLang="en-US" sz="1200" kern="1200" dirty="0">
                <a:solidFill>
                  <a:schemeClr val="tx1"/>
                </a:solidFill>
                <a:effectLst/>
                <a:latin typeface="+mn-lt"/>
                <a:ea typeface="+mn-ea"/>
                <a:cs typeface="+mn-cs"/>
              </a:rPr>
              <a:t>，分別查找各個銀行的投資明細，並彙整在一個表格當中</a:t>
            </a:r>
            <a:r>
              <a:rPr lang="zh-TW" altLang="zh-TW" sz="1200" kern="1200" dirty="0">
                <a:solidFill>
                  <a:schemeClr val="tx1"/>
                </a:solidFill>
                <a:effectLst/>
                <a:latin typeface="+mn-lt"/>
                <a:ea typeface="+mn-ea"/>
                <a:cs typeface="+mn-cs"/>
              </a:rPr>
              <a:t>、或是</a:t>
            </a:r>
            <a:r>
              <a:rPr lang="zh-TW" altLang="en-US" sz="1200" kern="1200" dirty="0">
                <a:solidFill>
                  <a:schemeClr val="tx1"/>
                </a:solidFill>
                <a:effectLst/>
                <a:latin typeface="+mn-lt"/>
                <a:ea typeface="+mn-ea"/>
                <a:cs typeface="+mn-cs"/>
              </a:rPr>
              <a:t>仰賴</a:t>
            </a:r>
            <a:r>
              <a:rPr lang="zh-TW" altLang="zh-TW" sz="1200" kern="1200" dirty="0">
                <a:solidFill>
                  <a:schemeClr val="tx1"/>
                </a:solidFill>
                <a:effectLst/>
                <a:latin typeface="+mn-lt"/>
                <a:ea typeface="+mn-ea"/>
                <a:cs typeface="+mn-cs"/>
              </a:rPr>
              <a:t>家族辦公室來進行財富的集中管理。</a:t>
            </a:r>
            <a:endParaRPr lang="en-US" altLang="zh-TW"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zh-TW" sz="1200" kern="1200" dirty="0">
                <a:solidFill>
                  <a:schemeClr val="tx1"/>
                </a:solidFill>
                <a:effectLst/>
                <a:latin typeface="+mn-lt"/>
                <a:ea typeface="+mn-ea"/>
                <a:cs typeface="+mn-cs"/>
              </a:rPr>
              <a:t>因此，我參考開放銀行和保險業者的「保全</a:t>
            </a:r>
            <a:r>
              <a:rPr lang="en-US" altLang="zh-TW" sz="1200" kern="1200" dirty="0">
                <a:solidFill>
                  <a:schemeClr val="tx1"/>
                </a:solidFill>
                <a:effectLst/>
                <a:latin typeface="+mn-lt"/>
                <a:ea typeface="+mn-ea"/>
                <a:cs typeface="+mn-cs"/>
              </a:rPr>
              <a:t>/</a:t>
            </a:r>
            <a:r>
              <a:rPr lang="zh-TW" altLang="zh-TW" sz="1200" kern="1200" dirty="0">
                <a:solidFill>
                  <a:schemeClr val="tx1"/>
                </a:solidFill>
                <a:effectLst/>
                <a:latin typeface="+mn-lt"/>
                <a:ea typeface="+mn-ea"/>
                <a:cs typeface="+mn-cs"/>
              </a:rPr>
              <a:t>理賠聯盟鏈」，</a:t>
            </a:r>
            <a:r>
              <a:rPr lang="zh-TW" altLang="en-US" sz="1200" kern="1200" dirty="0">
                <a:solidFill>
                  <a:schemeClr val="tx1"/>
                </a:solidFill>
                <a:effectLst/>
                <a:latin typeface="+mn-lt"/>
                <a:ea typeface="+mn-ea"/>
                <a:cs typeface="+mn-cs"/>
              </a:rPr>
              <a:t>以</a:t>
            </a:r>
            <a:r>
              <a:rPr lang="zh-TW" altLang="en-US" sz="1200" b="0" i="0" kern="1200" dirty="0">
                <a:solidFill>
                  <a:schemeClr val="tx1"/>
                </a:solidFill>
                <a:effectLst/>
                <a:latin typeface="+mn-lt"/>
                <a:ea typeface="+mn-ea"/>
                <a:cs typeface="+mn-cs"/>
              </a:rPr>
              <a:t>壽險公司的應用程式對接平台</a:t>
            </a:r>
            <a:r>
              <a:rPr lang="zh-TW" altLang="en-US" sz="1200" kern="1200" dirty="0">
                <a:solidFill>
                  <a:schemeClr val="tx1"/>
                </a:solidFill>
                <a:effectLst/>
                <a:latin typeface="+mn-lt"/>
                <a:ea typeface="+mn-ea"/>
                <a:cs typeface="+mn-cs"/>
              </a:rPr>
              <a:t>為例，目前已有十一家壽險公司參與虛擬測試，</a:t>
            </a:r>
            <a:r>
              <a:rPr lang="zh-TW" altLang="en-US" sz="1200" b="0" i="0" kern="1200" dirty="0">
                <a:solidFill>
                  <a:schemeClr val="tx1"/>
                </a:solidFill>
                <a:effectLst/>
                <a:latin typeface="+mn-lt"/>
                <a:ea typeface="+mn-ea"/>
                <a:cs typeface="+mn-cs"/>
              </a:rPr>
              <a:t>民眾就可以清楚的看到自己所有的保單內容。我</a:t>
            </a:r>
            <a:r>
              <a:rPr lang="zh-TW" altLang="zh-TW" sz="1200" kern="1200" dirty="0">
                <a:solidFill>
                  <a:schemeClr val="tx1"/>
                </a:solidFill>
                <a:effectLst/>
                <a:latin typeface="+mn-lt"/>
                <a:ea typeface="+mn-ea"/>
                <a:cs typeface="+mn-cs"/>
              </a:rPr>
              <a:t>將此概念融入銀行業的財富管理業務，提出一個為高資產客戶設計的資產整合平台，使這些客戶可以運用此平台追蹤自己在各銀行的投資，並對投資組合的調配有一個更明確的方向，以實現高價值活動自動化。</a:t>
            </a:r>
          </a:p>
        </p:txBody>
      </p:sp>
      <p:sp>
        <p:nvSpPr>
          <p:cNvPr id="4" name="Slide Number Placeholder 3"/>
          <p:cNvSpPr>
            <a:spLocks noGrp="1"/>
          </p:cNvSpPr>
          <p:nvPr>
            <p:ph type="sldNum" sz="quarter" idx="10"/>
          </p:nvPr>
        </p:nvSpPr>
        <p:spPr/>
        <p:txBody>
          <a:bodyPr/>
          <a:lstStyle/>
          <a:p>
            <a:fld id="{370092DE-B246-487A-9775-EF13F52CD4C7}" type="slidenum">
              <a:rPr lang="en-US" smtClean="0"/>
              <a:t>5</a:t>
            </a:fld>
            <a:endParaRPr lang="en-US"/>
          </a:p>
        </p:txBody>
      </p:sp>
    </p:spTree>
    <p:extLst>
      <p:ext uri="{BB962C8B-B14F-4D97-AF65-F5344CB8AC3E}">
        <p14:creationId xmlns:p14="http://schemas.microsoft.com/office/powerpoint/2010/main" val="7048320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TW" altLang="en-US" sz="1200" kern="1200" dirty="0">
                <a:solidFill>
                  <a:schemeClr val="tx1"/>
                </a:solidFill>
                <a:effectLst/>
                <a:latin typeface="+mn-lt"/>
                <a:ea typeface="+mn-ea"/>
                <a:cs typeface="+mn-cs"/>
              </a:rPr>
              <a:t>關於此平台的使用誘因則分為兩部分</a:t>
            </a:r>
            <a:r>
              <a:rPr lang="en-US" altLang="zh-TW" sz="1200" kern="1200" dirty="0">
                <a:solidFill>
                  <a:schemeClr val="tx1"/>
                </a:solidFill>
                <a:effectLst/>
                <a:latin typeface="+mn-lt"/>
                <a:ea typeface="+mn-ea"/>
                <a:cs typeface="+mn-cs"/>
              </a:rPr>
              <a:t>:</a:t>
            </a:r>
          </a:p>
          <a:p>
            <a:r>
              <a:rPr lang="zh-TW" altLang="en-US" sz="1200" kern="1200" dirty="0">
                <a:solidFill>
                  <a:schemeClr val="tx1"/>
                </a:solidFill>
                <a:effectLst/>
                <a:latin typeface="+mn-lt"/>
                <a:ea typeface="+mn-ea"/>
                <a:cs typeface="+mn-cs"/>
              </a:rPr>
              <a:t>第一部分是</a:t>
            </a:r>
            <a:r>
              <a:rPr lang="zh-TW" altLang="zh-TW" sz="1200" kern="1200" dirty="0">
                <a:solidFill>
                  <a:schemeClr val="tx1"/>
                </a:solidFill>
                <a:effectLst/>
                <a:latin typeface="+mn-lt"/>
                <a:ea typeface="+mn-ea"/>
                <a:cs typeface="+mn-cs"/>
              </a:rPr>
              <a:t>客戶的誘因</a:t>
            </a:r>
            <a:r>
              <a:rPr lang="en-US" altLang="zh-TW" sz="1200" kern="1200" dirty="0">
                <a:solidFill>
                  <a:schemeClr val="tx1"/>
                </a:solidFill>
                <a:effectLst/>
                <a:latin typeface="+mn-lt"/>
                <a:ea typeface="+mn-ea"/>
                <a:cs typeface="+mn-cs"/>
              </a:rPr>
              <a:t>: </a:t>
            </a:r>
            <a:r>
              <a:rPr lang="zh-TW" altLang="zh-TW" sz="1200" kern="1200" dirty="0">
                <a:solidFill>
                  <a:schemeClr val="tx1"/>
                </a:solidFill>
                <a:effectLst/>
                <a:latin typeface="+mn-lt"/>
                <a:ea typeface="+mn-ea"/>
                <a:cs typeface="+mn-cs"/>
              </a:rPr>
              <a:t>來自財富管理的客戶通常不會將所有的財產存放於一家銀行而已，有了此整合平台，客戶可以減少其自行整合投資資料的時間，或是降低委請他人管理資產的花費。另外，因客戶在各家銀行的手收不盡相同，各家銀行的投資績效計算方式也有所不同，透過平台整合為統一的形式，可以讓客戶在一個頁面</a:t>
            </a:r>
            <a:r>
              <a:rPr lang="zh-TW" altLang="en-US" sz="1200" kern="1200" dirty="0">
                <a:solidFill>
                  <a:schemeClr val="tx1"/>
                </a:solidFill>
                <a:effectLst/>
                <a:latin typeface="+mn-lt"/>
                <a:ea typeface="+mn-ea"/>
                <a:cs typeface="+mn-cs"/>
              </a:rPr>
              <a:t>中</a:t>
            </a:r>
            <a:r>
              <a:rPr lang="zh-TW" altLang="zh-TW" sz="1200" kern="1200" dirty="0">
                <a:solidFill>
                  <a:schemeClr val="tx1"/>
                </a:solidFill>
                <a:effectLst/>
                <a:latin typeface="+mn-lt"/>
                <a:ea typeface="+mn-ea"/>
                <a:cs typeface="+mn-cs"/>
              </a:rPr>
              <a:t>比較各家的手續費、交易費用與投資績效</a:t>
            </a:r>
            <a:r>
              <a:rPr lang="zh-TW" altLang="en-US" sz="1200" kern="1200" dirty="0">
                <a:solidFill>
                  <a:schemeClr val="tx1"/>
                </a:solidFill>
                <a:effectLst/>
                <a:latin typeface="+mn-lt"/>
                <a:ea typeface="+mn-ea"/>
                <a:cs typeface="+mn-cs"/>
              </a:rPr>
              <a:t>等</a:t>
            </a:r>
            <a:r>
              <a:rPr lang="zh-TW" altLang="zh-TW" sz="1200" kern="1200" dirty="0">
                <a:solidFill>
                  <a:schemeClr val="tx1"/>
                </a:solidFill>
                <a:effectLst/>
                <a:latin typeface="+mn-lt"/>
                <a:ea typeface="+mn-ea"/>
                <a:cs typeface="+mn-cs"/>
              </a:rPr>
              <a:t>，更利於投資人做投資決策。</a:t>
            </a:r>
          </a:p>
          <a:p>
            <a:r>
              <a:rPr lang="zh-TW" altLang="en-US" sz="1200" kern="1200" dirty="0">
                <a:solidFill>
                  <a:schemeClr val="tx1"/>
                </a:solidFill>
                <a:effectLst/>
                <a:latin typeface="+mn-lt"/>
                <a:ea typeface="+mn-ea"/>
                <a:cs typeface="+mn-cs"/>
              </a:rPr>
              <a:t>而第二部分</a:t>
            </a:r>
            <a:r>
              <a:rPr lang="zh-TW" altLang="zh-TW" sz="1200" kern="1200" dirty="0">
                <a:solidFill>
                  <a:schemeClr val="tx1"/>
                </a:solidFill>
                <a:effectLst/>
                <a:latin typeface="+mn-lt"/>
                <a:ea typeface="+mn-ea"/>
                <a:cs typeface="+mn-cs"/>
              </a:rPr>
              <a:t>銀行的</a:t>
            </a:r>
            <a:r>
              <a:rPr lang="zh-TW" altLang="en-US" sz="1200" kern="1200" dirty="0">
                <a:solidFill>
                  <a:schemeClr val="tx1"/>
                </a:solidFill>
                <a:effectLst/>
                <a:latin typeface="+mn-lt"/>
                <a:ea typeface="+mn-ea"/>
                <a:cs typeface="+mn-cs"/>
              </a:rPr>
              <a:t>參與</a:t>
            </a:r>
            <a:r>
              <a:rPr lang="zh-TW" altLang="zh-TW" sz="1200" kern="1200" dirty="0">
                <a:solidFill>
                  <a:schemeClr val="tx1"/>
                </a:solidFill>
                <a:effectLst/>
                <a:latin typeface="+mn-lt"/>
                <a:ea typeface="+mn-ea"/>
                <a:cs typeface="+mn-cs"/>
              </a:rPr>
              <a:t>誘因</a:t>
            </a:r>
            <a:r>
              <a:rPr lang="en-US" altLang="zh-TW" sz="1200" kern="1200" dirty="0">
                <a:solidFill>
                  <a:schemeClr val="tx1"/>
                </a:solidFill>
                <a:effectLst/>
                <a:latin typeface="+mn-lt"/>
                <a:ea typeface="+mn-ea"/>
                <a:cs typeface="+mn-cs"/>
              </a:rPr>
              <a:t>: </a:t>
            </a:r>
            <a:r>
              <a:rPr lang="zh-TW" altLang="en-US" sz="1200" kern="1200" dirty="0">
                <a:solidFill>
                  <a:schemeClr val="tx1"/>
                </a:solidFill>
                <a:effectLst/>
                <a:latin typeface="+mn-lt"/>
                <a:ea typeface="+mn-ea"/>
                <a:cs typeface="+mn-cs"/>
              </a:rPr>
              <a:t>是</a:t>
            </a:r>
            <a:r>
              <a:rPr lang="zh-TW" altLang="zh-TW" sz="1200" kern="1200" dirty="0">
                <a:solidFill>
                  <a:schemeClr val="tx1"/>
                </a:solidFill>
                <a:effectLst/>
                <a:latin typeface="+mn-lt"/>
                <a:ea typeface="+mn-ea"/>
                <a:cs typeface="+mn-cs"/>
              </a:rPr>
              <a:t>銀行近期多</a:t>
            </a:r>
            <a:r>
              <a:rPr lang="zh-TW" altLang="en-US" sz="1200" kern="1200" dirty="0">
                <a:solidFill>
                  <a:schemeClr val="tx1"/>
                </a:solidFill>
                <a:effectLst/>
                <a:latin typeface="+mn-lt"/>
                <a:ea typeface="+mn-ea"/>
                <a:cs typeface="+mn-cs"/>
              </a:rPr>
              <a:t>朝向</a:t>
            </a:r>
            <a:r>
              <a:rPr lang="zh-TW" altLang="zh-TW" sz="1200" kern="1200" dirty="0">
                <a:solidFill>
                  <a:schemeClr val="tx1"/>
                </a:solidFill>
                <a:effectLst/>
                <a:latin typeface="+mn-lt"/>
                <a:ea typeface="+mn-ea"/>
                <a:cs typeface="+mn-cs"/>
              </a:rPr>
              <a:t>滿足客戶需求的立場</a:t>
            </a:r>
            <a:r>
              <a:rPr lang="zh-TW" altLang="en-US" sz="1200" kern="1200" dirty="0">
                <a:solidFill>
                  <a:schemeClr val="tx1"/>
                </a:solidFill>
                <a:effectLst/>
                <a:latin typeface="+mn-lt"/>
                <a:ea typeface="+mn-ea"/>
                <a:cs typeface="+mn-cs"/>
              </a:rPr>
              <a:t>發展</a:t>
            </a:r>
            <a:r>
              <a:rPr lang="zh-TW" altLang="zh-TW" sz="1200" kern="1200" dirty="0">
                <a:solidFill>
                  <a:schemeClr val="tx1"/>
                </a:solidFill>
                <a:effectLst/>
                <a:latin typeface="+mn-lt"/>
                <a:ea typeface="+mn-ea"/>
                <a:cs typeface="+mn-cs"/>
              </a:rPr>
              <a:t>，一個有競爭力的銀行，在自家產品和服務被客戶比較時，就能更凸顯其價格優勢或是高品質的服務，因此有競爭力的銀行應有參與平台的誘因</a:t>
            </a:r>
            <a:r>
              <a:rPr lang="en-US" altLang="zh-TW" sz="1200" kern="1200" dirty="0">
                <a:solidFill>
                  <a:schemeClr val="tx1"/>
                </a:solidFill>
                <a:effectLst/>
                <a:latin typeface="+mn-lt"/>
                <a:ea typeface="+mn-ea"/>
                <a:cs typeface="+mn-cs"/>
              </a:rPr>
              <a:t>; </a:t>
            </a:r>
            <a:r>
              <a:rPr lang="zh-TW" altLang="zh-TW" sz="1200" kern="1200" dirty="0">
                <a:solidFill>
                  <a:schemeClr val="tx1"/>
                </a:solidFill>
                <a:effectLst/>
                <a:latin typeface="+mn-lt"/>
                <a:ea typeface="+mn-ea"/>
                <a:cs typeface="+mn-cs"/>
              </a:rPr>
              <a:t>那麼經營較弱勢的銀行，若選擇不參與平台，除非其培養的理專非常專業，否則客戶很可能因為自身的不方便，將資產挪到其他有參與平台的銀行</a:t>
            </a:r>
            <a:r>
              <a:rPr lang="zh-TW" altLang="en-US" sz="1200" kern="1200" dirty="0">
                <a:solidFill>
                  <a:schemeClr val="tx1"/>
                </a:solidFill>
                <a:effectLst/>
                <a:latin typeface="+mn-lt"/>
                <a:ea typeface="+mn-ea"/>
                <a:cs typeface="+mn-cs"/>
              </a:rPr>
              <a:t>當</a:t>
            </a:r>
            <a:r>
              <a:rPr lang="zh-TW" altLang="zh-TW" sz="1200" kern="1200" dirty="0">
                <a:solidFill>
                  <a:schemeClr val="tx1"/>
                </a:solidFill>
                <a:effectLst/>
                <a:latin typeface="+mn-lt"/>
                <a:ea typeface="+mn-ea"/>
                <a:cs typeface="+mn-cs"/>
              </a:rPr>
              <a:t>中，</a:t>
            </a:r>
            <a:r>
              <a:rPr lang="zh-TW" altLang="en-US" sz="1200" kern="1200" dirty="0">
                <a:solidFill>
                  <a:schemeClr val="tx1"/>
                </a:solidFill>
                <a:effectLst/>
                <a:latin typeface="+mn-lt"/>
                <a:ea typeface="+mn-ea"/>
                <a:cs typeface="+mn-cs"/>
              </a:rPr>
              <a:t>所以</a:t>
            </a:r>
            <a:r>
              <a:rPr lang="zh-TW" altLang="zh-TW" sz="1200" kern="1200" dirty="0">
                <a:solidFill>
                  <a:schemeClr val="tx1"/>
                </a:solidFill>
                <a:effectLst/>
                <a:latin typeface="+mn-lt"/>
                <a:ea typeface="+mn-ea"/>
                <a:cs typeface="+mn-cs"/>
              </a:rPr>
              <a:t>較弱勢的銀行也應會</a:t>
            </a:r>
            <a:r>
              <a:rPr lang="zh-TW" altLang="en-US" sz="1200" kern="1200" dirty="0">
                <a:solidFill>
                  <a:schemeClr val="tx1"/>
                </a:solidFill>
                <a:effectLst/>
                <a:latin typeface="+mn-lt"/>
                <a:ea typeface="+mn-ea"/>
                <a:cs typeface="+mn-cs"/>
              </a:rPr>
              <a:t>選擇</a:t>
            </a:r>
            <a:r>
              <a:rPr lang="zh-TW" altLang="zh-TW" sz="1200" kern="1200" dirty="0">
                <a:solidFill>
                  <a:schemeClr val="tx1"/>
                </a:solidFill>
                <a:effectLst/>
                <a:latin typeface="+mn-lt"/>
                <a:ea typeface="+mn-ea"/>
                <a:cs typeface="+mn-cs"/>
              </a:rPr>
              <a:t>參與此平台，並同時不斷精進自家銀行的產品競爭力和服務。</a:t>
            </a:r>
          </a:p>
        </p:txBody>
      </p:sp>
      <p:sp>
        <p:nvSpPr>
          <p:cNvPr id="4" name="Slide Number Placeholder 3"/>
          <p:cNvSpPr>
            <a:spLocks noGrp="1"/>
          </p:cNvSpPr>
          <p:nvPr>
            <p:ph type="sldNum" sz="quarter" idx="10"/>
          </p:nvPr>
        </p:nvSpPr>
        <p:spPr/>
        <p:txBody>
          <a:bodyPr/>
          <a:lstStyle/>
          <a:p>
            <a:fld id="{370092DE-B246-487A-9775-EF13F52CD4C7}" type="slidenum">
              <a:rPr lang="en-US" smtClean="0"/>
              <a:t>6</a:t>
            </a:fld>
            <a:endParaRPr lang="en-US"/>
          </a:p>
        </p:txBody>
      </p:sp>
    </p:spTree>
    <p:extLst>
      <p:ext uri="{BB962C8B-B14F-4D97-AF65-F5344CB8AC3E}">
        <p14:creationId xmlns:p14="http://schemas.microsoft.com/office/powerpoint/2010/main" val="32250430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Rot="1" noChangeAspect="1" noChangeArrowheads="1" noTextEdit="1"/>
          </p:cNvSpPr>
          <p:nvPr>
            <p:ph type="sldImg"/>
          </p:nvPr>
        </p:nvSpPr>
        <p:spPr>
          <a:xfrm>
            <a:off x="381000" y="685800"/>
            <a:ext cx="6096000" cy="3429000"/>
          </a:xfrm>
          <a:ln/>
        </p:spPr>
      </p:sp>
      <p:sp>
        <p:nvSpPr>
          <p:cNvPr id="41987" name="Rectangle 3"/>
          <p:cNvSpPr>
            <a:spLocks noGrp="1" noChangeArrowheads="1"/>
          </p:cNvSpPr>
          <p:nvPr>
            <p:ph type="body" idx="1"/>
          </p:nvPr>
        </p:nvSpPr>
        <p:spPr/>
        <p:txBody>
          <a:bodyPr/>
          <a:lstStyle/>
          <a:p>
            <a:r>
              <a:rPr lang="zh-TW" altLang="en-US" dirty="0"/>
              <a:t>而有關此平台更詳細的運作機制和其創新的項目將在第二部分介紹。</a:t>
            </a:r>
            <a:endParaRPr lang="zh-CN" altLang="en-US" dirty="0"/>
          </a:p>
        </p:txBody>
      </p:sp>
    </p:spTree>
    <p:extLst>
      <p:ext uri="{BB962C8B-B14F-4D97-AF65-F5344CB8AC3E}">
        <p14:creationId xmlns:p14="http://schemas.microsoft.com/office/powerpoint/2010/main" val="20614706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1200" kern="1200" dirty="0">
                <a:solidFill>
                  <a:schemeClr val="tx1"/>
                </a:solidFill>
                <a:effectLst/>
                <a:latin typeface="+mn-lt"/>
                <a:ea typeface="+mn-ea"/>
                <a:cs typeface="+mn-cs"/>
              </a:rPr>
              <a:t>由於此平台是運用在銀行業，因此將由與銀行業相關的</a:t>
            </a:r>
            <a:r>
              <a:rPr lang="zh-TW" altLang="zh-TW" sz="1200" kern="1200" dirty="0">
                <a:solidFill>
                  <a:schemeClr val="tx1"/>
                </a:solidFill>
                <a:effectLst/>
                <a:latin typeface="+mn-lt"/>
                <a:ea typeface="+mn-ea"/>
                <a:cs typeface="+mn-cs"/>
              </a:rPr>
              <a:t>公正第三方來建置平台，例如中華民國銀行商業同業公會。</a:t>
            </a:r>
            <a:endParaRPr lang="en-US" altLang="zh-TW"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TW"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1200" kern="1200" dirty="0">
                <a:solidFill>
                  <a:schemeClr val="tx1"/>
                </a:solidFill>
                <a:effectLst/>
                <a:latin typeface="+mn-lt"/>
                <a:ea typeface="+mn-ea"/>
                <a:cs typeface="+mn-cs"/>
              </a:rPr>
              <a:t>而</a:t>
            </a:r>
            <a:r>
              <a:rPr lang="zh-TW" altLang="zh-TW" sz="1200" kern="1200" dirty="0">
                <a:solidFill>
                  <a:schemeClr val="tx1"/>
                </a:solidFill>
                <a:effectLst/>
                <a:latin typeface="+mn-lt"/>
                <a:ea typeface="+mn-ea"/>
                <a:cs typeface="+mn-cs"/>
              </a:rPr>
              <a:t>參與平台的銀行，其</a:t>
            </a:r>
            <a:r>
              <a:rPr lang="zh-TW" altLang="en-US" sz="1200" kern="1200" dirty="0">
                <a:solidFill>
                  <a:schemeClr val="tx1"/>
                </a:solidFill>
                <a:effectLst/>
                <a:latin typeface="+mn-lt"/>
                <a:ea typeface="+mn-ea"/>
                <a:cs typeface="+mn-cs"/>
              </a:rPr>
              <a:t>財富管理的</a:t>
            </a:r>
            <a:r>
              <a:rPr lang="zh-TW" altLang="zh-TW" sz="1200" kern="1200" dirty="0">
                <a:solidFill>
                  <a:schemeClr val="tx1"/>
                </a:solidFill>
                <a:effectLst/>
                <a:latin typeface="+mn-lt"/>
                <a:ea typeface="+mn-ea"/>
                <a:cs typeface="+mn-cs"/>
              </a:rPr>
              <a:t>客戶在開啟投資帳戶後，授權該銀行的交易資料能夠整合在此平台，即可在平台中了解自己完整的資產配置。</a:t>
            </a:r>
            <a:r>
              <a:rPr lang="zh-TW" altLang="en-US" sz="1200" kern="1200" dirty="0">
                <a:solidFill>
                  <a:schemeClr val="tx1"/>
                </a:solidFill>
                <a:effectLst/>
                <a:latin typeface="+mn-lt"/>
                <a:ea typeface="+mn-ea"/>
                <a:cs typeface="+mn-cs"/>
              </a:rPr>
              <a:t>過程中</a:t>
            </a:r>
            <a:r>
              <a:rPr lang="zh-TW" altLang="zh-TW" sz="1200" kern="1200" dirty="0">
                <a:solidFill>
                  <a:schemeClr val="tx1"/>
                </a:solidFill>
                <a:effectLst/>
                <a:latin typeface="+mn-lt"/>
                <a:ea typeface="+mn-ea"/>
                <a:cs typeface="+mn-cs"/>
              </a:rPr>
              <a:t>僅有客戶可以檢視自身</a:t>
            </a:r>
            <a:r>
              <a:rPr lang="zh-TW" altLang="en-US" sz="1200" kern="1200" dirty="0">
                <a:solidFill>
                  <a:schemeClr val="tx1"/>
                </a:solidFill>
                <a:effectLst/>
                <a:latin typeface="+mn-lt"/>
                <a:ea typeface="+mn-ea"/>
                <a:cs typeface="+mn-cs"/>
              </a:rPr>
              <a:t>所有</a:t>
            </a:r>
            <a:r>
              <a:rPr lang="zh-TW" altLang="zh-TW" sz="1200" kern="1200" dirty="0">
                <a:solidFill>
                  <a:schemeClr val="tx1"/>
                </a:solidFill>
                <a:effectLst/>
                <a:latin typeface="+mn-lt"/>
                <a:ea typeface="+mn-ea"/>
                <a:cs typeface="+mn-cs"/>
              </a:rPr>
              <a:t>的資產，銀行間的資訊是不互通的，以保護客戶的隱私。</a:t>
            </a:r>
            <a:endParaRPr lang="en-US" altLang="zh-TW"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1200" kern="1200" dirty="0">
                <a:solidFill>
                  <a:schemeClr val="tx1"/>
                </a:solidFill>
                <a:effectLst/>
                <a:latin typeface="+mn-lt"/>
                <a:ea typeface="+mn-ea"/>
                <a:cs typeface="+mn-cs"/>
              </a:rPr>
              <a:t>此創新即是運用一個新興的整合</a:t>
            </a:r>
            <a:r>
              <a:rPr lang="zh-TW" altLang="zh-TW" sz="1200" kern="1200" dirty="0">
                <a:solidFill>
                  <a:schemeClr val="tx1"/>
                </a:solidFill>
                <a:effectLst/>
                <a:latin typeface="+mn-lt"/>
                <a:ea typeface="+mn-ea"/>
                <a:cs typeface="+mn-cs"/>
              </a:rPr>
              <a:t>平台</a:t>
            </a:r>
            <a:r>
              <a:rPr lang="zh-TW" altLang="en-US" sz="1200" kern="1200" dirty="0">
                <a:solidFill>
                  <a:schemeClr val="tx1"/>
                </a:solidFill>
                <a:effectLst/>
                <a:latin typeface="+mn-lt"/>
                <a:ea typeface="+mn-ea"/>
                <a:cs typeface="+mn-cs"/>
              </a:rPr>
              <a:t>，讓銀行的客戶能夠</a:t>
            </a:r>
            <a:r>
              <a:rPr lang="zh-TW" altLang="zh-TW" sz="1200" kern="1200" dirty="0">
                <a:solidFill>
                  <a:schemeClr val="tx1"/>
                </a:solidFill>
                <a:effectLst/>
                <a:latin typeface="+mn-lt"/>
                <a:ea typeface="+mn-ea"/>
                <a:cs typeface="+mn-cs"/>
              </a:rPr>
              <a:t>追蹤自己在各銀行的投資</a:t>
            </a:r>
            <a:r>
              <a:rPr lang="zh-TW" altLang="en-US" sz="1200" kern="1200" dirty="0">
                <a:solidFill>
                  <a:schemeClr val="tx1"/>
                </a:solidFill>
                <a:effectLst/>
                <a:latin typeface="+mn-lt"/>
                <a:ea typeface="+mn-ea"/>
                <a:cs typeface="+mn-cs"/>
              </a:rPr>
              <a:t>，有更多權力來靈活調配資產</a:t>
            </a:r>
            <a:r>
              <a:rPr lang="zh-TW" altLang="zh-TW" sz="1200" kern="1200" dirty="0">
                <a:solidFill>
                  <a:schemeClr val="tx1"/>
                </a:solidFill>
                <a:effectLst/>
                <a:latin typeface="+mn-lt"/>
                <a:ea typeface="+mn-ea"/>
                <a:cs typeface="+mn-cs"/>
              </a:rPr>
              <a:t>，</a:t>
            </a:r>
            <a:r>
              <a:rPr lang="zh-TW" altLang="en-US" sz="1200" kern="1200" dirty="0">
                <a:solidFill>
                  <a:schemeClr val="tx1"/>
                </a:solidFill>
                <a:effectLst/>
                <a:latin typeface="+mn-lt"/>
                <a:ea typeface="+mn-ea"/>
                <a:cs typeface="+mn-cs"/>
              </a:rPr>
              <a:t>最終往</a:t>
            </a:r>
            <a:r>
              <a:rPr lang="zh-TW" altLang="zh-TW" sz="1200" kern="1200" dirty="0">
                <a:solidFill>
                  <a:schemeClr val="tx1"/>
                </a:solidFill>
                <a:effectLst/>
                <a:latin typeface="+mn-lt"/>
                <a:ea typeface="+mn-ea"/>
                <a:cs typeface="+mn-cs"/>
              </a:rPr>
              <a:t>高價值活動自動化</a:t>
            </a:r>
            <a:r>
              <a:rPr lang="zh-TW" altLang="en-US" sz="1200" kern="1200" dirty="0">
                <a:solidFill>
                  <a:schemeClr val="tx1"/>
                </a:solidFill>
                <a:effectLst/>
                <a:latin typeface="+mn-lt"/>
                <a:ea typeface="+mn-ea"/>
                <a:cs typeface="+mn-cs"/>
              </a:rPr>
              <a:t>的方向進步</a:t>
            </a:r>
            <a:r>
              <a:rPr lang="zh-TW" altLang="zh-TW" sz="1200" kern="1200" dirty="0">
                <a:solidFill>
                  <a:schemeClr val="tx1"/>
                </a:solidFill>
                <a:effectLst/>
                <a:latin typeface="+mn-lt"/>
                <a:ea typeface="+mn-ea"/>
                <a:cs typeface="+mn-cs"/>
              </a:rPr>
              <a:t>。</a:t>
            </a:r>
          </a:p>
          <a:p>
            <a:endParaRPr lang="zh-TW" altLang="zh-TW"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370092DE-B246-487A-9775-EF13F52CD4C7}" type="slidenum">
              <a:rPr lang="en-US" smtClean="0"/>
              <a:t>8</a:t>
            </a:fld>
            <a:endParaRPr lang="en-US"/>
          </a:p>
        </p:txBody>
      </p:sp>
    </p:spTree>
    <p:extLst>
      <p:ext uri="{BB962C8B-B14F-4D97-AF65-F5344CB8AC3E}">
        <p14:creationId xmlns:p14="http://schemas.microsoft.com/office/powerpoint/2010/main" val="38663718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Rot="1" noChangeAspect="1" noChangeArrowheads="1" noTextEdit="1"/>
          </p:cNvSpPr>
          <p:nvPr>
            <p:ph type="sldImg"/>
          </p:nvPr>
        </p:nvSpPr>
        <p:spPr>
          <a:xfrm>
            <a:off x="381000" y="685800"/>
            <a:ext cx="6096000" cy="3429000"/>
          </a:xfrm>
          <a:ln/>
        </p:spPr>
      </p:sp>
      <p:sp>
        <p:nvSpPr>
          <p:cNvPr id="41987" name="Rectangle 3"/>
          <p:cNvSpPr>
            <a:spLocks noGrp="1" noChangeArrowheads="1"/>
          </p:cNvSpPr>
          <p:nvPr>
            <p:ph type="body" idx="1"/>
          </p:nvPr>
        </p:nvSpPr>
        <p:spPr/>
        <p:txBody>
          <a:bodyPr/>
          <a:lstStyle/>
          <a:p>
            <a:r>
              <a:rPr lang="zh-TW" altLang="en-US" dirty="0"/>
              <a:t>第三部分是財富管理整合平台的模擬畫面</a:t>
            </a:r>
            <a:endParaRPr lang="zh-CN" altLang="en-US" dirty="0"/>
          </a:p>
        </p:txBody>
      </p:sp>
    </p:spTree>
    <p:extLst>
      <p:ext uri="{BB962C8B-B14F-4D97-AF65-F5344CB8AC3E}">
        <p14:creationId xmlns:p14="http://schemas.microsoft.com/office/powerpoint/2010/main" val="7844446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638" y="2130426"/>
            <a:ext cx="10365899" cy="1470025"/>
          </a:xfrm>
        </p:spPr>
        <p:txBody>
          <a:bodyPr/>
          <a:lstStyle/>
          <a:p>
            <a:r>
              <a:rPr lang="zh-CN" altLang="en-US"/>
              <a:t>单击此处编辑母版标题样式</a:t>
            </a:r>
          </a:p>
        </p:txBody>
      </p:sp>
      <p:sp>
        <p:nvSpPr>
          <p:cNvPr id="3" name="副标题 2"/>
          <p:cNvSpPr>
            <a:spLocks noGrp="1"/>
          </p:cNvSpPr>
          <p:nvPr>
            <p:ph type="subTitle" idx="1"/>
          </p:nvPr>
        </p:nvSpPr>
        <p:spPr>
          <a:xfrm>
            <a:off x="1829276" y="3886200"/>
            <a:ext cx="8536623"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1B3E24BF-67B8-48BD-9ABF-36DACBACC99B}" type="datetimeFigureOut">
              <a:rPr lang="zh-CN" altLang="en-US" smtClean="0"/>
              <a:t>2020/12/27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1464AD9-C849-45B6-BBCC-5E990A5EEF54}" type="slidenum">
              <a:rPr lang="zh-CN" altLang="en-US" smtClean="0"/>
              <a:t>‹#›</a:t>
            </a:fld>
            <a:endParaRPr lang="zh-CN" altLang="en-US"/>
          </a:p>
        </p:txBody>
      </p:sp>
    </p:spTree>
    <p:extLst>
      <p:ext uri="{BB962C8B-B14F-4D97-AF65-F5344CB8AC3E}">
        <p14:creationId xmlns:p14="http://schemas.microsoft.com/office/powerpoint/2010/main" val="18577968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1B3E24BF-67B8-48BD-9ABF-36DACBACC99B}" type="datetimeFigureOut">
              <a:rPr lang="zh-CN" altLang="en-US" smtClean="0"/>
              <a:t>2020/12/27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1464AD9-C849-45B6-BBCC-5E990A5EEF54}" type="slidenum">
              <a:rPr lang="zh-CN" altLang="en-US" smtClean="0"/>
              <a:t>‹#›</a:t>
            </a:fld>
            <a:endParaRPr lang="zh-CN" altLang="en-US"/>
          </a:p>
        </p:txBody>
      </p:sp>
    </p:spTree>
    <p:extLst>
      <p:ext uri="{BB962C8B-B14F-4D97-AF65-F5344CB8AC3E}">
        <p14:creationId xmlns:p14="http://schemas.microsoft.com/office/powerpoint/2010/main" val="25862757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11792903" y="274639"/>
            <a:ext cx="3658553"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13012" y="274639"/>
            <a:ext cx="10776639"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1B3E24BF-67B8-48BD-9ABF-36DACBACC99B}" type="datetimeFigureOut">
              <a:rPr lang="zh-CN" altLang="en-US" smtClean="0"/>
              <a:t>2020/12/27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1464AD9-C849-45B6-BBCC-5E990A5EEF54}" type="slidenum">
              <a:rPr lang="zh-CN" altLang="en-US" smtClean="0"/>
              <a:t>‹#›</a:t>
            </a:fld>
            <a:endParaRPr lang="zh-CN" altLang="en-US"/>
          </a:p>
        </p:txBody>
      </p:sp>
    </p:spTree>
    <p:extLst>
      <p:ext uri="{BB962C8B-B14F-4D97-AF65-F5344CB8AC3E}">
        <p14:creationId xmlns:p14="http://schemas.microsoft.com/office/powerpoint/2010/main" val="24463172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1B3E24BF-67B8-48BD-9ABF-36DACBACC99B}" type="datetimeFigureOut">
              <a:rPr lang="zh-CN" altLang="en-US" smtClean="0"/>
              <a:t>2020/12/27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1464AD9-C849-45B6-BBCC-5E990A5EEF54}" type="slidenum">
              <a:rPr lang="zh-CN" altLang="en-US" smtClean="0"/>
              <a:t>‹#›</a:t>
            </a:fld>
            <a:endParaRPr lang="zh-CN" altLang="en-US"/>
          </a:p>
        </p:txBody>
      </p:sp>
    </p:spTree>
    <p:extLst>
      <p:ext uri="{BB962C8B-B14F-4D97-AF65-F5344CB8AC3E}">
        <p14:creationId xmlns:p14="http://schemas.microsoft.com/office/powerpoint/2010/main" val="32862400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335" y="4406901"/>
            <a:ext cx="10365899"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335" y="2906713"/>
            <a:ext cx="10365899"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1B3E24BF-67B8-48BD-9ABF-36DACBACC99B}" type="datetimeFigureOut">
              <a:rPr lang="zh-CN" altLang="en-US" smtClean="0"/>
              <a:t>2020/12/27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1464AD9-C849-45B6-BBCC-5E990A5EEF54}" type="slidenum">
              <a:rPr lang="zh-CN" altLang="en-US" smtClean="0"/>
              <a:t>‹#›</a:t>
            </a:fld>
            <a:endParaRPr lang="zh-CN" altLang="en-US"/>
          </a:p>
        </p:txBody>
      </p:sp>
    </p:spTree>
    <p:extLst>
      <p:ext uri="{BB962C8B-B14F-4D97-AF65-F5344CB8AC3E}">
        <p14:creationId xmlns:p14="http://schemas.microsoft.com/office/powerpoint/2010/main" val="17069295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13012" y="1600201"/>
            <a:ext cx="7217596"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8233862" y="1600201"/>
            <a:ext cx="7217595"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1B3E24BF-67B8-48BD-9ABF-36DACBACC99B}" type="datetimeFigureOut">
              <a:rPr lang="zh-CN" altLang="en-US" smtClean="0"/>
              <a:t>2020/12/27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1464AD9-C849-45B6-BBCC-5E990A5EEF54}" type="slidenum">
              <a:rPr lang="zh-CN" altLang="en-US" smtClean="0"/>
              <a:t>‹#›</a:t>
            </a:fld>
            <a:endParaRPr lang="zh-CN" altLang="en-US"/>
          </a:p>
        </p:txBody>
      </p:sp>
    </p:spTree>
    <p:extLst>
      <p:ext uri="{BB962C8B-B14F-4D97-AF65-F5344CB8AC3E}">
        <p14:creationId xmlns:p14="http://schemas.microsoft.com/office/powerpoint/2010/main" val="4823901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759" y="274638"/>
            <a:ext cx="10975658"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759" y="1535113"/>
            <a:ext cx="538832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759" y="2174875"/>
            <a:ext cx="53883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4980" y="1535113"/>
            <a:ext cx="539043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4980" y="2174875"/>
            <a:ext cx="539043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1B3E24BF-67B8-48BD-9ABF-36DACBACC99B}" type="datetimeFigureOut">
              <a:rPr lang="zh-CN" altLang="en-US" smtClean="0"/>
              <a:t>2020/12/27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1464AD9-C849-45B6-BBCC-5E990A5EEF54}" type="slidenum">
              <a:rPr lang="zh-CN" altLang="en-US" smtClean="0"/>
              <a:t>‹#›</a:t>
            </a:fld>
            <a:endParaRPr lang="zh-CN" altLang="en-US"/>
          </a:p>
        </p:txBody>
      </p:sp>
    </p:spTree>
    <p:extLst>
      <p:ext uri="{BB962C8B-B14F-4D97-AF65-F5344CB8AC3E}">
        <p14:creationId xmlns:p14="http://schemas.microsoft.com/office/powerpoint/2010/main" val="3571365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1B3E24BF-67B8-48BD-9ABF-36DACBACC99B}" type="datetimeFigureOut">
              <a:rPr lang="zh-CN" altLang="en-US" smtClean="0"/>
              <a:t>2020/12/27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B1464AD9-C849-45B6-BBCC-5E990A5EEF54}" type="slidenum">
              <a:rPr lang="zh-CN" altLang="en-US" smtClean="0"/>
              <a:t>‹#›</a:t>
            </a:fld>
            <a:endParaRPr lang="zh-CN" altLang="en-US"/>
          </a:p>
        </p:txBody>
      </p:sp>
    </p:spTree>
    <p:extLst>
      <p:ext uri="{BB962C8B-B14F-4D97-AF65-F5344CB8AC3E}">
        <p14:creationId xmlns:p14="http://schemas.microsoft.com/office/powerpoint/2010/main" val="39667023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B3E24BF-67B8-48BD-9ABF-36DACBACC99B}" type="datetimeFigureOut">
              <a:rPr lang="zh-CN" altLang="en-US" smtClean="0"/>
              <a:t>2020/12/27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B1464AD9-C849-45B6-BBCC-5E990A5EEF54}" type="slidenum">
              <a:rPr lang="zh-CN" altLang="en-US" smtClean="0"/>
              <a:t>‹#›</a:t>
            </a:fld>
            <a:endParaRPr lang="zh-CN" altLang="en-US"/>
          </a:p>
        </p:txBody>
      </p:sp>
    </p:spTree>
    <p:extLst>
      <p:ext uri="{BB962C8B-B14F-4D97-AF65-F5344CB8AC3E}">
        <p14:creationId xmlns:p14="http://schemas.microsoft.com/office/powerpoint/2010/main" val="13910990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759" y="273050"/>
            <a:ext cx="4012129"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7974" y="273051"/>
            <a:ext cx="6817442"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759" y="1435101"/>
            <a:ext cx="4012129"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1B3E24BF-67B8-48BD-9ABF-36DACBACC99B}" type="datetimeFigureOut">
              <a:rPr lang="zh-CN" altLang="en-US" smtClean="0"/>
              <a:t>2020/12/27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1464AD9-C849-45B6-BBCC-5E990A5EEF54}" type="slidenum">
              <a:rPr lang="zh-CN" altLang="en-US" smtClean="0"/>
              <a:t>‹#›</a:t>
            </a:fld>
            <a:endParaRPr lang="zh-CN" altLang="en-US"/>
          </a:p>
        </p:txBody>
      </p:sp>
    </p:spTree>
    <p:extLst>
      <p:ext uri="{BB962C8B-B14F-4D97-AF65-F5344CB8AC3E}">
        <p14:creationId xmlns:p14="http://schemas.microsoft.com/office/powerpoint/2010/main" val="39865084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90340" y="4800600"/>
            <a:ext cx="7317105"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90340" y="612775"/>
            <a:ext cx="7317105"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2390340" y="5367338"/>
            <a:ext cx="7317105"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1B3E24BF-67B8-48BD-9ABF-36DACBACC99B}" type="datetimeFigureOut">
              <a:rPr lang="zh-CN" altLang="en-US" smtClean="0"/>
              <a:t>2020/12/27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1464AD9-C849-45B6-BBCC-5E990A5EEF54}" type="slidenum">
              <a:rPr lang="zh-CN" altLang="en-US" smtClean="0"/>
              <a:t>‹#›</a:t>
            </a:fld>
            <a:endParaRPr lang="zh-CN" altLang="en-US"/>
          </a:p>
        </p:txBody>
      </p:sp>
    </p:spTree>
    <p:extLst>
      <p:ext uri="{BB962C8B-B14F-4D97-AF65-F5344CB8AC3E}">
        <p14:creationId xmlns:p14="http://schemas.microsoft.com/office/powerpoint/2010/main" val="16242070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759" y="274638"/>
            <a:ext cx="10975658"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609759" y="1600201"/>
            <a:ext cx="10975658"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09759" y="6356351"/>
            <a:ext cx="2845541"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B3E24BF-67B8-48BD-9ABF-36DACBACC99B}" type="datetimeFigureOut">
              <a:rPr lang="zh-CN" altLang="en-US" smtClean="0"/>
              <a:t>2020/12/27</a:t>
            </a:fld>
            <a:endParaRPr lang="zh-CN" altLang="en-US"/>
          </a:p>
        </p:txBody>
      </p:sp>
      <p:sp>
        <p:nvSpPr>
          <p:cNvPr id="5" name="页脚占位符 4"/>
          <p:cNvSpPr>
            <a:spLocks noGrp="1"/>
          </p:cNvSpPr>
          <p:nvPr>
            <p:ph type="ftr" sz="quarter" idx="3"/>
          </p:nvPr>
        </p:nvSpPr>
        <p:spPr>
          <a:xfrm>
            <a:off x="4166685" y="6356351"/>
            <a:ext cx="3861805"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739875" y="6356351"/>
            <a:ext cx="2845541"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1464AD9-C849-45B6-BBCC-5E990A5EEF54}" type="slidenum">
              <a:rPr lang="zh-CN" altLang="en-US" smtClean="0"/>
              <a:t>‹#›</a:t>
            </a:fld>
            <a:endParaRPr lang="zh-CN" altLang="en-US"/>
          </a:p>
        </p:txBody>
      </p:sp>
    </p:spTree>
    <p:extLst>
      <p:ext uri="{BB962C8B-B14F-4D97-AF65-F5344CB8AC3E}">
        <p14:creationId xmlns:p14="http://schemas.microsoft.com/office/powerpoint/2010/main" val="15240270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notesSlide" Target="../notesSlides/notesSlide4.xml"/><Relationship Id="rId7"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tags" Target="../tags/tag2.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_rels/slide5.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notesSlide" Target="../notesSlides/notesSlide5.xml"/><Relationship Id="rId7"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tags" Target="../tags/tag3.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9.png"/><Relationship Id="rId9"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4.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任意多边形 22"/>
          <p:cNvSpPr/>
          <p:nvPr/>
        </p:nvSpPr>
        <p:spPr>
          <a:xfrm rot="2680233">
            <a:off x="6744018" y="5762384"/>
            <a:ext cx="7191213" cy="6332337"/>
          </a:xfrm>
          <a:custGeom>
            <a:avLst/>
            <a:gdLst>
              <a:gd name="connsiteX0" fmla="*/ 0 w 5393410"/>
              <a:gd name="connsiteY0" fmla="*/ 0 h 4749253"/>
              <a:gd name="connsiteX1" fmla="*/ 4406292 w 5393410"/>
              <a:gd name="connsiteY1" fmla="*/ 0 h 4749253"/>
              <a:gd name="connsiteX2" fmla="*/ 5393410 w 5393410"/>
              <a:gd name="connsiteY2" fmla="*/ 998536 h 4749253"/>
              <a:gd name="connsiteX3" fmla="*/ 1599309 w 5393410"/>
              <a:gd name="connsiteY3" fmla="*/ 4749253 h 4749253"/>
              <a:gd name="connsiteX4" fmla="*/ 0 w 5393410"/>
              <a:gd name="connsiteY4" fmla="*/ 4749253 h 47492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3410" h="4749253">
                <a:moveTo>
                  <a:pt x="0" y="0"/>
                </a:moveTo>
                <a:lnTo>
                  <a:pt x="4406292" y="0"/>
                </a:lnTo>
                <a:lnTo>
                  <a:pt x="5393410" y="998536"/>
                </a:lnTo>
                <a:lnTo>
                  <a:pt x="1599309" y="4749253"/>
                </a:lnTo>
                <a:lnTo>
                  <a:pt x="0" y="474925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cxnSp>
        <p:nvCxnSpPr>
          <p:cNvPr id="24" name="直接连接符 23"/>
          <p:cNvCxnSpPr/>
          <p:nvPr/>
        </p:nvCxnSpPr>
        <p:spPr>
          <a:xfrm>
            <a:off x="10003066" y="4461240"/>
            <a:ext cx="4183523" cy="4083096"/>
          </a:xfrm>
          <a:prstGeom prst="line">
            <a:avLst/>
          </a:prstGeom>
          <a:ln w="19050">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flipH="1">
            <a:off x="5931589" y="4501457"/>
            <a:ext cx="4073316" cy="4091244"/>
          </a:xfrm>
          <a:prstGeom prst="line">
            <a:avLst/>
          </a:prstGeom>
          <a:ln w="19050">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5049195" y="7739065"/>
            <a:ext cx="4183523" cy="4083096"/>
          </a:xfrm>
          <a:prstGeom prst="line">
            <a:avLst/>
          </a:prstGeom>
          <a:ln w="19050">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136766" y="1700808"/>
            <a:ext cx="7520007" cy="1797543"/>
          </a:xfrm>
          <a:prstGeom prst="rect">
            <a:avLst/>
          </a:prstGeom>
          <a:noFill/>
        </p:spPr>
        <p:txBody>
          <a:bodyPr wrap="none" rtlCol="0">
            <a:spAutoFit/>
          </a:bodyPr>
          <a:lstStyle/>
          <a:p>
            <a:pPr>
              <a:lnSpc>
                <a:spcPts val="7000"/>
              </a:lnSpc>
            </a:pPr>
            <a:endParaRPr lang="en-US" altLang="zh-TW" sz="4400" b="1" dirty="0">
              <a:latin typeface="微软雅黑" pitchFamily="34" charset="-122"/>
              <a:ea typeface="微软雅黑" pitchFamily="34" charset="-122"/>
            </a:endParaRPr>
          </a:p>
          <a:p>
            <a:pPr>
              <a:lnSpc>
                <a:spcPts val="7000"/>
              </a:lnSpc>
            </a:pPr>
            <a:r>
              <a:rPr lang="zh-TW" altLang="en-US" sz="4400" b="1" dirty="0">
                <a:latin typeface="微软雅黑" pitchFamily="34" charset="-122"/>
                <a:ea typeface="微软雅黑" pitchFamily="34" charset="-122"/>
              </a:rPr>
              <a:t>銀行財富管理第三方整合平台</a:t>
            </a:r>
            <a:endParaRPr lang="zh-TW" altLang="en-US" sz="8800" b="1" dirty="0">
              <a:latin typeface="微软雅黑" pitchFamily="34" charset="-122"/>
              <a:ea typeface="微软雅黑" pitchFamily="34" charset="-122"/>
            </a:endParaRPr>
          </a:p>
        </p:txBody>
      </p:sp>
      <p:sp>
        <p:nvSpPr>
          <p:cNvPr id="28" name="TextBox 27"/>
          <p:cNvSpPr txBox="1"/>
          <p:nvPr/>
        </p:nvSpPr>
        <p:spPr>
          <a:xfrm>
            <a:off x="144927" y="3525933"/>
            <a:ext cx="8928992" cy="454099"/>
          </a:xfrm>
          <a:prstGeom prst="rect">
            <a:avLst/>
          </a:prstGeom>
          <a:noFill/>
        </p:spPr>
        <p:txBody>
          <a:bodyPr wrap="square" rtlCol="0">
            <a:spAutoFit/>
          </a:bodyPr>
          <a:lstStyle/>
          <a:p>
            <a:pPr>
              <a:lnSpc>
                <a:spcPts val="3000"/>
              </a:lnSpc>
            </a:pPr>
            <a:r>
              <a:rPr lang="zh-TW" altLang="en-US" sz="2400" dirty="0">
                <a:solidFill>
                  <a:schemeClr val="tx1">
                    <a:lumMod val="50000"/>
                    <a:lumOff val="50000"/>
                  </a:schemeClr>
                </a:solidFill>
                <a:latin typeface="微软雅黑" panose="020B0503020204020204" pitchFamily="34" charset="-122"/>
                <a:ea typeface="微软雅黑" panose="020B0503020204020204" pitchFamily="34" charset="-122"/>
              </a:rPr>
              <a:t>個人專題期末報告</a:t>
            </a:r>
            <a:endParaRPr lang="zh-TW" altLang="en-US" sz="2000" dirty="0">
              <a:latin typeface="微软雅黑" panose="020B0503020204020204" pitchFamily="34" charset="-122"/>
              <a:ea typeface="微软雅黑" panose="020B0503020204020204" pitchFamily="34" charset="-122"/>
            </a:endParaRPr>
          </a:p>
        </p:txBody>
      </p:sp>
      <p:cxnSp>
        <p:nvCxnSpPr>
          <p:cNvPr id="30" name="直接连接符 29"/>
          <p:cNvCxnSpPr/>
          <p:nvPr/>
        </p:nvCxnSpPr>
        <p:spPr>
          <a:xfrm>
            <a:off x="188359" y="5061012"/>
            <a:ext cx="7779888" cy="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sp>
        <p:nvSpPr>
          <p:cNvPr id="2" name="文字方塊 1">
            <a:extLst>
              <a:ext uri="{FF2B5EF4-FFF2-40B4-BE49-F238E27FC236}">
                <a16:creationId xmlns:a16="http://schemas.microsoft.com/office/drawing/2014/main" id="{A36FA04E-76FB-45F2-949F-9B18350C4712}"/>
              </a:ext>
            </a:extLst>
          </p:cNvPr>
          <p:cNvSpPr txBox="1"/>
          <p:nvPr/>
        </p:nvSpPr>
        <p:spPr>
          <a:xfrm>
            <a:off x="155647" y="5093847"/>
            <a:ext cx="4752528" cy="400110"/>
          </a:xfrm>
          <a:prstGeom prst="rect">
            <a:avLst/>
          </a:prstGeom>
          <a:noFill/>
        </p:spPr>
        <p:txBody>
          <a:bodyPr wrap="square" rtlCol="0">
            <a:spAutoFit/>
          </a:bodyPr>
          <a:lstStyle/>
          <a:p>
            <a:r>
              <a:rPr lang="zh-TW" altLang="en-US" sz="2000" dirty="0">
                <a:latin typeface="微软雅黑" panose="020B0503020204020204" pitchFamily="34" charset="-122"/>
                <a:ea typeface="微软雅黑" panose="020B0503020204020204" pitchFamily="34" charset="-122"/>
              </a:rPr>
              <a:t>財金所二年級 </a:t>
            </a:r>
            <a:r>
              <a:rPr lang="en-US" altLang="zh-TW" sz="2000" dirty="0">
                <a:latin typeface="微软雅黑" panose="020B0503020204020204" pitchFamily="34" charset="-122"/>
                <a:ea typeface="微软雅黑" panose="020B0503020204020204" pitchFamily="34" charset="-122"/>
              </a:rPr>
              <a:t>R08723024 </a:t>
            </a:r>
            <a:r>
              <a:rPr lang="zh-TW" altLang="en-US" sz="2000" dirty="0">
                <a:latin typeface="微软雅黑" panose="020B0503020204020204" pitchFamily="34" charset="-122"/>
                <a:ea typeface="微软雅黑" panose="020B0503020204020204" pitchFamily="34" charset="-122"/>
              </a:rPr>
              <a:t>郭庭妤</a:t>
            </a:r>
            <a:endParaRPr lang="en-US" altLang="zh-TW" sz="2000" dirty="0">
              <a:latin typeface="微软雅黑" panose="020B0503020204020204" pitchFamily="34" charset="-122"/>
              <a:ea typeface="微软雅黑" panose="020B0503020204020204" pitchFamily="34" charset="-122"/>
            </a:endParaRPr>
          </a:p>
        </p:txBody>
      </p:sp>
      <p:sp>
        <p:nvSpPr>
          <p:cNvPr id="33" name="文字方塊 32">
            <a:extLst>
              <a:ext uri="{FF2B5EF4-FFF2-40B4-BE49-F238E27FC236}">
                <a16:creationId xmlns:a16="http://schemas.microsoft.com/office/drawing/2014/main" id="{B7D341C9-AAF6-444B-93B8-BD7324FE1AB8}"/>
              </a:ext>
            </a:extLst>
          </p:cNvPr>
          <p:cNvSpPr txBox="1"/>
          <p:nvPr/>
        </p:nvSpPr>
        <p:spPr>
          <a:xfrm>
            <a:off x="136766" y="4604482"/>
            <a:ext cx="4614263" cy="400110"/>
          </a:xfrm>
          <a:prstGeom prst="rect">
            <a:avLst/>
          </a:prstGeom>
          <a:noFill/>
        </p:spPr>
        <p:txBody>
          <a:bodyPr wrap="square" rtlCol="0">
            <a:spAutoFit/>
          </a:bodyPr>
          <a:lstStyle/>
          <a:p>
            <a:r>
              <a:rPr lang="zh-TW" altLang="en-US" sz="2000" dirty="0">
                <a:latin typeface="微软雅黑" panose="020B0503020204020204" pitchFamily="34" charset="-122"/>
                <a:ea typeface="微软雅黑" panose="020B0503020204020204" pitchFamily="34" charset="-122"/>
              </a:rPr>
              <a:t>金融創新</a:t>
            </a:r>
            <a:endParaRPr lang="zh-TW" altLang="en-US" dirty="0"/>
          </a:p>
        </p:txBody>
      </p:sp>
    </p:spTree>
    <p:extLst>
      <p:ext uri="{BB962C8B-B14F-4D97-AF65-F5344CB8AC3E}">
        <p14:creationId xmlns:p14="http://schemas.microsoft.com/office/powerpoint/2010/main" val="42723606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圖片 9">
            <a:extLst>
              <a:ext uri="{FF2B5EF4-FFF2-40B4-BE49-F238E27FC236}">
                <a16:creationId xmlns:a16="http://schemas.microsoft.com/office/drawing/2014/main" id="{DF9064DF-7DA0-49F9-97A2-8F0812AB53E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75556" y="0"/>
            <a:ext cx="9644063" cy="6858000"/>
          </a:xfrm>
          <a:prstGeom prst="rect">
            <a:avLst/>
          </a:prstGeom>
        </p:spPr>
      </p:pic>
    </p:spTree>
    <p:extLst>
      <p:ext uri="{BB962C8B-B14F-4D97-AF65-F5344CB8AC3E}">
        <p14:creationId xmlns:p14="http://schemas.microsoft.com/office/powerpoint/2010/main" val="24459447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圖片 9">
            <a:extLst>
              <a:ext uri="{FF2B5EF4-FFF2-40B4-BE49-F238E27FC236}">
                <a16:creationId xmlns:a16="http://schemas.microsoft.com/office/drawing/2014/main" id="{DF9064DF-7DA0-49F9-97A2-8F0812AB53E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75556" y="0"/>
            <a:ext cx="9644063" cy="6858000"/>
          </a:xfrm>
          <a:prstGeom prst="rect">
            <a:avLst/>
          </a:prstGeom>
        </p:spPr>
      </p:pic>
      <p:sp>
        <p:nvSpPr>
          <p:cNvPr id="2" name="矩形: 圓角 1">
            <a:extLst>
              <a:ext uri="{FF2B5EF4-FFF2-40B4-BE49-F238E27FC236}">
                <a16:creationId xmlns:a16="http://schemas.microsoft.com/office/drawing/2014/main" id="{6CFD3EC5-CED4-4590-931D-CF972E66D3EE}"/>
              </a:ext>
            </a:extLst>
          </p:cNvPr>
          <p:cNvSpPr/>
          <p:nvPr/>
        </p:nvSpPr>
        <p:spPr>
          <a:xfrm>
            <a:off x="2137147" y="2241550"/>
            <a:ext cx="2592288" cy="1331466"/>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31626700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圖片 9">
            <a:extLst>
              <a:ext uri="{FF2B5EF4-FFF2-40B4-BE49-F238E27FC236}">
                <a16:creationId xmlns:a16="http://schemas.microsoft.com/office/drawing/2014/main" id="{DF9064DF-7DA0-49F9-97A2-8F0812AB53E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75556" y="0"/>
            <a:ext cx="9644063" cy="6858000"/>
          </a:xfrm>
          <a:prstGeom prst="rect">
            <a:avLst/>
          </a:prstGeom>
        </p:spPr>
      </p:pic>
      <p:sp>
        <p:nvSpPr>
          <p:cNvPr id="3" name="矩形: 圓角 2">
            <a:extLst>
              <a:ext uri="{FF2B5EF4-FFF2-40B4-BE49-F238E27FC236}">
                <a16:creationId xmlns:a16="http://schemas.microsoft.com/office/drawing/2014/main" id="{B7768BD4-2C74-498E-81D4-42B11AA1AE85}"/>
              </a:ext>
            </a:extLst>
          </p:cNvPr>
          <p:cNvSpPr/>
          <p:nvPr/>
        </p:nvSpPr>
        <p:spPr>
          <a:xfrm>
            <a:off x="5017466" y="2204864"/>
            <a:ext cx="2702847" cy="1331466"/>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26640887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圖片 9">
            <a:extLst>
              <a:ext uri="{FF2B5EF4-FFF2-40B4-BE49-F238E27FC236}">
                <a16:creationId xmlns:a16="http://schemas.microsoft.com/office/drawing/2014/main" id="{DF9064DF-7DA0-49F9-97A2-8F0812AB53E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75556" y="0"/>
            <a:ext cx="9644063" cy="6858000"/>
          </a:xfrm>
          <a:prstGeom prst="rect">
            <a:avLst/>
          </a:prstGeom>
        </p:spPr>
      </p:pic>
      <p:sp>
        <p:nvSpPr>
          <p:cNvPr id="3" name="矩形: 圓角 2">
            <a:extLst>
              <a:ext uri="{FF2B5EF4-FFF2-40B4-BE49-F238E27FC236}">
                <a16:creationId xmlns:a16="http://schemas.microsoft.com/office/drawing/2014/main" id="{B1146870-80C8-4E9D-8552-C743B1C08AAC}"/>
              </a:ext>
            </a:extLst>
          </p:cNvPr>
          <p:cNvSpPr/>
          <p:nvPr/>
        </p:nvSpPr>
        <p:spPr>
          <a:xfrm>
            <a:off x="8041804" y="2204864"/>
            <a:ext cx="2664296" cy="1331466"/>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 name="矩形 1">
            <a:extLst>
              <a:ext uri="{FF2B5EF4-FFF2-40B4-BE49-F238E27FC236}">
                <a16:creationId xmlns:a16="http://schemas.microsoft.com/office/drawing/2014/main" id="{0AA820D0-CDE6-4A57-BD45-06C8808289D3}"/>
              </a:ext>
            </a:extLst>
          </p:cNvPr>
          <p:cNvSpPr/>
          <p:nvPr/>
        </p:nvSpPr>
        <p:spPr>
          <a:xfrm>
            <a:off x="7681763" y="3789040"/>
            <a:ext cx="3024337" cy="288032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39734169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圖片 9">
            <a:extLst>
              <a:ext uri="{FF2B5EF4-FFF2-40B4-BE49-F238E27FC236}">
                <a16:creationId xmlns:a16="http://schemas.microsoft.com/office/drawing/2014/main" id="{DF9064DF-7DA0-49F9-97A2-8F0812AB53E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75556" y="0"/>
            <a:ext cx="9644063" cy="6858000"/>
          </a:xfrm>
          <a:prstGeom prst="rect">
            <a:avLst/>
          </a:prstGeom>
        </p:spPr>
      </p:pic>
      <p:sp>
        <p:nvSpPr>
          <p:cNvPr id="3" name="矩形 2">
            <a:extLst>
              <a:ext uri="{FF2B5EF4-FFF2-40B4-BE49-F238E27FC236}">
                <a16:creationId xmlns:a16="http://schemas.microsoft.com/office/drawing/2014/main" id="{6CDE7B58-2542-474F-A98C-21CA6242B52F}"/>
              </a:ext>
            </a:extLst>
          </p:cNvPr>
          <p:cNvSpPr/>
          <p:nvPr/>
        </p:nvSpPr>
        <p:spPr>
          <a:xfrm>
            <a:off x="2137146" y="3789040"/>
            <a:ext cx="4752529" cy="2808312"/>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37571082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圖片 2">
            <a:extLst>
              <a:ext uri="{FF2B5EF4-FFF2-40B4-BE49-F238E27FC236}">
                <a16:creationId xmlns:a16="http://schemas.microsoft.com/office/drawing/2014/main" id="{4BB358FD-2148-4CFD-88E3-6EFF8A50EE4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75556" y="0"/>
            <a:ext cx="9644063" cy="6858000"/>
          </a:xfrm>
          <a:prstGeom prst="rect">
            <a:avLst/>
          </a:prstGeom>
        </p:spPr>
      </p:pic>
    </p:spTree>
    <p:extLst>
      <p:ext uri="{BB962C8B-B14F-4D97-AF65-F5344CB8AC3E}">
        <p14:creationId xmlns:p14="http://schemas.microsoft.com/office/powerpoint/2010/main" val="6733851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圖片 7">
            <a:extLst>
              <a:ext uri="{FF2B5EF4-FFF2-40B4-BE49-F238E27FC236}">
                <a16:creationId xmlns:a16="http://schemas.microsoft.com/office/drawing/2014/main" id="{415D5DA5-279E-4D44-82DC-81FD248E082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75556" y="0"/>
            <a:ext cx="9644063" cy="6858000"/>
          </a:xfrm>
          <a:prstGeom prst="rect">
            <a:avLst/>
          </a:prstGeom>
        </p:spPr>
      </p:pic>
    </p:spTree>
    <p:extLst>
      <p:ext uri="{BB962C8B-B14F-4D97-AF65-F5344CB8AC3E}">
        <p14:creationId xmlns:p14="http://schemas.microsoft.com/office/powerpoint/2010/main" val="18618788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圖片 7">
            <a:extLst>
              <a:ext uri="{FF2B5EF4-FFF2-40B4-BE49-F238E27FC236}">
                <a16:creationId xmlns:a16="http://schemas.microsoft.com/office/drawing/2014/main" id="{415D5DA5-279E-4D44-82DC-81FD248E082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75556" y="0"/>
            <a:ext cx="9644063" cy="6858000"/>
          </a:xfrm>
          <a:prstGeom prst="rect">
            <a:avLst/>
          </a:prstGeom>
        </p:spPr>
      </p:pic>
      <p:sp>
        <p:nvSpPr>
          <p:cNvPr id="9" name="矩形: 圓角 8">
            <a:extLst>
              <a:ext uri="{FF2B5EF4-FFF2-40B4-BE49-F238E27FC236}">
                <a16:creationId xmlns:a16="http://schemas.microsoft.com/office/drawing/2014/main" id="{1DB4DA01-17DD-4562-9F46-8501F113BF8B}"/>
              </a:ext>
            </a:extLst>
          </p:cNvPr>
          <p:cNvSpPr/>
          <p:nvPr/>
        </p:nvSpPr>
        <p:spPr>
          <a:xfrm>
            <a:off x="2137147" y="2241550"/>
            <a:ext cx="2592288" cy="1331466"/>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矩形: 圓角 9">
            <a:extLst>
              <a:ext uri="{FF2B5EF4-FFF2-40B4-BE49-F238E27FC236}">
                <a16:creationId xmlns:a16="http://schemas.microsoft.com/office/drawing/2014/main" id="{3331C132-B3E7-4E05-BEB8-ED249B7BF374}"/>
              </a:ext>
            </a:extLst>
          </p:cNvPr>
          <p:cNvSpPr/>
          <p:nvPr/>
        </p:nvSpPr>
        <p:spPr>
          <a:xfrm>
            <a:off x="5017467" y="2241550"/>
            <a:ext cx="2714422" cy="1331466"/>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矩形 10">
            <a:extLst>
              <a:ext uri="{FF2B5EF4-FFF2-40B4-BE49-F238E27FC236}">
                <a16:creationId xmlns:a16="http://schemas.microsoft.com/office/drawing/2014/main" id="{9FDBCF1B-9EE8-4432-951A-0422ABFC3B0A}"/>
              </a:ext>
            </a:extLst>
          </p:cNvPr>
          <p:cNvSpPr/>
          <p:nvPr/>
        </p:nvSpPr>
        <p:spPr>
          <a:xfrm>
            <a:off x="7681764" y="3717032"/>
            <a:ext cx="2952328" cy="2952328"/>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13383035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圖片 7">
            <a:extLst>
              <a:ext uri="{FF2B5EF4-FFF2-40B4-BE49-F238E27FC236}">
                <a16:creationId xmlns:a16="http://schemas.microsoft.com/office/drawing/2014/main" id="{415D5DA5-279E-4D44-82DC-81FD248E082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75556" y="0"/>
            <a:ext cx="9644063" cy="6858000"/>
          </a:xfrm>
          <a:prstGeom prst="rect">
            <a:avLst/>
          </a:prstGeom>
        </p:spPr>
      </p:pic>
      <p:sp>
        <p:nvSpPr>
          <p:cNvPr id="9" name="矩形: 圓角 8">
            <a:extLst>
              <a:ext uri="{FF2B5EF4-FFF2-40B4-BE49-F238E27FC236}">
                <a16:creationId xmlns:a16="http://schemas.microsoft.com/office/drawing/2014/main" id="{1DB4DA01-17DD-4562-9F46-8501F113BF8B}"/>
              </a:ext>
            </a:extLst>
          </p:cNvPr>
          <p:cNvSpPr/>
          <p:nvPr/>
        </p:nvSpPr>
        <p:spPr>
          <a:xfrm>
            <a:off x="8034826" y="2214462"/>
            <a:ext cx="2660182" cy="1331466"/>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29791855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圖片 7">
            <a:extLst>
              <a:ext uri="{FF2B5EF4-FFF2-40B4-BE49-F238E27FC236}">
                <a16:creationId xmlns:a16="http://schemas.microsoft.com/office/drawing/2014/main" id="{415D5DA5-279E-4D44-82DC-81FD248E082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75556" y="0"/>
            <a:ext cx="9644063" cy="6858000"/>
          </a:xfrm>
          <a:prstGeom prst="rect">
            <a:avLst/>
          </a:prstGeom>
        </p:spPr>
      </p:pic>
      <p:sp>
        <p:nvSpPr>
          <p:cNvPr id="4" name="矩形 3">
            <a:extLst>
              <a:ext uri="{FF2B5EF4-FFF2-40B4-BE49-F238E27FC236}">
                <a16:creationId xmlns:a16="http://schemas.microsoft.com/office/drawing/2014/main" id="{D53F0FEB-2214-41AD-8091-533E49A595A7}"/>
              </a:ext>
            </a:extLst>
          </p:cNvPr>
          <p:cNvSpPr/>
          <p:nvPr/>
        </p:nvSpPr>
        <p:spPr>
          <a:xfrm>
            <a:off x="2137146" y="3789040"/>
            <a:ext cx="4752529" cy="2808312"/>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33822207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C0CA8CED-D5A0-4146-99D0-C9D5821614AF}"/>
              </a:ext>
            </a:extLst>
          </p:cNvPr>
          <p:cNvSpPr/>
          <p:nvPr/>
        </p:nvSpPr>
        <p:spPr>
          <a:xfrm>
            <a:off x="0" y="0"/>
            <a:ext cx="4801443" cy="6856413"/>
          </a:xfrm>
          <a:prstGeom prst="rect">
            <a:avLst/>
          </a:prstGeom>
          <a:solidFill>
            <a:srgbClr val="4F81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7" name="TextBox 16"/>
          <p:cNvSpPr txBox="1"/>
          <p:nvPr/>
        </p:nvSpPr>
        <p:spPr>
          <a:xfrm>
            <a:off x="2110989" y="3091607"/>
            <a:ext cx="3194510" cy="769441"/>
          </a:xfrm>
          <a:prstGeom prst="rect">
            <a:avLst/>
          </a:prstGeom>
          <a:solidFill>
            <a:schemeClr val="bg1"/>
          </a:solidFill>
        </p:spPr>
        <p:txBody>
          <a:bodyPr wrap="square" rtlCol="0">
            <a:spAutoFit/>
          </a:bodyPr>
          <a:lstStyle>
            <a:defPPr>
              <a:defRPr lang="zh-CN"/>
            </a:defPPr>
            <a:lvl1pPr>
              <a:defRPr sz="2800" b="1">
                <a:solidFill>
                  <a:srgbClr val="0070C0"/>
                </a:solidFill>
                <a:latin typeface="微软雅黑" panose="020B0503020204020204" pitchFamily="34" charset="-122"/>
                <a:ea typeface="微软雅黑" panose="020B0503020204020204" pitchFamily="34" charset="-122"/>
              </a:defRPr>
            </a:lvl1pPr>
          </a:lstStyle>
          <a:p>
            <a:pPr algn="ctr"/>
            <a:r>
              <a:rPr lang="zh-TW" altLang="en-US" sz="4400" dirty="0">
                <a:solidFill>
                  <a:schemeClr val="tx1"/>
                </a:solidFill>
              </a:rPr>
              <a:t>目    錄</a:t>
            </a:r>
            <a:endParaRPr lang="zh-CN" altLang="en-US" sz="4400" dirty="0">
              <a:solidFill>
                <a:schemeClr val="tx1"/>
              </a:solidFill>
            </a:endParaRPr>
          </a:p>
        </p:txBody>
      </p:sp>
      <p:sp>
        <p:nvSpPr>
          <p:cNvPr id="28" name="矩形 27"/>
          <p:cNvSpPr/>
          <p:nvPr/>
        </p:nvSpPr>
        <p:spPr>
          <a:xfrm>
            <a:off x="7564887" y="1566154"/>
            <a:ext cx="1415772" cy="525657"/>
          </a:xfrm>
          <a:prstGeom prst="rect">
            <a:avLst/>
          </a:prstGeom>
        </p:spPr>
        <p:txBody>
          <a:bodyPr wrap="none">
            <a:spAutoFit/>
          </a:bodyPr>
          <a:lstStyle/>
          <a:p>
            <a:pPr defTabSz="1218926">
              <a:lnSpc>
                <a:spcPct val="130000"/>
              </a:lnSpc>
              <a:defRPr/>
            </a:pPr>
            <a:r>
              <a:rPr lang="zh-TW" altLang="en-US" sz="2400" b="1" dirty="0">
                <a:latin typeface="微软雅黑" panose="020B0503020204020204" pitchFamily="34" charset="-122"/>
                <a:ea typeface="微软雅黑" panose="020B0503020204020204" pitchFamily="34" charset="-122"/>
              </a:rPr>
              <a:t>設計起源</a:t>
            </a:r>
            <a:endParaRPr lang="en-US" altLang="zh-CN" sz="2400" b="1" dirty="0">
              <a:latin typeface="微软雅黑" panose="020B0503020204020204" pitchFamily="34" charset="-122"/>
              <a:ea typeface="微软雅黑" panose="020B0503020204020204" pitchFamily="34" charset="-122"/>
            </a:endParaRPr>
          </a:p>
        </p:txBody>
      </p:sp>
      <p:sp>
        <p:nvSpPr>
          <p:cNvPr id="31" name="矩形 30"/>
          <p:cNvSpPr/>
          <p:nvPr/>
        </p:nvSpPr>
        <p:spPr>
          <a:xfrm>
            <a:off x="7564887" y="2771889"/>
            <a:ext cx="1415772" cy="525657"/>
          </a:xfrm>
          <a:prstGeom prst="rect">
            <a:avLst/>
          </a:prstGeom>
        </p:spPr>
        <p:txBody>
          <a:bodyPr wrap="none">
            <a:spAutoFit/>
          </a:bodyPr>
          <a:lstStyle/>
          <a:p>
            <a:pPr defTabSz="1218926">
              <a:lnSpc>
                <a:spcPct val="130000"/>
              </a:lnSpc>
              <a:defRPr/>
            </a:pPr>
            <a:r>
              <a:rPr lang="zh-TW" altLang="en-US" sz="2400" b="1" dirty="0">
                <a:latin typeface="微软雅黑" panose="020B0503020204020204" pitchFamily="34" charset="-122"/>
                <a:ea typeface="微软雅黑" panose="020B0503020204020204" pitchFamily="34" charset="-122"/>
              </a:rPr>
              <a:t>平台機制</a:t>
            </a:r>
            <a:endParaRPr lang="en-US" altLang="zh-CN" sz="2400" b="1" dirty="0">
              <a:latin typeface="微软雅黑" panose="020B0503020204020204" pitchFamily="34" charset="-122"/>
              <a:ea typeface="微软雅黑" panose="020B0503020204020204" pitchFamily="34" charset="-122"/>
            </a:endParaRPr>
          </a:p>
        </p:txBody>
      </p:sp>
      <p:sp>
        <p:nvSpPr>
          <p:cNvPr id="34" name="矩形 33"/>
          <p:cNvSpPr/>
          <p:nvPr/>
        </p:nvSpPr>
        <p:spPr>
          <a:xfrm>
            <a:off x="7564887" y="3941014"/>
            <a:ext cx="1415772" cy="525657"/>
          </a:xfrm>
          <a:prstGeom prst="rect">
            <a:avLst/>
          </a:prstGeom>
        </p:spPr>
        <p:txBody>
          <a:bodyPr wrap="none">
            <a:spAutoFit/>
          </a:bodyPr>
          <a:lstStyle/>
          <a:p>
            <a:pPr defTabSz="1218926">
              <a:lnSpc>
                <a:spcPct val="130000"/>
              </a:lnSpc>
              <a:defRPr/>
            </a:pPr>
            <a:r>
              <a:rPr lang="zh-TW" altLang="en-US" sz="2400" b="1" dirty="0">
                <a:latin typeface="微软雅黑" panose="020B0503020204020204" pitchFamily="34" charset="-122"/>
                <a:ea typeface="微软雅黑" panose="020B0503020204020204" pitchFamily="34" charset="-122"/>
              </a:rPr>
              <a:t>模擬畫面</a:t>
            </a:r>
            <a:endParaRPr lang="en-US" altLang="zh-CN" sz="2400" b="1" dirty="0">
              <a:latin typeface="微软雅黑" panose="020B0503020204020204" pitchFamily="34" charset="-122"/>
              <a:ea typeface="微软雅黑" panose="020B0503020204020204" pitchFamily="34" charset="-122"/>
            </a:endParaRPr>
          </a:p>
        </p:txBody>
      </p:sp>
      <p:sp>
        <p:nvSpPr>
          <p:cNvPr id="37" name="矩形 36"/>
          <p:cNvSpPr/>
          <p:nvPr/>
        </p:nvSpPr>
        <p:spPr>
          <a:xfrm>
            <a:off x="7582648" y="5164213"/>
            <a:ext cx="1415772" cy="525657"/>
          </a:xfrm>
          <a:prstGeom prst="rect">
            <a:avLst/>
          </a:prstGeom>
        </p:spPr>
        <p:txBody>
          <a:bodyPr wrap="none">
            <a:spAutoFit/>
          </a:bodyPr>
          <a:lstStyle/>
          <a:p>
            <a:pPr defTabSz="1218926">
              <a:lnSpc>
                <a:spcPct val="130000"/>
              </a:lnSpc>
              <a:defRPr/>
            </a:pPr>
            <a:r>
              <a:rPr lang="zh-TW" altLang="en-US" sz="2400" b="1" dirty="0">
                <a:latin typeface="微软雅黑" panose="020B0503020204020204" pitchFamily="34" charset="-122"/>
                <a:ea typeface="微软雅黑" panose="020B0503020204020204" pitchFamily="34" charset="-122"/>
              </a:rPr>
              <a:t>未來發展</a:t>
            </a:r>
            <a:endParaRPr lang="en-US" altLang="zh-CN" sz="2400" b="1" dirty="0">
              <a:latin typeface="微软雅黑" panose="020B0503020204020204" pitchFamily="34" charset="-122"/>
              <a:ea typeface="微软雅黑" panose="020B0503020204020204" pitchFamily="34" charset="-122"/>
            </a:endParaRPr>
          </a:p>
        </p:txBody>
      </p:sp>
      <p:sp>
        <p:nvSpPr>
          <p:cNvPr id="39" name="椭圆 21">
            <a:extLst>
              <a:ext uri="{FF2B5EF4-FFF2-40B4-BE49-F238E27FC236}">
                <a16:creationId xmlns:a16="http://schemas.microsoft.com/office/drawing/2014/main" id="{E3F8C87B-7680-4DFB-BCE9-C1BBAEE581A6}"/>
              </a:ext>
            </a:extLst>
          </p:cNvPr>
          <p:cNvSpPr/>
          <p:nvPr/>
        </p:nvSpPr>
        <p:spPr>
          <a:xfrm>
            <a:off x="6430520" y="1375470"/>
            <a:ext cx="907027" cy="907027"/>
          </a:xfrm>
          <a:prstGeom prst="ellipse">
            <a:avLst/>
          </a:prstGeom>
          <a:solidFill>
            <a:srgbClr val="757376"/>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199" dirty="0"/>
              <a:t>01</a:t>
            </a:r>
            <a:endParaRPr lang="zh-CN" altLang="en-US" sz="3199" dirty="0"/>
          </a:p>
        </p:txBody>
      </p:sp>
      <p:sp>
        <p:nvSpPr>
          <p:cNvPr id="40" name="椭圆 22">
            <a:extLst>
              <a:ext uri="{FF2B5EF4-FFF2-40B4-BE49-F238E27FC236}">
                <a16:creationId xmlns:a16="http://schemas.microsoft.com/office/drawing/2014/main" id="{A6167D1F-8A95-47C7-8AAA-D99444DA5C2C}"/>
              </a:ext>
            </a:extLst>
          </p:cNvPr>
          <p:cNvSpPr/>
          <p:nvPr/>
        </p:nvSpPr>
        <p:spPr>
          <a:xfrm>
            <a:off x="6430520" y="2581205"/>
            <a:ext cx="907027" cy="907027"/>
          </a:xfrm>
          <a:prstGeom prst="ellipse">
            <a:avLst/>
          </a:prstGeom>
          <a:solidFill>
            <a:schemeClr val="accent1">
              <a:lumMod val="50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199" dirty="0"/>
              <a:t>02</a:t>
            </a:r>
            <a:endParaRPr lang="zh-CN" altLang="en-US" sz="3199" dirty="0"/>
          </a:p>
        </p:txBody>
      </p:sp>
      <p:sp>
        <p:nvSpPr>
          <p:cNvPr id="41" name="椭圆 23">
            <a:extLst>
              <a:ext uri="{FF2B5EF4-FFF2-40B4-BE49-F238E27FC236}">
                <a16:creationId xmlns:a16="http://schemas.microsoft.com/office/drawing/2014/main" id="{382B41F1-C006-4B70-BDF2-A341D822CD1D}"/>
              </a:ext>
            </a:extLst>
          </p:cNvPr>
          <p:cNvSpPr/>
          <p:nvPr/>
        </p:nvSpPr>
        <p:spPr>
          <a:xfrm>
            <a:off x="6430520" y="3753445"/>
            <a:ext cx="907027" cy="907027"/>
          </a:xfrm>
          <a:prstGeom prst="ellipse">
            <a:avLst/>
          </a:prstGeom>
          <a:solidFill>
            <a:srgbClr val="29303A"/>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199" dirty="0"/>
              <a:t>03</a:t>
            </a:r>
            <a:endParaRPr lang="zh-CN" altLang="en-US" sz="3199" dirty="0"/>
          </a:p>
        </p:txBody>
      </p:sp>
      <p:sp>
        <p:nvSpPr>
          <p:cNvPr id="42" name="椭圆 24">
            <a:extLst>
              <a:ext uri="{FF2B5EF4-FFF2-40B4-BE49-F238E27FC236}">
                <a16:creationId xmlns:a16="http://schemas.microsoft.com/office/drawing/2014/main" id="{20347708-9A88-43BF-AE36-7793B45361EA}"/>
              </a:ext>
            </a:extLst>
          </p:cNvPr>
          <p:cNvSpPr/>
          <p:nvPr/>
        </p:nvSpPr>
        <p:spPr>
          <a:xfrm>
            <a:off x="6430520" y="4973529"/>
            <a:ext cx="907027" cy="907027"/>
          </a:xfrm>
          <a:prstGeom prst="ellipse">
            <a:avLst/>
          </a:prstGeom>
          <a:solidFill>
            <a:schemeClr val="accent1">
              <a:lumMod val="50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199" dirty="0"/>
              <a:t>04</a:t>
            </a:r>
            <a:endParaRPr lang="zh-CN" altLang="en-US" sz="3199" dirty="0"/>
          </a:p>
        </p:txBody>
      </p:sp>
    </p:spTree>
    <p:extLst>
      <p:ext uri="{BB962C8B-B14F-4D97-AF65-F5344CB8AC3E}">
        <p14:creationId xmlns:p14="http://schemas.microsoft.com/office/powerpoint/2010/main" val="1287707036"/>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圖片 2">
            <a:extLst>
              <a:ext uri="{FF2B5EF4-FFF2-40B4-BE49-F238E27FC236}">
                <a16:creationId xmlns:a16="http://schemas.microsoft.com/office/drawing/2014/main" id="{5050F4EA-C6FC-4BBB-AC13-CB9323B873B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75556" y="0"/>
            <a:ext cx="9644063" cy="6858000"/>
          </a:xfrm>
          <a:prstGeom prst="rect">
            <a:avLst/>
          </a:prstGeom>
        </p:spPr>
      </p:pic>
    </p:spTree>
    <p:extLst>
      <p:ext uri="{BB962C8B-B14F-4D97-AF65-F5344CB8AC3E}">
        <p14:creationId xmlns:p14="http://schemas.microsoft.com/office/powerpoint/2010/main" val="42257315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手繪多邊形: 圖案 17">
            <a:extLst>
              <a:ext uri="{FF2B5EF4-FFF2-40B4-BE49-F238E27FC236}">
                <a16:creationId xmlns:a16="http://schemas.microsoft.com/office/drawing/2014/main" id="{6AD16ABF-43D8-4A44-A0E8-C2E641151254}"/>
              </a:ext>
            </a:extLst>
          </p:cNvPr>
          <p:cNvSpPr/>
          <p:nvPr/>
        </p:nvSpPr>
        <p:spPr>
          <a:xfrm>
            <a:off x="0" y="0"/>
            <a:ext cx="12195175" cy="6858000"/>
          </a:xfrm>
          <a:custGeom>
            <a:avLst/>
            <a:gdLst>
              <a:gd name="connsiteX0" fmla="*/ 6097587 w 12195175"/>
              <a:gd name="connsiteY0" fmla="*/ 4797152 h 6858000"/>
              <a:gd name="connsiteX1" fmla="*/ 6097587 w 12195175"/>
              <a:gd name="connsiteY1" fmla="*/ 6043977 h 6858000"/>
              <a:gd name="connsiteX2" fmla="*/ 9337946 w 12195175"/>
              <a:gd name="connsiteY2" fmla="*/ 6043977 h 6858000"/>
              <a:gd name="connsiteX3" fmla="*/ 9337946 w 12195175"/>
              <a:gd name="connsiteY3" fmla="*/ 4797152 h 6858000"/>
              <a:gd name="connsiteX4" fmla="*/ 0 w 12195175"/>
              <a:gd name="connsiteY4" fmla="*/ 0 h 6858000"/>
              <a:gd name="connsiteX5" fmla="*/ 12195175 w 12195175"/>
              <a:gd name="connsiteY5" fmla="*/ 0 h 6858000"/>
              <a:gd name="connsiteX6" fmla="*/ 12195175 w 12195175"/>
              <a:gd name="connsiteY6" fmla="*/ 6858000 h 6858000"/>
              <a:gd name="connsiteX7" fmla="*/ 0 w 12195175"/>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5175" h="6858000">
                <a:moveTo>
                  <a:pt x="6097587" y="4797152"/>
                </a:moveTo>
                <a:lnTo>
                  <a:pt x="6097587" y="6043977"/>
                </a:lnTo>
                <a:lnTo>
                  <a:pt x="9337946" y="6043977"/>
                </a:lnTo>
                <a:lnTo>
                  <a:pt x="9337946" y="4797152"/>
                </a:lnTo>
                <a:close/>
                <a:moveTo>
                  <a:pt x="0" y="0"/>
                </a:moveTo>
                <a:lnTo>
                  <a:pt x="12195175" y="0"/>
                </a:lnTo>
                <a:lnTo>
                  <a:pt x="12195175" y="6858000"/>
                </a:lnTo>
                <a:lnTo>
                  <a:pt x="0" y="6858000"/>
                </a:lnTo>
                <a:close/>
              </a:path>
            </a:pathLst>
          </a:cu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8" name="矩形 27"/>
          <p:cNvSpPr/>
          <p:nvPr/>
        </p:nvSpPr>
        <p:spPr>
          <a:xfrm>
            <a:off x="7564887" y="1566154"/>
            <a:ext cx="1415772" cy="525657"/>
          </a:xfrm>
          <a:prstGeom prst="rect">
            <a:avLst/>
          </a:prstGeom>
        </p:spPr>
        <p:txBody>
          <a:bodyPr wrap="none">
            <a:spAutoFit/>
          </a:bodyPr>
          <a:lstStyle/>
          <a:p>
            <a:pPr defTabSz="1218926">
              <a:lnSpc>
                <a:spcPct val="130000"/>
              </a:lnSpc>
              <a:defRPr/>
            </a:pPr>
            <a:r>
              <a:rPr lang="zh-TW" altLang="en-US" sz="2400" b="1" dirty="0">
                <a:latin typeface="微软雅黑" panose="020B0503020204020204" pitchFamily="34" charset="-122"/>
                <a:ea typeface="微软雅黑" panose="020B0503020204020204" pitchFamily="34" charset="-122"/>
              </a:rPr>
              <a:t>設計起源</a:t>
            </a:r>
            <a:endParaRPr lang="en-US" altLang="zh-CN" sz="2400" b="1" dirty="0">
              <a:latin typeface="微软雅黑" panose="020B0503020204020204" pitchFamily="34" charset="-122"/>
              <a:ea typeface="微软雅黑" panose="020B0503020204020204" pitchFamily="34" charset="-122"/>
            </a:endParaRPr>
          </a:p>
        </p:txBody>
      </p:sp>
      <p:sp>
        <p:nvSpPr>
          <p:cNvPr id="31" name="矩形 30"/>
          <p:cNvSpPr/>
          <p:nvPr/>
        </p:nvSpPr>
        <p:spPr>
          <a:xfrm>
            <a:off x="7564887" y="2771889"/>
            <a:ext cx="1415772" cy="525657"/>
          </a:xfrm>
          <a:prstGeom prst="rect">
            <a:avLst/>
          </a:prstGeom>
        </p:spPr>
        <p:txBody>
          <a:bodyPr wrap="none">
            <a:spAutoFit/>
          </a:bodyPr>
          <a:lstStyle/>
          <a:p>
            <a:pPr defTabSz="1218926">
              <a:lnSpc>
                <a:spcPct val="130000"/>
              </a:lnSpc>
              <a:defRPr/>
            </a:pPr>
            <a:r>
              <a:rPr lang="zh-TW" altLang="en-US" sz="2400" b="1" dirty="0">
                <a:latin typeface="微软雅黑" panose="020B0503020204020204" pitchFamily="34" charset="-122"/>
                <a:ea typeface="微软雅黑" panose="020B0503020204020204" pitchFamily="34" charset="-122"/>
              </a:rPr>
              <a:t>平台機制</a:t>
            </a:r>
            <a:endParaRPr lang="en-US" altLang="zh-CN" sz="2400" b="1" dirty="0">
              <a:latin typeface="微软雅黑" panose="020B0503020204020204" pitchFamily="34" charset="-122"/>
              <a:ea typeface="微软雅黑" panose="020B0503020204020204" pitchFamily="34" charset="-122"/>
            </a:endParaRPr>
          </a:p>
        </p:txBody>
      </p:sp>
      <p:sp>
        <p:nvSpPr>
          <p:cNvPr id="34" name="矩形 33"/>
          <p:cNvSpPr/>
          <p:nvPr/>
        </p:nvSpPr>
        <p:spPr>
          <a:xfrm>
            <a:off x="7564887" y="3941014"/>
            <a:ext cx="1415772" cy="525657"/>
          </a:xfrm>
          <a:prstGeom prst="rect">
            <a:avLst/>
          </a:prstGeom>
        </p:spPr>
        <p:txBody>
          <a:bodyPr wrap="none">
            <a:spAutoFit/>
          </a:bodyPr>
          <a:lstStyle/>
          <a:p>
            <a:pPr defTabSz="1218926">
              <a:lnSpc>
                <a:spcPct val="130000"/>
              </a:lnSpc>
              <a:defRPr/>
            </a:pPr>
            <a:r>
              <a:rPr lang="zh-TW" altLang="en-US" sz="2400" b="1" dirty="0">
                <a:latin typeface="微软雅黑" panose="020B0503020204020204" pitchFamily="34" charset="-122"/>
                <a:ea typeface="微软雅黑" panose="020B0503020204020204" pitchFamily="34" charset="-122"/>
              </a:rPr>
              <a:t>模擬畫面</a:t>
            </a:r>
            <a:endParaRPr lang="en-US" altLang="zh-CN" sz="2400" b="1" dirty="0">
              <a:latin typeface="微软雅黑" panose="020B0503020204020204" pitchFamily="34" charset="-122"/>
              <a:ea typeface="微软雅黑" panose="020B0503020204020204" pitchFamily="34" charset="-122"/>
            </a:endParaRPr>
          </a:p>
        </p:txBody>
      </p:sp>
      <p:sp>
        <p:nvSpPr>
          <p:cNvPr id="37" name="矩形 36"/>
          <p:cNvSpPr/>
          <p:nvPr/>
        </p:nvSpPr>
        <p:spPr>
          <a:xfrm>
            <a:off x="7582648" y="5164213"/>
            <a:ext cx="1415772" cy="525657"/>
          </a:xfrm>
          <a:prstGeom prst="rect">
            <a:avLst/>
          </a:prstGeom>
        </p:spPr>
        <p:txBody>
          <a:bodyPr wrap="none">
            <a:spAutoFit/>
          </a:bodyPr>
          <a:lstStyle/>
          <a:p>
            <a:pPr defTabSz="1218926">
              <a:lnSpc>
                <a:spcPct val="130000"/>
              </a:lnSpc>
              <a:defRPr/>
            </a:pPr>
            <a:r>
              <a:rPr lang="zh-TW" altLang="en-US" sz="2400" b="1" dirty="0">
                <a:latin typeface="微软雅黑" panose="020B0503020204020204" pitchFamily="34" charset="-122"/>
                <a:ea typeface="微软雅黑" panose="020B0503020204020204" pitchFamily="34" charset="-122"/>
              </a:rPr>
              <a:t>未來發展</a:t>
            </a:r>
            <a:endParaRPr lang="en-US" altLang="zh-CN" sz="2400" b="1" dirty="0">
              <a:latin typeface="微软雅黑" panose="020B0503020204020204" pitchFamily="34" charset="-122"/>
              <a:ea typeface="微软雅黑" panose="020B0503020204020204" pitchFamily="34" charset="-122"/>
            </a:endParaRPr>
          </a:p>
        </p:txBody>
      </p:sp>
      <p:sp>
        <p:nvSpPr>
          <p:cNvPr id="39" name="椭圆 21">
            <a:extLst>
              <a:ext uri="{FF2B5EF4-FFF2-40B4-BE49-F238E27FC236}">
                <a16:creationId xmlns:a16="http://schemas.microsoft.com/office/drawing/2014/main" id="{E3F8C87B-7680-4DFB-BCE9-C1BBAEE581A6}"/>
              </a:ext>
            </a:extLst>
          </p:cNvPr>
          <p:cNvSpPr/>
          <p:nvPr/>
        </p:nvSpPr>
        <p:spPr>
          <a:xfrm>
            <a:off x="6430520" y="1375470"/>
            <a:ext cx="907027" cy="907027"/>
          </a:xfrm>
          <a:prstGeom prst="ellipse">
            <a:avLst/>
          </a:prstGeom>
          <a:solidFill>
            <a:srgbClr val="757376"/>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199" dirty="0"/>
              <a:t>01</a:t>
            </a:r>
            <a:endParaRPr lang="zh-CN" altLang="en-US" sz="3199" dirty="0"/>
          </a:p>
        </p:txBody>
      </p:sp>
      <p:sp>
        <p:nvSpPr>
          <p:cNvPr id="40" name="椭圆 22">
            <a:extLst>
              <a:ext uri="{FF2B5EF4-FFF2-40B4-BE49-F238E27FC236}">
                <a16:creationId xmlns:a16="http://schemas.microsoft.com/office/drawing/2014/main" id="{A6167D1F-8A95-47C7-8AAA-D99444DA5C2C}"/>
              </a:ext>
            </a:extLst>
          </p:cNvPr>
          <p:cNvSpPr/>
          <p:nvPr/>
        </p:nvSpPr>
        <p:spPr>
          <a:xfrm>
            <a:off x="6430520" y="2581205"/>
            <a:ext cx="907027" cy="907027"/>
          </a:xfrm>
          <a:prstGeom prst="ellipse">
            <a:avLst/>
          </a:prstGeom>
          <a:solidFill>
            <a:schemeClr val="accent1">
              <a:lumMod val="50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199" dirty="0"/>
              <a:t>02</a:t>
            </a:r>
            <a:endParaRPr lang="zh-CN" altLang="en-US" sz="3199" dirty="0"/>
          </a:p>
        </p:txBody>
      </p:sp>
      <p:sp>
        <p:nvSpPr>
          <p:cNvPr id="41" name="椭圆 23">
            <a:extLst>
              <a:ext uri="{FF2B5EF4-FFF2-40B4-BE49-F238E27FC236}">
                <a16:creationId xmlns:a16="http://schemas.microsoft.com/office/drawing/2014/main" id="{382B41F1-C006-4B70-BDF2-A341D822CD1D}"/>
              </a:ext>
            </a:extLst>
          </p:cNvPr>
          <p:cNvSpPr/>
          <p:nvPr/>
        </p:nvSpPr>
        <p:spPr>
          <a:xfrm>
            <a:off x="6430520" y="3753445"/>
            <a:ext cx="907027" cy="907027"/>
          </a:xfrm>
          <a:prstGeom prst="ellipse">
            <a:avLst/>
          </a:prstGeom>
          <a:solidFill>
            <a:srgbClr val="29303A"/>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199" dirty="0"/>
              <a:t>03</a:t>
            </a:r>
            <a:endParaRPr lang="zh-CN" altLang="en-US" sz="3199" dirty="0"/>
          </a:p>
        </p:txBody>
      </p:sp>
      <p:sp>
        <p:nvSpPr>
          <p:cNvPr id="42" name="椭圆 24">
            <a:extLst>
              <a:ext uri="{FF2B5EF4-FFF2-40B4-BE49-F238E27FC236}">
                <a16:creationId xmlns:a16="http://schemas.microsoft.com/office/drawing/2014/main" id="{20347708-9A88-43BF-AE36-7793B45361EA}"/>
              </a:ext>
            </a:extLst>
          </p:cNvPr>
          <p:cNvSpPr/>
          <p:nvPr/>
        </p:nvSpPr>
        <p:spPr>
          <a:xfrm>
            <a:off x="6430520" y="4973529"/>
            <a:ext cx="907027" cy="907027"/>
          </a:xfrm>
          <a:prstGeom prst="ellipse">
            <a:avLst/>
          </a:prstGeom>
          <a:solidFill>
            <a:schemeClr val="accent1">
              <a:lumMod val="50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199" dirty="0"/>
              <a:t>04</a:t>
            </a:r>
            <a:endParaRPr lang="zh-CN" altLang="en-US" sz="3199" dirty="0"/>
          </a:p>
        </p:txBody>
      </p:sp>
      <p:sp>
        <p:nvSpPr>
          <p:cNvPr id="14" name="矩形 13">
            <a:extLst>
              <a:ext uri="{FF2B5EF4-FFF2-40B4-BE49-F238E27FC236}">
                <a16:creationId xmlns:a16="http://schemas.microsoft.com/office/drawing/2014/main" id="{EAA44786-9B28-4E8E-A733-64BDDCC82BB8}"/>
              </a:ext>
            </a:extLst>
          </p:cNvPr>
          <p:cNvSpPr/>
          <p:nvPr/>
        </p:nvSpPr>
        <p:spPr>
          <a:xfrm>
            <a:off x="0" y="0"/>
            <a:ext cx="4801443" cy="6856413"/>
          </a:xfrm>
          <a:prstGeom prst="rect">
            <a:avLst/>
          </a:prstGeom>
          <a:solidFill>
            <a:srgbClr val="6B95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5" name="TextBox 16">
            <a:extLst>
              <a:ext uri="{FF2B5EF4-FFF2-40B4-BE49-F238E27FC236}">
                <a16:creationId xmlns:a16="http://schemas.microsoft.com/office/drawing/2014/main" id="{3BAB5516-2A2B-4EE6-A60D-E3500F79385B}"/>
              </a:ext>
            </a:extLst>
          </p:cNvPr>
          <p:cNvSpPr txBox="1"/>
          <p:nvPr/>
        </p:nvSpPr>
        <p:spPr>
          <a:xfrm>
            <a:off x="2110989" y="3090020"/>
            <a:ext cx="3194510" cy="769441"/>
          </a:xfrm>
          <a:prstGeom prst="rect">
            <a:avLst/>
          </a:prstGeom>
          <a:solidFill>
            <a:schemeClr val="bg1">
              <a:lumMod val="75000"/>
            </a:schemeClr>
          </a:solidFill>
        </p:spPr>
        <p:txBody>
          <a:bodyPr wrap="square" rtlCol="0">
            <a:spAutoFit/>
          </a:bodyPr>
          <a:lstStyle>
            <a:defPPr>
              <a:defRPr lang="zh-CN"/>
            </a:defPPr>
            <a:lvl1pPr>
              <a:defRPr sz="2800" b="1">
                <a:solidFill>
                  <a:srgbClr val="0070C0"/>
                </a:solidFill>
                <a:latin typeface="微软雅黑" panose="020B0503020204020204" pitchFamily="34" charset="-122"/>
                <a:ea typeface="微软雅黑" panose="020B0503020204020204" pitchFamily="34" charset="-122"/>
              </a:defRPr>
            </a:lvl1pPr>
          </a:lstStyle>
          <a:p>
            <a:pPr algn="ctr"/>
            <a:r>
              <a:rPr lang="zh-TW" altLang="en-US" sz="4400" dirty="0">
                <a:solidFill>
                  <a:schemeClr val="tx1"/>
                </a:solidFill>
              </a:rPr>
              <a:t>目    錄</a:t>
            </a:r>
            <a:endParaRPr lang="zh-CN" altLang="en-US" sz="4400" dirty="0">
              <a:solidFill>
                <a:schemeClr val="tx1"/>
              </a:solidFill>
            </a:endParaRPr>
          </a:p>
        </p:txBody>
      </p:sp>
    </p:spTree>
    <p:extLst>
      <p:ext uri="{BB962C8B-B14F-4D97-AF65-F5344CB8AC3E}">
        <p14:creationId xmlns:p14="http://schemas.microsoft.com/office/powerpoint/2010/main" val="2221653147"/>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橢圓 21">
            <a:extLst>
              <a:ext uri="{FF2B5EF4-FFF2-40B4-BE49-F238E27FC236}">
                <a16:creationId xmlns:a16="http://schemas.microsoft.com/office/drawing/2014/main" id="{F4A98CB0-CD68-4D9D-8463-CD6F07E5E0BC}"/>
              </a:ext>
            </a:extLst>
          </p:cNvPr>
          <p:cNvSpPr/>
          <p:nvPr/>
        </p:nvSpPr>
        <p:spPr>
          <a:xfrm>
            <a:off x="2236149" y="1647999"/>
            <a:ext cx="2016225" cy="1965548"/>
          </a:xfrm>
          <a:prstGeom prst="ellipse">
            <a:avLst/>
          </a:prstGeom>
          <a:solidFill>
            <a:srgbClr val="B9CD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1" name="橢圓 20">
            <a:extLst>
              <a:ext uri="{FF2B5EF4-FFF2-40B4-BE49-F238E27FC236}">
                <a16:creationId xmlns:a16="http://schemas.microsoft.com/office/drawing/2014/main" id="{B160E5C9-3673-4429-8344-CBC4E40357C0}"/>
              </a:ext>
            </a:extLst>
          </p:cNvPr>
          <p:cNvSpPr/>
          <p:nvPr/>
        </p:nvSpPr>
        <p:spPr>
          <a:xfrm>
            <a:off x="7908272" y="1647999"/>
            <a:ext cx="2016225" cy="1965548"/>
          </a:xfrm>
          <a:prstGeom prst="ellipse">
            <a:avLst/>
          </a:prstGeom>
          <a:solidFill>
            <a:srgbClr val="95B3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 name="Title 1"/>
          <p:cNvSpPr>
            <a:spLocks noGrp="1"/>
          </p:cNvSpPr>
          <p:nvPr>
            <p:ph type="title"/>
          </p:nvPr>
        </p:nvSpPr>
        <p:spPr>
          <a:xfrm>
            <a:off x="609759" y="274638"/>
            <a:ext cx="10975658" cy="1143000"/>
          </a:xfrm>
        </p:spPr>
        <p:txBody>
          <a:bodyPr/>
          <a:lstStyle/>
          <a:p>
            <a:pPr algn="l"/>
            <a:r>
              <a:rPr lang="zh-TW" altLang="en-US" b="1" dirty="0">
                <a:latin typeface="Microsoft YaHei" panose="020B0503020204020204" pitchFamily="34" charset="-122"/>
                <a:ea typeface="Microsoft YaHei" panose="020B0503020204020204" pitchFamily="34" charset="-122"/>
              </a:rPr>
              <a:t>未來發展</a:t>
            </a:r>
          </a:p>
        </p:txBody>
      </p:sp>
      <p:sp>
        <p:nvSpPr>
          <p:cNvPr id="6" name="Content Placeholder 2">
            <a:extLst>
              <a:ext uri="{FF2B5EF4-FFF2-40B4-BE49-F238E27FC236}">
                <a16:creationId xmlns:a16="http://schemas.microsoft.com/office/drawing/2014/main" id="{32AE80A9-78C2-400C-95BD-074FE1C9ACCA}"/>
              </a:ext>
            </a:extLst>
          </p:cNvPr>
          <p:cNvSpPr txBox="1">
            <a:spLocks/>
          </p:cNvSpPr>
          <p:nvPr/>
        </p:nvSpPr>
        <p:spPr>
          <a:xfrm>
            <a:off x="1921123" y="3970056"/>
            <a:ext cx="3168352" cy="246293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50000"/>
              </a:lnSpc>
            </a:pPr>
            <a:r>
              <a:rPr lang="zh-TW" altLang="en-US" sz="2400" dirty="0">
                <a:latin typeface="Microsoft YaHei" panose="020B0503020204020204" pitchFamily="34" charset="-122"/>
                <a:ea typeface="Microsoft YaHei" panose="020B0503020204020204" pitchFamily="34" charset="-122"/>
              </a:rPr>
              <a:t>資訊管理機制</a:t>
            </a:r>
            <a:endParaRPr lang="en-US" altLang="zh-TW" sz="2400" dirty="0">
              <a:latin typeface="Microsoft YaHei" panose="020B0503020204020204" pitchFamily="34" charset="-122"/>
              <a:ea typeface="Microsoft YaHei" panose="020B0503020204020204" pitchFamily="34" charset="-122"/>
            </a:endParaRPr>
          </a:p>
          <a:p>
            <a:pPr lvl="1">
              <a:lnSpc>
                <a:spcPct val="150000"/>
              </a:lnSpc>
            </a:pPr>
            <a:r>
              <a:rPr lang="zh-TW" altLang="en-US" sz="2400" dirty="0">
                <a:latin typeface="Microsoft YaHei" panose="020B0503020204020204" pitchFamily="34" charset="-122"/>
                <a:ea typeface="Microsoft YaHei" panose="020B0503020204020204" pitchFamily="34" charset="-122"/>
              </a:rPr>
              <a:t>客戶隱私保護</a:t>
            </a:r>
            <a:endParaRPr lang="en-US" altLang="zh-TW" sz="2400" dirty="0">
              <a:latin typeface="Microsoft YaHei" panose="020B0503020204020204" pitchFamily="34" charset="-122"/>
              <a:ea typeface="Microsoft YaHei" panose="020B0503020204020204" pitchFamily="34" charset="-122"/>
            </a:endParaRPr>
          </a:p>
          <a:p>
            <a:pPr lvl="1">
              <a:lnSpc>
                <a:spcPct val="150000"/>
              </a:lnSpc>
            </a:pPr>
            <a:r>
              <a:rPr lang="zh-TW" altLang="en-US" sz="2400" dirty="0">
                <a:latin typeface="Microsoft YaHei" panose="020B0503020204020204" pitchFamily="34" charset="-122"/>
                <a:ea typeface="Microsoft YaHei" panose="020B0503020204020204" pitchFamily="34" charset="-122"/>
              </a:rPr>
              <a:t>網路安全</a:t>
            </a:r>
            <a:endParaRPr lang="en-US" altLang="zh-TW" sz="2400" dirty="0">
              <a:latin typeface="Microsoft YaHei" panose="020B0503020204020204" pitchFamily="34" charset="-122"/>
              <a:ea typeface="Microsoft YaHei" panose="020B0503020204020204" pitchFamily="34" charset="-122"/>
            </a:endParaRPr>
          </a:p>
        </p:txBody>
      </p:sp>
      <p:pic>
        <p:nvPicPr>
          <p:cNvPr id="11" name="圖片 10">
            <a:extLst>
              <a:ext uri="{FF2B5EF4-FFF2-40B4-BE49-F238E27FC236}">
                <a16:creationId xmlns:a16="http://schemas.microsoft.com/office/drawing/2014/main" id="{2EAD7C2B-82D7-47AF-94E5-D5B8BEF78D1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55376" y="1970600"/>
            <a:ext cx="1568208" cy="1458400"/>
          </a:xfrm>
          <a:prstGeom prst="rect">
            <a:avLst/>
          </a:prstGeom>
        </p:spPr>
      </p:pic>
      <p:pic>
        <p:nvPicPr>
          <p:cNvPr id="9" name="圖片 8">
            <a:extLst>
              <a:ext uri="{FF2B5EF4-FFF2-40B4-BE49-F238E27FC236}">
                <a16:creationId xmlns:a16="http://schemas.microsoft.com/office/drawing/2014/main" id="{FA1B8D15-41EE-4FF6-B4C7-27C0EB27D97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212987" y="1920822"/>
            <a:ext cx="1526812" cy="1419902"/>
          </a:xfrm>
          <a:prstGeom prst="rect">
            <a:avLst/>
          </a:prstGeom>
        </p:spPr>
      </p:pic>
      <p:sp>
        <p:nvSpPr>
          <p:cNvPr id="19" name="Content Placeholder 2">
            <a:extLst>
              <a:ext uri="{FF2B5EF4-FFF2-40B4-BE49-F238E27FC236}">
                <a16:creationId xmlns:a16="http://schemas.microsoft.com/office/drawing/2014/main" id="{3A677B94-C20B-45FB-BC5F-83F10121FEC8}"/>
              </a:ext>
            </a:extLst>
          </p:cNvPr>
          <p:cNvSpPr txBox="1">
            <a:spLocks/>
          </p:cNvSpPr>
          <p:nvPr/>
        </p:nvSpPr>
        <p:spPr>
          <a:xfrm>
            <a:off x="7753771" y="3970056"/>
            <a:ext cx="3168352" cy="1733054"/>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50000"/>
              </a:lnSpc>
            </a:pPr>
            <a:r>
              <a:rPr lang="zh-TW" altLang="en-US" sz="2400" dirty="0">
                <a:latin typeface="Microsoft YaHei" panose="020B0503020204020204" pitchFamily="34" charset="-122"/>
                <a:ea typeface="Microsoft YaHei" panose="020B0503020204020204" pitchFamily="34" charset="-122"/>
              </a:rPr>
              <a:t>使用者信任</a:t>
            </a:r>
          </a:p>
          <a:p>
            <a:pPr lvl="1">
              <a:lnSpc>
                <a:spcPct val="150000"/>
              </a:lnSpc>
            </a:pPr>
            <a:r>
              <a:rPr lang="zh-TW" altLang="en-US" sz="2400" dirty="0">
                <a:latin typeface="Microsoft YaHei" panose="020B0503020204020204" pitchFamily="34" charset="-122"/>
                <a:ea typeface="Microsoft YaHei" panose="020B0503020204020204" pitchFamily="34" charset="-122"/>
              </a:rPr>
              <a:t>獨立第三方</a:t>
            </a:r>
            <a:endParaRPr lang="en-US" altLang="zh-TW" sz="2400" dirty="0">
              <a:latin typeface="Microsoft YaHei" panose="020B0503020204020204" pitchFamily="34" charset="-122"/>
              <a:ea typeface="Microsoft YaHei" panose="020B0503020204020204" pitchFamily="34" charset="-122"/>
            </a:endParaRPr>
          </a:p>
        </p:txBody>
      </p:sp>
      <p:cxnSp>
        <p:nvCxnSpPr>
          <p:cNvPr id="5" name="直線接點 4">
            <a:extLst>
              <a:ext uri="{FF2B5EF4-FFF2-40B4-BE49-F238E27FC236}">
                <a16:creationId xmlns:a16="http://schemas.microsoft.com/office/drawing/2014/main" id="{E8797084-BCBA-4C8A-8E5C-9090B39A5D74}"/>
              </a:ext>
            </a:extLst>
          </p:cNvPr>
          <p:cNvCxnSpPr>
            <a:stCxn id="2" idx="2"/>
          </p:cNvCxnSpPr>
          <p:nvPr/>
        </p:nvCxnSpPr>
        <p:spPr>
          <a:xfrm flipH="1">
            <a:off x="6097587" y="1417638"/>
            <a:ext cx="1" cy="4819674"/>
          </a:xfrm>
          <a:prstGeom prst="line">
            <a:avLst/>
          </a:prstGeom>
          <a:ln w="38100">
            <a:solidFill>
              <a:srgbClr val="0070C0"/>
            </a:solidFill>
            <a:prstDash val="sys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648988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任意多边形 22"/>
          <p:cNvSpPr/>
          <p:nvPr/>
        </p:nvSpPr>
        <p:spPr>
          <a:xfrm rot="2680233">
            <a:off x="6744018" y="5762384"/>
            <a:ext cx="7191213" cy="6332337"/>
          </a:xfrm>
          <a:custGeom>
            <a:avLst/>
            <a:gdLst>
              <a:gd name="connsiteX0" fmla="*/ 0 w 5393410"/>
              <a:gd name="connsiteY0" fmla="*/ 0 h 4749253"/>
              <a:gd name="connsiteX1" fmla="*/ 4406292 w 5393410"/>
              <a:gd name="connsiteY1" fmla="*/ 0 h 4749253"/>
              <a:gd name="connsiteX2" fmla="*/ 5393410 w 5393410"/>
              <a:gd name="connsiteY2" fmla="*/ 998536 h 4749253"/>
              <a:gd name="connsiteX3" fmla="*/ 1599309 w 5393410"/>
              <a:gd name="connsiteY3" fmla="*/ 4749253 h 4749253"/>
              <a:gd name="connsiteX4" fmla="*/ 0 w 5393410"/>
              <a:gd name="connsiteY4" fmla="*/ 4749253 h 47492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3410" h="4749253">
                <a:moveTo>
                  <a:pt x="0" y="0"/>
                </a:moveTo>
                <a:lnTo>
                  <a:pt x="4406292" y="0"/>
                </a:lnTo>
                <a:lnTo>
                  <a:pt x="5393410" y="998536"/>
                </a:lnTo>
                <a:lnTo>
                  <a:pt x="1599309" y="4749253"/>
                </a:lnTo>
                <a:lnTo>
                  <a:pt x="0" y="474925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cxnSp>
        <p:nvCxnSpPr>
          <p:cNvPr id="24" name="直接连接符 23"/>
          <p:cNvCxnSpPr/>
          <p:nvPr/>
        </p:nvCxnSpPr>
        <p:spPr>
          <a:xfrm>
            <a:off x="10003066" y="4461240"/>
            <a:ext cx="4183523" cy="4083096"/>
          </a:xfrm>
          <a:prstGeom prst="line">
            <a:avLst/>
          </a:prstGeom>
          <a:ln w="19050">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flipH="1">
            <a:off x="5931589" y="4501457"/>
            <a:ext cx="4073316" cy="4091244"/>
          </a:xfrm>
          <a:prstGeom prst="line">
            <a:avLst/>
          </a:prstGeom>
          <a:ln w="19050">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5049195" y="7739065"/>
            <a:ext cx="4183523" cy="4083096"/>
          </a:xfrm>
          <a:prstGeom prst="line">
            <a:avLst/>
          </a:prstGeom>
          <a:ln w="19050">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186304" y="3951343"/>
            <a:ext cx="8481102" cy="1116524"/>
          </a:xfrm>
          <a:prstGeom prst="rect">
            <a:avLst/>
          </a:prstGeom>
          <a:noFill/>
        </p:spPr>
        <p:txBody>
          <a:bodyPr wrap="square" rtlCol="0">
            <a:spAutoFit/>
          </a:bodyPr>
          <a:lstStyle/>
          <a:p>
            <a:pPr>
              <a:lnSpc>
                <a:spcPts val="7000"/>
              </a:lnSpc>
            </a:pPr>
            <a:r>
              <a:rPr lang="en-US" altLang="zh-TW" sz="11500" b="1" dirty="0">
                <a:latin typeface="微软雅黑" pitchFamily="34" charset="-122"/>
                <a:ea typeface="微软雅黑" pitchFamily="34" charset="-122"/>
              </a:rPr>
              <a:t>THANKS</a:t>
            </a:r>
          </a:p>
        </p:txBody>
      </p:sp>
      <p:cxnSp>
        <p:nvCxnSpPr>
          <p:cNvPr id="30" name="直接连接符 29"/>
          <p:cNvCxnSpPr/>
          <p:nvPr/>
        </p:nvCxnSpPr>
        <p:spPr>
          <a:xfrm>
            <a:off x="188359" y="5061012"/>
            <a:ext cx="7779888" cy="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278131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手繪多邊形: 圖案 13">
            <a:extLst>
              <a:ext uri="{FF2B5EF4-FFF2-40B4-BE49-F238E27FC236}">
                <a16:creationId xmlns:a16="http://schemas.microsoft.com/office/drawing/2014/main" id="{20EA5C29-37B2-4B42-8BC8-0A6CB0E86C9F}"/>
              </a:ext>
            </a:extLst>
          </p:cNvPr>
          <p:cNvSpPr/>
          <p:nvPr/>
        </p:nvSpPr>
        <p:spPr>
          <a:xfrm>
            <a:off x="0" y="0"/>
            <a:ext cx="12195175" cy="6858000"/>
          </a:xfrm>
          <a:custGeom>
            <a:avLst/>
            <a:gdLst>
              <a:gd name="connsiteX0" fmla="*/ 6097587 w 12195175"/>
              <a:gd name="connsiteY0" fmla="*/ 1196752 h 6858000"/>
              <a:gd name="connsiteX1" fmla="*/ 6097587 w 12195175"/>
              <a:gd name="connsiteY1" fmla="*/ 2458832 h 6858000"/>
              <a:gd name="connsiteX2" fmla="*/ 9265939 w 12195175"/>
              <a:gd name="connsiteY2" fmla="*/ 2458832 h 6858000"/>
              <a:gd name="connsiteX3" fmla="*/ 9265939 w 12195175"/>
              <a:gd name="connsiteY3" fmla="*/ 1196752 h 6858000"/>
              <a:gd name="connsiteX4" fmla="*/ 0 w 12195175"/>
              <a:gd name="connsiteY4" fmla="*/ 0 h 6858000"/>
              <a:gd name="connsiteX5" fmla="*/ 12195175 w 12195175"/>
              <a:gd name="connsiteY5" fmla="*/ 0 h 6858000"/>
              <a:gd name="connsiteX6" fmla="*/ 12195175 w 12195175"/>
              <a:gd name="connsiteY6" fmla="*/ 6858000 h 6858000"/>
              <a:gd name="connsiteX7" fmla="*/ 0 w 12195175"/>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5175" h="6858000">
                <a:moveTo>
                  <a:pt x="6097587" y="1196752"/>
                </a:moveTo>
                <a:lnTo>
                  <a:pt x="6097587" y="2458832"/>
                </a:lnTo>
                <a:lnTo>
                  <a:pt x="9265939" y="2458832"/>
                </a:lnTo>
                <a:lnTo>
                  <a:pt x="9265939" y="1196752"/>
                </a:lnTo>
                <a:close/>
                <a:moveTo>
                  <a:pt x="0" y="0"/>
                </a:moveTo>
                <a:lnTo>
                  <a:pt x="12195175" y="0"/>
                </a:lnTo>
                <a:lnTo>
                  <a:pt x="12195175" y="6858000"/>
                </a:lnTo>
                <a:lnTo>
                  <a:pt x="0" y="6858000"/>
                </a:lnTo>
                <a:close/>
              </a:path>
            </a:pathLst>
          </a:cu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 name="矩形 1">
            <a:extLst>
              <a:ext uri="{FF2B5EF4-FFF2-40B4-BE49-F238E27FC236}">
                <a16:creationId xmlns:a16="http://schemas.microsoft.com/office/drawing/2014/main" id="{C0CA8CED-D5A0-4146-99D0-C9D5821614AF}"/>
              </a:ext>
            </a:extLst>
          </p:cNvPr>
          <p:cNvSpPr/>
          <p:nvPr/>
        </p:nvSpPr>
        <p:spPr>
          <a:xfrm>
            <a:off x="0" y="0"/>
            <a:ext cx="4801443" cy="6856413"/>
          </a:xfrm>
          <a:prstGeom prst="rect">
            <a:avLst/>
          </a:prstGeom>
          <a:solidFill>
            <a:srgbClr val="6B95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7" name="TextBox 16"/>
          <p:cNvSpPr txBox="1"/>
          <p:nvPr/>
        </p:nvSpPr>
        <p:spPr>
          <a:xfrm>
            <a:off x="2110989" y="3091607"/>
            <a:ext cx="3194510" cy="769441"/>
          </a:xfrm>
          <a:prstGeom prst="rect">
            <a:avLst/>
          </a:prstGeom>
          <a:solidFill>
            <a:schemeClr val="bg1">
              <a:lumMod val="75000"/>
            </a:schemeClr>
          </a:solidFill>
        </p:spPr>
        <p:txBody>
          <a:bodyPr wrap="square" rtlCol="0">
            <a:spAutoFit/>
          </a:bodyPr>
          <a:lstStyle>
            <a:defPPr>
              <a:defRPr lang="zh-CN"/>
            </a:defPPr>
            <a:lvl1pPr>
              <a:defRPr sz="2800" b="1">
                <a:solidFill>
                  <a:srgbClr val="0070C0"/>
                </a:solidFill>
                <a:latin typeface="微软雅黑" panose="020B0503020204020204" pitchFamily="34" charset="-122"/>
                <a:ea typeface="微软雅黑" panose="020B0503020204020204" pitchFamily="34" charset="-122"/>
              </a:defRPr>
            </a:lvl1pPr>
          </a:lstStyle>
          <a:p>
            <a:pPr algn="ctr"/>
            <a:r>
              <a:rPr lang="zh-TW" altLang="en-US" sz="4400" dirty="0">
                <a:solidFill>
                  <a:schemeClr val="tx1"/>
                </a:solidFill>
              </a:rPr>
              <a:t>目    錄</a:t>
            </a:r>
            <a:endParaRPr lang="zh-CN" altLang="en-US" sz="4400" dirty="0">
              <a:solidFill>
                <a:schemeClr val="tx1"/>
              </a:solidFill>
            </a:endParaRPr>
          </a:p>
        </p:txBody>
      </p:sp>
      <p:sp>
        <p:nvSpPr>
          <p:cNvPr id="28" name="矩形 27"/>
          <p:cNvSpPr/>
          <p:nvPr/>
        </p:nvSpPr>
        <p:spPr>
          <a:xfrm>
            <a:off x="7564887" y="1566154"/>
            <a:ext cx="1415772" cy="525657"/>
          </a:xfrm>
          <a:prstGeom prst="rect">
            <a:avLst/>
          </a:prstGeom>
        </p:spPr>
        <p:txBody>
          <a:bodyPr wrap="none">
            <a:spAutoFit/>
          </a:bodyPr>
          <a:lstStyle/>
          <a:p>
            <a:pPr defTabSz="1218926">
              <a:lnSpc>
                <a:spcPct val="130000"/>
              </a:lnSpc>
              <a:defRPr/>
            </a:pPr>
            <a:r>
              <a:rPr lang="zh-TW" altLang="en-US" sz="2400" b="1" dirty="0">
                <a:latin typeface="微软雅黑" panose="020B0503020204020204" pitchFamily="34" charset="-122"/>
                <a:ea typeface="微软雅黑" panose="020B0503020204020204" pitchFamily="34" charset="-122"/>
              </a:rPr>
              <a:t>設計起源</a:t>
            </a:r>
            <a:endParaRPr lang="en-US" altLang="zh-CN" sz="2400" b="1" dirty="0">
              <a:latin typeface="微软雅黑" panose="020B0503020204020204" pitchFamily="34" charset="-122"/>
              <a:ea typeface="微软雅黑" panose="020B0503020204020204" pitchFamily="34" charset="-122"/>
            </a:endParaRPr>
          </a:p>
        </p:txBody>
      </p:sp>
      <p:sp>
        <p:nvSpPr>
          <p:cNvPr id="31" name="矩形 30"/>
          <p:cNvSpPr/>
          <p:nvPr/>
        </p:nvSpPr>
        <p:spPr>
          <a:xfrm>
            <a:off x="7564887" y="2771889"/>
            <a:ext cx="1415772" cy="525657"/>
          </a:xfrm>
          <a:prstGeom prst="rect">
            <a:avLst/>
          </a:prstGeom>
        </p:spPr>
        <p:txBody>
          <a:bodyPr wrap="none">
            <a:spAutoFit/>
          </a:bodyPr>
          <a:lstStyle/>
          <a:p>
            <a:pPr defTabSz="1218926">
              <a:lnSpc>
                <a:spcPct val="130000"/>
              </a:lnSpc>
              <a:defRPr/>
            </a:pPr>
            <a:r>
              <a:rPr lang="zh-TW" altLang="en-US" sz="2400" b="1" dirty="0">
                <a:latin typeface="微软雅黑" panose="020B0503020204020204" pitchFamily="34" charset="-122"/>
                <a:ea typeface="微软雅黑" panose="020B0503020204020204" pitchFamily="34" charset="-122"/>
              </a:rPr>
              <a:t>平台機制</a:t>
            </a:r>
            <a:endParaRPr lang="en-US" altLang="zh-CN" sz="2400" b="1" dirty="0">
              <a:latin typeface="微软雅黑" panose="020B0503020204020204" pitchFamily="34" charset="-122"/>
              <a:ea typeface="微软雅黑" panose="020B0503020204020204" pitchFamily="34" charset="-122"/>
            </a:endParaRPr>
          </a:p>
        </p:txBody>
      </p:sp>
      <p:sp>
        <p:nvSpPr>
          <p:cNvPr id="34" name="矩形 33"/>
          <p:cNvSpPr/>
          <p:nvPr/>
        </p:nvSpPr>
        <p:spPr>
          <a:xfrm>
            <a:off x="7564887" y="3941014"/>
            <a:ext cx="1415772" cy="525657"/>
          </a:xfrm>
          <a:prstGeom prst="rect">
            <a:avLst/>
          </a:prstGeom>
        </p:spPr>
        <p:txBody>
          <a:bodyPr wrap="none">
            <a:spAutoFit/>
          </a:bodyPr>
          <a:lstStyle/>
          <a:p>
            <a:pPr defTabSz="1218926">
              <a:lnSpc>
                <a:spcPct val="130000"/>
              </a:lnSpc>
              <a:defRPr/>
            </a:pPr>
            <a:r>
              <a:rPr lang="zh-TW" altLang="en-US" sz="2400" b="1" dirty="0">
                <a:latin typeface="微软雅黑" panose="020B0503020204020204" pitchFamily="34" charset="-122"/>
                <a:ea typeface="微软雅黑" panose="020B0503020204020204" pitchFamily="34" charset="-122"/>
              </a:rPr>
              <a:t>模擬畫面</a:t>
            </a:r>
            <a:endParaRPr lang="en-US" altLang="zh-CN" sz="2400" b="1" dirty="0">
              <a:latin typeface="微软雅黑" panose="020B0503020204020204" pitchFamily="34" charset="-122"/>
              <a:ea typeface="微软雅黑" panose="020B0503020204020204" pitchFamily="34" charset="-122"/>
            </a:endParaRPr>
          </a:p>
        </p:txBody>
      </p:sp>
      <p:sp>
        <p:nvSpPr>
          <p:cNvPr id="37" name="矩形 36"/>
          <p:cNvSpPr/>
          <p:nvPr/>
        </p:nvSpPr>
        <p:spPr>
          <a:xfrm>
            <a:off x="7582648" y="5164213"/>
            <a:ext cx="1415772" cy="525657"/>
          </a:xfrm>
          <a:prstGeom prst="rect">
            <a:avLst/>
          </a:prstGeom>
        </p:spPr>
        <p:txBody>
          <a:bodyPr wrap="none">
            <a:spAutoFit/>
          </a:bodyPr>
          <a:lstStyle/>
          <a:p>
            <a:pPr defTabSz="1218926">
              <a:lnSpc>
                <a:spcPct val="130000"/>
              </a:lnSpc>
              <a:defRPr/>
            </a:pPr>
            <a:r>
              <a:rPr lang="zh-TW" altLang="en-US" sz="2400" b="1" dirty="0">
                <a:latin typeface="微软雅黑" panose="020B0503020204020204" pitchFamily="34" charset="-122"/>
                <a:ea typeface="微软雅黑" panose="020B0503020204020204" pitchFamily="34" charset="-122"/>
              </a:rPr>
              <a:t>未來發展</a:t>
            </a:r>
            <a:endParaRPr lang="en-US" altLang="zh-CN" sz="2400" b="1" dirty="0">
              <a:latin typeface="微软雅黑" panose="020B0503020204020204" pitchFamily="34" charset="-122"/>
              <a:ea typeface="微软雅黑" panose="020B0503020204020204" pitchFamily="34" charset="-122"/>
            </a:endParaRPr>
          </a:p>
        </p:txBody>
      </p:sp>
      <p:sp>
        <p:nvSpPr>
          <p:cNvPr id="39" name="椭圆 21">
            <a:extLst>
              <a:ext uri="{FF2B5EF4-FFF2-40B4-BE49-F238E27FC236}">
                <a16:creationId xmlns:a16="http://schemas.microsoft.com/office/drawing/2014/main" id="{E3F8C87B-7680-4DFB-BCE9-C1BBAEE581A6}"/>
              </a:ext>
            </a:extLst>
          </p:cNvPr>
          <p:cNvSpPr/>
          <p:nvPr/>
        </p:nvSpPr>
        <p:spPr>
          <a:xfrm>
            <a:off x="6430520" y="1375470"/>
            <a:ext cx="907027" cy="907027"/>
          </a:xfrm>
          <a:prstGeom prst="ellipse">
            <a:avLst/>
          </a:prstGeom>
          <a:solidFill>
            <a:srgbClr val="757376"/>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199" dirty="0"/>
              <a:t>01</a:t>
            </a:r>
            <a:endParaRPr lang="zh-CN" altLang="en-US" sz="3199" dirty="0"/>
          </a:p>
        </p:txBody>
      </p:sp>
      <p:sp>
        <p:nvSpPr>
          <p:cNvPr id="40" name="椭圆 22">
            <a:extLst>
              <a:ext uri="{FF2B5EF4-FFF2-40B4-BE49-F238E27FC236}">
                <a16:creationId xmlns:a16="http://schemas.microsoft.com/office/drawing/2014/main" id="{A6167D1F-8A95-47C7-8AAA-D99444DA5C2C}"/>
              </a:ext>
            </a:extLst>
          </p:cNvPr>
          <p:cNvSpPr/>
          <p:nvPr/>
        </p:nvSpPr>
        <p:spPr>
          <a:xfrm>
            <a:off x="6430520" y="2581205"/>
            <a:ext cx="907027" cy="907027"/>
          </a:xfrm>
          <a:prstGeom prst="ellipse">
            <a:avLst/>
          </a:prstGeom>
          <a:solidFill>
            <a:schemeClr val="accent1">
              <a:lumMod val="50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199" dirty="0"/>
              <a:t>02</a:t>
            </a:r>
            <a:endParaRPr lang="zh-CN" altLang="en-US" sz="3199" dirty="0"/>
          </a:p>
        </p:txBody>
      </p:sp>
      <p:sp>
        <p:nvSpPr>
          <p:cNvPr id="41" name="椭圆 23">
            <a:extLst>
              <a:ext uri="{FF2B5EF4-FFF2-40B4-BE49-F238E27FC236}">
                <a16:creationId xmlns:a16="http://schemas.microsoft.com/office/drawing/2014/main" id="{382B41F1-C006-4B70-BDF2-A341D822CD1D}"/>
              </a:ext>
            </a:extLst>
          </p:cNvPr>
          <p:cNvSpPr/>
          <p:nvPr/>
        </p:nvSpPr>
        <p:spPr>
          <a:xfrm>
            <a:off x="6430520" y="3753445"/>
            <a:ext cx="907027" cy="907027"/>
          </a:xfrm>
          <a:prstGeom prst="ellipse">
            <a:avLst/>
          </a:prstGeom>
          <a:solidFill>
            <a:srgbClr val="29303A"/>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199" dirty="0"/>
              <a:t>03</a:t>
            </a:r>
            <a:endParaRPr lang="zh-CN" altLang="en-US" sz="3199" dirty="0"/>
          </a:p>
        </p:txBody>
      </p:sp>
      <p:sp>
        <p:nvSpPr>
          <p:cNvPr id="42" name="椭圆 24">
            <a:extLst>
              <a:ext uri="{FF2B5EF4-FFF2-40B4-BE49-F238E27FC236}">
                <a16:creationId xmlns:a16="http://schemas.microsoft.com/office/drawing/2014/main" id="{20347708-9A88-43BF-AE36-7793B45361EA}"/>
              </a:ext>
            </a:extLst>
          </p:cNvPr>
          <p:cNvSpPr/>
          <p:nvPr/>
        </p:nvSpPr>
        <p:spPr>
          <a:xfrm>
            <a:off x="6430520" y="4973529"/>
            <a:ext cx="907027" cy="907027"/>
          </a:xfrm>
          <a:prstGeom prst="ellipse">
            <a:avLst/>
          </a:prstGeom>
          <a:solidFill>
            <a:schemeClr val="accent1">
              <a:lumMod val="50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199" dirty="0"/>
              <a:t>04</a:t>
            </a:r>
            <a:endParaRPr lang="zh-CN" altLang="en-US" sz="3199" dirty="0"/>
          </a:p>
        </p:txBody>
      </p:sp>
    </p:spTree>
    <p:extLst>
      <p:ext uri="{BB962C8B-B14F-4D97-AF65-F5344CB8AC3E}">
        <p14:creationId xmlns:p14="http://schemas.microsoft.com/office/powerpoint/2010/main" val="376534592"/>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3" name="直線單箭頭接點 72">
            <a:extLst>
              <a:ext uri="{FF2B5EF4-FFF2-40B4-BE49-F238E27FC236}">
                <a16:creationId xmlns:a16="http://schemas.microsoft.com/office/drawing/2014/main" id="{679E7BB3-3028-49BB-9606-949D3509C5AD}"/>
              </a:ext>
            </a:extLst>
          </p:cNvPr>
          <p:cNvCxnSpPr>
            <a:cxnSpLocks/>
            <a:stCxn id="38" idx="3"/>
            <a:endCxn id="14" idx="1"/>
          </p:cNvCxnSpPr>
          <p:nvPr/>
        </p:nvCxnSpPr>
        <p:spPr>
          <a:xfrm>
            <a:off x="6994395" y="3789466"/>
            <a:ext cx="1551464" cy="11321"/>
          </a:xfrm>
          <a:prstGeom prst="straightConnector1">
            <a:avLst/>
          </a:prstGeom>
          <a:ln w="38100">
            <a:solidFill>
              <a:schemeClr val="bg1">
                <a:lumMod val="6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71" name="直線單箭頭接點 70">
            <a:extLst>
              <a:ext uri="{FF2B5EF4-FFF2-40B4-BE49-F238E27FC236}">
                <a16:creationId xmlns:a16="http://schemas.microsoft.com/office/drawing/2014/main" id="{AC06A023-076F-48E0-9ADA-3E6E974E09D7}"/>
              </a:ext>
            </a:extLst>
          </p:cNvPr>
          <p:cNvCxnSpPr>
            <a:cxnSpLocks/>
            <a:stCxn id="38" idx="1"/>
            <a:endCxn id="16" idx="3"/>
          </p:cNvCxnSpPr>
          <p:nvPr/>
        </p:nvCxnSpPr>
        <p:spPr>
          <a:xfrm flipH="1">
            <a:off x="3683083" y="3789466"/>
            <a:ext cx="1495566" cy="11321"/>
          </a:xfrm>
          <a:prstGeom prst="straightConnector1">
            <a:avLst/>
          </a:prstGeom>
          <a:ln w="38100">
            <a:solidFill>
              <a:schemeClr val="bg1">
                <a:lumMod val="6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67" name="直線單箭頭接點 66">
            <a:extLst>
              <a:ext uri="{FF2B5EF4-FFF2-40B4-BE49-F238E27FC236}">
                <a16:creationId xmlns:a16="http://schemas.microsoft.com/office/drawing/2014/main" id="{8E2F7DB5-5A86-4866-B48F-DDE429AB8161}"/>
              </a:ext>
            </a:extLst>
          </p:cNvPr>
          <p:cNvCxnSpPr>
            <a:cxnSpLocks/>
            <a:endCxn id="20" idx="2"/>
          </p:cNvCxnSpPr>
          <p:nvPr/>
        </p:nvCxnSpPr>
        <p:spPr>
          <a:xfrm flipV="1">
            <a:off x="6739467" y="2279548"/>
            <a:ext cx="1000749" cy="602046"/>
          </a:xfrm>
          <a:prstGeom prst="straightConnector1">
            <a:avLst/>
          </a:prstGeom>
          <a:ln w="38100">
            <a:solidFill>
              <a:schemeClr val="bg1">
                <a:lumMod val="6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65" name="直線單箭頭接點 64">
            <a:extLst>
              <a:ext uri="{FF2B5EF4-FFF2-40B4-BE49-F238E27FC236}">
                <a16:creationId xmlns:a16="http://schemas.microsoft.com/office/drawing/2014/main" id="{7CD0D004-3E38-4FBF-9560-6A890343BAF6}"/>
              </a:ext>
            </a:extLst>
          </p:cNvPr>
          <p:cNvCxnSpPr>
            <a:cxnSpLocks/>
            <a:endCxn id="21" idx="2"/>
          </p:cNvCxnSpPr>
          <p:nvPr/>
        </p:nvCxnSpPr>
        <p:spPr>
          <a:xfrm flipH="1" flipV="1">
            <a:off x="4454958" y="2279549"/>
            <a:ext cx="1000750" cy="584384"/>
          </a:xfrm>
          <a:prstGeom prst="straightConnector1">
            <a:avLst/>
          </a:prstGeom>
          <a:ln w="38100">
            <a:solidFill>
              <a:schemeClr val="bg1">
                <a:lumMod val="6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pic>
        <p:nvPicPr>
          <p:cNvPr id="38" name="圖片 37">
            <a:extLst>
              <a:ext uri="{FF2B5EF4-FFF2-40B4-BE49-F238E27FC236}">
                <a16:creationId xmlns:a16="http://schemas.microsoft.com/office/drawing/2014/main" id="{AB67CD98-F17E-4E42-A151-0A3A9967A78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178649" y="2881593"/>
            <a:ext cx="1815746" cy="1815746"/>
          </a:xfrm>
          <a:prstGeom prst="rect">
            <a:avLst/>
          </a:prstGeom>
        </p:spPr>
      </p:pic>
      <p:cxnSp>
        <p:nvCxnSpPr>
          <p:cNvPr id="75" name="直線單箭頭接點 74">
            <a:extLst>
              <a:ext uri="{FF2B5EF4-FFF2-40B4-BE49-F238E27FC236}">
                <a16:creationId xmlns:a16="http://schemas.microsoft.com/office/drawing/2014/main" id="{AF81DD6D-2F48-4ABA-8334-EB04C21B7131}"/>
              </a:ext>
            </a:extLst>
          </p:cNvPr>
          <p:cNvCxnSpPr>
            <a:cxnSpLocks/>
            <a:endCxn id="17" idx="0"/>
          </p:cNvCxnSpPr>
          <p:nvPr/>
        </p:nvCxnSpPr>
        <p:spPr>
          <a:xfrm flipH="1">
            <a:off x="4454958" y="4726320"/>
            <a:ext cx="1210581" cy="574888"/>
          </a:xfrm>
          <a:prstGeom prst="straightConnector1">
            <a:avLst/>
          </a:prstGeom>
          <a:ln w="38100">
            <a:solidFill>
              <a:schemeClr val="bg1">
                <a:lumMod val="6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77" name="直線單箭頭接點 76">
            <a:extLst>
              <a:ext uri="{FF2B5EF4-FFF2-40B4-BE49-F238E27FC236}">
                <a16:creationId xmlns:a16="http://schemas.microsoft.com/office/drawing/2014/main" id="{DB26854C-3E8D-451D-A074-64D7AC7A25FB}"/>
              </a:ext>
            </a:extLst>
          </p:cNvPr>
          <p:cNvCxnSpPr>
            <a:cxnSpLocks/>
            <a:endCxn id="15" idx="0"/>
          </p:cNvCxnSpPr>
          <p:nvPr/>
        </p:nvCxnSpPr>
        <p:spPr>
          <a:xfrm>
            <a:off x="6529635" y="4726320"/>
            <a:ext cx="1210582" cy="574888"/>
          </a:xfrm>
          <a:prstGeom prst="straightConnector1">
            <a:avLst/>
          </a:prstGeom>
          <a:ln w="38100">
            <a:solidFill>
              <a:schemeClr val="bg1">
                <a:lumMod val="6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pPr algn="l"/>
            <a:r>
              <a:rPr lang="zh-TW" altLang="en-US" b="1" dirty="0">
                <a:latin typeface="Microsoft YaHei" panose="020B0503020204020204" pitchFamily="34" charset="-122"/>
                <a:ea typeface="Microsoft YaHei" panose="020B0503020204020204" pitchFamily="34" charset="-122"/>
              </a:rPr>
              <a:t>財富管理客戶部位整合</a:t>
            </a:r>
            <a:endParaRPr lang="en-US" b="1" dirty="0">
              <a:latin typeface="Microsoft YaHei" panose="020B0503020204020204" pitchFamily="34" charset="-122"/>
              <a:ea typeface="Microsoft YaHei" panose="020B0503020204020204" pitchFamily="34" charset="-122"/>
            </a:endParaRPr>
          </a:p>
        </p:txBody>
      </p:sp>
      <p:pic>
        <p:nvPicPr>
          <p:cNvPr id="14" name="圖片 13">
            <a:extLst>
              <a:ext uri="{FF2B5EF4-FFF2-40B4-BE49-F238E27FC236}">
                <a16:creationId xmlns:a16="http://schemas.microsoft.com/office/drawing/2014/main" id="{2AC3C386-58EF-4D33-973B-2BA63682A2FB}"/>
              </a:ext>
            </a:extLst>
          </p:cNvPr>
          <p:cNvPicPr>
            <a:picLocks noChangeAspect="1"/>
          </p:cNvPicPr>
          <p:nvPr/>
        </p:nvPicPr>
        <p:blipFill>
          <a:blip r:embed="rId5"/>
          <a:stretch>
            <a:fillRect/>
          </a:stretch>
        </p:blipFill>
        <p:spPr>
          <a:xfrm>
            <a:off x="8545859" y="3437901"/>
            <a:ext cx="1800200" cy="725772"/>
          </a:xfrm>
          <a:prstGeom prst="rect">
            <a:avLst/>
          </a:prstGeom>
        </p:spPr>
      </p:pic>
      <p:pic>
        <p:nvPicPr>
          <p:cNvPr id="15" name="圖片 14">
            <a:extLst>
              <a:ext uri="{FF2B5EF4-FFF2-40B4-BE49-F238E27FC236}">
                <a16:creationId xmlns:a16="http://schemas.microsoft.com/office/drawing/2014/main" id="{22FAE3C0-2FA4-40AC-A6DE-B7A8B5B14F17}"/>
              </a:ext>
            </a:extLst>
          </p:cNvPr>
          <p:cNvPicPr>
            <a:picLocks noChangeAspect="1"/>
          </p:cNvPicPr>
          <p:nvPr/>
        </p:nvPicPr>
        <p:blipFill>
          <a:blip r:embed="rId6"/>
          <a:stretch>
            <a:fillRect/>
          </a:stretch>
        </p:blipFill>
        <p:spPr>
          <a:xfrm>
            <a:off x="6840116" y="5301208"/>
            <a:ext cx="1800201" cy="725772"/>
          </a:xfrm>
          <a:prstGeom prst="rect">
            <a:avLst/>
          </a:prstGeom>
        </p:spPr>
      </p:pic>
      <p:pic>
        <p:nvPicPr>
          <p:cNvPr id="16" name="圖片 15">
            <a:extLst>
              <a:ext uri="{FF2B5EF4-FFF2-40B4-BE49-F238E27FC236}">
                <a16:creationId xmlns:a16="http://schemas.microsoft.com/office/drawing/2014/main" id="{5D795520-30A5-427B-9845-AC5C883D39FB}"/>
              </a:ext>
            </a:extLst>
          </p:cNvPr>
          <p:cNvPicPr>
            <a:picLocks noChangeAspect="1"/>
          </p:cNvPicPr>
          <p:nvPr/>
        </p:nvPicPr>
        <p:blipFill>
          <a:blip r:embed="rId7"/>
          <a:stretch>
            <a:fillRect/>
          </a:stretch>
        </p:blipFill>
        <p:spPr>
          <a:xfrm>
            <a:off x="1882883" y="3437901"/>
            <a:ext cx="1800200" cy="725771"/>
          </a:xfrm>
          <a:prstGeom prst="rect">
            <a:avLst/>
          </a:prstGeom>
        </p:spPr>
      </p:pic>
      <p:pic>
        <p:nvPicPr>
          <p:cNvPr id="17" name="圖片 16">
            <a:extLst>
              <a:ext uri="{FF2B5EF4-FFF2-40B4-BE49-F238E27FC236}">
                <a16:creationId xmlns:a16="http://schemas.microsoft.com/office/drawing/2014/main" id="{092F8BE7-75BE-4718-AC1E-46F9826609A1}"/>
              </a:ext>
            </a:extLst>
          </p:cNvPr>
          <p:cNvPicPr>
            <a:picLocks noChangeAspect="1"/>
          </p:cNvPicPr>
          <p:nvPr/>
        </p:nvPicPr>
        <p:blipFill>
          <a:blip r:embed="rId8"/>
          <a:stretch>
            <a:fillRect/>
          </a:stretch>
        </p:blipFill>
        <p:spPr>
          <a:xfrm>
            <a:off x="3554858" y="5301208"/>
            <a:ext cx="1800200" cy="725772"/>
          </a:xfrm>
          <a:prstGeom prst="rect">
            <a:avLst/>
          </a:prstGeom>
        </p:spPr>
      </p:pic>
      <p:pic>
        <p:nvPicPr>
          <p:cNvPr id="20" name="圖片 19">
            <a:extLst>
              <a:ext uri="{FF2B5EF4-FFF2-40B4-BE49-F238E27FC236}">
                <a16:creationId xmlns:a16="http://schemas.microsoft.com/office/drawing/2014/main" id="{9EAB7DE9-00CA-44C9-AEAF-1A0DD86839DF}"/>
              </a:ext>
            </a:extLst>
          </p:cNvPr>
          <p:cNvPicPr>
            <a:picLocks noChangeAspect="1"/>
          </p:cNvPicPr>
          <p:nvPr/>
        </p:nvPicPr>
        <p:blipFill>
          <a:blip r:embed="rId9"/>
          <a:stretch>
            <a:fillRect/>
          </a:stretch>
        </p:blipFill>
        <p:spPr>
          <a:xfrm>
            <a:off x="6840116" y="1553776"/>
            <a:ext cx="1800200" cy="725772"/>
          </a:xfrm>
          <a:prstGeom prst="rect">
            <a:avLst/>
          </a:prstGeom>
        </p:spPr>
      </p:pic>
      <p:pic>
        <p:nvPicPr>
          <p:cNvPr id="21" name="圖片 20">
            <a:extLst>
              <a:ext uri="{FF2B5EF4-FFF2-40B4-BE49-F238E27FC236}">
                <a16:creationId xmlns:a16="http://schemas.microsoft.com/office/drawing/2014/main" id="{947CD838-AE2D-406E-9083-ECE19CFDE90C}"/>
              </a:ext>
            </a:extLst>
          </p:cNvPr>
          <p:cNvPicPr>
            <a:picLocks noChangeAspect="1"/>
          </p:cNvPicPr>
          <p:nvPr/>
        </p:nvPicPr>
        <p:blipFill>
          <a:blip r:embed="rId10"/>
          <a:stretch>
            <a:fillRect/>
          </a:stretch>
        </p:blipFill>
        <p:spPr>
          <a:xfrm>
            <a:off x="3554858" y="1553777"/>
            <a:ext cx="1800200" cy="725772"/>
          </a:xfrm>
          <a:prstGeom prst="rect">
            <a:avLst/>
          </a:prstGeom>
        </p:spPr>
      </p:pic>
    </p:spTree>
    <p:custDataLst>
      <p:tags r:id="rId1"/>
    </p:custDataLst>
    <p:extLst>
      <p:ext uri="{BB962C8B-B14F-4D97-AF65-F5344CB8AC3E}">
        <p14:creationId xmlns:p14="http://schemas.microsoft.com/office/powerpoint/2010/main" val="14333271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6" name="直線單箭頭接點 85">
            <a:extLst>
              <a:ext uri="{FF2B5EF4-FFF2-40B4-BE49-F238E27FC236}">
                <a16:creationId xmlns:a16="http://schemas.microsoft.com/office/drawing/2014/main" id="{D7D4653E-4254-42D0-A863-5DC597429250}"/>
              </a:ext>
            </a:extLst>
          </p:cNvPr>
          <p:cNvCxnSpPr>
            <a:cxnSpLocks/>
          </p:cNvCxnSpPr>
          <p:nvPr/>
        </p:nvCxnSpPr>
        <p:spPr>
          <a:xfrm flipV="1">
            <a:off x="4441403" y="4685165"/>
            <a:ext cx="1296144" cy="616045"/>
          </a:xfrm>
          <a:prstGeom prst="straightConnector1">
            <a:avLst/>
          </a:prstGeom>
          <a:ln w="38100">
            <a:solidFill>
              <a:schemeClr val="bg1">
                <a:lumMod val="6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83" name="直線單箭頭接點 82">
            <a:extLst>
              <a:ext uri="{FF2B5EF4-FFF2-40B4-BE49-F238E27FC236}">
                <a16:creationId xmlns:a16="http://schemas.microsoft.com/office/drawing/2014/main" id="{44552D73-4740-4BA7-B4BD-2B37B7E7CAE8}"/>
              </a:ext>
            </a:extLst>
          </p:cNvPr>
          <p:cNvCxnSpPr>
            <a:cxnSpLocks/>
          </p:cNvCxnSpPr>
          <p:nvPr/>
        </p:nvCxnSpPr>
        <p:spPr>
          <a:xfrm flipH="1" flipV="1">
            <a:off x="6522273" y="4685165"/>
            <a:ext cx="1210582" cy="616043"/>
          </a:xfrm>
          <a:prstGeom prst="straightConnector1">
            <a:avLst/>
          </a:prstGeom>
          <a:ln w="38100">
            <a:solidFill>
              <a:schemeClr val="bg1">
                <a:lumMod val="6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pic>
        <p:nvPicPr>
          <p:cNvPr id="61" name="圖片 60">
            <a:extLst>
              <a:ext uri="{FF2B5EF4-FFF2-40B4-BE49-F238E27FC236}">
                <a16:creationId xmlns:a16="http://schemas.microsoft.com/office/drawing/2014/main" id="{F4218F40-D5A6-4D68-8430-6923643EF53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200780" y="2932447"/>
            <a:ext cx="1838387" cy="1838387"/>
          </a:xfrm>
          <a:prstGeom prst="rect">
            <a:avLst/>
          </a:prstGeom>
        </p:spPr>
      </p:pic>
      <p:cxnSp>
        <p:nvCxnSpPr>
          <p:cNvPr id="88" name="直線單箭頭接點 87">
            <a:extLst>
              <a:ext uri="{FF2B5EF4-FFF2-40B4-BE49-F238E27FC236}">
                <a16:creationId xmlns:a16="http://schemas.microsoft.com/office/drawing/2014/main" id="{94E13B0C-AE2A-49D7-A47A-2A6EA8CBAE07}"/>
              </a:ext>
            </a:extLst>
          </p:cNvPr>
          <p:cNvCxnSpPr/>
          <p:nvPr/>
        </p:nvCxnSpPr>
        <p:spPr>
          <a:xfrm flipH="1">
            <a:off x="7050293" y="3777719"/>
            <a:ext cx="1495566" cy="11321"/>
          </a:xfrm>
          <a:prstGeom prst="straightConnector1">
            <a:avLst/>
          </a:prstGeom>
          <a:ln w="38100">
            <a:solidFill>
              <a:schemeClr val="bg1">
                <a:lumMod val="6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89" name="直線單箭頭接點 88">
            <a:extLst>
              <a:ext uri="{FF2B5EF4-FFF2-40B4-BE49-F238E27FC236}">
                <a16:creationId xmlns:a16="http://schemas.microsoft.com/office/drawing/2014/main" id="{8BFEFAC8-FD7D-433C-98B6-4C80D3C33A01}"/>
              </a:ext>
            </a:extLst>
          </p:cNvPr>
          <p:cNvCxnSpPr/>
          <p:nvPr/>
        </p:nvCxnSpPr>
        <p:spPr>
          <a:xfrm>
            <a:off x="3682027" y="3777719"/>
            <a:ext cx="1551464" cy="11321"/>
          </a:xfrm>
          <a:prstGeom prst="straightConnector1">
            <a:avLst/>
          </a:prstGeom>
          <a:ln w="38100">
            <a:solidFill>
              <a:schemeClr val="bg1">
                <a:lumMod val="6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90" name="直線單箭頭接點 89">
            <a:extLst>
              <a:ext uri="{FF2B5EF4-FFF2-40B4-BE49-F238E27FC236}">
                <a16:creationId xmlns:a16="http://schemas.microsoft.com/office/drawing/2014/main" id="{88D77F6A-72FA-49DB-8E53-4C8CAA6C13E8}"/>
              </a:ext>
            </a:extLst>
          </p:cNvPr>
          <p:cNvCxnSpPr>
            <a:cxnSpLocks/>
          </p:cNvCxnSpPr>
          <p:nvPr/>
        </p:nvCxnSpPr>
        <p:spPr>
          <a:xfrm>
            <a:off x="4441403" y="2278048"/>
            <a:ext cx="1014305" cy="574138"/>
          </a:xfrm>
          <a:prstGeom prst="straightConnector1">
            <a:avLst/>
          </a:prstGeom>
          <a:ln w="38100">
            <a:solidFill>
              <a:schemeClr val="bg1">
                <a:lumMod val="6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92" name="直線單箭頭接點 91">
            <a:extLst>
              <a:ext uri="{FF2B5EF4-FFF2-40B4-BE49-F238E27FC236}">
                <a16:creationId xmlns:a16="http://schemas.microsoft.com/office/drawing/2014/main" id="{C3226884-B062-4AAD-A05E-3334FE0E13AB}"/>
              </a:ext>
            </a:extLst>
          </p:cNvPr>
          <p:cNvCxnSpPr>
            <a:cxnSpLocks/>
          </p:cNvCxnSpPr>
          <p:nvPr/>
        </p:nvCxnSpPr>
        <p:spPr>
          <a:xfrm flipH="1">
            <a:off x="6739467" y="2276872"/>
            <a:ext cx="942296" cy="638937"/>
          </a:xfrm>
          <a:prstGeom prst="straightConnector1">
            <a:avLst/>
          </a:prstGeom>
          <a:ln w="38100">
            <a:solidFill>
              <a:schemeClr val="bg1">
                <a:lumMod val="6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pPr algn="l"/>
            <a:r>
              <a:rPr lang="zh-TW" altLang="en-US" b="1" dirty="0">
                <a:latin typeface="Microsoft YaHei" panose="020B0503020204020204" pitchFamily="34" charset="-122"/>
                <a:ea typeface="Microsoft YaHei" panose="020B0503020204020204" pitchFamily="34" charset="-122"/>
              </a:rPr>
              <a:t>財富管理客戶部位整合</a:t>
            </a:r>
            <a:endParaRPr lang="en-US" b="1" dirty="0">
              <a:latin typeface="Microsoft YaHei" panose="020B0503020204020204" pitchFamily="34" charset="-122"/>
              <a:ea typeface="Microsoft YaHei" panose="020B0503020204020204" pitchFamily="34" charset="-122"/>
            </a:endParaRPr>
          </a:p>
        </p:txBody>
      </p:sp>
      <p:pic>
        <p:nvPicPr>
          <p:cNvPr id="14" name="圖片 13">
            <a:extLst>
              <a:ext uri="{FF2B5EF4-FFF2-40B4-BE49-F238E27FC236}">
                <a16:creationId xmlns:a16="http://schemas.microsoft.com/office/drawing/2014/main" id="{2AC3C386-58EF-4D33-973B-2BA63682A2FB}"/>
              </a:ext>
            </a:extLst>
          </p:cNvPr>
          <p:cNvPicPr>
            <a:picLocks noChangeAspect="1"/>
          </p:cNvPicPr>
          <p:nvPr/>
        </p:nvPicPr>
        <p:blipFill>
          <a:blip r:embed="rId5"/>
          <a:stretch>
            <a:fillRect/>
          </a:stretch>
        </p:blipFill>
        <p:spPr>
          <a:xfrm>
            <a:off x="8545859" y="3437901"/>
            <a:ext cx="1800200" cy="725772"/>
          </a:xfrm>
          <a:prstGeom prst="rect">
            <a:avLst/>
          </a:prstGeom>
        </p:spPr>
      </p:pic>
      <p:pic>
        <p:nvPicPr>
          <p:cNvPr id="15" name="圖片 14">
            <a:extLst>
              <a:ext uri="{FF2B5EF4-FFF2-40B4-BE49-F238E27FC236}">
                <a16:creationId xmlns:a16="http://schemas.microsoft.com/office/drawing/2014/main" id="{22FAE3C0-2FA4-40AC-A6DE-B7A8B5B14F17}"/>
              </a:ext>
            </a:extLst>
          </p:cNvPr>
          <p:cNvPicPr>
            <a:picLocks noChangeAspect="1"/>
          </p:cNvPicPr>
          <p:nvPr/>
        </p:nvPicPr>
        <p:blipFill>
          <a:blip r:embed="rId6"/>
          <a:stretch>
            <a:fillRect/>
          </a:stretch>
        </p:blipFill>
        <p:spPr>
          <a:xfrm>
            <a:off x="6840116" y="5301208"/>
            <a:ext cx="1800201" cy="725772"/>
          </a:xfrm>
          <a:prstGeom prst="rect">
            <a:avLst/>
          </a:prstGeom>
        </p:spPr>
      </p:pic>
      <p:pic>
        <p:nvPicPr>
          <p:cNvPr id="16" name="圖片 15">
            <a:extLst>
              <a:ext uri="{FF2B5EF4-FFF2-40B4-BE49-F238E27FC236}">
                <a16:creationId xmlns:a16="http://schemas.microsoft.com/office/drawing/2014/main" id="{5D795520-30A5-427B-9845-AC5C883D39FB}"/>
              </a:ext>
            </a:extLst>
          </p:cNvPr>
          <p:cNvPicPr>
            <a:picLocks noChangeAspect="1"/>
          </p:cNvPicPr>
          <p:nvPr/>
        </p:nvPicPr>
        <p:blipFill>
          <a:blip r:embed="rId7"/>
          <a:stretch>
            <a:fillRect/>
          </a:stretch>
        </p:blipFill>
        <p:spPr>
          <a:xfrm>
            <a:off x="1882883" y="3437901"/>
            <a:ext cx="1800200" cy="725771"/>
          </a:xfrm>
          <a:prstGeom prst="rect">
            <a:avLst/>
          </a:prstGeom>
        </p:spPr>
      </p:pic>
      <p:pic>
        <p:nvPicPr>
          <p:cNvPr id="17" name="圖片 16">
            <a:extLst>
              <a:ext uri="{FF2B5EF4-FFF2-40B4-BE49-F238E27FC236}">
                <a16:creationId xmlns:a16="http://schemas.microsoft.com/office/drawing/2014/main" id="{092F8BE7-75BE-4718-AC1E-46F9826609A1}"/>
              </a:ext>
            </a:extLst>
          </p:cNvPr>
          <p:cNvPicPr>
            <a:picLocks noChangeAspect="1"/>
          </p:cNvPicPr>
          <p:nvPr/>
        </p:nvPicPr>
        <p:blipFill>
          <a:blip r:embed="rId8"/>
          <a:stretch>
            <a:fillRect/>
          </a:stretch>
        </p:blipFill>
        <p:spPr>
          <a:xfrm>
            <a:off x="3554858" y="5301208"/>
            <a:ext cx="1800200" cy="725772"/>
          </a:xfrm>
          <a:prstGeom prst="rect">
            <a:avLst/>
          </a:prstGeom>
        </p:spPr>
      </p:pic>
      <p:pic>
        <p:nvPicPr>
          <p:cNvPr id="20" name="圖片 19">
            <a:extLst>
              <a:ext uri="{FF2B5EF4-FFF2-40B4-BE49-F238E27FC236}">
                <a16:creationId xmlns:a16="http://schemas.microsoft.com/office/drawing/2014/main" id="{9EAB7DE9-00CA-44C9-AEAF-1A0DD86839DF}"/>
              </a:ext>
            </a:extLst>
          </p:cNvPr>
          <p:cNvPicPr>
            <a:picLocks noChangeAspect="1"/>
          </p:cNvPicPr>
          <p:nvPr/>
        </p:nvPicPr>
        <p:blipFill>
          <a:blip r:embed="rId9"/>
          <a:stretch>
            <a:fillRect/>
          </a:stretch>
        </p:blipFill>
        <p:spPr>
          <a:xfrm>
            <a:off x="6840116" y="1553776"/>
            <a:ext cx="1800200" cy="725772"/>
          </a:xfrm>
          <a:prstGeom prst="rect">
            <a:avLst/>
          </a:prstGeom>
        </p:spPr>
      </p:pic>
      <p:pic>
        <p:nvPicPr>
          <p:cNvPr id="21" name="圖片 20">
            <a:extLst>
              <a:ext uri="{FF2B5EF4-FFF2-40B4-BE49-F238E27FC236}">
                <a16:creationId xmlns:a16="http://schemas.microsoft.com/office/drawing/2014/main" id="{947CD838-AE2D-406E-9083-ECE19CFDE90C}"/>
              </a:ext>
            </a:extLst>
          </p:cNvPr>
          <p:cNvPicPr>
            <a:picLocks noChangeAspect="1"/>
          </p:cNvPicPr>
          <p:nvPr/>
        </p:nvPicPr>
        <p:blipFill>
          <a:blip r:embed="rId10"/>
          <a:stretch>
            <a:fillRect/>
          </a:stretch>
        </p:blipFill>
        <p:spPr>
          <a:xfrm>
            <a:off x="3554858" y="1553777"/>
            <a:ext cx="1800200" cy="725772"/>
          </a:xfrm>
          <a:prstGeom prst="rect">
            <a:avLst/>
          </a:prstGeom>
        </p:spPr>
      </p:pic>
      <p:sp>
        <p:nvSpPr>
          <p:cNvPr id="59" name="Content Placeholder 2">
            <a:extLst>
              <a:ext uri="{FF2B5EF4-FFF2-40B4-BE49-F238E27FC236}">
                <a16:creationId xmlns:a16="http://schemas.microsoft.com/office/drawing/2014/main" id="{DB37C666-D782-4FD5-85D8-028EF16BAB8E}"/>
              </a:ext>
            </a:extLst>
          </p:cNvPr>
          <p:cNvSpPr txBox="1">
            <a:spLocks/>
          </p:cNvSpPr>
          <p:nvPr/>
        </p:nvSpPr>
        <p:spPr>
          <a:xfrm>
            <a:off x="347820" y="1640434"/>
            <a:ext cx="3813631" cy="1150579"/>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50000"/>
              </a:lnSpc>
            </a:pPr>
            <a:r>
              <a:rPr lang="zh-TW" altLang="en-US" sz="2400" dirty="0">
                <a:latin typeface="Microsoft YaHei" panose="020B0503020204020204" pitchFamily="34" charset="-122"/>
                <a:ea typeface="Microsoft YaHei" panose="020B0503020204020204" pitchFamily="34" charset="-122"/>
              </a:rPr>
              <a:t>開放銀行</a:t>
            </a:r>
            <a:endParaRPr lang="en-US" altLang="zh-TW" sz="2400" dirty="0">
              <a:latin typeface="Microsoft YaHei" panose="020B0503020204020204" pitchFamily="34" charset="-122"/>
              <a:ea typeface="Microsoft YaHei" panose="020B0503020204020204" pitchFamily="34" charset="-122"/>
            </a:endParaRPr>
          </a:p>
          <a:p>
            <a:pPr>
              <a:lnSpc>
                <a:spcPct val="150000"/>
              </a:lnSpc>
            </a:pPr>
            <a:r>
              <a:rPr lang="zh-TW" altLang="en-US" sz="2400" dirty="0">
                <a:latin typeface="Microsoft YaHei" panose="020B0503020204020204" pitchFamily="34" charset="-122"/>
                <a:ea typeface="Microsoft YaHei" panose="020B0503020204020204" pitchFamily="34" charset="-122"/>
              </a:rPr>
              <a:t>保全</a:t>
            </a:r>
            <a:r>
              <a:rPr lang="en-US" altLang="zh-TW" sz="2400" dirty="0">
                <a:latin typeface="Microsoft YaHei" panose="020B0503020204020204" pitchFamily="34" charset="-122"/>
                <a:ea typeface="Microsoft YaHei" panose="020B0503020204020204" pitchFamily="34" charset="-122"/>
              </a:rPr>
              <a:t>/</a:t>
            </a:r>
            <a:r>
              <a:rPr lang="zh-TW" altLang="en-US" sz="2400" dirty="0">
                <a:latin typeface="Microsoft YaHei" panose="020B0503020204020204" pitchFamily="34" charset="-122"/>
                <a:ea typeface="Microsoft YaHei" panose="020B0503020204020204" pitchFamily="34" charset="-122"/>
              </a:rPr>
              <a:t>理賠聯盟鏈</a:t>
            </a:r>
          </a:p>
        </p:txBody>
      </p:sp>
    </p:spTree>
    <p:custDataLst>
      <p:tags r:id="rId1"/>
    </p:custDataLst>
    <p:extLst>
      <p:ext uri="{BB962C8B-B14F-4D97-AF65-F5344CB8AC3E}">
        <p14:creationId xmlns:p14="http://schemas.microsoft.com/office/powerpoint/2010/main" val="31925130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a:extLst>
              <a:ext uri="{FF2B5EF4-FFF2-40B4-BE49-F238E27FC236}">
                <a16:creationId xmlns:a16="http://schemas.microsoft.com/office/drawing/2014/main" id="{32AE80A9-78C2-400C-95BD-074FE1C9ACCA}"/>
              </a:ext>
            </a:extLst>
          </p:cNvPr>
          <p:cNvSpPr txBox="1">
            <a:spLocks/>
          </p:cNvSpPr>
          <p:nvPr/>
        </p:nvSpPr>
        <p:spPr>
          <a:xfrm>
            <a:off x="609759" y="1833212"/>
            <a:ext cx="10816422" cy="4548116"/>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50000"/>
              </a:lnSpc>
            </a:pPr>
            <a:r>
              <a:rPr lang="zh-TW" altLang="en-US" sz="2400" dirty="0">
                <a:latin typeface="Microsoft YaHei" panose="020B0503020204020204" pitchFamily="34" charset="-122"/>
                <a:ea typeface="Microsoft YaHei" panose="020B0503020204020204" pitchFamily="34" charset="-122"/>
              </a:rPr>
              <a:t>財富管理客戶使用誘因：</a:t>
            </a:r>
            <a:endParaRPr lang="en-US" altLang="zh-TW" sz="2400" dirty="0">
              <a:latin typeface="Microsoft YaHei" panose="020B0503020204020204" pitchFamily="34" charset="-122"/>
              <a:ea typeface="Microsoft YaHei" panose="020B0503020204020204" pitchFamily="34" charset="-122"/>
            </a:endParaRPr>
          </a:p>
          <a:p>
            <a:pPr lvl="1">
              <a:lnSpc>
                <a:spcPct val="150000"/>
              </a:lnSpc>
            </a:pPr>
            <a:r>
              <a:rPr lang="zh-TW" altLang="en-US" sz="2400" dirty="0">
                <a:latin typeface="Microsoft YaHei" panose="020B0503020204020204" pitchFamily="34" charset="-122"/>
                <a:ea typeface="Microsoft YaHei" panose="020B0503020204020204" pitchFamily="34" charset="-122"/>
              </a:rPr>
              <a:t>減少整合投資資料的時間，可以投入更多時間在金融市場而非作業處理</a:t>
            </a:r>
            <a:endParaRPr lang="en-US" altLang="zh-TW" sz="2400" dirty="0">
              <a:latin typeface="Microsoft YaHei" panose="020B0503020204020204" pitchFamily="34" charset="-122"/>
              <a:ea typeface="Microsoft YaHei" panose="020B0503020204020204" pitchFamily="34" charset="-122"/>
            </a:endParaRPr>
          </a:p>
          <a:p>
            <a:pPr lvl="1">
              <a:lnSpc>
                <a:spcPct val="150000"/>
              </a:lnSpc>
            </a:pPr>
            <a:r>
              <a:rPr lang="zh-TW" altLang="en-US" sz="2400" dirty="0">
                <a:latin typeface="Microsoft YaHei" panose="020B0503020204020204" pitchFamily="34" charset="-122"/>
                <a:ea typeface="Microsoft YaHei" panose="020B0503020204020204" pitchFamily="34" charset="-122"/>
              </a:rPr>
              <a:t>降低財富管理的成本 </a:t>
            </a:r>
            <a:r>
              <a:rPr lang="en-US" altLang="zh-TW" sz="2400" dirty="0">
                <a:latin typeface="Microsoft YaHei" panose="020B0503020204020204" pitchFamily="34" charset="-122"/>
                <a:ea typeface="Microsoft YaHei" panose="020B0503020204020204" pitchFamily="34" charset="-122"/>
              </a:rPr>
              <a:t>(e.g.</a:t>
            </a:r>
            <a:r>
              <a:rPr lang="zh-TW" altLang="en-US" sz="2400" dirty="0">
                <a:latin typeface="Microsoft YaHei" panose="020B0503020204020204" pitchFamily="34" charset="-122"/>
                <a:ea typeface="Microsoft YaHei" panose="020B0503020204020204" pitchFamily="34" charset="-122"/>
              </a:rPr>
              <a:t>委請專業人士管理投資組合</a:t>
            </a:r>
            <a:r>
              <a:rPr lang="en-US" altLang="zh-TW" sz="2400" dirty="0">
                <a:latin typeface="Microsoft YaHei" panose="020B0503020204020204" pitchFamily="34" charset="-122"/>
                <a:ea typeface="Microsoft YaHei" panose="020B0503020204020204" pitchFamily="34" charset="-122"/>
              </a:rPr>
              <a:t>)</a:t>
            </a:r>
          </a:p>
          <a:p>
            <a:pPr lvl="1">
              <a:lnSpc>
                <a:spcPct val="150000"/>
              </a:lnSpc>
            </a:pPr>
            <a:endParaRPr lang="en-US" altLang="zh-TW" sz="2400" dirty="0">
              <a:latin typeface="Microsoft YaHei" panose="020B0503020204020204" pitchFamily="34" charset="-122"/>
              <a:ea typeface="Microsoft YaHei" panose="020B0503020204020204" pitchFamily="34" charset="-122"/>
            </a:endParaRPr>
          </a:p>
          <a:p>
            <a:pPr>
              <a:lnSpc>
                <a:spcPct val="150000"/>
              </a:lnSpc>
            </a:pPr>
            <a:r>
              <a:rPr lang="zh-TW" altLang="en-US" sz="2400" dirty="0">
                <a:latin typeface="Microsoft YaHei" panose="020B0503020204020204" pitchFamily="34" charset="-122"/>
                <a:ea typeface="Microsoft YaHei" panose="020B0503020204020204" pitchFamily="34" charset="-122"/>
              </a:rPr>
              <a:t>銀行參與誘因：</a:t>
            </a:r>
            <a:endParaRPr lang="en-US" altLang="zh-TW" sz="2400" dirty="0">
              <a:latin typeface="Microsoft YaHei" panose="020B0503020204020204" pitchFamily="34" charset="-122"/>
              <a:ea typeface="Microsoft YaHei" panose="020B0503020204020204" pitchFamily="34" charset="-122"/>
            </a:endParaRPr>
          </a:p>
          <a:p>
            <a:pPr lvl="1">
              <a:lnSpc>
                <a:spcPct val="150000"/>
              </a:lnSpc>
            </a:pPr>
            <a:r>
              <a:rPr lang="zh-TW" altLang="en-US" sz="2400" dirty="0">
                <a:latin typeface="Microsoft YaHei" panose="020B0503020204020204" pitchFamily="34" charset="-122"/>
                <a:ea typeface="Microsoft YaHei" panose="020B0503020204020204" pitchFamily="34" charset="-122"/>
              </a:rPr>
              <a:t>客戶需求導向，滿足客戶需求</a:t>
            </a:r>
            <a:endParaRPr lang="en-US" altLang="zh-TW" sz="2400" dirty="0">
              <a:latin typeface="Microsoft YaHei" panose="020B0503020204020204" pitchFamily="34" charset="-122"/>
              <a:ea typeface="Microsoft YaHei" panose="020B0503020204020204" pitchFamily="34" charset="-122"/>
            </a:endParaRPr>
          </a:p>
          <a:p>
            <a:pPr lvl="1">
              <a:lnSpc>
                <a:spcPct val="150000"/>
              </a:lnSpc>
            </a:pPr>
            <a:r>
              <a:rPr lang="zh-TW" altLang="en-US" sz="2400" dirty="0">
                <a:latin typeface="Microsoft YaHei" panose="020B0503020204020204" pitchFamily="34" charset="-122"/>
                <a:ea typeface="Microsoft YaHei" panose="020B0503020204020204" pitchFamily="34" charset="-122"/>
              </a:rPr>
              <a:t>凸顯自家產品優勢、差異化服務</a:t>
            </a:r>
            <a:endParaRPr lang="en-US" altLang="zh-TW" sz="2400" dirty="0">
              <a:latin typeface="Microsoft YaHei" panose="020B0503020204020204" pitchFamily="34" charset="-122"/>
              <a:ea typeface="Microsoft YaHei" panose="020B0503020204020204" pitchFamily="34" charset="-122"/>
            </a:endParaRPr>
          </a:p>
          <a:p>
            <a:endParaRPr lang="en-US" altLang="zh-TW" sz="2400" dirty="0">
              <a:latin typeface="Microsoft YaHei" panose="020B0503020204020204" pitchFamily="34" charset="-122"/>
              <a:ea typeface="Microsoft YaHei" panose="020B0503020204020204" pitchFamily="34" charset="-122"/>
            </a:endParaRPr>
          </a:p>
        </p:txBody>
      </p:sp>
      <p:sp>
        <p:nvSpPr>
          <p:cNvPr id="2" name="Title 1"/>
          <p:cNvSpPr>
            <a:spLocks noGrp="1"/>
          </p:cNvSpPr>
          <p:nvPr>
            <p:ph type="title"/>
          </p:nvPr>
        </p:nvSpPr>
        <p:spPr/>
        <p:txBody>
          <a:bodyPr/>
          <a:lstStyle/>
          <a:p>
            <a:pPr algn="l"/>
            <a:r>
              <a:rPr lang="zh-TW" altLang="en-US" b="1" dirty="0">
                <a:latin typeface="Microsoft YaHei" panose="020B0503020204020204" pitchFamily="34" charset="-122"/>
                <a:ea typeface="Microsoft YaHei" panose="020B0503020204020204" pitchFamily="34" charset="-122"/>
              </a:rPr>
              <a:t>使用誘因</a:t>
            </a:r>
          </a:p>
        </p:txBody>
      </p:sp>
    </p:spTree>
    <p:extLst>
      <p:ext uri="{BB962C8B-B14F-4D97-AF65-F5344CB8AC3E}">
        <p14:creationId xmlns:p14="http://schemas.microsoft.com/office/powerpoint/2010/main" val="33192670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手繪多邊形: 圖案 20">
            <a:extLst>
              <a:ext uri="{FF2B5EF4-FFF2-40B4-BE49-F238E27FC236}">
                <a16:creationId xmlns:a16="http://schemas.microsoft.com/office/drawing/2014/main" id="{DE3493DC-810F-4024-97A1-9DA0CBADCB9C}"/>
              </a:ext>
            </a:extLst>
          </p:cNvPr>
          <p:cNvSpPr/>
          <p:nvPr/>
        </p:nvSpPr>
        <p:spPr>
          <a:xfrm>
            <a:off x="0" y="-1"/>
            <a:ext cx="12195175" cy="6858000"/>
          </a:xfrm>
          <a:custGeom>
            <a:avLst/>
            <a:gdLst>
              <a:gd name="connsiteX0" fmla="*/ 6108675 w 12195175"/>
              <a:gd name="connsiteY0" fmla="*/ 2420888 h 6858000"/>
              <a:gd name="connsiteX1" fmla="*/ 6108675 w 12195175"/>
              <a:gd name="connsiteY1" fmla="*/ 3667713 h 6858000"/>
              <a:gd name="connsiteX2" fmla="*/ 9349034 w 12195175"/>
              <a:gd name="connsiteY2" fmla="*/ 3667713 h 6858000"/>
              <a:gd name="connsiteX3" fmla="*/ 9349034 w 12195175"/>
              <a:gd name="connsiteY3" fmla="*/ 2420888 h 6858000"/>
              <a:gd name="connsiteX4" fmla="*/ 0 w 12195175"/>
              <a:gd name="connsiteY4" fmla="*/ 0 h 6858000"/>
              <a:gd name="connsiteX5" fmla="*/ 12195175 w 12195175"/>
              <a:gd name="connsiteY5" fmla="*/ 0 h 6858000"/>
              <a:gd name="connsiteX6" fmla="*/ 12195175 w 12195175"/>
              <a:gd name="connsiteY6" fmla="*/ 6858000 h 6858000"/>
              <a:gd name="connsiteX7" fmla="*/ 0 w 12195175"/>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5175" h="6858000">
                <a:moveTo>
                  <a:pt x="6108675" y="2420888"/>
                </a:moveTo>
                <a:lnTo>
                  <a:pt x="6108675" y="3667713"/>
                </a:lnTo>
                <a:lnTo>
                  <a:pt x="9349034" y="3667713"/>
                </a:lnTo>
                <a:lnTo>
                  <a:pt x="9349034" y="2420888"/>
                </a:lnTo>
                <a:close/>
                <a:moveTo>
                  <a:pt x="0" y="0"/>
                </a:moveTo>
                <a:lnTo>
                  <a:pt x="12195175" y="0"/>
                </a:lnTo>
                <a:lnTo>
                  <a:pt x="12195175" y="6858000"/>
                </a:lnTo>
                <a:lnTo>
                  <a:pt x="0" y="6858000"/>
                </a:lnTo>
                <a:close/>
              </a:path>
            </a:pathLst>
          </a:cu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5" name="矩形 14">
            <a:extLst>
              <a:ext uri="{FF2B5EF4-FFF2-40B4-BE49-F238E27FC236}">
                <a16:creationId xmlns:a16="http://schemas.microsoft.com/office/drawing/2014/main" id="{5BA28ACF-1B0E-424E-A25A-0F2C0B75E33F}"/>
              </a:ext>
            </a:extLst>
          </p:cNvPr>
          <p:cNvSpPr/>
          <p:nvPr/>
        </p:nvSpPr>
        <p:spPr>
          <a:xfrm>
            <a:off x="0" y="0"/>
            <a:ext cx="4801443" cy="6856413"/>
          </a:xfrm>
          <a:prstGeom prst="rect">
            <a:avLst/>
          </a:prstGeom>
          <a:solidFill>
            <a:srgbClr val="6B95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 name="TextBox 16">
            <a:extLst>
              <a:ext uri="{FF2B5EF4-FFF2-40B4-BE49-F238E27FC236}">
                <a16:creationId xmlns:a16="http://schemas.microsoft.com/office/drawing/2014/main" id="{CE0BB6F5-5524-408A-A7B9-BCBB53D13A1B}"/>
              </a:ext>
            </a:extLst>
          </p:cNvPr>
          <p:cNvSpPr txBox="1"/>
          <p:nvPr/>
        </p:nvSpPr>
        <p:spPr>
          <a:xfrm>
            <a:off x="2110989" y="3090020"/>
            <a:ext cx="3194510" cy="769441"/>
          </a:xfrm>
          <a:prstGeom prst="rect">
            <a:avLst/>
          </a:prstGeom>
          <a:solidFill>
            <a:schemeClr val="bg1">
              <a:lumMod val="75000"/>
            </a:schemeClr>
          </a:solidFill>
        </p:spPr>
        <p:txBody>
          <a:bodyPr wrap="square" rtlCol="0">
            <a:spAutoFit/>
          </a:bodyPr>
          <a:lstStyle>
            <a:defPPr>
              <a:defRPr lang="zh-CN"/>
            </a:defPPr>
            <a:lvl1pPr>
              <a:defRPr sz="2800" b="1">
                <a:solidFill>
                  <a:srgbClr val="0070C0"/>
                </a:solidFill>
                <a:latin typeface="微软雅黑" panose="020B0503020204020204" pitchFamily="34" charset="-122"/>
                <a:ea typeface="微软雅黑" panose="020B0503020204020204" pitchFamily="34" charset="-122"/>
              </a:defRPr>
            </a:lvl1pPr>
          </a:lstStyle>
          <a:p>
            <a:pPr algn="ctr"/>
            <a:r>
              <a:rPr lang="zh-TW" altLang="en-US" sz="4400" dirty="0">
                <a:solidFill>
                  <a:schemeClr val="tx1"/>
                </a:solidFill>
              </a:rPr>
              <a:t>目    錄</a:t>
            </a:r>
            <a:endParaRPr lang="zh-CN" altLang="en-US" sz="4400" dirty="0">
              <a:solidFill>
                <a:schemeClr val="tx1"/>
              </a:solidFill>
            </a:endParaRPr>
          </a:p>
        </p:txBody>
      </p:sp>
      <p:sp>
        <p:nvSpPr>
          <p:cNvPr id="28" name="矩形 27"/>
          <p:cNvSpPr/>
          <p:nvPr/>
        </p:nvSpPr>
        <p:spPr>
          <a:xfrm>
            <a:off x="7564887" y="1566154"/>
            <a:ext cx="1415772" cy="525657"/>
          </a:xfrm>
          <a:prstGeom prst="rect">
            <a:avLst/>
          </a:prstGeom>
        </p:spPr>
        <p:txBody>
          <a:bodyPr wrap="none">
            <a:spAutoFit/>
          </a:bodyPr>
          <a:lstStyle/>
          <a:p>
            <a:pPr defTabSz="1218926">
              <a:lnSpc>
                <a:spcPct val="130000"/>
              </a:lnSpc>
              <a:defRPr/>
            </a:pPr>
            <a:r>
              <a:rPr lang="zh-TW" altLang="en-US" sz="2400" b="1" dirty="0">
                <a:latin typeface="微软雅黑" panose="020B0503020204020204" pitchFamily="34" charset="-122"/>
                <a:ea typeface="微软雅黑" panose="020B0503020204020204" pitchFamily="34" charset="-122"/>
              </a:rPr>
              <a:t>設計起源</a:t>
            </a:r>
            <a:endParaRPr lang="en-US" altLang="zh-CN" sz="2400" b="1" dirty="0">
              <a:latin typeface="微软雅黑" panose="020B0503020204020204" pitchFamily="34" charset="-122"/>
              <a:ea typeface="微软雅黑" panose="020B0503020204020204" pitchFamily="34" charset="-122"/>
            </a:endParaRPr>
          </a:p>
        </p:txBody>
      </p:sp>
      <p:sp>
        <p:nvSpPr>
          <p:cNvPr id="31" name="矩形 30"/>
          <p:cNvSpPr/>
          <p:nvPr/>
        </p:nvSpPr>
        <p:spPr>
          <a:xfrm>
            <a:off x="7564887" y="2771889"/>
            <a:ext cx="1415772" cy="525657"/>
          </a:xfrm>
          <a:prstGeom prst="rect">
            <a:avLst/>
          </a:prstGeom>
        </p:spPr>
        <p:txBody>
          <a:bodyPr wrap="none">
            <a:spAutoFit/>
          </a:bodyPr>
          <a:lstStyle/>
          <a:p>
            <a:pPr defTabSz="1218926">
              <a:lnSpc>
                <a:spcPct val="130000"/>
              </a:lnSpc>
              <a:defRPr/>
            </a:pPr>
            <a:r>
              <a:rPr lang="zh-TW" altLang="en-US" sz="2400" b="1" dirty="0">
                <a:latin typeface="微软雅黑" panose="020B0503020204020204" pitchFamily="34" charset="-122"/>
                <a:ea typeface="微软雅黑" panose="020B0503020204020204" pitchFamily="34" charset="-122"/>
              </a:rPr>
              <a:t>平台機制</a:t>
            </a:r>
            <a:endParaRPr lang="en-US" altLang="zh-CN" sz="2400" b="1" dirty="0">
              <a:latin typeface="微软雅黑" panose="020B0503020204020204" pitchFamily="34" charset="-122"/>
              <a:ea typeface="微软雅黑" panose="020B0503020204020204" pitchFamily="34" charset="-122"/>
            </a:endParaRPr>
          </a:p>
        </p:txBody>
      </p:sp>
      <p:sp>
        <p:nvSpPr>
          <p:cNvPr id="34" name="矩形 33"/>
          <p:cNvSpPr/>
          <p:nvPr/>
        </p:nvSpPr>
        <p:spPr>
          <a:xfrm>
            <a:off x="7564887" y="3941014"/>
            <a:ext cx="1415772" cy="525657"/>
          </a:xfrm>
          <a:prstGeom prst="rect">
            <a:avLst/>
          </a:prstGeom>
        </p:spPr>
        <p:txBody>
          <a:bodyPr wrap="none">
            <a:spAutoFit/>
          </a:bodyPr>
          <a:lstStyle/>
          <a:p>
            <a:pPr defTabSz="1218926">
              <a:lnSpc>
                <a:spcPct val="130000"/>
              </a:lnSpc>
              <a:defRPr/>
            </a:pPr>
            <a:r>
              <a:rPr lang="zh-TW" altLang="en-US" sz="2400" b="1" dirty="0">
                <a:latin typeface="微软雅黑" panose="020B0503020204020204" pitchFamily="34" charset="-122"/>
                <a:ea typeface="微软雅黑" panose="020B0503020204020204" pitchFamily="34" charset="-122"/>
              </a:rPr>
              <a:t>模擬畫面</a:t>
            </a:r>
            <a:endParaRPr lang="en-US" altLang="zh-CN" sz="2400" b="1" dirty="0">
              <a:latin typeface="微软雅黑" panose="020B0503020204020204" pitchFamily="34" charset="-122"/>
              <a:ea typeface="微软雅黑" panose="020B0503020204020204" pitchFamily="34" charset="-122"/>
            </a:endParaRPr>
          </a:p>
        </p:txBody>
      </p:sp>
      <p:sp>
        <p:nvSpPr>
          <p:cNvPr id="37" name="矩形 36"/>
          <p:cNvSpPr/>
          <p:nvPr/>
        </p:nvSpPr>
        <p:spPr>
          <a:xfrm>
            <a:off x="7582648" y="5164213"/>
            <a:ext cx="1415772" cy="525657"/>
          </a:xfrm>
          <a:prstGeom prst="rect">
            <a:avLst/>
          </a:prstGeom>
        </p:spPr>
        <p:txBody>
          <a:bodyPr wrap="none">
            <a:spAutoFit/>
          </a:bodyPr>
          <a:lstStyle/>
          <a:p>
            <a:pPr defTabSz="1218926">
              <a:lnSpc>
                <a:spcPct val="130000"/>
              </a:lnSpc>
              <a:defRPr/>
            </a:pPr>
            <a:r>
              <a:rPr lang="zh-TW" altLang="en-US" sz="2400" b="1" dirty="0">
                <a:latin typeface="微软雅黑" panose="020B0503020204020204" pitchFamily="34" charset="-122"/>
                <a:ea typeface="微软雅黑" panose="020B0503020204020204" pitchFamily="34" charset="-122"/>
              </a:rPr>
              <a:t>未來發展</a:t>
            </a:r>
            <a:endParaRPr lang="en-US" altLang="zh-CN" sz="2400" b="1" dirty="0">
              <a:latin typeface="微软雅黑" panose="020B0503020204020204" pitchFamily="34" charset="-122"/>
              <a:ea typeface="微软雅黑" panose="020B0503020204020204" pitchFamily="34" charset="-122"/>
            </a:endParaRPr>
          </a:p>
        </p:txBody>
      </p:sp>
      <p:sp>
        <p:nvSpPr>
          <p:cNvPr id="39" name="椭圆 21">
            <a:extLst>
              <a:ext uri="{FF2B5EF4-FFF2-40B4-BE49-F238E27FC236}">
                <a16:creationId xmlns:a16="http://schemas.microsoft.com/office/drawing/2014/main" id="{E3F8C87B-7680-4DFB-BCE9-C1BBAEE581A6}"/>
              </a:ext>
            </a:extLst>
          </p:cNvPr>
          <p:cNvSpPr/>
          <p:nvPr/>
        </p:nvSpPr>
        <p:spPr>
          <a:xfrm>
            <a:off x="6430520" y="1375470"/>
            <a:ext cx="907027" cy="907027"/>
          </a:xfrm>
          <a:prstGeom prst="ellipse">
            <a:avLst/>
          </a:prstGeom>
          <a:solidFill>
            <a:srgbClr val="757376"/>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199" dirty="0"/>
              <a:t>01</a:t>
            </a:r>
            <a:endParaRPr lang="zh-CN" altLang="en-US" sz="3199" dirty="0"/>
          </a:p>
        </p:txBody>
      </p:sp>
      <p:sp>
        <p:nvSpPr>
          <p:cNvPr id="40" name="椭圆 22">
            <a:extLst>
              <a:ext uri="{FF2B5EF4-FFF2-40B4-BE49-F238E27FC236}">
                <a16:creationId xmlns:a16="http://schemas.microsoft.com/office/drawing/2014/main" id="{A6167D1F-8A95-47C7-8AAA-D99444DA5C2C}"/>
              </a:ext>
            </a:extLst>
          </p:cNvPr>
          <p:cNvSpPr/>
          <p:nvPr/>
        </p:nvSpPr>
        <p:spPr>
          <a:xfrm>
            <a:off x="6430520" y="2581205"/>
            <a:ext cx="907027" cy="907027"/>
          </a:xfrm>
          <a:prstGeom prst="ellipse">
            <a:avLst/>
          </a:prstGeom>
          <a:solidFill>
            <a:schemeClr val="accent1">
              <a:lumMod val="50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199" dirty="0"/>
              <a:t>02</a:t>
            </a:r>
            <a:endParaRPr lang="zh-CN" altLang="en-US" sz="3199" dirty="0"/>
          </a:p>
        </p:txBody>
      </p:sp>
      <p:sp>
        <p:nvSpPr>
          <p:cNvPr id="41" name="椭圆 23">
            <a:extLst>
              <a:ext uri="{FF2B5EF4-FFF2-40B4-BE49-F238E27FC236}">
                <a16:creationId xmlns:a16="http://schemas.microsoft.com/office/drawing/2014/main" id="{382B41F1-C006-4B70-BDF2-A341D822CD1D}"/>
              </a:ext>
            </a:extLst>
          </p:cNvPr>
          <p:cNvSpPr/>
          <p:nvPr/>
        </p:nvSpPr>
        <p:spPr>
          <a:xfrm>
            <a:off x="6430520" y="3753445"/>
            <a:ext cx="907027" cy="907027"/>
          </a:xfrm>
          <a:prstGeom prst="ellipse">
            <a:avLst/>
          </a:prstGeom>
          <a:solidFill>
            <a:srgbClr val="29303A"/>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199" dirty="0"/>
              <a:t>03</a:t>
            </a:r>
            <a:endParaRPr lang="zh-CN" altLang="en-US" sz="3199" dirty="0"/>
          </a:p>
        </p:txBody>
      </p:sp>
      <p:sp>
        <p:nvSpPr>
          <p:cNvPr id="42" name="椭圆 24">
            <a:extLst>
              <a:ext uri="{FF2B5EF4-FFF2-40B4-BE49-F238E27FC236}">
                <a16:creationId xmlns:a16="http://schemas.microsoft.com/office/drawing/2014/main" id="{20347708-9A88-43BF-AE36-7793B45361EA}"/>
              </a:ext>
            </a:extLst>
          </p:cNvPr>
          <p:cNvSpPr/>
          <p:nvPr/>
        </p:nvSpPr>
        <p:spPr>
          <a:xfrm>
            <a:off x="6430520" y="4973529"/>
            <a:ext cx="907027" cy="907027"/>
          </a:xfrm>
          <a:prstGeom prst="ellipse">
            <a:avLst/>
          </a:prstGeom>
          <a:solidFill>
            <a:schemeClr val="accent1">
              <a:lumMod val="50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199" dirty="0"/>
              <a:t>04</a:t>
            </a:r>
            <a:endParaRPr lang="zh-CN" altLang="en-US" sz="3199" dirty="0"/>
          </a:p>
        </p:txBody>
      </p:sp>
    </p:spTree>
    <p:extLst>
      <p:ext uri="{BB962C8B-B14F-4D97-AF65-F5344CB8AC3E}">
        <p14:creationId xmlns:p14="http://schemas.microsoft.com/office/powerpoint/2010/main" val="2515214270"/>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zh-TW" altLang="en-US" b="1" dirty="0">
                <a:latin typeface="Microsoft YaHei" panose="020B0503020204020204" pitchFamily="34" charset="-122"/>
                <a:ea typeface="Microsoft YaHei" panose="020B0503020204020204" pitchFamily="34" charset="-122"/>
              </a:rPr>
              <a:t>第三方平台運作機制</a:t>
            </a:r>
            <a:endParaRPr lang="en-US" b="1" dirty="0">
              <a:latin typeface="Microsoft YaHei" panose="020B0503020204020204" pitchFamily="34" charset="-122"/>
              <a:ea typeface="Microsoft YaHei" panose="020B0503020204020204" pitchFamily="34" charset="-122"/>
            </a:endParaRPr>
          </a:p>
        </p:txBody>
      </p:sp>
      <p:sp>
        <p:nvSpPr>
          <p:cNvPr id="18" name="Content Placeholder 2">
            <a:extLst>
              <a:ext uri="{FF2B5EF4-FFF2-40B4-BE49-F238E27FC236}">
                <a16:creationId xmlns:a16="http://schemas.microsoft.com/office/drawing/2014/main" id="{53E3D2BD-148D-46C5-9106-A1498C3B9BDA}"/>
              </a:ext>
            </a:extLst>
          </p:cNvPr>
          <p:cNvSpPr txBox="1">
            <a:spLocks/>
          </p:cNvSpPr>
          <p:nvPr/>
        </p:nvSpPr>
        <p:spPr>
          <a:xfrm>
            <a:off x="609759" y="1844824"/>
            <a:ext cx="10521211" cy="4475856"/>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50000"/>
              </a:lnSpc>
            </a:pPr>
            <a:r>
              <a:rPr lang="zh-TW" altLang="en-US" sz="2400" dirty="0">
                <a:latin typeface="Microsoft YaHei" panose="020B0503020204020204" pitchFamily="34" charset="-122"/>
                <a:ea typeface="Microsoft YaHei" panose="020B0503020204020204" pitchFamily="34" charset="-122"/>
              </a:rPr>
              <a:t>創新產業：銀行業 </a:t>
            </a:r>
            <a:r>
              <a:rPr lang="en-US" altLang="zh-TW" sz="2400" dirty="0">
                <a:latin typeface="Microsoft YaHei" panose="020B0503020204020204" pitchFamily="34" charset="-122"/>
                <a:ea typeface="Microsoft YaHei" panose="020B0503020204020204" pitchFamily="34" charset="-122"/>
                <a:sym typeface="Wingdings" panose="05000000000000000000" pitchFamily="2" charset="2"/>
              </a:rPr>
              <a:t></a:t>
            </a:r>
            <a:r>
              <a:rPr lang="zh-TW" altLang="en-US" sz="2400" dirty="0">
                <a:latin typeface="Microsoft YaHei" panose="020B0503020204020204" pitchFamily="34" charset="-122"/>
                <a:ea typeface="Microsoft YaHei" panose="020B0503020204020204" pitchFamily="34" charset="-122"/>
                <a:sym typeface="Wingdings" panose="05000000000000000000" pitchFamily="2" charset="2"/>
              </a:rPr>
              <a:t> 第三方</a:t>
            </a:r>
            <a:r>
              <a:rPr lang="zh-TW" altLang="en-US" sz="2400" dirty="0">
                <a:latin typeface="Microsoft YaHei" panose="020B0503020204020204" pitchFamily="34" charset="-122"/>
                <a:ea typeface="Microsoft YaHei" panose="020B0503020204020204" pitchFamily="34" charset="-122"/>
              </a:rPr>
              <a:t>：中華民國銀行商業同業公會</a:t>
            </a:r>
            <a:endParaRPr lang="en-US" altLang="zh-TW" sz="2400" dirty="0">
              <a:latin typeface="Microsoft YaHei" panose="020B0503020204020204" pitchFamily="34" charset="-122"/>
              <a:ea typeface="Microsoft YaHei" panose="020B0503020204020204" pitchFamily="34" charset="-122"/>
            </a:endParaRPr>
          </a:p>
          <a:p>
            <a:pPr>
              <a:lnSpc>
                <a:spcPct val="150000"/>
              </a:lnSpc>
            </a:pPr>
            <a:r>
              <a:rPr lang="zh-TW" altLang="en-US" sz="2400" dirty="0">
                <a:latin typeface="Microsoft YaHei" panose="020B0503020204020204" pitchFamily="34" charset="-122"/>
                <a:ea typeface="Microsoft YaHei" panose="020B0503020204020204" pitchFamily="34" charset="-122"/>
              </a:rPr>
              <a:t>創新主題：高價值活動自動化</a:t>
            </a:r>
            <a:endParaRPr lang="en-US" altLang="zh-TW" sz="2400" dirty="0">
              <a:latin typeface="Microsoft YaHei" panose="020B0503020204020204" pitchFamily="34" charset="-122"/>
              <a:ea typeface="Microsoft YaHei" panose="020B0503020204020204" pitchFamily="34" charset="-122"/>
            </a:endParaRPr>
          </a:p>
          <a:p>
            <a:pPr>
              <a:lnSpc>
                <a:spcPct val="150000"/>
              </a:lnSpc>
            </a:pPr>
            <a:r>
              <a:rPr lang="zh-TW" altLang="en-US" sz="2400" dirty="0">
                <a:latin typeface="Microsoft YaHei" panose="020B0503020204020204" pitchFamily="34" charset="-122"/>
                <a:ea typeface="Microsoft YaHei" panose="020B0503020204020204" pitchFamily="34" charset="-122"/>
              </a:rPr>
              <a:t>創新功能：市場資訊供應、投資管理 </a:t>
            </a:r>
            <a:r>
              <a:rPr lang="en-US" altLang="zh-TW" sz="2400" dirty="0">
                <a:latin typeface="Microsoft YaHei" panose="020B0503020204020204" pitchFamily="34" charset="-122"/>
                <a:ea typeface="Microsoft YaHei" panose="020B0503020204020204" pitchFamily="34" charset="-122"/>
                <a:sym typeface="Wingdings" panose="05000000000000000000" pitchFamily="2" charset="2"/>
              </a:rPr>
              <a:t></a:t>
            </a:r>
            <a:r>
              <a:rPr lang="zh-TW" altLang="en-US" sz="2400" dirty="0">
                <a:latin typeface="Microsoft YaHei" panose="020B0503020204020204" pitchFamily="34" charset="-122"/>
                <a:ea typeface="Microsoft YaHei" panose="020B0503020204020204" pitchFamily="34" charset="-122"/>
                <a:sym typeface="Wingdings" panose="05000000000000000000" pitchFamily="2" charset="2"/>
              </a:rPr>
              <a:t> 創新項目</a:t>
            </a:r>
            <a:r>
              <a:rPr lang="zh-TW" altLang="en-US" sz="2400" dirty="0">
                <a:latin typeface="Microsoft YaHei" panose="020B0503020204020204" pitchFamily="34" charset="-122"/>
                <a:ea typeface="Microsoft YaHei" panose="020B0503020204020204" pitchFamily="34" charset="-122"/>
              </a:rPr>
              <a:t>：新興平台、賦權投資者</a:t>
            </a:r>
            <a:endParaRPr lang="en-US" altLang="zh-TW" sz="2400" dirty="0">
              <a:latin typeface="Microsoft YaHei" panose="020B0503020204020204" pitchFamily="34" charset="-122"/>
              <a:ea typeface="Microsoft YaHei" panose="020B0503020204020204" pitchFamily="34" charset="-122"/>
            </a:endParaRPr>
          </a:p>
          <a:p>
            <a:pPr>
              <a:lnSpc>
                <a:spcPct val="150000"/>
              </a:lnSpc>
            </a:pPr>
            <a:endParaRPr lang="en-US" altLang="zh-TW" sz="2400" dirty="0">
              <a:latin typeface="Microsoft YaHei" panose="020B0503020204020204" pitchFamily="34" charset="-122"/>
              <a:ea typeface="Microsoft YaHei" panose="020B0503020204020204" pitchFamily="34" charset="-122"/>
            </a:endParaRPr>
          </a:p>
          <a:p>
            <a:pPr>
              <a:lnSpc>
                <a:spcPct val="150000"/>
              </a:lnSpc>
            </a:pPr>
            <a:endParaRPr lang="en-US" altLang="zh-TW" sz="2400" dirty="0">
              <a:latin typeface="Microsoft YaHei" panose="020B0503020204020204" pitchFamily="34" charset="-122"/>
              <a:ea typeface="Microsoft YaHei" panose="020B0503020204020204" pitchFamily="34" charset="-122"/>
            </a:endParaRPr>
          </a:p>
          <a:p>
            <a:pPr>
              <a:lnSpc>
                <a:spcPct val="150000"/>
              </a:lnSpc>
            </a:pPr>
            <a:endParaRPr lang="zh-TW" altLang="en-US" sz="2000" dirty="0">
              <a:latin typeface="Microsoft YaHei" panose="020B0503020204020204" pitchFamily="34" charset="-122"/>
              <a:ea typeface="Microsoft YaHei" panose="020B0503020204020204" pitchFamily="34" charset="-122"/>
            </a:endParaRPr>
          </a:p>
        </p:txBody>
      </p:sp>
      <p:pic>
        <p:nvPicPr>
          <p:cNvPr id="19" name="圖片 18">
            <a:extLst>
              <a:ext uri="{FF2B5EF4-FFF2-40B4-BE49-F238E27FC236}">
                <a16:creationId xmlns:a16="http://schemas.microsoft.com/office/drawing/2014/main" id="{8DCFC275-C9F8-4CBC-8EFC-F67B3B762AD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341504" y="4417603"/>
            <a:ext cx="1512168" cy="1512168"/>
          </a:xfrm>
          <a:prstGeom prst="rect">
            <a:avLst/>
          </a:prstGeom>
        </p:spPr>
      </p:pic>
      <p:pic>
        <p:nvPicPr>
          <p:cNvPr id="22" name="圖片 21">
            <a:extLst>
              <a:ext uri="{FF2B5EF4-FFF2-40B4-BE49-F238E27FC236}">
                <a16:creationId xmlns:a16="http://schemas.microsoft.com/office/drawing/2014/main" id="{219D458B-208C-4E47-A05A-65FC3637E93A}"/>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265939" y="4417602"/>
            <a:ext cx="1512169" cy="1512169"/>
          </a:xfrm>
          <a:prstGeom prst="rect">
            <a:avLst/>
          </a:prstGeom>
        </p:spPr>
      </p:pic>
      <p:pic>
        <p:nvPicPr>
          <p:cNvPr id="5" name="圖片 4">
            <a:extLst>
              <a:ext uri="{FF2B5EF4-FFF2-40B4-BE49-F238E27FC236}">
                <a16:creationId xmlns:a16="http://schemas.microsoft.com/office/drawing/2014/main" id="{6DCBC23E-8ADD-4216-80C6-B089AB96217A}"/>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463464" y="4417603"/>
            <a:ext cx="1512168" cy="1512168"/>
          </a:xfrm>
          <a:prstGeom prst="rect">
            <a:avLst/>
          </a:prstGeom>
        </p:spPr>
      </p:pic>
      <p:cxnSp>
        <p:nvCxnSpPr>
          <p:cNvPr id="7" name="直線單箭頭接點 6">
            <a:extLst>
              <a:ext uri="{FF2B5EF4-FFF2-40B4-BE49-F238E27FC236}">
                <a16:creationId xmlns:a16="http://schemas.microsoft.com/office/drawing/2014/main" id="{C9096AD4-6F54-44F8-AF83-9DFBB7CB4A7B}"/>
              </a:ext>
            </a:extLst>
          </p:cNvPr>
          <p:cNvCxnSpPr>
            <a:cxnSpLocks/>
          </p:cNvCxnSpPr>
          <p:nvPr/>
        </p:nvCxnSpPr>
        <p:spPr>
          <a:xfrm>
            <a:off x="3217267" y="5301208"/>
            <a:ext cx="1944216" cy="0"/>
          </a:xfrm>
          <a:prstGeom prst="straightConnector1">
            <a:avLst/>
          </a:prstGeom>
          <a:ln w="5715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 name="直線單箭頭接點 9">
            <a:extLst>
              <a:ext uri="{FF2B5EF4-FFF2-40B4-BE49-F238E27FC236}">
                <a16:creationId xmlns:a16="http://schemas.microsoft.com/office/drawing/2014/main" id="{D17A6545-A5DA-4DE2-BB54-CD9605D070E2}"/>
              </a:ext>
            </a:extLst>
          </p:cNvPr>
          <p:cNvCxnSpPr/>
          <p:nvPr/>
        </p:nvCxnSpPr>
        <p:spPr>
          <a:xfrm flipH="1">
            <a:off x="7177707" y="5301208"/>
            <a:ext cx="1944216" cy="0"/>
          </a:xfrm>
          <a:prstGeom prst="straightConnector1">
            <a:avLst/>
          </a:prstGeom>
          <a:ln w="5715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1" name="文字方塊 10">
            <a:extLst>
              <a:ext uri="{FF2B5EF4-FFF2-40B4-BE49-F238E27FC236}">
                <a16:creationId xmlns:a16="http://schemas.microsoft.com/office/drawing/2014/main" id="{4EAD24D8-23D7-4AF3-932E-3C38C5260C04}"/>
              </a:ext>
            </a:extLst>
          </p:cNvPr>
          <p:cNvSpPr txBox="1"/>
          <p:nvPr/>
        </p:nvSpPr>
        <p:spPr>
          <a:xfrm>
            <a:off x="1489075" y="6021288"/>
            <a:ext cx="1512168" cy="461665"/>
          </a:xfrm>
          <a:prstGeom prst="rect">
            <a:avLst/>
          </a:prstGeom>
          <a:noFill/>
        </p:spPr>
        <p:txBody>
          <a:bodyPr wrap="square" rtlCol="0">
            <a:spAutoFit/>
          </a:bodyPr>
          <a:lstStyle/>
          <a:p>
            <a:pPr algn="ctr"/>
            <a:r>
              <a:rPr lang="zh-TW" altLang="en-US" sz="2400" dirty="0">
                <a:latin typeface="Microsoft YaHei" panose="020B0503020204020204" pitchFamily="34" charset="-122"/>
                <a:ea typeface="Microsoft YaHei" panose="020B0503020204020204" pitchFamily="34" charset="-122"/>
              </a:rPr>
              <a:t>參與銀行</a:t>
            </a:r>
          </a:p>
        </p:txBody>
      </p:sp>
      <p:sp>
        <p:nvSpPr>
          <p:cNvPr id="28" name="文字方塊 27">
            <a:extLst>
              <a:ext uri="{FF2B5EF4-FFF2-40B4-BE49-F238E27FC236}">
                <a16:creationId xmlns:a16="http://schemas.microsoft.com/office/drawing/2014/main" id="{30C3338E-9902-4869-BE0E-1CFB666E5D13}"/>
              </a:ext>
            </a:extLst>
          </p:cNvPr>
          <p:cNvSpPr txBox="1"/>
          <p:nvPr/>
        </p:nvSpPr>
        <p:spPr>
          <a:xfrm>
            <a:off x="5017467" y="6021288"/>
            <a:ext cx="2232248" cy="461665"/>
          </a:xfrm>
          <a:prstGeom prst="rect">
            <a:avLst/>
          </a:prstGeom>
          <a:noFill/>
        </p:spPr>
        <p:txBody>
          <a:bodyPr wrap="square" rtlCol="0">
            <a:spAutoFit/>
          </a:bodyPr>
          <a:lstStyle/>
          <a:p>
            <a:pPr algn="ctr"/>
            <a:r>
              <a:rPr lang="zh-TW" altLang="en-US" sz="2400" dirty="0">
                <a:latin typeface="Microsoft YaHei" panose="020B0503020204020204" pitchFamily="34" charset="-122"/>
                <a:ea typeface="Microsoft YaHei" panose="020B0503020204020204" pitchFamily="34" charset="-122"/>
              </a:rPr>
              <a:t>財富管理平台</a:t>
            </a:r>
          </a:p>
        </p:txBody>
      </p:sp>
      <p:sp>
        <p:nvSpPr>
          <p:cNvPr id="29" name="文字方塊 28">
            <a:extLst>
              <a:ext uri="{FF2B5EF4-FFF2-40B4-BE49-F238E27FC236}">
                <a16:creationId xmlns:a16="http://schemas.microsoft.com/office/drawing/2014/main" id="{2941B921-56E8-44AD-BDB0-8F12633A3949}"/>
              </a:ext>
            </a:extLst>
          </p:cNvPr>
          <p:cNvSpPr txBox="1"/>
          <p:nvPr/>
        </p:nvSpPr>
        <p:spPr>
          <a:xfrm>
            <a:off x="8977907" y="6021288"/>
            <a:ext cx="2232248" cy="461665"/>
          </a:xfrm>
          <a:prstGeom prst="rect">
            <a:avLst/>
          </a:prstGeom>
          <a:noFill/>
        </p:spPr>
        <p:txBody>
          <a:bodyPr wrap="square" rtlCol="0">
            <a:spAutoFit/>
          </a:bodyPr>
          <a:lstStyle/>
          <a:p>
            <a:pPr algn="ctr"/>
            <a:r>
              <a:rPr lang="zh-TW" altLang="en-US" sz="2400" dirty="0">
                <a:latin typeface="Microsoft YaHei" panose="020B0503020204020204" pitchFamily="34" charset="-122"/>
                <a:ea typeface="Microsoft YaHei" panose="020B0503020204020204" pitchFamily="34" charset="-122"/>
              </a:rPr>
              <a:t>客戶</a:t>
            </a:r>
          </a:p>
        </p:txBody>
      </p:sp>
      <p:sp>
        <p:nvSpPr>
          <p:cNvPr id="30" name="文字方塊 29">
            <a:extLst>
              <a:ext uri="{FF2B5EF4-FFF2-40B4-BE49-F238E27FC236}">
                <a16:creationId xmlns:a16="http://schemas.microsoft.com/office/drawing/2014/main" id="{31332533-0EC4-4880-8222-1F15DBCFB7E4}"/>
              </a:ext>
            </a:extLst>
          </p:cNvPr>
          <p:cNvSpPr txBox="1"/>
          <p:nvPr/>
        </p:nvSpPr>
        <p:spPr>
          <a:xfrm>
            <a:off x="3001243" y="4797152"/>
            <a:ext cx="2232248" cy="400110"/>
          </a:xfrm>
          <a:prstGeom prst="rect">
            <a:avLst/>
          </a:prstGeom>
          <a:noFill/>
        </p:spPr>
        <p:txBody>
          <a:bodyPr wrap="square" rtlCol="0">
            <a:spAutoFit/>
          </a:bodyPr>
          <a:lstStyle/>
          <a:p>
            <a:pPr algn="ctr"/>
            <a:r>
              <a:rPr lang="zh-TW" altLang="en-US" sz="2000" dirty="0">
                <a:latin typeface="Microsoft YaHei" panose="020B0503020204020204" pitchFamily="34" charset="-122"/>
                <a:ea typeface="Microsoft YaHei" panose="020B0503020204020204" pitchFamily="34" charset="-122"/>
              </a:rPr>
              <a:t>取得客戶授權</a:t>
            </a:r>
          </a:p>
        </p:txBody>
      </p:sp>
      <p:sp>
        <p:nvSpPr>
          <p:cNvPr id="31" name="文字方塊 30">
            <a:extLst>
              <a:ext uri="{FF2B5EF4-FFF2-40B4-BE49-F238E27FC236}">
                <a16:creationId xmlns:a16="http://schemas.microsoft.com/office/drawing/2014/main" id="{CBBDFA5B-D40F-43FD-BF56-692917496E67}"/>
              </a:ext>
            </a:extLst>
          </p:cNvPr>
          <p:cNvSpPr txBox="1"/>
          <p:nvPr/>
        </p:nvSpPr>
        <p:spPr>
          <a:xfrm>
            <a:off x="7033691" y="4797152"/>
            <a:ext cx="2232248" cy="400110"/>
          </a:xfrm>
          <a:prstGeom prst="rect">
            <a:avLst/>
          </a:prstGeom>
          <a:noFill/>
        </p:spPr>
        <p:txBody>
          <a:bodyPr wrap="square" rtlCol="0">
            <a:spAutoFit/>
          </a:bodyPr>
          <a:lstStyle/>
          <a:p>
            <a:pPr algn="ctr"/>
            <a:r>
              <a:rPr lang="zh-TW" altLang="en-US" sz="2000" dirty="0">
                <a:latin typeface="Microsoft YaHei" panose="020B0503020204020204" pitchFamily="34" charset="-122"/>
                <a:ea typeface="Microsoft YaHei" panose="020B0503020204020204" pitchFamily="34" charset="-122"/>
              </a:rPr>
              <a:t>檢視完整投資組合</a:t>
            </a:r>
          </a:p>
        </p:txBody>
      </p:sp>
    </p:spTree>
    <p:custDataLst>
      <p:tags r:id="rId1"/>
    </p:custDataLst>
    <p:extLst>
      <p:ext uri="{BB962C8B-B14F-4D97-AF65-F5344CB8AC3E}">
        <p14:creationId xmlns:p14="http://schemas.microsoft.com/office/powerpoint/2010/main" val="41446203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手繪多邊形: 圖案 18">
            <a:extLst>
              <a:ext uri="{FF2B5EF4-FFF2-40B4-BE49-F238E27FC236}">
                <a16:creationId xmlns:a16="http://schemas.microsoft.com/office/drawing/2014/main" id="{804405C8-1FE2-4AB0-8F59-1205C2A7DF5B}"/>
              </a:ext>
            </a:extLst>
          </p:cNvPr>
          <p:cNvSpPr/>
          <p:nvPr/>
        </p:nvSpPr>
        <p:spPr>
          <a:xfrm>
            <a:off x="0" y="0"/>
            <a:ext cx="12195175" cy="6856413"/>
          </a:xfrm>
          <a:custGeom>
            <a:avLst/>
            <a:gdLst>
              <a:gd name="connsiteX0" fmla="*/ 6122738 w 12195175"/>
              <a:gd name="connsiteY0" fmla="*/ 3573016 h 6856413"/>
              <a:gd name="connsiteX1" fmla="*/ 6122738 w 12195175"/>
              <a:gd name="connsiteY1" fmla="*/ 4819841 h 6856413"/>
              <a:gd name="connsiteX2" fmla="*/ 9363097 w 12195175"/>
              <a:gd name="connsiteY2" fmla="*/ 4819841 h 6856413"/>
              <a:gd name="connsiteX3" fmla="*/ 9363097 w 12195175"/>
              <a:gd name="connsiteY3" fmla="*/ 3573016 h 6856413"/>
              <a:gd name="connsiteX4" fmla="*/ 0 w 12195175"/>
              <a:gd name="connsiteY4" fmla="*/ 0 h 6856413"/>
              <a:gd name="connsiteX5" fmla="*/ 12195175 w 12195175"/>
              <a:gd name="connsiteY5" fmla="*/ 0 h 6856413"/>
              <a:gd name="connsiteX6" fmla="*/ 12195175 w 12195175"/>
              <a:gd name="connsiteY6" fmla="*/ 6856413 h 6856413"/>
              <a:gd name="connsiteX7" fmla="*/ 0 w 12195175"/>
              <a:gd name="connsiteY7" fmla="*/ 6856413 h 6856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5175" h="6856413">
                <a:moveTo>
                  <a:pt x="6122738" y="3573016"/>
                </a:moveTo>
                <a:lnTo>
                  <a:pt x="6122738" y="4819841"/>
                </a:lnTo>
                <a:lnTo>
                  <a:pt x="9363097" y="4819841"/>
                </a:lnTo>
                <a:lnTo>
                  <a:pt x="9363097" y="3573016"/>
                </a:lnTo>
                <a:close/>
                <a:moveTo>
                  <a:pt x="0" y="0"/>
                </a:moveTo>
                <a:lnTo>
                  <a:pt x="12195175" y="0"/>
                </a:lnTo>
                <a:lnTo>
                  <a:pt x="12195175" y="6856413"/>
                </a:lnTo>
                <a:lnTo>
                  <a:pt x="0" y="6856413"/>
                </a:lnTo>
                <a:close/>
              </a:path>
            </a:pathLst>
          </a:cu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8" name="矩形 27"/>
          <p:cNvSpPr/>
          <p:nvPr/>
        </p:nvSpPr>
        <p:spPr>
          <a:xfrm>
            <a:off x="7564887" y="1566154"/>
            <a:ext cx="1415772" cy="525657"/>
          </a:xfrm>
          <a:prstGeom prst="rect">
            <a:avLst/>
          </a:prstGeom>
        </p:spPr>
        <p:txBody>
          <a:bodyPr wrap="none">
            <a:spAutoFit/>
          </a:bodyPr>
          <a:lstStyle/>
          <a:p>
            <a:pPr defTabSz="1218926">
              <a:lnSpc>
                <a:spcPct val="130000"/>
              </a:lnSpc>
              <a:defRPr/>
            </a:pPr>
            <a:r>
              <a:rPr lang="zh-TW" altLang="en-US" sz="2400" b="1" dirty="0">
                <a:latin typeface="微软雅黑" panose="020B0503020204020204" pitchFamily="34" charset="-122"/>
                <a:ea typeface="微软雅黑" panose="020B0503020204020204" pitchFamily="34" charset="-122"/>
              </a:rPr>
              <a:t>設計起源</a:t>
            </a:r>
            <a:endParaRPr lang="en-US" altLang="zh-CN" sz="2400" b="1" dirty="0">
              <a:latin typeface="微软雅黑" panose="020B0503020204020204" pitchFamily="34" charset="-122"/>
              <a:ea typeface="微软雅黑" panose="020B0503020204020204" pitchFamily="34" charset="-122"/>
            </a:endParaRPr>
          </a:p>
        </p:txBody>
      </p:sp>
      <p:sp>
        <p:nvSpPr>
          <p:cNvPr id="31" name="矩形 30"/>
          <p:cNvSpPr/>
          <p:nvPr/>
        </p:nvSpPr>
        <p:spPr>
          <a:xfrm>
            <a:off x="7564887" y="2771889"/>
            <a:ext cx="1415772" cy="525657"/>
          </a:xfrm>
          <a:prstGeom prst="rect">
            <a:avLst/>
          </a:prstGeom>
        </p:spPr>
        <p:txBody>
          <a:bodyPr wrap="none">
            <a:spAutoFit/>
          </a:bodyPr>
          <a:lstStyle/>
          <a:p>
            <a:pPr defTabSz="1218926">
              <a:lnSpc>
                <a:spcPct val="130000"/>
              </a:lnSpc>
              <a:defRPr/>
            </a:pPr>
            <a:r>
              <a:rPr lang="zh-TW" altLang="en-US" sz="2400" b="1" dirty="0">
                <a:latin typeface="微软雅黑" panose="020B0503020204020204" pitchFamily="34" charset="-122"/>
                <a:ea typeface="微软雅黑" panose="020B0503020204020204" pitchFamily="34" charset="-122"/>
              </a:rPr>
              <a:t>平台機制</a:t>
            </a:r>
            <a:endParaRPr lang="en-US" altLang="zh-CN" sz="2400" b="1" dirty="0">
              <a:latin typeface="微软雅黑" panose="020B0503020204020204" pitchFamily="34" charset="-122"/>
              <a:ea typeface="微软雅黑" panose="020B0503020204020204" pitchFamily="34" charset="-122"/>
            </a:endParaRPr>
          </a:p>
        </p:txBody>
      </p:sp>
      <p:sp>
        <p:nvSpPr>
          <p:cNvPr id="34" name="矩形 33"/>
          <p:cNvSpPr/>
          <p:nvPr/>
        </p:nvSpPr>
        <p:spPr>
          <a:xfrm>
            <a:off x="7564887" y="3941014"/>
            <a:ext cx="1415772" cy="525657"/>
          </a:xfrm>
          <a:prstGeom prst="rect">
            <a:avLst/>
          </a:prstGeom>
        </p:spPr>
        <p:txBody>
          <a:bodyPr wrap="none">
            <a:spAutoFit/>
          </a:bodyPr>
          <a:lstStyle/>
          <a:p>
            <a:pPr defTabSz="1218926">
              <a:lnSpc>
                <a:spcPct val="130000"/>
              </a:lnSpc>
              <a:defRPr/>
            </a:pPr>
            <a:r>
              <a:rPr lang="zh-TW" altLang="en-US" sz="2400" b="1" dirty="0">
                <a:latin typeface="微软雅黑" panose="020B0503020204020204" pitchFamily="34" charset="-122"/>
                <a:ea typeface="微软雅黑" panose="020B0503020204020204" pitchFamily="34" charset="-122"/>
              </a:rPr>
              <a:t>模擬畫面</a:t>
            </a:r>
            <a:endParaRPr lang="en-US" altLang="zh-CN" sz="2400" b="1" dirty="0">
              <a:latin typeface="微软雅黑" panose="020B0503020204020204" pitchFamily="34" charset="-122"/>
              <a:ea typeface="微软雅黑" panose="020B0503020204020204" pitchFamily="34" charset="-122"/>
            </a:endParaRPr>
          </a:p>
        </p:txBody>
      </p:sp>
      <p:sp>
        <p:nvSpPr>
          <p:cNvPr id="37" name="矩形 36"/>
          <p:cNvSpPr/>
          <p:nvPr/>
        </p:nvSpPr>
        <p:spPr>
          <a:xfrm>
            <a:off x="7582648" y="5164213"/>
            <a:ext cx="1415772" cy="525657"/>
          </a:xfrm>
          <a:prstGeom prst="rect">
            <a:avLst/>
          </a:prstGeom>
        </p:spPr>
        <p:txBody>
          <a:bodyPr wrap="none">
            <a:spAutoFit/>
          </a:bodyPr>
          <a:lstStyle/>
          <a:p>
            <a:pPr defTabSz="1218926">
              <a:lnSpc>
                <a:spcPct val="130000"/>
              </a:lnSpc>
              <a:defRPr/>
            </a:pPr>
            <a:r>
              <a:rPr lang="zh-TW" altLang="en-US" sz="2400" b="1" dirty="0">
                <a:latin typeface="微软雅黑" panose="020B0503020204020204" pitchFamily="34" charset="-122"/>
                <a:ea typeface="微软雅黑" panose="020B0503020204020204" pitchFamily="34" charset="-122"/>
              </a:rPr>
              <a:t>未來發展</a:t>
            </a:r>
            <a:endParaRPr lang="en-US" altLang="zh-CN" sz="2400" b="1" dirty="0">
              <a:latin typeface="微软雅黑" panose="020B0503020204020204" pitchFamily="34" charset="-122"/>
              <a:ea typeface="微软雅黑" panose="020B0503020204020204" pitchFamily="34" charset="-122"/>
            </a:endParaRPr>
          </a:p>
        </p:txBody>
      </p:sp>
      <p:sp>
        <p:nvSpPr>
          <p:cNvPr id="39" name="椭圆 21">
            <a:extLst>
              <a:ext uri="{FF2B5EF4-FFF2-40B4-BE49-F238E27FC236}">
                <a16:creationId xmlns:a16="http://schemas.microsoft.com/office/drawing/2014/main" id="{E3F8C87B-7680-4DFB-BCE9-C1BBAEE581A6}"/>
              </a:ext>
            </a:extLst>
          </p:cNvPr>
          <p:cNvSpPr/>
          <p:nvPr/>
        </p:nvSpPr>
        <p:spPr>
          <a:xfrm>
            <a:off x="6430520" y="1375470"/>
            <a:ext cx="907027" cy="907027"/>
          </a:xfrm>
          <a:prstGeom prst="ellipse">
            <a:avLst/>
          </a:prstGeom>
          <a:solidFill>
            <a:srgbClr val="757376"/>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199" dirty="0"/>
              <a:t>01</a:t>
            </a:r>
            <a:endParaRPr lang="zh-CN" altLang="en-US" sz="3199" dirty="0"/>
          </a:p>
        </p:txBody>
      </p:sp>
      <p:sp>
        <p:nvSpPr>
          <p:cNvPr id="40" name="椭圆 22">
            <a:extLst>
              <a:ext uri="{FF2B5EF4-FFF2-40B4-BE49-F238E27FC236}">
                <a16:creationId xmlns:a16="http://schemas.microsoft.com/office/drawing/2014/main" id="{A6167D1F-8A95-47C7-8AAA-D99444DA5C2C}"/>
              </a:ext>
            </a:extLst>
          </p:cNvPr>
          <p:cNvSpPr/>
          <p:nvPr/>
        </p:nvSpPr>
        <p:spPr>
          <a:xfrm>
            <a:off x="6430520" y="2581205"/>
            <a:ext cx="907027" cy="907027"/>
          </a:xfrm>
          <a:prstGeom prst="ellipse">
            <a:avLst/>
          </a:prstGeom>
          <a:solidFill>
            <a:schemeClr val="accent1">
              <a:lumMod val="50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199" dirty="0"/>
              <a:t>02</a:t>
            </a:r>
            <a:endParaRPr lang="zh-CN" altLang="en-US" sz="3199" dirty="0"/>
          </a:p>
        </p:txBody>
      </p:sp>
      <p:sp>
        <p:nvSpPr>
          <p:cNvPr id="41" name="椭圆 23">
            <a:extLst>
              <a:ext uri="{FF2B5EF4-FFF2-40B4-BE49-F238E27FC236}">
                <a16:creationId xmlns:a16="http://schemas.microsoft.com/office/drawing/2014/main" id="{382B41F1-C006-4B70-BDF2-A341D822CD1D}"/>
              </a:ext>
            </a:extLst>
          </p:cNvPr>
          <p:cNvSpPr/>
          <p:nvPr/>
        </p:nvSpPr>
        <p:spPr>
          <a:xfrm>
            <a:off x="6430520" y="3753445"/>
            <a:ext cx="907027" cy="907027"/>
          </a:xfrm>
          <a:prstGeom prst="ellipse">
            <a:avLst/>
          </a:prstGeom>
          <a:solidFill>
            <a:srgbClr val="29303A"/>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199" dirty="0"/>
              <a:t>03</a:t>
            </a:r>
            <a:endParaRPr lang="zh-CN" altLang="en-US" sz="3199" dirty="0"/>
          </a:p>
        </p:txBody>
      </p:sp>
      <p:sp>
        <p:nvSpPr>
          <p:cNvPr id="42" name="椭圆 24">
            <a:extLst>
              <a:ext uri="{FF2B5EF4-FFF2-40B4-BE49-F238E27FC236}">
                <a16:creationId xmlns:a16="http://schemas.microsoft.com/office/drawing/2014/main" id="{20347708-9A88-43BF-AE36-7793B45361EA}"/>
              </a:ext>
            </a:extLst>
          </p:cNvPr>
          <p:cNvSpPr/>
          <p:nvPr/>
        </p:nvSpPr>
        <p:spPr>
          <a:xfrm>
            <a:off x="6430520" y="4973529"/>
            <a:ext cx="907027" cy="907027"/>
          </a:xfrm>
          <a:prstGeom prst="ellipse">
            <a:avLst/>
          </a:prstGeom>
          <a:solidFill>
            <a:schemeClr val="accent1">
              <a:lumMod val="50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199" dirty="0"/>
              <a:t>04</a:t>
            </a:r>
            <a:endParaRPr lang="zh-CN" altLang="en-US" sz="3199" dirty="0"/>
          </a:p>
        </p:txBody>
      </p:sp>
      <p:sp>
        <p:nvSpPr>
          <p:cNvPr id="14" name="矩形 13">
            <a:extLst>
              <a:ext uri="{FF2B5EF4-FFF2-40B4-BE49-F238E27FC236}">
                <a16:creationId xmlns:a16="http://schemas.microsoft.com/office/drawing/2014/main" id="{EDE10472-FDB8-4E0D-A075-BB6C7C8AC08C}"/>
              </a:ext>
            </a:extLst>
          </p:cNvPr>
          <p:cNvSpPr/>
          <p:nvPr/>
        </p:nvSpPr>
        <p:spPr>
          <a:xfrm>
            <a:off x="0" y="0"/>
            <a:ext cx="4801443" cy="6856413"/>
          </a:xfrm>
          <a:prstGeom prst="rect">
            <a:avLst/>
          </a:prstGeom>
          <a:solidFill>
            <a:srgbClr val="6B95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5" name="TextBox 16">
            <a:extLst>
              <a:ext uri="{FF2B5EF4-FFF2-40B4-BE49-F238E27FC236}">
                <a16:creationId xmlns:a16="http://schemas.microsoft.com/office/drawing/2014/main" id="{727502FD-48EA-4FDA-ABB6-6A144ABFE2B1}"/>
              </a:ext>
            </a:extLst>
          </p:cNvPr>
          <p:cNvSpPr txBox="1"/>
          <p:nvPr/>
        </p:nvSpPr>
        <p:spPr>
          <a:xfrm>
            <a:off x="2110989" y="3090020"/>
            <a:ext cx="3194510" cy="769441"/>
          </a:xfrm>
          <a:prstGeom prst="rect">
            <a:avLst/>
          </a:prstGeom>
          <a:solidFill>
            <a:schemeClr val="bg1">
              <a:lumMod val="75000"/>
            </a:schemeClr>
          </a:solidFill>
        </p:spPr>
        <p:txBody>
          <a:bodyPr wrap="square" rtlCol="0">
            <a:spAutoFit/>
          </a:bodyPr>
          <a:lstStyle>
            <a:defPPr>
              <a:defRPr lang="zh-CN"/>
            </a:defPPr>
            <a:lvl1pPr>
              <a:defRPr sz="2800" b="1">
                <a:solidFill>
                  <a:srgbClr val="0070C0"/>
                </a:solidFill>
                <a:latin typeface="微软雅黑" panose="020B0503020204020204" pitchFamily="34" charset="-122"/>
                <a:ea typeface="微软雅黑" panose="020B0503020204020204" pitchFamily="34" charset="-122"/>
              </a:defRPr>
            </a:lvl1pPr>
          </a:lstStyle>
          <a:p>
            <a:pPr algn="ctr"/>
            <a:r>
              <a:rPr lang="zh-TW" altLang="en-US" sz="4400" dirty="0">
                <a:solidFill>
                  <a:schemeClr val="tx1"/>
                </a:solidFill>
              </a:rPr>
              <a:t>目    錄</a:t>
            </a:r>
            <a:endParaRPr lang="zh-CN" altLang="en-US" sz="4400" dirty="0">
              <a:solidFill>
                <a:schemeClr val="tx1"/>
              </a:solidFill>
            </a:endParaRPr>
          </a:p>
        </p:txBody>
      </p:sp>
    </p:spTree>
    <p:extLst>
      <p:ext uri="{BB962C8B-B14F-4D97-AF65-F5344CB8AC3E}">
        <p14:creationId xmlns:p14="http://schemas.microsoft.com/office/powerpoint/2010/main" val="456898362"/>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cc1ec6b4c8718ec3729fa4977e1f43f60734446"/>
</p:tagLst>
</file>

<file path=ppt/tags/tag2.xml><?xml version="1.0" encoding="utf-8"?>
<p:tagLst xmlns:a="http://schemas.openxmlformats.org/drawingml/2006/main" xmlns:r="http://schemas.openxmlformats.org/officeDocument/2006/relationships" xmlns:p="http://schemas.openxmlformats.org/presentationml/2006/main">
  <p:tag name="TIMING" val="|0.3"/>
</p:tagLst>
</file>

<file path=ppt/tags/tag3.xml><?xml version="1.0" encoding="utf-8"?>
<p:tagLst xmlns:a="http://schemas.openxmlformats.org/drawingml/2006/main" xmlns:r="http://schemas.openxmlformats.org/officeDocument/2006/relationships" xmlns:p="http://schemas.openxmlformats.org/presentationml/2006/main">
  <p:tag name="TIMING" val="|0.3"/>
</p:tagLst>
</file>

<file path=ppt/tags/tag4.xml><?xml version="1.0" encoding="utf-8"?>
<p:tagLst xmlns:a="http://schemas.openxmlformats.org/drawingml/2006/main" xmlns:r="http://schemas.openxmlformats.org/officeDocument/2006/relationships" xmlns:p="http://schemas.openxmlformats.org/presentationml/2006/main">
  <p:tag name="TIMING" val="|0.3"/>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4874</TotalTime>
  <Words>1637</Words>
  <Application>Microsoft Office PowerPoint</Application>
  <PresentationFormat>自訂</PresentationFormat>
  <Paragraphs>134</Paragraphs>
  <Slides>23</Slides>
  <Notes>23</Notes>
  <HiddenSlides>0</HiddenSlides>
  <MMClips>0</MMClips>
  <ScaleCrop>false</ScaleCrop>
  <HeadingPairs>
    <vt:vector size="6" baseType="variant">
      <vt:variant>
        <vt:lpstr>使用字型</vt:lpstr>
      </vt:variant>
      <vt:variant>
        <vt:i4>7</vt:i4>
      </vt:variant>
      <vt:variant>
        <vt:lpstr>佈景主題</vt:lpstr>
      </vt:variant>
      <vt:variant>
        <vt:i4>1</vt:i4>
      </vt:variant>
      <vt:variant>
        <vt:lpstr>投影片標題</vt:lpstr>
      </vt:variant>
      <vt:variant>
        <vt:i4>23</vt:i4>
      </vt:variant>
    </vt:vector>
  </HeadingPairs>
  <TitlesOfParts>
    <vt:vector size="31" baseType="lpstr">
      <vt:lpstr>微软雅黑</vt:lpstr>
      <vt:lpstr>微软雅黑</vt:lpstr>
      <vt:lpstr>宋体</vt:lpstr>
      <vt:lpstr>新細明體</vt:lpstr>
      <vt:lpstr>Arial</vt:lpstr>
      <vt:lpstr>Calibri</vt:lpstr>
      <vt:lpstr>Wingdings</vt:lpstr>
      <vt:lpstr>Office 主题​​</vt:lpstr>
      <vt:lpstr>PowerPoint 簡報</vt:lpstr>
      <vt:lpstr>PowerPoint 簡報</vt:lpstr>
      <vt:lpstr>PowerPoint 簡報</vt:lpstr>
      <vt:lpstr>財富管理客戶部位整合</vt:lpstr>
      <vt:lpstr>財富管理客戶部位整合</vt:lpstr>
      <vt:lpstr>使用誘因</vt:lpstr>
      <vt:lpstr>PowerPoint 簡報</vt:lpstr>
      <vt:lpstr>第三方平台運作機制</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未來發展</vt:lpstr>
      <vt:lpstr>PowerPoint 簡報</vt:lpstr>
    </vt:vector>
  </TitlesOfParts>
  <Company>http://www.ypppt.com/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cp:keywords>http:/www.ypppt.com</cp:keywords>
  <dc:description>http://www.ypppt.com/</dc:description>
  <cp:lastModifiedBy>Ainta Kuo</cp:lastModifiedBy>
  <cp:revision>317</cp:revision>
  <dcterms:created xsi:type="dcterms:W3CDTF">2015-12-21T02:26:22Z</dcterms:created>
  <dcterms:modified xsi:type="dcterms:W3CDTF">2020-12-27T15:55:51Z</dcterms:modified>
</cp:coreProperties>
</file>