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AB248A-2231-44DD-AC24-68D8817B08E0}">
  <a:tblStyle styleId="{09AB248A-2231-44DD-AC24-68D8817B08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Master" Target="slideMasters/slideMaster1.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2c438ec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2c438ec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study investigates the intricate relationship between various mental health disorders and socioeconomic factors using a comprehensive dataset from the World Data repository. Key predictors in the analysis include the prevalence of schizophrenia, depressive, bipolar, and eating disorders, as well as GDP per capita and the unemployment rate. The response variable is the prevalence of anxiety disorders, categorized into high and low prevalence based on average values. We employed multiple machine learning models, including Random Forest, Support Vector Machines (SVM), and Logistic Regression, to predict the prevalence of these mental health disorders. Our findings revealed that Random Forest models, after hyperparameter tuning, explained a significant portion of the variance in mental health disorders. SVM models, particularly with linear and polynomial kernels, demonstrated high accuracy in predicting anxiety and eating disorders. Additionally, logistic regression models showed improved prediction accuracy for anxiety and eating disorders after data standardization. These results underscore the substantial impact of socioeconomic factors on mental health and highlight the varying effectiveness of different machine learning models in predicting mental health disorder prevalence.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27bb3039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27bb3039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30f2da0d5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30f2da0d5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27bb3039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27bb3039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2e6454d2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2e6454d2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2e6454d2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2e6454d2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27bb3039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27bb3039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27bb3039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27bb3039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356225" y="1579850"/>
            <a:ext cx="6890100" cy="10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a:t>
            </a:r>
            <a:r>
              <a:rPr lang="en" sz="3000"/>
              <a:t>ental Health Predictions: Leveraging Machine Learning and Socioeconomic Data</a:t>
            </a:r>
            <a:endParaRPr sz="3000"/>
          </a:p>
        </p:txBody>
      </p:sp>
      <p:sp>
        <p:nvSpPr>
          <p:cNvPr id="67" name="Google Shape;67;p13"/>
          <p:cNvSpPr txBox="1"/>
          <p:nvPr>
            <p:ph idx="1" type="subTitle"/>
          </p:nvPr>
        </p:nvSpPr>
        <p:spPr>
          <a:xfrm>
            <a:off x="4644900" y="3547775"/>
            <a:ext cx="4141800" cy="497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SzPts val="770"/>
              <a:buNone/>
            </a:pPr>
            <a:r>
              <a:rPr b="1" lang="en" sz="1460"/>
              <a:t>Maelice</a:t>
            </a:r>
            <a:r>
              <a:rPr b="1" lang="en" sz="1460"/>
              <a:t> Yamdjieu, Ting-Yu Lin, Vee Tran</a:t>
            </a:r>
            <a:endParaRPr b="1" sz="14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10000"/>
          </a:bodyPr>
          <a:lstStyle/>
          <a:p>
            <a:pPr indent="-340360" lvl="0" marL="457200" rtl="0" algn="l">
              <a:spcBef>
                <a:spcPts val="0"/>
              </a:spcBef>
              <a:spcAft>
                <a:spcPts val="0"/>
              </a:spcAft>
              <a:buClr>
                <a:srgbClr val="000000"/>
              </a:buClr>
              <a:buSzPct val="100000"/>
              <a:buChar char="●"/>
            </a:pPr>
            <a:r>
              <a:rPr lang="en" sz="3200">
                <a:solidFill>
                  <a:srgbClr val="000000"/>
                </a:solidFill>
              </a:rPr>
              <a:t>Objective : Explore relationship between mental health and socioenomic factors.</a:t>
            </a:r>
            <a:endParaRPr sz="3200">
              <a:solidFill>
                <a:srgbClr val="000000"/>
              </a:solidFill>
            </a:endParaRPr>
          </a:p>
          <a:p>
            <a:pPr indent="-340360" lvl="0" marL="457200" rtl="0" algn="l">
              <a:spcBef>
                <a:spcPts val="0"/>
              </a:spcBef>
              <a:spcAft>
                <a:spcPts val="0"/>
              </a:spcAft>
              <a:buClr>
                <a:srgbClr val="000000"/>
              </a:buClr>
              <a:buSzPct val="100000"/>
              <a:buChar char="●"/>
            </a:pPr>
            <a:r>
              <a:rPr lang="en" sz="3200">
                <a:solidFill>
                  <a:srgbClr val="000000"/>
                </a:solidFill>
              </a:rPr>
              <a:t>Dataset: World Data repository.</a:t>
            </a:r>
            <a:endParaRPr sz="3200">
              <a:solidFill>
                <a:srgbClr val="000000"/>
              </a:solidFill>
            </a:endParaRPr>
          </a:p>
          <a:p>
            <a:pPr indent="-340360" lvl="0" marL="457200" rtl="0" algn="l">
              <a:spcBef>
                <a:spcPts val="0"/>
              </a:spcBef>
              <a:spcAft>
                <a:spcPts val="0"/>
              </a:spcAft>
              <a:buClr>
                <a:srgbClr val="000000"/>
              </a:buClr>
              <a:buSzPct val="100000"/>
              <a:buChar char="●"/>
            </a:pPr>
            <a:r>
              <a:rPr lang="en" sz="3200">
                <a:solidFill>
                  <a:srgbClr val="000000"/>
                </a:solidFill>
              </a:rPr>
              <a:t>Data tables: Mental Health Prevalence, GDP, Behavioral Response, Unemployment Rate </a:t>
            </a:r>
            <a:endParaRPr sz="3200">
              <a:solidFill>
                <a:srgbClr val="000000"/>
              </a:solidFill>
            </a:endParaRPr>
          </a:p>
          <a:p>
            <a:pPr indent="-340360" lvl="0" marL="457200" rtl="0" algn="l">
              <a:spcBef>
                <a:spcPts val="0"/>
              </a:spcBef>
              <a:spcAft>
                <a:spcPts val="0"/>
              </a:spcAft>
              <a:buClr>
                <a:srgbClr val="000000"/>
              </a:buClr>
              <a:buSzPct val="100000"/>
              <a:buChar char="●"/>
            </a:pPr>
            <a:r>
              <a:rPr lang="en" sz="3200">
                <a:solidFill>
                  <a:srgbClr val="000000"/>
                </a:solidFill>
              </a:rPr>
              <a:t>Models: Random Forest, SVM, Logistic Regression.</a:t>
            </a:r>
            <a:endParaRPr sz="3200">
              <a:solidFill>
                <a:srgbClr val="000000"/>
              </a:solidFill>
            </a:endParaRPr>
          </a:p>
          <a:p>
            <a:pPr indent="0" lvl="0" marL="457200" rtl="0" algn="l">
              <a:spcBef>
                <a:spcPts val="1200"/>
              </a:spcBef>
              <a:spcAft>
                <a:spcPts val="0"/>
              </a:spcAft>
              <a:buNone/>
            </a:pPr>
            <a:r>
              <a:t/>
            </a:r>
            <a:endParaRPr sz="3200">
              <a:solidFill>
                <a:srgbClr val="000000"/>
              </a:solidFill>
            </a:endParaRPr>
          </a:p>
          <a:p>
            <a:pPr indent="-228600" lvl="0" marL="102870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rPr lang="en">
                <a:solidFill>
                  <a:srgbClr val="000000"/>
                </a:solidFill>
              </a:rPr>
              <a:t> </a:t>
            </a:r>
            <a:r>
              <a:rPr lang="en"/>
              <a:t>   </a:t>
            </a:r>
            <a:r>
              <a:rPr lang="en"/>
              <a:t>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444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79" name="Google Shape;79;p15"/>
          <p:cNvSpPr txBox="1"/>
          <p:nvPr>
            <p:ph idx="1" type="body"/>
          </p:nvPr>
        </p:nvSpPr>
        <p:spPr>
          <a:xfrm>
            <a:off x="486175" y="920400"/>
            <a:ext cx="75717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rPr>
              <a:t>Variable selection:</a:t>
            </a:r>
            <a:endParaRPr>
              <a:solidFill>
                <a:srgbClr val="000000"/>
              </a:solidFill>
            </a:endParaRPr>
          </a:p>
          <a:p>
            <a:pPr indent="-342900" lvl="0" marL="1028700" rtl="0" algn="l">
              <a:spcBef>
                <a:spcPts val="0"/>
              </a:spcBef>
              <a:spcAft>
                <a:spcPts val="0"/>
              </a:spcAft>
              <a:buClr>
                <a:srgbClr val="000000"/>
              </a:buClr>
              <a:buSzPts val="1800"/>
              <a:buChar char="●"/>
            </a:pPr>
            <a:r>
              <a:rPr lang="en">
                <a:solidFill>
                  <a:srgbClr val="000000"/>
                </a:solidFill>
              </a:rPr>
              <a:t>Predictors: Economic indicators and behavior response</a:t>
            </a:r>
            <a:endParaRPr>
              <a:solidFill>
                <a:srgbClr val="000000"/>
              </a:solidFill>
            </a:endParaRPr>
          </a:p>
          <a:p>
            <a:pPr indent="-342900" lvl="0" marL="1028700" rtl="0" algn="l">
              <a:spcBef>
                <a:spcPts val="0"/>
              </a:spcBef>
              <a:spcAft>
                <a:spcPts val="0"/>
              </a:spcAft>
              <a:buClr>
                <a:srgbClr val="000000"/>
              </a:buClr>
              <a:buSzPts val="1800"/>
              <a:buChar char="●"/>
            </a:pPr>
            <a:r>
              <a:rPr lang="en">
                <a:solidFill>
                  <a:srgbClr val="000000"/>
                </a:solidFill>
              </a:rPr>
              <a:t>Response: Anxiety disorders, Depressive disorders, Eating disorders (high/low prevalence).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a:t>
            </a:r>
            <a:r>
              <a:rPr lang="en">
                <a:solidFill>
                  <a:srgbClr val="000000"/>
                </a:solidFill>
              </a:rPr>
              <a:t>preprocessing</a:t>
            </a:r>
            <a:r>
              <a:rPr lang="en">
                <a:solidFill>
                  <a:srgbClr val="000000"/>
                </a:solidFill>
              </a:rPr>
              <a:t> and cleaning: </a:t>
            </a:r>
            <a:endParaRPr>
              <a:solidFill>
                <a:srgbClr val="000000"/>
              </a:solidFill>
            </a:endParaRPr>
          </a:p>
          <a:p>
            <a:pPr indent="-342900" lvl="0" marL="1028700" rtl="0" algn="l">
              <a:spcBef>
                <a:spcPts val="0"/>
              </a:spcBef>
              <a:spcAft>
                <a:spcPts val="0"/>
              </a:spcAft>
              <a:buClr>
                <a:srgbClr val="000000"/>
              </a:buClr>
              <a:buSzPts val="1800"/>
              <a:buChar char="●"/>
            </a:pPr>
            <a:r>
              <a:rPr lang="en">
                <a:solidFill>
                  <a:srgbClr val="000000"/>
                </a:solidFill>
              </a:rPr>
              <a:t>Combine all tables by using inner join of ‘Country’</a:t>
            </a:r>
            <a:endParaRPr>
              <a:solidFill>
                <a:srgbClr val="000000"/>
              </a:solidFill>
            </a:endParaRPr>
          </a:p>
          <a:p>
            <a:pPr indent="-342900" lvl="0" marL="1028700" rtl="0" algn="l">
              <a:spcBef>
                <a:spcPts val="0"/>
              </a:spcBef>
              <a:spcAft>
                <a:spcPts val="0"/>
              </a:spcAft>
              <a:buClr>
                <a:srgbClr val="000000"/>
              </a:buClr>
              <a:buSzPts val="1800"/>
              <a:buChar char="●"/>
            </a:pPr>
            <a:r>
              <a:rPr lang="en">
                <a:solidFill>
                  <a:srgbClr val="000000"/>
                </a:solidFill>
              </a:rPr>
              <a:t>Handle </a:t>
            </a:r>
            <a:r>
              <a:rPr lang="en">
                <a:solidFill>
                  <a:srgbClr val="000000"/>
                </a:solidFill>
              </a:rPr>
              <a:t>missing</a:t>
            </a:r>
            <a:r>
              <a:rPr lang="en">
                <a:solidFill>
                  <a:srgbClr val="000000"/>
                </a:solidFill>
              </a:rPr>
              <a:t> values: imputation using Singular Value Decomposition (SVD)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Splitting:</a:t>
            </a:r>
            <a:endParaRPr>
              <a:solidFill>
                <a:srgbClr val="000000"/>
              </a:solidFill>
            </a:endParaRPr>
          </a:p>
          <a:p>
            <a:pPr indent="-342900" lvl="0" marL="1028700" rtl="0" algn="l">
              <a:spcBef>
                <a:spcPts val="0"/>
              </a:spcBef>
              <a:spcAft>
                <a:spcPts val="0"/>
              </a:spcAft>
              <a:buClr>
                <a:srgbClr val="000000"/>
              </a:buClr>
              <a:buSzPts val="1800"/>
              <a:buChar char="●"/>
            </a:pPr>
            <a:r>
              <a:rPr lang="en">
                <a:solidFill>
                  <a:srgbClr val="000000"/>
                </a:solidFill>
              </a:rPr>
              <a:t>Split dataset: 80% training, 20% testing.</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93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85" name="Google Shape;85;p16"/>
          <p:cNvPicPr preferRelativeResize="0"/>
          <p:nvPr/>
        </p:nvPicPr>
        <p:blipFill>
          <a:blip r:embed="rId3">
            <a:alphaModFix/>
          </a:blip>
          <a:stretch>
            <a:fillRect/>
          </a:stretch>
        </p:blipFill>
        <p:spPr>
          <a:xfrm>
            <a:off x="1018050" y="1514250"/>
            <a:ext cx="6564501" cy="1139100"/>
          </a:xfrm>
          <a:prstGeom prst="rect">
            <a:avLst/>
          </a:prstGeom>
          <a:noFill/>
          <a:ln>
            <a:noFill/>
          </a:ln>
        </p:spPr>
      </p:pic>
      <p:sp>
        <p:nvSpPr>
          <p:cNvPr id="86" name="Google Shape;86;p16"/>
          <p:cNvSpPr txBox="1"/>
          <p:nvPr/>
        </p:nvSpPr>
        <p:spPr>
          <a:xfrm>
            <a:off x="407650" y="2993450"/>
            <a:ext cx="7622700" cy="6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Table: </a:t>
            </a:r>
            <a:r>
              <a:rPr lang="en" sz="1800">
                <a:latin typeface="Open Sans"/>
                <a:ea typeface="Open Sans"/>
                <a:cs typeface="Open Sans"/>
                <a:sym typeface="Open Sans"/>
              </a:rPr>
              <a:t>R- squared for predict prevalence of mental health issues</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93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92" name="Google Shape;92;p17"/>
          <p:cNvSpPr txBox="1"/>
          <p:nvPr>
            <p:ph idx="1" type="body"/>
          </p:nvPr>
        </p:nvSpPr>
        <p:spPr>
          <a:xfrm>
            <a:off x="6037175" y="1266325"/>
            <a:ext cx="2795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High income and unemployment rate have strong correlate with higher prevalence of mental health issues.</a:t>
            </a:r>
            <a:endParaRPr>
              <a:solidFill>
                <a:srgbClr val="000000"/>
              </a:solidFill>
            </a:endParaRPr>
          </a:p>
        </p:txBody>
      </p:sp>
      <p:pic>
        <p:nvPicPr>
          <p:cNvPr id="93" name="Google Shape;93;p17"/>
          <p:cNvPicPr preferRelativeResize="0"/>
          <p:nvPr/>
        </p:nvPicPr>
        <p:blipFill>
          <a:blip r:embed="rId3">
            <a:alphaModFix/>
          </a:blip>
          <a:stretch>
            <a:fillRect/>
          </a:stretch>
        </p:blipFill>
        <p:spPr>
          <a:xfrm>
            <a:off x="108425" y="900750"/>
            <a:ext cx="5869924" cy="3845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01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&amp; Logistic Regression</a:t>
            </a:r>
            <a:endParaRPr/>
          </a:p>
        </p:txBody>
      </p:sp>
      <p:pic>
        <p:nvPicPr>
          <p:cNvPr id="99" name="Google Shape;99;p18"/>
          <p:cNvPicPr preferRelativeResize="0"/>
          <p:nvPr/>
        </p:nvPicPr>
        <p:blipFill>
          <a:blip r:embed="rId3">
            <a:alphaModFix/>
          </a:blip>
          <a:stretch>
            <a:fillRect/>
          </a:stretch>
        </p:blipFill>
        <p:spPr>
          <a:xfrm>
            <a:off x="5962225" y="1222187"/>
            <a:ext cx="3094400" cy="2827215"/>
          </a:xfrm>
          <a:prstGeom prst="rect">
            <a:avLst/>
          </a:prstGeom>
          <a:noFill/>
          <a:ln>
            <a:noFill/>
          </a:ln>
        </p:spPr>
      </p:pic>
      <p:pic>
        <p:nvPicPr>
          <p:cNvPr id="100" name="Google Shape;100;p18"/>
          <p:cNvPicPr preferRelativeResize="0"/>
          <p:nvPr/>
        </p:nvPicPr>
        <p:blipFill>
          <a:blip r:embed="rId4">
            <a:alphaModFix/>
          </a:blip>
          <a:stretch>
            <a:fillRect/>
          </a:stretch>
        </p:blipFill>
        <p:spPr>
          <a:xfrm>
            <a:off x="3024463" y="1223050"/>
            <a:ext cx="3090671" cy="2825497"/>
          </a:xfrm>
          <a:prstGeom prst="rect">
            <a:avLst/>
          </a:prstGeom>
          <a:noFill/>
          <a:ln>
            <a:noFill/>
          </a:ln>
        </p:spPr>
      </p:pic>
      <p:pic>
        <p:nvPicPr>
          <p:cNvPr id="101" name="Google Shape;101;p18"/>
          <p:cNvPicPr preferRelativeResize="0"/>
          <p:nvPr/>
        </p:nvPicPr>
        <p:blipFill>
          <a:blip r:embed="rId5">
            <a:alphaModFix/>
          </a:blip>
          <a:stretch>
            <a:fillRect/>
          </a:stretch>
        </p:blipFill>
        <p:spPr>
          <a:xfrm>
            <a:off x="87350" y="1222187"/>
            <a:ext cx="3094400" cy="2827226"/>
          </a:xfrm>
          <a:prstGeom prst="rect">
            <a:avLst/>
          </a:prstGeom>
          <a:noFill/>
          <a:ln>
            <a:noFill/>
          </a:ln>
        </p:spPr>
      </p:pic>
      <p:sp>
        <p:nvSpPr>
          <p:cNvPr id="102" name="Google Shape;102;p18"/>
          <p:cNvSpPr/>
          <p:nvPr/>
        </p:nvSpPr>
        <p:spPr>
          <a:xfrm>
            <a:off x="1463150" y="2768050"/>
            <a:ext cx="1561200" cy="85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3" name="Google Shape;103;p18"/>
          <p:cNvCxnSpPr/>
          <p:nvPr/>
        </p:nvCxnSpPr>
        <p:spPr>
          <a:xfrm>
            <a:off x="6598775" y="1649575"/>
            <a:ext cx="1041000" cy="2062200"/>
          </a:xfrm>
          <a:prstGeom prst="straightConnector1">
            <a:avLst/>
          </a:prstGeom>
          <a:noFill/>
          <a:ln cap="flat" cmpd="sng" w="28575">
            <a:solidFill>
              <a:srgbClr val="FF0000"/>
            </a:solidFill>
            <a:prstDash val="solid"/>
            <a:round/>
            <a:headEnd len="med" w="med" type="none"/>
            <a:tailEnd len="med" w="med" type="none"/>
          </a:ln>
        </p:spPr>
      </p:cxnSp>
      <p:sp>
        <p:nvSpPr>
          <p:cNvPr id="104" name="Google Shape;104;p18"/>
          <p:cNvSpPr txBox="1"/>
          <p:nvPr/>
        </p:nvSpPr>
        <p:spPr>
          <a:xfrm>
            <a:off x="1572200" y="4252600"/>
            <a:ext cx="5995200" cy="3714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200"/>
              <a:t>Figure 2 Mental Health Issues Classification by GDP and Unemployment Rate</a:t>
            </a:r>
            <a:endParaRPr sz="18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p:nvPr/>
        </p:nvSpPr>
        <p:spPr>
          <a:xfrm>
            <a:off x="895475" y="2329125"/>
            <a:ext cx="7371300" cy="11700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&amp; Logistic Regression</a:t>
            </a:r>
            <a:endParaRPr/>
          </a:p>
        </p:txBody>
      </p:sp>
      <p:graphicFrame>
        <p:nvGraphicFramePr>
          <p:cNvPr id="111" name="Google Shape;111;p19"/>
          <p:cNvGraphicFramePr/>
          <p:nvPr/>
        </p:nvGraphicFramePr>
        <p:xfrm>
          <a:off x="957288" y="1719575"/>
          <a:ext cx="3000000" cy="3000000"/>
        </p:xfrm>
        <a:graphic>
          <a:graphicData uri="http://schemas.openxmlformats.org/drawingml/2006/table">
            <a:tbl>
              <a:tblPr>
                <a:noFill/>
                <a:tableStyleId>{09AB248A-2231-44DD-AC24-68D8817B08E0}</a:tableStyleId>
              </a:tblPr>
              <a:tblGrid>
                <a:gridCol w="1809750"/>
                <a:gridCol w="1809750"/>
                <a:gridCol w="1809750"/>
                <a:gridCol w="1809750"/>
              </a:tblGrid>
              <a:tr h="381000">
                <a:tc>
                  <a:txBody>
                    <a:bodyPr/>
                    <a:lstStyle/>
                    <a:p>
                      <a:pPr indent="0" lvl="0" marL="0" rtl="0" algn="l">
                        <a:spcBef>
                          <a:spcPts val="0"/>
                        </a:spcBef>
                        <a:spcAft>
                          <a:spcPts val="0"/>
                        </a:spcAft>
                        <a:buNone/>
                      </a:pPr>
                      <a:r>
                        <a:rPr lang="en"/>
                        <a:t>            Mental issue</a:t>
                      </a:r>
                      <a:endParaRPr/>
                    </a:p>
                    <a:p>
                      <a:pPr indent="0" lvl="0" marL="0" rtl="0" algn="l">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Anxiety_Disorders</a:t>
                      </a:r>
                      <a:endParaRPr/>
                    </a:p>
                  </a:txBody>
                  <a:tcPr marT="9525" marB="91425" marR="9525" marL="9525" anchor="ctr"/>
                </a:tc>
                <a:tc>
                  <a:txBody>
                    <a:bodyPr/>
                    <a:lstStyle/>
                    <a:p>
                      <a:pPr indent="0" lvl="0" marL="0" rtl="0" algn="ctr">
                        <a:spcBef>
                          <a:spcPts val="0"/>
                        </a:spcBef>
                        <a:spcAft>
                          <a:spcPts val="0"/>
                        </a:spcAft>
                        <a:buNone/>
                      </a:pPr>
                      <a:r>
                        <a:rPr lang="en"/>
                        <a:t>Depressive_Disorders</a:t>
                      </a:r>
                      <a:endParaRPr/>
                    </a:p>
                  </a:txBody>
                  <a:tcPr marT="9525" marB="91425" marR="9525" marL="9525" anchor="ctr"/>
                </a:tc>
                <a:tc>
                  <a:txBody>
                    <a:bodyPr/>
                    <a:lstStyle/>
                    <a:p>
                      <a:pPr indent="0" lvl="0" marL="0" rtl="0" algn="ctr">
                        <a:spcBef>
                          <a:spcPts val="0"/>
                        </a:spcBef>
                        <a:spcAft>
                          <a:spcPts val="0"/>
                        </a:spcAft>
                        <a:buNone/>
                      </a:pPr>
                      <a:r>
                        <a:rPr lang="en"/>
                        <a:t>Eating_Disorders</a:t>
                      </a:r>
                      <a:endParaRPr/>
                    </a:p>
                  </a:txBody>
                  <a:tcPr marT="9525" marB="91425" marR="9525" marL="9525" anchor="ctr"/>
                </a:tc>
              </a:tr>
              <a:tr h="381000">
                <a:tc>
                  <a:txBody>
                    <a:bodyPr/>
                    <a:lstStyle/>
                    <a:p>
                      <a:pPr indent="0" lvl="0" marL="0" rtl="0" algn="ctr">
                        <a:spcBef>
                          <a:spcPts val="0"/>
                        </a:spcBef>
                        <a:spcAft>
                          <a:spcPts val="0"/>
                        </a:spcAft>
                        <a:buNone/>
                      </a:pPr>
                      <a:r>
                        <a:rPr lang="en"/>
                        <a:t>SVM_linear</a:t>
                      </a:r>
                      <a:endParaRPr/>
                    </a:p>
                  </a:txBody>
                  <a:tcPr marT="91425" marB="91425" marR="91425" marL="91425"/>
                </a:tc>
                <a:tc>
                  <a:txBody>
                    <a:bodyPr/>
                    <a:lstStyle/>
                    <a:p>
                      <a:pPr indent="0" lvl="0" marL="0" rtl="0" algn="ctr">
                        <a:spcBef>
                          <a:spcPts val="0"/>
                        </a:spcBef>
                        <a:spcAft>
                          <a:spcPts val="0"/>
                        </a:spcAft>
                        <a:buNone/>
                      </a:pPr>
                      <a:r>
                        <a:rPr lang="en"/>
                        <a:t>0.6774</a:t>
                      </a:r>
                      <a:endParaRPr/>
                    </a:p>
                  </a:txBody>
                  <a:tcPr marT="91425" marB="91425" marR="91425" marL="91425"/>
                </a:tc>
                <a:tc>
                  <a:txBody>
                    <a:bodyPr/>
                    <a:lstStyle/>
                    <a:p>
                      <a:pPr indent="0" lvl="0" marL="0" rtl="0" algn="ctr">
                        <a:spcBef>
                          <a:spcPts val="0"/>
                        </a:spcBef>
                        <a:spcAft>
                          <a:spcPts val="0"/>
                        </a:spcAft>
                        <a:buNone/>
                      </a:pPr>
                      <a:r>
                        <a:rPr lang="en"/>
                        <a:t>0.5484</a:t>
                      </a:r>
                      <a:endParaRPr/>
                    </a:p>
                  </a:txBody>
                  <a:tcPr marT="91425" marB="91425" marR="91425" marL="91425"/>
                </a:tc>
                <a:tc>
                  <a:txBody>
                    <a:bodyPr/>
                    <a:lstStyle/>
                    <a:p>
                      <a:pPr indent="0" lvl="0" marL="0" rtl="0" algn="ctr">
                        <a:spcBef>
                          <a:spcPts val="0"/>
                        </a:spcBef>
                        <a:spcAft>
                          <a:spcPts val="0"/>
                        </a:spcAft>
                        <a:buNone/>
                      </a:pPr>
                      <a:r>
                        <a:rPr lang="en"/>
                        <a:t>0.8387</a:t>
                      </a:r>
                      <a:endParaRPr/>
                    </a:p>
                  </a:txBody>
                  <a:tcPr marT="91425" marB="91425" marR="91425" marL="91425"/>
                </a:tc>
              </a:tr>
              <a:tr h="381000">
                <a:tc>
                  <a:txBody>
                    <a:bodyPr/>
                    <a:lstStyle/>
                    <a:p>
                      <a:pPr indent="0" lvl="0" marL="0" rtl="0" algn="ctr">
                        <a:spcBef>
                          <a:spcPts val="0"/>
                        </a:spcBef>
                        <a:spcAft>
                          <a:spcPts val="0"/>
                        </a:spcAft>
                        <a:buNone/>
                      </a:pPr>
                      <a:r>
                        <a:rPr lang="en"/>
                        <a:t>SVM_RBF</a:t>
                      </a:r>
                      <a:endParaRPr/>
                    </a:p>
                  </a:txBody>
                  <a:tcPr marT="91425" marB="91425" marR="91425" marL="91425"/>
                </a:tc>
                <a:tc>
                  <a:txBody>
                    <a:bodyPr/>
                    <a:lstStyle/>
                    <a:p>
                      <a:pPr indent="0" lvl="0" marL="0" rtl="0" algn="ctr">
                        <a:spcBef>
                          <a:spcPts val="0"/>
                        </a:spcBef>
                        <a:spcAft>
                          <a:spcPts val="0"/>
                        </a:spcAft>
                        <a:buNone/>
                      </a:pPr>
                      <a:r>
                        <a:rPr lang="en"/>
                        <a:t>0.4516</a:t>
                      </a:r>
                      <a:endParaRPr/>
                    </a:p>
                  </a:txBody>
                  <a:tcPr marT="91425" marB="91425" marR="91425" marL="91425"/>
                </a:tc>
                <a:tc>
                  <a:txBody>
                    <a:bodyPr/>
                    <a:lstStyle/>
                    <a:p>
                      <a:pPr indent="0" lvl="0" marL="0" rtl="0" algn="ctr">
                        <a:spcBef>
                          <a:spcPts val="0"/>
                        </a:spcBef>
                        <a:spcAft>
                          <a:spcPts val="0"/>
                        </a:spcAft>
                        <a:buNone/>
                      </a:pPr>
                      <a:r>
                        <a:rPr lang="en"/>
                        <a:t>0.4594</a:t>
                      </a:r>
                      <a:endParaRPr/>
                    </a:p>
                  </a:txBody>
                  <a:tcPr marT="91425" marB="91425" marR="91425" marL="91425"/>
                </a:tc>
                <a:tc>
                  <a:txBody>
                    <a:bodyPr/>
                    <a:lstStyle/>
                    <a:p>
                      <a:pPr indent="0" lvl="0" marL="0" rtl="0" algn="ctr">
                        <a:spcBef>
                          <a:spcPts val="0"/>
                        </a:spcBef>
                        <a:spcAft>
                          <a:spcPts val="0"/>
                        </a:spcAft>
                        <a:buNone/>
                      </a:pPr>
                      <a:r>
                        <a:rPr lang="en"/>
                        <a:t>0.6129</a:t>
                      </a:r>
                      <a:endParaRPr/>
                    </a:p>
                  </a:txBody>
                  <a:tcPr marT="91425" marB="91425" marR="91425" marL="91425"/>
                </a:tc>
              </a:tr>
              <a:tr h="381000">
                <a:tc>
                  <a:txBody>
                    <a:bodyPr/>
                    <a:lstStyle/>
                    <a:p>
                      <a:pPr indent="0" lvl="0" marL="0" rtl="0" algn="ctr">
                        <a:spcBef>
                          <a:spcPts val="1200"/>
                        </a:spcBef>
                        <a:spcAft>
                          <a:spcPts val="1200"/>
                        </a:spcAft>
                        <a:buNone/>
                      </a:pPr>
                      <a:r>
                        <a:rPr lang="en"/>
                        <a:t>SVM_polynomial</a:t>
                      </a:r>
                      <a:endParaRPr/>
                    </a:p>
                  </a:txBody>
                  <a:tcPr marT="91425" marB="91425" marR="91425" marL="91425"/>
                </a:tc>
                <a:tc>
                  <a:txBody>
                    <a:bodyPr/>
                    <a:lstStyle/>
                    <a:p>
                      <a:pPr indent="0" lvl="0" marL="0" rtl="0" algn="ctr">
                        <a:spcBef>
                          <a:spcPts val="0"/>
                        </a:spcBef>
                        <a:spcAft>
                          <a:spcPts val="0"/>
                        </a:spcAft>
                        <a:buNone/>
                      </a:pPr>
                      <a:r>
                        <a:rPr lang="en"/>
                        <a:t>0.6774</a:t>
                      </a:r>
                      <a:endParaRPr/>
                    </a:p>
                  </a:txBody>
                  <a:tcPr marT="91425" marB="91425" marR="91425" marL="91425"/>
                </a:tc>
                <a:tc>
                  <a:txBody>
                    <a:bodyPr/>
                    <a:lstStyle/>
                    <a:p>
                      <a:pPr indent="0" lvl="0" marL="0" rtl="0" algn="ctr">
                        <a:spcBef>
                          <a:spcPts val="0"/>
                        </a:spcBef>
                        <a:spcAft>
                          <a:spcPts val="0"/>
                        </a:spcAft>
                        <a:buNone/>
                      </a:pPr>
                      <a:r>
                        <a:rPr lang="en"/>
                        <a:t>0.4516</a:t>
                      </a:r>
                      <a:endParaRPr/>
                    </a:p>
                  </a:txBody>
                  <a:tcPr marT="91425" marB="91425" marR="91425" marL="91425"/>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0.9032</a:t>
                      </a:r>
                      <a:endParaRPr/>
                    </a:p>
                  </a:txBody>
                  <a:tcPr marT="91425" marB="91425" marR="91425" marL="91425"/>
                </a:tc>
              </a:tr>
              <a:tr h="381000">
                <a:tc>
                  <a:txBody>
                    <a:bodyPr/>
                    <a:lstStyle/>
                    <a:p>
                      <a:pPr indent="0" lvl="0" marL="0" rtl="0" algn="ctr">
                        <a:spcBef>
                          <a:spcPts val="1200"/>
                        </a:spcBef>
                        <a:spcAft>
                          <a:spcPts val="120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0.7619</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0.6190</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1.0000</a:t>
                      </a:r>
                      <a:endParaRPr>
                        <a:solidFill>
                          <a:srgbClr val="000000"/>
                        </a:solidFill>
                      </a:endParaRPr>
                    </a:p>
                  </a:txBody>
                  <a:tcPr marT="91425" marB="91425" marR="91425" marL="91425"/>
                </a:tc>
              </a:tr>
            </a:tbl>
          </a:graphicData>
        </a:graphic>
      </p:graphicFrame>
      <p:cxnSp>
        <p:nvCxnSpPr>
          <p:cNvPr id="112" name="Google Shape;112;p19"/>
          <p:cNvCxnSpPr/>
          <p:nvPr/>
        </p:nvCxnSpPr>
        <p:spPr>
          <a:xfrm>
            <a:off x="947713" y="1781225"/>
            <a:ext cx="1823700" cy="524100"/>
          </a:xfrm>
          <a:prstGeom prst="straightConnector1">
            <a:avLst/>
          </a:prstGeom>
          <a:noFill/>
          <a:ln cap="flat" cmpd="sng" w="9525">
            <a:solidFill>
              <a:srgbClr val="595959"/>
            </a:solidFill>
            <a:prstDash val="solid"/>
            <a:round/>
            <a:headEnd len="med" w="med" type="none"/>
            <a:tailEnd len="med" w="med" type="none"/>
          </a:ln>
        </p:spPr>
      </p:cxnSp>
      <p:sp>
        <p:nvSpPr>
          <p:cNvPr id="113" name="Google Shape;113;p19"/>
          <p:cNvSpPr/>
          <p:nvPr/>
        </p:nvSpPr>
        <p:spPr>
          <a:xfrm>
            <a:off x="2767050" y="2329125"/>
            <a:ext cx="1823700" cy="396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0.6774</a:t>
            </a:r>
            <a:endParaRPr>
              <a:latin typeface="Open Sans"/>
              <a:ea typeface="Open Sans"/>
              <a:cs typeface="Open Sans"/>
              <a:sym typeface="Open Sans"/>
            </a:endParaRPr>
          </a:p>
        </p:txBody>
      </p:sp>
      <p:sp>
        <p:nvSpPr>
          <p:cNvPr id="114" name="Google Shape;114;p19"/>
          <p:cNvSpPr/>
          <p:nvPr/>
        </p:nvSpPr>
        <p:spPr>
          <a:xfrm>
            <a:off x="2767050" y="3121525"/>
            <a:ext cx="1800600" cy="396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0.6774</a:t>
            </a:r>
            <a:endParaRPr>
              <a:latin typeface="Open Sans"/>
              <a:ea typeface="Open Sans"/>
              <a:cs typeface="Open Sans"/>
              <a:sym typeface="Open Sans"/>
            </a:endParaRPr>
          </a:p>
        </p:txBody>
      </p:sp>
      <p:sp>
        <p:nvSpPr>
          <p:cNvPr id="115" name="Google Shape;115;p19"/>
          <p:cNvSpPr/>
          <p:nvPr/>
        </p:nvSpPr>
        <p:spPr>
          <a:xfrm>
            <a:off x="4572000" y="2329125"/>
            <a:ext cx="1823700" cy="396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0.5484</a:t>
            </a:r>
            <a:endParaRPr>
              <a:latin typeface="Open Sans"/>
              <a:ea typeface="Open Sans"/>
              <a:cs typeface="Open Sans"/>
              <a:sym typeface="Open Sans"/>
            </a:endParaRPr>
          </a:p>
        </p:txBody>
      </p:sp>
      <p:sp>
        <p:nvSpPr>
          <p:cNvPr id="116" name="Google Shape;116;p19"/>
          <p:cNvSpPr/>
          <p:nvPr/>
        </p:nvSpPr>
        <p:spPr>
          <a:xfrm>
            <a:off x="6395700" y="3121525"/>
            <a:ext cx="1800600" cy="396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0.9032</a:t>
            </a:r>
            <a:endParaRPr>
              <a:latin typeface="Open Sans"/>
              <a:ea typeface="Open Sans"/>
              <a:cs typeface="Open Sans"/>
              <a:sym typeface="Open Sans"/>
            </a:endParaRPr>
          </a:p>
        </p:txBody>
      </p:sp>
      <p:sp>
        <p:nvSpPr>
          <p:cNvPr id="117" name="Google Shape;117;p19"/>
          <p:cNvSpPr/>
          <p:nvPr/>
        </p:nvSpPr>
        <p:spPr>
          <a:xfrm>
            <a:off x="895475" y="3499125"/>
            <a:ext cx="7371300" cy="3963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aphicFrame>
        <p:nvGraphicFramePr>
          <p:cNvPr id="118" name="Google Shape;118;p19"/>
          <p:cNvGraphicFramePr/>
          <p:nvPr/>
        </p:nvGraphicFramePr>
        <p:xfrm>
          <a:off x="2769225" y="3499125"/>
          <a:ext cx="3000000" cy="3000000"/>
        </p:xfrm>
        <a:graphic>
          <a:graphicData uri="http://schemas.openxmlformats.org/drawingml/2006/table">
            <a:tbl>
              <a:tblPr>
                <a:noFill/>
                <a:tableStyleId>{09AB248A-2231-44DD-AC24-68D8817B08E0}</a:tableStyleId>
              </a:tblPr>
              <a:tblGrid>
                <a:gridCol w="1809750"/>
                <a:gridCol w="1809750"/>
                <a:gridCol w="1809750"/>
              </a:tblGrid>
              <a:tr h="396300">
                <a:tc>
                  <a:txBody>
                    <a:bodyPr/>
                    <a:lstStyle/>
                    <a:p>
                      <a:pPr indent="0" lvl="0" marL="0" rtl="0" algn="ctr">
                        <a:spcBef>
                          <a:spcPts val="0"/>
                        </a:spcBef>
                        <a:spcAft>
                          <a:spcPts val="0"/>
                        </a:spcAft>
                        <a:buNone/>
                      </a:pPr>
                      <a:r>
                        <a:rPr lang="en"/>
                        <a:t>0.7619</a:t>
                      </a:r>
                      <a:endParaRPr/>
                    </a:p>
                  </a:txBody>
                  <a:tcPr marT="91425" marB="91425" marR="91425" marL="91425">
                    <a:solidFill>
                      <a:srgbClr val="D9EAD3"/>
                    </a:solidFill>
                  </a:tcPr>
                </a:tc>
                <a:tc>
                  <a:txBody>
                    <a:bodyPr/>
                    <a:lstStyle/>
                    <a:p>
                      <a:pPr indent="0" lvl="0" marL="0" rtl="0" algn="ctr">
                        <a:spcBef>
                          <a:spcPts val="0"/>
                        </a:spcBef>
                        <a:spcAft>
                          <a:spcPts val="0"/>
                        </a:spcAft>
                        <a:buNone/>
                      </a:pPr>
                      <a:r>
                        <a:rPr lang="en"/>
                        <a:t>0.6190</a:t>
                      </a:r>
                      <a:endParaRPr/>
                    </a:p>
                  </a:txBody>
                  <a:tcPr marT="91425" marB="91425" marR="91425" marL="91425">
                    <a:solidFill>
                      <a:srgbClr val="D9EAD3"/>
                    </a:solidFill>
                  </a:tcPr>
                </a:tc>
                <a:tc>
                  <a:txBody>
                    <a:bodyPr/>
                    <a:lstStyle/>
                    <a:p>
                      <a:pPr indent="0" lvl="0" marL="0" rtl="0" algn="ctr">
                        <a:spcBef>
                          <a:spcPts val="0"/>
                        </a:spcBef>
                        <a:spcAft>
                          <a:spcPts val="0"/>
                        </a:spcAft>
                        <a:buNone/>
                      </a:pPr>
                      <a:r>
                        <a:rPr lang="en"/>
                        <a:t>1.0000</a:t>
                      </a:r>
                      <a:endParaRPr/>
                    </a:p>
                  </a:txBody>
                  <a:tcPr marT="91425" marB="91425" marR="91425" marL="91425">
                    <a:solidFill>
                      <a:srgbClr val="D9EAD3"/>
                    </a:solidFill>
                  </a:tcPr>
                </a:tc>
              </a:tr>
            </a:tbl>
          </a:graphicData>
        </a:graphic>
      </p:graphicFrame>
      <p:sp>
        <p:nvSpPr>
          <p:cNvPr id="119" name="Google Shape;119;p19"/>
          <p:cNvSpPr txBox="1"/>
          <p:nvPr/>
        </p:nvSpPr>
        <p:spPr>
          <a:xfrm>
            <a:off x="1426950" y="4171575"/>
            <a:ext cx="6290100" cy="3693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0"/>
              </a:spcAft>
              <a:buNone/>
            </a:pPr>
            <a:r>
              <a:rPr lang="en" sz="1200"/>
              <a:t>Table 1 Testing Accuracy with Optimized SVM Model and Logistic Regression Model</a:t>
            </a:r>
            <a:endParaRPr sz="1800">
              <a:solidFill>
                <a:schemeClr val="dk2"/>
              </a:solidFill>
              <a:latin typeface="Open Sans"/>
              <a:ea typeface="Open Sans"/>
              <a:cs typeface="Open Sans"/>
              <a:sym typeface="Open Sans"/>
            </a:endParaRPr>
          </a:p>
        </p:txBody>
      </p:sp>
      <p:sp>
        <p:nvSpPr>
          <p:cNvPr id="120" name="Google Shape;120;p19"/>
          <p:cNvSpPr/>
          <p:nvPr/>
        </p:nvSpPr>
        <p:spPr>
          <a:xfrm>
            <a:off x="6399350" y="1725425"/>
            <a:ext cx="1823700" cy="21945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26" name="Google Shape;12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Increase data samples and include more economic factors to more accurately confirm that the model can predict mental health based on a country's economic condition.</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Models in the study could be used to predict regions with high incidences of mental issues, especially eating disorders, to enhance public awareness and prevention education in these areas.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2" name="Google Shape;132;p21"/>
          <p:cNvSpPr txBox="1"/>
          <p:nvPr>
            <p:ph idx="1" type="body"/>
          </p:nvPr>
        </p:nvSpPr>
        <p:spPr>
          <a:xfrm>
            <a:off x="311700" y="1152425"/>
            <a:ext cx="8520600" cy="30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Random Forest models captured significantly </a:t>
            </a:r>
            <a:r>
              <a:rPr lang="en">
                <a:solidFill>
                  <a:srgbClr val="000000"/>
                </a:solidFill>
              </a:rPr>
              <a:t>GDP and unemployment rate impacts on mental </a:t>
            </a:r>
            <a:r>
              <a:rPr lang="en">
                <a:solidFill>
                  <a:srgbClr val="000000"/>
                </a:solidFill>
              </a:rPr>
              <a:t>disorders prevalence.</a:t>
            </a:r>
            <a:endParaRPr>
              <a:solidFill>
                <a:srgbClr val="000000"/>
              </a:solidFill>
            </a:endParaRPr>
          </a:p>
          <a:p>
            <a:pPr indent="0" lvl="0" marL="457200" rtl="0" algn="l">
              <a:spcBef>
                <a:spcPts val="1200"/>
              </a:spcBef>
              <a:spcAft>
                <a:spcPts val="0"/>
              </a:spcAft>
              <a:buNone/>
            </a:pPr>
            <a:r>
              <a:t/>
            </a:r>
            <a:endParaRPr sz="1000">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Logistic regression outperformed SVM model.</a:t>
            </a:r>
            <a:endParaRPr>
              <a:solidFill>
                <a:srgbClr val="000000"/>
              </a:solidFill>
            </a:endParaRPr>
          </a:p>
          <a:p>
            <a:pPr indent="0" lvl="0" marL="457200" rtl="0" algn="l">
              <a:spcBef>
                <a:spcPts val="1200"/>
              </a:spcBef>
              <a:spcAft>
                <a:spcPts val="0"/>
              </a:spcAft>
              <a:buNone/>
            </a:pPr>
            <a:r>
              <a:t/>
            </a:r>
            <a:endParaRPr sz="1000">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Valuable insights for addressing mental health challenges </a:t>
            </a:r>
            <a:r>
              <a:rPr lang="en">
                <a:solidFill>
                  <a:srgbClr val="000000"/>
                </a:solidFill>
              </a:rPr>
              <a:t>globally.</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