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9144000" cy="5143500" type="screen16x9"/>
  <p:notesSz cx="6858000" cy="9144000"/>
  <p:embeddedFontLst>
    <p:embeddedFont>
      <p:font typeface="Barlow Light" panose="020B0604020202020204" charset="0"/>
      <p:regular r:id="rId26"/>
      <p:bold r:id="rId27"/>
      <p:italic r:id="rId28"/>
      <p:boldItalic r:id="rId29"/>
    </p:embeddedFont>
    <p:embeddedFont>
      <p:font typeface="Montserrat" panose="02000505000000020004" pitchFamily="2" charset="0"/>
      <p:regular r:id="rId30"/>
      <p:bold r:id="rId31"/>
      <p:italic r:id="rId32"/>
      <p:boldItalic r:id="rId33"/>
    </p:embeddedFont>
    <p:embeddedFont>
      <p:font typeface="Barlow SemiBold" panose="020B0604020202020204" charset="0"/>
      <p:regular r:id="rId34"/>
      <p:bold r:id="rId35"/>
      <p:italic r:id="rId36"/>
      <p:boldItalic r:id="rId37"/>
    </p:embeddedFont>
    <p:embeddedFont>
      <p:font typeface="Barlow"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A6965B-C088-461B-94E2-E8D8E6243FE1}">
  <a:tblStyle styleId="{EAA6965B-C088-461B-94E2-E8D8E6243F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1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Sheet1!$B$1</c:f>
              <c:strCache>
                <c:ptCount val="1"/>
                <c:pt idx="0">
                  <c:v>Độ chính xác</c:v>
                </c:pt>
              </c:strCache>
            </c:strRef>
          </c:tx>
          <c:spPr>
            <a:solidFill>
              <a:schemeClr val="accent6"/>
            </a:solidFill>
            <a:ln>
              <a:noFill/>
            </a:ln>
            <a:effectLst/>
          </c:spPr>
          <c:invertIfNegative val="0"/>
          <c:cat>
            <c:strRef>
              <c:f>Sheet1!$A$4:$A$196</c:f>
              <c:strCache>
                <c:ptCount val="193"/>
                <c:pt idx="0">
                  <c:v>user 7</c:v>
                </c:pt>
                <c:pt idx="1">
                  <c:v>user 8</c:v>
                </c:pt>
                <c:pt idx="2">
                  <c:v>user 9</c:v>
                </c:pt>
                <c:pt idx="3">
                  <c:v>user 10</c:v>
                </c:pt>
                <c:pt idx="4">
                  <c:v>user 11</c:v>
                </c:pt>
                <c:pt idx="5">
                  <c:v>user 12</c:v>
                </c:pt>
                <c:pt idx="6">
                  <c:v>user 13</c:v>
                </c:pt>
                <c:pt idx="7">
                  <c:v>user 14</c:v>
                </c:pt>
                <c:pt idx="8">
                  <c:v>user 15</c:v>
                </c:pt>
                <c:pt idx="9">
                  <c:v>user 16</c:v>
                </c:pt>
                <c:pt idx="10">
                  <c:v>user 17</c:v>
                </c:pt>
                <c:pt idx="11">
                  <c:v>user 18</c:v>
                </c:pt>
                <c:pt idx="12">
                  <c:v>user 19</c:v>
                </c:pt>
                <c:pt idx="13">
                  <c:v>user 20</c:v>
                </c:pt>
                <c:pt idx="14">
                  <c:v>user 21</c:v>
                </c:pt>
                <c:pt idx="15">
                  <c:v>user 22</c:v>
                </c:pt>
                <c:pt idx="16">
                  <c:v>user 23</c:v>
                </c:pt>
                <c:pt idx="17">
                  <c:v>user 24</c:v>
                </c:pt>
                <c:pt idx="18">
                  <c:v>user 25</c:v>
                </c:pt>
                <c:pt idx="19">
                  <c:v>user 26</c:v>
                </c:pt>
                <c:pt idx="20">
                  <c:v>user 27</c:v>
                </c:pt>
                <c:pt idx="21">
                  <c:v>user 28</c:v>
                </c:pt>
                <c:pt idx="22">
                  <c:v>user 29</c:v>
                </c:pt>
                <c:pt idx="23">
                  <c:v>user 30</c:v>
                </c:pt>
                <c:pt idx="24">
                  <c:v>user 31</c:v>
                </c:pt>
                <c:pt idx="25">
                  <c:v>user 32</c:v>
                </c:pt>
                <c:pt idx="26">
                  <c:v>user 33</c:v>
                </c:pt>
                <c:pt idx="27">
                  <c:v>user 34</c:v>
                </c:pt>
                <c:pt idx="28">
                  <c:v>user 35</c:v>
                </c:pt>
                <c:pt idx="29">
                  <c:v>user 36</c:v>
                </c:pt>
                <c:pt idx="30">
                  <c:v>user 37</c:v>
                </c:pt>
                <c:pt idx="31">
                  <c:v>user 38</c:v>
                </c:pt>
                <c:pt idx="32">
                  <c:v>user 39</c:v>
                </c:pt>
                <c:pt idx="33">
                  <c:v>user 40</c:v>
                </c:pt>
                <c:pt idx="34">
                  <c:v>user 41</c:v>
                </c:pt>
                <c:pt idx="35">
                  <c:v>user 42</c:v>
                </c:pt>
                <c:pt idx="36">
                  <c:v>user 43</c:v>
                </c:pt>
                <c:pt idx="37">
                  <c:v>user 44</c:v>
                </c:pt>
                <c:pt idx="38">
                  <c:v>user 45</c:v>
                </c:pt>
                <c:pt idx="39">
                  <c:v>user 46</c:v>
                </c:pt>
                <c:pt idx="40">
                  <c:v>user 47</c:v>
                </c:pt>
                <c:pt idx="41">
                  <c:v>user 48</c:v>
                </c:pt>
                <c:pt idx="42">
                  <c:v>user 49</c:v>
                </c:pt>
                <c:pt idx="43">
                  <c:v>user 50</c:v>
                </c:pt>
                <c:pt idx="44">
                  <c:v>user 51</c:v>
                </c:pt>
                <c:pt idx="45">
                  <c:v>user 52</c:v>
                </c:pt>
                <c:pt idx="46">
                  <c:v>user 53</c:v>
                </c:pt>
                <c:pt idx="47">
                  <c:v>user 54</c:v>
                </c:pt>
                <c:pt idx="48">
                  <c:v>user 55</c:v>
                </c:pt>
                <c:pt idx="49">
                  <c:v>user 56</c:v>
                </c:pt>
                <c:pt idx="50">
                  <c:v>user 57</c:v>
                </c:pt>
                <c:pt idx="51">
                  <c:v>user 58</c:v>
                </c:pt>
                <c:pt idx="52">
                  <c:v>user 59</c:v>
                </c:pt>
                <c:pt idx="53">
                  <c:v>user 60</c:v>
                </c:pt>
                <c:pt idx="54">
                  <c:v>user 61</c:v>
                </c:pt>
                <c:pt idx="55">
                  <c:v>user 62</c:v>
                </c:pt>
                <c:pt idx="56">
                  <c:v>user 63</c:v>
                </c:pt>
                <c:pt idx="57">
                  <c:v>user 64</c:v>
                </c:pt>
                <c:pt idx="58">
                  <c:v>user 65</c:v>
                </c:pt>
                <c:pt idx="59">
                  <c:v>user 66</c:v>
                </c:pt>
                <c:pt idx="60">
                  <c:v>user 67</c:v>
                </c:pt>
                <c:pt idx="61">
                  <c:v>user 68</c:v>
                </c:pt>
                <c:pt idx="62">
                  <c:v>user 69</c:v>
                </c:pt>
                <c:pt idx="63">
                  <c:v>user 70</c:v>
                </c:pt>
                <c:pt idx="64">
                  <c:v>user 71</c:v>
                </c:pt>
                <c:pt idx="65">
                  <c:v>user 72</c:v>
                </c:pt>
                <c:pt idx="66">
                  <c:v>user 73</c:v>
                </c:pt>
                <c:pt idx="67">
                  <c:v>user 74</c:v>
                </c:pt>
                <c:pt idx="68">
                  <c:v>user 75</c:v>
                </c:pt>
                <c:pt idx="69">
                  <c:v>user 76</c:v>
                </c:pt>
                <c:pt idx="70">
                  <c:v>user 77</c:v>
                </c:pt>
                <c:pt idx="71">
                  <c:v>user 78</c:v>
                </c:pt>
                <c:pt idx="72">
                  <c:v>user 79</c:v>
                </c:pt>
                <c:pt idx="73">
                  <c:v>user 80</c:v>
                </c:pt>
                <c:pt idx="74">
                  <c:v>user 81</c:v>
                </c:pt>
                <c:pt idx="75">
                  <c:v>user 82</c:v>
                </c:pt>
                <c:pt idx="76">
                  <c:v>user 83</c:v>
                </c:pt>
                <c:pt idx="77">
                  <c:v>user 84</c:v>
                </c:pt>
                <c:pt idx="78">
                  <c:v>user 85</c:v>
                </c:pt>
                <c:pt idx="79">
                  <c:v>user 86</c:v>
                </c:pt>
                <c:pt idx="80">
                  <c:v>user 87</c:v>
                </c:pt>
                <c:pt idx="81">
                  <c:v>user 88</c:v>
                </c:pt>
                <c:pt idx="82">
                  <c:v>user 89</c:v>
                </c:pt>
                <c:pt idx="83">
                  <c:v>user 90</c:v>
                </c:pt>
                <c:pt idx="84">
                  <c:v>user 91</c:v>
                </c:pt>
                <c:pt idx="85">
                  <c:v>user 92</c:v>
                </c:pt>
                <c:pt idx="86">
                  <c:v>user 93</c:v>
                </c:pt>
                <c:pt idx="87">
                  <c:v>user 94</c:v>
                </c:pt>
                <c:pt idx="88">
                  <c:v>user 95</c:v>
                </c:pt>
                <c:pt idx="89">
                  <c:v>user 96</c:v>
                </c:pt>
                <c:pt idx="90">
                  <c:v>user 97</c:v>
                </c:pt>
                <c:pt idx="91">
                  <c:v>user 98</c:v>
                </c:pt>
                <c:pt idx="92">
                  <c:v>user 99</c:v>
                </c:pt>
                <c:pt idx="93">
                  <c:v>user 100</c:v>
                </c:pt>
                <c:pt idx="94">
                  <c:v>user 101</c:v>
                </c:pt>
                <c:pt idx="95">
                  <c:v>user 102</c:v>
                </c:pt>
                <c:pt idx="96">
                  <c:v>user 103</c:v>
                </c:pt>
                <c:pt idx="97">
                  <c:v>user 104</c:v>
                </c:pt>
                <c:pt idx="98">
                  <c:v>user 105</c:v>
                </c:pt>
                <c:pt idx="99">
                  <c:v>user 106</c:v>
                </c:pt>
                <c:pt idx="100">
                  <c:v>user 107</c:v>
                </c:pt>
                <c:pt idx="101">
                  <c:v>user 108</c:v>
                </c:pt>
                <c:pt idx="102">
                  <c:v>user 109</c:v>
                </c:pt>
                <c:pt idx="103">
                  <c:v>user 110</c:v>
                </c:pt>
                <c:pt idx="104">
                  <c:v>user 111</c:v>
                </c:pt>
                <c:pt idx="105">
                  <c:v>user 112</c:v>
                </c:pt>
                <c:pt idx="106">
                  <c:v>user 113</c:v>
                </c:pt>
                <c:pt idx="107">
                  <c:v>user 114</c:v>
                </c:pt>
                <c:pt idx="108">
                  <c:v>user 115</c:v>
                </c:pt>
                <c:pt idx="109">
                  <c:v>user116</c:v>
                </c:pt>
                <c:pt idx="110">
                  <c:v>user 117</c:v>
                </c:pt>
                <c:pt idx="111">
                  <c:v>user 118</c:v>
                </c:pt>
                <c:pt idx="112">
                  <c:v>user 119</c:v>
                </c:pt>
                <c:pt idx="113">
                  <c:v>user 120</c:v>
                </c:pt>
                <c:pt idx="114">
                  <c:v>user 121</c:v>
                </c:pt>
                <c:pt idx="115">
                  <c:v>user 122</c:v>
                </c:pt>
                <c:pt idx="116">
                  <c:v>user 123</c:v>
                </c:pt>
                <c:pt idx="117">
                  <c:v>user 124</c:v>
                </c:pt>
                <c:pt idx="118">
                  <c:v>user 125</c:v>
                </c:pt>
                <c:pt idx="119">
                  <c:v>user 126</c:v>
                </c:pt>
                <c:pt idx="120">
                  <c:v>user 127</c:v>
                </c:pt>
                <c:pt idx="121">
                  <c:v>user 128</c:v>
                </c:pt>
                <c:pt idx="122">
                  <c:v>user 129</c:v>
                </c:pt>
                <c:pt idx="123">
                  <c:v>user 130</c:v>
                </c:pt>
                <c:pt idx="124">
                  <c:v>user 131</c:v>
                </c:pt>
                <c:pt idx="125">
                  <c:v>user 132</c:v>
                </c:pt>
                <c:pt idx="126">
                  <c:v>user 133</c:v>
                </c:pt>
                <c:pt idx="127">
                  <c:v>user 134</c:v>
                </c:pt>
                <c:pt idx="128">
                  <c:v>user 135</c:v>
                </c:pt>
                <c:pt idx="129">
                  <c:v>user 136</c:v>
                </c:pt>
                <c:pt idx="130">
                  <c:v>user 137</c:v>
                </c:pt>
                <c:pt idx="131">
                  <c:v>user 138</c:v>
                </c:pt>
                <c:pt idx="132">
                  <c:v>user 139</c:v>
                </c:pt>
                <c:pt idx="133">
                  <c:v>user 140</c:v>
                </c:pt>
                <c:pt idx="134">
                  <c:v>user 141</c:v>
                </c:pt>
                <c:pt idx="135">
                  <c:v>user 142</c:v>
                </c:pt>
                <c:pt idx="136">
                  <c:v>user 143</c:v>
                </c:pt>
                <c:pt idx="137">
                  <c:v>user 144</c:v>
                </c:pt>
                <c:pt idx="138">
                  <c:v>user 145</c:v>
                </c:pt>
                <c:pt idx="139">
                  <c:v>user 146</c:v>
                </c:pt>
                <c:pt idx="140">
                  <c:v>user 147</c:v>
                </c:pt>
                <c:pt idx="141">
                  <c:v>user 148</c:v>
                </c:pt>
                <c:pt idx="142">
                  <c:v>user 149</c:v>
                </c:pt>
                <c:pt idx="143">
                  <c:v>user 150</c:v>
                </c:pt>
                <c:pt idx="144">
                  <c:v>user 151</c:v>
                </c:pt>
                <c:pt idx="145">
                  <c:v>user 152</c:v>
                </c:pt>
                <c:pt idx="146">
                  <c:v>user 153</c:v>
                </c:pt>
                <c:pt idx="147">
                  <c:v>user 154</c:v>
                </c:pt>
                <c:pt idx="148">
                  <c:v>user 155</c:v>
                </c:pt>
                <c:pt idx="149">
                  <c:v>user 156</c:v>
                </c:pt>
                <c:pt idx="150">
                  <c:v>user 157</c:v>
                </c:pt>
                <c:pt idx="151">
                  <c:v>user 158</c:v>
                </c:pt>
                <c:pt idx="152">
                  <c:v>user 159</c:v>
                </c:pt>
                <c:pt idx="153">
                  <c:v>user 160</c:v>
                </c:pt>
                <c:pt idx="154">
                  <c:v>user 161</c:v>
                </c:pt>
                <c:pt idx="155">
                  <c:v>user 162</c:v>
                </c:pt>
                <c:pt idx="156">
                  <c:v>user 163</c:v>
                </c:pt>
                <c:pt idx="157">
                  <c:v>user 164</c:v>
                </c:pt>
                <c:pt idx="158">
                  <c:v>user 165</c:v>
                </c:pt>
                <c:pt idx="159">
                  <c:v>user 166</c:v>
                </c:pt>
                <c:pt idx="160">
                  <c:v>user 167</c:v>
                </c:pt>
                <c:pt idx="161">
                  <c:v>user 168</c:v>
                </c:pt>
                <c:pt idx="162">
                  <c:v>user 169</c:v>
                </c:pt>
                <c:pt idx="163">
                  <c:v>user 170</c:v>
                </c:pt>
                <c:pt idx="164">
                  <c:v>user 171</c:v>
                </c:pt>
                <c:pt idx="165">
                  <c:v>user 172</c:v>
                </c:pt>
                <c:pt idx="166">
                  <c:v>user 173</c:v>
                </c:pt>
                <c:pt idx="167">
                  <c:v>user 174</c:v>
                </c:pt>
                <c:pt idx="168">
                  <c:v>user 175</c:v>
                </c:pt>
                <c:pt idx="169">
                  <c:v>user 176</c:v>
                </c:pt>
                <c:pt idx="170">
                  <c:v>user 177</c:v>
                </c:pt>
                <c:pt idx="171">
                  <c:v>user 178</c:v>
                </c:pt>
                <c:pt idx="172">
                  <c:v>user 179</c:v>
                </c:pt>
                <c:pt idx="173">
                  <c:v>user 180</c:v>
                </c:pt>
                <c:pt idx="174">
                  <c:v>user 181</c:v>
                </c:pt>
                <c:pt idx="175">
                  <c:v>user 182</c:v>
                </c:pt>
                <c:pt idx="176">
                  <c:v>user 183</c:v>
                </c:pt>
                <c:pt idx="177">
                  <c:v>user 184</c:v>
                </c:pt>
                <c:pt idx="178">
                  <c:v>user 185</c:v>
                </c:pt>
                <c:pt idx="179">
                  <c:v>user 186</c:v>
                </c:pt>
                <c:pt idx="180">
                  <c:v>user 187</c:v>
                </c:pt>
                <c:pt idx="181">
                  <c:v>user 188</c:v>
                </c:pt>
                <c:pt idx="182">
                  <c:v>user 189</c:v>
                </c:pt>
                <c:pt idx="183">
                  <c:v>user 190</c:v>
                </c:pt>
                <c:pt idx="184">
                  <c:v>user 191</c:v>
                </c:pt>
                <c:pt idx="185">
                  <c:v>user 192</c:v>
                </c:pt>
                <c:pt idx="186">
                  <c:v>user 193</c:v>
                </c:pt>
                <c:pt idx="187">
                  <c:v>user 194</c:v>
                </c:pt>
                <c:pt idx="188">
                  <c:v>user 195</c:v>
                </c:pt>
                <c:pt idx="189">
                  <c:v>user 196</c:v>
                </c:pt>
                <c:pt idx="190">
                  <c:v>user 197</c:v>
                </c:pt>
                <c:pt idx="191">
                  <c:v>user 198</c:v>
                </c:pt>
                <c:pt idx="192">
                  <c:v>user 199</c:v>
                </c:pt>
              </c:strCache>
            </c:strRef>
          </c:cat>
          <c:val>
            <c:numRef>
              <c:f>Sheet1!$B$4:$B$196</c:f>
              <c:numCache>
                <c:formatCode>General</c:formatCode>
                <c:ptCount val="19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25</c:v>
                </c:pt>
                <c:pt idx="19">
                  <c:v>16.670000000000002</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16.670000000000002</c:v>
                </c:pt>
                <c:pt idx="38">
                  <c:v>0</c:v>
                </c:pt>
                <c:pt idx="39">
                  <c:v>0</c:v>
                </c:pt>
                <c:pt idx="40">
                  <c:v>0</c:v>
                </c:pt>
                <c:pt idx="41">
                  <c:v>0</c:v>
                </c:pt>
                <c:pt idx="42">
                  <c:v>0</c:v>
                </c:pt>
                <c:pt idx="43">
                  <c:v>0</c:v>
                </c:pt>
                <c:pt idx="44">
                  <c:v>0</c:v>
                </c:pt>
                <c:pt idx="45">
                  <c:v>0</c:v>
                </c:pt>
                <c:pt idx="46">
                  <c:v>12.5</c:v>
                </c:pt>
                <c:pt idx="47">
                  <c:v>10</c:v>
                </c:pt>
                <c:pt idx="48">
                  <c:v>0</c:v>
                </c:pt>
                <c:pt idx="49">
                  <c:v>16.670000000000002</c:v>
                </c:pt>
                <c:pt idx="50">
                  <c:v>0</c:v>
                </c:pt>
                <c:pt idx="51">
                  <c:v>0</c:v>
                </c:pt>
                <c:pt idx="52">
                  <c:v>16.670000000000002</c:v>
                </c:pt>
                <c:pt idx="53">
                  <c:v>0</c:v>
                </c:pt>
                <c:pt idx="54">
                  <c:v>0</c:v>
                </c:pt>
                <c:pt idx="55">
                  <c:v>16.670000000000002</c:v>
                </c:pt>
                <c:pt idx="56">
                  <c:v>0</c:v>
                </c:pt>
                <c:pt idx="57">
                  <c:v>0</c:v>
                </c:pt>
                <c:pt idx="58">
                  <c:v>0</c:v>
                </c:pt>
                <c:pt idx="59">
                  <c:v>10</c:v>
                </c:pt>
                <c:pt idx="60">
                  <c:v>10</c:v>
                </c:pt>
                <c:pt idx="61">
                  <c:v>0</c:v>
                </c:pt>
                <c:pt idx="62">
                  <c:v>8.33</c:v>
                </c:pt>
                <c:pt idx="63">
                  <c:v>0</c:v>
                </c:pt>
                <c:pt idx="64">
                  <c:v>0</c:v>
                </c:pt>
                <c:pt idx="65">
                  <c:v>6.25</c:v>
                </c:pt>
                <c:pt idx="66">
                  <c:v>0</c:v>
                </c:pt>
                <c:pt idx="67">
                  <c:v>0</c:v>
                </c:pt>
                <c:pt idx="68">
                  <c:v>0</c:v>
                </c:pt>
                <c:pt idx="69">
                  <c:v>0</c:v>
                </c:pt>
                <c:pt idx="70">
                  <c:v>0</c:v>
                </c:pt>
                <c:pt idx="71">
                  <c:v>0</c:v>
                </c:pt>
                <c:pt idx="72">
                  <c:v>0</c:v>
                </c:pt>
                <c:pt idx="73">
                  <c:v>12.5</c:v>
                </c:pt>
                <c:pt idx="74">
                  <c:v>0</c:v>
                </c:pt>
                <c:pt idx="75">
                  <c:v>12.5</c:v>
                </c:pt>
                <c:pt idx="76">
                  <c:v>0</c:v>
                </c:pt>
                <c:pt idx="77">
                  <c:v>8.33</c:v>
                </c:pt>
                <c:pt idx="78">
                  <c:v>0</c:v>
                </c:pt>
                <c:pt idx="79">
                  <c:v>0</c:v>
                </c:pt>
                <c:pt idx="80">
                  <c:v>0</c:v>
                </c:pt>
                <c:pt idx="81">
                  <c:v>11.11</c:v>
                </c:pt>
                <c:pt idx="82">
                  <c:v>0</c:v>
                </c:pt>
                <c:pt idx="83">
                  <c:v>0</c:v>
                </c:pt>
                <c:pt idx="84">
                  <c:v>0</c:v>
                </c:pt>
                <c:pt idx="85">
                  <c:v>8.33</c:v>
                </c:pt>
                <c:pt idx="86">
                  <c:v>0</c:v>
                </c:pt>
                <c:pt idx="87">
                  <c:v>8.33</c:v>
                </c:pt>
                <c:pt idx="88">
                  <c:v>16.670000000000002</c:v>
                </c:pt>
                <c:pt idx="89">
                  <c:v>0</c:v>
                </c:pt>
                <c:pt idx="90">
                  <c:v>0</c:v>
                </c:pt>
                <c:pt idx="91">
                  <c:v>5</c:v>
                </c:pt>
                <c:pt idx="92">
                  <c:v>0</c:v>
                </c:pt>
                <c:pt idx="93">
                  <c:v>0</c:v>
                </c:pt>
                <c:pt idx="94">
                  <c:v>8.33</c:v>
                </c:pt>
                <c:pt idx="95">
                  <c:v>0</c:v>
                </c:pt>
                <c:pt idx="96">
                  <c:v>10</c:v>
                </c:pt>
                <c:pt idx="97">
                  <c:v>11.11</c:v>
                </c:pt>
                <c:pt idx="98">
                  <c:v>8.33</c:v>
                </c:pt>
                <c:pt idx="99">
                  <c:v>0</c:v>
                </c:pt>
                <c:pt idx="100">
                  <c:v>0</c:v>
                </c:pt>
                <c:pt idx="101">
                  <c:v>0</c:v>
                </c:pt>
                <c:pt idx="102">
                  <c:v>10</c:v>
                </c:pt>
                <c:pt idx="103">
                  <c:v>16.670000000000002</c:v>
                </c:pt>
                <c:pt idx="104">
                  <c:v>25</c:v>
                </c:pt>
                <c:pt idx="105">
                  <c:v>0</c:v>
                </c:pt>
                <c:pt idx="106">
                  <c:v>4.17</c:v>
                </c:pt>
                <c:pt idx="107">
                  <c:v>0</c:v>
                </c:pt>
                <c:pt idx="108">
                  <c:v>19.04</c:v>
                </c:pt>
                <c:pt idx="109">
                  <c:v>6.25</c:v>
                </c:pt>
                <c:pt idx="110">
                  <c:v>0</c:v>
                </c:pt>
                <c:pt idx="111">
                  <c:v>12.5</c:v>
                </c:pt>
                <c:pt idx="112">
                  <c:v>11.36</c:v>
                </c:pt>
                <c:pt idx="113">
                  <c:v>0</c:v>
                </c:pt>
                <c:pt idx="114">
                  <c:v>0</c:v>
                </c:pt>
                <c:pt idx="115">
                  <c:v>13.16</c:v>
                </c:pt>
                <c:pt idx="116">
                  <c:v>5.56</c:v>
                </c:pt>
                <c:pt idx="117">
                  <c:v>0</c:v>
                </c:pt>
                <c:pt idx="118">
                  <c:v>0</c:v>
                </c:pt>
                <c:pt idx="119">
                  <c:v>10</c:v>
                </c:pt>
                <c:pt idx="120">
                  <c:v>12.5</c:v>
                </c:pt>
                <c:pt idx="121">
                  <c:v>5.56</c:v>
                </c:pt>
                <c:pt idx="122">
                  <c:v>0</c:v>
                </c:pt>
                <c:pt idx="123">
                  <c:v>0</c:v>
                </c:pt>
                <c:pt idx="124">
                  <c:v>0</c:v>
                </c:pt>
                <c:pt idx="125">
                  <c:v>7.14</c:v>
                </c:pt>
                <c:pt idx="126">
                  <c:v>0</c:v>
                </c:pt>
                <c:pt idx="127">
                  <c:v>5</c:v>
                </c:pt>
                <c:pt idx="128">
                  <c:v>16.670000000000002</c:v>
                </c:pt>
                <c:pt idx="129">
                  <c:v>0</c:v>
                </c:pt>
                <c:pt idx="130">
                  <c:v>14.29</c:v>
                </c:pt>
                <c:pt idx="131">
                  <c:v>0</c:v>
                </c:pt>
                <c:pt idx="132">
                  <c:v>0</c:v>
                </c:pt>
                <c:pt idx="133">
                  <c:v>14.29</c:v>
                </c:pt>
                <c:pt idx="134">
                  <c:v>3.57</c:v>
                </c:pt>
                <c:pt idx="135">
                  <c:v>7.89</c:v>
                </c:pt>
                <c:pt idx="136">
                  <c:v>16.670000000000002</c:v>
                </c:pt>
                <c:pt idx="137">
                  <c:v>11.11</c:v>
                </c:pt>
                <c:pt idx="138">
                  <c:v>0</c:v>
                </c:pt>
                <c:pt idx="139">
                  <c:v>10</c:v>
                </c:pt>
                <c:pt idx="140">
                  <c:v>12.5</c:v>
                </c:pt>
                <c:pt idx="141">
                  <c:v>8.33</c:v>
                </c:pt>
                <c:pt idx="142">
                  <c:v>18.75</c:v>
                </c:pt>
                <c:pt idx="143">
                  <c:v>10</c:v>
                </c:pt>
                <c:pt idx="144">
                  <c:v>10</c:v>
                </c:pt>
                <c:pt idx="145">
                  <c:v>0</c:v>
                </c:pt>
                <c:pt idx="146">
                  <c:v>0</c:v>
                </c:pt>
                <c:pt idx="147">
                  <c:v>0</c:v>
                </c:pt>
                <c:pt idx="148">
                  <c:v>0</c:v>
                </c:pt>
                <c:pt idx="149">
                  <c:v>7.14</c:v>
                </c:pt>
                <c:pt idx="150">
                  <c:v>0</c:v>
                </c:pt>
                <c:pt idx="151">
                  <c:v>3.85</c:v>
                </c:pt>
                <c:pt idx="152">
                  <c:v>20</c:v>
                </c:pt>
                <c:pt idx="153">
                  <c:v>0</c:v>
                </c:pt>
                <c:pt idx="154">
                  <c:v>4.17</c:v>
                </c:pt>
                <c:pt idx="155">
                  <c:v>25</c:v>
                </c:pt>
                <c:pt idx="156">
                  <c:v>12.5</c:v>
                </c:pt>
                <c:pt idx="157">
                  <c:v>0</c:v>
                </c:pt>
                <c:pt idx="158">
                  <c:v>0</c:v>
                </c:pt>
                <c:pt idx="159">
                  <c:v>0</c:v>
                </c:pt>
                <c:pt idx="160">
                  <c:v>12.5</c:v>
                </c:pt>
                <c:pt idx="161">
                  <c:v>8.33</c:v>
                </c:pt>
                <c:pt idx="162">
                  <c:v>6.52</c:v>
                </c:pt>
                <c:pt idx="163">
                  <c:v>5.26</c:v>
                </c:pt>
                <c:pt idx="164">
                  <c:v>16.670000000000002</c:v>
                </c:pt>
                <c:pt idx="165">
                  <c:v>2.94</c:v>
                </c:pt>
                <c:pt idx="166">
                  <c:v>0</c:v>
                </c:pt>
                <c:pt idx="167">
                  <c:v>0</c:v>
                </c:pt>
                <c:pt idx="168">
                  <c:v>5.56</c:v>
                </c:pt>
                <c:pt idx="169">
                  <c:v>5</c:v>
                </c:pt>
                <c:pt idx="170">
                  <c:v>12.5</c:v>
                </c:pt>
                <c:pt idx="171">
                  <c:v>0</c:v>
                </c:pt>
                <c:pt idx="172">
                  <c:v>0</c:v>
                </c:pt>
                <c:pt idx="173">
                  <c:v>5.56</c:v>
                </c:pt>
                <c:pt idx="174">
                  <c:v>12.5</c:v>
                </c:pt>
                <c:pt idx="175">
                  <c:v>0</c:v>
                </c:pt>
                <c:pt idx="176">
                  <c:v>0</c:v>
                </c:pt>
                <c:pt idx="177">
                  <c:v>16.670000000000002</c:v>
                </c:pt>
                <c:pt idx="178">
                  <c:v>7.14</c:v>
                </c:pt>
                <c:pt idx="179">
                  <c:v>6.82</c:v>
                </c:pt>
                <c:pt idx="180">
                  <c:v>6.25</c:v>
                </c:pt>
                <c:pt idx="181">
                  <c:v>8</c:v>
                </c:pt>
                <c:pt idx="182">
                  <c:v>8.33</c:v>
                </c:pt>
                <c:pt idx="183">
                  <c:v>0</c:v>
                </c:pt>
                <c:pt idx="184">
                  <c:v>0</c:v>
                </c:pt>
                <c:pt idx="185">
                  <c:v>0</c:v>
                </c:pt>
                <c:pt idx="186">
                  <c:v>0</c:v>
                </c:pt>
                <c:pt idx="187">
                  <c:v>5</c:v>
                </c:pt>
                <c:pt idx="188">
                  <c:v>12.5</c:v>
                </c:pt>
                <c:pt idx="189">
                  <c:v>8.33</c:v>
                </c:pt>
                <c:pt idx="190">
                  <c:v>5.56</c:v>
                </c:pt>
                <c:pt idx="191">
                  <c:v>0</c:v>
                </c:pt>
                <c:pt idx="192">
                  <c:v>4.55</c:v>
                </c:pt>
              </c:numCache>
            </c:numRef>
          </c:val>
          <c:extLst>
            <c:ext xmlns:c16="http://schemas.microsoft.com/office/drawing/2014/chart" uri="{C3380CC4-5D6E-409C-BE32-E72D297353CC}">
              <c16:uniqueId val="{00000000-7D54-4879-84C9-B12F99491CCE}"/>
            </c:ext>
          </c:extLst>
        </c:ser>
        <c:dLbls>
          <c:showLegendKey val="0"/>
          <c:showVal val="0"/>
          <c:showCatName val="0"/>
          <c:showSerName val="0"/>
          <c:showPercent val="0"/>
          <c:showBubbleSize val="0"/>
        </c:dLbls>
        <c:gapWidth val="219"/>
        <c:overlap val="-27"/>
        <c:axId val="480103855"/>
        <c:axId val="480103023"/>
      </c:barChart>
      <c:catAx>
        <c:axId val="48010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0103023"/>
        <c:crosses val="autoZero"/>
        <c:auto val="1"/>
        <c:lblAlgn val="ctr"/>
        <c:lblOffset val="100"/>
        <c:noMultiLvlLbl val="0"/>
      </c:catAx>
      <c:valAx>
        <c:axId val="480103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0103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d6e333a4a9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d6e333a4a9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d6e333a4a9_0_4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d6e333a4a9_0_4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7a461a6169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7a461a6169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7a461a6169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7a461a6169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7a461a6169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7a461a6169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7a461a6169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7a461a6169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7a461a6169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7a461a6169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7a461a61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7a461a61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d71f73fb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d71f73fb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71f73fb4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71f73fb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d71f73fb4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d71f73fb4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d6e333a4a9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d6e333a4a9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d71f73fb4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d71f73fb4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884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7a461a6169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7a461a6169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d71f73fb4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d71f73fb4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d6e333a4a9_0_2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d6e333a4a9_0_2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d6e333a4a9_0_2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d6e333a4a9_0_2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d6e333a4a9_0_3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d6e333a4a9_0_3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d6e333a4a9_0_3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d6e333a4a9_0_3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d6e333a4a9_0_4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d6e333a4a9_0_4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d6e333a4a9_0_3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d6e333a4a9_0_3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d6e333a4a9_0_4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d6e333a4a9_0_4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grpSp>
        <p:nvGrpSpPr>
          <p:cNvPr id="55" name="Google Shape;55;p14"/>
          <p:cNvGrpSpPr/>
          <p:nvPr/>
        </p:nvGrpSpPr>
        <p:grpSpPr>
          <a:xfrm>
            <a:off x="-225" y="0"/>
            <a:ext cx="9144224" cy="5143512"/>
            <a:chOff x="-225" y="0"/>
            <a:chExt cx="9144224" cy="5143512"/>
          </a:xfrm>
        </p:grpSpPr>
        <p:sp>
          <p:nvSpPr>
            <p:cNvPr id="56" name="Google Shape;56;p14"/>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14"/>
            <p:cNvGrpSpPr/>
            <p:nvPr/>
          </p:nvGrpSpPr>
          <p:grpSpPr>
            <a:xfrm>
              <a:off x="8477595" y="4477088"/>
              <a:ext cx="666403" cy="666424"/>
              <a:chOff x="7996345" y="980275"/>
              <a:chExt cx="666403" cy="666424"/>
            </a:xfrm>
          </p:grpSpPr>
          <p:sp>
            <p:nvSpPr>
              <p:cNvPr id="59" name="Google Shape;59;p14"/>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4"/>
            <p:cNvGrpSpPr/>
            <p:nvPr/>
          </p:nvGrpSpPr>
          <p:grpSpPr>
            <a:xfrm>
              <a:off x="7042555" y="1541664"/>
              <a:ext cx="730045" cy="2060087"/>
              <a:chOff x="7022220" y="1541675"/>
              <a:chExt cx="666403" cy="1880499"/>
            </a:xfrm>
          </p:grpSpPr>
          <p:sp>
            <p:nvSpPr>
              <p:cNvPr id="76" name="Google Shape;76;p14"/>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4"/>
            <p:cNvGrpSpPr/>
            <p:nvPr/>
          </p:nvGrpSpPr>
          <p:grpSpPr>
            <a:xfrm>
              <a:off x="-225" y="2008293"/>
              <a:ext cx="301822" cy="1126923"/>
              <a:chOff x="-225" y="1987280"/>
              <a:chExt cx="318950" cy="1190873"/>
            </a:xfrm>
          </p:grpSpPr>
          <p:sp>
            <p:nvSpPr>
              <p:cNvPr id="117" name="Google Shape;117;p14"/>
              <p:cNvSpPr/>
              <p:nvPr/>
            </p:nvSpPr>
            <p:spPr>
              <a:xfrm>
                <a:off x="-175" y="1987280"/>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4"/>
            <p:cNvGrpSpPr/>
            <p:nvPr/>
          </p:nvGrpSpPr>
          <p:grpSpPr>
            <a:xfrm>
              <a:off x="8842175" y="668859"/>
              <a:ext cx="301822" cy="872807"/>
              <a:chOff x="-225" y="2255817"/>
              <a:chExt cx="318950" cy="922336"/>
            </a:xfrm>
          </p:grpSpPr>
          <p:sp>
            <p:nvSpPr>
              <p:cNvPr id="123" name="Google Shape;123;p14"/>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14"/>
            <p:cNvGrpSpPr/>
            <p:nvPr/>
          </p:nvGrpSpPr>
          <p:grpSpPr>
            <a:xfrm>
              <a:off x="5798375" y="4270684"/>
              <a:ext cx="301822" cy="872807"/>
              <a:chOff x="1611209" y="2255817"/>
              <a:chExt cx="318950" cy="922336"/>
            </a:xfrm>
          </p:grpSpPr>
          <p:sp>
            <p:nvSpPr>
              <p:cNvPr id="128" name="Google Shape;128;p14"/>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4"/>
            <p:cNvGrpSpPr/>
            <p:nvPr/>
          </p:nvGrpSpPr>
          <p:grpSpPr>
            <a:xfrm>
              <a:off x="685795" y="0"/>
              <a:ext cx="666403" cy="666424"/>
              <a:chOff x="7996345" y="980275"/>
              <a:chExt cx="666403" cy="666424"/>
            </a:xfrm>
          </p:grpSpPr>
          <p:sp>
            <p:nvSpPr>
              <p:cNvPr id="133" name="Google Shape;133;p1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 name="Google Shape;149;p14"/>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0"/>
        <p:cNvGrpSpPr/>
        <p:nvPr/>
      </p:nvGrpSpPr>
      <p:grpSpPr>
        <a:xfrm>
          <a:off x="0" y="0"/>
          <a:ext cx="0" cy="0"/>
          <a:chOff x="0" y="0"/>
          <a:chExt cx="0" cy="0"/>
        </a:xfrm>
      </p:grpSpPr>
      <p:sp>
        <p:nvSpPr>
          <p:cNvPr id="151" name="Google Shape;151;p15"/>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5"/>
          <p:cNvGrpSpPr/>
          <p:nvPr/>
        </p:nvGrpSpPr>
        <p:grpSpPr>
          <a:xfrm>
            <a:off x="8477595" y="4477088"/>
            <a:ext cx="666403" cy="666424"/>
            <a:chOff x="7996345" y="980275"/>
            <a:chExt cx="666403" cy="666424"/>
          </a:xfrm>
        </p:grpSpPr>
        <p:sp>
          <p:nvSpPr>
            <p:cNvPr id="154" name="Google Shape;154;p15"/>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5"/>
          <p:cNvGrpSpPr/>
          <p:nvPr/>
        </p:nvGrpSpPr>
        <p:grpSpPr>
          <a:xfrm>
            <a:off x="7042555" y="1541664"/>
            <a:ext cx="508369" cy="2060087"/>
            <a:chOff x="7022220" y="1541675"/>
            <a:chExt cx="464052" cy="1880499"/>
          </a:xfrm>
        </p:grpSpPr>
        <p:sp>
          <p:nvSpPr>
            <p:cNvPr id="171" name="Google Shape;171;p15"/>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5"/>
          <p:cNvGrpSpPr/>
          <p:nvPr/>
        </p:nvGrpSpPr>
        <p:grpSpPr>
          <a:xfrm>
            <a:off x="-225" y="2135380"/>
            <a:ext cx="301822" cy="872770"/>
            <a:chOff x="-225" y="1987280"/>
            <a:chExt cx="318950" cy="922298"/>
          </a:xfrm>
        </p:grpSpPr>
        <p:sp>
          <p:nvSpPr>
            <p:cNvPr id="202" name="Google Shape;202;p15"/>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5"/>
          <p:cNvGrpSpPr/>
          <p:nvPr/>
        </p:nvGrpSpPr>
        <p:grpSpPr>
          <a:xfrm>
            <a:off x="8842175" y="668859"/>
            <a:ext cx="301822" cy="872807"/>
            <a:chOff x="-225" y="2255817"/>
            <a:chExt cx="318950" cy="922336"/>
          </a:xfrm>
        </p:grpSpPr>
        <p:sp>
          <p:nvSpPr>
            <p:cNvPr id="207" name="Google Shape;207;p15"/>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5"/>
          <p:cNvGrpSpPr/>
          <p:nvPr/>
        </p:nvGrpSpPr>
        <p:grpSpPr>
          <a:xfrm>
            <a:off x="6100350" y="4270684"/>
            <a:ext cx="301822" cy="872807"/>
            <a:chOff x="-225" y="2255817"/>
            <a:chExt cx="318950" cy="922336"/>
          </a:xfrm>
        </p:grpSpPr>
        <p:sp>
          <p:nvSpPr>
            <p:cNvPr id="212" name="Google Shape;212;p15"/>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5"/>
          <p:cNvGrpSpPr/>
          <p:nvPr/>
        </p:nvGrpSpPr>
        <p:grpSpPr>
          <a:xfrm>
            <a:off x="685795" y="0"/>
            <a:ext cx="666403" cy="666424"/>
            <a:chOff x="7996345" y="980275"/>
            <a:chExt cx="666403" cy="666424"/>
          </a:xfrm>
        </p:grpSpPr>
        <p:sp>
          <p:nvSpPr>
            <p:cNvPr id="217" name="Google Shape;217;p15"/>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234" name="Google Shape;234;p15"/>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5"/>
        <p:cNvGrpSpPr/>
        <p:nvPr/>
      </p:nvGrpSpPr>
      <p:grpSpPr>
        <a:xfrm>
          <a:off x="0" y="0"/>
          <a:ext cx="0" cy="0"/>
          <a:chOff x="0" y="0"/>
          <a:chExt cx="0" cy="0"/>
        </a:xfrm>
      </p:grpSpPr>
      <p:grpSp>
        <p:nvGrpSpPr>
          <p:cNvPr id="236" name="Google Shape;236;p16"/>
          <p:cNvGrpSpPr/>
          <p:nvPr/>
        </p:nvGrpSpPr>
        <p:grpSpPr>
          <a:xfrm>
            <a:off x="-175" y="0"/>
            <a:ext cx="9158125" cy="5149862"/>
            <a:chOff x="-175" y="0"/>
            <a:chExt cx="9158125" cy="5149862"/>
          </a:xfrm>
        </p:grpSpPr>
        <p:sp>
          <p:nvSpPr>
            <p:cNvPr id="237" name="Google Shape;237;p16"/>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16"/>
            <p:cNvGrpSpPr/>
            <p:nvPr/>
          </p:nvGrpSpPr>
          <p:grpSpPr>
            <a:xfrm>
              <a:off x="-175" y="664293"/>
              <a:ext cx="318794" cy="653721"/>
              <a:chOff x="5385375" y="498300"/>
              <a:chExt cx="802200" cy="556500"/>
            </a:xfrm>
          </p:grpSpPr>
          <p:sp>
            <p:nvSpPr>
              <p:cNvPr id="239" name="Google Shape;239;p1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16"/>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6"/>
            <p:cNvGrpSpPr/>
            <p:nvPr/>
          </p:nvGrpSpPr>
          <p:grpSpPr>
            <a:xfrm>
              <a:off x="8994728" y="670955"/>
              <a:ext cx="149289" cy="653721"/>
              <a:chOff x="5385375" y="498300"/>
              <a:chExt cx="802200" cy="556500"/>
            </a:xfrm>
          </p:grpSpPr>
          <p:sp>
            <p:nvSpPr>
              <p:cNvPr id="245" name="Google Shape;245;p1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6"/>
            <p:cNvGrpSpPr/>
            <p:nvPr/>
          </p:nvGrpSpPr>
          <p:grpSpPr>
            <a:xfrm>
              <a:off x="7508545" y="3014000"/>
              <a:ext cx="666403" cy="1475799"/>
              <a:chOff x="7508545" y="664625"/>
              <a:chExt cx="666403" cy="1475799"/>
            </a:xfrm>
          </p:grpSpPr>
          <p:sp>
            <p:nvSpPr>
              <p:cNvPr id="249" name="Google Shape;249;p16"/>
              <p:cNvSpPr/>
              <p:nvPr/>
            </p:nvSpPr>
            <p:spPr>
              <a:xfrm>
                <a:off x="7508545" y="66462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7710872" y="66462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7913198" y="66462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7508545" y="86696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7710872" y="86696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7913198" y="86696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7508545" y="106930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7710872" y="106930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7913198" y="106930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7508545" y="127164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7710872" y="127164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7913198" y="127164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8115524" y="66462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8115524" y="86696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8115524" y="106930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8115549" y="127164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6"/>
            <p:cNvGrpSpPr/>
            <p:nvPr/>
          </p:nvGrpSpPr>
          <p:grpSpPr>
            <a:xfrm>
              <a:off x="666070" y="4483438"/>
              <a:ext cx="666403" cy="666424"/>
              <a:chOff x="7996345" y="980275"/>
              <a:chExt cx="666403" cy="666424"/>
            </a:xfrm>
          </p:grpSpPr>
          <p:sp>
            <p:nvSpPr>
              <p:cNvPr id="282" name="Google Shape;282;p16"/>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8" name="Google Shape;298;p16"/>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99" name="Google Shape;299;p16"/>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vi" sz="9600">
                <a:solidFill>
                  <a:schemeClr val="lt1"/>
                </a:solidFill>
              </a:rPr>
              <a:t>“</a:t>
            </a:r>
            <a:endParaRPr sz="9600">
              <a:solidFill>
                <a:schemeClr val="lt1"/>
              </a:solidFill>
            </a:endParaRPr>
          </a:p>
        </p:txBody>
      </p:sp>
      <p:sp>
        <p:nvSpPr>
          <p:cNvPr id="300" name="Google Shape;300;p1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1"/>
        <p:cNvGrpSpPr/>
        <p:nvPr/>
      </p:nvGrpSpPr>
      <p:grpSpPr>
        <a:xfrm>
          <a:off x="0" y="0"/>
          <a:ext cx="0" cy="0"/>
          <a:chOff x="0" y="0"/>
          <a:chExt cx="0" cy="0"/>
        </a:xfrm>
      </p:grpSpPr>
      <p:grpSp>
        <p:nvGrpSpPr>
          <p:cNvPr id="302" name="Google Shape;302;p17"/>
          <p:cNvGrpSpPr/>
          <p:nvPr/>
        </p:nvGrpSpPr>
        <p:grpSpPr>
          <a:xfrm>
            <a:off x="-207" y="0"/>
            <a:ext cx="9158157" cy="5149835"/>
            <a:chOff x="-207" y="0"/>
            <a:chExt cx="9158157" cy="5149835"/>
          </a:xfrm>
        </p:grpSpPr>
        <p:sp>
          <p:nvSpPr>
            <p:cNvPr id="303" name="Google Shape;303;p1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17"/>
            <p:cNvGrpSpPr/>
            <p:nvPr/>
          </p:nvGrpSpPr>
          <p:grpSpPr>
            <a:xfrm>
              <a:off x="-207" y="664293"/>
              <a:ext cx="155867" cy="653721"/>
              <a:chOff x="5385375" y="498300"/>
              <a:chExt cx="802200" cy="556500"/>
            </a:xfrm>
          </p:grpSpPr>
          <p:sp>
            <p:nvSpPr>
              <p:cNvPr id="307" name="Google Shape;307;p1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7"/>
            <p:cNvGrpSpPr/>
            <p:nvPr/>
          </p:nvGrpSpPr>
          <p:grpSpPr>
            <a:xfrm>
              <a:off x="322384" y="4483463"/>
              <a:ext cx="666347" cy="666373"/>
              <a:chOff x="7134700" y="414375"/>
              <a:chExt cx="501919" cy="501900"/>
            </a:xfrm>
          </p:grpSpPr>
          <p:sp>
            <p:nvSpPr>
              <p:cNvPr id="311" name="Google Shape;311;p1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7"/>
            <p:cNvGrpSpPr/>
            <p:nvPr/>
          </p:nvGrpSpPr>
          <p:grpSpPr>
            <a:xfrm>
              <a:off x="8832384" y="670955"/>
              <a:ext cx="311815" cy="653721"/>
              <a:chOff x="5385375" y="498300"/>
              <a:chExt cx="802200" cy="556500"/>
            </a:xfrm>
          </p:grpSpPr>
          <p:sp>
            <p:nvSpPr>
              <p:cNvPr id="328" name="Google Shape;328;p1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32" name="Google Shape;332;p17"/>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33" name="Google Shape;333;p1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4"/>
        <p:cNvGrpSpPr/>
        <p:nvPr/>
      </p:nvGrpSpPr>
      <p:grpSpPr>
        <a:xfrm>
          <a:off x="0" y="0"/>
          <a:ext cx="0" cy="0"/>
          <a:chOff x="0" y="0"/>
          <a:chExt cx="0" cy="0"/>
        </a:xfrm>
      </p:grpSpPr>
      <p:sp>
        <p:nvSpPr>
          <p:cNvPr id="335" name="Google Shape;335;p18"/>
          <p:cNvSpPr/>
          <p:nvPr/>
        </p:nvSpPr>
        <p:spPr>
          <a:xfrm>
            <a:off x="6100358" y="13"/>
            <a:ext cx="3050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322375" y="646500"/>
            <a:ext cx="44706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8"/>
          <p:cNvGrpSpPr/>
          <p:nvPr/>
        </p:nvGrpSpPr>
        <p:grpSpPr>
          <a:xfrm>
            <a:off x="-207" y="646493"/>
            <a:ext cx="155867" cy="653721"/>
            <a:chOff x="5385375" y="498300"/>
            <a:chExt cx="802200" cy="556500"/>
          </a:xfrm>
        </p:grpSpPr>
        <p:sp>
          <p:nvSpPr>
            <p:cNvPr id="339" name="Google Shape;339;p1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8"/>
          <p:cNvGrpSpPr/>
          <p:nvPr/>
        </p:nvGrpSpPr>
        <p:grpSpPr>
          <a:xfrm>
            <a:off x="5434002" y="4483463"/>
            <a:ext cx="666347" cy="666373"/>
            <a:chOff x="7134700" y="414375"/>
            <a:chExt cx="501919" cy="501900"/>
          </a:xfrm>
        </p:grpSpPr>
        <p:sp>
          <p:nvSpPr>
            <p:cNvPr id="343" name="Google Shape;343;p1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8"/>
          <p:cNvGrpSpPr/>
          <p:nvPr/>
        </p:nvGrpSpPr>
        <p:grpSpPr>
          <a:xfrm rot="-5400000">
            <a:off x="8018100" y="-167410"/>
            <a:ext cx="318554" cy="653721"/>
            <a:chOff x="5385375" y="498300"/>
            <a:chExt cx="802200" cy="556500"/>
          </a:xfrm>
        </p:grpSpPr>
        <p:sp>
          <p:nvSpPr>
            <p:cNvPr id="360" name="Google Shape;360;p1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8"/>
          <p:cNvSpPr txBox="1">
            <a:spLocks noGrp="1"/>
          </p:cNvSpPr>
          <p:nvPr>
            <p:ph type="title"/>
          </p:nvPr>
        </p:nvSpPr>
        <p:spPr>
          <a:xfrm>
            <a:off x="508700" y="646500"/>
            <a:ext cx="4284300" cy="6537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
        <p:nvSpPr>
          <p:cNvPr id="364" name="Google Shape;364;p18"/>
          <p:cNvSpPr txBox="1">
            <a:spLocks noGrp="1"/>
          </p:cNvSpPr>
          <p:nvPr>
            <p:ph type="body" idx="1"/>
          </p:nvPr>
        </p:nvSpPr>
        <p:spPr>
          <a:xfrm>
            <a:off x="508700" y="1599700"/>
            <a:ext cx="42843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65" name="Google Shape;365;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66"/>
        <p:cNvGrpSpPr/>
        <p:nvPr/>
      </p:nvGrpSpPr>
      <p:grpSpPr>
        <a:xfrm>
          <a:off x="0" y="0"/>
          <a:ext cx="0" cy="0"/>
          <a:chOff x="0" y="0"/>
          <a:chExt cx="0" cy="0"/>
        </a:xfrm>
      </p:grpSpPr>
      <p:grpSp>
        <p:nvGrpSpPr>
          <p:cNvPr id="367" name="Google Shape;367;p19"/>
          <p:cNvGrpSpPr/>
          <p:nvPr/>
        </p:nvGrpSpPr>
        <p:grpSpPr>
          <a:xfrm>
            <a:off x="-207" y="0"/>
            <a:ext cx="9158157" cy="5149835"/>
            <a:chOff x="-207" y="0"/>
            <a:chExt cx="9158157" cy="5149835"/>
          </a:xfrm>
        </p:grpSpPr>
        <p:sp>
          <p:nvSpPr>
            <p:cNvPr id="368" name="Google Shape;368;p1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9"/>
            <p:cNvGrpSpPr/>
            <p:nvPr/>
          </p:nvGrpSpPr>
          <p:grpSpPr>
            <a:xfrm>
              <a:off x="-207" y="664293"/>
              <a:ext cx="155867" cy="653721"/>
              <a:chOff x="5385375" y="498300"/>
              <a:chExt cx="802200" cy="556500"/>
            </a:xfrm>
          </p:grpSpPr>
          <p:sp>
            <p:nvSpPr>
              <p:cNvPr id="372" name="Google Shape;372;p1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9"/>
            <p:cNvGrpSpPr/>
            <p:nvPr/>
          </p:nvGrpSpPr>
          <p:grpSpPr>
            <a:xfrm>
              <a:off x="322384" y="4483463"/>
              <a:ext cx="666347" cy="666373"/>
              <a:chOff x="7134700" y="414375"/>
              <a:chExt cx="501919" cy="501900"/>
            </a:xfrm>
          </p:grpSpPr>
          <p:sp>
            <p:nvSpPr>
              <p:cNvPr id="376" name="Google Shape;376;p1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9"/>
            <p:cNvGrpSpPr/>
            <p:nvPr/>
          </p:nvGrpSpPr>
          <p:grpSpPr>
            <a:xfrm>
              <a:off x="8832384" y="670955"/>
              <a:ext cx="311815" cy="653721"/>
              <a:chOff x="5385375" y="498300"/>
              <a:chExt cx="802200" cy="556500"/>
            </a:xfrm>
          </p:grpSpPr>
          <p:sp>
            <p:nvSpPr>
              <p:cNvPr id="393" name="Google Shape;393;p1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6" name="Google Shape;396;p1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97" name="Google Shape;397;p19"/>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98" name="Google Shape;398;p19"/>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99" name="Google Shape;399;p1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0"/>
        <p:cNvGrpSpPr/>
        <p:nvPr/>
      </p:nvGrpSpPr>
      <p:grpSpPr>
        <a:xfrm>
          <a:off x="0" y="0"/>
          <a:ext cx="0" cy="0"/>
          <a:chOff x="0" y="0"/>
          <a:chExt cx="0" cy="0"/>
        </a:xfrm>
      </p:grpSpPr>
      <p:grpSp>
        <p:nvGrpSpPr>
          <p:cNvPr id="401" name="Google Shape;401;p20"/>
          <p:cNvGrpSpPr/>
          <p:nvPr/>
        </p:nvGrpSpPr>
        <p:grpSpPr>
          <a:xfrm>
            <a:off x="-207" y="0"/>
            <a:ext cx="9158157" cy="5149835"/>
            <a:chOff x="-207" y="0"/>
            <a:chExt cx="9158157" cy="5149835"/>
          </a:xfrm>
        </p:grpSpPr>
        <p:sp>
          <p:nvSpPr>
            <p:cNvPr id="402" name="Google Shape;402;p2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20"/>
            <p:cNvGrpSpPr/>
            <p:nvPr/>
          </p:nvGrpSpPr>
          <p:grpSpPr>
            <a:xfrm>
              <a:off x="-207" y="664293"/>
              <a:ext cx="155867" cy="653721"/>
              <a:chOff x="5385375" y="498300"/>
              <a:chExt cx="802200" cy="556500"/>
            </a:xfrm>
          </p:grpSpPr>
          <p:sp>
            <p:nvSpPr>
              <p:cNvPr id="406" name="Google Shape;406;p20"/>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0"/>
            <p:cNvGrpSpPr/>
            <p:nvPr/>
          </p:nvGrpSpPr>
          <p:grpSpPr>
            <a:xfrm>
              <a:off x="322384" y="4483463"/>
              <a:ext cx="666347" cy="666373"/>
              <a:chOff x="7134700" y="414375"/>
              <a:chExt cx="501919" cy="501900"/>
            </a:xfrm>
          </p:grpSpPr>
          <p:sp>
            <p:nvSpPr>
              <p:cNvPr id="410" name="Google Shape;410;p20"/>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20"/>
            <p:cNvGrpSpPr/>
            <p:nvPr/>
          </p:nvGrpSpPr>
          <p:grpSpPr>
            <a:xfrm>
              <a:off x="8832384" y="670955"/>
              <a:ext cx="311815" cy="653721"/>
              <a:chOff x="5385375" y="498300"/>
              <a:chExt cx="802200" cy="556500"/>
            </a:xfrm>
          </p:grpSpPr>
          <p:sp>
            <p:nvSpPr>
              <p:cNvPr id="427" name="Google Shape;427;p2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0" name="Google Shape;430;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31" name="Google Shape;431;p20"/>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2" name="Google Shape;432;p20"/>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3" name="Google Shape;433;p20"/>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4" name="Google Shape;434;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5"/>
        <p:cNvGrpSpPr/>
        <p:nvPr/>
      </p:nvGrpSpPr>
      <p:grpSpPr>
        <a:xfrm>
          <a:off x="0" y="0"/>
          <a:ext cx="0" cy="0"/>
          <a:chOff x="0" y="0"/>
          <a:chExt cx="0" cy="0"/>
        </a:xfrm>
      </p:grpSpPr>
      <p:grpSp>
        <p:nvGrpSpPr>
          <p:cNvPr id="436" name="Google Shape;436;p21"/>
          <p:cNvGrpSpPr/>
          <p:nvPr/>
        </p:nvGrpSpPr>
        <p:grpSpPr>
          <a:xfrm>
            <a:off x="-207" y="0"/>
            <a:ext cx="9158157" cy="5149835"/>
            <a:chOff x="-207" y="0"/>
            <a:chExt cx="9158157" cy="5149835"/>
          </a:xfrm>
        </p:grpSpPr>
        <p:sp>
          <p:nvSpPr>
            <p:cNvPr id="437" name="Google Shape;437;p2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21"/>
            <p:cNvGrpSpPr/>
            <p:nvPr/>
          </p:nvGrpSpPr>
          <p:grpSpPr>
            <a:xfrm>
              <a:off x="-207" y="664293"/>
              <a:ext cx="155867" cy="653721"/>
              <a:chOff x="5385375" y="498300"/>
              <a:chExt cx="802200" cy="556500"/>
            </a:xfrm>
          </p:grpSpPr>
          <p:sp>
            <p:nvSpPr>
              <p:cNvPr id="441" name="Google Shape;441;p2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1"/>
            <p:cNvGrpSpPr/>
            <p:nvPr/>
          </p:nvGrpSpPr>
          <p:grpSpPr>
            <a:xfrm>
              <a:off x="322384" y="4483463"/>
              <a:ext cx="666347" cy="666373"/>
              <a:chOff x="7134700" y="414375"/>
              <a:chExt cx="501919" cy="501900"/>
            </a:xfrm>
          </p:grpSpPr>
          <p:sp>
            <p:nvSpPr>
              <p:cNvPr id="445" name="Google Shape;445;p2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21"/>
            <p:cNvGrpSpPr/>
            <p:nvPr/>
          </p:nvGrpSpPr>
          <p:grpSpPr>
            <a:xfrm>
              <a:off x="8832384" y="670955"/>
              <a:ext cx="311815" cy="653721"/>
              <a:chOff x="5385375" y="498300"/>
              <a:chExt cx="802200" cy="556500"/>
            </a:xfrm>
          </p:grpSpPr>
          <p:sp>
            <p:nvSpPr>
              <p:cNvPr id="462" name="Google Shape;462;p2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5" name="Google Shape;46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66" name="Google Shape;466;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7"/>
        <p:cNvGrpSpPr/>
        <p:nvPr/>
      </p:nvGrpSpPr>
      <p:grpSpPr>
        <a:xfrm>
          <a:off x="0" y="0"/>
          <a:ext cx="0" cy="0"/>
          <a:chOff x="0" y="0"/>
          <a:chExt cx="0" cy="0"/>
        </a:xfrm>
      </p:grpSpPr>
      <p:sp>
        <p:nvSpPr>
          <p:cNvPr id="468" name="Google Shape;468;p22"/>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2"/>
          <p:cNvGrpSpPr/>
          <p:nvPr/>
        </p:nvGrpSpPr>
        <p:grpSpPr>
          <a:xfrm>
            <a:off x="-207" y="664293"/>
            <a:ext cx="155867" cy="653721"/>
            <a:chOff x="5385375" y="498300"/>
            <a:chExt cx="802200" cy="556500"/>
          </a:xfrm>
        </p:grpSpPr>
        <p:sp>
          <p:nvSpPr>
            <p:cNvPr id="472" name="Google Shape;472;p2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2"/>
          <p:cNvGrpSpPr/>
          <p:nvPr/>
        </p:nvGrpSpPr>
        <p:grpSpPr>
          <a:xfrm>
            <a:off x="322384" y="657975"/>
            <a:ext cx="666347" cy="666373"/>
            <a:chOff x="7134700" y="414375"/>
            <a:chExt cx="501919" cy="501900"/>
          </a:xfrm>
        </p:grpSpPr>
        <p:sp>
          <p:nvSpPr>
            <p:cNvPr id="476" name="Google Shape;476;p2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2"/>
          <p:cNvGrpSpPr/>
          <p:nvPr/>
        </p:nvGrpSpPr>
        <p:grpSpPr>
          <a:xfrm>
            <a:off x="8832384" y="670955"/>
            <a:ext cx="311815" cy="653721"/>
            <a:chOff x="5385375" y="498300"/>
            <a:chExt cx="802200" cy="556500"/>
          </a:xfrm>
        </p:grpSpPr>
        <p:sp>
          <p:nvSpPr>
            <p:cNvPr id="493" name="Google Shape;493;p2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22"/>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97" name="Google Shape;497;p2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98"/>
        <p:cNvGrpSpPr/>
        <p:nvPr/>
      </p:nvGrpSpPr>
      <p:grpSpPr>
        <a:xfrm>
          <a:off x="0" y="0"/>
          <a:ext cx="0" cy="0"/>
          <a:chOff x="0" y="0"/>
          <a:chExt cx="0" cy="0"/>
        </a:xfrm>
      </p:grpSpPr>
      <p:grpSp>
        <p:nvGrpSpPr>
          <p:cNvPr id="499" name="Google Shape;499;p23"/>
          <p:cNvGrpSpPr/>
          <p:nvPr/>
        </p:nvGrpSpPr>
        <p:grpSpPr>
          <a:xfrm>
            <a:off x="-207" y="0"/>
            <a:ext cx="9158157" cy="5149835"/>
            <a:chOff x="-207" y="0"/>
            <a:chExt cx="9158157" cy="5149835"/>
          </a:xfrm>
        </p:grpSpPr>
        <p:sp>
          <p:nvSpPr>
            <p:cNvPr id="500" name="Google Shape;500;p23"/>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23"/>
            <p:cNvGrpSpPr/>
            <p:nvPr/>
          </p:nvGrpSpPr>
          <p:grpSpPr>
            <a:xfrm>
              <a:off x="-207" y="664293"/>
              <a:ext cx="155867" cy="653721"/>
              <a:chOff x="5385375" y="498300"/>
              <a:chExt cx="802200" cy="556500"/>
            </a:xfrm>
          </p:grpSpPr>
          <p:sp>
            <p:nvSpPr>
              <p:cNvPr id="503" name="Google Shape;503;p23"/>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322384" y="4483463"/>
              <a:ext cx="666347" cy="666373"/>
              <a:chOff x="7134700" y="414375"/>
              <a:chExt cx="501919" cy="501900"/>
            </a:xfrm>
          </p:grpSpPr>
          <p:sp>
            <p:nvSpPr>
              <p:cNvPr id="507" name="Google Shape;507;p23"/>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23"/>
            <p:cNvGrpSpPr/>
            <p:nvPr/>
          </p:nvGrpSpPr>
          <p:grpSpPr>
            <a:xfrm>
              <a:off x="8832384" y="670955"/>
              <a:ext cx="311815" cy="653721"/>
              <a:chOff x="5385375" y="498300"/>
              <a:chExt cx="802200" cy="556500"/>
            </a:xfrm>
          </p:grpSpPr>
          <p:sp>
            <p:nvSpPr>
              <p:cNvPr id="524" name="Google Shape;524;p23"/>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7" name="Google Shape;527;p23"/>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52" name="Google Shape;52;p13"/>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53" name="Google Shape;53;p13"/>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25"/>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sz="4500"/>
              <a:t>Hệ thống gợi ý</a:t>
            </a:r>
            <a:endParaRPr sz="4500"/>
          </a:p>
          <a:p>
            <a:pPr marL="0" lvl="0" indent="0" algn="l" rtl="0">
              <a:spcBef>
                <a:spcPts val="0"/>
              </a:spcBef>
              <a:spcAft>
                <a:spcPts val="0"/>
              </a:spcAft>
              <a:buNone/>
            </a:pPr>
            <a:endParaRPr sz="2200"/>
          </a:p>
          <a:p>
            <a:pPr marL="0" lvl="0" indent="0" algn="l" rtl="0">
              <a:spcBef>
                <a:spcPts val="0"/>
              </a:spcBef>
              <a:spcAft>
                <a:spcPts val="0"/>
              </a:spcAft>
              <a:buNone/>
            </a:pPr>
            <a:r>
              <a:rPr lang="vi" sz="2200"/>
              <a:t>Gợi ý kết bạn Facebook</a:t>
            </a:r>
            <a:endParaRPr sz="2200"/>
          </a:p>
          <a:p>
            <a:pPr marL="0" lvl="0" indent="0" algn="l" rtl="0">
              <a:spcBef>
                <a:spcPts val="0"/>
              </a:spcBef>
              <a:spcAft>
                <a:spcPts val="0"/>
              </a:spcAft>
              <a:buNone/>
            </a:pPr>
            <a:r>
              <a:rPr lang="vi" sz="2200"/>
              <a:t>với lọc cộng tác dựa trên Item</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
              <a:t>3. Giới thiệu giải thuật</a:t>
            </a:r>
            <a:endParaRPr/>
          </a:p>
        </p:txBody>
      </p:sp>
      <p:sp>
        <p:nvSpPr>
          <p:cNvPr id="650" name="Google Shape;650;p35"/>
          <p:cNvSpPr txBox="1">
            <a:spLocks noGrp="1"/>
          </p:cNvSpPr>
          <p:nvPr>
            <p:ph type="subTitle" idx="1"/>
          </p:nvPr>
        </p:nvSpPr>
        <p:spPr>
          <a:xfrm>
            <a:off x="603425" y="2604675"/>
            <a:ext cx="51414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
              <a:t>Lọc cộng tác dựa trên mục dữ liệu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6"/>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Dữ liệu thô</a:t>
            </a:r>
            <a:endParaRPr/>
          </a:p>
        </p:txBody>
      </p:sp>
      <p:sp>
        <p:nvSpPr>
          <p:cNvPr id="656" name="Google Shape;656;p3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11</a:t>
            </a:fld>
            <a:endParaRPr/>
          </a:p>
        </p:txBody>
      </p:sp>
      <p:graphicFrame>
        <p:nvGraphicFramePr>
          <p:cNvPr id="657" name="Google Shape;657;p36"/>
          <p:cNvGraphicFramePr/>
          <p:nvPr/>
        </p:nvGraphicFramePr>
        <p:xfrm>
          <a:off x="1313100" y="1543000"/>
          <a:ext cx="3000000" cy="3000000"/>
        </p:xfrm>
        <a:graphic>
          <a:graphicData uri="http://schemas.openxmlformats.org/drawingml/2006/table">
            <a:tbl>
              <a:tblPr>
                <a:noFill/>
                <a:tableStyleId>{EAA6965B-C088-461B-94E2-E8D8E6243FE1}</a:tableStyleId>
              </a:tblPr>
              <a:tblGrid>
                <a:gridCol w="1740650">
                  <a:extLst>
                    <a:ext uri="{9D8B030D-6E8A-4147-A177-3AD203B41FA5}">
                      <a16:colId xmlns:a16="http://schemas.microsoft.com/office/drawing/2014/main" val="20000"/>
                    </a:ext>
                  </a:extLst>
                </a:gridCol>
                <a:gridCol w="1740650">
                  <a:extLst>
                    <a:ext uri="{9D8B030D-6E8A-4147-A177-3AD203B41FA5}">
                      <a16:colId xmlns:a16="http://schemas.microsoft.com/office/drawing/2014/main" val="20001"/>
                    </a:ext>
                  </a:extLst>
                </a:gridCol>
                <a:gridCol w="1740650">
                  <a:extLst>
                    <a:ext uri="{9D8B030D-6E8A-4147-A177-3AD203B41FA5}">
                      <a16:colId xmlns:a16="http://schemas.microsoft.com/office/drawing/2014/main" val="20002"/>
                    </a:ext>
                  </a:extLst>
                </a:gridCol>
                <a:gridCol w="1740650">
                  <a:extLst>
                    <a:ext uri="{9D8B030D-6E8A-4147-A177-3AD203B41FA5}">
                      <a16:colId xmlns:a16="http://schemas.microsoft.com/office/drawing/2014/main" val="20003"/>
                    </a:ext>
                  </a:extLst>
                </a:gridCol>
              </a:tblGrid>
              <a:tr h="299400">
                <a:tc>
                  <a:txBody>
                    <a:bodyPr/>
                    <a:lstStyle/>
                    <a:p>
                      <a:pPr marL="0" lvl="0" indent="0" algn="l" rtl="0">
                        <a:spcBef>
                          <a:spcPts val="0"/>
                        </a:spcBef>
                        <a:spcAft>
                          <a:spcPts val="0"/>
                        </a:spcAft>
                        <a:buNone/>
                      </a:pPr>
                      <a:endParaRPr>
                        <a:latin typeface="Barlow"/>
                        <a:ea typeface="Barlow"/>
                        <a:cs typeface="Barlow"/>
                        <a:sym typeface="Barlow"/>
                      </a:endParaRPr>
                    </a:p>
                  </a:txBody>
                  <a:tcPr marL="91425" marR="91425" marT="0" marB="0">
                    <a:lnL w="38100" cap="flat" cmpd="sng">
                      <a:solidFill>
                        <a:schemeClr val="dk1"/>
                      </a:solidFill>
                      <a:prstDash val="solid"/>
                      <a:round/>
                      <a:headEnd type="none" w="sm" len="sm"/>
                      <a:tailEnd type="none" w="sm" len="sm"/>
                    </a:lnL>
                    <a:lnT w="3810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user_id</a:t>
                      </a:r>
                      <a:endParaRPr>
                        <a:solidFill>
                          <a:schemeClr val="accent2"/>
                        </a:solidFill>
                        <a:latin typeface="Barlow"/>
                        <a:ea typeface="Barlow"/>
                        <a:cs typeface="Barlow"/>
                        <a:sym typeface="Barlow"/>
                      </a:endParaRPr>
                    </a:p>
                  </a:txBody>
                  <a:tcPr marL="91425" marR="91425" marT="0" marB="0" anchor="ctr">
                    <a:lnT w="3810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friend_id</a:t>
                      </a:r>
                      <a:endParaRPr>
                        <a:solidFill>
                          <a:schemeClr val="accent2"/>
                        </a:solidFill>
                        <a:latin typeface="Barlow"/>
                        <a:ea typeface="Barlow"/>
                        <a:cs typeface="Barlow"/>
                        <a:sym typeface="Barlow"/>
                      </a:endParaRPr>
                    </a:p>
                  </a:txBody>
                  <a:tcPr marL="91425" marR="91425" marT="0" marB="0" anchor="ctr">
                    <a:lnT w="3810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frequency</a:t>
                      </a:r>
                      <a:endParaRPr>
                        <a:solidFill>
                          <a:schemeClr val="accent2"/>
                        </a:solidFill>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1</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23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2</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38</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3</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25</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23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4</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25</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38</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5</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54</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23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6</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54</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37</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6"/>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7</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54</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38</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7"/>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8</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63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23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8"/>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9</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63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37</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9"/>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10</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84</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38</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10"/>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11</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latin typeface="Barlow"/>
                          <a:ea typeface="Barlow"/>
                          <a:cs typeface="Barlow"/>
                          <a:sym typeface="Barlow"/>
                        </a:rPr>
                        <a:t>84</a:t>
                      </a:r>
                      <a:endParaRPr>
                        <a:latin typeface="Barlow"/>
                        <a:ea typeface="Barlow"/>
                        <a:cs typeface="Barlow"/>
                        <a:sym typeface="Barlow"/>
                      </a:endParaRPr>
                    </a:p>
                  </a:txBody>
                  <a:tcPr marL="91425" marR="91425" marT="0" marB="0" anchor="ctr">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latin typeface="Barlow"/>
                          <a:ea typeface="Barlow"/>
                          <a:cs typeface="Barlow"/>
                          <a:sym typeface="Barlow"/>
                        </a:rPr>
                        <a:t>49</a:t>
                      </a:r>
                      <a:endParaRPr>
                        <a:latin typeface="Barlow"/>
                        <a:ea typeface="Barlow"/>
                        <a:cs typeface="Barlow"/>
                        <a:sym typeface="Barlow"/>
                      </a:endParaRPr>
                    </a:p>
                  </a:txBody>
                  <a:tcPr marL="91425" marR="91425" marT="0" marB="0" anchor="ctr">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Dữ liệu đã được xử lý</a:t>
            </a:r>
            <a:endParaRPr/>
          </a:p>
        </p:txBody>
      </p:sp>
      <p:sp>
        <p:nvSpPr>
          <p:cNvPr id="663" name="Google Shape;663;p3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12</a:t>
            </a:fld>
            <a:endParaRPr/>
          </a:p>
        </p:txBody>
      </p:sp>
      <p:graphicFrame>
        <p:nvGraphicFramePr>
          <p:cNvPr id="664" name="Google Shape;664;p37"/>
          <p:cNvGraphicFramePr/>
          <p:nvPr/>
        </p:nvGraphicFramePr>
        <p:xfrm>
          <a:off x="1112900" y="1822800"/>
          <a:ext cx="3000000" cy="3000000"/>
        </p:xfrm>
        <a:graphic>
          <a:graphicData uri="http://schemas.openxmlformats.org/drawingml/2006/table">
            <a:tbl>
              <a:tblPr>
                <a:noFill/>
                <a:tableStyleId>{EAA6965B-C088-461B-94E2-E8D8E6243FE1}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23</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37</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38</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49</a:t>
                      </a:r>
                      <a:endParaRPr>
                        <a:solidFill>
                          <a:schemeClr val="accent2"/>
                        </a:solidFill>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5</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25</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54</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63</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84</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5"/>
                  </a:ext>
                </a:extLst>
              </a:tr>
            </a:tbl>
          </a:graphicData>
        </a:graphic>
      </p:graphicFrame>
      <p:cxnSp>
        <p:nvCxnSpPr>
          <p:cNvPr id="665" name="Google Shape;665;p37"/>
          <p:cNvCxnSpPr/>
          <p:nvPr/>
        </p:nvCxnSpPr>
        <p:spPr>
          <a:xfrm>
            <a:off x="1117750" y="1828175"/>
            <a:ext cx="1458600" cy="388500"/>
          </a:xfrm>
          <a:prstGeom prst="straightConnector1">
            <a:avLst/>
          </a:prstGeom>
          <a:noFill/>
          <a:ln w="9525" cap="flat" cmpd="sng">
            <a:solidFill>
              <a:schemeClr val="dk2"/>
            </a:solidFill>
            <a:prstDash val="solid"/>
            <a:round/>
            <a:headEnd type="none" w="med" len="med"/>
            <a:tailEnd type="none" w="med" len="med"/>
          </a:ln>
        </p:spPr>
      </p:cxnSp>
      <p:sp>
        <p:nvSpPr>
          <p:cNvPr id="666" name="Google Shape;666;p37"/>
          <p:cNvSpPr txBox="1"/>
          <p:nvPr/>
        </p:nvSpPr>
        <p:spPr>
          <a:xfrm>
            <a:off x="1913400" y="1752400"/>
            <a:ext cx="937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200">
                <a:latin typeface="Barlow Light"/>
                <a:ea typeface="Barlow Light"/>
                <a:cs typeface="Barlow Light"/>
                <a:sym typeface="Barlow Light"/>
              </a:rPr>
              <a:t>Friends</a:t>
            </a:r>
            <a:endParaRPr sz="1200">
              <a:latin typeface="Barlow Light"/>
              <a:ea typeface="Barlow Light"/>
              <a:cs typeface="Barlow Light"/>
              <a:sym typeface="Barlow Light"/>
            </a:endParaRPr>
          </a:p>
        </p:txBody>
      </p:sp>
      <p:sp>
        <p:nvSpPr>
          <p:cNvPr id="667" name="Google Shape;667;p37"/>
          <p:cNvSpPr txBox="1"/>
          <p:nvPr/>
        </p:nvSpPr>
        <p:spPr>
          <a:xfrm>
            <a:off x="1117750" y="1894500"/>
            <a:ext cx="937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200">
                <a:latin typeface="Barlow Light"/>
                <a:ea typeface="Barlow Light"/>
                <a:cs typeface="Barlow Light"/>
                <a:sym typeface="Barlow Light"/>
              </a:rPr>
              <a:t>Users</a:t>
            </a:r>
            <a:endParaRPr sz="1200">
              <a:latin typeface="Barlow Light"/>
              <a:ea typeface="Barlow Light"/>
              <a:cs typeface="Barlow Light"/>
              <a:sym typeface="Barlow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Xây dựng ma trận tương tự</a:t>
            </a:r>
            <a:endParaRPr/>
          </a:p>
        </p:txBody>
      </p:sp>
      <p:sp>
        <p:nvSpPr>
          <p:cNvPr id="673" name="Google Shape;673;p3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13</a:t>
            </a:fld>
            <a:endParaRPr/>
          </a:p>
        </p:txBody>
      </p:sp>
      <p:pic>
        <p:nvPicPr>
          <p:cNvPr id="674" name="Google Shape;674;p38"/>
          <p:cNvPicPr preferRelativeResize="0"/>
          <p:nvPr/>
        </p:nvPicPr>
        <p:blipFill>
          <a:blip r:embed="rId3">
            <a:alphaModFix/>
          </a:blip>
          <a:stretch>
            <a:fillRect/>
          </a:stretch>
        </p:blipFill>
        <p:spPr>
          <a:xfrm>
            <a:off x="4675250" y="1419225"/>
            <a:ext cx="3829050" cy="1152525"/>
          </a:xfrm>
          <a:prstGeom prst="rect">
            <a:avLst/>
          </a:prstGeom>
          <a:noFill/>
          <a:ln>
            <a:noFill/>
          </a:ln>
        </p:spPr>
      </p:pic>
      <p:sp>
        <p:nvSpPr>
          <p:cNvPr id="675" name="Google Shape;675;p38"/>
          <p:cNvSpPr txBox="1"/>
          <p:nvPr/>
        </p:nvSpPr>
        <p:spPr>
          <a:xfrm>
            <a:off x="863150" y="1719175"/>
            <a:ext cx="302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b="1">
                <a:latin typeface="Barlow"/>
                <a:ea typeface="Barlow"/>
                <a:cs typeface="Barlow"/>
                <a:sym typeface="Barlow"/>
              </a:rPr>
              <a:t>Tính độ tương tự giữa 23 và 37</a:t>
            </a:r>
            <a:endParaRPr sz="1600" b="1">
              <a:latin typeface="Barlow"/>
              <a:ea typeface="Barlow"/>
              <a:cs typeface="Barlow"/>
              <a:sym typeface="Barlow"/>
            </a:endParaRPr>
          </a:p>
        </p:txBody>
      </p:sp>
      <p:sp>
        <p:nvSpPr>
          <p:cNvPr id="676" name="Google Shape;676;p38"/>
          <p:cNvSpPr txBox="1"/>
          <p:nvPr/>
        </p:nvSpPr>
        <p:spPr>
          <a:xfrm>
            <a:off x="877300" y="2363050"/>
            <a:ext cx="5004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Trong không gian 54 và 63, tạo ra được 2 vector v1 (1, 1) và v2 (1, 1)</a:t>
            </a:r>
            <a:endParaRPr>
              <a:latin typeface="Barlow Light"/>
              <a:ea typeface="Barlow Light"/>
              <a:cs typeface="Barlow Light"/>
              <a:sym typeface="Barlow Light"/>
            </a:endParaRPr>
          </a:p>
          <a:p>
            <a:pPr marL="0" lvl="0" indent="0" algn="l" rtl="0">
              <a:spcBef>
                <a:spcPts val="0"/>
              </a:spcBef>
              <a:spcAft>
                <a:spcPts val="0"/>
              </a:spcAft>
              <a:buNone/>
            </a:pPr>
            <a:r>
              <a:rPr lang="vi">
                <a:latin typeface="Barlow Light"/>
                <a:ea typeface="Barlow Light"/>
                <a:cs typeface="Barlow Light"/>
                <a:sym typeface="Barlow Light"/>
              </a:rPr>
              <a:t>Ta có:</a:t>
            </a: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r>
              <a:rPr lang="vi">
                <a:latin typeface="Barlow Light"/>
                <a:ea typeface="Barlow Light"/>
                <a:cs typeface="Barlow Light"/>
                <a:sym typeface="Barlow Light"/>
              </a:rPr>
              <a:t>Cos(v1, v2) =                                       = 1</a:t>
            </a: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r>
              <a:rPr lang="vi">
                <a:latin typeface="Barlow Light"/>
                <a:ea typeface="Barlow Light"/>
                <a:cs typeface="Barlow Light"/>
                <a:sym typeface="Barlow Light"/>
              </a:rPr>
              <a:t> </a:t>
            </a:r>
            <a:endParaRPr>
              <a:latin typeface="Barlow Light"/>
              <a:ea typeface="Barlow Light"/>
              <a:cs typeface="Barlow Light"/>
              <a:sym typeface="Barlow Light"/>
            </a:endParaRPr>
          </a:p>
        </p:txBody>
      </p:sp>
      <p:pic>
        <p:nvPicPr>
          <p:cNvPr id="677" name="Google Shape;677;p38"/>
          <p:cNvPicPr preferRelativeResize="0"/>
          <p:nvPr/>
        </p:nvPicPr>
        <p:blipFill>
          <a:blip r:embed="rId4">
            <a:alphaModFix/>
          </a:blip>
          <a:stretch>
            <a:fillRect/>
          </a:stretch>
        </p:blipFill>
        <p:spPr>
          <a:xfrm>
            <a:off x="1949425" y="2985150"/>
            <a:ext cx="1276350" cy="466725"/>
          </a:xfrm>
          <a:prstGeom prst="rect">
            <a:avLst/>
          </a:prstGeom>
          <a:noFill/>
          <a:ln>
            <a:noFill/>
          </a:ln>
        </p:spPr>
      </p:pic>
      <p:pic>
        <p:nvPicPr>
          <p:cNvPr id="678" name="Google Shape;678;p38"/>
          <p:cNvPicPr preferRelativeResize="0"/>
          <p:nvPr/>
        </p:nvPicPr>
        <p:blipFill>
          <a:blip r:embed="rId5">
            <a:alphaModFix/>
          </a:blip>
          <a:stretch>
            <a:fillRect/>
          </a:stretch>
        </p:blipFill>
        <p:spPr>
          <a:xfrm>
            <a:off x="4682526" y="2985150"/>
            <a:ext cx="4092274" cy="1362675"/>
          </a:xfrm>
          <a:prstGeom prst="rect">
            <a:avLst/>
          </a:prstGeom>
          <a:noFill/>
          <a:ln>
            <a:noFill/>
          </a:ln>
        </p:spPr>
      </p:pic>
      <p:sp>
        <p:nvSpPr>
          <p:cNvPr id="679" name="Google Shape;679;p38"/>
          <p:cNvSpPr txBox="1"/>
          <p:nvPr/>
        </p:nvSpPr>
        <p:spPr>
          <a:xfrm>
            <a:off x="1014375" y="3683075"/>
            <a:ext cx="37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	Làm tương tự vậy đối với các cặp còn lại ta xây dựng được một ma trận tương tự</a:t>
            </a:r>
            <a:endParaRPr>
              <a:latin typeface="Barlow Light"/>
              <a:ea typeface="Barlow Light"/>
              <a:cs typeface="Barlow Light"/>
              <a:sym typeface="Barlow Light"/>
            </a:endParaRPr>
          </a:p>
        </p:txBody>
      </p:sp>
      <p:sp>
        <p:nvSpPr>
          <p:cNvPr id="680" name="Google Shape;680;p38"/>
          <p:cNvSpPr/>
          <p:nvPr/>
        </p:nvSpPr>
        <p:spPr>
          <a:xfrm>
            <a:off x="5503450" y="3649125"/>
            <a:ext cx="814500" cy="466800"/>
          </a:xfrm>
          <a:prstGeom prst="rect">
            <a:avLst/>
          </a:prstGeom>
          <a:solidFill>
            <a:srgbClr val="FFC292">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6321413" y="3649125"/>
            <a:ext cx="814500" cy="466800"/>
          </a:xfrm>
          <a:prstGeom prst="rect">
            <a:avLst/>
          </a:prstGeom>
          <a:solidFill>
            <a:srgbClr val="FFA892">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Ma trận tương tự</a:t>
            </a:r>
            <a:endParaRPr/>
          </a:p>
        </p:txBody>
      </p:sp>
      <p:sp>
        <p:nvSpPr>
          <p:cNvPr id="687" name="Google Shape;687;p3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14</a:t>
            </a:fld>
            <a:endParaRPr/>
          </a:p>
        </p:txBody>
      </p:sp>
      <p:graphicFrame>
        <p:nvGraphicFramePr>
          <p:cNvPr id="688" name="Google Shape;688;p39"/>
          <p:cNvGraphicFramePr/>
          <p:nvPr/>
        </p:nvGraphicFramePr>
        <p:xfrm>
          <a:off x="952500" y="1847850"/>
          <a:ext cx="7239000" cy="1981050"/>
        </p:xfrm>
        <a:graphic>
          <a:graphicData uri="http://schemas.openxmlformats.org/drawingml/2006/table">
            <a:tbl>
              <a:tblPr>
                <a:noFill/>
                <a:tableStyleId>{EAA6965B-C088-461B-94E2-E8D8E6243FE1}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23</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37</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38</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49</a:t>
                      </a:r>
                      <a:endParaRPr>
                        <a:solidFill>
                          <a:schemeClr val="accent2"/>
                        </a:solidFill>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23</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0</a:t>
                      </a:r>
                      <a:endParaRPr>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37</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0</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0</a:t>
                      </a:r>
                      <a:endParaRPr>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38</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0</a:t>
                      </a:r>
                      <a:endParaRPr>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49</a:t>
                      </a:r>
                      <a:endParaRPr>
                        <a:solidFill>
                          <a:schemeClr val="accent2"/>
                        </a:solidFill>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endParaRPr>
                        <a:latin typeface="Barlow"/>
                        <a:ea typeface="Barlow"/>
                        <a:cs typeface="Barlow"/>
                        <a:sym typeface="Barlow"/>
                      </a:endParaRPr>
                    </a:p>
                  </a:txBody>
                  <a:tcPr marL="91425" marR="91425" marT="91425" marB="91425"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4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Dự báo các giá trị dựa vào ma trận tương tự</a:t>
            </a:r>
            <a:endParaRPr/>
          </a:p>
        </p:txBody>
      </p:sp>
      <p:sp>
        <p:nvSpPr>
          <p:cNvPr id="694" name="Google Shape;694;p4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15</a:t>
            </a:fld>
            <a:endParaRPr/>
          </a:p>
        </p:txBody>
      </p:sp>
      <p:pic>
        <p:nvPicPr>
          <p:cNvPr id="695" name="Google Shape;695;p40"/>
          <p:cNvPicPr preferRelativeResize="0"/>
          <p:nvPr/>
        </p:nvPicPr>
        <p:blipFill>
          <a:blip r:embed="rId3">
            <a:alphaModFix/>
          </a:blip>
          <a:stretch>
            <a:fillRect/>
          </a:stretch>
        </p:blipFill>
        <p:spPr>
          <a:xfrm>
            <a:off x="4084650" y="1456250"/>
            <a:ext cx="4419599" cy="1232675"/>
          </a:xfrm>
          <a:prstGeom prst="rect">
            <a:avLst/>
          </a:prstGeom>
          <a:noFill/>
          <a:ln>
            <a:noFill/>
          </a:ln>
        </p:spPr>
      </p:pic>
      <p:pic>
        <p:nvPicPr>
          <p:cNvPr id="696" name="Google Shape;696;p40"/>
          <p:cNvPicPr preferRelativeResize="0"/>
          <p:nvPr/>
        </p:nvPicPr>
        <p:blipFill>
          <a:blip r:embed="rId4">
            <a:alphaModFix/>
          </a:blip>
          <a:stretch>
            <a:fillRect/>
          </a:stretch>
        </p:blipFill>
        <p:spPr>
          <a:xfrm>
            <a:off x="1081400" y="1456250"/>
            <a:ext cx="2733675" cy="666750"/>
          </a:xfrm>
          <a:prstGeom prst="rect">
            <a:avLst/>
          </a:prstGeom>
          <a:noFill/>
          <a:ln>
            <a:noFill/>
          </a:ln>
        </p:spPr>
      </p:pic>
      <p:sp>
        <p:nvSpPr>
          <p:cNvPr id="697" name="Google Shape;697;p40"/>
          <p:cNvSpPr txBox="1"/>
          <p:nvPr/>
        </p:nvSpPr>
        <p:spPr>
          <a:xfrm>
            <a:off x="1011725" y="2858275"/>
            <a:ext cx="7449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pred(25, 37) =                          = 1		Suy ra có thể gợi ý kết bạn</a:t>
            </a: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r>
              <a:rPr lang="vi">
                <a:latin typeface="Barlow Light"/>
                <a:ea typeface="Barlow Light"/>
                <a:cs typeface="Barlow Light"/>
                <a:sym typeface="Barlow Light"/>
              </a:rPr>
              <a:t>pred(63, 49) =                          = 0		Suy ra không nên gợi ý kết bạn</a:t>
            </a:r>
            <a:endParaRPr>
              <a:latin typeface="Barlow Light"/>
              <a:ea typeface="Barlow Light"/>
              <a:cs typeface="Barlow Light"/>
              <a:sym typeface="Barlow Light"/>
            </a:endParaRPr>
          </a:p>
        </p:txBody>
      </p:sp>
      <p:pic>
        <p:nvPicPr>
          <p:cNvPr id="698" name="Google Shape;698;p40"/>
          <p:cNvPicPr preferRelativeResize="0"/>
          <p:nvPr/>
        </p:nvPicPr>
        <p:blipFill>
          <a:blip r:embed="rId5">
            <a:alphaModFix/>
          </a:blip>
          <a:stretch>
            <a:fillRect/>
          </a:stretch>
        </p:blipFill>
        <p:spPr>
          <a:xfrm>
            <a:off x="2204125" y="3308575"/>
            <a:ext cx="809625" cy="381000"/>
          </a:xfrm>
          <a:prstGeom prst="rect">
            <a:avLst/>
          </a:prstGeom>
          <a:noFill/>
          <a:ln>
            <a:noFill/>
          </a:ln>
        </p:spPr>
      </p:pic>
      <p:sp>
        <p:nvSpPr>
          <p:cNvPr id="699" name="Google Shape;699;p40"/>
          <p:cNvSpPr txBox="1"/>
          <p:nvPr/>
        </p:nvSpPr>
        <p:spPr>
          <a:xfrm>
            <a:off x="1004650" y="4046875"/>
            <a:ext cx="6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	Làm tương tự vậy với các trổ trống khác</a:t>
            </a:r>
            <a:endParaRPr>
              <a:latin typeface="Barlow Light"/>
              <a:ea typeface="Barlow Light"/>
              <a:cs typeface="Barlow Light"/>
              <a:sym typeface="Barlow Light"/>
            </a:endParaRPr>
          </a:p>
        </p:txBody>
      </p:sp>
      <p:pic>
        <p:nvPicPr>
          <p:cNvPr id="700" name="Google Shape;700;p40"/>
          <p:cNvPicPr preferRelativeResize="0"/>
          <p:nvPr/>
        </p:nvPicPr>
        <p:blipFill>
          <a:blip r:embed="rId6">
            <a:alphaModFix/>
          </a:blip>
          <a:stretch>
            <a:fillRect/>
          </a:stretch>
        </p:blipFill>
        <p:spPr>
          <a:xfrm>
            <a:off x="2211600" y="2858275"/>
            <a:ext cx="794684" cy="35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41"/>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
              <a:t>4. Đánh giá mô hình</a:t>
            </a:r>
            <a:endParaRPr/>
          </a:p>
        </p:txBody>
      </p:sp>
      <p:sp>
        <p:nvSpPr>
          <p:cNvPr id="706" name="Google Shape;706;p41"/>
          <p:cNvSpPr txBox="1">
            <a:spLocks noGrp="1"/>
          </p:cNvSpPr>
          <p:nvPr>
            <p:ph type="subTitle" idx="1"/>
          </p:nvPr>
        </p:nvSpPr>
        <p:spPr>
          <a:xfrm>
            <a:off x="603425" y="2604675"/>
            <a:ext cx="51414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
              <a:t>Lọc cộng tác dựa trên mục dữ liệu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2"/>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Thực nghiệm</a:t>
            </a:r>
            <a:endParaRPr/>
          </a:p>
        </p:txBody>
      </p:sp>
      <p:sp>
        <p:nvSpPr>
          <p:cNvPr id="712" name="Google Shape;712;p4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17</a:t>
            </a:fld>
            <a:endParaRPr/>
          </a:p>
        </p:txBody>
      </p:sp>
      <p:sp>
        <p:nvSpPr>
          <p:cNvPr id="713" name="Google Shape;713;p42"/>
          <p:cNvSpPr txBox="1"/>
          <p:nvPr/>
        </p:nvSpPr>
        <p:spPr>
          <a:xfrm>
            <a:off x="1043025" y="1528725"/>
            <a:ext cx="7461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Chia tập dữ liệu thành 7 phần train 3 phần test</a:t>
            </a: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r>
              <a:rPr lang="vi">
                <a:latin typeface="Barlow Light"/>
                <a:ea typeface="Barlow Light"/>
                <a:cs typeface="Barlow Light"/>
                <a:sym typeface="Barlow Light"/>
              </a:rPr>
              <a:t>⇒	Độ chính xác được tính theo item với khoảng: 98,2 %</a:t>
            </a:r>
            <a:endParaRPr>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3"/>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Thực nghiệm</a:t>
            </a:r>
            <a:endParaRPr/>
          </a:p>
        </p:txBody>
      </p:sp>
      <p:sp>
        <p:nvSpPr>
          <p:cNvPr id="719" name="Google Shape;719;p43"/>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18</a:t>
            </a:fld>
            <a:endParaRPr/>
          </a:p>
        </p:txBody>
      </p:sp>
      <p:sp>
        <p:nvSpPr>
          <p:cNvPr id="720" name="Google Shape;720;p43"/>
          <p:cNvSpPr txBox="1"/>
          <p:nvPr/>
        </p:nvSpPr>
        <p:spPr>
          <a:xfrm>
            <a:off x="1043025" y="1528725"/>
            <a:ext cx="7461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Độ chính xác qua một số lần lặp:</a:t>
            </a: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graphicFrame>
        <p:nvGraphicFramePr>
          <p:cNvPr id="721" name="Google Shape;721;p43"/>
          <p:cNvGraphicFramePr/>
          <p:nvPr/>
        </p:nvGraphicFramePr>
        <p:xfrm>
          <a:off x="952500" y="2191925"/>
          <a:ext cx="7239000" cy="1584840"/>
        </p:xfrm>
        <a:graphic>
          <a:graphicData uri="http://schemas.openxmlformats.org/drawingml/2006/table">
            <a:tbl>
              <a:tblPr>
                <a:noFill/>
                <a:tableStyleId>{EAA6965B-C088-461B-94E2-E8D8E6243FE1}</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vi">
                          <a:latin typeface="Barlow"/>
                          <a:ea typeface="Barlow"/>
                          <a:cs typeface="Barlow"/>
                          <a:sym typeface="Barlow"/>
                        </a:rPr>
                        <a:t>Lần lặp</a:t>
                      </a:r>
                      <a:endParaRPr>
                        <a:latin typeface="Barlow"/>
                        <a:ea typeface="Barlow"/>
                        <a:cs typeface="Barlow"/>
                        <a:sym typeface="Barlow"/>
                      </a:endParaRPr>
                    </a:p>
                  </a:txBody>
                  <a:tcPr marL="91425" marR="91425" marT="91425" marB="91425"/>
                </a:tc>
                <a:tc>
                  <a:txBody>
                    <a:bodyPr/>
                    <a:lstStyle/>
                    <a:p>
                      <a:pPr marL="0" lvl="0" indent="0" algn="l" rtl="0">
                        <a:spcBef>
                          <a:spcPts val="0"/>
                        </a:spcBef>
                        <a:spcAft>
                          <a:spcPts val="0"/>
                        </a:spcAft>
                        <a:buNone/>
                      </a:pPr>
                      <a:r>
                        <a:rPr lang="vi">
                          <a:latin typeface="Barlow"/>
                          <a:ea typeface="Barlow"/>
                          <a:cs typeface="Barlow"/>
                          <a:sym typeface="Barlow"/>
                        </a:rPr>
                        <a:t>Độ chính xác</a:t>
                      </a:r>
                      <a:endParaRPr>
                        <a:latin typeface="Barlow"/>
                        <a:ea typeface="Barlow"/>
                        <a:cs typeface="Barlow"/>
                        <a:sym typeface="Barlow"/>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vi">
                          <a:latin typeface="Barlow"/>
                          <a:ea typeface="Barlow"/>
                          <a:cs typeface="Barlow"/>
                          <a:sym typeface="Barlow"/>
                        </a:rPr>
                        <a:t>Lần lặp 1</a:t>
                      </a:r>
                      <a:endParaRPr>
                        <a:latin typeface="Barlow"/>
                        <a:ea typeface="Barlow"/>
                        <a:cs typeface="Barlow"/>
                        <a:sym typeface="Barlow"/>
                      </a:endParaRPr>
                    </a:p>
                  </a:txBody>
                  <a:tcPr marL="91425" marR="91425" marT="91425" marB="91425"/>
                </a:tc>
                <a:tc>
                  <a:txBody>
                    <a:bodyPr/>
                    <a:lstStyle/>
                    <a:p>
                      <a:pPr marL="0" lvl="0" indent="0" algn="l" rtl="0">
                        <a:spcBef>
                          <a:spcPts val="0"/>
                        </a:spcBef>
                        <a:spcAft>
                          <a:spcPts val="0"/>
                        </a:spcAft>
                        <a:buNone/>
                      </a:pPr>
                      <a:r>
                        <a:rPr lang="vi">
                          <a:latin typeface="Barlow"/>
                          <a:ea typeface="Barlow"/>
                          <a:cs typeface="Barlow"/>
                          <a:sym typeface="Barlow"/>
                        </a:rPr>
                        <a:t>98.1%</a:t>
                      </a:r>
                      <a:endParaRPr>
                        <a:latin typeface="Barlow"/>
                        <a:ea typeface="Barlow"/>
                        <a:cs typeface="Barlow"/>
                        <a:sym typeface="Barlow"/>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vi">
                          <a:latin typeface="Barlow"/>
                          <a:ea typeface="Barlow"/>
                          <a:cs typeface="Barlow"/>
                          <a:sym typeface="Barlow"/>
                        </a:rPr>
                        <a:t>Lần lặp 2</a:t>
                      </a:r>
                      <a:endParaRPr>
                        <a:latin typeface="Barlow"/>
                        <a:ea typeface="Barlow"/>
                        <a:cs typeface="Barlow"/>
                        <a:sym typeface="Barlow"/>
                      </a:endParaRPr>
                    </a:p>
                  </a:txBody>
                  <a:tcPr marL="91425" marR="91425" marT="91425" marB="91425"/>
                </a:tc>
                <a:tc>
                  <a:txBody>
                    <a:bodyPr/>
                    <a:lstStyle/>
                    <a:p>
                      <a:pPr marL="0" lvl="0" indent="0" algn="l" rtl="0">
                        <a:spcBef>
                          <a:spcPts val="0"/>
                        </a:spcBef>
                        <a:spcAft>
                          <a:spcPts val="0"/>
                        </a:spcAft>
                        <a:buNone/>
                      </a:pPr>
                      <a:r>
                        <a:rPr lang="vi">
                          <a:latin typeface="Barlow"/>
                          <a:ea typeface="Barlow"/>
                          <a:cs typeface="Barlow"/>
                          <a:sym typeface="Barlow"/>
                        </a:rPr>
                        <a:t>98.21%</a:t>
                      </a:r>
                      <a:endParaRPr>
                        <a:latin typeface="Barlow"/>
                        <a:ea typeface="Barlow"/>
                        <a:cs typeface="Barlow"/>
                        <a:sym typeface="Barlow"/>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vi">
                          <a:latin typeface="Barlow"/>
                          <a:ea typeface="Barlow"/>
                          <a:cs typeface="Barlow"/>
                          <a:sym typeface="Barlow"/>
                        </a:rPr>
                        <a:t>Lần lặp 3</a:t>
                      </a:r>
                      <a:endParaRPr>
                        <a:latin typeface="Barlow"/>
                        <a:ea typeface="Barlow"/>
                        <a:cs typeface="Barlow"/>
                        <a:sym typeface="Barlow"/>
                      </a:endParaRPr>
                    </a:p>
                  </a:txBody>
                  <a:tcPr marL="91425" marR="91425" marT="91425" marB="91425"/>
                </a:tc>
                <a:tc>
                  <a:txBody>
                    <a:bodyPr/>
                    <a:lstStyle/>
                    <a:p>
                      <a:pPr marL="0" lvl="0" indent="0" algn="l" rtl="0">
                        <a:spcBef>
                          <a:spcPts val="0"/>
                        </a:spcBef>
                        <a:spcAft>
                          <a:spcPts val="0"/>
                        </a:spcAft>
                        <a:buNone/>
                      </a:pPr>
                      <a:r>
                        <a:rPr lang="vi">
                          <a:latin typeface="Barlow"/>
                          <a:ea typeface="Barlow"/>
                          <a:cs typeface="Barlow"/>
                          <a:sym typeface="Barlow"/>
                        </a:rPr>
                        <a:t>98.2%</a:t>
                      </a:r>
                      <a:endParaRPr>
                        <a:latin typeface="Barlow"/>
                        <a:ea typeface="Barlow"/>
                        <a:cs typeface="Barlow"/>
                        <a:sym typeface="Barlow"/>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dirty="0"/>
              <a:t>Tạo danh sách </a:t>
            </a:r>
            <a:r>
              <a:rPr lang="en-US" dirty="0"/>
              <a:t> </a:t>
            </a:r>
            <a:r>
              <a:rPr lang="en-US" dirty="0" err="1"/>
              <a:t>và</a:t>
            </a:r>
            <a:r>
              <a:rPr lang="en-US" dirty="0"/>
              <a:t> </a:t>
            </a:r>
            <a:r>
              <a:rPr lang="en-US" dirty="0" err="1"/>
              <a:t>đánh</a:t>
            </a:r>
            <a:r>
              <a:rPr lang="en-US" dirty="0"/>
              <a:t> </a:t>
            </a:r>
            <a:r>
              <a:rPr lang="en-US" dirty="0" err="1"/>
              <a:t>giá</a:t>
            </a:r>
            <a:r>
              <a:rPr lang="en-US" dirty="0"/>
              <a:t> </a:t>
            </a:r>
            <a:r>
              <a:rPr lang="vi" dirty="0"/>
              <a:t>gợi ý kết bạn</a:t>
            </a:r>
            <a:endParaRPr dirty="0"/>
          </a:p>
        </p:txBody>
      </p:sp>
      <p:sp>
        <p:nvSpPr>
          <p:cNvPr id="727" name="Google Shape;727;p4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19</a:t>
            </a:fld>
            <a:endParaRPr/>
          </a:p>
        </p:txBody>
      </p:sp>
      <p:sp>
        <p:nvSpPr>
          <p:cNvPr id="728" name="Google Shape;728;p44"/>
          <p:cNvSpPr txBox="1"/>
          <p:nvPr/>
        </p:nvSpPr>
        <p:spPr>
          <a:xfrm>
            <a:off x="1043025" y="1528725"/>
            <a:ext cx="7461300"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latin typeface="Barlow Light"/>
                <a:ea typeface="Barlow Light"/>
                <a:cs typeface="Barlow Light"/>
                <a:sym typeface="Barlow Light"/>
              </a:rPr>
              <a:t>Lấy điển hình người dùng 115</a:t>
            </a:r>
            <a:endParaRPr dirty="0">
              <a:latin typeface="Barlow Light"/>
              <a:ea typeface="Barlow Light"/>
              <a:cs typeface="Barlow Light"/>
              <a:sym typeface="Barlow Light"/>
            </a:endParaRPr>
          </a:p>
          <a:p>
            <a:pPr marL="0" lvl="0" indent="0" algn="l" rtl="0">
              <a:spcBef>
                <a:spcPts val="0"/>
              </a:spcBef>
              <a:spcAft>
                <a:spcPts val="0"/>
              </a:spcAft>
              <a:buNone/>
            </a:pPr>
            <a:endParaRPr dirty="0">
              <a:latin typeface="Barlow Light"/>
              <a:ea typeface="Barlow Light"/>
              <a:cs typeface="Barlow Light"/>
              <a:sym typeface="Barlow Light"/>
            </a:endParaRPr>
          </a:p>
          <a:p>
            <a:pPr marL="0" lvl="0" indent="0" algn="l" rtl="0">
              <a:spcBef>
                <a:spcPts val="0"/>
              </a:spcBef>
              <a:spcAft>
                <a:spcPts val="0"/>
              </a:spcAft>
              <a:buNone/>
            </a:pPr>
            <a:r>
              <a:rPr lang="vi" dirty="0">
                <a:latin typeface="Barlow Light"/>
                <a:ea typeface="Barlow Light"/>
                <a:cs typeface="Barlow Light"/>
                <a:sym typeface="Barlow Light"/>
              </a:rPr>
              <a:t>Những người 115 có thể kết bạn: </a:t>
            </a:r>
            <a:r>
              <a:rPr lang="vi" dirty="0">
                <a:solidFill>
                  <a:srgbClr val="212121"/>
                </a:solidFill>
                <a:highlight>
                  <a:srgbClr val="FFFFFF"/>
                </a:highlight>
                <a:latin typeface="Barlow"/>
                <a:ea typeface="Barlow"/>
                <a:cs typeface="Barlow"/>
                <a:sym typeface="Barlow"/>
              </a:rPr>
              <a:t>116, 111, 41, 149, 138, 114, 20, 112</a:t>
            </a:r>
            <a:endParaRPr lang="en-US" dirty="0">
              <a:solidFill>
                <a:srgbClr val="212121"/>
              </a:solidFill>
              <a:highlight>
                <a:srgbClr val="FFFFFF"/>
              </a:highlight>
              <a:latin typeface="Barlow"/>
              <a:ea typeface="Barlow"/>
              <a:cs typeface="Barlow"/>
              <a:sym typeface="Barlow"/>
            </a:endParaRPr>
          </a:p>
          <a:p>
            <a:pPr marL="0" lvl="0" indent="0" algn="l" rtl="0">
              <a:spcBef>
                <a:spcPts val="0"/>
              </a:spcBef>
              <a:spcAft>
                <a:spcPts val="0"/>
              </a:spcAft>
              <a:buNone/>
            </a:pPr>
            <a:r>
              <a:rPr lang="en-US" dirty="0" err="1">
                <a:solidFill>
                  <a:srgbClr val="212121"/>
                </a:solidFill>
                <a:highlight>
                  <a:srgbClr val="FFFFFF"/>
                </a:highlight>
                <a:latin typeface="Barlow"/>
                <a:ea typeface="Barlow Light"/>
                <a:cs typeface="Barlow Light"/>
                <a:sym typeface="Barlow"/>
              </a:rPr>
              <a:t>Tất</a:t>
            </a:r>
            <a:r>
              <a:rPr lang="en-US" dirty="0">
                <a:solidFill>
                  <a:srgbClr val="212121"/>
                </a:solidFill>
                <a:highlight>
                  <a:srgbClr val="FFFFFF"/>
                </a:highlight>
                <a:latin typeface="Barlow"/>
                <a:ea typeface="Barlow Light"/>
                <a:cs typeface="Barlow Light"/>
                <a:sym typeface="Barlow"/>
              </a:rPr>
              <a:t> </a:t>
            </a:r>
            <a:r>
              <a:rPr lang="en-US" dirty="0" err="1">
                <a:solidFill>
                  <a:srgbClr val="212121"/>
                </a:solidFill>
                <a:highlight>
                  <a:srgbClr val="FFFFFF"/>
                </a:highlight>
                <a:latin typeface="Barlow"/>
                <a:ea typeface="Barlow Light"/>
                <a:cs typeface="Barlow Light"/>
                <a:sym typeface="Barlow"/>
              </a:rPr>
              <a:t>cả</a:t>
            </a:r>
            <a:r>
              <a:rPr lang="en-US" dirty="0">
                <a:solidFill>
                  <a:srgbClr val="212121"/>
                </a:solidFill>
                <a:highlight>
                  <a:srgbClr val="FFFFFF"/>
                </a:highlight>
                <a:latin typeface="Barlow"/>
                <a:ea typeface="Barlow Light"/>
                <a:cs typeface="Barlow Light"/>
                <a:sym typeface="Barlow"/>
              </a:rPr>
              <a:t> </a:t>
            </a:r>
            <a:r>
              <a:rPr lang="en-US" dirty="0" err="1">
                <a:solidFill>
                  <a:srgbClr val="212121"/>
                </a:solidFill>
                <a:highlight>
                  <a:srgbClr val="FFFFFF"/>
                </a:highlight>
                <a:latin typeface="Barlow"/>
                <a:ea typeface="Barlow Light"/>
                <a:cs typeface="Barlow Light"/>
                <a:sym typeface="Barlow"/>
              </a:rPr>
              <a:t>những</a:t>
            </a:r>
            <a:r>
              <a:rPr lang="en-US" dirty="0">
                <a:solidFill>
                  <a:srgbClr val="212121"/>
                </a:solidFill>
                <a:highlight>
                  <a:srgbClr val="FFFFFF"/>
                </a:highlight>
                <a:latin typeface="Barlow"/>
                <a:ea typeface="Barlow Light"/>
                <a:cs typeface="Barlow Light"/>
                <a:sym typeface="Barlow"/>
              </a:rPr>
              <a:t> </a:t>
            </a:r>
            <a:r>
              <a:rPr lang="en-US" dirty="0" err="1">
                <a:solidFill>
                  <a:srgbClr val="212121"/>
                </a:solidFill>
                <a:highlight>
                  <a:srgbClr val="FFFFFF"/>
                </a:highlight>
                <a:latin typeface="Barlow"/>
                <a:ea typeface="Barlow Light"/>
                <a:cs typeface="Barlow Light"/>
                <a:sym typeface="Barlow"/>
              </a:rPr>
              <a:t>người</a:t>
            </a:r>
            <a:r>
              <a:rPr lang="en-US" dirty="0">
                <a:solidFill>
                  <a:srgbClr val="212121"/>
                </a:solidFill>
                <a:highlight>
                  <a:srgbClr val="FFFFFF"/>
                </a:highlight>
                <a:latin typeface="Barlow"/>
                <a:ea typeface="Barlow Light"/>
                <a:cs typeface="Barlow Light"/>
                <a:sym typeface="Barlow"/>
              </a:rPr>
              <a:t> </a:t>
            </a:r>
            <a:r>
              <a:rPr lang="en-US" dirty="0" err="1">
                <a:solidFill>
                  <a:srgbClr val="212121"/>
                </a:solidFill>
                <a:highlight>
                  <a:srgbClr val="FFFFFF"/>
                </a:highlight>
                <a:latin typeface="Barlow"/>
                <a:ea typeface="Barlow Light"/>
                <a:cs typeface="Barlow Light"/>
                <a:sym typeface="Barlow"/>
              </a:rPr>
              <a:t>bạn</a:t>
            </a:r>
            <a:r>
              <a:rPr lang="en-US" dirty="0">
                <a:solidFill>
                  <a:srgbClr val="212121"/>
                </a:solidFill>
                <a:highlight>
                  <a:srgbClr val="FFFFFF"/>
                </a:highlight>
                <a:latin typeface="Barlow"/>
                <a:ea typeface="Barlow Light"/>
                <a:cs typeface="Barlow Light"/>
                <a:sym typeface="Barlow"/>
              </a:rPr>
              <a:t> </a:t>
            </a:r>
            <a:r>
              <a:rPr lang="en-US" dirty="0" err="1">
                <a:solidFill>
                  <a:srgbClr val="212121"/>
                </a:solidFill>
                <a:highlight>
                  <a:srgbClr val="FFFFFF"/>
                </a:highlight>
                <a:latin typeface="Barlow"/>
                <a:ea typeface="Barlow Light"/>
                <a:cs typeface="Barlow Light"/>
                <a:sym typeface="Barlow"/>
              </a:rPr>
              <a:t>của</a:t>
            </a:r>
            <a:r>
              <a:rPr lang="en-US" dirty="0">
                <a:solidFill>
                  <a:srgbClr val="212121"/>
                </a:solidFill>
                <a:highlight>
                  <a:srgbClr val="FFFFFF"/>
                </a:highlight>
                <a:latin typeface="Barlow"/>
                <a:ea typeface="Barlow Light"/>
                <a:cs typeface="Barlow Light"/>
                <a:sym typeface="Barlow"/>
              </a:rPr>
              <a:t> </a:t>
            </a:r>
            <a:r>
              <a:rPr lang="en-US" dirty="0" err="1">
                <a:solidFill>
                  <a:srgbClr val="212121"/>
                </a:solidFill>
                <a:highlight>
                  <a:srgbClr val="FFFFFF"/>
                </a:highlight>
                <a:latin typeface="Barlow"/>
                <a:ea typeface="Barlow Light"/>
                <a:cs typeface="Barlow Light"/>
                <a:sym typeface="Barlow"/>
              </a:rPr>
              <a:t>người</a:t>
            </a:r>
            <a:r>
              <a:rPr lang="en-US" dirty="0">
                <a:solidFill>
                  <a:srgbClr val="212121"/>
                </a:solidFill>
                <a:highlight>
                  <a:srgbClr val="FFFFFF"/>
                </a:highlight>
                <a:latin typeface="Barlow"/>
                <a:ea typeface="Barlow Light"/>
                <a:cs typeface="Barlow Light"/>
                <a:sym typeface="Barlow"/>
              </a:rPr>
              <a:t> </a:t>
            </a:r>
            <a:r>
              <a:rPr lang="en-US" dirty="0" err="1">
                <a:solidFill>
                  <a:srgbClr val="212121"/>
                </a:solidFill>
                <a:highlight>
                  <a:srgbClr val="FFFFFF"/>
                </a:highlight>
                <a:latin typeface="Barlow"/>
                <a:ea typeface="Barlow Light"/>
                <a:cs typeface="Barlow Light"/>
                <a:sym typeface="Barlow"/>
              </a:rPr>
              <a:t>dùng</a:t>
            </a:r>
            <a:r>
              <a:rPr lang="en-US" dirty="0">
                <a:solidFill>
                  <a:srgbClr val="212121"/>
                </a:solidFill>
                <a:highlight>
                  <a:srgbClr val="FFFFFF"/>
                </a:highlight>
                <a:latin typeface="Barlow"/>
                <a:ea typeface="Barlow Light"/>
                <a:cs typeface="Barlow Light"/>
                <a:sym typeface="Barlow"/>
              </a:rPr>
              <a:t> 115: 116, 137, 140, 144, 149, 192, 214, 220, 226, 262, 312, 326, 343, 0, 2, 14, 17, 19, 20, 28, 41</a:t>
            </a:r>
            <a:endParaRPr dirty="0">
              <a:latin typeface="Barlow Light"/>
              <a:ea typeface="Barlow Light"/>
              <a:cs typeface="Barlow Light"/>
              <a:sym typeface="Barlow Light"/>
            </a:endParaRPr>
          </a:p>
          <a:p>
            <a:pPr marL="0" lvl="0" indent="0" algn="l" rtl="0">
              <a:spcBef>
                <a:spcPts val="0"/>
              </a:spcBef>
              <a:spcAft>
                <a:spcPts val="0"/>
              </a:spcAft>
              <a:buNone/>
            </a:pPr>
            <a:endParaRPr lang="en-US" dirty="0">
              <a:latin typeface="Barlow Light"/>
              <a:ea typeface="Barlow Light"/>
              <a:cs typeface="Barlow Light"/>
              <a:sym typeface="Barlow Light"/>
            </a:endParaRPr>
          </a:p>
          <a:p>
            <a:pPr marL="0" lvl="0" indent="0" algn="l" rtl="0">
              <a:spcBef>
                <a:spcPts val="0"/>
              </a:spcBef>
              <a:spcAft>
                <a:spcPts val="0"/>
              </a:spcAft>
              <a:buNone/>
            </a:pPr>
            <a:r>
              <a:rPr lang="en-US" dirty="0" err="1">
                <a:latin typeface="Barlow Light"/>
                <a:ea typeface="Barlow Light"/>
                <a:cs typeface="Barlow Light"/>
                <a:sym typeface="Barlow Light"/>
              </a:rPr>
              <a:t>Đánh</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giá</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trên</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người</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dùng</a:t>
            </a:r>
            <a:r>
              <a:rPr lang="en-US" dirty="0">
                <a:latin typeface="Barlow Light"/>
                <a:ea typeface="Barlow Light"/>
                <a:cs typeface="Barlow Light"/>
                <a:sym typeface="Barlow Light"/>
              </a:rPr>
              <a:t> 115:</a:t>
            </a:r>
          </a:p>
          <a:p>
            <a:pPr marL="0" lvl="0" indent="0" algn="l" rtl="0">
              <a:spcBef>
                <a:spcPts val="0"/>
              </a:spcBef>
              <a:spcAft>
                <a:spcPts val="0"/>
              </a:spcAft>
              <a:buNone/>
            </a:pP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Số</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trường</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hợp</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đúng</a:t>
            </a:r>
            <a:r>
              <a:rPr lang="en-US" dirty="0">
                <a:latin typeface="Barlow Light"/>
                <a:ea typeface="Barlow Light"/>
                <a:cs typeface="Barlow Light"/>
                <a:sym typeface="Barlow Light"/>
              </a:rPr>
              <a:t>: </a:t>
            </a:r>
            <a:r>
              <a:rPr lang="en-US" b="0" i="0" dirty="0">
                <a:solidFill>
                  <a:srgbClr val="212121"/>
                </a:solidFill>
                <a:effectLst/>
                <a:latin typeface="Courier New" panose="02070309020205020404" pitchFamily="49" charset="0"/>
              </a:rPr>
              <a:t>20, 41, 116, 149</a:t>
            </a:r>
            <a:endParaRPr lang="en-US" dirty="0">
              <a:latin typeface="Barlow Light"/>
              <a:ea typeface="Barlow Light"/>
              <a:cs typeface="Barlow Light"/>
              <a:sym typeface="Barlow Light"/>
            </a:endParaRPr>
          </a:p>
          <a:p>
            <a:pPr marL="0" lvl="0" indent="0" algn="l" rtl="0">
              <a:spcBef>
                <a:spcPts val="0"/>
              </a:spcBef>
              <a:spcAft>
                <a:spcPts val="0"/>
              </a:spcAft>
              <a:buNone/>
            </a:pP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Độ</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chính</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xác</a:t>
            </a:r>
            <a:r>
              <a:rPr lang="en-US" dirty="0">
                <a:latin typeface="Barlow Light"/>
                <a:ea typeface="Barlow Light"/>
                <a:cs typeface="Barlow Light"/>
                <a:sym typeface="Barlow Light"/>
              </a:rPr>
              <a:t>: 19.05%</a:t>
            </a:r>
            <a:endParaRPr dirty="0">
              <a:latin typeface="Barlow Light"/>
              <a:ea typeface="Barlow Light"/>
              <a:cs typeface="Barlow Light"/>
              <a:sym typeface="Barlow Light"/>
            </a:endParaRPr>
          </a:p>
          <a:p>
            <a:pPr marL="0" lvl="0" indent="0" algn="l" rtl="0">
              <a:spcBef>
                <a:spcPts val="0"/>
              </a:spcBef>
              <a:spcAft>
                <a:spcPts val="0"/>
              </a:spcAft>
              <a:buNone/>
            </a:pPr>
            <a:endParaRPr dirty="0">
              <a:latin typeface="Barlow Light"/>
              <a:ea typeface="Barlow Light"/>
              <a:cs typeface="Barlow Light"/>
              <a:sym typeface="Barlow Light"/>
            </a:endParaRPr>
          </a:p>
        </p:txBody>
      </p:sp>
      <p:sp>
        <p:nvSpPr>
          <p:cNvPr id="2" name="Arrow: Right 1">
            <a:extLst>
              <a:ext uri="{FF2B5EF4-FFF2-40B4-BE49-F238E27FC236}">
                <a16:creationId xmlns:a16="http://schemas.microsoft.com/office/drawing/2014/main" id="{0971CD22-3AA0-4E25-9DDB-EC9E142102C4}"/>
              </a:ext>
            </a:extLst>
          </p:cNvPr>
          <p:cNvSpPr/>
          <p:nvPr/>
        </p:nvSpPr>
        <p:spPr>
          <a:xfrm>
            <a:off x="1607344" y="3429000"/>
            <a:ext cx="400050" cy="7858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Tóm tắt nội dung</a:t>
            </a:r>
            <a:endParaRPr/>
          </a:p>
        </p:txBody>
      </p:sp>
      <p:sp>
        <p:nvSpPr>
          <p:cNvPr id="579" name="Google Shape;579;p27"/>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vi"/>
              <a:t>Giới thiệu bài toán</a:t>
            </a:r>
            <a:endParaRPr/>
          </a:p>
          <a:p>
            <a:pPr marL="457200" lvl="0" indent="-381000" algn="l" rtl="0">
              <a:spcBef>
                <a:spcPts val="0"/>
              </a:spcBef>
              <a:spcAft>
                <a:spcPts val="0"/>
              </a:spcAft>
              <a:buSzPts val="2400"/>
              <a:buChar char="▪"/>
            </a:pPr>
            <a:r>
              <a:rPr lang="vi"/>
              <a:t>Review tập dữ liệu</a:t>
            </a:r>
            <a:endParaRPr/>
          </a:p>
          <a:p>
            <a:pPr marL="457200" lvl="0" indent="-381000" algn="l" rtl="0">
              <a:spcBef>
                <a:spcPts val="0"/>
              </a:spcBef>
              <a:spcAft>
                <a:spcPts val="0"/>
              </a:spcAft>
              <a:buSzPts val="2400"/>
              <a:buChar char="▪"/>
            </a:pPr>
            <a:r>
              <a:rPr lang="vi"/>
              <a:t>Giới thiệu giải thuật </a:t>
            </a:r>
            <a:endParaRPr/>
          </a:p>
          <a:p>
            <a:pPr marL="457200" lvl="0" indent="-381000" algn="l" rtl="0">
              <a:spcBef>
                <a:spcPts val="0"/>
              </a:spcBef>
              <a:spcAft>
                <a:spcPts val="0"/>
              </a:spcAft>
              <a:buSzPts val="2400"/>
              <a:buChar char="▪"/>
            </a:pPr>
            <a:r>
              <a:rPr lang="vi"/>
              <a:t>Đánh giá mô hình</a:t>
            </a:r>
            <a:endParaRPr/>
          </a:p>
          <a:p>
            <a:pPr marL="0" lvl="0" indent="0" algn="l" rtl="0">
              <a:spcBef>
                <a:spcPts val="600"/>
              </a:spcBef>
              <a:spcAft>
                <a:spcPts val="0"/>
              </a:spcAft>
              <a:buNone/>
            </a:pPr>
            <a:endParaRPr/>
          </a:p>
        </p:txBody>
      </p:sp>
      <p:sp>
        <p:nvSpPr>
          <p:cNvPr id="580" name="Google Shape;580;p2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dirty="0"/>
              <a:t>Tạo danh sách </a:t>
            </a:r>
            <a:r>
              <a:rPr lang="en-US" dirty="0" err="1"/>
              <a:t>và</a:t>
            </a:r>
            <a:r>
              <a:rPr lang="en-US" dirty="0"/>
              <a:t> </a:t>
            </a:r>
            <a:r>
              <a:rPr lang="en-US" dirty="0" err="1"/>
              <a:t>đánh</a:t>
            </a:r>
            <a:r>
              <a:rPr lang="en-US" dirty="0"/>
              <a:t> </a:t>
            </a:r>
            <a:r>
              <a:rPr lang="en-US" dirty="0" err="1"/>
              <a:t>giá</a:t>
            </a:r>
            <a:r>
              <a:rPr lang="en-US" dirty="0"/>
              <a:t> </a:t>
            </a:r>
            <a:r>
              <a:rPr lang="vi" dirty="0"/>
              <a:t>gợi ý kết bạn</a:t>
            </a:r>
            <a:endParaRPr dirty="0"/>
          </a:p>
        </p:txBody>
      </p:sp>
      <p:sp>
        <p:nvSpPr>
          <p:cNvPr id="727" name="Google Shape;727;p4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20</a:t>
            </a:fld>
            <a:endParaRPr/>
          </a:p>
        </p:txBody>
      </p:sp>
      <p:sp>
        <p:nvSpPr>
          <p:cNvPr id="728" name="Google Shape;728;p44"/>
          <p:cNvSpPr txBox="1"/>
          <p:nvPr/>
        </p:nvSpPr>
        <p:spPr>
          <a:xfrm>
            <a:off x="1043025" y="1528725"/>
            <a:ext cx="74613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err="1">
                <a:latin typeface="Barlow Light"/>
                <a:ea typeface="Barlow Light"/>
                <a:cs typeface="Barlow Light"/>
                <a:sym typeface="Barlow Light"/>
              </a:rPr>
              <a:t>Đánh</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giá</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trên</a:t>
            </a:r>
            <a:r>
              <a:rPr lang="en-US" dirty="0">
                <a:latin typeface="Barlow Light"/>
                <a:ea typeface="Barlow Light"/>
                <a:cs typeface="Barlow Light"/>
                <a:sym typeface="Barlow Light"/>
              </a:rPr>
              <a:t> 199 </a:t>
            </a:r>
            <a:r>
              <a:rPr lang="en-US" dirty="0" err="1">
                <a:latin typeface="Barlow Light"/>
                <a:ea typeface="Barlow Light"/>
                <a:cs typeface="Barlow Light"/>
                <a:sym typeface="Barlow Light"/>
              </a:rPr>
              <a:t>người</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dùng</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đầu</a:t>
            </a:r>
            <a:r>
              <a:rPr lang="en-US" dirty="0">
                <a:latin typeface="Barlow Light"/>
                <a:ea typeface="Barlow Light"/>
                <a:cs typeface="Barlow Light"/>
                <a:sym typeface="Barlow Light"/>
              </a:rPr>
              <a:t> </a:t>
            </a:r>
            <a:r>
              <a:rPr lang="en-US" dirty="0" err="1">
                <a:latin typeface="Barlow Light"/>
                <a:ea typeface="Barlow Light"/>
                <a:cs typeface="Barlow Light"/>
                <a:sym typeface="Barlow Light"/>
              </a:rPr>
              <a:t>tiên</a:t>
            </a:r>
            <a:r>
              <a:rPr lang="en-US" dirty="0">
                <a:latin typeface="Barlow Light"/>
                <a:ea typeface="Barlow Light"/>
                <a:cs typeface="Barlow Light"/>
                <a:sym typeface="Barlow Light"/>
              </a:rPr>
              <a:t>:</a:t>
            </a:r>
          </a:p>
          <a:p>
            <a:pPr marL="0" lvl="0" indent="0" algn="l" rtl="0">
              <a:spcBef>
                <a:spcPts val="0"/>
              </a:spcBef>
              <a:spcAft>
                <a:spcPts val="0"/>
              </a:spcAft>
              <a:buNone/>
            </a:pPr>
            <a:r>
              <a:rPr lang="en-US" dirty="0">
                <a:latin typeface="Barlow Light"/>
                <a:ea typeface="Barlow Light"/>
                <a:cs typeface="Barlow Light"/>
                <a:sym typeface="Barlow Light"/>
              </a:rPr>
              <a:t> </a:t>
            </a:r>
          </a:p>
          <a:p>
            <a:pPr marL="0" lvl="0" indent="0" algn="l" rtl="0">
              <a:spcBef>
                <a:spcPts val="0"/>
              </a:spcBef>
              <a:spcAft>
                <a:spcPts val="0"/>
              </a:spcAft>
              <a:buNone/>
            </a:pPr>
            <a:endParaRPr dirty="0">
              <a:latin typeface="Barlow Light"/>
              <a:ea typeface="Barlow Light"/>
              <a:cs typeface="Barlow Light"/>
              <a:sym typeface="Barlow Light"/>
            </a:endParaRPr>
          </a:p>
          <a:p>
            <a:pPr marL="0" lvl="0" indent="0" algn="l" rtl="0">
              <a:spcBef>
                <a:spcPts val="0"/>
              </a:spcBef>
              <a:spcAft>
                <a:spcPts val="0"/>
              </a:spcAft>
              <a:buNone/>
            </a:pPr>
            <a:endParaRPr dirty="0">
              <a:latin typeface="Barlow Light"/>
              <a:ea typeface="Barlow Light"/>
              <a:cs typeface="Barlow Light"/>
              <a:sym typeface="Barlow Light"/>
            </a:endParaRPr>
          </a:p>
        </p:txBody>
      </p:sp>
      <p:graphicFrame>
        <p:nvGraphicFramePr>
          <p:cNvPr id="8" name="Chart 7">
            <a:extLst>
              <a:ext uri="{FF2B5EF4-FFF2-40B4-BE49-F238E27FC236}">
                <a16:creationId xmlns:a16="http://schemas.microsoft.com/office/drawing/2014/main" id="{65B3DA75-D580-4A9F-9A69-9E431649D1A2}"/>
              </a:ext>
            </a:extLst>
          </p:cNvPr>
          <p:cNvGraphicFramePr/>
          <p:nvPr>
            <p:extLst>
              <p:ext uri="{D42A27DB-BD31-4B8C-83A1-F6EECF244321}">
                <p14:modId xmlns:p14="http://schemas.microsoft.com/office/powerpoint/2010/main" val="2454870106"/>
              </p:ext>
            </p:extLst>
          </p:nvPr>
        </p:nvGraphicFramePr>
        <p:xfrm>
          <a:off x="2452687" y="1915250"/>
          <a:ext cx="4791076" cy="31639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9269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4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Tài liệu tham khảo</a:t>
            </a:r>
            <a:endParaRPr/>
          </a:p>
        </p:txBody>
      </p:sp>
      <p:sp>
        <p:nvSpPr>
          <p:cNvPr id="734" name="Google Shape;734;p4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vi"/>
              <a:t>Bộ slide do Ts.Trần Nguyễn Minh Thư soạn</a:t>
            </a:r>
            <a:endParaRPr/>
          </a:p>
          <a:p>
            <a:pPr marL="457200" lvl="0" indent="-381000" algn="l" rtl="0">
              <a:spcBef>
                <a:spcPts val="0"/>
              </a:spcBef>
              <a:spcAft>
                <a:spcPts val="0"/>
              </a:spcAft>
              <a:buSzPts val="2400"/>
              <a:buChar char="▪"/>
            </a:pPr>
            <a:endParaRPr/>
          </a:p>
          <a:p>
            <a:pPr marL="0" lvl="0" indent="0" algn="l" rtl="0">
              <a:spcBef>
                <a:spcPts val="600"/>
              </a:spcBef>
              <a:spcAft>
                <a:spcPts val="0"/>
              </a:spcAft>
              <a:buNone/>
            </a:pPr>
            <a:endParaRPr/>
          </a:p>
        </p:txBody>
      </p:sp>
      <p:sp>
        <p:nvSpPr>
          <p:cNvPr id="735" name="Google Shape;735;p4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739"/>
        <p:cNvGrpSpPr/>
        <p:nvPr/>
      </p:nvGrpSpPr>
      <p:grpSpPr>
        <a:xfrm>
          <a:off x="0" y="0"/>
          <a:ext cx="0" cy="0"/>
          <a:chOff x="0" y="0"/>
          <a:chExt cx="0" cy="0"/>
        </a:xfrm>
      </p:grpSpPr>
      <p:sp>
        <p:nvSpPr>
          <p:cNvPr id="740" name="Google Shape;740;p46"/>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vi" sz="1800" b="1">
                <a:solidFill>
                  <a:srgbClr val="434343"/>
                </a:solidFill>
                <a:latin typeface="Montserrat"/>
                <a:ea typeface="Montserrat"/>
                <a:cs typeface="Montserrat"/>
                <a:sym typeface="Montserrat"/>
              </a:rPr>
              <a:t>Cảm ơn cô và các bạn đã theo dõi</a:t>
            </a:r>
            <a:endParaRPr sz="1800" b="1">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8"/>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
              <a:t>1. Giới thiệu bài toán</a:t>
            </a:r>
            <a:endParaRPr/>
          </a:p>
        </p:txBody>
      </p:sp>
      <p:sp>
        <p:nvSpPr>
          <p:cNvPr id="586" name="Google Shape;586;p28"/>
          <p:cNvSpPr txBox="1">
            <a:spLocks noGrp="1"/>
          </p:cNvSpPr>
          <p:nvPr>
            <p:ph type="subTitle" idx="1"/>
          </p:nvPr>
        </p:nvSpPr>
        <p:spPr>
          <a:xfrm>
            <a:off x="603425" y="2604675"/>
            <a:ext cx="51414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
              <a:t>Recommender systems </a:t>
            </a:r>
            <a:endParaRPr/>
          </a:p>
          <a:p>
            <a:pPr marL="0" lvl="0" indent="0" algn="l" rtl="0">
              <a:spcBef>
                <a:spcPts val="0"/>
              </a:spcBef>
              <a:spcAft>
                <a:spcPts val="0"/>
              </a:spcAft>
              <a:buNone/>
            </a:pPr>
            <a:r>
              <a:rPr lang="vi"/>
              <a:t>hoặc Recommendation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9"/>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vi"/>
              <a:t>Hệ thống gợi ý được định nghĩa như một công cụ cung cấp thông tin hữu ích và riêng biệt theo từng cá nhân trên một hệ thống chứa đựng một lượng lớn thông tin</a:t>
            </a:r>
            <a:endParaRPr/>
          </a:p>
        </p:txBody>
      </p:sp>
      <p:sp>
        <p:nvSpPr>
          <p:cNvPr id="592" name="Google Shape;592;p2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Giải thuật tiêu biểu</a:t>
            </a:r>
            <a:endParaRPr/>
          </a:p>
        </p:txBody>
      </p:sp>
      <p:sp>
        <p:nvSpPr>
          <p:cNvPr id="598" name="Google Shape;598;p30"/>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vi" b="1"/>
              <a:t>Luật kết hợp</a:t>
            </a:r>
            <a:endParaRPr b="1"/>
          </a:p>
          <a:p>
            <a:pPr marL="0" lvl="0" indent="0" algn="l" rtl="0">
              <a:spcBef>
                <a:spcPts val="600"/>
              </a:spcBef>
              <a:spcAft>
                <a:spcPts val="0"/>
              </a:spcAft>
              <a:buNone/>
            </a:pPr>
            <a:r>
              <a:rPr lang="vi"/>
              <a:t>association rules là thuật toán phát hiện mối liên quan giữa các biến của dữ liệu</a:t>
            </a:r>
            <a:endParaRPr/>
          </a:p>
        </p:txBody>
      </p:sp>
      <p:sp>
        <p:nvSpPr>
          <p:cNvPr id="599" name="Google Shape;599;p30"/>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vi" b="1"/>
              <a:t>Lọc cộng tác dựa trên người dùng</a:t>
            </a:r>
            <a:endParaRPr b="1"/>
          </a:p>
          <a:p>
            <a:pPr marL="0" lvl="0" indent="0" algn="l" rtl="0">
              <a:spcBef>
                <a:spcPts val="600"/>
              </a:spcBef>
              <a:spcAft>
                <a:spcPts val="0"/>
              </a:spcAft>
              <a:buNone/>
            </a:pPr>
            <a:r>
              <a:rPr lang="vi"/>
              <a:t>Phương pháp lọc cộng tác dựa trên người dùng tập trung vào việc tìm kiếm người dùng có cùng sở thích</a:t>
            </a:r>
            <a:endParaRPr/>
          </a:p>
        </p:txBody>
      </p:sp>
      <p:sp>
        <p:nvSpPr>
          <p:cNvPr id="600" name="Google Shape;600;p30"/>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vi" b="1"/>
              <a:t>Lọc cộng tác dựa trên mục dữ liệu</a:t>
            </a:r>
            <a:endParaRPr b="1"/>
          </a:p>
          <a:p>
            <a:pPr marL="0" lvl="0" indent="0" algn="l" rtl="0">
              <a:spcBef>
                <a:spcPts val="600"/>
              </a:spcBef>
              <a:spcAft>
                <a:spcPts val="0"/>
              </a:spcAft>
              <a:buNone/>
            </a:pPr>
            <a:r>
              <a:rPr lang="vi"/>
              <a:t>Phương pháp lọc cộng tác dựa trên mục dữ liệu tập trung vào việc tìm kiếm những items 'tương tự' nhau</a:t>
            </a:r>
            <a:endParaRPr/>
          </a:p>
          <a:p>
            <a:pPr marL="0" lvl="0" indent="0" algn="l" rtl="0">
              <a:spcBef>
                <a:spcPts val="600"/>
              </a:spcBef>
              <a:spcAft>
                <a:spcPts val="0"/>
              </a:spcAft>
              <a:buNone/>
            </a:pPr>
            <a:endParaRPr/>
          </a:p>
        </p:txBody>
      </p:sp>
      <p:sp>
        <p:nvSpPr>
          <p:cNvPr id="601" name="Google Shape;601;p3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1"/>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
              <a:t>2. Review tập dữ liệu</a:t>
            </a:r>
            <a:endParaRPr/>
          </a:p>
        </p:txBody>
      </p:sp>
      <p:sp>
        <p:nvSpPr>
          <p:cNvPr id="607" name="Google Shape;607;p31"/>
          <p:cNvSpPr txBox="1">
            <a:spLocks noGrp="1"/>
          </p:cNvSpPr>
          <p:nvPr>
            <p:ph type="subTitle" idx="1"/>
          </p:nvPr>
        </p:nvSpPr>
        <p:spPr>
          <a:xfrm>
            <a:off x="603425" y="2604675"/>
            <a:ext cx="51414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
              <a:t>Facebook social circles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2"/>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Mô tả chi tiết tập dữ liệu</a:t>
            </a:r>
            <a:endParaRPr/>
          </a:p>
        </p:txBody>
      </p:sp>
      <p:sp>
        <p:nvSpPr>
          <p:cNvPr id="613" name="Google Shape;613;p32"/>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marL="0" lvl="0" indent="0" algn="l" rtl="0">
              <a:lnSpc>
                <a:spcPct val="115000"/>
              </a:lnSpc>
              <a:spcBef>
                <a:spcPts val="600"/>
              </a:spcBef>
              <a:spcAft>
                <a:spcPts val="0"/>
              </a:spcAft>
              <a:buNone/>
            </a:pPr>
            <a:r>
              <a:rPr lang="vi"/>
              <a:t>Số lượng phần tử: 82,428</a:t>
            </a:r>
            <a:endParaRPr/>
          </a:p>
          <a:p>
            <a:pPr marL="457200" lvl="0" indent="-381000" algn="l" rtl="0">
              <a:lnSpc>
                <a:spcPct val="115000"/>
              </a:lnSpc>
              <a:spcBef>
                <a:spcPts val="600"/>
              </a:spcBef>
              <a:spcAft>
                <a:spcPts val="0"/>
              </a:spcAft>
              <a:buSzPts val="2400"/>
              <a:buChar char="▪"/>
            </a:pPr>
            <a:r>
              <a:rPr lang="vi"/>
              <a:t>Mục đích: Xác định mối liên kết bạn bè trong mạng xã hội facebook</a:t>
            </a:r>
            <a:endParaRPr/>
          </a:p>
          <a:p>
            <a:pPr marL="457200" lvl="0" indent="-381000" algn="l" rtl="0">
              <a:lnSpc>
                <a:spcPct val="115000"/>
              </a:lnSpc>
              <a:spcBef>
                <a:spcPts val="0"/>
              </a:spcBef>
              <a:spcAft>
                <a:spcPts val="0"/>
              </a:spcAft>
              <a:buSzPts val="2400"/>
              <a:buChar char="▪"/>
            </a:pPr>
            <a:r>
              <a:rPr lang="vi"/>
              <a:t>Output: Danh sách gợi ý kết bạn</a:t>
            </a:r>
            <a:endParaRPr/>
          </a:p>
          <a:p>
            <a:pPr marL="0" lvl="0" indent="0" algn="l" rtl="0">
              <a:lnSpc>
                <a:spcPct val="115000"/>
              </a:lnSpc>
              <a:spcBef>
                <a:spcPts val="600"/>
              </a:spcBef>
              <a:spcAft>
                <a:spcPts val="0"/>
              </a:spcAft>
              <a:buNone/>
            </a:pPr>
            <a:endParaRPr/>
          </a:p>
          <a:p>
            <a:pPr marL="0" lvl="0" indent="0" algn="l" rtl="0">
              <a:lnSpc>
                <a:spcPct val="115000"/>
              </a:lnSpc>
              <a:spcBef>
                <a:spcPts val="600"/>
              </a:spcBef>
              <a:spcAft>
                <a:spcPts val="0"/>
              </a:spcAft>
              <a:buNone/>
            </a:pPr>
            <a:r>
              <a:rPr lang="vi"/>
              <a:t>⇒	Chọn giải thuật lọc cộng tác theo items</a:t>
            </a:r>
            <a:endParaRPr/>
          </a:p>
        </p:txBody>
      </p:sp>
      <p:sp>
        <p:nvSpPr>
          <p:cNvPr id="614" name="Google Shape;61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3"/>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Facebook social circles data</a:t>
            </a:r>
            <a:endParaRPr/>
          </a:p>
        </p:txBody>
      </p:sp>
      <p:sp>
        <p:nvSpPr>
          <p:cNvPr id="620" name="Google Shape;620;p33"/>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8</a:t>
            </a:fld>
            <a:endParaRPr/>
          </a:p>
        </p:txBody>
      </p:sp>
      <p:graphicFrame>
        <p:nvGraphicFramePr>
          <p:cNvPr id="621" name="Google Shape;621;p33"/>
          <p:cNvGraphicFramePr/>
          <p:nvPr/>
        </p:nvGraphicFramePr>
        <p:xfrm>
          <a:off x="1313100" y="1543000"/>
          <a:ext cx="3000000" cy="3000000"/>
        </p:xfrm>
        <a:graphic>
          <a:graphicData uri="http://schemas.openxmlformats.org/drawingml/2006/table">
            <a:tbl>
              <a:tblPr>
                <a:noFill/>
                <a:tableStyleId>{EAA6965B-C088-461B-94E2-E8D8E6243FE1}</a:tableStyleId>
              </a:tblPr>
              <a:tblGrid>
                <a:gridCol w="1740650">
                  <a:extLst>
                    <a:ext uri="{9D8B030D-6E8A-4147-A177-3AD203B41FA5}">
                      <a16:colId xmlns:a16="http://schemas.microsoft.com/office/drawing/2014/main" val="20000"/>
                    </a:ext>
                  </a:extLst>
                </a:gridCol>
                <a:gridCol w="1740650">
                  <a:extLst>
                    <a:ext uri="{9D8B030D-6E8A-4147-A177-3AD203B41FA5}">
                      <a16:colId xmlns:a16="http://schemas.microsoft.com/office/drawing/2014/main" val="20001"/>
                    </a:ext>
                  </a:extLst>
                </a:gridCol>
                <a:gridCol w="1740650">
                  <a:extLst>
                    <a:ext uri="{9D8B030D-6E8A-4147-A177-3AD203B41FA5}">
                      <a16:colId xmlns:a16="http://schemas.microsoft.com/office/drawing/2014/main" val="20002"/>
                    </a:ext>
                  </a:extLst>
                </a:gridCol>
                <a:gridCol w="1740650">
                  <a:extLst>
                    <a:ext uri="{9D8B030D-6E8A-4147-A177-3AD203B41FA5}">
                      <a16:colId xmlns:a16="http://schemas.microsoft.com/office/drawing/2014/main" val="20003"/>
                    </a:ext>
                  </a:extLst>
                </a:gridCol>
              </a:tblGrid>
              <a:tr h="299400">
                <a:tc>
                  <a:txBody>
                    <a:bodyPr/>
                    <a:lstStyle/>
                    <a:p>
                      <a:pPr marL="0" lvl="0" indent="0" algn="l" rtl="0">
                        <a:spcBef>
                          <a:spcPts val="0"/>
                        </a:spcBef>
                        <a:spcAft>
                          <a:spcPts val="0"/>
                        </a:spcAft>
                        <a:buNone/>
                      </a:pPr>
                      <a:endParaRPr>
                        <a:latin typeface="Barlow"/>
                        <a:ea typeface="Barlow"/>
                        <a:cs typeface="Barlow"/>
                        <a:sym typeface="Barlow"/>
                      </a:endParaRPr>
                    </a:p>
                  </a:txBody>
                  <a:tcPr marL="91425" marR="91425" marT="0" marB="0">
                    <a:lnL w="38100" cap="flat" cmpd="sng">
                      <a:solidFill>
                        <a:schemeClr val="dk1"/>
                      </a:solidFill>
                      <a:prstDash val="solid"/>
                      <a:round/>
                      <a:headEnd type="none" w="sm" len="sm"/>
                      <a:tailEnd type="none" w="sm" len="sm"/>
                    </a:lnL>
                    <a:lnT w="3810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user_id</a:t>
                      </a:r>
                      <a:endParaRPr>
                        <a:solidFill>
                          <a:schemeClr val="accent2"/>
                        </a:solidFill>
                        <a:latin typeface="Barlow"/>
                        <a:ea typeface="Barlow"/>
                        <a:cs typeface="Barlow"/>
                        <a:sym typeface="Barlow"/>
                      </a:endParaRPr>
                    </a:p>
                  </a:txBody>
                  <a:tcPr marL="91425" marR="91425" marT="0" marB="0" anchor="ctr">
                    <a:lnT w="3810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friend_id</a:t>
                      </a:r>
                      <a:endParaRPr>
                        <a:solidFill>
                          <a:schemeClr val="accent2"/>
                        </a:solidFill>
                        <a:latin typeface="Barlow"/>
                        <a:ea typeface="Barlow"/>
                        <a:cs typeface="Barlow"/>
                        <a:sym typeface="Barlow"/>
                      </a:endParaRPr>
                    </a:p>
                  </a:txBody>
                  <a:tcPr marL="91425" marR="91425" marT="0" marB="0" anchor="ctr">
                    <a:lnT w="3810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vi">
                          <a:solidFill>
                            <a:schemeClr val="accent2"/>
                          </a:solidFill>
                          <a:latin typeface="Barlow"/>
                          <a:ea typeface="Barlow"/>
                          <a:cs typeface="Barlow"/>
                          <a:sym typeface="Barlow"/>
                        </a:rPr>
                        <a:t>frequency</a:t>
                      </a:r>
                      <a:endParaRPr>
                        <a:solidFill>
                          <a:schemeClr val="accent2"/>
                        </a:solidFill>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1</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23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2</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38</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3</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25</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23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4</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25</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38</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5</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54</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23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6</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54</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37</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6"/>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7</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54</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38</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7"/>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8</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63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23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8"/>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9</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63</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37</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9"/>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10</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vi">
                          <a:latin typeface="Barlow"/>
                          <a:ea typeface="Barlow"/>
                          <a:cs typeface="Barlow"/>
                          <a:sym typeface="Barlow"/>
                        </a:rPr>
                        <a:t>84</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38</a:t>
                      </a:r>
                      <a:endParaRPr>
                        <a:latin typeface="Barlow"/>
                        <a:ea typeface="Barlow"/>
                        <a:cs typeface="Barlow"/>
                        <a:sym typeface="Barlow"/>
                      </a:endParaRPr>
                    </a:p>
                  </a:txBody>
                  <a:tcPr marL="91425" marR="91425" marT="0" marB="0" anchor="ct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10"/>
                  </a:ext>
                </a:extLst>
              </a:tr>
              <a:tr h="249500">
                <a:tc>
                  <a:txBody>
                    <a:bodyPr/>
                    <a:lstStyle/>
                    <a:p>
                      <a:pPr marL="0" lvl="0" indent="0" algn="ctr" rtl="0">
                        <a:spcBef>
                          <a:spcPts val="0"/>
                        </a:spcBef>
                        <a:spcAft>
                          <a:spcPts val="0"/>
                        </a:spcAft>
                        <a:buNone/>
                      </a:pPr>
                      <a:r>
                        <a:rPr lang="vi">
                          <a:solidFill>
                            <a:schemeClr val="accent1"/>
                          </a:solidFill>
                          <a:latin typeface="Barlow"/>
                          <a:ea typeface="Barlow"/>
                          <a:cs typeface="Barlow"/>
                          <a:sym typeface="Barlow"/>
                        </a:rPr>
                        <a:t>11</a:t>
                      </a:r>
                      <a:endParaRPr>
                        <a:solidFill>
                          <a:schemeClr val="accent1"/>
                        </a:solidFill>
                        <a:latin typeface="Barlow"/>
                        <a:ea typeface="Barlow"/>
                        <a:cs typeface="Barlow"/>
                        <a:sym typeface="Barlow"/>
                      </a:endParaRPr>
                    </a:p>
                  </a:txBody>
                  <a:tcPr marL="91425" marR="91425" marT="0" marB="0" anchor="ctr">
                    <a:lnL w="38100" cap="flat" cmpd="sng">
                      <a:solidFill>
                        <a:schemeClr val="dk1"/>
                      </a:solidFill>
                      <a:prstDash val="solid"/>
                      <a:round/>
                      <a:headEnd type="none" w="sm" len="sm"/>
                      <a:tailEnd type="none" w="sm" len="sm"/>
                    </a:lnL>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latin typeface="Barlow"/>
                          <a:ea typeface="Barlow"/>
                          <a:cs typeface="Barlow"/>
                          <a:sym typeface="Barlow"/>
                        </a:rPr>
                        <a:t>84</a:t>
                      </a:r>
                      <a:endParaRPr>
                        <a:latin typeface="Barlow"/>
                        <a:ea typeface="Barlow"/>
                        <a:cs typeface="Barlow"/>
                        <a:sym typeface="Barlow"/>
                      </a:endParaRPr>
                    </a:p>
                  </a:txBody>
                  <a:tcPr marL="91425" marR="91425" marT="0" marB="0" anchor="ctr">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latin typeface="Barlow"/>
                          <a:ea typeface="Barlow"/>
                          <a:cs typeface="Barlow"/>
                          <a:sym typeface="Barlow"/>
                        </a:rPr>
                        <a:t>49</a:t>
                      </a:r>
                      <a:endParaRPr>
                        <a:latin typeface="Barlow"/>
                        <a:ea typeface="Barlow"/>
                        <a:cs typeface="Barlow"/>
                        <a:sym typeface="Barlow"/>
                      </a:endParaRPr>
                    </a:p>
                  </a:txBody>
                  <a:tcPr marL="91425" marR="91425" marT="0" marB="0" anchor="ctr">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latin typeface="Barlow"/>
                          <a:ea typeface="Barlow"/>
                          <a:cs typeface="Barlow"/>
                          <a:sym typeface="Barlow"/>
                        </a:rPr>
                        <a:t>1</a:t>
                      </a:r>
                      <a:endParaRPr>
                        <a:latin typeface="Barlow"/>
                        <a:ea typeface="Barlow"/>
                        <a:cs typeface="Barlow"/>
                        <a:sym typeface="Barlow"/>
                      </a:endParaRPr>
                    </a:p>
                  </a:txBody>
                  <a:tcPr marL="91425" marR="91425" marT="0" marB="0" anchor="ctr">
                    <a:lnR w="38100" cap="flat" cmpd="sng">
                      <a:solidFill>
                        <a:schemeClr val="dk1"/>
                      </a:solidFill>
                      <a:prstDash val="solid"/>
                      <a:round/>
                      <a:headEnd type="none" w="sm" len="sm"/>
                      <a:tailEnd type="none" w="sm" len="sm"/>
                    </a:lnR>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622" name="Google Shape;622;p33"/>
          <p:cNvSpPr/>
          <p:nvPr/>
        </p:nvSpPr>
        <p:spPr>
          <a:xfrm>
            <a:off x="2321300" y="2012850"/>
            <a:ext cx="1610400" cy="558900"/>
          </a:xfrm>
          <a:prstGeom prst="wedgeRoundRectCallout">
            <a:avLst>
              <a:gd name="adj1" fmla="val 29921"/>
              <a:gd name="adj2" fmla="val -74884"/>
              <a:gd name="adj3"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latin typeface="Barlow"/>
                <a:ea typeface="Barlow"/>
                <a:cs typeface="Barlow"/>
                <a:sym typeface="Barlow"/>
              </a:rPr>
              <a:t>id của người dùng</a:t>
            </a:r>
            <a:endParaRPr>
              <a:latin typeface="Barlow"/>
              <a:ea typeface="Barlow"/>
              <a:cs typeface="Barlow"/>
              <a:sym typeface="Barlow"/>
            </a:endParaRPr>
          </a:p>
        </p:txBody>
      </p:sp>
      <p:sp>
        <p:nvSpPr>
          <p:cNvPr id="623" name="Google Shape;623;p33"/>
          <p:cNvSpPr/>
          <p:nvPr/>
        </p:nvSpPr>
        <p:spPr>
          <a:xfrm>
            <a:off x="4572000" y="2091900"/>
            <a:ext cx="1291500" cy="558900"/>
          </a:xfrm>
          <a:prstGeom prst="wedgeRoundRectCallout">
            <a:avLst>
              <a:gd name="adj1" fmla="val 29921"/>
              <a:gd name="adj2" fmla="val -74884"/>
              <a:gd name="adj3"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latin typeface="Barlow"/>
                <a:ea typeface="Barlow"/>
                <a:cs typeface="Barlow"/>
                <a:sym typeface="Barlow"/>
              </a:rPr>
              <a:t>id người bạn</a:t>
            </a:r>
            <a:endParaRPr>
              <a:latin typeface="Barlow"/>
              <a:ea typeface="Barlow"/>
              <a:cs typeface="Barlow"/>
              <a:sym typeface="Barlow"/>
            </a:endParaRPr>
          </a:p>
        </p:txBody>
      </p:sp>
      <p:sp>
        <p:nvSpPr>
          <p:cNvPr id="624" name="Google Shape;624;p33"/>
          <p:cNvSpPr/>
          <p:nvPr/>
        </p:nvSpPr>
        <p:spPr>
          <a:xfrm>
            <a:off x="7192575" y="832100"/>
            <a:ext cx="1474800" cy="558900"/>
          </a:xfrm>
          <a:prstGeom prst="wedgeRoundRectCallout">
            <a:avLst>
              <a:gd name="adj1" fmla="val -28235"/>
              <a:gd name="adj2" fmla="val 65513"/>
              <a:gd name="adj3"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latin typeface="Barlow"/>
                <a:ea typeface="Barlow"/>
                <a:cs typeface="Barlow"/>
                <a:sym typeface="Barlow"/>
              </a:rPr>
              <a:t>Mối liên kết giữa user &amp; friend</a:t>
            </a:r>
            <a:endParaRPr>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
              <a:t>Mô tả chi tiết tập dữ liệu </a:t>
            </a:r>
            <a:endParaRPr/>
          </a:p>
        </p:txBody>
      </p:sp>
      <p:sp>
        <p:nvSpPr>
          <p:cNvPr id="630" name="Google Shape;630;p3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vi"/>
              <a:t>9</a:t>
            </a:fld>
            <a:endParaRPr/>
          </a:p>
        </p:txBody>
      </p:sp>
      <p:sp>
        <p:nvSpPr>
          <p:cNvPr id="631" name="Google Shape;631;p34"/>
          <p:cNvSpPr/>
          <p:nvPr/>
        </p:nvSpPr>
        <p:spPr>
          <a:xfrm>
            <a:off x="1906450" y="2444725"/>
            <a:ext cx="824100" cy="8241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5</a:t>
            </a:r>
            <a:endParaRPr/>
          </a:p>
        </p:txBody>
      </p:sp>
      <p:sp>
        <p:nvSpPr>
          <p:cNvPr id="632" name="Google Shape;632;p34"/>
          <p:cNvSpPr/>
          <p:nvPr/>
        </p:nvSpPr>
        <p:spPr>
          <a:xfrm>
            <a:off x="4141950" y="1762700"/>
            <a:ext cx="824100" cy="8241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23</a:t>
            </a:r>
            <a:endParaRPr/>
          </a:p>
        </p:txBody>
      </p:sp>
      <p:sp>
        <p:nvSpPr>
          <p:cNvPr id="633" name="Google Shape;633;p34"/>
          <p:cNvSpPr/>
          <p:nvPr/>
        </p:nvSpPr>
        <p:spPr>
          <a:xfrm>
            <a:off x="4056700" y="3524550"/>
            <a:ext cx="824100" cy="8241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38</a:t>
            </a:r>
            <a:endParaRPr/>
          </a:p>
        </p:txBody>
      </p:sp>
      <p:cxnSp>
        <p:nvCxnSpPr>
          <p:cNvPr id="634" name="Google Shape;634;p34"/>
          <p:cNvCxnSpPr>
            <a:stCxn id="631" idx="7"/>
            <a:endCxn id="632" idx="2"/>
          </p:cNvCxnSpPr>
          <p:nvPr/>
        </p:nvCxnSpPr>
        <p:spPr>
          <a:xfrm rot="10800000" flipH="1">
            <a:off x="2609863" y="2174812"/>
            <a:ext cx="1532100" cy="390600"/>
          </a:xfrm>
          <a:prstGeom prst="straightConnector1">
            <a:avLst/>
          </a:prstGeom>
          <a:noFill/>
          <a:ln w="9525" cap="flat" cmpd="sng">
            <a:solidFill>
              <a:schemeClr val="dk2"/>
            </a:solidFill>
            <a:prstDash val="solid"/>
            <a:round/>
            <a:headEnd type="none" w="med" len="med"/>
            <a:tailEnd type="none" w="med" len="med"/>
          </a:ln>
        </p:spPr>
      </p:cxnSp>
      <p:cxnSp>
        <p:nvCxnSpPr>
          <p:cNvPr id="635" name="Google Shape;635;p34"/>
          <p:cNvCxnSpPr>
            <a:stCxn id="631" idx="5"/>
            <a:endCxn id="633" idx="2"/>
          </p:cNvCxnSpPr>
          <p:nvPr/>
        </p:nvCxnSpPr>
        <p:spPr>
          <a:xfrm>
            <a:off x="2609863" y="3148138"/>
            <a:ext cx="1446900" cy="788400"/>
          </a:xfrm>
          <a:prstGeom prst="straightConnector1">
            <a:avLst/>
          </a:prstGeom>
          <a:noFill/>
          <a:ln w="9525" cap="flat" cmpd="sng">
            <a:solidFill>
              <a:schemeClr val="dk2"/>
            </a:solidFill>
            <a:prstDash val="solid"/>
            <a:round/>
            <a:headEnd type="none" w="med" len="med"/>
            <a:tailEnd type="none" w="med" len="med"/>
          </a:ln>
        </p:spPr>
      </p:cxnSp>
      <p:sp>
        <p:nvSpPr>
          <p:cNvPr id="636" name="Google Shape;636;p34"/>
          <p:cNvSpPr/>
          <p:nvPr/>
        </p:nvSpPr>
        <p:spPr>
          <a:xfrm>
            <a:off x="6453200" y="3130300"/>
            <a:ext cx="824100" cy="8241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54</a:t>
            </a:r>
            <a:endParaRPr/>
          </a:p>
        </p:txBody>
      </p:sp>
      <p:cxnSp>
        <p:nvCxnSpPr>
          <p:cNvPr id="637" name="Google Shape;637;p34"/>
          <p:cNvCxnSpPr>
            <a:stCxn id="633" idx="6"/>
            <a:endCxn id="636" idx="3"/>
          </p:cNvCxnSpPr>
          <p:nvPr/>
        </p:nvCxnSpPr>
        <p:spPr>
          <a:xfrm rot="10800000" flipH="1">
            <a:off x="4880800" y="3833700"/>
            <a:ext cx="1693200" cy="102900"/>
          </a:xfrm>
          <a:prstGeom prst="straightConnector1">
            <a:avLst/>
          </a:prstGeom>
          <a:noFill/>
          <a:ln w="9525" cap="flat" cmpd="sng">
            <a:solidFill>
              <a:schemeClr val="dk2"/>
            </a:solidFill>
            <a:prstDash val="solid"/>
            <a:round/>
            <a:headEnd type="none" w="med" len="med"/>
            <a:tailEnd type="none" w="med" len="med"/>
          </a:ln>
        </p:spPr>
      </p:cxnSp>
      <p:sp>
        <p:nvSpPr>
          <p:cNvPr id="638" name="Google Shape;638;p34"/>
          <p:cNvSpPr txBox="1"/>
          <p:nvPr/>
        </p:nvSpPr>
        <p:spPr>
          <a:xfrm>
            <a:off x="1925000" y="3230075"/>
            <a:ext cx="88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user_id</a:t>
            </a:r>
            <a:endParaRPr>
              <a:latin typeface="Barlow Light"/>
              <a:ea typeface="Barlow Light"/>
              <a:cs typeface="Barlow Light"/>
              <a:sym typeface="Barlow Light"/>
            </a:endParaRPr>
          </a:p>
        </p:txBody>
      </p:sp>
      <p:sp>
        <p:nvSpPr>
          <p:cNvPr id="639" name="Google Shape;639;p34"/>
          <p:cNvSpPr txBox="1"/>
          <p:nvPr/>
        </p:nvSpPr>
        <p:spPr>
          <a:xfrm>
            <a:off x="6497800" y="3977950"/>
            <a:ext cx="88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friend_id</a:t>
            </a:r>
            <a:endParaRPr>
              <a:latin typeface="Barlow Light"/>
              <a:ea typeface="Barlow Light"/>
              <a:cs typeface="Barlow Light"/>
              <a:sym typeface="Barlow Light"/>
            </a:endParaRPr>
          </a:p>
        </p:txBody>
      </p:sp>
      <p:sp>
        <p:nvSpPr>
          <p:cNvPr id="640" name="Google Shape;640;p34"/>
          <p:cNvSpPr txBox="1"/>
          <p:nvPr/>
        </p:nvSpPr>
        <p:spPr>
          <a:xfrm>
            <a:off x="4028350" y="4366900"/>
            <a:ext cx="88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friend_id</a:t>
            </a:r>
            <a:endParaRPr>
              <a:latin typeface="Barlow Light"/>
              <a:ea typeface="Barlow Light"/>
              <a:cs typeface="Barlow Light"/>
              <a:sym typeface="Barlow Light"/>
            </a:endParaRPr>
          </a:p>
        </p:txBody>
      </p:sp>
      <p:sp>
        <p:nvSpPr>
          <p:cNvPr id="641" name="Google Shape;641;p34"/>
          <p:cNvSpPr txBox="1"/>
          <p:nvPr/>
        </p:nvSpPr>
        <p:spPr>
          <a:xfrm>
            <a:off x="4113600" y="2571750"/>
            <a:ext cx="88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friend_id</a:t>
            </a:r>
            <a:endParaRPr>
              <a:latin typeface="Barlow Light"/>
              <a:ea typeface="Barlow Light"/>
              <a:cs typeface="Barlow Light"/>
              <a:sym typeface="Barlow Light"/>
            </a:endParaRPr>
          </a:p>
        </p:txBody>
      </p:sp>
      <p:sp>
        <p:nvSpPr>
          <p:cNvPr id="642" name="Google Shape;642;p34"/>
          <p:cNvSpPr txBox="1"/>
          <p:nvPr/>
        </p:nvSpPr>
        <p:spPr>
          <a:xfrm>
            <a:off x="3442250" y="3364375"/>
            <a:ext cx="3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1</a:t>
            </a:r>
            <a:endParaRPr>
              <a:latin typeface="Barlow Light"/>
              <a:ea typeface="Barlow Light"/>
              <a:cs typeface="Barlow Light"/>
              <a:sym typeface="Barlow Light"/>
            </a:endParaRPr>
          </a:p>
        </p:txBody>
      </p:sp>
      <p:sp>
        <p:nvSpPr>
          <p:cNvPr id="643" name="Google Shape;643;p34"/>
          <p:cNvSpPr txBox="1"/>
          <p:nvPr/>
        </p:nvSpPr>
        <p:spPr>
          <a:xfrm>
            <a:off x="5501250" y="3585900"/>
            <a:ext cx="3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1</a:t>
            </a:r>
            <a:endParaRPr>
              <a:latin typeface="Barlow Light"/>
              <a:ea typeface="Barlow Light"/>
              <a:cs typeface="Barlow Light"/>
              <a:sym typeface="Barlow Light"/>
            </a:endParaRPr>
          </a:p>
        </p:txBody>
      </p:sp>
      <p:sp>
        <p:nvSpPr>
          <p:cNvPr id="644" name="Google Shape;644;p34"/>
          <p:cNvSpPr txBox="1"/>
          <p:nvPr/>
        </p:nvSpPr>
        <p:spPr>
          <a:xfrm>
            <a:off x="3181375" y="2050850"/>
            <a:ext cx="3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Barlow Light"/>
                <a:ea typeface="Barlow Light"/>
                <a:cs typeface="Barlow Light"/>
                <a:sym typeface="Barlow Light"/>
              </a:rPr>
              <a:t>1</a:t>
            </a:r>
            <a:endParaRPr>
              <a:latin typeface="Barlow Light"/>
              <a:ea typeface="Barlow Light"/>
              <a:cs typeface="Barlow Light"/>
              <a:sym typeface="Barlow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690</Words>
  <Application>Microsoft Office PowerPoint</Application>
  <PresentationFormat>On-screen Show (16:9)</PresentationFormat>
  <Paragraphs>244</Paragraphs>
  <Slides>22</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Barlow Light</vt:lpstr>
      <vt:lpstr>Montserrat</vt:lpstr>
      <vt:lpstr>Arial</vt:lpstr>
      <vt:lpstr>Courier New</vt:lpstr>
      <vt:lpstr>Barlow SemiBold</vt:lpstr>
      <vt:lpstr>Barlow</vt:lpstr>
      <vt:lpstr>Simple Light</vt:lpstr>
      <vt:lpstr>Lodovico template</vt:lpstr>
      <vt:lpstr>Hệ thống gợi ý  Gợi ý kết bạn Facebook với lọc cộng tác dựa trên Item</vt:lpstr>
      <vt:lpstr>Tóm tắt nội dung</vt:lpstr>
      <vt:lpstr>1. Giới thiệu bài toán</vt:lpstr>
      <vt:lpstr>PowerPoint Presentation</vt:lpstr>
      <vt:lpstr>Giải thuật tiêu biểu</vt:lpstr>
      <vt:lpstr>2. Review tập dữ liệu</vt:lpstr>
      <vt:lpstr>Mô tả chi tiết tập dữ liệu</vt:lpstr>
      <vt:lpstr>Facebook social circles data</vt:lpstr>
      <vt:lpstr>Mô tả chi tiết tập dữ liệu </vt:lpstr>
      <vt:lpstr>3. Giới thiệu giải thuật</vt:lpstr>
      <vt:lpstr>Dữ liệu thô</vt:lpstr>
      <vt:lpstr>Dữ liệu đã được xử lý</vt:lpstr>
      <vt:lpstr>Xây dựng ma trận tương tự</vt:lpstr>
      <vt:lpstr>Ma trận tương tự</vt:lpstr>
      <vt:lpstr>Dự báo các giá trị dựa vào ma trận tương tự</vt:lpstr>
      <vt:lpstr>4. Đánh giá mô hình</vt:lpstr>
      <vt:lpstr>Thực nghiệm</vt:lpstr>
      <vt:lpstr>Thực nghiệm</vt:lpstr>
      <vt:lpstr>Tạo danh sách  và đánh giá gợi ý kết bạn</vt:lpstr>
      <vt:lpstr>Tạo danh sách và đánh giá gợi ý kết bạn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gợi ý  Gợi ý kết bạn Facebook với lọc cộng tác dựa trên Item</dc:title>
  <cp:lastModifiedBy>Asus</cp:lastModifiedBy>
  <cp:revision>6</cp:revision>
  <dcterms:modified xsi:type="dcterms:W3CDTF">2022-06-12T03:51:26Z</dcterms:modified>
</cp:coreProperties>
</file>