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63" r:id="rId3"/>
    <p:sldId id="278" r:id="rId4"/>
    <p:sldId id="369" r:id="rId5"/>
    <p:sldId id="370" r:id="rId6"/>
    <p:sldId id="371" r:id="rId7"/>
    <p:sldId id="377" r:id="rId8"/>
    <p:sldId id="375" r:id="rId9"/>
    <p:sldId id="376" r:id="rId10"/>
    <p:sldId id="372" r:id="rId11"/>
    <p:sldId id="373" r:id="rId12"/>
    <p:sldId id="378" r:id="rId13"/>
    <p:sldId id="379" r:id="rId14"/>
    <p:sldId id="366" r:id="rId15"/>
    <p:sldId id="368" r:id="rId16"/>
    <p:sldId id="374" r:id="rId17"/>
    <p:sldId id="275"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56B07"/>
    <a:srgbClr val="9A7200"/>
    <a:srgbClr val="000099"/>
    <a:srgbClr val="08A80C"/>
    <a:srgbClr val="FFD44B"/>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24" autoAdjust="0"/>
    <p:restoredTop sz="95332" autoAdjust="0"/>
  </p:normalViewPr>
  <p:slideViewPr>
    <p:cSldViewPr>
      <p:cViewPr varScale="1">
        <p:scale>
          <a:sx n="84" d="100"/>
          <a:sy n="84" d="100"/>
        </p:scale>
        <p:origin x="974" y="82"/>
      </p:cViewPr>
      <p:guideLst>
        <p:guide orient="horz" pos="2160"/>
        <p:guide pos="2880"/>
      </p:guideLst>
    </p:cSldViewPr>
  </p:slideViewPr>
  <p:outlineViewPr>
    <p:cViewPr>
      <p:scale>
        <a:sx n="33" d="100"/>
        <a:sy n="33" d="100"/>
      </p:scale>
      <p:origin x="0" y="-3677"/>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BD7BB-74E2-40EE-9B96-710020CC50C8}" type="datetimeFigureOut">
              <a:rPr lang="en-US" smtClean="0"/>
              <a:t>6/15/2021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5E10F-FD57-449F-8DF8-0D901397B59B}" type="slidenum">
              <a:rPr lang="en-US" smtClean="0"/>
              <a:t>‹#›</a:t>
            </a:fld>
            <a:endParaRPr lang="en-US"/>
          </a:p>
        </p:txBody>
      </p:sp>
    </p:spTree>
    <p:extLst>
      <p:ext uri="{BB962C8B-B14F-4D97-AF65-F5344CB8AC3E}">
        <p14:creationId xmlns:p14="http://schemas.microsoft.com/office/powerpoint/2010/main" val="268114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8600" y="1371600"/>
            <a:ext cx="8686800" cy="2362200"/>
          </a:xfrm>
        </p:spPr>
        <p:txBody>
          <a:bodyPr>
            <a:noAutofit/>
          </a:bodyPr>
          <a:lstStyle/>
          <a:p>
            <a:pPr algn="ctr"/>
            <a:r>
              <a:rPr lang="en-US" sz="2800" dirty="0" smtClean="0">
                <a:solidFill>
                  <a:srgbClr val="FFC000"/>
                </a:solidFill>
                <a:latin typeface="Times New Roman" panose="02020603050405020304" pitchFamily="18" charset="0"/>
                <a:cs typeface="Times New Roman" panose="02020603050405020304" pitchFamily="18" charset="0"/>
              </a:rPr>
              <a:t/>
            </a:r>
            <a:br>
              <a:rPr lang="en-US" sz="2800" dirty="0" smtClean="0">
                <a:solidFill>
                  <a:srgbClr val="FFC000"/>
                </a:solidFill>
                <a:latin typeface="Times New Roman" panose="02020603050405020304" pitchFamily="18" charset="0"/>
                <a:cs typeface="Times New Roman" panose="02020603050405020304" pitchFamily="18" charset="0"/>
              </a:rPr>
            </a:br>
            <a:r>
              <a:rPr lang="en-US" sz="2800" dirty="0" err="1" smtClean="0">
                <a:solidFill>
                  <a:schemeClr val="accent2"/>
                </a:solidFill>
                <a:latin typeface="Times New Roman" panose="02020603050405020304" pitchFamily="18" charset="0"/>
                <a:cs typeface="Times New Roman" panose="02020603050405020304" pitchFamily="18" charset="0"/>
              </a:rPr>
              <a:t>Báo</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cáo</a:t>
            </a:r>
            <a:r>
              <a:rPr lang="en-US" sz="2800" dirty="0" smtClean="0">
                <a:solidFill>
                  <a:srgbClr val="FFC000"/>
                </a:solidFill>
                <a:latin typeface="Times New Roman" panose="02020603050405020304" pitchFamily="18" charset="0"/>
                <a:cs typeface="Times New Roman" panose="02020603050405020304" pitchFamily="18" charset="0"/>
              </a:rPr>
              <a:t/>
            </a:r>
            <a:br>
              <a:rPr lang="en-US" sz="2800" dirty="0" smtClean="0">
                <a:solidFill>
                  <a:srgbClr val="FFC000"/>
                </a:solidFill>
                <a:latin typeface="Times New Roman" panose="02020603050405020304" pitchFamily="18" charset="0"/>
                <a:cs typeface="Times New Roman" panose="02020603050405020304" pitchFamily="18" charset="0"/>
              </a:rPr>
            </a:br>
            <a:r>
              <a:rPr lang="en-US" sz="2800" dirty="0" err="1" smtClean="0">
                <a:solidFill>
                  <a:schemeClr val="accent2"/>
                </a:solidFill>
                <a:latin typeface="Times New Roman" panose="02020603050405020304" pitchFamily="18" charset="0"/>
                <a:cs typeface="Times New Roman" panose="02020603050405020304" pitchFamily="18" charset="0"/>
              </a:rPr>
              <a:t>Niên</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luận</a:t>
            </a:r>
            <a:r>
              <a:rPr lang="en-US" sz="2800" dirty="0" smtClean="0">
                <a:solidFill>
                  <a:schemeClr val="accent2"/>
                </a:solidFill>
                <a:latin typeface="Times New Roman" panose="02020603050405020304" pitchFamily="18" charset="0"/>
                <a:cs typeface="Times New Roman" panose="02020603050405020304" pitchFamily="18" charset="0"/>
              </a:rPr>
              <a:t> </a:t>
            </a:r>
            <a:r>
              <a:rPr lang="en-US" sz="2800" dirty="0" err="1" smtClean="0">
                <a:solidFill>
                  <a:schemeClr val="accent2"/>
                </a:solidFill>
                <a:latin typeface="Times New Roman" panose="02020603050405020304" pitchFamily="18" charset="0"/>
                <a:cs typeface="Times New Roman" panose="02020603050405020304" pitchFamily="18" charset="0"/>
              </a:rPr>
              <a:t>ngành</a:t>
            </a:r>
            <a:r>
              <a:rPr lang="en-US" sz="2800" dirty="0" smtClean="0">
                <a:solidFill>
                  <a:srgbClr val="FF0000"/>
                </a:solidFill>
                <a:latin typeface="Times New Roman" panose="02020603050405020304" pitchFamily="18" charset="0"/>
                <a:cs typeface="Times New Roman" panose="02020603050405020304" pitchFamily="18" charset="0"/>
              </a:rPr>
              <a:t/>
            </a:r>
            <a:br>
              <a:rPr lang="en-US" sz="2800" dirty="0" smtClean="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
            </a:r>
            <a:br>
              <a:rPr lang="en-US" sz="28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TÌM HIỂU XỬ LÝ NGÔN NGỮ TỰ NHIÊN VÀ</a:t>
            </a:r>
            <a:br>
              <a:rPr lang="en-US" sz="28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ỨNG DỤNG TÓM TẮT NỘI DUNG VĂN BẢN</a:t>
            </a:r>
            <a:br>
              <a:rPr lang="en-US" sz="2800" dirty="0">
                <a:solidFill>
                  <a:srgbClr val="FF0000"/>
                </a:solidFill>
                <a:latin typeface="Times New Roman" panose="02020603050405020304" pitchFamily="18" charset="0"/>
                <a:cs typeface="Times New Roman" panose="02020603050405020304" pitchFamily="18" charset="0"/>
              </a:rPr>
            </a:b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sz="half" idx="1"/>
          </p:nvPr>
        </p:nvSpPr>
        <p:spPr>
          <a:xfrm>
            <a:off x="533400" y="4227329"/>
            <a:ext cx="4267200" cy="1193275"/>
          </a:xfrm>
        </p:spPr>
        <p:txBody>
          <a:bodyPr>
            <a:normAutofit/>
          </a:bodyPr>
          <a:lstStyle/>
          <a:p>
            <a:pPr>
              <a:buFont typeface="Wingdings" panose="05000000000000000000" pitchFamily="2" charset="2"/>
              <a:buChar char="v"/>
            </a:pPr>
            <a:r>
              <a:rPr lang="en-US" sz="2400" dirty="0" err="1" smtClean="0">
                <a:solidFill>
                  <a:srgbClr val="002060"/>
                </a:solidFill>
                <a:latin typeface="Times New Roman" panose="02020603050405020304" pitchFamily="18" charset="0"/>
                <a:cs typeface="Times New Roman" panose="02020603050405020304" pitchFamily="18" charset="0"/>
              </a:rPr>
              <a:t>Giáo</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viên</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hướng</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dẫn</a:t>
            </a:r>
            <a:r>
              <a:rPr lang="en-US" sz="2400" dirty="0" smtClean="0">
                <a:solidFill>
                  <a:srgbClr val="002060"/>
                </a:solidFill>
                <a:latin typeface="Times New Roman" panose="02020603050405020304" pitchFamily="18" charset="0"/>
                <a:cs typeface="Times New Roman" panose="02020603050405020304" pitchFamily="18" charset="0"/>
              </a:rPr>
              <a:t>:</a:t>
            </a:r>
          </a:p>
          <a:p>
            <a:pPr marL="0" indent="0">
              <a:buNone/>
            </a:pPr>
            <a:r>
              <a:rPr lang="en-US" sz="2200" dirty="0" smtClean="0">
                <a:solidFill>
                  <a:srgbClr val="002060"/>
                </a:solidFill>
                <a:latin typeface="Times New Roman" panose="02020603050405020304" pitchFamily="18" charset="0"/>
                <a:cs typeface="Times New Roman" panose="02020603050405020304" pitchFamily="18" charset="0"/>
              </a:rPr>
              <a:t>     TS. </a:t>
            </a:r>
            <a:r>
              <a:rPr lang="en-US" sz="2200" dirty="0" err="1" smtClean="0">
                <a:solidFill>
                  <a:srgbClr val="002060"/>
                </a:solidFill>
                <a:latin typeface="Times New Roman" panose="02020603050405020304" pitchFamily="18" charset="0"/>
                <a:cs typeface="Times New Roman" panose="02020603050405020304" pitchFamily="18" charset="0"/>
              </a:rPr>
              <a:t>Trần</a:t>
            </a:r>
            <a:r>
              <a:rPr lang="en-US" sz="2200" dirty="0" smtClean="0">
                <a:solidFill>
                  <a:srgbClr val="002060"/>
                </a:solidFill>
                <a:latin typeface="Times New Roman" panose="02020603050405020304" pitchFamily="18" charset="0"/>
                <a:cs typeface="Times New Roman" panose="02020603050405020304" pitchFamily="18" charset="0"/>
              </a:rPr>
              <a:t> </a:t>
            </a:r>
            <a:r>
              <a:rPr lang="en-US" sz="2200" dirty="0" err="1" smtClean="0">
                <a:solidFill>
                  <a:srgbClr val="002060"/>
                </a:solidFill>
                <a:latin typeface="Times New Roman" panose="02020603050405020304" pitchFamily="18" charset="0"/>
                <a:cs typeface="Times New Roman" panose="02020603050405020304" pitchFamily="18" charset="0"/>
              </a:rPr>
              <a:t>Nguyễn</a:t>
            </a:r>
            <a:r>
              <a:rPr lang="en-US" sz="2200" dirty="0" smtClean="0">
                <a:solidFill>
                  <a:srgbClr val="002060"/>
                </a:solidFill>
                <a:latin typeface="Times New Roman" panose="02020603050405020304" pitchFamily="18" charset="0"/>
                <a:cs typeface="Times New Roman" panose="02020603050405020304" pitchFamily="18" charset="0"/>
              </a:rPr>
              <a:t> </a:t>
            </a:r>
            <a:r>
              <a:rPr lang="en-US" sz="2200" dirty="0" err="1" smtClean="0">
                <a:solidFill>
                  <a:srgbClr val="002060"/>
                </a:solidFill>
                <a:latin typeface="Times New Roman" panose="02020603050405020304" pitchFamily="18" charset="0"/>
                <a:cs typeface="Times New Roman" panose="02020603050405020304" pitchFamily="18" charset="0"/>
              </a:rPr>
              <a:t>Dương</a:t>
            </a:r>
            <a:r>
              <a:rPr lang="en-US" sz="2200" dirty="0" smtClean="0">
                <a:solidFill>
                  <a:srgbClr val="002060"/>
                </a:solidFill>
                <a:latin typeface="Times New Roman" panose="02020603050405020304" pitchFamily="18" charset="0"/>
                <a:cs typeface="Times New Roman" panose="02020603050405020304" pitchFamily="18" charset="0"/>
              </a:rPr>
              <a:t> Chi</a:t>
            </a:r>
          </a:p>
        </p:txBody>
      </p:sp>
      <p:sp>
        <p:nvSpPr>
          <p:cNvPr id="5" name="Content Placeholder 3"/>
          <p:cNvSpPr txBox="1">
            <a:spLocks/>
          </p:cNvSpPr>
          <p:nvPr/>
        </p:nvSpPr>
        <p:spPr>
          <a:xfrm>
            <a:off x="4343400" y="4227329"/>
            <a:ext cx="4800600" cy="1335271"/>
          </a:xfrm>
          <a:prstGeom prst="rect">
            <a:avLst/>
          </a:prstGeom>
        </p:spPr>
        <p:txBody>
          <a:bodyPr>
            <a:norm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400" dirty="0" smtClean="0">
                <a:solidFill>
                  <a:srgbClr val="002060"/>
                </a:solidFill>
                <a:latin typeface="Times New Roman" panose="02020603050405020304" pitchFamily="18" charset="0"/>
                <a:cs typeface="Times New Roman" panose="02020603050405020304" pitchFamily="18" charset="0"/>
              </a:rPr>
              <a:t>Sinh viên thực hiện: </a:t>
            </a:r>
            <a:endParaRPr lang="en-US" sz="2100" i="1" dirty="0">
              <a:solidFill>
                <a:srgbClr val="002060"/>
              </a:solidFill>
              <a:latin typeface="Times New Roman" panose="02020603050405020304" pitchFamily="18" charset="0"/>
              <a:cs typeface="Times New Roman" panose="02020603050405020304" pitchFamily="18" charset="0"/>
            </a:endParaRPr>
          </a:p>
          <a:p>
            <a:pPr marL="0" indent="0">
              <a:buNone/>
            </a:pPr>
            <a:r>
              <a:rPr lang="en-US" sz="2100" i="1" dirty="0">
                <a:solidFill>
                  <a:srgbClr val="002060"/>
                </a:solidFill>
                <a:latin typeface="Times New Roman" panose="02020603050405020304" pitchFamily="18" charset="0"/>
                <a:cs typeface="Times New Roman" panose="02020603050405020304" pitchFamily="18" charset="0"/>
              </a:rPr>
              <a:t> </a:t>
            </a:r>
            <a:r>
              <a:rPr lang="en-US" sz="2100" i="1"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Nguyễn </a:t>
            </a:r>
            <a:r>
              <a:rPr lang="en-US" sz="2400" dirty="0" err="1" smtClean="0">
                <a:solidFill>
                  <a:srgbClr val="002060"/>
                </a:solidFill>
                <a:latin typeface="Times New Roman" panose="02020603050405020304" pitchFamily="18" charset="0"/>
                <a:cs typeface="Times New Roman" panose="02020603050405020304" pitchFamily="18" charset="0"/>
              </a:rPr>
              <a:t>Hữu</a:t>
            </a:r>
            <a:r>
              <a:rPr lang="en-US" sz="2400" dirty="0" smtClean="0">
                <a:solidFill>
                  <a:srgbClr val="002060"/>
                </a:solidFill>
                <a:latin typeface="Times New Roman" panose="02020603050405020304" pitchFamily="18" charset="0"/>
                <a:cs typeface="Times New Roman" panose="02020603050405020304" pitchFamily="18" charset="0"/>
              </a:rPr>
              <a:t> Tính_B1710355</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KẾT QUẢ THỰC NGHIỆM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5" name="Oval 4"/>
          <p:cNvSpPr/>
          <p:nvPr/>
        </p:nvSpPr>
        <p:spPr>
          <a:xfrm>
            <a:off x="304800" y="3368722"/>
            <a:ext cx="1905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ĐÁNH GIÁ THỦ CÔNG</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6" name="Oval 5"/>
          <p:cNvSpPr/>
          <p:nvPr/>
        </p:nvSpPr>
        <p:spPr>
          <a:xfrm>
            <a:off x="3810000" y="3368722"/>
            <a:ext cx="1905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ĐÁNH GIÁ ĐỒNG CHỌN</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7" name="Oval 6"/>
          <p:cNvSpPr/>
          <p:nvPr/>
        </p:nvSpPr>
        <p:spPr>
          <a:xfrm>
            <a:off x="6948416" y="3368722"/>
            <a:ext cx="1905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ĐÁNH GIÁ DỰA TRÊN NỘI DUNG</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8" name="Rectangle 7"/>
          <p:cNvSpPr/>
          <p:nvPr/>
        </p:nvSpPr>
        <p:spPr>
          <a:xfrm>
            <a:off x="2774192" y="1688330"/>
            <a:ext cx="397661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PHƯƠNG PHÁP ĐÁNH GIÁ</a:t>
            </a:r>
            <a:endParaRPr lang="en-US" dirty="0">
              <a:solidFill>
                <a:schemeClr val="accent2"/>
              </a:solidFill>
              <a:latin typeface="Times New Roman" panose="02020603050405020304" pitchFamily="18" charset="0"/>
              <a:cs typeface="Times New Roman" panose="02020603050405020304" pitchFamily="18" charset="0"/>
            </a:endParaRPr>
          </a:p>
        </p:txBody>
      </p:sp>
      <p:cxnSp>
        <p:nvCxnSpPr>
          <p:cNvPr id="10" name="Straight Arrow Connector 9"/>
          <p:cNvCxnSpPr>
            <a:stCxn id="8" idx="2"/>
            <a:endCxn id="5" idx="0"/>
          </p:cNvCxnSpPr>
          <p:nvPr/>
        </p:nvCxnSpPr>
        <p:spPr>
          <a:xfrm flipH="1">
            <a:off x="1257300" y="2297930"/>
            <a:ext cx="3505200" cy="1070792"/>
          </a:xfrm>
          <a:prstGeom prst="straightConnector1">
            <a:avLst/>
          </a:prstGeom>
          <a:ln w="38100">
            <a:solidFill>
              <a:srgbClr val="0033CC"/>
            </a:solidFill>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a:stCxn id="8" idx="2"/>
            <a:endCxn id="6" idx="0"/>
          </p:cNvCxnSpPr>
          <p:nvPr/>
        </p:nvCxnSpPr>
        <p:spPr>
          <a:xfrm>
            <a:off x="4762500" y="2297930"/>
            <a:ext cx="0" cy="1070792"/>
          </a:xfrm>
          <a:prstGeom prst="straightConnector1">
            <a:avLst/>
          </a:prstGeom>
          <a:ln w="38100">
            <a:solidFill>
              <a:srgbClr val="0033CC"/>
            </a:solidFill>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a:stCxn id="8" idx="2"/>
            <a:endCxn id="7" idx="0"/>
          </p:cNvCxnSpPr>
          <p:nvPr/>
        </p:nvCxnSpPr>
        <p:spPr>
          <a:xfrm>
            <a:off x="4762500" y="2297930"/>
            <a:ext cx="3138416" cy="1070792"/>
          </a:xfrm>
          <a:prstGeom prst="straightConnector1">
            <a:avLst/>
          </a:prstGeom>
          <a:ln w="38100">
            <a:solidFill>
              <a:srgbClr val="0033CC"/>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56808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KẾT QUẢ THỰC NGHIỆM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sz="1200" dirty="0" smtClean="0"/>
          </a:p>
          <a:p>
            <a:pPr marL="0" indent="0">
              <a:buNone/>
            </a:pPr>
            <a:r>
              <a:rPr lang="en-US" sz="1800" b="1" u="sng" dirty="0" err="1" smtClean="0">
                <a:solidFill>
                  <a:schemeClr val="accent2"/>
                </a:solidFill>
                <a:latin typeface="Times New Roman" panose="02020603050405020304" pitchFamily="18" charset="0"/>
                <a:cs typeface="Times New Roman" panose="02020603050405020304" pitchFamily="18" charset="0"/>
              </a:rPr>
              <a:t>Văn</a:t>
            </a:r>
            <a:r>
              <a:rPr lang="en-US" sz="1800" b="1" u="sng" dirty="0" smtClean="0">
                <a:solidFill>
                  <a:schemeClr val="accent2"/>
                </a:solidFill>
                <a:latin typeface="Times New Roman" panose="02020603050405020304" pitchFamily="18" charset="0"/>
                <a:cs typeface="Times New Roman" panose="02020603050405020304" pitchFamily="18" charset="0"/>
              </a:rPr>
              <a:t> </a:t>
            </a:r>
            <a:r>
              <a:rPr lang="en-US" sz="1800" b="1" u="sng" dirty="0" err="1" smtClean="0">
                <a:solidFill>
                  <a:schemeClr val="accent2"/>
                </a:solidFill>
                <a:latin typeface="Times New Roman" panose="02020603050405020304" pitchFamily="18" charset="0"/>
                <a:cs typeface="Times New Roman" panose="02020603050405020304" pitchFamily="18" charset="0"/>
              </a:rPr>
              <a:t>bản</a:t>
            </a:r>
            <a:r>
              <a:rPr lang="en-US" sz="1800" b="1" u="sng" dirty="0" smtClean="0">
                <a:solidFill>
                  <a:schemeClr val="accent2"/>
                </a:solidFill>
                <a:latin typeface="Times New Roman" panose="02020603050405020304" pitchFamily="18" charset="0"/>
                <a:cs typeface="Times New Roman" panose="02020603050405020304" pitchFamily="18" charset="0"/>
              </a:rPr>
              <a:t> </a:t>
            </a:r>
            <a:r>
              <a:rPr lang="en-US" sz="1800" b="1" u="sng" dirty="0" err="1" smtClean="0">
                <a:solidFill>
                  <a:schemeClr val="accent2"/>
                </a:solidFill>
                <a:latin typeface="Times New Roman" panose="02020603050405020304" pitchFamily="18" charset="0"/>
                <a:cs typeface="Times New Roman" panose="02020603050405020304" pitchFamily="18" charset="0"/>
              </a:rPr>
              <a:t>gốc</a:t>
            </a:r>
            <a:r>
              <a:rPr lang="en-US" sz="1800" b="1" u="sng" dirty="0" smtClean="0">
                <a:solidFill>
                  <a:schemeClr val="accent2"/>
                </a:solidFill>
                <a:latin typeface="Times New Roman" panose="02020603050405020304" pitchFamily="18" charset="0"/>
                <a:cs typeface="Times New Roman" panose="02020603050405020304" pitchFamily="18" charset="0"/>
              </a:rPr>
              <a:t>:</a:t>
            </a:r>
          </a:p>
          <a:p>
            <a:pPr marL="0" indent="0">
              <a:buNone/>
            </a:pPr>
            <a:endParaRPr lang="en-US" sz="1800" b="1" u="sng" dirty="0" smtClean="0">
              <a:solidFill>
                <a:schemeClr val="accent2"/>
              </a:solidFill>
              <a:latin typeface="Times New Roman" panose="02020603050405020304" pitchFamily="18" charset="0"/>
              <a:cs typeface="Times New Roman" panose="02020603050405020304" pitchFamily="18" charset="0"/>
            </a:endParaRPr>
          </a:p>
          <a:p>
            <a:pPr marL="0" indent="0">
              <a:buNone/>
            </a:pPr>
            <a:r>
              <a:rPr lang="es-ES" sz="1800" dirty="0" err="1">
                <a:solidFill>
                  <a:schemeClr val="accent2"/>
                </a:solidFill>
                <a:latin typeface="Times New Roman" panose="02020603050405020304" pitchFamily="18" charset="0"/>
                <a:cs typeface="Times New Roman" panose="02020603050405020304" pitchFamily="18" charset="0"/>
              </a:rPr>
              <a:t>Thời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điểm</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này</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các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trường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thầy</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cô</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phụ</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huynh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và</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sinh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lớp</a:t>
            </a:r>
            <a:r>
              <a:rPr lang="es-ES" sz="1800" dirty="0">
                <a:solidFill>
                  <a:schemeClr val="accent2"/>
                </a:solidFill>
                <a:latin typeface="Times New Roman" panose="02020603050405020304" pitchFamily="18" charset="0"/>
                <a:cs typeface="Times New Roman" panose="02020603050405020304" pitchFamily="18" charset="0"/>
              </a:rPr>
              <a:t> 9 </a:t>
            </a:r>
            <a:r>
              <a:rPr lang="es-ES" sz="1800" dirty="0" err="1">
                <a:solidFill>
                  <a:schemeClr val="accent2"/>
                </a:solidFill>
                <a:latin typeface="Times New Roman" panose="02020603050405020304" pitchFamily="18" charset="0"/>
                <a:cs typeface="Times New Roman" panose="02020603050405020304" pitchFamily="18" charset="0"/>
              </a:rPr>
              <a:t>cơ</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bản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đã</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chuẩn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bị</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tốt</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nhất</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cho</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kỳ</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Trương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Gia</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Hân</a:t>
            </a:r>
            <a:r>
              <a:rPr lang="es-ES" sz="1800" dirty="0">
                <a:solidFill>
                  <a:schemeClr val="accent2"/>
                </a:solidFill>
                <a:latin typeface="Times New Roman" panose="02020603050405020304" pitchFamily="18" charset="0"/>
                <a:cs typeface="Times New Roman" panose="02020603050405020304" pitchFamily="18" charset="0"/>
              </a:rPr>
              <a:t> -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sinh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lớp</a:t>
            </a:r>
            <a:r>
              <a:rPr lang="es-ES" sz="1800" dirty="0">
                <a:solidFill>
                  <a:schemeClr val="accent2"/>
                </a:solidFill>
                <a:latin typeface="Times New Roman" panose="02020603050405020304" pitchFamily="18" charset="0"/>
                <a:cs typeface="Times New Roman" panose="02020603050405020304" pitchFamily="18" charset="0"/>
              </a:rPr>
              <a:t> 9 </a:t>
            </a:r>
            <a:r>
              <a:rPr lang="es-ES" sz="1800" dirty="0" err="1">
                <a:solidFill>
                  <a:schemeClr val="accent2"/>
                </a:solidFill>
                <a:latin typeface="Times New Roman" panose="02020603050405020304" pitchFamily="18" charset="0"/>
                <a:cs typeface="Times New Roman" panose="02020603050405020304" pitchFamily="18" charset="0"/>
              </a:rPr>
              <a:t>Trường</a:t>
            </a:r>
            <a:r>
              <a:rPr lang="es-ES" sz="1800" dirty="0">
                <a:solidFill>
                  <a:schemeClr val="accent2"/>
                </a:solidFill>
                <a:latin typeface="Times New Roman" panose="02020603050405020304" pitchFamily="18" charset="0"/>
                <a:cs typeface="Times New Roman" panose="02020603050405020304" pitchFamily="18" charset="0"/>
              </a:rPr>
              <a:t> THCS </a:t>
            </a:r>
            <a:r>
              <a:rPr lang="es-ES" sz="1800" dirty="0" err="1">
                <a:solidFill>
                  <a:schemeClr val="accent2"/>
                </a:solidFill>
                <a:latin typeface="Times New Roman" panose="02020603050405020304" pitchFamily="18" charset="0"/>
                <a:cs typeface="Times New Roman" panose="02020603050405020304" pitchFamily="18" charset="0"/>
              </a:rPr>
              <a:t>An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Thới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quận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Bình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Thủy</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đã</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có</a:t>
            </a:r>
            <a:r>
              <a:rPr lang="es-ES" sz="1800" dirty="0">
                <a:solidFill>
                  <a:schemeClr val="accent2"/>
                </a:solidFill>
                <a:latin typeface="Times New Roman" panose="02020603050405020304" pitchFamily="18" charset="0"/>
                <a:cs typeface="Times New Roman" panose="02020603050405020304" pitchFamily="18" charset="0"/>
              </a:rPr>
              <a:t> 9 </a:t>
            </a:r>
            <a:r>
              <a:rPr lang="es-ES" sz="1800" dirty="0" err="1">
                <a:solidFill>
                  <a:schemeClr val="accent2"/>
                </a:solidFill>
                <a:latin typeface="Times New Roman" panose="02020603050405020304" pitchFamily="18" charset="0"/>
                <a:cs typeface="Times New Roman" panose="02020603050405020304" pitchFamily="18" charset="0"/>
              </a:rPr>
              <a:t>năm</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đạt</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sinh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Giỏi</a:t>
            </a:r>
            <a:r>
              <a:rPr lang="es-ES" sz="1800" dirty="0">
                <a:solidFill>
                  <a:schemeClr val="accent2"/>
                </a:solidFill>
                <a:latin typeface="Times New Roman" panose="02020603050405020304" pitchFamily="18" charset="0"/>
                <a:cs typeface="Times New Roman" panose="02020603050405020304" pitchFamily="18" charset="0"/>
              </a:rPr>
              <a:t> - </a:t>
            </a:r>
            <a:r>
              <a:rPr lang="es-ES" sz="1800" dirty="0" err="1">
                <a:solidFill>
                  <a:schemeClr val="accent2"/>
                </a:solidFill>
                <a:latin typeface="Times New Roman" panose="02020603050405020304" pitchFamily="18" charset="0"/>
                <a:cs typeface="Times New Roman" panose="02020603050405020304" pitchFamily="18" charset="0"/>
              </a:rPr>
              <a:t>cho</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biết</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em</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được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thầy</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cô</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ôn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tập</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tại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trường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đồng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thời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tự</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rèn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luyện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thêm</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nên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khá</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tự</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tin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Chị</a:t>
            </a:r>
            <a:r>
              <a:rPr lang="es-ES" sz="1800" dirty="0">
                <a:solidFill>
                  <a:schemeClr val="accent2"/>
                </a:solidFill>
                <a:latin typeface="Times New Roman" panose="02020603050405020304" pitchFamily="18" charset="0"/>
                <a:cs typeface="Times New Roman" panose="02020603050405020304" pitchFamily="18" charset="0"/>
              </a:rPr>
              <a:t> Nguyễn </a:t>
            </a:r>
            <a:r>
              <a:rPr lang="es-ES" sz="1800" dirty="0" err="1">
                <a:solidFill>
                  <a:schemeClr val="accent2"/>
                </a:solidFill>
                <a:latin typeface="Times New Roman" panose="02020603050405020304" pitchFamily="18" charset="0"/>
                <a:cs typeface="Times New Roman" panose="02020603050405020304" pitchFamily="18" charset="0"/>
              </a:rPr>
              <a:t>Kiều</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Dung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phường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An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Hòa</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quận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Ninh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Kiều</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có</a:t>
            </a:r>
            <a:r>
              <a:rPr lang="es-ES" sz="1800" dirty="0">
                <a:solidFill>
                  <a:schemeClr val="accent2"/>
                </a:solidFill>
                <a:latin typeface="Times New Roman" panose="02020603050405020304" pitchFamily="18" charset="0"/>
                <a:cs typeface="Times New Roman" panose="02020603050405020304" pitchFamily="18" charset="0"/>
              </a:rPr>
              <a:t> con </a:t>
            </a:r>
            <a:r>
              <a:rPr lang="es-ES" sz="1800" dirty="0" err="1">
                <a:solidFill>
                  <a:schemeClr val="accent2"/>
                </a:solidFill>
                <a:latin typeface="Times New Roman" panose="02020603050405020304" pitchFamily="18" charset="0"/>
                <a:cs typeface="Times New Roman" panose="02020603050405020304" pitchFamily="18" charset="0"/>
              </a:rPr>
              <a:t>gái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đang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lớp</a:t>
            </a:r>
            <a:r>
              <a:rPr lang="es-ES" sz="1800" dirty="0">
                <a:solidFill>
                  <a:schemeClr val="accent2"/>
                </a:solidFill>
                <a:latin typeface="Times New Roman" panose="02020603050405020304" pitchFamily="18" charset="0"/>
                <a:cs typeface="Times New Roman" panose="02020603050405020304" pitchFamily="18" charset="0"/>
              </a:rPr>
              <a:t> 9, </a:t>
            </a:r>
            <a:r>
              <a:rPr lang="es-ES" sz="1800" dirty="0" err="1">
                <a:solidFill>
                  <a:schemeClr val="accent2"/>
                </a:solidFill>
                <a:latin typeface="Times New Roman" panose="02020603050405020304" pitchFamily="18" charset="0"/>
                <a:cs typeface="Times New Roman" panose="02020603050405020304" pitchFamily="18" charset="0"/>
              </a:rPr>
              <a:t>chia</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sẻ</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Thời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điểm</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kỳ</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cận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kề</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tôi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khuyên</a:t>
            </a:r>
            <a:r>
              <a:rPr lang="es-ES" sz="1800" dirty="0">
                <a:solidFill>
                  <a:schemeClr val="accent2"/>
                </a:solidFill>
                <a:latin typeface="Times New Roman" panose="02020603050405020304" pitchFamily="18" charset="0"/>
                <a:cs typeface="Times New Roman" panose="02020603050405020304" pitchFamily="18" charset="0"/>
              </a:rPr>
              <a:t> con </a:t>
            </a:r>
            <a:r>
              <a:rPr lang="es-ES" sz="1800" dirty="0" err="1">
                <a:solidFill>
                  <a:schemeClr val="accent2"/>
                </a:solidFill>
                <a:latin typeface="Times New Roman" panose="02020603050405020304" pitchFamily="18" charset="0"/>
                <a:cs typeface="Times New Roman" panose="02020603050405020304" pitchFamily="18" charset="0"/>
              </a:rPr>
              <a:t>nên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và</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nghỉ</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ngơi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khoa</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ăn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uống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lành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mạnh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và</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ngủ</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đủ</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giấc</a:t>
            </a:r>
            <a:r>
              <a:rPr lang="es-ES" sz="1800" dirty="0" smtClean="0">
                <a:solidFill>
                  <a:schemeClr val="accent2"/>
                </a:solidFill>
                <a:latin typeface="Times New Roman" panose="02020603050405020304" pitchFamily="18" charset="0"/>
                <a:cs typeface="Times New Roman" panose="02020603050405020304" pitchFamily="18" charset="0"/>
              </a:rPr>
              <a:t>”.</a:t>
            </a:r>
          </a:p>
          <a:p>
            <a:pPr marL="0" indent="0">
              <a:buNone/>
            </a:pPr>
            <a:r>
              <a:rPr lang="es-ES" sz="1800" dirty="0" smtClean="0">
                <a:solidFill>
                  <a:schemeClr val="accent2"/>
                </a:solidFill>
                <a:latin typeface="Times New Roman" panose="02020603050405020304" pitchFamily="18" charset="0"/>
                <a:cs typeface="Times New Roman" panose="02020603050405020304" pitchFamily="18" charset="0"/>
              </a:rPr>
              <a:t>……</a:t>
            </a:r>
            <a:endParaRPr lang="en-US" sz="1800" dirty="0">
              <a:solidFill>
                <a:schemeClr val="accent2"/>
              </a:solidFill>
              <a:latin typeface="Times New Roman" panose="02020603050405020304" pitchFamily="18" charset="0"/>
              <a:cs typeface="Times New Roman" panose="02020603050405020304" pitchFamily="18" charset="0"/>
            </a:endParaRPr>
          </a:p>
          <a:p>
            <a:pPr marL="0" indent="0">
              <a:buNone/>
            </a:pPr>
            <a:r>
              <a:rPr lang="es-ES" sz="1800" dirty="0" smtClean="0">
                <a:solidFill>
                  <a:schemeClr val="accent2"/>
                </a:solidFill>
                <a:latin typeface="Times New Roman" panose="02020603050405020304" pitchFamily="18" charset="0"/>
                <a:cs typeface="Times New Roman" panose="02020603050405020304" pitchFamily="18" charset="0"/>
              </a:rPr>
              <a:t>Con </a:t>
            </a:r>
            <a:r>
              <a:rPr lang="es-ES" sz="1800" dirty="0" err="1">
                <a:solidFill>
                  <a:schemeClr val="accent2"/>
                </a:solidFill>
                <a:latin typeface="Times New Roman" panose="02020603050405020304" pitchFamily="18" charset="0"/>
                <a:cs typeface="Times New Roman" panose="02020603050405020304" pitchFamily="18" charset="0"/>
              </a:rPr>
              <a:t>đường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tập</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của</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học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sinh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không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trúng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tuyển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lớp</a:t>
            </a:r>
            <a:r>
              <a:rPr lang="es-ES" sz="1800" dirty="0">
                <a:solidFill>
                  <a:schemeClr val="accent2"/>
                </a:solidFill>
                <a:latin typeface="Times New Roman" panose="02020603050405020304" pitchFamily="18" charset="0"/>
                <a:cs typeface="Times New Roman" panose="02020603050405020304" pitchFamily="18" charset="0"/>
              </a:rPr>
              <a:t> 10 THPT </a:t>
            </a:r>
            <a:r>
              <a:rPr lang="es-ES" sz="1800" dirty="0" err="1">
                <a:solidFill>
                  <a:schemeClr val="accent2"/>
                </a:solidFill>
                <a:latin typeface="Times New Roman" panose="02020603050405020304" pitchFamily="18" charset="0"/>
                <a:cs typeface="Times New Roman" panose="02020603050405020304" pitchFamily="18" charset="0"/>
              </a:rPr>
              <a:t>công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lập</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vẫn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có</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nhiều</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hướng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để</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đi</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đến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thành</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công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nếu</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như</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có</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sự</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lựa</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chọn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phù</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hợp</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năng</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lực</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điều</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kiện</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gia</a:t>
            </a:r>
            <a:r>
              <a:rPr lang="es-ES" sz="1800" dirty="0">
                <a:solidFill>
                  <a:schemeClr val="accent2"/>
                </a:solidFill>
                <a:latin typeface="Times New Roman" panose="02020603050405020304" pitchFamily="18" charset="0"/>
                <a:cs typeface="Times New Roman" panose="02020603050405020304" pitchFamily="18" charset="0"/>
              </a:rPr>
              <a:t> </a:t>
            </a:r>
            <a:r>
              <a:rPr lang="es-ES" sz="1800" dirty="0" err="1">
                <a:solidFill>
                  <a:schemeClr val="accent2"/>
                </a:solidFill>
                <a:latin typeface="Times New Roman" panose="02020603050405020304" pitchFamily="18" charset="0"/>
                <a:cs typeface="Times New Roman" panose="02020603050405020304" pitchFamily="18" charset="0"/>
              </a:rPr>
              <a:t>đình</a:t>
            </a:r>
            <a:r>
              <a:rPr lang="es-ES" sz="1800" dirty="0">
                <a:solidFill>
                  <a:schemeClr val="accent2"/>
                </a:solidFill>
                <a:latin typeface="Times New Roman" panose="02020603050405020304" pitchFamily="18" charset="0"/>
                <a:cs typeface="Times New Roman" panose="02020603050405020304" pitchFamily="18" charset="0"/>
              </a:rPr>
              <a:t>.</a:t>
            </a:r>
            <a:endParaRPr lang="en-US" sz="1800" dirty="0">
              <a:solidFill>
                <a:schemeClr val="accent2"/>
              </a:solidFill>
              <a:latin typeface="Times New Roman" panose="02020603050405020304" pitchFamily="18" charset="0"/>
              <a:cs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150788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           KẾT QUẢ THỰC NGHIỆM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idx="1"/>
          </p:nvPr>
        </p:nvSpPr>
        <p:spPr>
          <a:xfrm>
            <a:off x="630238" y="1718120"/>
            <a:ext cx="3868737" cy="376237"/>
          </a:xfrm>
        </p:spPr>
        <p:txBody>
          <a:bodyPr/>
          <a:lstStyle/>
          <a:p>
            <a:r>
              <a:rPr lang="en-US" sz="1600" dirty="0" err="1" smtClean="0">
                <a:solidFill>
                  <a:srgbClr val="0033CC"/>
                </a:solidFill>
                <a:latin typeface="Times New Roman" panose="02020603050405020304" pitchFamily="18" charset="0"/>
                <a:cs typeface="Times New Roman" panose="02020603050405020304" pitchFamily="18" charset="0"/>
              </a:rPr>
              <a:t>Đoạn</a:t>
            </a:r>
            <a:r>
              <a:rPr lang="en-US" sz="1600" dirty="0" smtClean="0">
                <a:solidFill>
                  <a:srgbClr val="0033CC"/>
                </a:solidFill>
                <a:latin typeface="Times New Roman" panose="02020603050405020304" pitchFamily="18" charset="0"/>
                <a:cs typeface="Times New Roman" panose="02020603050405020304" pitchFamily="18" charset="0"/>
              </a:rPr>
              <a:t> </a:t>
            </a:r>
            <a:r>
              <a:rPr lang="en-US" sz="1600" dirty="0" err="1" smtClean="0">
                <a:solidFill>
                  <a:srgbClr val="0033CC"/>
                </a:solidFill>
                <a:latin typeface="Times New Roman" panose="02020603050405020304" pitchFamily="18" charset="0"/>
                <a:cs typeface="Times New Roman" panose="02020603050405020304" pitchFamily="18" charset="0"/>
              </a:rPr>
              <a:t>văn</a:t>
            </a:r>
            <a:r>
              <a:rPr lang="en-US" sz="1600" dirty="0" smtClean="0">
                <a:solidFill>
                  <a:srgbClr val="0033CC"/>
                </a:solidFill>
                <a:latin typeface="Times New Roman" panose="02020603050405020304" pitchFamily="18" charset="0"/>
                <a:cs typeface="Times New Roman" panose="02020603050405020304" pitchFamily="18" charset="0"/>
              </a:rPr>
              <a:t> </a:t>
            </a:r>
            <a:r>
              <a:rPr lang="en-US" sz="1600" dirty="0" err="1" smtClean="0">
                <a:solidFill>
                  <a:srgbClr val="0033CC"/>
                </a:solidFill>
                <a:latin typeface="Times New Roman" panose="02020603050405020304" pitchFamily="18" charset="0"/>
                <a:cs typeface="Times New Roman" panose="02020603050405020304" pitchFamily="18" charset="0"/>
              </a:rPr>
              <a:t>bản</a:t>
            </a:r>
            <a:r>
              <a:rPr lang="en-US" sz="1600" dirty="0" smtClean="0">
                <a:solidFill>
                  <a:srgbClr val="0033CC"/>
                </a:solidFill>
                <a:latin typeface="Times New Roman" panose="02020603050405020304" pitchFamily="18" charset="0"/>
                <a:cs typeface="Times New Roman" panose="02020603050405020304" pitchFamily="18" charset="0"/>
              </a:rPr>
              <a:t> </a:t>
            </a:r>
            <a:r>
              <a:rPr lang="en-US" sz="1600" dirty="0" err="1" smtClean="0">
                <a:solidFill>
                  <a:srgbClr val="0033CC"/>
                </a:solidFill>
                <a:latin typeface="Times New Roman" panose="02020603050405020304" pitchFamily="18" charset="0"/>
                <a:cs typeface="Times New Roman" panose="02020603050405020304" pitchFamily="18" charset="0"/>
              </a:rPr>
              <a:t>tóm</a:t>
            </a:r>
            <a:r>
              <a:rPr lang="en-US" sz="1600" dirty="0" smtClean="0">
                <a:solidFill>
                  <a:srgbClr val="0033CC"/>
                </a:solidFill>
                <a:latin typeface="Times New Roman" panose="02020603050405020304" pitchFamily="18" charset="0"/>
                <a:cs typeface="Times New Roman" panose="02020603050405020304" pitchFamily="18" charset="0"/>
              </a:rPr>
              <a:t> </a:t>
            </a:r>
            <a:r>
              <a:rPr lang="en-US" sz="1600" dirty="0" err="1" smtClean="0">
                <a:solidFill>
                  <a:srgbClr val="0033CC"/>
                </a:solidFill>
                <a:latin typeface="Times New Roman" panose="02020603050405020304" pitchFamily="18" charset="0"/>
                <a:cs typeface="Times New Roman" panose="02020603050405020304" pitchFamily="18" charset="0"/>
              </a:rPr>
              <a:t>tắt</a:t>
            </a:r>
            <a:r>
              <a:rPr lang="en-US" sz="1600" dirty="0" smtClean="0">
                <a:solidFill>
                  <a:srgbClr val="0033CC"/>
                </a:solidFill>
                <a:latin typeface="Times New Roman" panose="02020603050405020304" pitchFamily="18" charset="0"/>
                <a:cs typeface="Times New Roman" panose="02020603050405020304" pitchFamily="18" charset="0"/>
              </a:rPr>
              <a:t> </a:t>
            </a:r>
            <a:r>
              <a:rPr lang="en-US" sz="1600" dirty="0" err="1" smtClean="0">
                <a:solidFill>
                  <a:srgbClr val="0033CC"/>
                </a:solidFill>
                <a:latin typeface="Times New Roman" panose="02020603050405020304" pitchFamily="18" charset="0"/>
                <a:cs typeface="Times New Roman" panose="02020603050405020304" pitchFamily="18" charset="0"/>
              </a:rPr>
              <a:t>mẫu</a:t>
            </a:r>
            <a:r>
              <a:rPr lang="en-US" sz="1600" dirty="0" smtClean="0">
                <a:solidFill>
                  <a:srgbClr val="0033CC"/>
                </a:solidFill>
                <a:latin typeface="Times New Roman" panose="02020603050405020304" pitchFamily="18" charset="0"/>
                <a:cs typeface="Times New Roman" panose="02020603050405020304" pitchFamily="18" charset="0"/>
              </a:rPr>
              <a:t>:</a:t>
            </a:r>
            <a:endParaRPr lang="en-US" sz="1600" dirty="0">
              <a:solidFill>
                <a:srgbClr val="0033CC"/>
              </a:solidFill>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half" idx="2"/>
          </p:nvPr>
        </p:nvSpPr>
        <p:spPr>
          <a:xfrm>
            <a:off x="630237" y="2100453"/>
            <a:ext cx="3868737" cy="4452747"/>
          </a:xfrm>
        </p:spPr>
        <p:txBody>
          <a:bodyPr/>
          <a:lstStyle/>
          <a:p>
            <a:pPr marL="0" indent="0" algn="just">
              <a:buNone/>
            </a:pPr>
            <a:r>
              <a:rPr lang="vi-VN" sz="1300" dirty="0">
                <a:solidFill>
                  <a:schemeClr val="accent2"/>
                </a:solidFill>
                <a:latin typeface="Times New Roman" panose="02020603050405020304" pitchFamily="18" charset="0"/>
                <a:cs typeface="Times New Roman" panose="02020603050405020304" pitchFamily="18" charset="0"/>
              </a:rPr>
              <a:t>Trung tâm Sàng lọc - Chẩn đoán trước sinh và sơ sinh tại BV Phụ sản TP Cần Thơ được Tổng cục Dân số - Kế hoạch hóa gia đình giao trọng trách thực hiện án nâng cao chất lượng dân số 12 tỉnh ÐBSCL. Theo đó, Trung tâm thực hiện tầm soát các bệnh, tật bẩm sinh giai đoạn trước sinh cho thai phụ đến khám thai tại BV trong 3 tháng đầu và 3 tháng giữa thai kỳ. </a:t>
            </a:r>
            <a:r>
              <a:rPr lang="vi-VN" sz="1300" b="1" dirty="0">
                <a:solidFill>
                  <a:schemeClr val="tx1"/>
                </a:solidFill>
                <a:latin typeface="Times New Roman" panose="02020603050405020304" pitchFamily="18" charset="0"/>
                <a:cs typeface="Times New Roman" panose="02020603050405020304" pitchFamily="18" charset="0"/>
              </a:rPr>
              <a:t>Trong 48 giờ đầu sau sinh, trẻ sinh ra tại viện đều được tầm soát bệnh lý bẩm sinh thông qua xét nghiệm lấy máu gót chân.</a:t>
            </a:r>
            <a:r>
              <a:rPr lang="vi-VN" sz="1300" dirty="0">
                <a:solidFill>
                  <a:schemeClr val="tx1"/>
                </a:solidFill>
                <a:latin typeface="Times New Roman" panose="02020603050405020304" pitchFamily="18" charset="0"/>
                <a:cs typeface="Times New Roman" panose="02020603050405020304" pitchFamily="18" charset="0"/>
              </a:rPr>
              <a:t> </a:t>
            </a:r>
            <a:r>
              <a:rPr lang="vi-VN" sz="1300" dirty="0">
                <a:solidFill>
                  <a:schemeClr val="accent2"/>
                </a:solidFill>
                <a:latin typeface="Times New Roman" panose="02020603050405020304" pitchFamily="18" charset="0"/>
                <a:cs typeface="Times New Roman" panose="02020603050405020304" pitchFamily="18" charset="0"/>
              </a:rPr>
              <a:t>Cô N.T.T đưa cháu nội 7 tháng tuổi đến tái khám tại Khoa Nhi - Sơ sinh BV Phụ sản TP Cần Thơ, chia sẻ: </a:t>
            </a:r>
            <a:r>
              <a:rPr lang="vi-VN" sz="1300" b="1" dirty="0">
                <a:solidFill>
                  <a:srgbClr val="FF0000"/>
                </a:solidFill>
                <a:latin typeface="Times New Roman" panose="02020603050405020304" pitchFamily="18" charset="0"/>
                <a:cs typeface="Times New Roman" panose="02020603050405020304" pitchFamily="18" charset="0"/>
              </a:rPr>
              <a:t>"Các bác sĩ, điều dưỡng Khoa Nhi - Sơ sinh là những người mẹ hồi sinh cho bé một cuộc đời". </a:t>
            </a:r>
            <a:r>
              <a:rPr lang="vi-VN" sz="1300" b="1" dirty="0">
                <a:solidFill>
                  <a:srgbClr val="056B07"/>
                </a:solidFill>
                <a:latin typeface="Times New Roman" panose="02020603050405020304" pitchFamily="18" charset="0"/>
                <a:cs typeface="Times New Roman" panose="02020603050405020304" pitchFamily="18" charset="0"/>
              </a:rPr>
              <a:t>Cô T kể, khi có kết quả chẩn đoán bé có nguy cơ cao mắc bệnh tăng sản thượng thận bẩm sinh, gia đình không biết là bệnh gì.</a:t>
            </a:r>
            <a:r>
              <a:rPr lang="vi-VN" sz="1300" b="1" dirty="0">
                <a:solidFill>
                  <a:schemeClr val="accent2"/>
                </a:solidFill>
                <a:latin typeface="Times New Roman" panose="02020603050405020304" pitchFamily="18" charset="0"/>
                <a:cs typeface="Times New Roman" panose="02020603050405020304" pitchFamily="18" charset="0"/>
              </a:rPr>
              <a:t> </a:t>
            </a:r>
            <a:r>
              <a:rPr lang="vi-VN" sz="1300" dirty="0">
                <a:solidFill>
                  <a:schemeClr val="accent2"/>
                </a:solidFill>
                <a:latin typeface="Times New Roman" panose="02020603050405020304" pitchFamily="18" charset="0"/>
                <a:cs typeface="Times New Roman" panose="02020603050405020304" pitchFamily="18" charset="0"/>
              </a:rPr>
              <a:t>Sau đó, bé nhập viện và diễn biến nặng dần, tưởng đâu không qua khỏi. Không chỉ trường hợp của cháu cô T, mà hầu hết các trường hợp mắc bệnh bẩm sinh, BS Ngọc Yến và tập thể Khoa Nhi - Sơ sinh đều theo dõi chặt chẽ, chăm sóc chu đáo.</a:t>
            </a:r>
            <a:endParaRPr lang="en-US" sz="1300" dirty="0">
              <a:solidFill>
                <a:schemeClr val="accent2"/>
              </a:solidFill>
              <a:latin typeface="Times New Roman" panose="02020603050405020304" pitchFamily="18" charset="0"/>
              <a:cs typeface="Times New Roman" panose="02020603050405020304" pitchFamily="18" charset="0"/>
            </a:endParaRPr>
          </a:p>
        </p:txBody>
      </p:sp>
      <p:sp>
        <p:nvSpPr>
          <p:cNvPr id="12" name="Text Placeholder 11"/>
          <p:cNvSpPr>
            <a:spLocks noGrp="1"/>
          </p:cNvSpPr>
          <p:nvPr>
            <p:ph type="body" sz="quarter" idx="3"/>
          </p:nvPr>
        </p:nvSpPr>
        <p:spPr>
          <a:xfrm>
            <a:off x="4629150" y="1564132"/>
            <a:ext cx="3887788" cy="530225"/>
          </a:xfrm>
        </p:spPr>
        <p:txBody>
          <a:bodyPr/>
          <a:lstStyle/>
          <a:p>
            <a:r>
              <a:rPr lang="en-US" sz="1600" dirty="0" err="1" smtClean="0">
                <a:solidFill>
                  <a:srgbClr val="0033CC"/>
                </a:solidFill>
                <a:latin typeface="Times New Roman" panose="02020603050405020304" pitchFamily="18" charset="0"/>
                <a:cs typeface="Times New Roman" panose="02020603050405020304" pitchFamily="18" charset="0"/>
              </a:rPr>
              <a:t>Văn</a:t>
            </a:r>
            <a:r>
              <a:rPr lang="en-US" sz="1600" dirty="0" smtClean="0">
                <a:solidFill>
                  <a:srgbClr val="0033CC"/>
                </a:solidFill>
                <a:latin typeface="Times New Roman" panose="02020603050405020304" pitchFamily="18" charset="0"/>
                <a:cs typeface="Times New Roman" panose="02020603050405020304" pitchFamily="18" charset="0"/>
              </a:rPr>
              <a:t> </a:t>
            </a:r>
            <a:r>
              <a:rPr lang="en-US" sz="1600" dirty="0" err="1" smtClean="0">
                <a:solidFill>
                  <a:srgbClr val="0033CC"/>
                </a:solidFill>
                <a:latin typeface="Times New Roman" panose="02020603050405020304" pitchFamily="18" charset="0"/>
                <a:cs typeface="Times New Roman" panose="02020603050405020304" pitchFamily="18" charset="0"/>
              </a:rPr>
              <a:t>bản</a:t>
            </a:r>
            <a:r>
              <a:rPr lang="en-US" sz="1600" dirty="0" smtClean="0">
                <a:solidFill>
                  <a:srgbClr val="0033CC"/>
                </a:solidFill>
                <a:latin typeface="Times New Roman" panose="02020603050405020304" pitchFamily="18" charset="0"/>
                <a:cs typeface="Times New Roman" panose="02020603050405020304" pitchFamily="18" charset="0"/>
              </a:rPr>
              <a:t> </a:t>
            </a:r>
            <a:r>
              <a:rPr lang="en-US" sz="1600" dirty="0" err="1" smtClean="0">
                <a:solidFill>
                  <a:srgbClr val="0033CC"/>
                </a:solidFill>
                <a:latin typeface="Times New Roman" panose="02020603050405020304" pitchFamily="18" charset="0"/>
                <a:cs typeface="Times New Roman" panose="02020603050405020304" pitchFamily="18" charset="0"/>
              </a:rPr>
              <a:t>tóm</a:t>
            </a:r>
            <a:r>
              <a:rPr lang="en-US" sz="1600" dirty="0" smtClean="0">
                <a:solidFill>
                  <a:srgbClr val="0033CC"/>
                </a:solidFill>
                <a:latin typeface="Times New Roman" panose="02020603050405020304" pitchFamily="18" charset="0"/>
                <a:cs typeface="Times New Roman" panose="02020603050405020304" pitchFamily="18" charset="0"/>
              </a:rPr>
              <a:t> </a:t>
            </a:r>
            <a:r>
              <a:rPr lang="en-US" sz="1600" dirty="0" err="1" smtClean="0">
                <a:solidFill>
                  <a:srgbClr val="0033CC"/>
                </a:solidFill>
                <a:latin typeface="Times New Roman" panose="02020603050405020304" pitchFamily="18" charset="0"/>
                <a:cs typeface="Times New Roman" panose="02020603050405020304" pitchFamily="18" charset="0"/>
              </a:rPr>
              <a:t>tắt</a:t>
            </a:r>
            <a:r>
              <a:rPr lang="en-US" sz="1600" dirty="0" smtClean="0">
                <a:solidFill>
                  <a:srgbClr val="0033CC"/>
                </a:solidFill>
                <a:latin typeface="Times New Roman" panose="02020603050405020304" pitchFamily="18" charset="0"/>
                <a:cs typeface="Times New Roman" panose="02020603050405020304" pitchFamily="18" charset="0"/>
              </a:rPr>
              <a:t> Spacy:</a:t>
            </a:r>
            <a:endParaRPr lang="en-US" sz="1600" dirty="0">
              <a:solidFill>
                <a:srgbClr val="0033CC"/>
              </a:solidFill>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4"/>
          </p:nvPr>
        </p:nvSpPr>
        <p:spPr>
          <a:xfrm>
            <a:off x="4588828" y="2094357"/>
            <a:ext cx="3887788" cy="4230243"/>
          </a:xfrm>
        </p:spPr>
        <p:txBody>
          <a:bodyPr/>
          <a:lstStyle/>
          <a:p>
            <a:pPr marL="0" indent="0" algn="just">
              <a:buNone/>
            </a:pPr>
            <a:r>
              <a:rPr lang="vi-VN" sz="1300" dirty="0">
                <a:latin typeface="Times New Roman" panose="02020603050405020304" pitchFamily="18" charset="0"/>
                <a:cs typeface="Times New Roman" panose="02020603050405020304" pitchFamily="18" charset="0"/>
              </a:rPr>
              <a:t>TS Vũ Chí Dũng, Trưởng khoa Nội tiết - Chuyển hóa - Di truyền, BV Nhi Trung ương Hà Nội, là người luôn đồng hành, hỗ </a:t>
            </a:r>
            <a:r>
              <a:rPr lang="vi-VN" sz="1300" dirty="0" smtClean="0">
                <a:latin typeface="Times New Roman" panose="02020603050405020304" pitchFamily="18" charset="0"/>
                <a:cs typeface="Times New Roman" panose="02020603050405020304" pitchFamily="18" charset="0"/>
              </a:rPr>
              <a:t>trợ </a:t>
            </a:r>
            <a:r>
              <a:rPr lang="vi-VN" sz="1300" dirty="0">
                <a:latin typeface="Times New Roman" panose="02020603050405020304" pitchFamily="18" charset="0"/>
                <a:cs typeface="Times New Roman" panose="02020603050405020304" pitchFamily="18" charset="0"/>
              </a:rPr>
              <a:t>Khoa Thơ đã phát hiện, điều trị 4 ca tăng sản, 11 ca suy giáp và theo dõi 2 bệnh về rối loạn chuyển hóa bẩm sinh”. Thơ, chia sẻ: </a:t>
            </a:r>
            <a:r>
              <a:rPr lang="vi-VN" sz="1300" b="1" dirty="0">
                <a:solidFill>
                  <a:srgbClr val="FF0000"/>
                </a:solidFill>
                <a:latin typeface="Times New Roman" panose="02020603050405020304" pitchFamily="18" charset="0"/>
                <a:cs typeface="Times New Roman" panose="02020603050405020304" pitchFamily="18" charset="0"/>
              </a:rPr>
              <a:t>“Các bác sĩ, điều dưỡng ở Khoa Nhi - Sơ sinh là những người mẹ đã hồi sinh cho bé một cuộc đời”. </a:t>
            </a:r>
            <a:r>
              <a:rPr lang="vi-VN" sz="1300" b="1" dirty="0">
                <a:solidFill>
                  <a:srgbClr val="056B07"/>
                </a:solidFill>
                <a:latin typeface="Times New Roman" panose="02020603050405020304" pitchFamily="18" charset="0"/>
                <a:cs typeface="Times New Roman" panose="02020603050405020304" pitchFamily="18" charset="0"/>
              </a:rPr>
              <a:t>Cô T kể, khi có kết quả chẩn đoán bé có nguy cơ cao mắc bệnh tăng sản thượng thận bẩm sinh, gia đình không </a:t>
            </a:r>
            <a:r>
              <a:rPr lang="vi-VN" sz="1300" b="1" dirty="0" smtClean="0">
                <a:solidFill>
                  <a:srgbClr val="056B07"/>
                </a:solidFill>
                <a:latin typeface="Times New Roman" panose="02020603050405020304" pitchFamily="18" charset="0"/>
                <a:cs typeface="Times New Roman" panose="02020603050405020304" pitchFamily="18" charset="0"/>
              </a:rPr>
              <a:t>biết</a:t>
            </a:r>
            <a:r>
              <a:rPr lang="en-US" sz="1300" b="1" dirty="0" smtClean="0">
                <a:solidFill>
                  <a:srgbClr val="056B07"/>
                </a:solidFill>
                <a:latin typeface="Times New Roman" panose="02020603050405020304" pitchFamily="18" charset="0"/>
                <a:cs typeface="Times New Roman" panose="02020603050405020304" pitchFamily="18" charset="0"/>
              </a:rPr>
              <a:t> </a:t>
            </a:r>
            <a:r>
              <a:rPr lang="en-US" sz="1300" b="1" dirty="0" err="1" smtClean="0">
                <a:solidFill>
                  <a:srgbClr val="056B07"/>
                </a:solidFill>
                <a:latin typeface="Times New Roman" panose="02020603050405020304" pitchFamily="18" charset="0"/>
                <a:cs typeface="Times New Roman" panose="02020603050405020304" pitchFamily="18" charset="0"/>
              </a:rPr>
              <a:t>là</a:t>
            </a:r>
            <a:r>
              <a:rPr lang="en-US" sz="1300" b="1" dirty="0" smtClean="0">
                <a:solidFill>
                  <a:srgbClr val="056B07"/>
                </a:solidFill>
                <a:latin typeface="Times New Roman" panose="02020603050405020304" pitchFamily="18" charset="0"/>
                <a:cs typeface="Times New Roman" panose="02020603050405020304" pitchFamily="18" charset="0"/>
              </a:rPr>
              <a:t> </a:t>
            </a:r>
            <a:r>
              <a:rPr lang="en-US" sz="1300" b="1" dirty="0" err="1" smtClean="0">
                <a:solidFill>
                  <a:srgbClr val="056B07"/>
                </a:solidFill>
                <a:latin typeface="Times New Roman" panose="02020603050405020304" pitchFamily="18" charset="0"/>
                <a:cs typeface="Times New Roman" panose="02020603050405020304" pitchFamily="18" charset="0"/>
              </a:rPr>
              <a:t>bệnh</a:t>
            </a:r>
            <a:r>
              <a:rPr lang="en-US" sz="1300" b="1" dirty="0" smtClean="0">
                <a:solidFill>
                  <a:srgbClr val="056B07"/>
                </a:solidFill>
                <a:latin typeface="Times New Roman" panose="02020603050405020304" pitchFamily="18" charset="0"/>
                <a:cs typeface="Times New Roman" panose="02020603050405020304" pitchFamily="18" charset="0"/>
              </a:rPr>
              <a:t> </a:t>
            </a:r>
            <a:r>
              <a:rPr lang="en-US" sz="1300" b="1" dirty="0" err="1" smtClean="0">
                <a:solidFill>
                  <a:srgbClr val="056B07"/>
                </a:solidFill>
                <a:latin typeface="Times New Roman" panose="02020603050405020304" pitchFamily="18" charset="0"/>
                <a:cs typeface="Times New Roman" panose="02020603050405020304" pitchFamily="18" charset="0"/>
              </a:rPr>
              <a:t>gì</a:t>
            </a:r>
            <a:r>
              <a:rPr lang="en-US" sz="1300" b="1" dirty="0" smtClean="0">
                <a:solidFill>
                  <a:srgbClr val="056B07"/>
                </a:solidFill>
                <a:latin typeface="Times New Roman" panose="02020603050405020304" pitchFamily="18" charset="0"/>
                <a:cs typeface="Times New Roman" panose="02020603050405020304" pitchFamily="18" charset="0"/>
              </a:rPr>
              <a:t>.</a:t>
            </a:r>
            <a:r>
              <a:rPr lang="vi-VN" sz="1300" b="1" dirty="0" smtClean="0">
                <a:solidFill>
                  <a:srgbClr val="056B07"/>
                </a:solidFill>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BS CKI Thạch Thị Ngọc Yến, Phó Trưởng Khoa Nhi - Sơ sinh, chia sẻ: “Với chỉ đạo và ủng hộ của Ban Giám đốc BV, đội </a:t>
            </a:r>
            <a:r>
              <a:rPr lang="vi-VN" sz="1300" dirty="0" smtClean="0">
                <a:latin typeface="Times New Roman" panose="02020603050405020304" pitchFamily="18" charset="0"/>
                <a:cs typeface="Times New Roman" panose="02020603050405020304" pitchFamily="18" charset="0"/>
              </a:rPr>
              <a:t>ngũ</a:t>
            </a:r>
            <a:r>
              <a:rPr lang="en-US" sz="1300" dirty="0" smtClean="0">
                <a:latin typeface="Times New Roman" panose="02020603050405020304" pitchFamily="18" charset="0"/>
                <a:cs typeface="Times New Roman" panose="02020603050405020304" pitchFamily="18" charset="0"/>
              </a:rPr>
              <a:t>.</a:t>
            </a:r>
            <a:r>
              <a:rPr lang="vi-VN" sz="1300" dirty="0" smtClean="0">
                <a:latin typeface="Times New Roman" panose="02020603050405020304" pitchFamily="18" charset="0"/>
                <a:cs typeface="Times New Roman" panose="02020603050405020304" pitchFamily="18" charset="0"/>
              </a:rPr>
              <a:t> </a:t>
            </a:r>
            <a:r>
              <a:rPr lang="vi-VN" sz="1300" dirty="0">
                <a:latin typeface="Times New Roman" panose="02020603050405020304" pitchFamily="18" charset="0"/>
                <a:cs typeface="Times New Roman" panose="02020603050405020304" pitchFamily="18" charset="0"/>
              </a:rPr>
              <a:t>Trước đây, khi có kết quả chẩn đoán bệnh, tất cả các trường hợp nghi ngờ nguy cơ cao đều phải chuyển lên tuyến trên. </a:t>
            </a:r>
            <a:r>
              <a:rPr lang="vi-VN" sz="1300" b="1" dirty="0">
                <a:solidFill>
                  <a:schemeClr val="tx1"/>
                </a:solidFill>
                <a:latin typeface="Times New Roman" panose="02020603050405020304" pitchFamily="18" charset="0"/>
                <a:cs typeface="Times New Roman" panose="02020603050405020304" pitchFamily="18" charset="0"/>
              </a:rPr>
              <a:t>Trong 48 giờ đầu sau sinh, trẻ sinh ra tại viện đều được tầm soát bệnh lý bẩm sinh thông qua xét nghiệm lấy máu gót chân.</a:t>
            </a:r>
            <a:endParaRPr lang="en-US" sz="13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964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KẾT </a:t>
            </a:r>
            <a:r>
              <a:rPr lang="en-US" dirty="0">
                <a:solidFill>
                  <a:srgbClr val="FF0000"/>
                </a:solidFill>
                <a:latin typeface="Times New Roman" panose="02020603050405020304" pitchFamily="18" charset="0"/>
                <a:cs typeface="Times New Roman" panose="02020603050405020304" pitchFamily="18" charset="0"/>
              </a:rPr>
              <a:t>QUẢ THỰC NGHIỆM</a:t>
            </a:r>
            <a:endParaRPr lang="en-US" dirty="0"/>
          </a:p>
        </p:txBody>
      </p:sp>
      <p:sp>
        <p:nvSpPr>
          <p:cNvPr id="3" name="Content Placeholder 2"/>
          <p:cNvSpPr>
            <a:spLocks noGrp="1"/>
          </p:cNvSpPr>
          <p:nvPr>
            <p:ph idx="1"/>
          </p:nvPr>
        </p:nvSpPr>
        <p:spPr/>
        <p:txBody>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So </a:t>
            </a:r>
            <a:r>
              <a:rPr lang="en-US" sz="2400" b="1" dirty="0" err="1" smtClean="0">
                <a:latin typeface="Times New Roman" panose="02020603050405020304" pitchFamily="18" charset="0"/>
                <a:cs typeface="Times New Roman" panose="02020603050405020304" pitchFamily="18" charset="0"/>
              </a:rPr>
              <a:t>sánh</a:t>
            </a:r>
            <a:r>
              <a:rPr lang="en-US" sz="2400" b="1" dirty="0" smtClean="0">
                <a:latin typeface="Times New Roman" panose="02020603050405020304" pitchFamily="18" charset="0"/>
                <a:cs typeface="Times New Roman" panose="02020603050405020304" pitchFamily="18" charset="0"/>
              </a:rPr>
              <a:t> Spacy, </a:t>
            </a:r>
            <a:r>
              <a:rPr lang="en-US" sz="2400" b="1" dirty="0" err="1" smtClean="0">
                <a:latin typeface="Times New Roman" panose="02020603050405020304" pitchFamily="18" charset="0"/>
                <a:cs typeface="Times New Roman" panose="02020603050405020304" pitchFamily="18" charset="0"/>
              </a:rPr>
              <a:t>Gensim</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và</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Suny</a:t>
            </a:r>
            <a:r>
              <a:rPr lang="en-US" sz="24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a:t>
            </a:r>
            <a:r>
              <a:rPr lang="vi-VN" sz="1800" dirty="0" smtClean="0">
                <a:latin typeface="Times New Roman" panose="02020603050405020304" pitchFamily="18" charset="0"/>
                <a:cs typeface="Times New Roman" panose="02020603050405020304" pitchFamily="18" charset="0"/>
              </a:rPr>
              <a:t>ả </a:t>
            </a:r>
            <a:r>
              <a:rPr lang="vi-VN" sz="1800" dirty="0">
                <a:latin typeface="Times New Roman" panose="02020603050405020304" pitchFamily="18" charset="0"/>
                <a:cs typeface="Times New Roman" panose="02020603050405020304" pitchFamily="18" charset="0"/>
              </a:rPr>
              <a:t>ba phương pháp đều cho đoạn văn tóm tắt khá tốt, có logic về mặt ngữ nghĩa, liên kết câu và không có lỗi sai về mặt từ vựng.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V</a:t>
            </a:r>
            <a:r>
              <a:rPr lang="vi-VN" sz="1800" dirty="0" smtClean="0">
                <a:latin typeface="Times New Roman" panose="02020603050405020304" pitchFamily="18" charset="0"/>
                <a:cs typeface="Times New Roman" panose="02020603050405020304" pitchFamily="18" charset="0"/>
              </a:rPr>
              <a:t>ề </a:t>
            </a:r>
            <a:r>
              <a:rPr lang="vi-VN" sz="1800" dirty="0">
                <a:latin typeface="Times New Roman" panose="02020603050405020304" pitchFamily="18" charset="0"/>
                <a:cs typeface="Times New Roman" panose="02020603050405020304" pitchFamily="18" charset="0"/>
              </a:rPr>
              <a:t>nội dung, Spacy lại cho nội dung tóm tắt đầy đủ và không mất mát nội dung của văn bản gốc.</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1800" dirty="0" smtClean="0">
                <a:latin typeface="Times New Roman" panose="02020603050405020304" pitchFamily="18" charset="0"/>
                <a:cs typeface="Times New Roman" panose="02020603050405020304" pitchFamily="18" charset="0"/>
              </a:rPr>
              <a:t>Bài </a:t>
            </a:r>
            <a:r>
              <a:rPr lang="vi-VN" sz="1800" dirty="0">
                <a:latin typeface="Times New Roman" panose="02020603050405020304" pitchFamily="18" charset="0"/>
                <a:cs typeface="Times New Roman" panose="02020603050405020304" pitchFamily="18" charset="0"/>
              </a:rPr>
              <a:t>toán tóm tắt văn bản theo hướng trích xuất có thể cho kết quả khả quan, có khả năng tạo ra văn bản tóm tắt gần giống với cách con người thực hiện tóm tắt.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121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KẾT LUẬN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28800"/>
            <a:ext cx="8534400" cy="4767262"/>
          </a:xfrm>
        </p:spPr>
        <p:txBody>
          <a:bodyPr/>
          <a:lstStyle/>
          <a:p>
            <a:pPr marL="0" indent="0">
              <a:buNone/>
            </a:pPr>
            <a:r>
              <a:rPr lang="vi-VN" sz="1800" dirty="0" smtClean="0">
                <a:latin typeface="Times New Roman" panose="02020603050405020304" pitchFamily="18" charset="0"/>
                <a:cs typeface="Times New Roman" panose="02020603050405020304" pitchFamily="18" charset="0"/>
              </a:rPr>
              <a:t>Kết </a:t>
            </a:r>
            <a:r>
              <a:rPr lang="vi-VN" sz="1800" dirty="0">
                <a:latin typeface="Times New Roman" panose="02020603050405020304" pitchFamily="18" charset="0"/>
                <a:cs typeface="Times New Roman" panose="02020603050405020304" pitchFamily="18" charset="0"/>
              </a:rPr>
              <a:t>quả đạt được</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buNone/>
            </a:pP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Xây dựng được phần mềm tóm tắt văn bản với chức năng cơ bản như:</a:t>
            </a:r>
          </a:p>
          <a:p>
            <a:pPr marL="685800" indent="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Tóm </a:t>
            </a:r>
            <a:r>
              <a:rPr lang="vi-VN" sz="1800" dirty="0">
                <a:latin typeface="Times New Roman" panose="02020603050405020304" pitchFamily="18" charset="0"/>
                <a:cs typeface="Times New Roman" panose="02020603050405020304" pitchFamily="18" charset="0"/>
              </a:rPr>
              <a:t>tắt văn bản từ khung giao diện được người dùng dán văn bản vào</a:t>
            </a:r>
          </a:p>
          <a:p>
            <a:pPr marL="685800" indent="0">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Tóm </a:t>
            </a:r>
            <a:r>
              <a:rPr lang="vi-VN" sz="1800" dirty="0">
                <a:latin typeface="Times New Roman" panose="02020603050405020304" pitchFamily="18" charset="0"/>
                <a:cs typeface="Times New Roman" panose="02020603050405020304" pitchFamily="18" charset="0"/>
              </a:rPr>
              <a:t>tắt văn bản từ link url của các trang internet nguồn mở</a:t>
            </a:r>
          </a:p>
          <a:p>
            <a:pPr marL="685800" indent="0">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So </a:t>
            </a:r>
            <a:r>
              <a:rPr lang="vi-VN" sz="1800" dirty="0">
                <a:latin typeface="Times New Roman" panose="02020603050405020304" pitchFamily="18" charset="0"/>
                <a:cs typeface="Times New Roman" panose="02020603050405020304" pitchFamily="18" charset="0"/>
              </a:rPr>
              <a:t>sánh với các phiên bản khác nhau của tóm tắt văn </a:t>
            </a:r>
            <a:r>
              <a:rPr lang="vi-VN" sz="1800" dirty="0" smtClean="0">
                <a:latin typeface="Times New Roman" panose="02020603050405020304" pitchFamily="18" charset="0"/>
                <a:cs typeface="Times New Roman" panose="02020603050405020304" pitchFamily="18" charset="0"/>
              </a:rPr>
              <a:t>bản</a:t>
            </a:r>
            <a:endParaRPr lang="en-US" sz="1800" dirty="0" smtClean="0">
              <a:latin typeface="Times New Roman" panose="02020603050405020304" pitchFamily="18" charset="0"/>
              <a:cs typeface="Times New Roman" panose="02020603050405020304" pitchFamily="18" charset="0"/>
            </a:endParaRPr>
          </a:p>
          <a:p>
            <a:pPr marL="685800" indent="0">
              <a:buNone/>
            </a:pP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Niên luận xây dựng tập dữ liệu cho tóm tắt văn bản tiếng </a:t>
            </a:r>
            <a:r>
              <a:rPr lang="vi-VN" sz="1800" dirty="0" smtClean="0">
                <a:latin typeface="Times New Roman" panose="02020603050405020304" pitchFamily="18" charset="0"/>
                <a:cs typeface="Times New Roman" panose="02020603050405020304" pitchFamily="18" charset="0"/>
              </a:rPr>
              <a:t>Việt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smtClean="0">
                <a:latin typeface="Times New Roman" panose="02020603050405020304" pitchFamily="18" charset="0"/>
                <a:cs typeface="Times New Roman" panose="02020603050405020304" pitchFamily="18" charset="0"/>
              </a:rPr>
              <a:t>Niên </a:t>
            </a:r>
            <a:r>
              <a:rPr lang="vi-VN" sz="1800" dirty="0">
                <a:latin typeface="Times New Roman" panose="02020603050405020304" pitchFamily="18" charset="0"/>
                <a:cs typeface="Times New Roman" panose="02020603050405020304" pitchFamily="18" charset="0"/>
              </a:rPr>
              <a:t>luận cũng đã thử nghiệm mô hình đã xây dựng với dữ liệu tiếng Việt. Thử nghiệm với dữ liệu tiếng Việt về tin tức từ báo cần thơ (https://baocantho.com.vn/) và một số báo khác cho kết quả khả quan.</a:t>
            </a:r>
          </a:p>
          <a:p>
            <a:pPr marL="0" indent="0">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052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KẾT LUẬN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85938"/>
            <a:ext cx="8534400" cy="4767262"/>
          </a:xfrm>
        </p:spPr>
        <p:txBody>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smtClean="0">
                <a:latin typeface="Times New Roman" panose="02020603050405020304" pitchFamily="18" charset="0"/>
                <a:cs typeface="Times New Roman" panose="02020603050405020304" pitchFamily="18" charset="0"/>
              </a:rPr>
              <a:t>Những </a:t>
            </a:r>
            <a:r>
              <a:rPr lang="vi-VN" sz="1800" dirty="0">
                <a:latin typeface="Times New Roman" panose="02020603050405020304" pitchFamily="18" charset="0"/>
                <a:cs typeface="Times New Roman" panose="02020603050405020304" pitchFamily="18" charset="0"/>
              </a:rPr>
              <a:t>hạn chế</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smtClean="0">
                <a:latin typeface="Times New Roman" panose="02020603050405020304" pitchFamily="18" charset="0"/>
                <a:cs typeface="Times New Roman" panose="02020603050405020304" pitchFamily="18" charset="0"/>
              </a:rPr>
              <a:t>Chưa </a:t>
            </a:r>
            <a:r>
              <a:rPr lang="vi-VN" sz="1800" dirty="0">
                <a:latin typeface="Times New Roman" panose="02020603050405020304" pitchFamily="18" charset="0"/>
                <a:cs typeface="Times New Roman" panose="02020603050405020304" pitchFamily="18" charset="0"/>
              </a:rPr>
              <a:t>cho phép người dùng chọn số câu tóm tắt thích hợp.</a:t>
            </a:r>
          </a:p>
          <a:p>
            <a:pPr>
              <a:buFont typeface="Wingdings" panose="05000000000000000000" pitchFamily="2" charset="2"/>
              <a:buChar char="Ø"/>
            </a:pPr>
            <a:r>
              <a:rPr lang="vi-VN" sz="1800" dirty="0" smtClean="0">
                <a:latin typeface="Times New Roman" panose="02020603050405020304" pitchFamily="18" charset="0"/>
                <a:cs typeface="Times New Roman" panose="02020603050405020304" pitchFamily="18" charset="0"/>
              </a:rPr>
              <a:t>Không </a:t>
            </a:r>
            <a:r>
              <a:rPr lang="vi-VN" sz="1800" dirty="0">
                <a:latin typeface="Times New Roman" panose="02020603050405020304" pitchFamily="18" charset="0"/>
                <a:cs typeface="Times New Roman" panose="02020603050405020304" pitchFamily="18" charset="0"/>
              </a:rPr>
              <a:t>có chức năng upload văn bản bằng file</a:t>
            </a:r>
          </a:p>
          <a:p>
            <a:pPr marL="0" indent="0">
              <a:buNone/>
            </a:pPr>
            <a:endParaRPr lang="vi-VN" sz="1800" dirty="0">
              <a:latin typeface="Times New Roman" panose="02020603050405020304" pitchFamily="18" charset="0"/>
              <a:cs typeface="Times New Roman" panose="02020603050405020304" pitchFamily="18" charset="0"/>
            </a:endParaRPr>
          </a:p>
          <a:p>
            <a:pPr marL="0" lvl="0" indent="0">
              <a:buNone/>
            </a:pPr>
            <a:r>
              <a:rPr lang="vi-VN" sz="1800" dirty="0">
                <a:latin typeface="Times New Roman" panose="02020603050405020304" pitchFamily="18" charset="0"/>
                <a:cs typeface="Times New Roman" panose="02020603050405020304" pitchFamily="18" charset="0"/>
              </a:rPr>
              <a:t>Hướng phát triển:</a:t>
            </a:r>
          </a:p>
          <a:p>
            <a:pPr lvl="0">
              <a:buFont typeface="Wingdings" panose="05000000000000000000" pitchFamily="2" charset="2"/>
              <a:buChar char="Ø"/>
            </a:pPr>
            <a:r>
              <a:rPr lang="vi-VN" sz="1800" dirty="0" smtClean="0">
                <a:latin typeface="Times New Roman" panose="02020603050405020304" pitchFamily="18" charset="0"/>
                <a:cs typeface="Times New Roman" panose="02020603050405020304" pitchFamily="18" charset="0"/>
              </a:rPr>
              <a:t>Hoàn </a:t>
            </a:r>
            <a:r>
              <a:rPr lang="vi-VN" sz="1800" dirty="0">
                <a:latin typeface="Times New Roman" panose="02020603050405020304" pitchFamily="18" charset="0"/>
                <a:cs typeface="Times New Roman" panose="02020603050405020304" pitchFamily="18" charset="0"/>
              </a:rPr>
              <a:t>thiện thêm hai chức năng nói trên để ứng dụng được hoàn chỉnh và phong phú hơn về mặt chức năng</a:t>
            </a:r>
          </a:p>
          <a:p>
            <a:pPr lvl="0">
              <a:buFont typeface="Wingdings" panose="05000000000000000000" pitchFamily="2" charset="2"/>
              <a:buChar char="Ø"/>
            </a:pPr>
            <a:r>
              <a:rPr lang="vi-VN" sz="1800" dirty="0" smtClean="0">
                <a:latin typeface="Times New Roman" panose="02020603050405020304" pitchFamily="18" charset="0"/>
                <a:cs typeface="Times New Roman" panose="02020603050405020304" pitchFamily="18" charset="0"/>
              </a:rPr>
              <a:t>Để </a:t>
            </a:r>
            <a:r>
              <a:rPr lang="vi-VN" sz="1800" dirty="0">
                <a:latin typeface="Times New Roman" panose="02020603050405020304" pitchFamily="18" charset="0"/>
                <a:cs typeface="Times New Roman" panose="02020603050405020304" pitchFamily="18" charset="0"/>
              </a:rPr>
              <a:t>tăng độ chính xác cho tóm tắt văn bản, điều kiện quan trọng là xây dựng tập dữ liệu đầu vào chất lượng hơn, thể hiện chính xác hơn độ tượng quan, mối liên hệ giữa các </a:t>
            </a:r>
            <a:r>
              <a:rPr lang="vi-VN" sz="1800" dirty="0" smtClean="0">
                <a:latin typeface="Times New Roman" panose="02020603050405020304" pitchFamily="18" charset="0"/>
                <a:cs typeface="Times New Roman" panose="02020603050405020304" pitchFamily="18" charset="0"/>
              </a:rPr>
              <a:t>từ. </a:t>
            </a:r>
            <a:r>
              <a:rPr lang="vi-VN" sz="1800" dirty="0">
                <a:latin typeface="Times New Roman" panose="02020603050405020304" pitchFamily="18" charset="0"/>
                <a:cs typeface="Times New Roman" panose="02020603050405020304" pitchFamily="18" charset="0"/>
              </a:rPr>
              <a:t>Do đó, việc xây dựng tập dữ liệu lớn và phong phú về chủ đề, đa dạng về mặt từ vựng là rất cần thiết cho quá trình tóm tắt văn bản</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s-ES" sz="1800" dirty="0" err="1">
                <a:latin typeface="Times New Roman" panose="02020603050405020304" pitchFamily="18" charset="0"/>
                <a:cs typeface="Times New Roman" panose="02020603050405020304" pitchFamily="18" charset="0"/>
              </a:rPr>
              <a:t>Chức</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năng</a:t>
            </a:r>
            <a:r>
              <a:rPr lang="es-ES" sz="1800" dirty="0">
                <a:latin typeface="Times New Roman" panose="02020603050405020304" pitchFamily="18" charset="0"/>
                <a:cs typeface="Times New Roman" panose="02020603050405020304" pitchFamily="18" charset="0"/>
              </a:rPr>
              <a:t> so </a:t>
            </a:r>
            <a:r>
              <a:rPr lang="es-ES" sz="1800" dirty="0" err="1">
                <a:latin typeface="Times New Roman" panose="02020603050405020304" pitchFamily="18" charset="0"/>
                <a:cs typeface="Times New Roman" panose="02020603050405020304" pitchFamily="18" charset="0"/>
              </a:rPr>
              <a:t>sánh</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các</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phiên</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bản</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khác</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nhau</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phát</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triển</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thành</a:t>
            </a:r>
            <a:r>
              <a:rPr lang="es-ES" sz="1800" dirty="0">
                <a:latin typeface="Times New Roman" panose="02020603050405020304" pitchFamily="18" charset="0"/>
                <a:cs typeface="Times New Roman" panose="02020603050405020304" pitchFamily="18" charset="0"/>
              </a:rPr>
              <a:t> 3 </a:t>
            </a:r>
            <a:r>
              <a:rPr lang="es-ES" sz="1800" dirty="0" err="1">
                <a:latin typeface="Times New Roman" panose="02020603050405020304" pitchFamily="18" charset="0"/>
                <a:cs typeface="Times New Roman" panose="02020603050405020304" pitchFamily="18" charset="0"/>
              </a:rPr>
              <a:t>khung</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kết</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quả</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đầu</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ra</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mỗi</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khung</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chứa</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một</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bản</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tóm</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tắt</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văn</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bản</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của</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một</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phiên</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bản</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giúp</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người</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dùng</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dễ</a:t>
            </a:r>
            <a:r>
              <a:rPr lang="es-ES" sz="1800" dirty="0">
                <a:latin typeface="Times New Roman" panose="02020603050405020304" pitchFamily="18" charset="0"/>
                <a:cs typeface="Times New Roman" panose="02020603050405020304" pitchFamily="18" charset="0"/>
              </a:rPr>
              <a:t> so </a:t>
            </a:r>
            <a:r>
              <a:rPr lang="es-ES" sz="1800" dirty="0" err="1">
                <a:latin typeface="Times New Roman" panose="02020603050405020304" pitchFamily="18" charset="0"/>
                <a:cs typeface="Times New Roman" panose="02020603050405020304" pitchFamily="18" charset="0"/>
              </a:rPr>
              <a:t>sánh</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hơn</a:t>
            </a:r>
            <a:r>
              <a:rPr lang="es-E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lvl="0" indent="0">
              <a:buNone/>
            </a:pPr>
            <a:endParaRPr lang="vi-VN"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478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KẾT LUẬN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85938"/>
            <a:ext cx="8534400" cy="4767262"/>
          </a:xfrm>
        </p:spPr>
        <p:txBody>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2000" dirty="0" smtClean="0">
                <a:latin typeface="Times New Roman" panose="02020603050405020304" pitchFamily="18" charset="0"/>
                <a:cs typeface="Times New Roman" panose="02020603050405020304" pitchFamily="18" charset="0"/>
              </a:rPr>
              <a:t>DEMO CHƯƠNG TRÌNH</a:t>
            </a:r>
          </a:p>
        </p:txBody>
      </p:sp>
    </p:spTree>
    <p:extLst>
      <p:ext uri="{BB962C8B-B14F-4D97-AF65-F5344CB8AC3E}">
        <p14:creationId xmlns:p14="http://schemas.microsoft.com/office/powerpoint/2010/main" val="3779817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628900"/>
            <a:ext cx="3524250" cy="2857500"/>
          </a:xfrm>
          <a:prstGeom prst="rect">
            <a:avLst/>
          </a:prstGeom>
        </p:spPr>
      </p:pic>
      <p:sp>
        <p:nvSpPr>
          <p:cNvPr id="10" name="Rectangle 9"/>
          <p:cNvSpPr/>
          <p:nvPr/>
        </p:nvSpPr>
        <p:spPr>
          <a:xfrm>
            <a:off x="1295400" y="838200"/>
            <a:ext cx="6400800" cy="923330"/>
          </a:xfrm>
          <a:prstGeom prst="rect">
            <a:avLst/>
          </a:prstGeom>
          <a:noFill/>
        </p:spPr>
        <p:txBody>
          <a:bodyPr wrap="none" lIns="91440" tIns="45720" rIns="91440" bIns="45720">
            <a:prstTxWarp prst="textChevron">
              <a:avLst/>
            </a:prstTxWarp>
            <a:spAutoFit/>
          </a:bodyPr>
          <a:lstStyle/>
          <a:p>
            <a:pPr algn="ctr"/>
            <a:r>
              <a:rPr lang="en-US" sz="5400" b="1" cap="none" spc="0" dirty="0" smtClean="0">
                <a:ln w="22225">
                  <a:solidFill>
                    <a:schemeClr val="accent2"/>
                  </a:solidFill>
                  <a:prstDash val="solid"/>
                </a:ln>
                <a:solidFill>
                  <a:srgbClr val="FFFF00"/>
                </a:solidFill>
                <a:effectLst/>
              </a:rPr>
              <a:t>Goodbye!</a:t>
            </a:r>
            <a:endParaRPr lang="en-US" sz="5400" b="1" cap="none" spc="0" dirty="0">
              <a:ln w="22225">
                <a:solidFill>
                  <a:schemeClr val="accent2"/>
                </a:solidFill>
                <a:prstDash val="solid"/>
              </a:ln>
              <a:solidFill>
                <a:srgbClr val="FFFF00"/>
              </a:solidFill>
              <a:effectLst/>
            </a:endParaRPr>
          </a:p>
        </p:txBody>
      </p:sp>
    </p:spTree>
    <p:extLst>
      <p:ext uri="{BB962C8B-B14F-4D97-AF65-F5344CB8AC3E}">
        <p14:creationId xmlns:p14="http://schemas.microsoft.com/office/powerpoint/2010/main" val="465738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50096" y="152400"/>
            <a:ext cx="6050903" cy="16002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NỘI DUNG BÁO CÁO</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609600" y="1905000"/>
            <a:ext cx="6934200" cy="4491036"/>
          </a:xfrm>
          <a:prstGeom prst="rect">
            <a:avLst/>
          </a:prstGeom>
        </p:spPr>
        <p:txBody>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GIỚI THIỆU </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HỆ THỐNG TÓM TẮT VĂN BẢN</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KẾT QUẢ THỰC NGHIỆM</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KẾT LUẬN</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AutoShape 2" descr="Text Summarization using Deep Learning | by Priya Dwivedi | Towards Data  Science"/>
          <p:cNvSpPr>
            <a:spLocks noChangeAspect="1" noChangeArrowheads="1"/>
          </p:cNvSpPr>
          <p:nvPr/>
        </p:nvSpPr>
        <p:spPr bwMode="auto">
          <a:xfrm>
            <a:off x="155574" y="-144463"/>
            <a:ext cx="3197225" cy="31972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3886200" y="3081075"/>
            <a:ext cx="4715525" cy="28033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GIỚI THIỆU</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33538"/>
            <a:ext cx="8305800" cy="4691062"/>
          </a:xfrm>
        </p:spPr>
        <p:txBody>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1800" dirty="0">
                <a:latin typeface="Times New Roman" panose="02020603050405020304" pitchFamily="18" charset="0"/>
                <a:cs typeface="Times New Roman" panose="02020603050405020304" pitchFamily="18" charset="0"/>
              </a:rPr>
              <a:t>Xử lý ngôn ngữ tự nhiên (natural language processing - NLP) là một nhánh của trí tuệ nhân tạo tập trung vào các ứng dụng trên ngôn ngữ của con người. </a:t>
            </a:r>
            <a:endParaRPr lang="en-US" sz="1800" dirty="0" smtClean="0">
              <a:latin typeface="Times New Roman" panose="02020603050405020304" pitchFamily="18" charset="0"/>
              <a:cs typeface="Times New Roman" panose="02020603050405020304" pitchFamily="18" charset="0"/>
            </a:endParaRPr>
          </a:p>
          <a:p>
            <a:pPr indent="4763">
              <a:buFont typeface="Wingdings" panose="05000000000000000000" pitchFamily="2" charset="2"/>
              <a:buChar char="è"/>
            </a:pP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P</a:t>
            </a:r>
            <a:r>
              <a:rPr lang="vi-VN" sz="1800" dirty="0" smtClean="0">
                <a:latin typeface="Times New Roman" panose="02020603050405020304" pitchFamily="18" charset="0"/>
                <a:cs typeface="Times New Roman" panose="02020603050405020304" pitchFamily="18" charset="0"/>
              </a:rPr>
              <a:t>hần </a:t>
            </a:r>
            <a:r>
              <a:rPr lang="vi-VN" sz="1800" dirty="0">
                <a:latin typeface="Times New Roman" panose="02020603050405020304" pitchFamily="18" charset="0"/>
                <a:cs typeface="Times New Roman" panose="02020603050405020304" pitchFamily="18" charset="0"/>
              </a:rPr>
              <a:t>khó nhất vì nó liên quan đến việc phải hiểu ý nghĩa ngôn ngữ-công cụ hoàn hảo </a:t>
            </a:r>
            <a:r>
              <a:rPr lang="vi-VN" sz="1800" dirty="0" smtClean="0">
                <a:latin typeface="Times New Roman" panose="02020603050405020304" pitchFamily="18" charset="0"/>
                <a:cs typeface="Times New Roman" panose="02020603050405020304" pitchFamily="18" charset="0"/>
              </a:rPr>
              <a:t>nhất </a:t>
            </a:r>
            <a:r>
              <a:rPr lang="vi-VN" sz="1800" dirty="0">
                <a:latin typeface="Times New Roman" panose="02020603050405020304" pitchFamily="18" charset="0"/>
                <a:cs typeface="Times New Roman" panose="02020603050405020304" pitchFamily="18" charset="0"/>
              </a:rPr>
              <a:t>của tư duy và giao tiếp</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indent="4763">
              <a:buFont typeface="Wingdings" panose="05000000000000000000" pitchFamily="2" charset="2"/>
              <a:buChar char="è"/>
            </a:pP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Nhận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dạng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chữ</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viết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tiếng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nói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tổng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hợp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tiếng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nói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dịch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tự</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động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tìm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kiếm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thông</a:t>
            </a:r>
            <a:r>
              <a:rPr lang="en-US" sz="1800" dirty="0" smtClean="0">
                <a:latin typeface="Times New Roman" panose="02020603050405020304" pitchFamily="18" charset="0"/>
                <a:cs typeface="Times New Roman" panose="02020603050405020304" pitchFamily="18" charset="0"/>
              </a:rPr>
              <a:t> tin, </a:t>
            </a:r>
            <a:r>
              <a:rPr lang="en-US" sz="1800" dirty="0" err="1" smtClean="0">
                <a:latin typeface="Times New Roman" panose="02020603050405020304" pitchFamily="18" charset="0"/>
                <a:cs typeface="Times New Roman" panose="02020603050405020304" pitchFamily="18" charset="0"/>
              </a:rPr>
              <a:t>tóm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tắt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văn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bản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khai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dữ</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liệu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hiện</a:t>
            </a:r>
            <a:r>
              <a:rPr lang="en-US" sz="1800" dirty="0" smtClean="0">
                <a:latin typeface="Times New Roman" panose="02020603050405020304" pitchFamily="18" charset="0"/>
                <a:cs typeface="Times New Roman" panose="02020603050405020304" pitchFamily="18" charset="0"/>
              </a:rPr>
              <a:t> tri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vi-VN" sz="1800" dirty="0">
                <a:latin typeface="Times New Roman" panose="02020603050405020304" pitchFamily="18" charset="0"/>
                <a:cs typeface="Times New Roman" panose="02020603050405020304" pitchFamily="18" charset="0"/>
              </a:rPr>
              <a:t>Tóm tắt văn bản tự </a:t>
            </a:r>
            <a:r>
              <a:rPr lang="vi-VN" sz="1800" dirty="0" smtClean="0">
                <a:latin typeface="Times New Roman" panose="02020603050405020304" pitchFamily="18" charset="0"/>
                <a:cs typeface="Times New Roman" panose="02020603050405020304" pitchFamily="18" charset="0"/>
              </a:rPr>
              <a:t>động </a:t>
            </a:r>
            <a:r>
              <a:rPr lang="vi-VN" sz="1800" dirty="0">
                <a:latin typeface="Times New Roman" panose="02020603050405020304" pitchFamily="18" charset="0"/>
                <a:cs typeface="Times New Roman" panose="02020603050405020304" pitchFamily="18" charset="0"/>
              </a:rPr>
              <a:t>tạo ra một tóm tắt chính xác và hợp ngữ pháp trong khi vẫn giữ được các thông tin chính và ý nghĩa của văn bản gốc. </a:t>
            </a:r>
          </a:p>
          <a:p>
            <a:pPr indent="4763">
              <a:buNone/>
            </a:pP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1800" dirty="0" smtClean="0">
                <a:latin typeface="Times New Roman" panose="02020603050405020304" pitchFamily="18" charset="0"/>
                <a:cs typeface="Times New Roman" panose="02020603050405020304" pitchFamily="18" charset="0"/>
              </a:rPr>
              <a:t>Mục </a:t>
            </a:r>
            <a:r>
              <a:rPr lang="vi-VN" sz="1800" dirty="0">
                <a:latin typeface="Times New Roman" panose="02020603050405020304" pitchFamily="18" charset="0"/>
                <a:cs typeface="Times New Roman" panose="02020603050405020304" pitchFamily="18" charset="0"/>
              </a:rPr>
              <a:t>tiêu của tóm tắt văn bản là tạo ra bản tóm tắt giống như cách con người tóm tắt</a:t>
            </a:r>
          </a:p>
          <a:p>
            <a:pPr marL="0" indent="0">
              <a:buNone/>
            </a:pPr>
            <a:endParaRPr lang="vi-V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568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HỆ THỐNG TÓM TẮT VĂN BẢN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Oval 3"/>
          <p:cNvSpPr/>
          <p:nvPr/>
        </p:nvSpPr>
        <p:spPr>
          <a:xfrm>
            <a:off x="3276600" y="1524000"/>
            <a:ext cx="2438400" cy="1393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ct val="20000"/>
              </a:spcBef>
            </a:pPr>
            <a:r>
              <a:rPr lang="en-US" dirty="0">
                <a:solidFill>
                  <a:srgbClr val="000066"/>
                </a:solidFill>
                <a:latin typeface="Times New Roman" panose="02020603050405020304" pitchFamily="18" charset="0"/>
                <a:cs typeface="Times New Roman" panose="02020603050405020304" pitchFamily="18" charset="0"/>
              </a:rPr>
              <a:t>CÁC HƯỚNG TIẾP CẬN TÓM TẮT VĂN BẢN</a:t>
            </a:r>
          </a:p>
        </p:txBody>
      </p:sp>
      <p:sp>
        <p:nvSpPr>
          <p:cNvPr id="5" name="Oval 4"/>
          <p:cNvSpPr/>
          <p:nvPr/>
        </p:nvSpPr>
        <p:spPr>
          <a:xfrm>
            <a:off x="1066800" y="3276600"/>
            <a:ext cx="2057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latin typeface="Times New Roman" panose="02020603050405020304" pitchFamily="18" charset="0"/>
                <a:cs typeface="Times New Roman" panose="02020603050405020304" pitchFamily="18" charset="0"/>
              </a:rPr>
              <a:t>Phương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pháp</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chiết</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xuất</a:t>
            </a:r>
            <a:endParaRPr lang="en-US" dirty="0" smtClean="0">
              <a:solidFill>
                <a:schemeClr val="accent2"/>
              </a:solidFill>
              <a:latin typeface="Times New Roman" panose="02020603050405020304" pitchFamily="18" charset="0"/>
              <a:cs typeface="Times New Roman" panose="02020603050405020304" pitchFamily="18" charset="0"/>
            </a:endParaRPr>
          </a:p>
          <a:p>
            <a:pPr algn="ctr"/>
            <a:r>
              <a:rPr lang="en-US" dirty="0">
                <a:solidFill>
                  <a:schemeClr val="accent2"/>
                </a:solidFill>
                <a:latin typeface="Times New Roman" panose="02020603050405020304" pitchFamily="18" charset="0"/>
                <a:cs typeface="Times New Roman" panose="02020603050405020304" pitchFamily="18" charset="0"/>
              </a:rPr>
              <a:t>Extraction-based</a:t>
            </a:r>
          </a:p>
        </p:txBody>
      </p:sp>
      <p:sp>
        <p:nvSpPr>
          <p:cNvPr id="6" name="Oval 5"/>
          <p:cNvSpPr/>
          <p:nvPr/>
        </p:nvSpPr>
        <p:spPr>
          <a:xfrm>
            <a:off x="6019800" y="3276600"/>
            <a:ext cx="20574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latin typeface="Times New Roman" panose="02020603050405020304" pitchFamily="18" charset="0"/>
                <a:cs typeface="Times New Roman" panose="02020603050405020304" pitchFamily="18" charset="0"/>
              </a:rPr>
              <a:t>Phương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pháp</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trừu</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tượng</a:t>
            </a:r>
            <a:r>
              <a:rPr lang="en-US" dirty="0" smtClean="0">
                <a:solidFill>
                  <a:schemeClr val="accent2"/>
                </a:solidFill>
                <a:latin typeface="Times New Roman" panose="02020603050405020304" pitchFamily="18" charset="0"/>
                <a:cs typeface="Times New Roman" panose="02020603050405020304" pitchFamily="18" charset="0"/>
              </a:rPr>
              <a:t> </a:t>
            </a:r>
          </a:p>
          <a:p>
            <a:pPr algn="ctr"/>
            <a:r>
              <a:rPr lang="en-US" dirty="0">
                <a:solidFill>
                  <a:schemeClr val="accent2"/>
                </a:solidFill>
                <a:latin typeface="Times New Roman" panose="02020603050405020304" pitchFamily="18" charset="0"/>
                <a:cs typeface="Times New Roman" panose="02020603050405020304" pitchFamily="18" charset="0"/>
              </a:rPr>
              <a:t>Abstraction-based</a:t>
            </a:r>
          </a:p>
        </p:txBody>
      </p:sp>
      <p:sp>
        <p:nvSpPr>
          <p:cNvPr id="7" name="TextBox 6"/>
          <p:cNvSpPr txBox="1"/>
          <p:nvPr/>
        </p:nvSpPr>
        <p:spPr>
          <a:xfrm>
            <a:off x="914400" y="5715000"/>
            <a:ext cx="7772400" cy="369332"/>
          </a:xfrm>
          <a:prstGeom prst="rect">
            <a:avLst/>
          </a:prstGeom>
          <a:noFill/>
        </p:spPr>
        <p:txBody>
          <a:bodyPr wrap="square" rtlCol="0">
            <a:spAutoFit/>
          </a:bodyPr>
          <a:lstStyle/>
          <a:p>
            <a:r>
              <a:rPr lang="en-US" dirty="0" smtClean="0"/>
              <a:t>         </a:t>
            </a:r>
            <a:r>
              <a:rPr lang="en-US" dirty="0" err="1" smtClean="0">
                <a:solidFill>
                  <a:schemeClr val="accent2"/>
                </a:solidFill>
                <a:latin typeface="Times New Roman" panose="02020603050405020304" pitchFamily="18" charset="0"/>
                <a:cs typeface="Times New Roman" panose="02020603050405020304" pitchFamily="18" charset="0"/>
              </a:rPr>
              <a:t>Hệ</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thống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tóm</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tắt</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văn</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bản</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tự</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động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theo</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hướng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chiết</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xuất</a:t>
            </a:r>
            <a:r>
              <a:rPr lang="en-US" dirty="0" smtClean="0">
                <a:solidFill>
                  <a:schemeClr val="accent2"/>
                </a:solidFill>
                <a:latin typeface="Times New Roman" panose="02020603050405020304" pitchFamily="18" charset="0"/>
                <a:cs typeface="Times New Roman" panose="02020603050405020304" pitchFamily="18" charset="0"/>
              </a:rPr>
              <a:t> – Extraction-based</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8" name="Right Arrow 7"/>
          <p:cNvSpPr/>
          <p:nvPr/>
        </p:nvSpPr>
        <p:spPr>
          <a:xfrm>
            <a:off x="914400" y="5733365"/>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4" idx="3"/>
            <a:endCxn id="5" idx="7"/>
          </p:cNvCxnSpPr>
          <p:nvPr/>
        </p:nvCxnSpPr>
        <p:spPr>
          <a:xfrm flipH="1">
            <a:off x="2822901" y="2713317"/>
            <a:ext cx="810794" cy="78646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6" idx="1"/>
          </p:cNvCxnSpPr>
          <p:nvPr/>
        </p:nvCxnSpPr>
        <p:spPr>
          <a:xfrm>
            <a:off x="5357905" y="2713317"/>
            <a:ext cx="963194" cy="78646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02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latin typeface="Times New Roman" panose="02020603050405020304" pitchFamily="18" charset="0"/>
                <a:cs typeface="Times New Roman" panose="02020603050405020304" pitchFamily="18" charset="0"/>
              </a:rPr>
              <a:t>HỆ THỐNG TÓM TẮT VĂN BẢN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sz="2200" dirty="0" smtClean="0">
                <a:latin typeface="Times New Roman" panose="02020603050405020304" pitchFamily="18" charset="0"/>
                <a:cs typeface="Times New Roman" panose="02020603050405020304" pitchFamily="18" charset="0"/>
              </a:rPr>
              <a:t>Bài </a:t>
            </a:r>
            <a:r>
              <a:rPr lang="vi-VN" sz="2200" dirty="0">
                <a:latin typeface="Times New Roman" panose="02020603050405020304" pitchFamily="18" charset="0"/>
                <a:cs typeface="Times New Roman" panose="02020603050405020304" pitchFamily="18" charset="0"/>
              </a:rPr>
              <a:t>toán tóm tắt văn bản theo hướng trích suất sinh ra các đoạn tóm tắt bằng cách chọn một tập các câu trong văn bản gốc. Các đoạn tóm tắt này chứa các câu quan trọng nhất của đầu vào</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err="1" smtClean="0">
                <a:latin typeface="Times New Roman" panose="02020603050405020304" pitchFamily="18" charset="0"/>
                <a:cs typeface="Times New Roman" panose="02020603050405020304" pitchFamily="18" charset="0"/>
              </a:rPr>
              <a:t>Tập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liệu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chủ</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khỏe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a:t>
            </a:r>
          </a:p>
          <a:p>
            <a:pPr marL="0" indent="0">
              <a:buNone/>
            </a:pPr>
            <a:endParaRPr lang="en-US" dirty="0"/>
          </a:p>
        </p:txBody>
      </p:sp>
      <p:pic>
        <p:nvPicPr>
          <p:cNvPr id="4" name="Picture 3"/>
          <p:cNvPicPr/>
          <p:nvPr/>
        </p:nvPicPr>
        <p:blipFill>
          <a:blip r:embed="rId2"/>
          <a:stretch>
            <a:fillRect/>
          </a:stretch>
        </p:blipFill>
        <p:spPr>
          <a:xfrm>
            <a:off x="1905000" y="2895600"/>
            <a:ext cx="5851023" cy="1892300"/>
          </a:xfrm>
          <a:prstGeom prst="rect">
            <a:avLst/>
          </a:prstGeom>
        </p:spPr>
      </p:pic>
    </p:spTree>
    <p:extLst>
      <p:ext uri="{BB962C8B-B14F-4D97-AF65-F5344CB8AC3E}">
        <p14:creationId xmlns:p14="http://schemas.microsoft.com/office/powerpoint/2010/main" val="3634249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HỆ THỐNG TÓM TẮT VĂN BẢN</a:t>
            </a:r>
          </a:p>
        </p:txBody>
      </p:sp>
      <p:sp>
        <p:nvSpPr>
          <p:cNvPr id="4" name="Rectangle 3"/>
          <p:cNvSpPr/>
          <p:nvPr/>
        </p:nvSpPr>
        <p:spPr>
          <a:xfrm>
            <a:off x="609600" y="1989138"/>
            <a:ext cx="1752600" cy="906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Thu </a:t>
            </a:r>
            <a:r>
              <a:rPr lang="en-US" dirty="0" err="1" smtClean="0">
                <a:solidFill>
                  <a:schemeClr val="accent2"/>
                </a:solidFill>
                <a:latin typeface="Times New Roman" panose="02020603050405020304" pitchFamily="18" charset="0"/>
                <a:cs typeface="Times New Roman" panose="02020603050405020304" pitchFamily="18" charset="0"/>
              </a:rPr>
              <a:t>thập</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dữ</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liệu</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5" name="Rectangle 4"/>
          <p:cNvSpPr/>
          <p:nvPr/>
        </p:nvSpPr>
        <p:spPr>
          <a:xfrm>
            <a:off x="3429000" y="1989138"/>
            <a:ext cx="1752600" cy="906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latin typeface="Times New Roman" panose="02020603050405020304" pitchFamily="18" charset="0"/>
                <a:cs typeface="Times New Roman" panose="02020603050405020304" pitchFamily="18" charset="0"/>
              </a:rPr>
              <a:t>Tiền</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xử</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lý</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dữ</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liệu</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6" name="Rectangle 5"/>
          <p:cNvSpPr/>
          <p:nvPr/>
        </p:nvSpPr>
        <p:spPr>
          <a:xfrm>
            <a:off x="6400800" y="1989138"/>
            <a:ext cx="1752600" cy="900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latin typeface="Times New Roman" panose="02020603050405020304" pitchFamily="18" charset="0"/>
                <a:cs typeface="Times New Roman" panose="02020603050405020304" pitchFamily="18" charset="0"/>
              </a:rPr>
              <a:t>Xây</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dựng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mô</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hình</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ngôn</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ngữ</a:t>
            </a:r>
            <a:r>
              <a:rPr lang="en-US" dirty="0" smtClean="0">
                <a:solidFill>
                  <a:schemeClr val="accent2"/>
                </a:solidFill>
                <a:latin typeface="Times New Roman" panose="02020603050405020304" pitchFamily="18" charset="0"/>
                <a:cs typeface="Times New Roman" panose="02020603050405020304" pitchFamily="18" charset="0"/>
              </a:rPr>
              <a:t> Spacy</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7" name="Rectangle 6"/>
          <p:cNvSpPr/>
          <p:nvPr/>
        </p:nvSpPr>
        <p:spPr>
          <a:xfrm>
            <a:off x="6400800" y="37338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Tính </a:t>
            </a:r>
            <a:r>
              <a:rPr lang="en-US" dirty="0" err="1" smtClean="0">
                <a:solidFill>
                  <a:schemeClr val="accent2"/>
                </a:solidFill>
                <a:latin typeface="Times New Roman" panose="02020603050405020304" pitchFamily="18" charset="0"/>
                <a:cs typeface="Times New Roman" panose="02020603050405020304" pitchFamily="18" charset="0"/>
              </a:rPr>
              <a:t>trọng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số</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các</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từ</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8" name="Rectangle 7"/>
          <p:cNvSpPr/>
          <p:nvPr/>
        </p:nvSpPr>
        <p:spPr>
          <a:xfrm>
            <a:off x="6400800" y="51816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Tính </a:t>
            </a:r>
            <a:r>
              <a:rPr lang="en-US" dirty="0" err="1" smtClean="0">
                <a:solidFill>
                  <a:schemeClr val="accent2"/>
                </a:solidFill>
                <a:latin typeface="Times New Roman" panose="02020603050405020304" pitchFamily="18" charset="0"/>
                <a:cs typeface="Times New Roman" panose="02020603050405020304" pitchFamily="18" charset="0"/>
              </a:rPr>
              <a:t>trọng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số</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của</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từng</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câu</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9" name="Rectangle 8"/>
          <p:cNvSpPr/>
          <p:nvPr/>
        </p:nvSpPr>
        <p:spPr>
          <a:xfrm>
            <a:off x="3429000" y="51816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latin typeface="Times New Roman" panose="02020603050405020304" pitchFamily="18" charset="0"/>
                <a:cs typeface="Times New Roman" panose="02020603050405020304" pitchFamily="18" charset="0"/>
              </a:rPr>
              <a:t>Lọc</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các</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câu</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quan</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trọng</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09600" y="51816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latin typeface="Times New Roman" panose="02020603050405020304" pitchFamily="18" charset="0"/>
                <a:cs typeface="Times New Roman" panose="02020603050405020304" pitchFamily="18" charset="0"/>
              </a:rPr>
              <a:t>Tạo</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bản</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tóm</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tắt</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1" name="Right Arrow 10"/>
          <p:cNvSpPr/>
          <p:nvPr/>
        </p:nvSpPr>
        <p:spPr>
          <a:xfrm>
            <a:off x="2438400" y="2362200"/>
            <a:ext cx="914400" cy="228600"/>
          </a:xfrm>
          <a:prstGeom prst="rightArrow">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334000" y="2362200"/>
            <a:ext cx="914400" cy="228600"/>
          </a:xfrm>
          <a:prstGeom prst="rightArrow">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7162800" y="2971801"/>
            <a:ext cx="228600" cy="685800"/>
          </a:xfrm>
          <a:prstGeom prst="downArrow">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162800" y="4457700"/>
            <a:ext cx="228600" cy="685800"/>
          </a:xfrm>
          <a:prstGeom prst="downArrow">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5334000" y="5486400"/>
            <a:ext cx="838200" cy="228600"/>
          </a:xfrm>
          <a:prstGeom prst="leftArrow">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2438400" y="5486400"/>
            <a:ext cx="838200" cy="228600"/>
          </a:xfrm>
          <a:prstGeom prst="leftArrow">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Callout 2"/>
          <p:cNvSpPr/>
          <p:nvPr/>
        </p:nvSpPr>
        <p:spPr>
          <a:xfrm>
            <a:off x="477774" y="3086100"/>
            <a:ext cx="3429000" cy="1333500"/>
          </a:xfrm>
          <a:prstGeom prst="wedgeEllipseCallout">
            <a:avLst>
              <a:gd name="adj1" fmla="val -31766"/>
              <a:gd name="adj2" fmla="val -76014"/>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CNTT, </a:t>
            </a:r>
            <a:r>
              <a:rPr lang="en-US" dirty="0" err="1" smtClean="0">
                <a:solidFill>
                  <a:schemeClr val="accent2"/>
                </a:solidFill>
                <a:latin typeface="Times New Roman" panose="02020603050405020304" pitchFamily="18" charset="0"/>
                <a:cs typeface="Times New Roman" panose="02020603050405020304" pitchFamily="18" charset="0"/>
              </a:rPr>
              <a:t>giải</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trí</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giáo</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dục</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pháp</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luật</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sức</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khỏe</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thế</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giới</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thể</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thao</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7" name="Oval Callout 16"/>
          <p:cNvSpPr/>
          <p:nvPr/>
        </p:nvSpPr>
        <p:spPr>
          <a:xfrm>
            <a:off x="3151251" y="3243073"/>
            <a:ext cx="3048000" cy="1143000"/>
          </a:xfrm>
          <a:prstGeom prst="wedgeEllipseCallout">
            <a:avLst>
              <a:gd name="adj1" fmla="val -21733"/>
              <a:gd name="adj2" fmla="val -935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latin typeface="Times New Roman" panose="02020603050405020304" pitchFamily="18" charset="0"/>
                <a:cs typeface="Times New Roman" panose="02020603050405020304" pitchFamily="18" charset="0"/>
              </a:rPr>
              <a:t>Xóa</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các</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thẻ</a:t>
            </a:r>
            <a:r>
              <a:rPr lang="en-US" dirty="0" smtClean="0">
                <a:solidFill>
                  <a:schemeClr val="accent2"/>
                </a:solidFill>
                <a:latin typeface="Times New Roman" panose="02020603050405020304" pitchFamily="18" charset="0"/>
                <a:cs typeface="Times New Roman" panose="02020603050405020304" pitchFamily="18" charset="0"/>
              </a:rPr>
              <a:t> html</a:t>
            </a:r>
          </a:p>
          <a:p>
            <a:pPr algn="ctr"/>
            <a:r>
              <a:rPr lang="en-US" dirty="0" err="1" smtClean="0">
                <a:solidFill>
                  <a:schemeClr val="accent2"/>
                </a:solidFill>
                <a:latin typeface="Times New Roman" panose="02020603050405020304" pitchFamily="18" charset="0"/>
                <a:cs typeface="Times New Roman" panose="02020603050405020304" pitchFamily="18" charset="0"/>
              </a:rPr>
              <a:t>Tách</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từ</a:t>
            </a:r>
            <a:endParaRPr lang="en-US" dirty="0" smtClean="0">
              <a:solidFill>
                <a:schemeClr val="accent2"/>
              </a:solidFill>
              <a:latin typeface="Times New Roman" panose="02020603050405020304" pitchFamily="18" charset="0"/>
              <a:cs typeface="Times New Roman" panose="02020603050405020304" pitchFamily="18" charset="0"/>
            </a:endParaRPr>
          </a:p>
          <a:p>
            <a:pPr algn="ctr"/>
            <a:r>
              <a:rPr lang="en-US" dirty="0" err="1" smtClean="0">
                <a:solidFill>
                  <a:schemeClr val="accent2"/>
                </a:solidFill>
                <a:latin typeface="Times New Roman" panose="02020603050405020304" pitchFamily="18" charset="0"/>
                <a:cs typeface="Times New Roman" panose="02020603050405020304" pitchFamily="18" charset="0"/>
              </a:rPr>
              <a:t>Xóa</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từ</a:t>
            </a:r>
            <a:r>
              <a:rPr lang="en-US" dirty="0" smtClean="0">
                <a:solidFill>
                  <a:schemeClr val="accent2"/>
                </a:solidFill>
                <a:latin typeface="Times New Roman" panose="02020603050405020304" pitchFamily="18" charset="0"/>
                <a:cs typeface="Times New Roman" panose="02020603050405020304" pitchFamily="18" charset="0"/>
              </a:rPr>
              <a:t> </a:t>
            </a:r>
            <a:r>
              <a:rPr lang="en-US" dirty="0" err="1" smtClean="0">
                <a:solidFill>
                  <a:schemeClr val="accent2"/>
                </a:solidFill>
                <a:latin typeface="Times New Roman" panose="02020603050405020304" pitchFamily="18" charset="0"/>
                <a:cs typeface="Times New Roman" panose="02020603050405020304" pitchFamily="18" charset="0"/>
              </a:rPr>
              <a:t>dừng</a:t>
            </a:r>
            <a:r>
              <a:rPr lang="en-US" dirty="0" smtClean="0">
                <a:solidFill>
                  <a:schemeClr val="accent2"/>
                </a:solidFill>
                <a:latin typeface="Times New Roman" panose="02020603050405020304" pitchFamily="18" charset="0"/>
                <a:cs typeface="Times New Roman" panose="02020603050405020304" pitchFamily="18" charset="0"/>
              </a:rPr>
              <a:t>…</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8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HỆ THỐNG TÓM TẮT VĂN BẢN</a:t>
            </a:r>
          </a:p>
        </p:txBody>
      </p:sp>
      <p:sp>
        <p:nvSpPr>
          <p:cNvPr id="3" name="Content Placeholder 2"/>
          <p:cNvSpPr>
            <a:spLocks noGrp="1"/>
          </p:cNvSpPr>
          <p:nvPr>
            <p:ph idx="1"/>
          </p:nvPr>
        </p:nvSpPr>
        <p:spPr/>
        <p:txBody>
          <a:bodyPr/>
          <a:lstStyle/>
          <a:p>
            <a:pPr marL="0" indent="0">
              <a:buNone/>
            </a:pP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Spacy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741363" lvl="0" indent="-339725">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Tokenizer: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a:t>
            </a:r>
          </a:p>
          <a:p>
            <a:pPr marL="741363" lvl="0" indent="-339725">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Tagger: </a:t>
            </a:r>
            <a:r>
              <a:rPr lang="en-US" sz="2400" dirty="0" err="1">
                <a:latin typeface="Times New Roman" panose="02020603050405020304" pitchFamily="18" charset="0"/>
                <a:cs typeface="Times New Roman" panose="02020603050405020304" pitchFamily="18" charset="0"/>
              </a:rPr>
              <a:t>Gán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a:t>
            </a:r>
          </a:p>
          <a:p>
            <a:pPr marL="741363" lvl="0" indent="-339725">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Parser: </a:t>
            </a:r>
            <a:r>
              <a:rPr lang="en-US" sz="2400" dirty="0" err="1">
                <a:latin typeface="Times New Roman" panose="02020603050405020304" pitchFamily="18" charset="0"/>
                <a:cs typeface="Times New Roman" panose="02020603050405020304" pitchFamily="18" charset="0"/>
              </a:rPr>
              <a:t>Gán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endParaRPr lang="en-US" sz="2400" dirty="0">
              <a:latin typeface="Times New Roman" panose="02020603050405020304" pitchFamily="18" charset="0"/>
              <a:cs typeface="Times New Roman" panose="02020603050405020304" pitchFamily="18" charset="0"/>
            </a:endParaRPr>
          </a:p>
          <a:p>
            <a:pPr marL="741363" lvl="0" indent="-339725">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Ner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76400" y="2438400"/>
            <a:ext cx="5638160" cy="1143000"/>
          </a:xfrm>
          <a:prstGeom prst="rect">
            <a:avLst/>
          </a:prstGeom>
        </p:spPr>
      </p:pic>
    </p:spTree>
    <p:extLst>
      <p:ext uri="{BB962C8B-B14F-4D97-AF65-F5344CB8AC3E}">
        <p14:creationId xmlns:p14="http://schemas.microsoft.com/office/powerpoint/2010/main" val="697828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HỆ THỐNG TÓM TẮT VĂN BẢN</a:t>
            </a:r>
          </a:p>
        </p:txBody>
      </p:sp>
      <p:sp>
        <p:nvSpPr>
          <p:cNvPr id="3" name="Content Placeholder 2"/>
          <p:cNvSpPr>
            <a:spLocks noGrp="1"/>
          </p:cNvSpPr>
          <p:nvPr>
            <p:ph idx="1"/>
          </p:nvPr>
        </p:nvSpPr>
        <p:spPr/>
        <p:txBody>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Trọng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3"/>
          <p:cNvPicPr/>
          <p:nvPr/>
        </p:nvPicPr>
        <p:blipFill>
          <a:blip r:embed="rId2"/>
          <a:stretch>
            <a:fillRect/>
          </a:stretch>
        </p:blipFill>
        <p:spPr>
          <a:xfrm>
            <a:off x="700500" y="2443027"/>
            <a:ext cx="2727325" cy="683260"/>
          </a:xfrm>
          <a:prstGeom prst="rect">
            <a:avLst/>
          </a:prstGeom>
        </p:spPr>
      </p:pic>
      <p:pic>
        <p:nvPicPr>
          <p:cNvPr id="5" name="Picture 4"/>
          <p:cNvPicPr/>
          <p:nvPr/>
        </p:nvPicPr>
        <p:blipFill>
          <a:blip r:embed="rId3"/>
          <a:stretch>
            <a:fillRect/>
          </a:stretch>
        </p:blipFill>
        <p:spPr>
          <a:xfrm>
            <a:off x="721995" y="3633946"/>
            <a:ext cx="2767330" cy="69024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604841519"/>
              </p:ext>
            </p:extLst>
          </p:nvPr>
        </p:nvGraphicFramePr>
        <p:xfrm>
          <a:off x="457201" y="4730591"/>
          <a:ext cx="3276600" cy="524965"/>
        </p:xfrm>
        <a:graphic>
          <a:graphicData uri="http://schemas.openxmlformats.org/drawingml/2006/table">
            <a:tbl>
              <a:tblPr>
                <a:tableStyleId>{5C22544A-7EE6-4342-B048-85BDC9FD1C3A}</a:tableStyleId>
              </a:tblPr>
              <a:tblGrid>
                <a:gridCol w="3276600">
                  <a:extLst>
                    <a:ext uri="{9D8B030D-6E8A-4147-A177-3AD203B41FA5}">
                      <a16:colId xmlns:a16="http://schemas.microsoft.com/office/drawing/2014/main" val="3276160010"/>
                    </a:ext>
                  </a:extLst>
                </a:gridCol>
              </a:tblGrid>
              <a:tr h="524965">
                <a:tc>
                  <a:txBody>
                    <a:bodyPr/>
                    <a:lstStyle/>
                    <a:p>
                      <a:pPr marL="35560" marR="0" algn="ctr">
                        <a:lnSpc>
                          <a:spcPts val="12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tfidf</a:t>
                      </a:r>
                      <a:r>
                        <a:rPr lang="en-US" sz="1800" dirty="0">
                          <a:effectLst/>
                          <a:latin typeface="Times New Roman" panose="02020603050405020304" pitchFamily="18" charset="0"/>
                          <a:cs typeface="Times New Roman" panose="02020603050405020304" pitchFamily="18" charset="0"/>
                        </a:rPr>
                        <a:t>(t, d, D) = </a:t>
                      </a:r>
                      <a:r>
                        <a:rPr lang="en-US" sz="1800" dirty="0" err="1">
                          <a:effectLst/>
                          <a:latin typeface="Times New Roman" panose="02020603050405020304" pitchFamily="18" charset="0"/>
                          <a:cs typeface="Times New Roman" panose="02020603050405020304" pitchFamily="18" charset="0"/>
                        </a:rPr>
                        <a:t>tf</a:t>
                      </a:r>
                      <a:r>
                        <a:rPr lang="en-US" sz="1800" dirty="0">
                          <a:effectLst/>
                          <a:latin typeface="Times New Roman" panose="02020603050405020304" pitchFamily="18" charset="0"/>
                          <a:cs typeface="Times New Roman" panose="02020603050405020304" pitchFamily="18" charset="0"/>
                        </a:rPr>
                        <a:t>(t, d) x </a:t>
                      </a:r>
                      <a:r>
                        <a:rPr lang="en-US" sz="1800" dirty="0" err="1">
                          <a:effectLst/>
                          <a:latin typeface="Times New Roman" panose="02020603050405020304" pitchFamily="18" charset="0"/>
                          <a:cs typeface="Times New Roman" panose="02020603050405020304" pitchFamily="18" charset="0"/>
                        </a:rPr>
                        <a:t>idf</a:t>
                      </a:r>
                      <a:r>
                        <a:rPr lang="en-US" sz="1800" dirty="0">
                          <a:effectLst/>
                          <a:latin typeface="Times New Roman" panose="02020603050405020304" pitchFamily="18" charset="0"/>
                          <a:cs typeface="Times New Roman" panose="02020603050405020304" pitchFamily="18" charset="0"/>
                        </a:rPr>
                        <a:t>(t, D)</a:t>
                      </a:r>
                      <a:endParaRPr lang="en-US" sz="1600" dirty="0">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378573695"/>
                  </a:ext>
                </a:extLst>
              </a:tr>
            </a:tbl>
          </a:graphicData>
        </a:graphic>
      </p:graphicFrame>
      <p:sp>
        <p:nvSpPr>
          <p:cNvPr id="7" name="TextBox 6"/>
          <p:cNvSpPr txBox="1"/>
          <p:nvPr/>
        </p:nvSpPr>
        <p:spPr>
          <a:xfrm>
            <a:off x="3883850" y="1646535"/>
            <a:ext cx="4953000" cy="4801314"/>
          </a:xfrm>
          <a:prstGeom prst="rect">
            <a:avLst/>
          </a:prstGeom>
          <a:noFill/>
        </p:spPr>
        <p:txBody>
          <a:bodyPr wrap="square" rtlCol="0">
            <a:spAutoFit/>
          </a:bodyPr>
          <a:lstStyle/>
          <a:p>
            <a:r>
              <a:rPr lang="en-US" i="1" dirty="0" err="1">
                <a:solidFill>
                  <a:schemeClr val="accent2"/>
                </a:solidFill>
                <a:latin typeface="Times New Roman" panose="02020603050405020304" pitchFamily="18" charset="0"/>
                <a:cs typeface="Times New Roman" panose="02020603050405020304" pitchFamily="18" charset="0"/>
              </a:rPr>
              <a:t>Bé</a:t>
            </a:r>
            <a:r>
              <a:rPr lang="en-US" i="1" dirty="0">
                <a:solidFill>
                  <a:schemeClr val="accent2"/>
                </a:solidFill>
                <a:latin typeface="Times New Roman" panose="02020603050405020304" pitchFamily="18" charset="0"/>
                <a:cs typeface="Times New Roman" panose="02020603050405020304" pitchFamily="18" charset="0"/>
              </a:rPr>
              <a:t> 18 </a:t>
            </a:r>
            <a:r>
              <a:rPr lang="en-US" i="1" dirty="0" err="1">
                <a:solidFill>
                  <a:schemeClr val="accent2"/>
                </a:solidFill>
                <a:latin typeface="Times New Roman" panose="02020603050405020304" pitchFamily="18" charset="0"/>
                <a:cs typeface="Times New Roman" panose="02020603050405020304" pitchFamily="18" charset="0"/>
              </a:rPr>
              <a:t>tháng</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tuổi</a:t>
            </a:r>
            <a:r>
              <a:rPr lang="en-US" i="1" dirty="0">
                <a:solidFill>
                  <a:schemeClr val="accent2"/>
                </a:solidFill>
                <a:latin typeface="Times New Roman" panose="02020603050405020304" pitchFamily="18" charset="0"/>
                <a:cs typeface="Times New Roman" panose="02020603050405020304" pitchFamily="18" charset="0"/>
              </a:rPr>
              <a:t> ở TP.HCM </a:t>
            </a:r>
            <a:r>
              <a:rPr lang="en-US" i="1" dirty="0" err="1">
                <a:solidFill>
                  <a:schemeClr val="accent2"/>
                </a:solidFill>
                <a:latin typeface="Times New Roman" panose="02020603050405020304" pitchFamily="18" charset="0"/>
                <a:cs typeface="Times New Roman" panose="02020603050405020304" pitchFamily="18" charset="0"/>
              </a:rPr>
              <a:t>dương</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tính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với</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nCoV</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Bệnh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nhi</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là</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cháu</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ngoại</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của</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bà</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chủ</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quán</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bánh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canh</a:t>
            </a:r>
            <a:r>
              <a:rPr lang="en-US" i="1" dirty="0">
                <a:solidFill>
                  <a:schemeClr val="accent2"/>
                </a:solidFill>
                <a:latin typeface="Times New Roman" panose="02020603050405020304" pitchFamily="18" charset="0"/>
                <a:cs typeface="Times New Roman" panose="02020603050405020304" pitchFamily="18" charset="0"/>
              </a:rPr>
              <a:t> ở </a:t>
            </a:r>
            <a:r>
              <a:rPr lang="en-US" i="1" dirty="0" err="1">
                <a:solidFill>
                  <a:schemeClr val="accent2"/>
                </a:solidFill>
                <a:latin typeface="Times New Roman" panose="02020603050405020304" pitchFamily="18" charset="0"/>
                <a:cs typeface="Times New Roman" panose="02020603050405020304" pitchFamily="18" charset="0"/>
              </a:rPr>
              <a:t>hẻm</a:t>
            </a:r>
            <a:r>
              <a:rPr lang="en-US" i="1" dirty="0">
                <a:solidFill>
                  <a:schemeClr val="accent2"/>
                </a:solidFill>
                <a:latin typeface="Times New Roman" panose="02020603050405020304" pitchFamily="18" charset="0"/>
                <a:cs typeface="Times New Roman" panose="02020603050405020304" pitchFamily="18" charset="0"/>
              </a:rPr>
              <a:t> 287, </a:t>
            </a:r>
            <a:r>
              <a:rPr lang="en-US" i="1" dirty="0" err="1">
                <a:solidFill>
                  <a:schemeClr val="accent2"/>
                </a:solidFill>
                <a:latin typeface="Times New Roman" panose="02020603050405020304" pitchFamily="18" charset="0"/>
                <a:cs typeface="Times New Roman" panose="02020603050405020304" pitchFamily="18" charset="0"/>
              </a:rPr>
              <a:t>đường</a:t>
            </a:r>
            <a:r>
              <a:rPr lang="en-US" i="1" dirty="0">
                <a:solidFill>
                  <a:schemeClr val="accent2"/>
                </a:solidFill>
                <a:latin typeface="Times New Roman" panose="02020603050405020304" pitchFamily="18" charset="0"/>
                <a:cs typeface="Times New Roman" panose="02020603050405020304" pitchFamily="18" charset="0"/>
              </a:rPr>
              <a:t> Nguyễn </a:t>
            </a:r>
            <a:r>
              <a:rPr lang="en-US" i="1" dirty="0" err="1">
                <a:solidFill>
                  <a:schemeClr val="accent2"/>
                </a:solidFill>
                <a:latin typeface="Times New Roman" panose="02020603050405020304" pitchFamily="18" charset="0"/>
                <a:cs typeface="Times New Roman" panose="02020603050405020304" pitchFamily="18" charset="0"/>
              </a:rPr>
              <a:t>Đình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Chiểu</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quận</a:t>
            </a:r>
            <a:r>
              <a:rPr lang="en-US" i="1" dirty="0">
                <a:solidFill>
                  <a:schemeClr val="accent2"/>
                </a:solidFill>
                <a:latin typeface="Times New Roman" panose="02020603050405020304" pitchFamily="18" charset="0"/>
                <a:cs typeface="Times New Roman" panose="02020603050405020304" pitchFamily="18" charset="0"/>
              </a:rPr>
              <a:t> 3, TP.HCM. </a:t>
            </a:r>
            <a:r>
              <a:rPr lang="en-US" i="1" dirty="0" err="1">
                <a:solidFill>
                  <a:schemeClr val="accent2"/>
                </a:solidFill>
                <a:latin typeface="Times New Roman" panose="02020603050405020304" pitchFamily="18" charset="0"/>
                <a:cs typeface="Times New Roman" panose="02020603050405020304" pitchFamily="18" charset="0"/>
              </a:rPr>
              <a:t>Giám</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đốc</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Sở</a:t>
            </a:r>
            <a:r>
              <a:rPr lang="en-US" i="1" dirty="0">
                <a:solidFill>
                  <a:schemeClr val="accent2"/>
                </a:solidFill>
                <a:latin typeface="Times New Roman" panose="02020603050405020304" pitchFamily="18" charset="0"/>
                <a:cs typeface="Times New Roman" panose="02020603050405020304" pitchFamily="18" charset="0"/>
              </a:rPr>
              <a:t> Y </a:t>
            </a:r>
            <a:r>
              <a:rPr lang="en-US" i="1" dirty="0" err="1">
                <a:solidFill>
                  <a:schemeClr val="accent2"/>
                </a:solidFill>
                <a:latin typeface="Times New Roman" panose="02020603050405020304" pitchFamily="18" charset="0"/>
                <a:cs typeface="Times New Roman" panose="02020603050405020304" pitchFamily="18" charset="0"/>
              </a:rPr>
              <a:t>tế</a:t>
            </a:r>
            <a:r>
              <a:rPr lang="en-US" i="1" dirty="0">
                <a:solidFill>
                  <a:schemeClr val="accent2"/>
                </a:solidFill>
                <a:latin typeface="Times New Roman" panose="02020603050405020304" pitchFamily="18" charset="0"/>
                <a:cs typeface="Times New Roman" panose="02020603050405020304" pitchFamily="18" charset="0"/>
              </a:rPr>
              <a:t> Nguyễn </a:t>
            </a:r>
            <a:r>
              <a:rPr lang="en-US" i="1" dirty="0" err="1">
                <a:solidFill>
                  <a:schemeClr val="accent2"/>
                </a:solidFill>
                <a:latin typeface="Times New Roman" panose="02020603050405020304" pitchFamily="18" charset="0"/>
                <a:cs typeface="Times New Roman" panose="02020603050405020304" pitchFamily="18" charset="0"/>
              </a:rPr>
              <a:t>Tấn</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Bỉnh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cho</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biết</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bé</a:t>
            </a:r>
            <a:r>
              <a:rPr lang="en-US" i="1" dirty="0">
                <a:solidFill>
                  <a:schemeClr val="accent2"/>
                </a:solidFill>
                <a:latin typeface="Times New Roman" panose="02020603050405020304" pitchFamily="18" charset="0"/>
                <a:cs typeface="Times New Roman" panose="02020603050405020304" pitchFamily="18" charset="0"/>
              </a:rPr>
              <a:t> ở </a:t>
            </a:r>
            <a:r>
              <a:rPr lang="en-US" i="1" dirty="0" err="1">
                <a:solidFill>
                  <a:schemeClr val="accent2"/>
                </a:solidFill>
                <a:latin typeface="Times New Roman" panose="02020603050405020304" pitchFamily="18" charset="0"/>
                <a:cs typeface="Times New Roman" panose="02020603050405020304" pitchFamily="18" charset="0"/>
              </a:rPr>
              <a:t>cùng</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gia</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đình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tại</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quận</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Tân</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Bình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Bệnh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nhi</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được</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điều</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trị</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tại</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Bệnh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viện</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Nhi</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đồng</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Thành</a:t>
            </a:r>
            <a:r>
              <a:rPr lang="en-US" i="1" dirty="0">
                <a:solidFill>
                  <a:schemeClr val="accent2"/>
                </a:solidFill>
                <a:latin typeface="Times New Roman" panose="02020603050405020304" pitchFamily="18" charset="0"/>
                <a:cs typeface="Times New Roman" panose="02020603050405020304" pitchFamily="18" charset="0"/>
              </a:rPr>
              <a:t> </a:t>
            </a:r>
            <a:r>
              <a:rPr lang="en-US" i="1" dirty="0" err="1">
                <a:solidFill>
                  <a:schemeClr val="accent2"/>
                </a:solidFill>
                <a:latin typeface="Times New Roman" panose="02020603050405020304" pitchFamily="18" charset="0"/>
                <a:cs typeface="Times New Roman" panose="02020603050405020304" pitchFamily="18" charset="0"/>
              </a:rPr>
              <a:t>phố</a:t>
            </a:r>
            <a:r>
              <a:rPr lang="en-US" i="1" dirty="0" smtClean="0">
                <a:solidFill>
                  <a:schemeClr val="accent2"/>
                </a:solidFill>
                <a:latin typeface="Times New Roman" panose="02020603050405020304" pitchFamily="18" charset="0"/>
                <a:cs typeface="Times New Roman" panose="02020603050405020304" pitchFamily="18" charset="0"/>
              </a:rPr>
              <a:t>.</a:t>
            </a:r>
          </a:p>
          <a:p>
            <a:endParaRPr lang="en-US" i="1" dirty="0">
              <a:solidFill>
                <a:schemeClr val="accent2"/>
              </a:solidFill>
            </a:endParaRPr>
          </a:p>
          <a:p>
            <a:r>
              <a:rPr lang="en-US" dirty="0">
                <a:solidFill>
                  <a:schemeClr val="accent2"/>
                </a:solidFill>
                <a:latin typeface="Times New Roman" panose="02020603050405020304" pitchFamily="18" charset="0"/>
                <a:cs typeface="Times New Roman" panose="02020603050405020304" pitchFamily="18" charset="0"/>
              </a:rPr>
              <a:t>'</a:t>
            </a:r>
            <a:r>
              <a:rPr lang="en-US" dirty="0" err="1">
                <a:solidFill>
                  <a:schemeClr val="accent2"/>
                </a:solidFill>
                <a:latin typeface="Times New Roman" panose="02020603050405020304" pitchFamily="18" charset="0"/>
                <a:cs typeface="Times New Roman" panose="02020603050405020304" pitchFamily="18" charset="0"/>
              </a:rPr>
              <a:t>biết</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bà</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bánh</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bé</a:t>
            </a:r>
            <a:r>
              <a:rPr lang="en-US" dirty="0">
                <a:solidFill>
                  <a:schemeClr val="accent2"/>
                </a:solidFill>
                <a:latin typeface="Times New Roman" panose="02020603050405020304" pitchFamily="18" charset="0"/>
                <a:cs typeface="Times New Roman" panose="02020603050405020304" pitchFamily="18" charset="0"/>
              </a:rPr>
              <a:t>': 2, '</a:t>
            </a:r>
            <a:r>
              <a:rPr lang="en-US" dirty="0" err="1">
                <a:solidFill>
                  <a:schemeClr val="accent2"/>
                </a:solidFill>
                <a:latin typeface="Times New Roman" panose="02020603050405020304" pitchFamily="18" charset="0"/>
                <a:cs typeface="Times New Roman" panose="02020603050405020304" pitchFamily="18" charset="0"/>
              </a:rPr>
              <a:t>bình</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bệnh</a:t>
            </a:r>
            <a:r>
              <a:rPr lang="en-US" dirty="0">
                <a:solidFill>
                  <a:schemeClr val="accent2"/>
                </a:solidFill>
                <a:latin typeface="Times New Roman" panose="02020603050405020304" pitchFamily="18" charset="0"/>
                <a:cs typeface="Times New Roman" panose="02020603050405020304" pitchFamily="18" charset="0"/>
              </a:rPr>
              <a:t>': 3, '</a:t>
            </a:r>
            <a:r>
              <a:rPr lang="en-US" dirty="0" err="1">
                <a:solidFill>
                  <a:schemeClr val="accent2"/>
                </a:solidFill>
                <a:latin typeface="Times New Roman" panose="02020603050405020304" pitchFamily="18" charset="0"/>
                <a:cs typeface="Times New Roman" panose="02020603050405020304" pitchFamily="18" charset="0"/>
              </a:rPr>
              <a:t>bỉnh</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canh</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chiểu</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cho</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cháu</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chủ</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cùng</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của</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dương</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gia</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giám</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hẻm</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là</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ngoại</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nguyễn</a:t>
            </a:r>
            <a:r>
              <a:rPr lang="en-US" dirty="0">
                <a:solidFill>
                  <a:schemeClr val="accent2"/>
                </a:solidFill>
                <a:latin typeface="Times New Roman" panose="02020603050405020304" pitchFamily="18" charset="0"/>
                <a:cs typeface="Times New Roman" panose="02020603050405020304" pitchFamily="18" charset="0"/>
              </a:rPr>
              <a:t>': 2, '</a:t>
            </a:r>
            <a:r>
              <a:rPr lang="en-US" dirty="0" err="1">
                <a:solidFill>
                  <a:schemeClr val="accent2"/>
                </a:solidFill>
                <a:latin typeface="Times New Roman" panose="02020603050405020304" pitchFamily="18" charset="0"/>
                <a:cs typeface="Times New Roman" panose="02020603050405020304" pitchFamily="18" charset="0"/>
              </a:rPr>
              <a:t>nhi</a:t>
            </a:r>
            <a:r>
              <a:rPr lang="en-US" dirty="0">
                <a:solidFill>
                  <a:schemeClr val="accent2"/>
                </a:solidFill>
                <a:latin typeface="Times New Roman" panose="02020603050405020304" pitchFamily="18" charset="0"/>
                <a:cs typeface="Times New Roman" panose="02020603050405020304" pitchFamily="18" charset="0"/>
              </a:rPr>
              <a:t>': 3, '</a:t>
            </a:r>
            <a:r>
              <a:rPr lang="en-US" dirty="0" err="1">
                <a:solidFill>
                  <a:schemeClr val="accent2"/>
                </a:solidFill>
                <a:latin typeface="Times New Roman" panose="02020603050405020304" pitchFamily="18" charset="0"/>
                <a:cs typeface="Times New Roman" panose="02020603050405020304" pitchFamily="18" charset="0"/>
              </a:rPr>
              <a:t>phố</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quán</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quận</a:t>
            </a:r>
            <a:r>
              <a:rPr lang="en-US" dirty="0">
                <a:solidFill>
                  <a:schemeClr val="accent2"/>
                </a:solidFill>
                <a:latin typeface="Times New Roman" panose="02020603050405020304" pitchFamily="18" charset="0"/>
                <a:cs typeface="Times New Roman" panose="02020603050405020304" pitchFamily="18" charset="0"/>
              </a:rPr>
              <a:t>': 2, '</a:t>
            </a:r>
            <a:r>
              <a:rPr lang="en-US" dirty="0" err="1">
                <a:solidFill>
                  <a:schemeClr val="accent2"/>
                </a:solidFill>
                <a:latin typeface="Times New Roman" panose="02020603050405020304" pitchFamily="18" charset="0"/>
                <a:cs typeface="Times New Roman" panose="02020603050405020304" pitchFamily="18" charset="0"/>
              </a:rPr>
              <a:t>sở</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thành</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tháng</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trị</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tuổi</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tân</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tính</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tại</a:t>
            </a:r>
            <a:r>
              <a:rPr lang="en-US" dirty="0">
                <a:solidFill>
                  <a:schemeClr val="accent2"/>
                </a:solidFill>
                <a:latin typeface="Times New Roman" panose="02020603050405020304" pitchFamily="18" charset="0"/>
                <a:cs typeface="Times New Roman" panose="02020603050405020304" pitchFamily="18" charset="0"/>
              </a:rPr>
              <a:t>': 2, '</a:t>
            </a:r>
            <a:r>
              <a:rPr lang="en-US" dirty="0" err="1">
                <a:solidFill>
                  <a:schemeClr val="accent2"/>
                </a:solidFill>
                <a:latin typeface="Times New Roman" panose="02020603050405020304" pitchFamily="18" charset="0"/>
                <a:cs typeface="Times New Roman" panose="02020603050405020304" pitchFamily="18" charset="0"/>
              </a:rPr>
              <a:t>tấn</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tế</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viện</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với</a:t>
            </a:r>
            <a:r>
              <a:rPr lang="en-US" dirty="0">
                <a:solidFill>
                  <a:schemeClr val="accent2"/>
                </a:solidFill>
                <a:latin typeface="Times New Roman" panose="02020603050405020304" pitchFamily="18" charset="0"/>
                <a:cs typeface="Times New Roman" panose="02020603050405020304" pitchFamily="18" charset="0"/>
              </a:rPr>
              <a:t>': 1, 'y': 1, '</a:t>
            </a:r>
            <a:r>
              <a:rPr lang="en-US" dirty="0" err="1">
                <a:solidFill>
                  <a:schemeClr val="accent2"/>
                </a:solidFill>
                <a:latin typeface="Times New Roman" panose="02020603050405020304" pitchFamily="18" charset="0"/>
                <a:cs typeface="Times New Roman" panose="02020603050405020304" pitchFamily="18" charset="0"/>
              </a:rPr>
              <a:t>điều</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đình</a:t>
            </a:r>
            <a:r>
              <a:rPr lang="en-US" dirty="0">
                <a:solidFill>
                  <a:schemeClr val="accent2"/>
                </a:solidFill>
                <a:latin typeface="Times New Roman" panose="02020603050405020304" pitchFamily="18" charset="0"/>
                <a:cs typeface="Times New Roman" panose="02020603050405020304" pitchFamily="18" charset="0"/>
              </a:rPr>
              <a:t>': 2, '</a:t>
            </a:r>
            <a:r>
              <a:rPr lang="en-US" dirty="0" err="1">
                <a:solidFill>
                  <a:schemeClr val="accent2"/>
                </a:solidFill>
                <a:latin typeface="Times New Roman" panose="02020603050405020304" pitchFamily="18" charset="0"/>
                <a:cs typeface="Times New Roman" panose="02020603050405020304" pitchFamily="18" charset="0"/>
              </a:rPr>
              <a:t>đường</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được</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đốc</a:t>
            </a:r>
            <a:r>
              <a:rPr lang="en-US" dirty="0">
                <a:solidFill>
                  <a:schemeClr val="accent2"/>
                </a:solidFill>
                <a:latin typeface="Times New Roman" panose="02020603050405020304" pitchFamily="18" charset="0"/>
                <a:cs typeface="Times New Roman" panose="02020603050405020304" pitchFamily="18" charset="0"/>
              </a:rPr>
              <a:t>': 1, '</a:t>
            </a:r>
            <a:r>
              <a:rPr lang="en-US" dirty="0" err="1">
                <a:solidFill>
                  <a:schemeClr val="accent2"/>
                </a:solidFill>
                <a:latin typeface="Times New Roman" panose="02020603050405020304" pitchFamily="18" charset="0"/>
                <a:cs typeface="Times New Roman" panose="02020603050405020304" pitchFamily="18" charset="0"/>
              </a:rPr>
              <a:t>đồng</a:t>
            </a:r>
            <a:r>
              <a:rPr lang="en-US" dirty="0">
                <a:solidFill>
                  <a:schemeClr val="accent2"/>
                </a:solidFill>
                <a:latin typeface="Times New Roman" panose="02020603050405020304" pitchFamily="18" charset="0"/>
                <a:cs typeface="Times New Roman" panose="02020603050405020304" pitchFamily="18" charset="0"/>
              </a:rPr>
              <a:t>': 1, ‘ở’: 3</a:t>
            </a:r>
          </a:p>
          <a:p>
            <a:endParaRPr lang="en-US" dirty="0"/>
          </a:p>
          <a:p>
            <a:endParaRPr lang="en-US" dirty="0"/>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248134088"/>
                  </p:ext>
                </p:extLst>
              </p:nvPr>
            </p:nvGraphicFramePr>
            <p:xfrm>
              <a:off x="457201" y="5661956"/>
              <a:ext cx="3352799" cy="662643"/>
            </p:xfrm>
            <a:graphic>
              <a:graphicData uri="http://schemas.openxmlformats.org/drawingml/2006/table">
                <a:tbl>
                  <a:tblPr>
                    <a:tableStyleId>{5C22544A-7EE6-4342-B048-85BDC9FD1C3A}</a:tableStyleId>
                  </a:tblPr>
                  <a:tblGrid>
                    <a:gridCol w="3352799">
                      <a:extLst>
                        <a:ext uri="{9D8B030D-6E8A-4147-A177-3AD203B41FA5}">
                          <a16:colId xmlns:a16="http://schemas.microsoft.com/office/drawing/2014/main" val="512783467"/>
                        </a:ext>
                      </a:extLst>
                    </a:gridCol>
                  </a:tblGrid>
                  <a:tr h="662643">
                    <a:tc>
                      <a:txBody>
                        <a:bodyPr/>
                        <a:lstStyle/>
                        <a:p>
                          <a:pPr marL="59055" marR="0" algn="ctr">
                            <a:lnSpc>
                              <a:spcPts val="1200"/>
                            </a:lnSpc>
                            <a:spcBef>
                              <a:spcPts val="0"/>
                            </a:spcBef>
                            <a:spcAft>
                              <a:spcPts val="0"/>
                            </a:spcAft>
                          </a:pPr>
                          <a:r>
                            <a:rPr lang="es-ES" sz="1800" dirty="0" smtClean="0">
                              <a:solidFill>
                                <a:schemeClr val="accent2"/>
                              </a:solidFill>
                              <a:effectLst/>
                              <a:latin typeface="Times New Roman" panose="02020603050405020304" pitchFamily="18" charset="0"/>
                              <a:cs typeface="Times New Roman" panose="02020603050405020304" pitchFamily="18" charset="0"/>
                            </a:rPr>
                            <a:t>Tf</a:t>
                          </a:r>
                          <a:r>
                            <a:rPr lang="es-ES" sz="1800" dirty="0">
                              <a:solidFill>
                                <a:schemeClr val="accent2"/>
                              </a:solidFill>
                              <a:effectLst/>
                              <a:latin typeface="Times New Roman" panose="02020603050405020304" pitchFamily="18" charset="0"/>
                              <a:cs typeface="Times New Roman" panose="02020603050405020304" pitchFamily="18" charset="0"/>
                            </a:rPr>
                            <a:t>(</a:t>
                          </a:r>
                          <a:r>
                            <a:rPr lang="es-ES" sz="1800" dirty="0" err="1">
                              <a:solidFill>
                                <a:schemeClr val="accent2"/>
                              </a:solidFill>
                              <a:effectLst/>
                              <a:latin typeface="Times New Roman" panose="02020603050405020304" pitchFamily="18" charset="0"/>
                              <a:cs typeface="Times New Roman" panose="02020603050405020304" pitchFamily="18" charset="0"/>
                            </a:rPr>
                            <a:t>biết,data</a:t>
                          </a:r>
                          <a:r>
                            <a:rPr lang="es-ES" sz="1800" dirty="0">
                              <a:solidFill>
                                <a:schemeClr val="accent2"/>
                              </a:solidFill>
                              <a:effectLst/>
                              <a:latin typeface="Times New Roman" panose="02020603050405020304" pitchFamily="18" charset="0"/>
                              <a:cs typeface="Times New Roman" panose="02020603050405020304" pitchFamily="18" charset="0"/>
                            </a:rPr>
                            <a:t>)=</a:t>
                          </a:r>
                          <a14:m>
                            <m:oMath xmlns:m="http://schemas.openxmlformats.org/officeDocument/2006/math">
                              <m:r>
                                <a:rPr lang="es-ES" sz="1800">
                                  <a:solidFill>
                                    <a:schemeClr val="accent2"/>
                                  </a:solidFill>
                                  <a:effectLst/>
                                  <a:latin typeface="Cambria Math" panose="02040503050406030204" pitchFamily="18" charset="0"/>
                                </a:rPr>
                                <m:t>  </m:t>
                              </m:r>
                              <m:f>
                                <m:fPr>
                                  <m:ctrlPr>
                                    <a:rPr lang="en-US" sz="1800" i="1">
                                      <a:solidFill>
                                        <a:schemeClr val="accent2"/>
                                      </a:solidFill>
                                      <a:effectLst/>
                                      <a:latin typeface="Cambria Math" panose="02040503050406030204" pitchFamily="18" charset="0"/>
                                    </a:rPr>
                                  </m:ctrlPr>
                                </m:fPr>
                                <m:num>
                                  <m:r>
                                    <a:rPr lang="es-ES" sz="1800">
                                      <a:solidFill>
                                        <a:schemeClr val="accent2"/>
                                      </a:solidFill>
                                      <a:effectLst/>
                                      <a:latin typeface="Cambria Math" panose="02040503050406030204" pitchFamily="18" charset="0"/>
                                    </a:rPr>
                                    <m:t>1</m:t>
                                  </m:r>
                                </m:num>
                                <m:den>
                                  <m:r>
                                    <a:rPr lang="es-ES" sz="1800">
                                      <a:solidFill>
                                        <a:schemeClr val="accent2"/>
                                      </a:solidFill>
                                      <a:effectLst/>
                                      <a:latin typeface="Cambria Math" panose="02040503050406030204" pitchFamily="18" charset="0"/>
                                    </a:rPr>
                                    <m:t>3</m:t>
                                  </m:r>
                                </m:den>
                              </m:f>
                            </m:oMath>
                          </a14:m>
                          <a:r>
                            <a:rPr lang="es-ES" sz="1800" dirty="0">
                              <a:solidFill>
                                <a:schemeClr val="accent2"/>
                              </a:solidFill>
                              <a:effectLst/>
                              <a:latin typeface="Times New Roman" panose="02020603050405020304" pitchFamily="18" charset="0"/>
                              <a:cs typeface="Times New Roman" panose="02020603050405020304" pitchFamily="18" charset="0"/>
                            </a:rPr>
                            <a:t> = 0.333333333.</a:t>
                          </a:r>
                          <a:endParaRPr lang="en-US" sz="1800" dirty="0">
                            <a:solidFill>
                              <a:schemeClr val="accent2"/>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714621048"/>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248134088"/>
                  </p:ext>
                </p:extLst>
              </p:nvPr>
            </p:nvGraphicFramePr>
            <p:xfrm>
              <a:off x="457201" y="5661956"/>
              <a:ext cx="3352799" cy="662643"/>
            </p:xfrm>
            <a:graphic>
              <a:graphicData uri="http://schemas.openxmlformats.org/drawingml/2006/table">
                <a:tbl>
                  <a:tblPr>
                    <a:tableStyleId>{5C22544A-7EE6-4342-B048-85BDC9FD1C3A}</a:tableStyleId>
                  </a:tblPr>
                  <a:tblGrid>
                    <a:gridCol w="3352799">
                      <a:extLst>
                        <a:ext uri="{9D8B030D-6E8A-4147-A177-3AD203B41FA5}">
                          <a16:colId xmlns:a16="http://schemas.microsoft.com/office/drawing/2014/main" val="512783467"/>
                        </a:ext>
                      </a:extLst>
                    </a:gridCol>
                  </a:tblGrid>
                  <a:tr h="662643">
                    <a:tc>
                      <a:txBody>
                        <a:bodyPr/>
                        <a:lstStyle/>
                        <a:p>
                          <a:endParaRPr lang="en-US"/>
                        </a:p>
                      </a:txBody>
                      <a:tcPr marL="68580" marR="68580" marT="0" marB="0" anchor="ctr">
                        <a:blipFill>
                          <a:blip r:embed="rId4"/>
                          <a:stretch>
                            <a:fillRect l="-364" t="-909" r="-545" b="-1818"/>
                          </a:stretch>
                        </a:blipFill>
                      </a:tcPr>
                    </a:tc>
                    <a:extLst>
                      <a:ext uri="{0D108BD9-81ED-4DB2-BD59-A6C34878D82A}">
                        <a16:rowId xmlns:a16="http://schemas.microsoft.com/office/drawing/2014/main" val="714621048"/>
                      </a:ext>
                    </a:extLst>
                  </a:tr>
                </a:tbl>
              </a:graphicData>
            </a:graphic>
          </p:graphicFrame>
        </mc:Fallback>
      </mc:AlternateContent>
    </p:spTree>
    <p:extLst>
      <p:ext uri="{BB962C8B-B14F-4D97-AF65-F5344CB8AC3E}">
        <p14:creationId xmlns:p14="http://schemas.microsoft.com/office/powerpoint/2010/main" val="367140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HỆ THỐNG TÓM TẮT VĂN BẢN</a:t>
            </a:r>
          </a:p>
        </p:txBody>
      </p:sp>
      <p:sp>
        <p:nvSpPr>
          <p:cNvPr id="3" name="Content Placeholder 2"/>
          <p:cNvSpPr>
            <a:spLocks noGrp="1"/>
          </p:cNvSpPr>
          <p:nvPr>
            <p:ph idx="1"/>
          </p:nvPr>
        </p:nvSpPr>
        <p:spPr/>
        <p:txBody>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Trọng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câu</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Bé</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ở TP.HCM </a:t>
            </a:r>
            <a:r>
              <a:rPr lang="en-US" sz="2000" dirty="0" err="1">
                <a:latin typeface="Times New Roman" panose="02020603050405020304" pitchFamily="18" charset="0"/>
                <a:cs typeface="Times New Roman" panose="02020603050405020304" pitchFamily="18" charset="0"/>
              </a:rPr>
              <a:t>dương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nCoV</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bé</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tháng</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dương</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 “ở” = </a:t>
            </a:r>
            <a:r>
              <a:rPr lang="es-ES" sz="2000" dirty="0">
                <a:latin typeface="Times New Roman" panose="02020603050405020304" pitchFamily="18" charset="0"/>
                <a:cs typeface="Times New Roman" panose="02020603050405020304" pitchFamily="18" charset="0"/>
              </a:rPr>
              <a:t>0.6666666666666666 + 0.3333333333333333 +0.3333333333333333</a:t>
            </a:r>
            <a:r>
              <a:rPr lang="en-US" sz="2000" dirty="0">
                <a:latin typeface="Times New Roman" panose="02020603050405020304" pitchFamily="18" charset="0"/>
                <a:cs typeface="Times New Roman" panose="02020603050405020304" pitchFamily="18" charset="0"/>
              </a:rPr>
              <a:t> + </a:t>
            </a:r>
            <a:r>
              <a:rPr lang="es-ES" sz="2000" dirty="0">
                <a:latin typeface="Times New Roman" panose="02020603050405020304" pitchFamily="18" charset="0"/>
                <a:cs typeface="Times New Roman" panose="02020603050405020304" pitchFamily="18" charset="0"/>
              </a:rPr>
              <a:t>0.3333333333333333</a:t>
            </a:r>
            <a:r>
              <a:rPr lang="en-US" sz="2000" dirty="0">
                <a:latin typeface="Times New Roman" panose="02020603050405020304" pitchFamily="18" charset="0"/>
                <a:cs typeface="Times New Roman" panose="02020603050405020304" pitchFamily="18" charset="0"/>
              </a:rPr>
              <a:t> + </a:t>
            </a:r>
            <a:r>
              <a:rPr lang="es-ES" sz="2000" dirty="0">
                <a:latin typeface="Times New Roman" panose="02020603050405020304" pitchFamily="18" charset="0"/>
                <a:cs typeface="Times New Roman" panose="02020603050405020304" pitchFamily="18" charset="0"/>
              </a:rPr>
              <a:t>0.3333333333333333 + 0.3333333333333333 + 1 = 3.3333333333333335</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288705457"/>
                  </p:ext>
                </p:extLst>
              </p:nvPr>
            </p:nvGraphicFramePr>
            <p:xfrm>
              <a:off x="2209800" y="2794000"/>
              <a:ext cx="5562600" cy="635000"/>
            </p:xfrm>
            <a:graphic>
              <a:graphicData uri="http://schemas.openxmlformats.org/drawingml/2006/table">
                <a:tbl>
                  <a:tblPr>
                    <a:tableStyleId>{5C22544A-7EE6-4342-B048-85BDC9FD1C3A}</a:tableStyleId>
                  </a:tblPr>
                  <a:tblGrid>
                    <a:gridCol w="5562600">
                      <a:extLst>
                        <a:ext uri="{9D8B030D-6E8A-4147-A177-3AD203B41FA5}">
                          <a16:colId xmlns:a16="http://schemas.microsoft.com/office/drawing/2014/main" val="768479071"/>
                        </a:ext>
                      </a:extLst>
                    </a:gridCol>
                  </a:tblGrid>
                  <a:tr h="635000">
                    <a:tc>
                      <a:txBody>
                        <a:bodyPr/>
                        <a:lstStyle/>
                        <a:p>
                          <a:pPr marL="20320" marR="0" algn="ctr">
                            <a:lnSpc>
                              <a:spcPts val="1200"/>
                            </a:lnSpc>
                            <a:spcBef>
                              <a:spcPts val="0"/>
                            </a:spcBef>
                            <a:spcAft>
                              <a:spcPts val="0"/>
                            </a:spcAft>
                          </a:pPr>
                          <a:r>
                            <a:rPr lang="en-US" sz="1600" dirty="0" err="1">
                              <a:effectLst/>
                            </a:rPr>
                            <a:t>Trọng</a:t>
                          </a:r>
                          <a:r>
                            <a:rPr lang="en-US" sz="1600" dirty="0">
                              <a:effectLst/>
                            </a:rPr>
                            <a:t> </a:t>
                          </a:r>
                          <a:r>
                            <a:rPr lang="en-US" sz="1600" dirty="0" err="1">
                              <a:effectLst/>
                            </a:rPr>
                            <a:t>số</a:t>
                          </a:r>
                          <a:r>
                            <a:rPr lang="en-US" sz="1600" dirty="0">
                              <a:effectLst/>
                            </a:rPr>
                            <a:t> </a:t>
                          </a:r>
                          <a:r>
                            <a:rPr lang="en-US" sz="1600" dirty="0" err="1">
                              <a:effectLst/>
                            </a:rPr>
                            <a:t>câu</a:t>
                          </a:r>
                          <a:r>
                            <a:rPr lang="en-US" sz="1600" dirty="0">
                              <a:effectLst/>
                            </a:rPr>
                            <a:t> = </a:t>
                          </a:r>
                          <a14:m>
                            <m:oMath xmlns:m="http://schemas.openxmlformats.org/officeDocument/2006/math">
                              <m:nary>
                                <m:naryPr>
                                  <m:chr m:val="∑"/>
                                  <m:limLoc m:val="undOvr"/>
                                  <m:subHide m:val="on"/>
                                  <m:supHide m:val="on"/>
                                  <m:ctrlPr>
                                    <a:rPr lang="en-US" sz="1600" i="1">
                                      <a:effectLst/>
                                      <a:latin typeface="Cambria Math" panose="02040503050406030204" pitchFamily="18" charset="0"/>
                                    </a:rPr>
                                  </m:ctrlPr>
                                </m:naryPr>
                                <m:sub/>
                                <m:sup/>
                                <m:e>
                                  <m:r>
                                    <a:rPr lang="en-US" sz="1600">
                                      <a:effectLst/>
                                      <a:latin typeface="Cambria Math" panose="02040503050406030204" pitchFamily="18" charset="0"/>
                                    </a:rPr>
                                    <m:t>𝑇𝑟</m:t>
                                  </m:r>
                                  <m:r>
                                    <a:rPr lang="en-US" sz="1600">
                                      <a:effectLst/>
                                      <a:latin typeface="Cambria Math" panose="02040503050406030204" pitchFamily="18" charset="0"/>
                                    </a:rPr>
                                    <m:t>ọ</m:t>
                                  </m:r>
                                  <m:r>
                                    <a:rPr lang="en-US" sz="1600">
                                      <a:effectLst/>
                                      <a:latin typeface="Cambria Math" panose="02040503050406030204" pitchFamily="18" charset="0"/>
                                    </a:rPr>
                                    <m:t>𝑛𝑔</m:t>
                                  </m:r>
                                  <m:r>
                                    <a:rPr lang="en-US" sz="1600">
                                      <a:effectLst/>
                                      <a:latin typeface="Cambria Math" panose="02040503050406030204" pitchFamily="18" charset="0"/>
                                    </a:rPr>
                                    <m:t> </m:t>
                                  </m:r>
                                  <m:r>
                                    <a:rPr lang="en-US" sz="1600">
                                      <a:effectLst/>
                                      <a:latin typeface="Cambria Math" panose="02040503050406030204" pitchFamily="18" charset="0"/>
                                    </a:rPr>
                                    <m:t>𝑠</m:t>
                                  </m:r>
                                  <m:r>
                                    <a:rPr lang="en-US" sz="1600">
                                      <a:effectLst/>
                                      <a:latin typeface="Cambria Math" panose="02040503050406030204" pitchFamily="18" charset="0"/>
                                    </a:rPr>
                                    <m:t>ố </m:t>
                                  </m:r>
                                  <m:r>
                                    <a:rPr lang="en-US" sz="1600">
                                      <a:effectLst/>
                                      <a:latin typeface="Cambria Math" panose="02040503050406030204" pitchFamily="18" charset="0"/>
                                    </a:rPr>
                                    <m:t>𝑐</m:t>
                                  </m:r>
                                  <m:r>
                                    <a:rPr lang="en-US" sz="1600">
                                      <a:effectLst/>
                                      <a:latin typeface="Cambria Math" panose="02040503050406030204" pitchFamily="18" charset="0"/>
                                    </a:rPr>
                                    <m:t>á</m:t>
                                  </m:r>
                                  <m:r>
                                    <a:rPr lang="en-US" sz="1600">
                                      <a:effectLst/>
                                      <a:latin typeface="Cambria Math" panose="02040503050406030204" pitchFamily="18" charset="0"/>
                                    </a:rPr>
                                    <m:t>𝑐</m:t>
                                  </m:r>
                                  <m:r>
                                    <a:rPr lang="en-US" sz="1600">
                                      <a:effectLst/>
                                      <a:latin typeface="Cambria Math" panose="02040503050406030204" pitchFamily="18" charset="0"/>
                                    </a:rPr>
                                    <m:t> </m:t>
                                  </m:r>
                                  <m:r>
                                    <a:rPr lang="en-US" sz="1600">
                                      <a:effectLst/>
                                      <a:latin typeface="Cambria Math" panose="02040503050406030204" pitchFamily="18" charset="0"/>
                                    </a:rPr>
                                    <m:t>𝑡</m:t>
                                  </m:r>
                                  <m:r>
                                    <a:rPr lang="en-US" sz="1600">
                                      <a:effectLst/>
                                      <a:latin typeface="Cambria Math" panose="02040503050406030204" pitchFamily="18" charset="0"/>
                                    </a:rPr>
                                    <m:t>ừ </m:t>
                                  </m:r>
                                  <m:r>
                                    <a:rPr lang="en-US" sz="1600">
                                      <a:effectLst/>
                                      <a:latin typeface="Cambria Math" panose="02040503050406030204" pitchFamily="18" charset="0"/>
                                    </a:rPr>
                                    <m:t>𝑥𝑢</m:t>
                                  </m:r>
                                  <m:r>
                                    <a:rPr lang="en-US" sz="1600">
                                      <a:effectLst/>
                                      <a:latin typeface="Cambria Math" panose="02040503050406030204" pitchFamily="18" charset="0"/>
                                    </a:rPr>
                                    <m:t>ấ</m:t>
                                  </m:r>
                                  <m:r>
                                    <a:rPr lang="en-US" sz="1600">
                                      <a:effectLst/>
                                      <a:latin typeface="Cambria Math" panose="02040503050406030204" pitchFamily="18" charset="0"/>
                                    </a:rPr>
                                    <m:t>𝑡</m:t>
                                  </m:r>
                                  <m:r>
                                    <a:rPr lang="en-US" sz="1600">
                                      <a:effectLst/>
                                      <a:latin typeface="Cambria Math" panose="02040503050406030204" pitchFamily="18" charset="0"/>
                                    </a:rPr>
                                    <m:t> </m:t>
                                  </m:r>
                                  <m:r>
                                    <a:rPr lang="en-US" sz="1600">
                                      <a:effectLst/>
                                      <a:latin typeface="Cambria Math" panose="02040503050406030204" pitchFamily="18" charset="0"/>
                                    </a:rPr>
                                    <m:t>h𝑖</m:t>
                                  </m:r>
                                  <m:r>
                                    <a:rPr lang="en-US" sz="1600">
                                      <a:effectLst/>
                                      <a:latin typeface="Cambria Math" panose="02040503050406030204" pitchFamily="18" charset="0"/>
                                    </a:rPr>
                                    <m:t>ệ</m:t>
                                  </m:r>
                                  <m:r>
                                    <a:rPr lang="en-US" sz="1600">
                                      <a:effectLst/>
                                      <a:latin typeface="Cambria Math" panose="02040503050406030204" pitchFamily="18" charset="0"/>
                                    </a:rPr>
                                    <m:t>𝑛</m:t>
                                  </m:r>
                                  <m:r>
                                    <a:rPr lang="en-US" sz="1600">
                                      <a:effectLst/>
                                      <a:latin typeface="Cambria Math" panose="02040503050406030204" pitchFamily="18" charset="0"/>
                                    </a:rPr>
                                    <m:t> </m:t>
                                  </m:r>
                                  <m:r>
                                    <a:rPr lang="en-US" sz="1600">
                                      <a:effectLst/>
                                      <a:latin typeface="Cambria Math" panose="02040503050406030204" pitchFamily="18" charset="0"/>
                                    </a:rPr>
                                    <m:t>𝑡𝑟𝑜𝑛𝑔</m:t>
                                  </m:r>
                                  <m:r>
                                    <a:rPr lang="en-US" sz="1600">
                                      <a:effectLst/>
                                      <a:latin typeface="Cambria Math" panose="02040503050406030204" pitchFamily="18" charset="0"/>
                                    </a:rPr>
                                    <m:t> </m:t>
                                  </m:r>
                                  <m:r>
                                    <a:rPr lang="en-US" sz="1600">
                                      <a:effectLst/>
                                      <a:latin typeface="Cambria Math" panose="02040503050406030204" pitchFamily="18" charset="0"/>
                                    </a:rPr>
                                    <m:t>𝑐</m:t>
                                  </m:r>
                                  <m:r>
                                    <a:rPr lang="en-US" sz="1600">
                                      <a:effectLst/>
                                      <a:latin typeface="Cambria Math" panose="02040503050406030204" pitchFamily="18" charset="0"/>
                                    </a:rPr>
                                    <m:t>â</m:t>
                                  </m:r>
                                  <m:r>
                                    <a:rPr lang="en-US" sz="1600">
                                      <a:effectLst/>
                                      <a:latin typeface="Cambria Math" panose="02040503050406030204" pitchFamily="18" charset="0"/>
                                    </a:rPr>
                                    <m:t>𝑢</m:t>
                                  </m:r>
                                </m:e>
                              </m:nary>
                            </m:oMath>
                          </a14:m>
                          <a:endParaRPr lang="en-US" sz="1600" dirty="0">
                            <a:effectLst/>
                            <a:latin typeface="Calibri" panose="020F0502020204030204" pitchFamily="34" charset="0"/>
                            <a:ea typeface="MS Mincho"/>
                          </a:endParaRPr>
                        </a:p>
                      </a:txBody>
                      <a:tcPr marL="68580" marR="68580" marT="0" marB="0" anchor="ctr"/>
                    </a:tc>
                    <a:extLst>
                      <a:ext uri="{0D108BD9-81ED-4DB2-BD59-A6C34878D82A}">
                        <a16:rowId xmlns:a16="http://schemas.microsoft.com/office/drawing/2014/main" val="83904427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288705457"/>
                  </p:ext>
                </p:extLst>
              </p:nvPr>
            </p:nvGraphicFramePr>
            <p:xfrm>
              <a:off x="2209800" y="2794000"/>
              <a:ext cx="5562600" cy="635000"/>
            </p:xfrm>
            <a:graphic>
              <a:graphicData uri="http://schemas.openxmlformats.org/drawingml/2006/table">
                <a:tbl>
                  <a:tblPr>
                    <a:tableStyleId>{5C22544A-7EE6-4342-B048-85BDC9FD1C3A}</a:tableStyleId>
                  </a:tblPr>
                  <a:tblGrid>
                    <a:gridCol w="5562600">
                      <a:extLst>
                        <a:ext uri="{9D8B030D-6E8A-4147-A177-3AD203B41FA5}">
                          <a16:colId xmlns:a16="http://schemas.microsoft.com/office/drawing/2014/main" val="768479071"/>
                        </a:ext>
                      </a:extLst>
                    </a:gridCol>
                  </a:tblGrid>
                  <a:tr h="635000">
                    <a:tc>
                      <a:txBody>
                        <a:bodyPr/>
                        <a:lstStyle/>
                        <a:p>
                          <a:endParaRPr lang="en-US"/>
                        </a:p>
                      </a:txBody>
                      <a:tcPr marL="68580" marR="68580" marT="0" marB="0" anchor="ctr">
                        <a:blipFill>
                          <a:blip r:embed="rId2"/>
                          <a:stretch>
                            <a:fillRect l="-110" t="-34286" r="-329" b="-33333"/>
                          </a:stretch>
                        </a:blipFill>
                      </a:tcPr>
                    </a:tc>
                    <a:extLst>
                      <a:ext uri="{0D108BD9-81ED-4DB2-BD59-A6C34878D82A}">
                        <a16:rowId xmlns:a16="http://schemas.microsoft.com/office/drawing/2014/main" val="839044276"/>
                      </a:ext>
                    </a:extLst>
                  </a:tr>
                </a:tbl>
              </a:graphicData>
            </a:graphic>
          </p:graphicFrame>
        </mc:Fallback>
      </mc:AlternateContent>
      <p:sp>
        <p:nvSpPr>
          <p:cNvPr id="5" name="Oval 4"/>
          <p:cNvSpPr/>
          <p:nvPr/>
        </p:nvSpPr>
        <p:spPr>
          <a:xfrm>
            <a:off x="1143000" y="3813048"/>
            <a:ext cx="7162800" cy="213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0033CC"/>
                </a:solidFill>
                <a:latin typeface="Times New Roman" panose="02020603050405020304" pitchFamily="18" charset="0"/>
                <a:cs typeface="Times New Roman" panose="02020603050405020304" pitchFamily="18" charset="0"/>
              </a:rPr>
              <a:t>Bé 18 tháng tuổi ở TP.HCM dương tính với nCoV</a:t>
            </a:r>
            <a:r>
              <a:rPr lang="vi-VN" dirty="0" smtClean="0">
                <a:solidFill>
                  <a:srgbClr val="0033CC"/>
                </a:solidFill>
                <a:latin typeface="Times New Roman" panose="02020603050405020304" pitchFamily="18" charset="0"/>
                <a:cs typeface="Times New Roman" panose="02020603050405020304" pitchFamily="18" charset="0"/>
              </a:rPr>
              <a:t>.</a:t>
            </a:r>
            <a:r>
              <a:rPr lang="en-US" dirty="0" smtClean="0">
                <a:solidFill>
                  <a:srgbClr val="0033CC"/>
                </a:solidFill>
                <a:latin typeface="Times New Roman" panose="02020603050405020304" pitchFamily="18" charset="0"/>
                <a:cs typeface="Times New Roman" panose="02020603050405020304" pitchFamily="18" charset="0"/>
              </a:rPr>
              <a:t> </a:t>
            </a:r>
            <a:r>
              <a:rPr lang="vi-VN" dirty="0" smtClean="0">
                <a:solidFill>
                  <a:srgbClr val="0033CC"/>
                </a:solidFill>
                <a:latin typeface="Times New Roman" panose="02020603050405020304" pitchFamily="18" charset="0"/>
                <a:cs typeface="Times New Roman" panose="02020603050405020304" pitchFamily="18" charset="0"/>
              </a:rPr>
              <a:t>Bệnh </a:t>
            </a:r>
            <a:r>
              <a:rPr lang="vi-VN" dirty="0">
                <a:solidFill>
                  <a:srgbClr val="0033CC"/>
                </a:solidFill>
                <a:latin typeface="Times New Roman" panose="02020603050405020304" pitchFamily="18" charset="0"/>
                <a:cs typeface="Times New Roman" panose="02020603050405020304" pitchFamily="18" charset="0"/>
              </a:rPr>
              <a:t>nhi là cháu ngoại của bà chủ quán bánh canh ở hẻm 287, đường Nguyễn Đình Chiểu, quận 3, TP.HCM.</a:t>
            </a:r>
            <a:endParaRPr lang="en-US"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83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2442</TotalTime>
  <Words>1775</Words>
  <Application>Microsoft Office PowerPoint</Application>
  <PresentationFormat>On-screen Show (4:3)</PresentationFormat>
  <Paragraphs>127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MS Mincho</vt:lpstr>
      <vt:lpstr>Times New Roman</vt:lpstr>
      <vt:lpstr>Wingdings</vt:lpstr>
      <vt:lpstr>Default Design</vt:lpstr>
      <vt:lpstr> Báo cáo Niên luận ngành  TÌM HIỂU XỬ LÝ NGÔN NGỮ TỰ NHIÊN VÀ ỨNG DỤNG TÓM TẮT NỘI DUNG VĂN BẢN </vt:lpstr>
      <vt:lpstr>NỘI DUNG BÁO CÁO</vt:lpstr>
      <vt:lpstr> GIỚI THIỆU</vt:lpstr>
      <vt:lpstr> HỆ THỐNG TÓM TẮT VĂN BẢN</vt:lpstr>
      <vt:lpstr> HỆ THỐNG TÓM TẮT VĂN BẢN</vt:lpstr>
      <vt:lpstr> HỆ THỐNG TÓM TẮT VĂN BẢN</vt:lpstr>
      <vt:lpstr> HỆ THỐNG TÓM TẮT VĂN BẢN</vt:lpstr>
      <vt:lpstr> HỆ THỐNG TÓM TẮT VĂN BẢN</vt:lpstr>
      <vt:lpstr> HỆ THỐNG TÓM TẮT VĂN BẢN</vt:lpstr>
      <vt:lpstr> KẾT QUẢ THỰC NGHIỆM</vt:lpstr>
      <vt:lpstr> KẾT QUẢ THỰC NGHIỆM</vt:lpstr>
      <vt:lpstr>           KẾT QUẢ THỰC NGHIỆM</vt:lpstr>
      <vt:lpstr>  KẾT QUẢ THỰC NGHIỆM</vt:lpstr>
      <vt:lpstr> KẾT LUẬN</vt:lpstr>
      <vt:lpstr> KẾT LUẬN</vt:lpstr>
      <vt:lpstr> KẾT LUẬN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Asus</cp:lastModifiedBy>
  <cp:revision>218</cp:revision>
  <dcterms:created xsi:type="dcterms:W3CDTF">2008-08-06T06:37:20Z</dcterms:created>
  <dcterms:modified xsi:type="dcterms:W3CDTF">2021-06-15T15:03:14Z</dcterms:modified>
</cp:coreProperties>
</file>