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</p:sldIdLst>
  <p:sldSz cx="9144000" cy="6858000"/>
  <p:notesSz cx="6858000" cy="9144000"/>
  <p:embeddedFontLst>
    <p:embeddedFont>
      <p:font typeface="Calibri" panose="020F0502020204030204"/>
      <p:regular r:id="rId47"/>
      <p:bold r:id="rId48"/>
      <p:italic r:id="rId49"/>
      <p:boldItalic r:id="rId50"/>
    </p:embeddedFont>
    <p:embeddedFont>
      <p:font typeface="Tahoma" panose="020B0604030504040204"/>
      <p:regular r:id="rId51"/>
      <p:bold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orient="horz" pos="216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font" Target="fonts/font6.fntdata"/><Relationship Id="rId51" Type="http://schemas.openxmlformats.org/officeDocument/2006/relationships/font" Target="fonts/font5.fntdata"/><Relationship Id="rId50" Type="http://schemas.openxmlformats.org/officeDocument/2006/relationships/font" Target="fonts/font4.fntdata"/><Relationship Id="rId5" Type="http://schemas.openxmlformats.org/officeDocument/2006/relationships/slide" Target="slides/slide2.xml"/><Relationship Id="rId49" Type="http://schemas.openxmlformats.org/officeDocument/2006/relationships/font" Target="fonts/font3.fntdata"/><Relationship Id="rId48" Type="http://schemas.openxmlformats.org/officeDocument/2006/relationships/font" Target="fonts/font2.fntdata"/><Relationship Id="rId47" Type="http://schemas.openxmlformats.org/officeDocument/2006/relationships/font" Target="fonts/font1.fntdata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" name="Google Shape;87;p1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:notes"/>
          <p:cNvSpPr txBox="1"/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9" name="Google Shape;279;p10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1:notes"/>
          <p:cNvSpPr txBox="1"/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9" name="Google Shape;289;p11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:notes"/>
          <p:cNvSpPr txBox="1"/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7" name="Google Shape;297;p12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3:notes"/>
          <p:cNvSpPr txBox="1"/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8" name="Google Shape;308;p13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4:notes"/>
          <p:cNvSpPr txBox="1"/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5" name="Google Shape;315;p14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5:notes"/>
          <p:cNvSpPr txBox="1"/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3" name="Google Shape;323;p15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6:notes"/>
          <p:cNvSpPr txBox="1"/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1" name="Google Shape;331;p16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7:notes"/>
          <p:cNvSpPr txBox="1"/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9" name="Google Shape;339;p17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8:notes"/>
          <p:cNvSpPr txBox="1"/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6" name="Google Shape;346;p18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9:notes"/>
          <p:cNvSpPr txBox="1"/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3" name="Google Shape;353;p19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" name="Google Shape;93;p2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0:notes"/>
          <p:cNvSpPr txBox="1"/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0" name="Google Shape;360;p20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1:notes"/>
          <p:cNvSpPr txBox="1"/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7" name="Google Shape;367;p21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2:notes"/>
          <p:cNvSpPr txBox="1"/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4" name="Google Shape;374;p22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3:notes"/>
          <p:cNvSpPr txBox="1"/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1" name="Google Shape;381;p23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4:notes"/>
          <p:cNvSpPr txBox="1"/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8" name="Google Shape;388;p24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5:notes"/>
          <p:cNvSpPr txBox="1"/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5" name="Google Shape;395;p25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6:notes"/>
          <p:cNvSpPr txBox="1"/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2" name="Google Shape;402;p26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7:notes"/>
          <p:cNvSpPr txBox="1"/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0" name="Google Shape;410;p27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8:notes"/>
          <p:cNvSpPr txBox="1"/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7" name="Google Shape;417;p28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9:notes"/>
          <p:cNvSpPr txBox="1"/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4" name="Google Shape;464;p29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" name="Google Shape;100;p3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:notes"/>
          <p:cNvSpPr txBox="1"/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2" name="Google Shape;472;p30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1:notes"/>
          <p:cNvSpPr txBox="1"/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0" name="Google Shape;480;p31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2:notes"/>
          <p:cNvSpPr txBox="1"/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7" name="Google Shape;487;p32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3:notes"/>
          <p:cNvSpPr txBox="1"/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4" name="Google Shape;494;p33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4:notes"/>
          <p:cNvSpPr txBox="1"/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1" name="Google Shape;501;p34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:notes"/>
          <p:cNvSpPr txBox="1"/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8" name="Google Shape;508;p35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6:notes"/>
          <p:cNvSpPr txBox="1"/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5" name="Google Shape;515;p36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7:notes"/>
          <p:cNvSpPr txBox="1"/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2" name="Google Shape;522;p37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8:notes"/>
          <p:cNvSpPr txBox="1"/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9" name="Google Shape;529;p38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9:notes"/>
          <p:cNvSpPr txBox="1"/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6" name="Google Shape;536;p39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4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0:notes"/>
          <p:cNvSpPr txBox="1"/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3" name="Google Shape;543;p40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" name="Google Shape;116;p5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" name="Google Shape;165;p6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/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1" name="Google Shape;191;p7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/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8" name="Google Shape;218;p8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:notes"/>
          <p:cNvSpPr txBox="1"/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4" name="Google Shape;244;p9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matchingName="Title Slid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2380" y="1610590"/>
            <a:ext cx="9141620" cy="3979719"/>
          </a:xfrm>
          <a:prstGeom prst="rect">
            <a:avLst/>
          </a:prstGeom>
          <a:solidFill>
            <a:srgbClr val="3A5BB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971550" y="2286000"/>
            <a:ext cx="7200900" cy="1517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50"/>
              <a:buNone/>
              <a:defRPr sz="40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type="subTitle" idx="1"/>
          </p:nvPr>
        </p:nvSpPr>
        <p:spPr>
          <a:xfrm>
            <a:off x="971550" y="3959352"/>
            <a:ext cx="72009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500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type="body" idx="1"/>
          </p:nvPr>
        </p:nvSpPr>
        <p:spPr>
          <a:xfrm rot="5400000">
            <a:off x="2508187" y="399607"/>
            <a:ext cx="4127627" cy="713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marL="1371600" lvl="2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marL="1828800" lvl="3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4pPr>
            <a:lvl5pPr marL="2286000" lvl="4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type="dt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type="ftr" idx="11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type="sldNum" idx="12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4580731" y="2237582"/>
            <a:ext cx="5897562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type="body" idx="1"/>
          </p:nvPr>
        </p:nvSpPr>
        <p:spPr>
          <a:xfrm rot="5400000">
            <a:off x="580231" y="323057"/>
            <a:ext cx="5897562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marL="1371600" lvl="2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marL="1828800" lvl="3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4pPr>
            <a:lvl5pPr marL="2286000" lvl="4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type="dt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type="ftr" idx="11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type="sldNum" idx="12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2380" y="0"/>
            <a:ext cx="9141620" cy="727364"/>
          </a:xfrm>
          <a:prstGeom prst="rect">
            <a:avLst/>
          </a:prstGeom>
          <a:solidFill>
            <a:srgbClr val="3A5BB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0" y="6583680"/>
            <a:ext cx="9141620" cy="274320"/>
          </a:xfrm>
          <a:prstGeom prst="rect">
            <a:avLst/>
          </a:prstGeom>
          <a:solidFill>
            <a:srgbClr val="3A5BB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5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type="body" idx="1"/>
          </p:nvPr>
        </p:nvSpPr>
        <p:spPr>
          <a:xfrm>
            <a:off x="197427" y="893619"/>
            <a:ext cx="8749146" cy="552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2400"/>
            </a:lvl1pPr>
            <a:lvl2pPr marL="914400" lvl="1" indent="-330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000"/>
            </a:lvl3pPr>
            <a:lvl4pPr marL="1828800" lvl="3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4pPr>
            <a:lvl5pPr marL="2286000" lvl="4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type="dt" idx="10"/>
          </p:nvPr>
        </p:nvSpPr>
        <p:spPr>
          <a:xfrm>
            <a:off x="7746423" y="6601968"/>
            <a:ext cx="72009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type="ftr" idx="11"/>
          </p:nvPr>
        </p:nvSpPr>
        <p:spPr>
          <a:xfrm>
            <a:off x="197427" y="6601968"/>
            <a:ext cx="7548996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type="sldNum" idx="12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8E8F8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8E8F8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8E8F8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8E8F8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8E8F8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8E8F8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8E8F8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8E8F8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8E8F8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216150" y="80529"/>
            <a:ext cx="684376" cy="566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showMasterSp="0" matchingName="Section Header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971550" y="2130552"/>
            <a:ext cx="7200900" cy="2359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50"/>
              <a:buNone/>
              <a:defRPr sz="405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type="body" idx="1"/>
          </p:nvPr>
        </p:nvSpPr>
        <p:spPr>
          <a:xfrm>
            <a:off x="971550" y="4572000"/>
            <a:ext cx="7200900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E8F8F"/>
              </a:buClr>
              <a:buSzPts val="1200"/>
              <a:buNone/>
              <a:defRPr sz="1500" cap="none">
                <a:solidFill>
                  <a:srgbClr val="8E8F8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E8F8F"/>
              </a:buClr>
              <a:buSzPts val="1080"/>
              <a:buNone/>
              <a:defRPr sz="1350">
                <a:solidFill>
                  <a:srgbClr val="8E8F8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E8F8F"/>
              </a:buClr>
              <a:buSzPts val="960"/>
              <a:buNone/>
              <a:defRPr sz="1200">
                <a:solidFill>
                  <a:srgbClr val="8E8F8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E8F8F"/>
              </a:buClr>
              <a:buSzPts val="840"/>
              <a:buNone/>
              <a:defRPr sz="1050">
                <a:solidFill>
                  <a:srgbClr val="8E8F8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E8F8F"/>
              </a:buClr>
              <a:buSzPts val="840"/>
              <a:buNone/>
              <a:defRPr sz="1050">
                <a:solidFill>
                  <a:srgbClr val="8E8F8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E8F8F"/>
              </a:buClr>
              <a:buSzPts val="1050"/>
              <a:buNone/>
              <a:defRPr sz="1050">
                <a:solidFill>
                  <a:srgbClr val="8E8F8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E8F8F"/>
              </a:buClr>
              <a:buSzPts val="1050"/>
              <a:buNone/>
              <a:defRPr sz="1050">
                <a:solidFill>
                  <a:srgbClr val="8E8F8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E8F8F"/>
              </a:buClr>
              <a:buSzPts val="1050"/>
              <a:buNone/>
              <a:defRPr sz="1050">
                <a:solidFill>
                  <a:srgbClr val="8E8F8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E8F8F"/>
              </a:buClr>
              <a:buSzPts val="1050"/>
              <a:buNone/>
              <a:defRPr sz="1050">
                <a:solidFill>
                  <a:srgbClr val="8E8F8F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type="dt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type="ftr" idx="11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type="sldNum" idx="12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type="body" idx="1"/>
          </p:nvPr>
        </p:nvSpPr>
        <p:spPr>
          <a:xfrm>
            <a:off x="1005840" y="1901952"/>
            <a:ext cx="3429000" cy="4123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500"/>
            </a:lvl1pPr>
            <a:lvl2pPr marL="914400" lvl="1" indent="-29718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 sz="1350"/>
            </a:lvl2pPr>
            <a:lvl3pPr marL="1371600" lvl="2" indent="-28956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3pPr>
            <a:lvl4pPr marL="1828800" lvl="3" indent="-2819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40"/>
              <a:buChar char="•"/>
              <a:defRPr sz="1050"/>
            </a:lvl4pPr>
            <a:lvl5pPr marL="2286000" lvl="4" indent="-2819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40"/>
              <a:buChar char="•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9pPr>
          </a:lstStyle>
          <a:p/>
        </p:txBody>
      </p:sp>
      <p:sp>
        <p:nvSpPr>
          <p:cNvPr id="37" name="Google Shape;37;p5"/>
          <p:cNvSpPr txBox="1"/>
          <p:nvPr>
            <p:ph type="body" idx="2"/>
          </p:nvPr>
        </p:nvSpPr>
        <p:spPr>
          <a:xfrm>
            <a:off x="4709160" y="1901952"/>
            <a:ext cx="3429000" cy="4123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500"/>
            </a:lvl1pPr>
            <a:lvl2pPr marL="914400" lvl="1" indent="-29718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 sz="1350"/>
            </a:lvl2pPr>
            <a:lvl3pPr marL="1371600" lvl="2" indent="-28956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3pPr>
            <a:lvl4pPr marL="1828800" lvl="3" indent="-2819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40"/>
              <a:buChar char="•"/>
              <a:defRPr sz="1050"/>
            </a:lvl4pPr>
            <a:lvl5pPr marL="2286000" lvl="4" indent="-2819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40"/>
              <a:buChar char="•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9pPr>
          </a:lstStyle>
          <a:p/>
        </p:txBody>
      </p:sp>
      <p:sp>
        <p:nvSpPr>
          <p:cNvPr id="38" name="Google Shape;38;p5"/>
          <p:cNvSpPr txBox="1"/>
          <p:nvPr>
            <p:ph type="dt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type="ftr" idx="11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type="sldNum" idx="12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type="body" idx="1"/>
          </p:nvPr>
        </p:nvSpPr>
        <p:spPr>
          <a:xfrm>
            <a:off x="1005840" y="1837464"/>
            <a:ext cx="3429000" cy="766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500" b="0" cap="none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/>
        </p:txBody>
      </p:sp>
      <p:sp>
        <p:nvSpPr>
          <p:cNvPr id="44" name="Google Shape;44;p6"/>
          <p:cNvSpPr txBox="1"/>
          <p:nvPr>
            <p:ph type="body" idx="2"/>
          </p:nvPr>
        </p:nvSpPr>
        <p:spPr>
          <a:xfrm>
            <a:off x="1005840" y="2740733"/>
            <a:ext cx="3429000" cy="3288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 sz="1350"/>
            </a:lvl1pPr>
            <a:lvl2pPr marL="914400" lvl="1" indent="-28956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2pPr>
            <a:lvl3pPr marL="1371600" lvl="2" indent="-2819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40"/>
              <a:buChar char="•"/>
              <a:defRPr sz="1050"/>
            </a:lvl3pPr>
            <a:lvl4pPr marL="1828800" lvl="3" indent="-27432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Char char="•"/>
              <a:defRPr sz="900"/>
            </a:lvl4pPr>
            <a:lvl5pPr marL="2286000" lvl="4" indent="-27432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Char char="•"/>
              <a:defRPr sz="900"/>
            </a:lvl5pPr>
            <a:lvl6pPr marL="2743200" lvl="5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45" name="Google Shape;45;p6"/>
          <p:cNvSpPr txBox="1"/>
          <p:nvPr>
            <p:ph type="body" idx="3"/>
          </p:nvPr>
        </p:nvSpPr>
        <p:spPr>
          <a:xfrm>
            <a:off x="4709160" y="1837464"/>
            <a:ext cx="3429000" cy="766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500" b="0" cap="none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/>
        </p:txBody>
      </p:sp>
      <p:sp>
        <p:nvSpPr>
          <p:cNvPr id="46" name="Google Shape;46;p6"/>
          <p:cNvSpPr txBox="1"/>
          <p:nvPr>
            <p:ph type="body" idx="4"/>
          </p:nvPr>
        </p:nvSpPr>
        <p:spPr>
          <a:xfrm>
            <a:off x="4709160" y="2740733"/>
            <a:ext cx="3429000" cy="3288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 sz="1350"/>
            </a:lvl1pPr>
            <a:lvl2pPr marL="914400" lvl="1" indent="-28956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2pPr>
            <a:lvl3pPr marL="1371600" lvl="2" indent="-2819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40"/>
              <a:buChar char="•"/>
              <a:defRPr sz="1050"/>
            </a:lvl3pPr>
            <a:lvl4pPr marL="1828800" lvl="3" indent="-27432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Char char="•"/>
              <a:defRPr sz="900"/>
            </a:lvl4pPr>
            <a:lvl5pPr marL="2286000" lvl="4" indent="-27432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Char char="•"/>
              <a:defRPr sz="900"/>
            </a:lvl5pPr>
            <a:lvl6pPr marL="2743200" lvl="5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47" name="Google Shape;47;p6"/>
          <p:cNvSpPr txBox="1"/>
          <p:nvPr>
            <p:ph type="dt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type="ftr" idx="11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type="sldNum" idx="12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type="dt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type="ftr" idx="11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type="sldNum" idx="12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dt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type="ftr" idx="11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type="sldNum" idx="12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5602986" y="2350008"/>
            <a:ext cx="3154680" cy="1993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  <a:defRPr sz="255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type="body" idx="1"/>
          </p:nvPr>
        </p:nvSpPr>
        <p:spPr>
          <a:xfrm>
            <a:off x="342900" y="758952"/>
            <a:ext cx="4972050" cy="5330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500"/>
            </a:lvl1pPr>
            <a:lvl2pPr marL="914400" lvl="1" indent="-29718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 sz="1350"/>
            </a:lvl2pPr>
            <a:lvl3pPr marL="1371600" lvl="2" indent="-28956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3pPr>
            <a:lvl4pPr marL="1828800" lvl="3" indent="-2819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40"/>
              <a:buChar char="•"/>
              <a:defRPr sz="1050"/>
            </a:lvl4pPr>
            <a:lvl5pPr marL="2286000" lvl="4" indent="-2819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40"/>
              <a:buChar char="•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9pPr>
          </a:lstStyle>
          <a:p/>
        </p:txBody>
      </p:sp>
      <p:sp>
        <p:nvSpPr>
          <p:cNvPr id="62" name="Google Shape;62;p9"/>
          <p:cNvSpPr txBox="1"/>
          <p:nvPr>
            <p:ph type="body" idx="2"/>
          </p:nvPr>
        </p:nvSpPr>
        <p:spPr>
          <a:xfrm>
            <a:off x="5602986" y="4361688"/>
            <a:ext cx="3154680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40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40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63" name="Google Shape;63;p9"/>
          <p:cNvSpPr txBox="1"/>
          <p:nvPr>
            <p:ph type="dt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type="ftr" idx="11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type="sldNum" idx="12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5602986" y="2350008"/>
            <a:ext cx="3154680" cy="1993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  <a:defRPr sz="255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type="pic" idx="2"/>
          </p:nvPr>
        </p:nvSpPr>
        <p:spPr>
          <a:xfrm>
            <a:off x="226314" y="502920"/>
            <a:ext cx="5026914" cy="5843016"/>
          </a:xfrm>
          <a:prstGeom prst="rect">
            <a:avLst/>
          </a:prstGeom>
          <a:solidFill>
            <a:srgbClr val="ABE2E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Arial" panose="020B0604020202020204"/>
              <a:buNone/>
              <a:defRPr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type="body" idx="1"/>
          </p:nvPr>
        </p:nvSpPr>
        <p:spPr>
          <a:xfrm>
            <a:off x="5602986" y="4361688"/>
            <a:ext cx="3154680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40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40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70" name="Google Shape;70;p10"/>
          <p:cNvSpPr txBox="1"/>
          <p:nvPr>
            <p:ph type="dt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type="ftr" idx="11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type="sldNum" idx="12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 panose="020B0604020202020204"/>
              <a:buNone/>
              <a:defRPr sz="25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type="body" idx="1"/>
          </p:nvPr>
        </p:nvSpPr>
        <p:spPr>
          <a:xfrm>
            <a:off x="1005840" y="1901953"/>
            <a:ext cx="7132320" cy="4127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9718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895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8194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40"/>
              <a:buFont typeface="Arial" panose="020B0604020202020204"/>
              <a:buChar char="•"/>
              <a:defRPr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8194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40"/>
              <a:buFont typeface="Arial" panose="020B0604020202020204"/>
              <a:buChar char="•"/>
              <a:defRPr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 panose="020B0604020202020204"/>
              <a:buChar char="•"/>
              <a:defRPr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 panose="020B0604020202020204"/>
              <a:buChar char="•"/>
              <a:defRPr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 panose="020B0604020202020204"/>
              <a:buChar char="•"/>
              <a:defRPr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 panose="020B0604020202020204"/>
              <a:buChar char="•"/>
              <a:defRPr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dt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rgbClr val="8E8F8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type="ftr" idx="11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rgbClr val="8E8F8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type="sldNum" idx="12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E8F8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E8F8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E8F8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E8F8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E8F8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E8F8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E8F8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E8F8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E8F8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971550" y="2286000"/>
            <a:ext cx="7200900" cy="1517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en-US" sz="4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CHƯƠNG 6 – MẢNG</a:t>
            </a:r>
            <a:endParaRPr sz="44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0" name="Google Shape;90;p13"/>
          <p:cNvSpPr txBox="1"/>
          <p:nvPr>
            <p:ph type="subTitle" idx="1"/>
          </p:nvPr>
        </p:nvSpPr>
        <p:spPr>
          <a:xfrm>
            <a:off x="971549" y="3959352"/>
            <a:ext cx="754465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20"/>
              <a:buNone/>
            </a:pPr>
            <a:r>
              <a:rPr lang="en-US"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BUỔI 10:  TÌM HIỂU MẢNG 2 CHIỀU VÀ CHUỖI KÝ TỰ</a:t>
            </a:r>
            <a:endParaRPr lang="en-US" sz="24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6.5. Truyền mảng cho hàm và lời gọi hàm</a:t>
            </a:r>
            <a:endParaRPr sz="2800"/>
          </a:p>
        </p:txBody>
      </p:sp>
      <p:sp>
        <p:nvSpPr>
          <p:cNvPr id="282" name="Google Shape;282;p22"/>
          <p:cNvSpPr txBox="1"/>
          <p:nvPr>
            <p:ph type="sldNum" idx="12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83" name="Google Shape;283;p22"/>
          <p:cNvSpPr txBox="1"/>
          <p:nvPr>
            <p:ph type="body" idx="1"/>
          </p:nvPr>
        </p:nvSpPr>
        <p:spPr>
          <a:xfrm>
            <a:off x="238370" y="852674"/>
            <a:ext cx="8400663" cy="1180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574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Tham số kiểu mảng trong khai báo hàm giống như khai báo biến mảng. </a:t>
            </a: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grpSp>
        <p:nvGrpSpPr>
          <p:cNvPr id="284" name="Google Shape;284;p22"/>
          <p:cNvGrpSpPr/>
          <p:nvPr/>
        </p:nvGrpSpPr>
        <p:grpSpPr>
          <a:xfrm>
            <a:off x="415473" y="2172332"/>
            <a:ext cx="8128026" cy="4068042"/>
            <a:chOff x="415473" y="1776540"/>
            <a:chExt cx="8128026" cy="4068042"/>
          </a:xfrm>
        </p:grpSpPr>
        <p:sp>
          <p:nvSpPr>
            <p:cNvPr id="285" name="Google Shape;285;p22"/>
            <p:cNvSpPr txBox="1"/>
            <p:nvPr/>
          </p:nvSpPr>
          <p:spPr>
            <a:xfrm>
              <a:off x="429121" y="1776540"/>
              <a:ext cx="8114378" cy="1938992"/>
            </a:xfrm>
            <a:prstGeom prst="rect">
              <a:avLst/>
            </a:prstGeom>
            <a:gradFill>
              <a:gsLst>
                <a:gs pos="0">
                  <a:srgbClr val="F6E29E"/>
                </a:gs>
                <a:gs pos="50000">
                  <a:srgbClr val="F3DC90"/>
                </a:gs>
                <a:gs pos="100000">
                  <a:srgbClr val="F6DB7B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accent5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int TinhDCheo(int A[50][50], int n, int m);</a:t>
              </a:r>
              <a:endParaRPr lang="en-US" sz="2000" b="0" i="0" u="none" strike="noStrike" cap="none">
                <a:solidFill>
                  <a:schemeClr val="accent5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dk2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Tên hàm: </a:t>
              </a:r>
              <a:r>
                <a:rPr lang="en-US" sz="2000" b="0" i="0" u="none" strike="noStrike" cap="none">
                  <a:solidFill>
                    <a:schemeClr val="accent5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TinhDCheo</a:t>
              </a:r>
              <a:endParaRPr sz="20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Tahoma" panose="020B0604030504040204"/>
                <a:buNone/>
              </a:pPr>
              <a:r>
                <a:rPr lang="en-US" sz="2000" b="0" i="0" u="none" strike="noStrike" cap="none">
                  <a:solidFill>
                    <a:schemeClr val="dk2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Tham số: kiểu mảng số nguyên </a:t>
              </a:r>
              <a:r>
                <a:rPr lang="en-US" sz="2000" b="0" i="0" u="none" strike="noStrike" cap="none">
                  <a:solidFill>
                    <a:schemeClr val="accent5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A</a:t>
              </a:r>
              <a:r>
                <a:rPr lang="en-US" sz="2000" b="0" i="0" u="none" strike="noStrike" cap="none">
                  <a:solidFill>
                    <a:schemeClr val="dk2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 và số lượng dòng </a:t>
              </a:r>
              <a:r>
                <a:rPr lang="en-US" sz="2000" b="0" i="0" u="none" strike="noStrike" cap="none">
                  <a:solidFill>
                    <a:schemeClr val="accent5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n, </a:t>
              </a:r>
              <a:r>
                <a:rPr lang="en-US" sz="2000" b="0" i="0" u="none" strike="noStrike" cap="none">
                  <a:solidFill>
                    <a:schemeClr val="dk2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số lượng cột </a:t>
              </a:r>
              <a:r>
                <a:rPr lang="en-US" sz="2000" b="0" i="0" u="none" strike="noStrike" cap="none">
                  <a:solidFill>
                    <a:schemeClr val="accent5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m</a:t>
              </a:r>
              <a:endParaRPr lang="en-US" sz="2000" b="0" i="0" u="none" strike="noStrike" cap="none">
                <a:solidFill>
                  <a:schemeClr val="accent5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Tahoma" panose="020B0604030504040204"/>
                <a:buNone/>
              </a:pPr>
              <a:r>
                <a:rPr lang="en-US" sz="2000" b="0" i="0" u="none" strike="noStrike" cap="none">
                  <a:solidFill>
                    <a:schemeClr val="dk2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Giá trị trả về: kiểu số nguyên </a:t>
              </a:r>
              <a:r>
                <a:rPr lang="en-US" sz="2000" b="0" i="0" u="none" strike="noStrike" cap="none">
                  <a:solidFill>
                    <a:schemeClr val="accent5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int</a:t>
              </a:r>
              <a:endParaRPr sz="20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</p:txBody>
        </p:sp>
        <p:sp>
          <p:nvSpPr>
            <p:cNvPr id="286" name="Google Shape;286;p22"/>
            <p:cNvSpPr txBox="1"/>
            <p:nvPr/>
          </p:nvSpPr>
          <p:spPr>
            <a:xfrm>
              <a:off x="415473" y="3905590"/>
              <a:ext cx="8114378" cy="1938992"/>
            </a:xfrm>
            <a:prstGeom prst="rect">
              <a:avLst/>
            </a:prstGeom>
            <a:gradFill>
              <a:gsLst>
                <a:gs pos="0">
                  <a:srgbClr val="F6E29E"/>
                </a:gs>
                <a:gs pos="50000">
                  <a:srgbClr val="F3DC90"/>
                </a:gs>
                <a:gs pos="100000">
                  <a:srgbClr val="F6DB7B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accent5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void XuatMang(int A[50][50], int n, int m);</a:t>
              </a:r>
              <a:endParaRPr lang="en-US" sz="2000" b="0" i="0" u="none" strike="noStrike" cap="none">
                <a:solidFill>
                  <a:schemeClr val="accent5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dk2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Tên hàm: </a:t>
              </a:r>
              <a:r>
                <a:rPr lang="en-US" sz="2000" b="0" i="0" u="none" strike="noStrike" cap="none">
                  <a:solidFill>
                    <a:schemeClr val="accent5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XuatMang</a:t>
              </a:r>
              <a:endParaRPr sz="20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Tahoma" panose="020B0604030504040204"/>
                <a:buNone/>
              </a:pPr>
              <a:r>
                <a:rPr lang="en-US" sz="2000" b="0" i="0" u="none" strike="noStrike" cap="none">
                  <a:solidFill>
                    <a:schemeClr val="dk2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Tham số: kiểu mảng số nguyên </a:t>
              </a:r>
              <a:r>
                <a:rPr lang="en-US" sz="2000" b="0" i="0" u="none" strike="noStrike" cap="none">
                  <a:solidFill>
                    <a:schemeClr val="accent5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A</a:t>
              </a:r>
              <a:r>
                <a:rPr lang="en-US" sz="2000" b="0" i="0" u="none" strike="noStrike" cap="none">
                  <a:solidFill>
                    <a:schemeClr val="dk2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 và số lượng dòng </a:t>
              </a:r>
              <a:r>
                <a:rPr lang="en-US" sz="2000" b="0" i="0" u="none" strike="noStrike" cap="none">
                  <a:solidFill>
                    <a:schemeClr val="accent5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n, </a:t>
              </a:r>
              <a:r>
                <a:rPr lang="en-US" sz="2000" b="0" i="0" u="none" strike="noStrike" cap="none">
                  <a:solidFill>
                    <a:schemeClr val="dk2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số lượng cột </a:t>
              </a:r>
              <a:r>
                <a:rPr lang="en-US" sz="2000" b="0" i="0" u="none" strike="noStrike" cap="none">
                  <a:solidFill>
                    <a:schemeClr val="accent5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m</a:t>
              </a:r>
              <a:endParaRPr lang="en-US" sz="2000" b="0" i="0" u="none" strike="noStrike" cap="none">
                <a:solidFill>
                  <a:schemeClr val="accent5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Tahoma" panose="020B0604030504040204"/>
                <a:buNone/>
              </a:pPr>
              <a:r>
                <a:rPr lang="en-US" sz="2000" b="0" i="0" u="none" strike="noStrike" cap="none">
                  <a:solidFill>
                    <a:schemeClr val="dk2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Giá trị trả về: Không có kiểu trả về </a:t>
              </a:r>
              <a:r>
                <a:rPr lang="en-US" sz="2000" b="0" i="0" u="none" strike="noStrike" cap="none">
                  <a:solidFill>
                    <a:schemeClr val="accent5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void </a:t>
              </a:r>
              <a:endParaRPr sz="20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6.5. Truyền mảng cho hàm và lời gọi hàm</a:t>
            </a:r>
            <a:endParaRPr sz="2800"/>
          </a:p>
        </p:txBody>
      </p:sp>
      <p:sp>
        <p:nvSpPr>
          <p:cNvPr id="292" name="Google Shape;292;p23"/>
          <p:cNvSpPr txBox="1"/>
          <p:nvPr>
            <p:ph type="sldNum" idx="12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93" name="Google Shape;293;p23"/>
          <p:cNvSpPr txBox="1"/>
          <p:nvPr>
            <p:ph type="body" idx="1"/>
          </p:nvPr>
        </p:nvSpPr>
        <p:spPr>
          <a:xfrm>
            <a:off x="197427" y="893619"/>
            <a:ext cx="8749146" cy="101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574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Mảng có thể thay đổi nội dung sau khi thực hiện hàm.</a:t>
            </a: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Có thể bỏ số lượng phần tử hoặc sử dụng con trỏ.		</a:t>
            </a:r>
            <a:endParaRPr b="1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294" name="Google Shape;294;p23"/>
          <p:cNvSpPr txBox="1"/>
          <p:nvPr/>
        </p:nvSpPr>
        <p:spPr>
          <a:xfrm>
            <a:off x="442770" y="2415654"/>
            <a:ext cx="5905194" cy="1015663"/>
          </a:xfrm>
          <a:prstGeom prst="rect">
            <a:avLst/>
          </a:prstGeom>
          <a:gradFill>
            <a:gsLst>
              <a:gs pos="0">
                <a:srgbClr val="F6E29E"/>
              </a:gs>
              <a:gs pos="50000">
                <a:srgbClr val="F3DC90"/>
              </a:gs>
              <a:gs pos="100000">
                <a:srgbClr val="F6DB7B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ahoma" panose="020B0604030504040204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void NhapMang(int A[][50] , int n, int m);</a:t>
            </a:r>
            <a:endParaRPr lang="en-US" sz="20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ahoma" panose="020B0604030504040204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void NhapMang(int (*A)[50], int n, int m);</a:t>
            </a:r>
            <a:endParaRPr lang="en-US" sz="20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6.5. Truyền mảng cho hàm và lời gọi hàm</a:t>
            </a:r>
            <a:endParaRPr sz="2800"/>
          </a:p>
        </p:txBody>
      </p:sp>
      <p:sp>
        <p:nvSpPr>
          <p:cNvPr id="300" name="Google Shape;300;p24"/>
          <p:cNvSpPr txBox="1"/>
          <p:nvPr>
            <p:ph type="sldNum" idx="12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01" name="Google Shape;301;p24"/>
          <p:cNvSpPr txBox="1"/>
          <p:nvPr>
            <p:ph type="body" idx="1"/>
          </p:nvPr>
        </p:nvSpPr>
        <p:spPr>
          <a:xfrm>
            <a:off x="470382" y="852676"/>
            <a:ext cx="6749284" cy="5657306"/>
          </a:xfrm>
          <a:prstGeom prst="rect">
            <a:avLst/>
          </a:prstGeom>
          <a:gradFill>
            <a:gsLst>
              <a:gs pos="0">
                <a:srgbClr val="F6E29E"/>
              </a:gs>
              <a:gs pos="50000">
                <a:srgbClr val="F3DC90"/>
              </a:gs>
              <a:gs pos="100000">
                <a:srgbClr val="F6DB7B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#include &lt;stdio.h&gt; </a:t>
            </a:r>
            <a:endParaRPr lang="en-US" sz="2000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#include &lt;conio.h&gt; </a:t>
            </a:r>
            <a:endParaRPr lang="en-US" sz="2000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void nhap(int A[][100], int &amp;N, int &amp;M) </a:t>
            </a:r>
            <a:endParaRPr lang="en-US" sz="2000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void xuat(int A[][100], int N , int M) </a:t>
            </a:r>
            <a:endParaRPr sz="2000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void SapXep(int A[][100], int N , int M) </a:t>
            </a:r>
            <a:endParaRPr lang="en-US" sz="2000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endParaRPr sz="2000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void main() </a:t>
            </a:r>
            <a:endParaRPr lang="en-US" sz="2000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{ </a:t>
            </a:r>
            <a:endParaRPr lang="en-US" sz="2000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int a[100],n,m; </a:t>
            </a:r>
            <a:endParaRPr lang="en-US" sz="2000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nhap(a,n,m); </a:t>
            </a:r>
            <a:endParaRPr lang="en-US" sz="2000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xuat(a,n,m);  </a:t>
            </a:r>
            <a:endParaRPr lang="en-US" sz="2000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SapXep (a,n,m);  </a:t>
            </a:r>
            <a:endParaRPr lang="en-US" sz="2000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} </a:t>
            </a:r>
            <a:endParaRPr lang="en-US" sz="2000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2000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302" name="Google Shape;302;p24"/>
          <p:cNvSpPr txBox="1"/>
          <p:nvPr/>
        </p:nvSpPr>
        <p:spPr>
          <a:xfrm>
            <a:off x="4155278" y="879971"/>
            <a:ext cx="3719480" cy="552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5740" marR="0" lvl="0" indent="-4953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 panose="020B0604020202020204"/>
              <a:buNone/>
            </a:pPr>
            <a:endParaRPr sz="2400" b="0" i="0" u="none" strike="noStrike" cap="none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3" name="Google Shape;303;p24"/>
          <p:cNvSpPr txBox="1"/>
          <p:nvPr/>
        </p:nvSpPr>
        <p:spPr>
          <a:xfrm>
            <a:off x="4168925" y="893619"/>
            <a:ext cx="3719480" cy="552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5740" marR="0" lvl="0" indent="-4953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 panose="020B0604020202020204"/>
              <a:buNone/>
            </a:pPr>
            <a:endParaRPr sz="2400" b="0" i="0" u="none" strike="noStrike" cap="none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4" name="Google Shape;304;p24"/>
          <p:cNvSpPr txBox="1"/>
          <p:nvPr/>
        </p:nvSpPr>
        <p:spPr>
          <a:xfrm>
            <a:off x="4237164" y="893619"/>
            <a:ext cx="3719480" cy="552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5740" marR="0" lvl="0" indent="-4953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 panose="020B0604020202020204"/>
              <a:buNone/>
            </a:pPr>
            <a:endParaRPr sz="2400" b="0" i="0" u="none" strike="noStrike" cap="none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5" name="Google Shape;305;p24"/>
          <p:cNvSpPr txBox="1"/>
          <p:nvPr/>
        </p:nvSpPr>
        <p:spPr>
          <a:xfrm>
            <a:off x="4141630" y="893619"/>
            <a:ext cx="3719480" cy="552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5740" marR="0" lvl="0" indent="-4953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 panose="020B0604020202020204"/>
              <a:buNone/>
            </a:pPr>
            <a:endParaRPr sz="2400" b="0" i="0" u="none" strike="noStrike" cap="none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7. Các tác vụ trên mảng 1 chiều</a:t>
            </a:r>
            <a:endParaRPr sz="28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311" name="Google Shape;311;p25"/>
          <p:cNvSpPr txBox="1"/>
          <p:nvPr>
            <p:ph type="sldNum" idx="12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12" name="Google Shape;312;p25"/>
          <p:cNvSpPr txBox="1"/>
          <p:nvPr>
            <p:ph type="body" idx="1"/>
          </p:nvPr>
        </p:nvSpPr>
        <p:spPr>
          <a:xfrm>
            <a:off x="197427" y="893619"/>
            <a:ext cx="8749146" cy="552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574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7.1. Nhập mảng 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7.2. Xuất mảng 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7.3. Tìm kiếm một phần tử trong mảng 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7.4. Kiểm tra tính chất của mảng 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7.5. Đếm số lượng các phần tử trong mảng</a:t>
            </a: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7.6. Tính tổng các phần tử có giá trị chẵn trong mảng</a:t>
            </a: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7.7. </a:t>
            </a:r>
            <a:r>
              <a:rPr lang="en-US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Tính Tổng giá trị các phần tử trên đường chéo chính </a:t>
            </a: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6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7.1. Nhập mảng</a:t>
            </a:r>
            <a:endParaRPr sz="28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318" name="Google Shape;318;p26"/>
          <p:cNvSpPr txBox="1"/>
          <p:nvPr>
            <p:ph type="sldNum" idx="12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19" name="Google Shape;319;p26"/>
          <p:cNvSpPr txBox="1"/>
          <p:nvPr/>
        </p:nvSpPr>
        <p:spPr>
          <a:xfrm>
            <a:off x="361198" y="866323"/>
            <a:ext cx="8482551" cy="74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accent5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Yêu cầu: </a:t>
            </a:r>
            <a:r>
              <a:rPr lang="en-US" sz="2400" b="0" i="0" u="none" strike="noStrike" cap="none">
                <a:solidFill>
                  <a:schemeClr val="accent5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nhập mảng A gồm m dòng và n cột  </a:t>
            </a:r>
            <a:endParaRPr sz="2400" b="0" i="0" u="none" strike="noStrike" cap="none">
              <a:solidFill>
                <a:schemeClr val="accent5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320" name="Google Shape;320;p26"/>
          <p:cNvSpPr txBox="1"/>
          <p:nvPr/>
        </p:nvSpPr>
        <p:spPr>
          <a:xfrm>
            <a:off x="423080" y="1630599"/>
            <a:ext cx="6782937" cy="4701963"/>
          </a:xfrm>
          <a:prstGeom prst="rect">
            <a:avLst/>
          </a:prstGeom>
          <a:gradFill>
            <a:gsLst>
              <a:gs pos="0">
                <a:srgbClr val="F6E29E"/>
              </a:gs>
              <a:gs pos="50000">
                <a:srgbClr val="F3DC90"/>
              </a:gs>
              <a:gs pos="100000">
                <a:srgbClr val="F6DB7B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void NhapMaTran(int A[][MAXC], int &amp;m, int &amp;n) </a:t>
            </a:r>
            <a:endParaRPr lang="en-US" sz="20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{ </a:t>
            </a:r>
            <a:endParaRPr lang="en-US" sz="20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marR="0" lvl="1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printf(“Nhap so dong, so cot cua ma tran: ”); </a:t>
            </a:r>
            <a:endParaRPr lang="en-US" sz="20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marR="0" lvl="1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scanf(“%d%d”, &amp;m, &amp;n); </a:t>
            </a:r>
            <a:endParaRPr lang="en-US" sz="20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marR="0" lvl="1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int i, j; </a:t>
            </a:r>
            <a:endParaRPr lang="en-US" sz="20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marR="0" lvl="1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for (i = 0; i &lt; m; i++) </a:t>
            </a:r>
            <a:endParaRPr lang="en-US" sz="20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914400" marR="0" lvl="2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for (j = 0; j &lt; n; j++) </a:t>
            </a:r>
            <a:endParaRPr lang="en-US" sz="20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914400" marR="0" lvl="2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{ </a:t>
            </a:r>
            <a:endParaRPr lang="en-US" sz="20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1371600" marR="0" lvl="3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printf(“Nhap A[%d][%d]: ”, i, j); </a:t>
            </a:r>
            <a:endParaRPr lang="en-US" sz="20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1371600" marR="0" lvl="3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scanf(“%d”, &amp;A[i][j]); </a:t>
            </a:r>
            <a:endParaRPr lang="en-US" sz="20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914400" marR="0" lvl="2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} </a:t>
            </a:r>
            <a:endParaRPr lang="en-US" sz="20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} </a:t>
            </a:r>
            <a:r>
              <a:rPr lang="en-US" sz="2000" b="1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</a:t>
            </a:r>
            <a:endParaRPr sz="20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7.2. Xuất mảng</a:t>
            </a:r>
            <a:endParaRPr sz="28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326" name="Google Shape;326;p27"/>
          <p:cNvSpPr txBox="1"/>
          <p:nvPr>
            <p:ph type="sldNum" idx="12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27" name="Google Shape;327;p27"/>
          <p:cNvSpPr txBox="1"/>
          <p:nvPr/>
        </p:nvSpPr>
        <p:spPr>
          <a:xfrm>
            <a:off x="361198" y="907267"/>
            <a:ext cx="8195947" cy="74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accent5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Yêu cầu: </a:t>
            </a:r>
            <a:r>
              <a:rPr lang="en-US" sz="2400" b="0" i="0" u="none" strike="noStrike" cap="none">
                <a:solidFill>
                  <a:schemeClr val="accent5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xuất mảng A gồm m dòng và n cột </a:t>
            </a:r>
            <a:endParaRPr lang="en-US" sz="2400" b="0" i="0" u="none" strike="noStrike" cap="none">
              <a:solidFill>
                <a:schemeClr val="accent5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328" name="Google Shape;328;p27"/>
          <p:cNvSpPr txBox="1"/>
          <p:nvPr/>
        </p:nvSpPr>
        <p:spPr>
          <a:xfrm>
            <a:off x="484028" y="1801504"/>
            <a:ext cx="6503626" cy="4012442"/>
          </a:xfrm>
          <a:prstGeom prst="rect">
            <a:avLst/>
          </a:prstGeom>
          <a:gradFill>
            <a:gsLst>
              <a:gs pos="0">
                <a:srgbClr val="F6E29E"/>
              </a:gs>
              <a:gs pos="50000">
                <a:srgbClr val="F3DC90"/>
              </a:gs>
              <a:gs pos="100000">
                <a:srgbClr val="F6DB7B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void XuatMaTran(int A[][MAXC], int m, int n) </a:t>
            </a:r>
            <a:endParaRPr lang="en-US" sz="20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{ </a:t>
            </a:r>
            <a:endParaRPr lang="en-US" sz="20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marR="0" lvl="1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int i, j; </a:t>
            </a:r>
            <a:endParaRPr lang="en-US" sz="20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marR="0" lvl="1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for (i = 0; i &lt; m; i++) </a:t>
            </a:r>
            <a:endParaRPr lang="en-US" sz="20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marR="0" lvl="1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{ </a:t>
            </a:r>
            <a:endParaRPr lang="en-US" sz="20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914400" marR="0" lvl="2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for (j = 0; j &lt; n; j++) </a:t>
            </a:r>
            <a:endParaRPr lang="en-US" sz="20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1371600" marR="0" lvl="3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printf(“%d ”, A[i][j]); </a:t>
            </a:r>
            <a:endParaRPr lang="en-US" sz="20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914400" marR="0" lvl="2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printf(“\n”); </a:t>
            </a:r>
            <a:endParaRPr lang="en-US" sz="20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marR="0" lvl="1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} </a:t>
            </a:r>
            <a:endParaRPr lang="en-US" sz="20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}</a:t>
            </a:r>
            <a:endParaRPr sz="2000" b="1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8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en-US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7.3. Tìm kiếm 1 phần tử trong mảng</a:t>
            </a:r>
            <a:endParaRPr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334" name="Google Shape;334;p28"/>
          <p:cNvSpPr txBox="1"/>
          <p:nvPr>
            <p:ph type="sldNum" idx="12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35" name="Google Shape;335;p28"/>
          <p:cNvSpPr txBox="1"/>
          <p:nvPr/>
        </p:nvSpPr>
        <p:spPr>
          <a:xfrm>
            <a:off x="361198" y="982639"/>
            <a:ext cx="8400665" cy="103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accent5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Yêu cầu: </a:t>
            </a:r>
            <a:r>
              <a:rPr lang="en-US" sz="2400" b="0" i="0" u="none" strike="noStrike" cap="none">
                <a:solidFill>
                  <a:schemeClr val="accent5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Tìm xem phần tử x có nằm trong ma trận a kích thước mxn hay không?  </a:t>
            </a:r>
            <a:endParaRPr sz="2400" b="0" i="0" u="none" strike="noStrike" cap="none">
              <a:solidFill>
                <a:schemeClr val="accent5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336" name="Google Shape;336;p28"/>
          <p:cNvSpPr txBox="1"/>
          <p:nvPr/>
        </p:nvSpPr>
        <p:spPr>
          <a:xfrm>
            <a:off x="477672" y="2388357"/>
            <a:ext cx="5841242" cy="3477875"/>
          </a:xfrm>
          <a:prstGeom prst="rect">
            <a:avLst/>
          </a:prstGeom>
          <a:gradFill>
            <a:gsLst>
              <a:gs pos="0">
                <a:srgbClr val="F6E29E"/>
              </a:gs>
              <a:gs pos="50000">
                <a:srgbClr val="F3DC90"/>
              </a:gs>
              <a:gs pos="100000">
                <a:srgbClr val="F6DB7B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int TimKiem(int a[][MAXC], int m, int n, int x) </a:t>
            </a:r>
            <a:endParaRPr lang="en-US" sz="20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{ </a:t>
            </a:r>
            <a:endParaRPr lang="en-US" sz="20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marR="0" lvl="1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int i, j; </a:t>
            </a:r>
            <a:endParaRPr lang="en-US" sz="20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marR="0" lvl="1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for (i = 0; i &lt; m; i++) </a:t>
            </a:r>
            <a:endParaRPr lang="en-US" sz="20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914400" marR="0" lvl="2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for (j = 0; j &lt; n; j++) </a:t>
            </a:r>
            <a:endParaRPr lang="en-US" sz="20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914400" marR="0" lvl="2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if (a[i][j] == x) </a:t>
            </a:r>
            <a:endParaRPr lang="en-US" sz="20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914400" marR="0" lvl="2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	return 1; </a:t>
            </a:r>
            <a:endParaRPr lang="en-US" sz="20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marR="0" lvl="1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return 0; </a:t>
            </a:r>
            <a:endParaRPr lang="en-US" sz="20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9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en-US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7.4. Kiểm tra tính chất của mảng</a:t>
            </a:r>
            <a:endParaRPr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342" name="Google Shape;342;p29"/>
          <p:cNvSpPr txBox="1"/>
          <p:nvPr>
            <p:ph type="sldNum" idx="12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43" name="Google Shape;343;p29"/>
          <p:cNvSpPr txBox="1"/>
          <p:nvPr/>
        </p:nvSpPr>
        <p:spPr>
          <a:xfrm>
            <a:off x="361198" y="907267"/>
            <a:ext cx="8195947" cy="552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 </a:t>
            </a:r>
            <a:r>
              <a:rPr lang="en-US" sz="2400" b="1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Yêu cầu  </a:t>
            </a:r>
            <a:endParaRPr lang="en-US" sz="2400" b="1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Cho trước ma trận a kích thước mxn. Ma trận a có phải là ma trậntoàn các số chẵn hay không? 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 </a:t>
            </a:r>
            <a:r>
              <a:rPr lang="en-US" sz="2400" b="1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Ý tưởng </a:t>
            </a:r>
            <a:endParaRPr sz="2400" b="1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YT 1: Đếm số lượng số chẵn của ma trận. Nếu số lượng này bằng đúng mxn thì ma trận toàn chẵn. 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YT 2: Đếm số lượng số không phải chẵn của ma trận. Nếu số lượng này bằng 0 thì ma trận toàn chẵn. 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YT 3: Tìm xem có phần tử nào không phải số chẵn không. Nếu có thì ma trận không toàn số chẵn. </a:t>
            </a:r>
            <a:endParaRPr sz="2400" b="1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7.4. Kiểm tra tính chất của mảng</a:t>
            </a:r>
            <a:endParaRPr sz="28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349" name="Google Shape;349;p30"/>
          <p:cNvSpPr txBox="1"/>
          <p:nvPr>
            <p:ph type="sldNum" idx="12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50" name="Google Shape;350;p30"/>
          <p:cNvSpPr txBox="1"/>
          <p:nvPr/>
        </p:nvSpPr>
        <p:spPr>
          <a:xfrm>
            <a:off x="443083" y="1111983"/>
            <a:ext cx="6626457" cy="5002214"/>
          </a:xfrm>
          <a:prstGeom prst="rect">
            <a:avLst/>
          </a:prstGeom>
          <a:gradFill>
            <a:gsLst>
              <a:gs pos="0">
                <a:srgbClr val="F6E29E"/>
              </a:gs>
              <a:gs pos="50000">
                <a:srgbClr val="F3DC90"/>
              </a:gs>
              <a:gs pos="100000">
                <a:srgbClr val="F6DB7B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int KiemTra_YT1(int a[][MAXC], int m, int n) 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{ 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marR="0" lvl="1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int i, j, dem = 0; 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marR="0" lvl="1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for (i = 0; i &lt; m; i++) 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914400" marR="0" lvl="2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for (j = 0; j &lt; n; j++) 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914400" marR="0" lvl="2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        if (LaSNT(a[i][j] == 1) 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914400" marR="0" lvl="2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dem++; 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marR="0" lvl="1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if (dem == m * n) 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914400" marR="0" lvl="2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return 1; 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marR="0" lvl="1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return 0; 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}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1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7.4. Kiểm tra tính chất của mảng</a:t>
            </a:r>
            <a:endParaRPr sz="28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356" name="Google Shape;356;p31"/>
          <p:cNvSpPr txBox="1"/>
          <p:nvPr>
            <p:ph type="sldNum" idx="12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57" name="Google Shape;357;p31"/>
          <p:cNvSpPr txBox="1"/>
          <p:nvPr/>
        </p:nvSpPr>
        <p:spPr>
          <a:xfrm>
            <a:off x="484028" y="1098334"/>
            <a:ext cx="6435388" cy="5029509"/>
          </a:xfrm>
          <a:prstGeom prst="rect">
            <a:avLst/>
          </a:prstGeom>
          <a:gradFill>
            <a:gsLst>
              <a:gs pos="0">
                <a:srgbClr val="F6E29E"/>
              </a:gs>
              <a:gs pos="50000">
                <a:srgbClr val="F3DC90"/>
              </a:gs>
              <a:gs pos="100000">
                <a:srgbClr val="F6DB7B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int KiemTra_YT2(int a[][MAXC], int m, int n) 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{ 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marR="0" lvl="1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int i, j, dem = 0; 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marR="0" lvl="1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for (i = 0; i &lt; m; i++) 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914400" marR="0" lvl="2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for (j = 0; j &lt; n; j++) 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914400" marR="0" lvl="2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      if (LaSNT(a[i][j] == 0) 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914400" marR="0" lvl="2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dem++; 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marR="0" lvl="1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if (dem == 0) 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marR="0" lvl="1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return 1; 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marR="0" lvl="1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return 0; 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}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Nội dung</a:t>
            </a:r>
            <a:endParaRPr lang="en-US" sz="28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6" name="Google Shape;96;p14"/>
          <p:cNvSpPr txBox="1"/>
          <p:nvPr>
            <p:ph type="body" idx="1"/>
          </p:nvPr>
        </p:nvSpPr>
        <p:spPr>
          <a:xfrm>
            <a:off x="197427" y="893619"/>
            <a:ext cx="8749146" cy="552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149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Calibri" panose="020F0502020204030204"/>
              <a:buAutoNum type="arabicPeriod"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Giới thiệu về mảng</a:t>
            </a: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9149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Calibri" panose="020F0502020204030204"/>
              <a:buAutoNum type="arabicPeriod"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Khái niệm mảng</a:t>
            </a: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9149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Calibri" panose="020F0502020204030204"/>
              <a:buAutoNum type="arabicPeriod"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Các yếu tố xác định mảng</a:t>
            </a: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9149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Calibri" panose="020F0502020204030204"/>
              <a:buAutoNum type="arabicPeriod"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Mảng 1 chiều</a:t>
            </a: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9149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Calibri" panose="020F0502020204030204"/>
              <a:buAutoNum type="arabicPeriod"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Các tác vụ trên mảng 1 chiều</a:t>
            </a: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9149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89C10"/>
              </a:buClr>
              <a:buSzPts val="1920"/>
              <a:buFont typeface="Calibri" panose="020F0502020204030204"/>
              <a:buAutoNum type="arabicPeriod"/>
            </a:pPr>
            <a:r>
              <a:rPr lang="en-US">
                <a:solidFill>
                  <a:srgbClr val="B89C1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Mảng 2 chiều</a:t>
            </a:r>
            <a:endParaRPr>
              <a:solidFill>
                <a:srgbClr val="B89C10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9149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89C10"/>
              </a:buClr>
              <a:buSzPts val="1920"/>
              <a:buFont typeface="Calibri" panose="020F0502020204030204"/>
              <a:buAutoNum type="arabicPeriod"/>
            </a:pPr>
            <a:r>
              <a:rPr lang="en-US">
                <a:solidFill>
                  <a:srgbClr val="B89C1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Các tác vụ trên mảng 2 chiều</a:t>
            </a:r>
            <a:endParaRPr>
              <a:solidFill>
                <a:srgbClr val="B89C10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9149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89C10"/>
              </a:buClr>
              <a:buSzPts val="1920"/>
              <a:buFont typeface="Calibri" panose="020F0502020204030204"/>
              <a:buAutoNum type="arabicPeriod"/>
            </a:pPr>
            <a:r>
              <a:rPr lang="en-US">
                <a:solidFill>
                  <a:srgbClr val="B89C1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Chuỗi ký tự</a:t>
            </a:r>
            <a:endParaRPr>
              <a:solidFill>
                <a:srgbClr val="B89C10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9149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89C10"/>
              </a:buClr>
              <a:buSzPts val="1920"/>
              <a:buFont typeface="Calibri" panose="020F0502020204030204"/>
              <a:buAutoNum type="arabicPeriod"/>
            </a:pPr>
            <a:r>
              <a:rPr lang="en-US">
                <a:solidFill>
                  <a:srgbClr val="B89C1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Các tác vụ trên chuỗi ký tự</a:t>
            </a:r>
            <a:endParaRPr>
              <a:solidFill>
                <a:srgbClr val="B89C10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685800" lvl="2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endParaRPr sz="24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685800" lvl="2" indent="-4953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endParaRPr sz="24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7" name="Google Shape;97;p14"/>
          <p:cNvSpPr txBox="1"/>
          <p:nvPr>
            <p:ph type="sldNum" idx="12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2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7.4. Kiểm tra tính chất của mảng</a:t>
            </a:r>
            <a:endParaRPr sz="28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363" name="Google Shape;363;p32"/>
          <p:cNvSpPr txBox="1"/>
          <p:nvPr>
            <p:ph type="sldNum" idx="12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64" name="Google Shape;364;p32"/>
          <p:cNvSpPr txBox="1"/>
          <p:nvPr/>
        </p:nvSpPr>
        <p:spPr>
          <a:xfrm>
            <a:off x="443084" y="1316699"/>
            <a:ext cx="6612809" cy="4183348"/>
          </a:xfrm>
          <a:prstGeom prst="rect">
            <a:avLst/>
          </a:prstGeom>
          <a:gradFill>
            <a:gsLst>
              <a:gs pos="0">
                <a:srgbClr val="F6E29E"/>
              </a:gs>
              <a:gs pos="50000">
                <a:srgbClr val="F3DC90"/>
              </a:gs>
              <a:gs pos="100000">
                <a:srgbClr val="F6DB7B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int KiemTra_YT3(int a[][MAXC], int m, int n) 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{ 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marR="0" lvl="1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int i, j, dem = 0; 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marR="0" lvl="1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for (i = 0; i &lt; m; i++) 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914400" marR="0" lvl="2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for (j = 0; j &lt; n; j++) 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914400" marR="0" lvl="2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    if (LaSNT(a[i][j] == 0) 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914400" marR="0" lvl="2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return 0; 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marR="0" lvl="1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return 1; 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}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3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7.5. Đếm số lượng các phần tử trong mảng </a:t>
            </a:r>
            <a:endParaRPr lang="en-US" sz="28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370" name="Google Shape;370;p33"/>
          <p:cNvSpPr txBox="1"/>
          <p:nvPr>
            <p:ph type="sldNum" idx="12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71" name="Google Shape;371;p33"/>
          <p:cNvSpPr txBox="1"/>
          <p:nvPr/>
        </p:nvSpPr>
        <p:spPr>
          <a:xfrm>
            <a:off x="456736" y="1207517"/>
            <a:ext cx="5944070" cy="3705677"/>
          </a:xfrm>
          <a:prstGeom prst="rect">
            <a:avLst/>
          </a:prstGeom>
          <a:gradFill>
            <a:gsLst>
              <a:gs pos="0">
                <a:srgbClr val="F6E29E"/>
              </a:gs>
              <a:gs pos="50000">
                <a:srgbClr val="F3DC90"/>
              </a:gs>
              <a:gs pos="100000">
                <a:srgbClr val="F6DB7B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int Dem(int A[][MAXC], int N, int M) </a:t>
            </a:r>
            <a:endParaRPr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ahoma" panose="020B0604030504040204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{  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ahoma" panose="020B0604030504040204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	int Dem=0;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marR="0" lvl="1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for (i = 0; i &lt; m; i++) 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914400" marR="0" lvl="2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for (j = 0; j &lt; n; j++)  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ahoma" panose="020B0604030504040204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			Dem++;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ahoma" panose="020B0604030504040204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	return Dem;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ahoma" panose="020B0604030504040204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} 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endParaRPr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4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7.6. Tính tổng các phần tử có giá trị chẵn</a:t>
            </a:r>
            <a:endParaRPr sz="28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377" name="Google Shape;377;p34"/>
          <p:cNvSpPr txBox="1"/>
          <p:nvPr>
            <p:ph type="sldNum" idx="12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78" name="Google Shape;378;p34"/>
          <p:cNvSpPr txBox="1"/>
          <p:nvPr/>
        </p:nvSpPr>
        <p:spPr>
          <a:xfrm>
            <a:off x="545911" y="1084687"/>
            <a:ext cx="6141492" cy="4019575"/>
          </a:xfrm>
          <a:prstGeom prst="rect">
            <a:avLst/>
          </a:prstGeom>
          <a:gradFill>
            <a:gsLst>
              <a:gs pos="0">
                <a:srgbClr val="F6E29E"/>
              </a:gs>
              <a:gs pos="50000">
                <a:srgbClr val="F3DC90"/>
              </a:gs>
              <a:gs pos="100000">
                <a:srgbClr val="F6DB7B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int TongChan(int A[][MAXC], int N, int M) </a:t>
            </a:r>
            <a:endParaRPr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ahoma" panose="020B0604030504040204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{ 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ahoma" panose="020B0604030504040204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	int TC=0;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marR="0" lvl="1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for (i = 0; i &lt; m; i++) 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914400" marR="0" lvl="2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for (j = 0; j &lt; n; j++) 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ahoma" panose="020B0604030504040204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			if(A[i][j]%2==0)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ahoma" panose="020B0604030504040204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				TC=TC+A[i][j];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ahoma" panose="020B0604030504040204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	return TC;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ahoma" panose="020B0604030504040204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} 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endParaRPr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5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7.7. Tính Tổng gtrị các ptử trên đchéo chính </a:t>
            </a:r>
            <a:endParaRPr lang="en-US" sz="28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384" name="Google Shape;384;p35"/>
          <p:cNvSpPr txBox="1"/>
          <p:nvPr>
            <p:ph type="sldNum" idx="12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85" name="Google Shape;385;p35"/>
          <p:cNvSpPr txBox="1"/>
          <p:nvPr/>
        </p:nvSpPr>
        <p:spPr>
          <a:xfrm>
            <a:off x="511320" y="1166574"/>
            <a:ext cx="7404382" cy="3637437"/>
          </a:xfrm>
          <a:prstGeom prst="rect">
            <a:avLst/>
          </a:prstGeom>
          <a:gradFill>
            <a:gsLst>
              <a:gs pos="0">
                <a:srgbClr val="F6E29E"/>
              </a:gs>
              <a:gs pos="50000">
                <a:srgbClr val="F3DC90"/>
              </a:gs>
              <a:gs pos="100000">
                <a:srgbClr val="F6DB7B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int TongDCChinh(int a[][MAXC], int m, int n) 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{ 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int i, tong; 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tong = 0; 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for (i = 0; i &lt; n; i++) 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	tong = tong + a[i][i]; 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return tong; 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}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BÀI TẬP</a:t>
            </a:r>
            <a:endParaRPr sz="28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391" name="Google Shape;391;p36"/>
          <p:cNvSpPr txBox="1"/>
          <p:nvPr>
            <p:ph type="sldNum" idx="12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97426" y="839027"/>
            <a:ext cx="8946573" cy="5848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574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Nhập mảng / Xuất mảng 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Tìm kiếm một phần tử trong mảng</a:t>
            </a: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Kiểm tra mảng có đối xứng qua đường chéo chính hay không?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Tính tổng các phần tử trên dòng/cột/toàn mảng/đường chéo chính/nửa trên/nửa dưới 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Tìm giá trị nhỏ nhất/lớn nhất của mảng</a:t>
            </a: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Tính tổng 2 ma trận (mảng được xem là ma trận)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Tính tích 2 ma trận (mảng được xem là ma trận)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Kiểm tra ma trận có phải là ma trận đơn vị không? (mảng được xem là ma trận)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4953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4953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8. Chuỗi ký tự</a:t>
            </a:r>
            <a:endParaRPr sz="28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398" name="Google Shape;398;p37"/>
          <p:cNvSpPr txBox="1"/>
          <p:nvPr>
            <p:ph type="sldNum" idx="12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99" name="Google Shape;399;p37"/>
          <p:cNvSpPr txBox="1"/>
          <p:nvPr>
            <p:ph type="body" idx="1"/>
          </p:nvPr>
        </p:nvSpPr>
        <p:spPr>
          <a:xfrm>
            <a:off x="197426" y="839027"/>
            <a:ext cx="8946573" cy="5848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574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8.1. Khái niệm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8.2. Khai báo, khởi tạo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8.3. Nhập xuất chuỗi </a:t>
            </a: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8.4. Một số hàm thông dụng trong thư viện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8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8.1. Khái niệm chuỗi ký tự</a:t>
            </a:r>
            <a:endParaRPr sz="28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05" name="Google Shape;405;p38"/>
          <p:cNvSpPr txBox="1"/>
          <p:nvPr>
            <p:ph type="sldNum" idx="12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06" name="Google Shape;406;p38"/>
          <p:cNvSpPr txBox="1"/>
          <p:nvPr>
            <p:ph type="body" idx="1"/>
          </p:nvPr>
        </p:nvSpPr>
        <p:spPr>
          <a:xfrm>
            <a:off x="252018" y="879971"/>
            <a:ext cx="8359719" cy="2327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574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Kiểu char chỉ chứa được một ký tự. Để lưu trữ một chuỗi (nhiều ký tự) ta sử dụng mảng (một chiều) các ký tự. 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Chuỗi ký tự kết thúc bằng ký tự “\0‟ (null) 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Độ dài chuỗi = kích thước mảng – 1</a:t>
            </a: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07" name="Google Shape;407;p38"/>
          <p:cNvSpPr txBox="1"/>
          <p:nvPr/>
        </p:nvSpPr>
        <p:spPr>
          <a:xfrm>
            <a:off x="491319" y="3480179"/>
            <a:ext cx="5732060" cy="1200329"/>
          </a:xfrm>
          <a:prstGeom prst="rect">
            <a:avLst/>
          </a:prstGeom>
          <a:gradFill>
            <a:gsLst>
              <a:gs pos="0">
                <a:srgbClr val="F6E29E"/>
              </a:gs>
              <a:gs pos="50000">
                <a:srgbClr val="F3DC90"/>
              </a:gs>
              <a:gs pos="100000">
                <a:srgbClr val="F6DB7B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ahoma" panose="020B0604030504040204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char Hoten[30]; // Dài 29 ký tự 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ahoma" panose="020B0604030504040204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char NgaySinh[9]; // Dài 8 ký tự</a:t>
            </a:r>
            <a:endParaRPr sz="2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9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8.2. Khai báo chuỗi ký tự</a:t>
            </a:r>
            <a:endParaRPr sz="28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13" name="Google Shape;413;p39"/>
          <p:cNvSpPr txBox="1"/>
          <p:nvPr>
            <p:ph type="sldNum" idx="12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14" name="Google Shape;414;p39"/>
          <p:cNvSpPr txBox="1"/>
          <p:nvPr>
            <p:ph type="body" idx="1"/>
          </p:nvPr>
        </p:nvSpPr>
        <p:spPr>
          <a:xfrm>
            <a:off x="341195" y="1078173"/>
            <a:ext cx="6755642" cy="236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574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Các kiểu khai báo chuỗi</a:t>
            </a: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char sName[100]; 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char sName[]; 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char *sName; 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0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en-US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8.2. Khởi tạo chuỗi ký tự</a:t>
            </a:r>
            <a:endParaRPr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20" name="Google Shape;420;p40"/>
          <p:cNvSpPr txBox="1"/>
          <p:nvPr>
            <p:ph type="sldNum" idx="12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21" name="Google Shape;421;p40"/>
          <p:cNvSpPr txBox="1"/>
          <p:nvPr>
            <p:ph type="body" idx="1"/>
          </p:nvPr>
        </p:nvSpPr>
        <p:spPr>
          <a:xfrm>
            <a:off x="197426" y="839027"/>
            <a:ext cx="8946573" cy="5848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574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Khởi tạo như mảng thông thường </a:t>
            </a: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Độ dài cụ thể 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char s[10] = {‘T’, ‘H’, ‘C’, ‘S’, ‘ ’, ‘A’, ‘\0’}; 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char s[10] = “THCS A”; // Tự động thêm ‘\0’ 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4953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4953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Tự xác định độ dài 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char s[] = {‘T’, ‘H’, ‘C’, ‘S’, ‘ ’, ‘A’, ‘\0’}; 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char s[] = ‘THCS A‛; // Tự động thêm ‘\0’</a:t>
            </a: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grpSp>
        <p:nvGrpSpPr>
          <p:cNvPr id="422" name="Google Shape;422;p40"/>
          <p:cNvGrpSpPr/>
          <p:nvPr/>
        </p:nvGrpSpPr>
        <p:grpSpPr>
          <a:xfrm>
            <a:off x="1408904" y="2811013"/>
            <a:ext cx="5896007" cy="873881"/>
            <a:chOff x="1791048" y="2879253"/>
            <a:chExt cx="5896007" cy="873881"/>
          </a:xfrm>
        </p:grpSpPr>
        <p:grpSp>
          <p:nvGrpSpPr>
            <p:cNvPr id="423" name="Google Shape;423;p40"/>
            <p:cNvGrpSpPr/>
            <p:nvPr/>
          </p:nvGrpSpPr>
          <p:grpSpPr>
            <a:xfrm>
              <a:off x="1804695" y="3220447"/>
              <a:ext cx="5882360" cy="532687"/>
              <a:chOff x="1190547" y="3861892"/>
              <a:chExt cx="5882360" cy="616848"/>
            </a:xfrm>
          </p:grpSpPr>
          <p:sp>
            <p:nvSpPr>
              <p:cNvPr id="424" name="Google Shape;424;p40"/>
              <p:cNvSpPr/>
              <p:nvPr/>
            </p:nvSpPr>
            <p:spPr>
              <a:xfrm>
                <a:off x="1190547" y="3861892"/>
                <a:ext cx="537529" cy="614573"/>
              </a:xfrm>
              <a:prstGeom prst="rect">
                <a:avLst/>
              </a:prstGeom>
              <a:solidFill>
                <a:schemeClr val="accent6"/>
              </a:solidFill>
              <a:ln w="12700" cap="flat" cmpd="sng">
                <a:solidFill>
                  <a:srgbClr val="2A7F8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i="0" u="none" strike="noStrike" cap="none">
                    <a:solidFill>
                      <a:schemeClr val="lt1"/>
                    </a:solidFill>
                    <a:latin typeface="Tahoma" panose="020B0604030504040204"/>
                    <a:ea typeface="Tahoma" panose="020B0604030504040204"/>
                    <a:cs typeface="Tahoma" panose="020B0604030504040204"/>
                    <a:sym typeface="Tahoma" panose="020B0604030504040204"/>
                  </a:rPr>
                  <a:t>T</a:t>
                </a:r>
                <a:endParaRPr lang="en-US" sz="1800" b="1" i="0" u="none" strike="noStrike" cap="none">
                  <a:solidFill>
                    <a:schemeClr val="lt1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endParaRPr>
              </a:p>
            </p:txBody>
          </p:sp>
          <p:sp>
            <p:nvSpPr>
              <p:cNvPr id="425" name="Google Shape;425;p40"/>
              <p:cNvSpPr/>
              <p:nvPr/>
            </p:nvSpPr>
            <p:spPr>
              <a:xfrm>
                <a:off x="1783681" y="3861892"/>
                <a:ext cx="537529" cy="614573"/>
              </a:xfrm>
              <a:prstGeom prst="rect">
                <a:avLst/>
              </a:prstGeom>
              <a:solidFill>
                <a:schemeClr val="accent6"/>
              </a:solidFill>
              <a:ln w="12700" cap="flat" cmpd="sng">
                <a:solidFill>
                  <a:srgbClr val="2A7F8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i="0" u="none" strike="noStrike" cap="none">
                    <a:solidFill>
                      <a:schemeClr val="lt1"/>
                    </a:solidFill>
                    <a:latin typeface="Tahoma" panose="020B0604030504040204"/>
                    <a:ea typeface="Tahoma" panose="020B0604030504040204"/>
                    <a:cs typeface="Tahoma" panose="020B0604030504040204"/>
                    <a:sym typeface="Tahoma" panose="020B0604030504040204"/>
                  </a:rPr>
                  <a:t>H</a:t>
                </a:r>
                <a:endParaRPr lang="en-US" sz="1800" b="1" i="0" u="none" strike="noStrike" cap="none">
                  <a:solidFill>
                    <a:schemeClr val="lt1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endParaRPr>
              </a:p>
            </p:txBody>
          </p:sp>
          <p:sp>
            <p:nvSpPr>
              <p:cNvPr id="426" name="Google Shape;426;p40"/>
              <p:cNvSpPr/>
              <p:nvPr/>
            </p:nvSpPr>
            <p:spPr>
              <a:xfrm>
                <a:off x="2376812" y="3861892"/>
                <a:ext cx="537529" cy="614573"/>
              </a:xfrm>
              <a:prstGeom prst="rect">
                <a:avLst/>
              </a:prstGeom>
              <a:solidFill>
                <a:schemeClr val="accent6"/>
              </a:solidFill>
              <a:ln w="12700" cap="flat" cmpd="sng">
                <a:solidFill>
                  <a:srgbClr val="2A7F8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i="0" u="none" strike="noStrike" cap="none">
                    <a:solidFill>
                      <a:schemeClr val="lt1"/>
                    </a:solidFill>
                    <a:latin typeface="Tahoma" panose="020B0604030504040204"/>
                    <a:ea typeface="Tahoma" panose="020B0604030504040204"/>
                    <a:cs typeface="Tahoma" panose="020B0604030504040204"/>
                    <a:sym typeface="Tahoma" panose="020B0604030504040204"/>
                  </a:rPr>
                  <a:t>C</a:t>
                </a:r>
                <a:endParaRPr lang="en-US" sz="1800" b="1" i="0" u="none" strike="noStrike" cap="none">
                  <a:solidFill>
                    <a:schemeClr val="lt1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endParaRPr>
              </a:p>
            </p:txBody>
          </p:sp>
          <p:sp>
            <p:nvSpPr>
              <p:cNvPr id="427" name="Google Shape;427;p40"/>
              <p:cNvSpPr/>
              <p:nvPr/>
            </p:nvSpPr>
            <p:spPr>
              <a:xfrm>
                <a:off x="2969946" y="3861892"/>
                <a:ext cx="537529" cy="614573"/>
              </a:xfrm>
              <a:prstGeom prst="rect">
                <a:avLst/>
              </a:prstGeom>
              <a:solidFill>
                <a:schemeClr val="accent6"/>
              </a:solidFill>
              <a:ln w="12700" cap="flat" cmpd="sng">
                <a:solidFill>
                  <a:srgbClr val="2A7F8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i="0" u="none" strike="noStrike" cap="none">
                    <a:solidFill>
                      <a:schemeClr val="lt1"/>
                    </a:solidFill>
                    <a:latin typeface="Tahoma" panose="020B0604030504040204"/>
                    <a:ea typeface="Tahoma" panose="020B0604030504040204"/>
                    <a:cs typeface="Tahoma" panose="020B0604030504040204"/>
                    <a:sym typeface="Tahoma" panose="020B0604030504040204"/>
                  </a:rPr>
                  <a:t>S</a:t>
                </a:r>
                <a:endParaRPr lang="en-US" sz="1800" b="1" i="0" u="none" strike="noStrike" cap="none">
                  <a:solidFill>
                    <a:schemeClr val="lt1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endParaRPr>
              </a:p>
            </p:txBody>
          </p:sp>
          <p:sp>
            <p:nvSpPr>
              <p:cNvPr id="428" name="Google Shape;428;p40"/>
              <p:cNvSpPr/>
              <p:nvPr/>
            </p:nvSpPr>
            <p:spPr>
              <a:xfrm>
                <a:off x="3567531" y="3864166"/>
                <a:ext cx="537529" cy="614573"/>
              </a:xfrm>
              <a:prstGeom prst="rect">
                <a:avLst/>
              </a:prstGeom>
              <a:solidFill>
                <a:schemeClr val="accent6"/>
              </a:solidFill>
              <a:ln w="12700" cap="flat" cmpd="sng">
                <a:solidFill>
                  <a:srgbClr val="2A7F8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i="0" u="none" strike="noStrike" cap="none">
                    <a:solidFill>
                      <a:schemeClr val="lt1"/>
                    </a:solidFill>
                    <a:latin typeface="Tahoma" panose="020B0604030504040204"/>
                    <a:ea typeface="Tahoma" panose="020B0604030504040204"/>
                    <a:cs typeface="Tahoma" panose="020B0604030504040204"/>
                    <a:sym typeface="Tahoma" panose="020B0604030504040204"/>
                  </a:rPr>
                  <a:t> </a:t>
                </a:r>
                <a:endParaRPr lang="en-US" sz="1800" b="1" i="0" u="none" strike="noStrike" cap="none">
                  <a:solidFill>
                    <a:schemeClr val="lt1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endParaRPr>
              </a:p>
            </p:txBody>
          </p:sp>
          <p:sp>
            <p:nvSpPr>
              <p:cNvPr id="429" name="Google Shape;429;p40"/>
              <p:cNvSpPr/>
              <p:nvPr/>
            </p:nvSpPr>
            <p:spPr>
              <a:xfrm>
                <a:off x="4160665" y="3864166"/>
                <a:ext cx="537529" cy="614573"/>
              </a:xfrm>
              <a:prstGeom prst="rect">
                <a:avLst/>
              </a:prstGeom>
              <a:solidFill>
                <a:schemeClr val="accent6"/>
              </a:solidFill>
              <a:ln w="12700" cap="flat" cmpd="sng">
                <a:solidFill>
                  <a:srgbClr val="2A7F8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i="0" u="none" strike="noStrike" cap="none">
                    <a:solidFill>
                      <a:schemeClr val="lt1"/>
                    </a:solidFill>
                    <a:latin typeface="Tahoma" panose="020B0604030504040204"/>
                    <a:ea typeface="Tahoma" panose="020B0604030504040204"/>
                    <a:cs typeface="Tahoma" panose="020B0604030504040204"/>
                    <a:sym typeface="Tahoma" panose="020B0604030504040204"/>
                  </a:rPr>
                  <a:t>A</a:t>
                </a:r>
                <a:endParaRPr lang="en-US" sz="1800" b="1" i="0" u="none" strike="noStrike" cap="none">
                  <a:solidFill>
                    <a:schemeClr val="lt1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endParaRPr>
              </a:p>
            </p:txBody>
          </p:sp>
          <p:sp>
            <p:nvSpPr>
              <p:cNvPr id="430" name="Google Shape;430;p40"/>
              <p:cNvSpPr/>
              <p:nvPr/>
            </p:nvSpPr>
            <p:spPr>
              <a:xfrm>
                <a:off x="4753796" y="3864166"/>
                <a:ext cx="537529" cy="614573"/>
              </a:xfrm>
              <a:prstGeom prst="rect">
                <a:avLst/>
              </a:prstGeom>
              <a:solidFill>
                <a:schemeClr val="accent6"/>
              </a:solidFill>
              <a:ln w="12700" cap="flat" cmpd="sng">
                <a:solidFill>
                  <a:srgbClr val="2A7F8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i="0" u="none" strike="noStrike" cap="none">
                    <a:solidFill>
                      <a:schemeClr val="lt1"/>
                    </a:solidFill>
                    <a:latin typeface="Tahoma" panose="020B0604030504040204"/>
                    <a:ea typeface="Tahoma" panose="020B0604030504040204"/>
                    <a:cs typeface="Tahoma" panose="020B0604030504040204"/>
                    <a:sym typeface="Tahoma" panose="020B0604030504040204"/>
                  </a:rPr>
                  <a:t>\0</a:t>
                </a:r>
                <a:endParaRPr lang="en-US" sz="1800" b="1" i="0" u="none" strike="noStrike" cap="none">
                  <a:solidFill>
                    <a:schemeClr val="lt1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endParaRPr>
              </a:p>
            </p:txBody>
          </p:sp>
          <p:sp>
            <p:nvSpPr>
              <p:cNvPr id="431" name="Google Shape;431;p40"/>
              <p:cNvSpPr/>
              <p:nvPr/>
            </p:nvSpPr>
            <p:spPr>
              <a:xfrm>
                <a:off x="5346930" y="3864166"/>
                <a:ext cx="537529" cy="614573"/>
              </a:xfrm>
              <a:prstGeom prst="rect">
                <a:avLst/>
              </a:prstGeom>
              <a:solidFill>
                <a:schemeClr val="accent6"/>
              </a:solidFill>
              <a:ln w="12700" cap="flat" cmpd="sng">
                <a:solidFill>
                  <a:srgbClr val="2A7F8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i="0" u="none" strike="noStrike" cap="none">
                    <a:solidFill>
                      <a:schemeClr val="lt1"/>
                    </a:solidFill>
                    <a:latin typeface="Tahoma" panose="020B0604030504040204"/>
                    <a:ea typeface="Tahoma" panose="020B0604030504040204"/>
                    <a:cs typeface="Tahoma" panose="020B0604030504040204"/>
                    <a:sym typeface="Tahoma" panose="020B0604030504040204"/>
                  </a:rPr>
                  <a:t> </a:t>
                </a:r>
                <a:endParaRPr lang="en-US" sz="1800" b="1" i="0" u="none" strike="noStrike" cap="none">
                  <a:solidFill>
                    <a:schemeClr val="lt1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endParaRPr>
              </a:p>
            </p:txBody>
          </p:sp>
          <p:sp>
            <p:nvSpPr>
              <p:cNvPr id="432" name="Google Shape;432;p40"/>
              <p:cNvSpPr/>
              <p:nvPr/>
            </p:nvSpPr>
            <p:spPr>
              <a:xfrm>
                <a:off x="5942244" y="3864167"/>
                <a:ext cx="537529" cy="614573"/>
              </a:xfrm>
              <a:prstGeom prst="rect">
                <a:avLst/>
              </a:prstGeom>
              <a:solidFill>
                <a:schemeClr val="accent6"/>
              </a:solidFill>
              <a:ln w="12700" cap="flat" cmpd="sng">
                <a:solidFill>
                  <a:srgbClr val="2A7F8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i="0" u="none" strike="noStrike" cap="none">
                    <a:solidFill>
                      <a:schemeClr val="lt1"/>
                    </a:solidFill>
                    <a:latin typeface="Tahoma" panose="020B0604030504040204"/>
                    <a:ea typeface="Tahoma" panose="020B0604030504040204"/>
                    <a:cs typeface="Tahoma" panose="020B0604030504040204"/>
                    <a:sym typeface="Tahoma" panose="020B0604030504040204"/>
                  </a:rPr>
                  <a:t> </a:t>
                </a:r>
                <a:endParaRPr lang="en-US" sz="1800" b="1" i="0" u="none" strike="noStrike" cap="none">
                  <a:solidFill>
                    <a:schemeClr val="lt1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endParaRPr>
              </a:p>
            </p:txBody>
          </p:sp>
          <p:sp>
            <p:nvSpPr>
              <p:cNvPr id="433" name="Google Shape;433;p40"/>
              <p:cNvSpPr/>
              <p:nvPr/>
            </p:nvSpPr>
            <p:spPr>
              <a:xfrm>
                <a:off x="6535378" y="3864167"/>
                <a:ext cx="537529" cy="614573"/>
              </a:xfrm>
              <a:prstGeom prst="rect">
                <a:avLst/>
              </a:prstGeom>
              <a:solidFill>
                <a:schemeClr val="accent6"/>
              </a:solidFill>
              <a:ln w="12700" cap="flat" cmpd="sng">
                <a:solidFill>
                  <a:srgbClr val="2A7F8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i="0" u="none" strike="noStrike" cap="none">
                    <a:solidFill>
                      <a:schemeClr val="lt1"/>
                    </a:solidFill>
                    <a:latin typeface="Tahoma" panose="020B0604030504040204"/>
                    <a:ea typeface="Tahoma" panose="020B0604030504040204"/>
                    <a:cs typeface="Tahoma" panose="020B0604030504040204"/>
                    <a:sym typeface="Tahoma" panose="020B0604030504040204"/>
                  </a:rPr>
                  <a:t> </a:t>
                </a:r>
                <a:endParaRPr lang="en-US" sz="1800" b="1" i="0" u="none" strike="noStrike" cap="none">
                  <a:solidFill>
                    <a:schemeClr val="lt1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endParaRPr>
              </a:p>
            </p:txBody>
          </p:sp>
        </p:grpSp>
        <p:grpSp>
          <p:nvGrpSpPr>
            <p:cNvPr id="434" name="Google Shape;434;p40"/>
            <p:cNvGrpSpPr/>
            <p:nvPr/>
          </p:nvGrpSpPr>
          <p:grpSpPr>
            <a:xfrm>
              <a:off x="1791048" y="2879253"/>
              <a:ext cx="5882360" cy="327970"/>
              <a:chOff x="1190547" y="3861892"/>
              <a:chExt cx="5882360" cy="616848"/>
            </a:xfrm>
          </p:grpSpPr>
          <p:sp>
            <p:nvSpPr>
              <p:cNvPr id="435" name="Google Shape;435;p40"/>
              <p:cNvSpPr/>
              <p:nvPr/>
            </p:nvSpPr>
            <p:spPr>
              <a:xfrm>
                <a:off x="1190547" y="3861892"/>
                <a:ext cx="537529" cy="61457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i="0" u="none" strike="noStrike" cap="none">
                    <a:solidFill>
                      <a:srgbClr val="FF0000"/>
                    </a:solidFill>
                    <a:latin typeface="Tahoma" panose="020B0604030504040204"/>
                    <a:ea typeface="Tahoma" panose="020B0604030504040204"/>
                    <a:cs typeface="Tahoma" panose="020B0604030504040204"/>
                    <a:sym typeface="Tahoma" panose="020B0604030504040204"/>
                  </a:rPr>
                  <a:t>0</a:t>
                </a:r>
                <a:endParaRPr lang="en-US" sz="1800" b="1" i="0" u="none" strike="noStrike" cap="none">
                  <a:solidFill>
                    <a:srgbClr val="FF0000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endParaRPr>
              </a:p>
            </p:txBody>
          </p:sp>
          <p:sp>
            <p:nvSpPr>
              <p:cNvPr id="436" name="Google Shape;436;p40"/>
              <p:cNvSpPr/>
              <p:nvPr/>
            </p:nvSpPr>
            <p:spPr>
              <a:xfrm>
                <a:off x="1783681" y="3861892"/>
                <a:ext cx="537529" cy="61457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i="0" u="none" strike="noStrike" cap="none">
                    <a:solidFill>
                      <a:srgbClr val="FF0000"/>
                    </a:solidFill>
                    <a:latin typeface="Tahoma" panose="020B0604030504040204"/>
                    <a:ea typeface="Tahoma" panose="020B0604030504040204"/>
                    <a:cs typeface="Tahoma" panose="020B0604030504040204"/>
                    <a:sym typeface="Tahoma" panose="020B0604030504040204"/>
                  </a:rPr>
                  <a:t>1</a:t>
                </a:r>
                <a:endParaRPr lang="en-US" sz="1800" b="1" i="0" u="none" strike="noStrike" cap="none">
                  <a:solidFill>
                    <a:srgbClr val="FF0000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endParaRPr>
              </a:p>
            </p:txBody>
          </p:sp>
          <p:sp>
            <p:nvSpPr>
              <p:cNvPr id="437" name="Google Shape;437;p40"/>
              <p:cNvSpPr/>
              <p:nvPr/>
            </p:nvSpPr>
            <p:spPr>
              <a:xfrm>
                <a:off x="2376812" y="3861892"/>
                <a:ext cx="537529" cy="61457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i="0" u="none" strike="noStrike" cap="none">
                    <a:solidFill>
                      <a:srgbClr val="FF0000"/>
                    </a:solidFill>
                    <a:latin typeface="Tahoma" panose="020B0604030504040204"/>
                    <a:ea typeface="Tahoma" panose="020B0604030504040204"/>
                    <a:cs typeface="Tahoma" panose="020B0604030504040204"/>
                    <a:sym typeface="Tahoma" panose="020B0604030504040204"/>
                  </a:rPr>
                  <a:t>2</a:t>
                </a:r>
                <a:endParaRPr lang="en-US" sz="1800" b="1" i="0" u="none" strike="noStrike" cap="none">
                  <a:solidFill>
                    <a:srgbClr val="FF0000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endParaRPr>
              </a:p>
            </p:txBody>
          </p:sp>
          <p:sp>
            <p:nvSpPr>
              <p:cNvPr id="438" name="Google Shape;438;p40"/>
              <p:cNvSpPr/>
              <p:nvPr/>
            </p:nvSpPr>
            <p:spPr>
              <a:xfrm>
                <a:off x="2969946" y="3861892"/>
                <a:ext cx="537529" cy="61457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i="0" u="none" strike="noStrike" cap="none">
                    <a:solidFill>
                      <a:srgbClr val="FF0000"/>
                    </a:solidFill>
                    <a:latin typeface="Tahoma" panose="020B0604030504040204"/>
                    <a:ea typeface="Tahoma" panose="020B0604030504040204"/>
                    <a:cs typeface="Tahoma" panose="020B0604030504040204"/>
                    <a:sym typeface="Tahoma" panose="020B0604030504040204"/>
                  </a:rPr>
                  <a:t>3</a:t>
                </a:r>
                <a:endParaRPr lang="en-US" sz="1800" b="1" i="0" u="none" strike="noStrike" cap="none">
                  <a:solidFill>
                    <a:srgbClr val="FF0000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endParaRPr>
              </a:p>
            </p:txBody>
          </p:sp>
          <p:sp>
            <p:nvSpPr>
              <p:cNvPr id="439" name="Google Shape;439;p40"/>
              <p:cNvSpPr/>
              <p:nvPr/>
            </p:nvSpPr>
            <p:spPr>
              <a:xfrm>
                <a:off x="3567531" y="3864166"/>
                <a:ext cx="537529" cy="61457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i="0" u="none" strike="noStrike" cap="none">
                    <a:solidFill>
                      <a:srgbClr val="FF0000"/>
                    </a:solidFill>
                    <a:latin typeface="Tahoma" panose="020B0604030504040204"/>
                    <a:ea typeface="Tahoma" panose="020B0604030504040204"/>
                    <a:cs typeface="Tahoma" panose="020B0604030504040204"/>
                    <a:sym typeface="Tahoma" panose="020B0604030504040204"/>
                  </a:rPr>
                  <a:t>4</a:t>
                </a:r>
                <a:endParaRPr lang="en-US" sz="1800" b="1" i="0" u="none" strike="noStrike" cap="none">
                  <a:solidFill>
                    <a:srgbClr val="FF0000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endParaRPr>
              </a:p>
            </p:txBody>
          </p:sp>
          <p:sp>
            <p:nvSpPr>
              <p:cNvPr id="440" name="Google Shape;440;p40"/>
              <p:cNvSpPr/>
              <p:nvPr/>
            </p:nvSpPr>
            <p:spPr>
              <a:xfrm>
                <a:off x="4160665" y="3864166"/>
                <a:ext cx="537529" cy="61457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i="0" u="none" strike="noStrike" cap="none">
                    <a:solidFill>
                      <a:srgbClr val="FF0000"/>
                    </a:solidFill>
                    <a:latin typeface="Tahoma" panose="020B0604030504040204"/>
                    <a:ea typeface="Tahoma" panose="020B0604030504040204"/>
                    <a:cs typeface="Tahoma" panose="020B0604030504040204"/>
                    <a:sym typeface="Tahoma" panose="020B0604030504040204"/>
                  </a:rPr>
                  <a:t>5</a:t>
                </a:r>
                <a:endParaRPr lang="en-US" sz="1800" b="1" i="0" u="none" strike="noStrike" cap="none">
                  <a:solidFill>
                    <a:srgbClr val="FF0000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endParaRPr>
              </a:p>
            </p:txBody>
          </p:sp>
          <p:sp>
            <p:nvSpPr>
              <p:cNvPr id="441" name="Google Shape;441;p40"/>
              <p:cNvSpPr/>
              <p:nvPr/>
            </p:nvSpPr>
            <p:spPr>
              <a:xfrm>
                <a:off x="4753796" y="3864166"/>
                <a:ext cx="537529" cy="61457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i="0" u="none" strike="noStrike" cap="none">
                    <a:solidFill>
                      <a:srgbClr val="FF0000"/>
                    </a:solidFill>
                    <a:latin typeface="Tahoma" panose="020B0604030504040204"/>
                    <a:ea typeface="Tahoma" panose="020B0604030504040204"/>
                    <a:cs typeface="Tahoma" panose="020B0604030504040204"/>
                    <a:sym typeface="Tahoma" panose="020B0604030504040204"/>
                  </a:rPr>
                  <a:t>6</a:t>
                </a:r>
                <a:endParaRPr lang="en-US" sz="1800" b="1" i="0" u="none" strike="noStrike" cap="none">
                  <a:solidFill>
                    <a:srgbClr val="FF0000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endParaRPr>
              </a:p>
            </p:txBody>
          </p:sp>
          <p:sp>
            <p:nvSpPr>
              <p:cNvPr id="442" name="Google Shape;442;p40"/>
              <p:cNvSpPr/>
              <p:nvPr/>
            </p:nvSpPr>
            <p:spPr>
              <a:xfrm>
                <a:off x="5346930" y="3864166"/>
                <a:ext cx="537529" cy="61457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i="0" u="none" strike="noStrike" cap="none">
                    <a:solidFill>
                      <a:srgbClr val="FF0000"/>
                    </a:solidFill>
                    <a:latin typeface="Tahoma" panose="020B0604030504040204"/>
                    <a:ea typeface="Tahoma" panose="020B0604030504040204"/>
                    <a:cs typeface="Tahoma" panose="020B0604030504040204"/>
                    <a:sym typeface="Tahoma" panose="020B0604030504040204"/>
                  </a:rPr>
                  <a:t>7</a:t>
                </a:r>
                <a:endParaRPr lang="en-US" sz="1800" b="1" i="0" u="none" strike="noStrike" cap="none">
                  <a:solidFill>
                    <a:srgbClr val="FF0000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endParaRPr>
              </a:p>
            </p:txBody>
          </p:sp>
          <p:sp>
            <p:nvSpPr>
              <p:cNvPr id="443" name="Google Shape;443;p40"/>
              <p:cNvSpPr/>
              <p:nvPr/>
            </p:nvSpPr>
            <p:spPr>
              <a:xfrm>
                <a:off x="5942244" y="3864167"/>
                <a:ext cx="537529" cy="61457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i="0" u="none" strike="noStrike" cap="none">
                    <a:solidFill>
                      <a:srgbClr val="FF0000"/>
                    </a:solidFill>
                    <a:latin typeface="Tahoma" panose="020B0604030504040204"/>
                    <a:ea typeface="Tahoma" panose="020B0604030504040204"/>
                    <a:cs typeface="Tahoma" panose="020B0604030504040204"/>
                    <a:sym typeface="Tahoma" panose="020B0604030504040204"/>
                  </a:rPr>
                  <a:t>8</a:t>
                </a:r>
                <a:endParaRPr lang="en-US" sz="1800" b="1" i="0" u="none" strike="noStrike" cap="none">
                  <a:solidFill>
                    <a:srgbClr val="FF0000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endParaRPr>
              </a:p>
            </p:txBody>
          </p:sp>
          <p:sp>
            <p:nvSpPr>
              <p:cNvPr id="444" name="Google Shape;444;p40"/>
              <p:cNvSpPr/>
              <p:nvPr/>
            </p:nvSpPr>
            <p:spPr>
              <a:xfrm>
                <a:off x="6535378" y="3864167"/>
                <a:ext cx="537529" cy="61457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i="0" u="none" strike="noStrike" cap="none">
                    <a:solidFill>
                      <a:srgbClr val="FF0000"/>
                    </a:solidFill>
                    <a:latin typeface="Tahoma" panose="020B0604030504040204"/>
                    <a:ea typeface="Tahoma" panose="020B0604030504040204"/>
                    <a:cs typeface="Tahoma" panose="020B0604030504040204"/>
                    <a:sym typeface="Tahoma" panose="020B0604030504040204"/>
                  </a:rPr>
                  <a:t>9</a:t>
                </a:r>
                <a:endParaRPr lang="en-US" sz="1800" b="1" i="0" u="none" strike="noStrike" cap="none">
                  <a:solidFill>
                    <a:srgbClr val="FF0000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endParaRPr>
              </a:p>
            </p:txBody>
          </p:sp>
        </p:grpSp>
      </p:grpSp>
      <p:grpSp>
        <p:nvGrpSpPr>
          <p:cNvPr id="445" name="Google Shape;445;p40"/>
          <p:cNvGrpSpPr/>
          <p:nvPr/>
        </p:nvGrpSpPr>
        <p:grpSpPr>
          <a:xfrm>
            <a:off x="1438473" y="5338119"/>
            <a:ext cx="4114425" cy="873884"/>
            <a:chOff x="1791048" y="2879250"/>
            <a:chExt cx="4114425" cy="873884"/>
          </a:xfrm>
        </p:grpSpPr>
        <p:grpSp>
          <p:nvGrpSpPr>
            <p:cNvPr id="446" name="Google Shape;446;p40"/>
            <p:cNvGrpSpPr/>
            <p:nvPr/>
          </p:nvGrpSpPr>
          <p:grpSpPr>
            <a:xfrm>
              <a:off x="1804695" y="3220448"/>
              <a:ext cx="4100778" cy="532686"/>
              <a:chOff x="1190547" y="3861892"/>
              <a:chExt cx="4100778" cy="616847"/>
            </a:xfrm>
          </p:grpSpPr>
          <p:sp>
            <p:nvSpPr>
              <p:cNvPr id="447" name="Google Shape;447;p40"/>
              <p:cNvSpPr/>
              <p:nvPr/>
            </p:nvSpPr>
            <p:spPr>
              <a:xfrm>
                <a:off x="1190547" y="3861892"/>
                <a:ext cx="537529" cy="614573"/>
              </a:xfrm>
              <a:prstGeom prst="rect">
                <a:avLst/>
              </a:prstGeom>
              <a:solidFill>
                <a:schemeClr val="accent6"/>
              </a:solidFill>
              <a:ln w="12700" cap="flat" cmpd="sng">
                <a:solidFill>
                  <a:srgbClr val="2A7F8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i="0" u="none" strike="noStrike" cap="none">
                    <a:solidFill>
                      <a:schemeClr val="lt1"/>
                    </a:solidFill>
                    <a:latin typeface="Tahoma" panose="020B0604030504040204"/>
                    <a:ea typeface="Tahoma" panose="020B0604030504040204"/>
                    <a:cs typeface="Tahoma" panose="020B0604030504040204"/>
                    <a:sym typeface="Tahoma" panose="020B0604030504040204"/>
                  </a:rPr>
                  <a:t>T</a:t>
                </a:r>
                <a:endParaRPr lang="en-US" sz="2000" b="1" i="0" u="none" strike="noStrike" cap="none">
                  <a:solidFill>
                    <a:schemeClr val="lt1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endParaRPr>
              </a:p>
            </p:txBody>
          </p:sp>
          <p:sp>
            <p:nvSpPr>
              <p:cNvPr id="448" name="Google Shape;448;p40"/>
              <p:cNvSpPr/>
              <p:nvPr/>
            </p:nvSpPr>
            <p:spPr>
              <a:xfrm>
                <a:off x="1783681" y="3861892"/>
                <a:ext cx="537529" cy="614573"/>
              </a:xfrm>
              <a:prstGeom prst="rect">
                <a:avLst/>
              </a:prstGeom>
              <a:solidFill>
                <a:schemeClr val="accent6"/>
              </a:solidFill>
              <a:ln w="12700" cap="flat" cmpd="sng">
                <a:solidFill>
                  <a:srgbClr val="2A7F8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i="0" u="none" strike="noStrike" cap="none">
                    <a:solidFill>
                      <a:schemeClr val="lt1"/>
                    </a:solidFill>
                    <a:latin typeface="Tahoma" panose="020B0604030504040204"/>
                    <a:ea typeface="Tahoma" panose="020B0604030504040204"/>
                    <a:cs typeface="Tahoma" panose="020B0604030504040204"/>
                    <a:sym typeface="Tahoma" panose="020B0604030504040204"/>
                  </a:rPr>
                  <a:t>H</a:t>
                </a:r>
                <a:endParaRPr lang="en-US" sz="2000" b="1" i="0" u="none" strike="noStrike" cap="none">
                  <a:solidFill>
                    <a:schemeClr val="lt1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endParaRPr>
              </a:p>
            </p:txBody>
          </p:sp>
          <p:sp>
            <p:nvSpPr>
              <p:cNvPr id="449" name="Google Shape;449;p40"/>
              <p:cNvSpPr/>
              <p:nvPr/>
            </p:nvSpPr>
            <p:spPr>
              <a:xfrm>
                <a:off x="2376812" y="3861892"/>
                <a:ext cx="537529" cy="614573"/>
              </a:xfrm>
              <a:prstGeom prst="rect">
                <a:avLst/>
              </a:prstGeom>
              <a:solidFill>
                <a:schemeClr val="accent6"/>
              </a:solidFill>
              <a:ln w="12700" cap="flat" cmpd="sng">
                <a:solidFill>
                  <a:srgbClr val="2A7F8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i="0" u="none" strike="noStrike" cap="none">
                    <a:solidFill>
                      <a:schemeClr val="lt1"/>
                    </a:solidFill>
                    <a:latin typeface="Tahoma" panose="020B0604030504040204"/>
                    <a:ea typeface="Tahoma" panose="020B0604030504040204"/>
                    <a:cs typeface="Tahoma" panose="020B0604030504040204"/>
                    <a:sym typeface="Tahoma" panose="020B0604030504040204"/>
                  </a:rPr>
                  <a:t>C</a:t>
                </a:r>
                <a:endParaRPr lang="en-US" sz="2000" b="1" i="0" u="none" strike="noStrike" cap="none">
                  <a:solidFill>
                    <a:schemeClr val="lt1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endParaRPr>
              </a:p>
            </p:txBody>
          </p:sp>
          <p:sp>
            <p:nvSpPr>
              <p:cNvPr id="450" name="Google Shape;450;p40"/>
              <p:cNvSpPr/>
              <p:nvPr/>
            </p:nvSpPr>
            <p:spPr>
              <a:xfrm>
                <a:off x="2969946" y="3861892"/>
                <a:ext cx="537529" cy="614573"/>
              </a:xfrm>
              <a:prstGeom prst="rect">
                <a:avLst/>
              </a:prstGeom>
              <a:solidFill>
                <a:schemeClr val="accent6"/>
              </a:solidFill>
              <a:ln w="12700" cap="flat" cmpd="sng">
                <a:solidFill>
                  <a:srgbClr val="2A7F8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i="0" u="none" strike="noStrike" cap="none">
                    <a:solidFill>
                      <a:schemeClr val="lt1"/>
                    </a:solidFill>
                    <a:latin typeface="Tahoma" panose="020B0604030504040204"/>
                    <a:ea typeface="Tahoma" panose="020B0604030504040204"/>
                    <a:cs typeface="Tahoma" panose="020B0604030504040204"/>
                    <a:sym typeface="Tahoma" panose="020B0604030504040204"/>
                  </a:rPr>
                  <a:t>S</a:t>
                </a:r>
                <a:endParaRPr lang="en-US" sz="2000" b="1" i="0" u="none" strike="noStrike" cap="none">
                  <a:solidFill>
                    <a:schemeClr val="lt1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endParaRPr>
              </a:p>
            </p:txBody>
          </p:sp>
          <p:sp>
            <p:nvSpPr>
              <p:cNvPr id="451" name="Google Shape;451;p40"/>
              <p:cNvSpPr/>
              <p:nvPr/>
            </p:nvSpPr>
            <p:spPr>
              <a:xfrm>
                <a:off x="3567531" y="3864166"/>
                <a:ext cx="537529" cy="614573"/>
              </a:xfrm>
              <a:prstGeom prst="rect">
                <a:avLst/>
              </a:prstGeom>
              <a:solidFill>
                <a:schemeClr val="accent6"/>
              </a:solidFill>
              <a:ln w="12700" cap="flat" cmpd="sng">
                <a:solidFill>
                  <a:srgbClr val="2A7F8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i="0" u="none" strike="noStrike" cap="none">
                    <a:solidFill>
                      <a:schemeClr val="lt1"/>
                    </a:solidFill>
                    <a:latin typeface="Tahoma" panose="020B0604030504040204"/>
                    <a:ea typeface="Tahoma" panose="020B0604030504040204"/>
                    <a:cs typeface="Tahoma" panose="020B0604030504040204"/>
                    <a:sym typeface="Tahoma" panose="020B0604030504040204"/>
                  </a:rPr>
                  <a:t> </a:t>
                </a:r>
                <a:endParaRPr lang="en-US" sz="2000" b="1" i="0" u="none" strike="noStrike" cap="none">
                  <a:solidFill>
                    <a:schemeClr val="lt1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endParaRPr>
              </a:p>
            </p:txBody>
          </p:sp>
          <p:sp>
            <p:nvSpPr>
              <p:cNvPr id="452" name="Google Shape;452;p40"/>
              <p:cNvSpPr/>
              <p:nvPr/>
            </p:nvSpPr>
            <p:spPr>
              <a:xfrm>
                <a:off x="4160665" y="3864166"/>
                <a:ext cx="537529" cy="614573"/>
              </a:xfrm>
              <a:prstGeom prst="rect">
                <a:avLst/>
              </a:prstGeom>
              <a:solidFill>
                <a:schemeClr val="accent6"/>
              </a:solidFill>
              <a:ln w="12700" cap="flat" cmpd="sng">
                <a:solidFill>
                  <a:srgbClr val="2A7F8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i="0" u="none" strike="noStrike" cap="none">
                    <a:solidFill>
                      <a:schemeClr val="lt1"/>
                    </a:solidFill>
                    <a:latin typeface="Tahoma" panose="020B0604030504040204"/>
                    <a:ea typeface="Tahoma" panose="020B0604030504040204"/>
                    <a:cs typeface="Tahoma" panose="020B0604030504040204"/>
                    <a:sym typeface="Tahoma" panose="020B0604030504040204"/>
                  </a:rPr>
                  <a:t>A</a:t>
                </a:r>
                <a:endParaRPr lang="en-US" sz="2000" b="1" i="0" u="none" strike="noStrike" cap="none">
                  <a:solidFill>
                    <a:schemeClr val="lt1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endParaRPr>
              </a:p>
            </p:txBody>
          </p:sp>
          <p:sp>
            <p:nvSpPr>
              <p:cNvPr id="453" name="Google Shape;453;p40"/>
              <p:cNvSpPr/>
              <p:nvPr/>
            </p:nvSpPr>
            <p:spPr>
              <a:xfrm>
                <a:off x="4753796" y="3864166"/>
                <a:ext cx="537529" cy="614573"/>
              </a:xfrm>
              <a:prstGeom prst="rect">
                <a:avLst/>
              </a:prstGeom>
              <a:solidFill>
                <a:schemeClr val="accent6"/>
              </a:solidFill>
              <a:ln w="12700" cap="flat" cmpd="sng">
                <a:solidFill>
                  <a:srgbClr val="2A7F8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i="0" u="none" strike="noStrike" cap="none">
                    <a:solidFill>
                      <a:schemeClr val="lt1"/>
                    </a:solidFill>
                    <a:latin typeface="Tahoma" panose="020B0604030504040204"/>
                    <a:ea typeface="Tahoma" panose="020B0604030504040204"/>
                    <a:cs typeface="Tahoma" panose="020B0604030504040204"/>
                    <a:sym typeface="Tahoma" panose="020B0604030504040204"/>
                  </a:rPr>
                  <a:t>\0</a:t>
                </a:r>
                <a:endParaRPr lang="en-US" sz="2000" b="1" i="0" u="none" strike="noStrike" cap="none">
                  <a:solidFill>
                    <a:schemeClr val="lt1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endParaRPr>
              </a:p>
            </p:txBody>
          </p:sp>
        </p:grpSp>
        <p:grpSp>
          <p:nvGrpSpPr>
            <p:cNvPr id="454" name="Google Shape;454;p40"/>
            <p:cNvGrpSpPr/>
            <p:nvPr/>
          </p:nvGrpSpPr>
          <p:grpSpPr>
            <a:xfrm>
              <a:off x="1791048" y="2879250"/>
              <a:ext cx="4100778" cy="327969"/>
              <a:chOff x="1190547" y="3861892"/>
              <a:chExt cx="4100778" cy="616847"/>
            </a:xfrm>
          </p:grpSpPr>
          <p:sp>
            <p:nvSpPr>
              <p:cNvPr id="455" name="Google Shape;455;p40"/>
              <p:cNvSpPr/>
              <p:nvPr/>
            </p:nvSpPr>
            <p:spPr>
              <a:xfrm>
                <a:off x="1190547" y="3861892"/>
                <a:ext cx="537529" cy="61457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i="0" u="none" strike="noStrike" cap="none">
                    <a:solidFill>
                      <a:srgbClr val="FF0000"/>
                    </a:solidFill>
                    <a:latin typeface="Tahoma" panose="020B0604030504040204"/>
                    <a:ea typeface="Tahoma" panose="020B0604030504040204"/>
                    <a:cs typeface="Tahoma" panose="020B0604030504040204"/>
                    <a:sym typeface="Tahoma" panose="020B0604030504040204"/>
                  </a:rPr>
                  <a:t>0</a:t>
                </a:r>
                <a:endParaRPr lang="en-US" sz="2000" b="1" i="0" u="none" strike="noStrike" cap="none">
                  <a:solidFill>
                    <a:srgbClr val="FF0000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endParaRPr>
              </a:p>
            </p:txBody>
          </p:sp>
          <p:sp>
            <p:nvSpPr>
              <p:cNvPr id="456" name="Google Shape;456;p40"/>
              <p:cNvSpPr/>
              <p:nvPr/>
            </p:nvSpPr>
            <p:spPr>
              <a:xfrm>
                <a:off x="1783681" y="3861892"/>
                <a:ext cx="537529" cy="61457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i="0" u="none" strike="noStrike" cap="none">
                    <a:solidFill>
                      <a:srgbClr val="FF0000"/>
                    </a:solidFill>
                    <a:latin typeface="Tahoma" panose="020B0604030504040204"/>
                    <a:ea typeface="Tahoma" panose="020B0604030504040204"/>
                    <a:cs typeface="Tahoma" panose="020B0604030504040204"/>
                    <a:sym typeface="Tahoma" panose="020B0604030504040204"/>
                  </a:rPr>
                  <a:t>1</a:t>
                </a:r>
                <a:endParaRPr lang="en-US" sz="2000" b="1" i="0" u="none" strike="noStrike" cap="none">
                  <a:solidFill>
                    <a:srgbClr val="FF0000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endParaRPr>
              </a:p>
            </p:txBody>
          </p:sp>
          <p:sp>
            <p:nvSpPr>
              <p:cNvPr id="457" name="Google Shape;457;p40"/>
              <p:cNvSpPr/>
              <p:nvPr/>
            </p:nvSpPr>
            <p:spPr>
              <a:xfrm>
                <a:off x="2376812" y="3861892"/>
                <a:ext cx="537529" cy="61457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i="0" u="none" strike="noStrike" cap="none">
                    <a:solidFill>
                      <a:srgbClr val="FF0000"/>
                    </a:solidFill>
                    <a:latin typeface="Tahoma" panose="020B0604030504040204"/>
                    <a:ea typeface="Tahoma" panose="020B0604030504040204"/>
                    <a:cs typeface="Tahoma" panose="020B0604030504040204"/>
                    <a:sym typeface="Tahoma" panose="020B0604030504040204"/>
                  </a:rPr>
                  <a:t>2</a:t>
                </a:r>
                <a:endParaRPr lang="en-US" sz="2000" b="1" i="0" u="none" strike="noStrike" cap="none">
                  <a:solidFill>
                    <a:srgbClr val="FF0000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endParaRPr>
              </a:p>
            </p:txBody>
          </p:sp>
          <p:sp>
            <p:nvSpPr>
              <p:cNvPr id="458" name="Google Shape;458;p40"/>
              <p:cNvSpPr/>
              <p:nvPr/>
            </p:nvSpPr>
            <p:spPr>
              <a:xfrm>
                <a:off x="2969946" y="3861892"/>
                <a:ext cx="537529" cy="61457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i="0" u="none" strike="noStrike" cap="none">
                    <a:solidFill>
                      <a:srgbClr val="FF0000"/>
                    </a:solidFill>
                    <a:latin typeface="Tahoma" panose="020B0604030504040204"/>
                    <a:ea typeface="Tahoma" panose="020B0604030504040204"/>
                    <a:cs typeface="Tahoma" panose="020B0604030504040204"/>
                    <a:sym typeface="Tahoma" panose="020B0604030504040204"/>
                  </a:rPr>
                  <a:t>3</a:t>
                </a:r>
                <a:endParaRPr lang="en-US" sz="2000" b="1" i="0" u="none" strike="noStrike" cap="none">
                  <a:solidFill>
                    <a:srgbClr val="FF0000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endParaRPr>
              </a:p>
            </p:txBody>
          </p:sp>
          <p:sp>
            <p:nvSpPr>
              <p:cNvPr id="459" name="Google Shape;459;p40"/>
              <p:cNvSpPr/>
              <p:nvPr/>
            </p:nvSpPr>
            <p:spPr>
              <a:xfrm>
                <a:off x="3567531" y="3864166"/>
                <a:ext cx="537529" cy="61457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i="0" u="none" strike="noStrike" cap="none">
                    <a:solidFill>
                      <a:srgbClr val="FF0000"/>
                    </a:solidFill>
                    <a:latin typeface="Tahoma" panose="020B0604030504040204"/>
                    <a:ea typeface="Tahoma" panose="020B0604030504040204"/>
                    <a:cs typeface="Tahoma" panose="020B0604030504040204"/>
                    <a:sym typeface="Tahoma" panose="020B0604030504040204"/>
                  </a:rPr>
                  <a:t>4</a:t>
                </a:r>
                <a:endParaRPr lang="en-US" sz="2000" b="1" i="0" u="none" strike="noStrike" cap="none">
                  <a:solidFill>
                    <a:srgbClr val="FF0000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endParaRPr>
              </a:p>
            </p:txBody>
          </p:sp>
          <p:sp>
            <p:nvSpPr>
              <p:cNvPr id="460" name="Google Shape;460;p40"/>
              <p:cNvSpPr/>
              <p:nvPr/>
            </p:nvSpPr>
            <p:spPr>
              <a:xfrm>
                <a:off x="4160665" y="3864166"/>
                <a:ext cx="537529" cy="61457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i="0" u="none" strike="noStrike" cap="none">
                    <a:solidFill>
                      <a:srgbClr val="FF0000"/>
                    </a:solidFill>
                    <a:latin typeface="Tahoma" panose="020B0604030504040204"/>
                    <a:ea typeface="Tahoma" panose="020B0604030504040204"/>
                    <a:cs typeface="Tahoma" panose="020B0604030504040204"/>
                    <a:sym typeface="Tahoma" panose="020B0604030504040204"/>
                  </a:rPr>
                  <a:t>5</a:t>
                </a:r>
                <a:endParaRPr lang="en-US" sz="2000" b="1" i="0" u="none" strike="noStrike" cap="none">
                  <a:solidFill>
                    <a:srgbClr val="FF0000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endParaRPr>
              </a:p>
            </p:txBody>
          </p:sp>
          <p:sp>
            <p:nvSpPr>
              <p:cNvPr id="461" name="Google Shape;461;p40"/>
              <p:cNvSpPr/>
              <p:nvPr/>
            </p:nvSpPr>
            <p:spPr>
              <a:xfrm>
                <a:off x="4753796" y="3864166"/>
                <a:ext cx="537529" cy="61457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i="0" u="none" strike="noStrike" cap="none">
                    <a:solidFill>
                      <a:srgbClr val="FF0000"/>
                    </a:solidFill>
                    <a:latin typeface="Tahoma" panose="020B0604030504040204"/>
                    <a:ea typeface="Tahoma" panose="020B0604030504040204"/>
                    <a:cs typeface="Tahoma" panose="020B0604030504040204"/>
                    <a:sym typeface="Tahoma" panose="020B0604030504040204"/>
                  </a:rPr>
                  <a:t>6</a:t>
                </a:r>
                <a:endParaRPr lang="en-US" sz="2000" b="1" i="0" u="none" strike="noStrike" cap="none">
                  <a:solidFill>
                    <a:srgbClr val="FF0000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1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en-US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8.3. Nhập xuất chuỗi</a:t>
            </a:r>
            <a:endParaRPr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67" name="Google Shape;467;p41"/>
          <p:cNvSpPr txBox="1"/>
          <p:nvPr>
            <p:ph type="sldNum" idx="12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68" name="Google Shape;468;p41"/>
          <p:cNvSpPr txBox="1"/>
          <p:nvPr>
            <p:ph type="body" idx="1"/>
          </p:nvPr>
        </p:nvSpPr>
        <p:spPr>
          <a:xfrm>
            <a:off x="313899" y="1030099"/>
            <a:ext cx="8830100" cy="1644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574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Hàm nhập chuỗi: </a:t>
            </a:r>
            <a:r>
              <a:rPr lang="en-US">
                <a:solidFill>
                  <a:schemeClr val="accent5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gets </a:t>
            </a:r>
            <a:endParaRPr lang="en-US">
              <a:solidFill>
                <a:schemeClr val="accent5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Ví dụ: gets(hoten); 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Hàm tự động thêm ký tự NULL (‘\0’) vào cuối biến chuỗi.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69" name="Google Shape;469;p41"/>
          <p:cNvSpPr txBox="1"/>
          <p:nvPr/>
        </p:nvSpPr>
        <p:spPr>
          <a:xfrm>
            <a:off x="518613" y="3084392"/>
            <a:ext cx="4885900" cy="2511188"/>
          </a:xfrm>
          <a:prstGeom prst="rect">
            <a:avLst/>
          </a:prstGeom>
          <a:gradFill>
            <a:gsLst>
              <a:gs pos="0">
                <a:srgbClr val="F6E29E"/>
              </a:gs>
              <a:gs pos="50000">
                <a:srgbClr val="F3DC90"/>
              </a:gs>
              <a:gs pos="100000">
                <a:srgbClr val="F6DB7B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574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void nhapchuoi(char s[100])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{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	printf(“Nhap chuoi”);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	gets(s); // hàm nhập chuỗi</a:t>
            </a:r>
            <a:endParaRPr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}</a:t>
            </a:r>
            <a:endParaRPr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6. Mảng 2 chiều</a:t>
            </a:r>
            <a:endParaRPr sz="28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3" name="Google Shape;103;p15"/>
          <p:cNvSpPr txBox="1"/>
          <p:nvPr>
            <p:ph type="sldNum" idx="12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04" name="Google Shape;104;p15"/>
          <p:cNvSpPr txBox="1"/>
          <p:nvPr>
            <p:ph type="body" idx="1"/>
          </p:nvPr>
        </p:nvSpPr>
        <p:spPr>
          <a:xfrm>
            <a:off x="197427" y="893619"/>
            <a:ext cx="8749146" cy="552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574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6.1. Khai báo mảng 2 chiều</a:t>
            </a: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6.2. Chỉ số mảng và truy xuất phần tử mảng</a:t>
            </a: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6.3. Lấy địa chỉ các phần tử mảng </a:t>
            </a: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6.4. Một số khái niệm liên quan: đường chéo chính, đường chéo phụ, nửa trên/nửa dưới đường chéo chính, …</a:t>
            </a: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6.5. Truyền mảng cho hàm và lời gọi hàm</a:t>
            </a: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2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en-US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8.3. Nhập xuất chuỗi</a:t>
            </a:r>
            <a:endParaRPr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75" name="Google Shape;475;p42"/>
          <p:cNvSpPr txBox="1"/>
          <p:nvPr>
            <p:ph type="sldNum" idx="12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76" name="Google Shape;476;p42"/>
          <p:cNvSpPr txBox="1"/>
          <p:nvPr>
            <p:ph type="body" idx="1"/>
          </p:nvPr>
        </p:nvSpPr>
        <p:spPr>
          <a:xfrm>
            <a:off x="395785" y="1030099"/>
            <a:ext cx="8748214" cy="1112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574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Hàm xuất chuỗi: </a:t>
            </a:r>
            <a:r>
              <a:rPr lang="en-US">
                <a:solidFill>
                  <a:schemeClr val="accent5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puts </a:t>
            </a:r>
            <a:endParaRPr lang="en-US">
              <a:solidFill>
                <a:schemeClr val="accent5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rPr lang="en-US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Ví dụ: puts(hoten); </a:t>
            </a: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77" name="Google Shape;477;p42"/>
          <p:cNvSpPr txBox="1"/>
          <p:nvPr/>
        </p:nvSpPr>
        <p:spPr>
          <a:xfrm>
            <a:off x="573211" y="2210935"/>
            <a:ext cx="4763064" cy="2690883"/>
          </a:xfrm>
          <a:prstGeom prst="rect">
            <a:avLst/>
          </a:prstGeom>
          <a:gradFill>
            <a:gsLst>
              <a:gs pos="0">
                <a:srgbClr val="F6E29E"/>
              </a:gs>
              <a:gs pos="50000">
                <a:srgbClr val="F3DC90"/>
              </a:gs>
              <a:gs pos="100000">
                <a:srgbClr val="F6DB7B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574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void Xuatchuoi(char s[100])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{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	printf(“Xuatchuoi”);</a:t>
            </a:r>
            <a:endParaRPr lang="en-US"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	puts(s); // hàm xuất chuỗi</a:t>
            </a:r>
            <a:endParaRPr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}</a:t>
            </a:r>
            <a:endParaRPr sz="2400" b="0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3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en-US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8.4. Một số hàm thông dụng trong thư viện</a:t>
            </a:r>
            <a:endParaRPr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83" name="Google Shape;483;p43"/>
          <p:cNvSpPr txBox="1"/>
          <p:nvPr>
            <p:ph type="sldNum" idx="12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84" name="Google Shape;484;p43"/>
          <p:cNvSpPr txBox="1"/>
          <p:nvPr>
            <p:ph type="body" idx="1"/>
          </p:nvPr>
        </p:nvSpPr>
        <p:spPr>
          <a:xfrm>
            <a:off x="197426" y="839027"/>
            <a:ext cx="8946573" cy="5848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574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Một số hàm thuộc thư viện &lt;string.h&gt; 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strlen: hàm tính độ dài chuỗi ký tự 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strcpy: hàm sao chép chuỗi ký tự</a:t>
            </a: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strdup: hàm tạo bản sao</a:t>
            </a: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strlwr/strupr: hàm chuyển chuỗi thành chuỗi viết thường / hoa</a:t>
            </a: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strrev : hàm đảo ngược</a:t>
            </a: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strcmp : hàm so sánh 2 chuỗi có phân biệt hoa thường</a:t>
            </a: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stricmp : hàm so sánh 2 chuỗi không phân biệt hoa thường</a:t>
            </a: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strcat : hàm nối 2 chuỗi</a:t>
            </a: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strstr : hàm tìm chuỗi trong chuỗi</a:t>
            </a: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4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en-US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9. Các thao tác trên chuỗi ký tự</a:t>
            </a:r>
            <a:endParaRPr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90" name="Google Shape;490;p44"/>
          <p:cNvSpPr txBox="1"/>
          <p:nvPr>
            <p:ph type="sldNum" idx="12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91" name="Google Shape;491;p44"/>
          <p:cNvSpPr txBox="1"/>
          <p:nvPr>
            <p:ph type="body" idx="1"/>
          </p:nvPr>
        </p:nvSpPr>
        <p:spPr>
          <a:xfrm>
            <a:off x="197426" y="839027"/>
            <a:ext cx="8523493" cy="5848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574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9.1. Đếm các ký tự khoảng trắng trong chuỗi ký tự</a:t>
            </a: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9.2. Đếm các ký tự hoa / thường trong chuỗi ký tự 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9.3. Đổi các từ ở đầu câu sang chữ hoa và những từ không phải đầu câu sang chữ thường. 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9.4. Chuyển các ký tự viết hoa thành viết thường</a:t>
            </a: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9.5. Chuyển các ký tự viết thường thành viết hoa</a:t>
            </a: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9.6. Liệt kê các từ trong chuỗi</a:t>
            </a: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9.7. Xóa các khoảng trắng đầu chuỗi / cuối chuỗi</a:t>
            </a: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4953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5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9.1. Đếm các ký tự khoảng trắng</a:t>
            </a:r>
            <a:endParaRPr sz="28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497" name="Google Shape;497;p45"/>
          <p:cNvSpPr txBox="1"/>
          <p:nvPr>
            <p:ph type="sldNum" idx="12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98" name="Google Shape;498;p45"/>
          <p:cNvSpPr txBox="1"/>
          <p:nvPr>
            <p:ph type="body" idx="1"/>
          </p:nvPr>
        </p:nvSpPr>
        <p:spPr>
          <a:xfrm>
            <a:off x="429442" y="989153"/>
            <a:ext cx="5903123" cy="5097749"/>
          </a:xfrm>
          <a:prstGeom prst="rect">
            <a:avLst/>
          </a:prstGeom>
          <a:gradFill>
            <a:gsLst>
              <a:gs pos="0">
                <a:srgbClr val="F6E29E"/>
              </a:gs>
              <a:gs pos="50000">
                <a:srgbClr val="F3DC90"/>
              </a:gs>
              <a:gs pos="100000">
                <a:srgbClr val="F6DB7B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574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void DemKT(char chuoi[100])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{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685800" lvl="2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int i; </a:t>
            </a:r>
            <a:endParaRPr lang="en-US" sz="2400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685800" lvl="2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int dem=0; </a:t>
            </a:r>
            <a:endParaRPr lang="en-US" sz="2400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685800" lvl="2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for (i=0; i&lt;strlen(chuoi); i++) </a:t>
            </a:r>
            <a:endParaRPr lang="en-US" sz="2400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685800" lvl="2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	if (chuoi[i]==' ') </a:t>
            </a:r>
            <a:endParaRPr lang="en-US" sz="2400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685800" lvl="2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		dem++; </a:t>
            </a:r>
            <a:endParaRPr lang="en-US" sz="2400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685800" lvl="2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return dem;</a:t>
            </a:r>
            <a:endParaRPr lang="en-US" sz="2400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}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6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9.2. Đếm các ký tự hoa / thường </a:t>
            </a:r>
            <a:endParaRPr lang="en-US" sz="28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04" name="Google Shape;504;p46"/>
          <p:cNvSpPr txBox="1"/>
          <p:nvPr>
            <p:ph type="sldNum" idx="12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505" name="Google Shape;505;p46"/>
          <p:cNvSpPr txBox="1"/>
          <p:nvPr>
            <p:ph type="body" idx="1"/>
          </p:nvPr>
        </p:nvSpPr>
        <p:spPr>
          <a:xfrm>
            <a:off x="429443" y="1043747"/>
            <a:ext cx="7445320" cy="5070453"/>
          </a:xfrm>
          <a:prstGeom prst="rect">
            <a:avLst/>
          </a:prstGeom>
          <a:gradFill>
            <a:gsLst>
              <a:gs pos="0">
                <a:srgbClr val="F6E29E"/>
              </a:gs>
              <a:gs pos="50000">
                <a:srgbClr val="F3DC90"/>
              </a:gs>
              <a:gs pos="100000">
                <a:srgbClr val="F6DB7B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574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void DemKTThuong(char chuoi[]) 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{ 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685800" lvl="2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int i, dt=0, dh=0; </a:t>
            </a:r>
            <a:endParaRPr lang="en-US" sz="2400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685800" lvl="2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for(i=0; i&lt;strlen(chuoi); i++) </a:t>
            </a:r>
            <a:endParaRPr lang="en-US" sz="2400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685800" lvl="2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	if((chuoi[i]&gt;='a')&amp;&amp;(chuoi[i]&lt;='z')) </a:t>
            </a:r>
            <a:endParaRPr lang="en-US" sz="2400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685800" lvl="2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		dt++; </a:t>
            </a:r>
            <a:endParaRPr lang="en-US" sz="2400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685800" lvl="2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	else if ((chuoi[i]&gt;=‘A')&amp;&amp;(chuoi[i]&lt;=‘Z')) </a:t>
            </a:r>
            <a:endParaRPr lang="en-US" sz="2400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685800" lvl="2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		 dh++; </a:t>
            </a:r>
            <a:endParaRPr lang="en-US" sz="2400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45770" lvl="1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		printf(“So ky tu thuong: %d”, dt);</a:t>
            </a:r>
            <a:endParaRPr lang="en-US" sz="2400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45770" lvl="1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	printf(“So ky tu hoa: %d”, dh);</a:t>
            </a:r>
            <a:endParaRPr lang="en-US" sz="2400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}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7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9.3. Đổi hoa – thường</a:t>
            </a:r>
            <a:endParaRPr sz="28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11" name="Google Shape;511;p47"/>
          <p:cNvSpPr txBox="1"/>
          <p:nvPr>
            <p:ph type="sldNum" idx="12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512" name="Google Shape;512;p47"/>
          <p:cNvSpPr txBox="1"/>
          <p:nvPr>
            <p:ph type="body" idx="1"/>
          </p:nvPr>
        </p:nvSpPr>
        <p:spPr>
          <a:xfrm>
            <a:off x="415794" y="1057395"/>
            <a:ext cx="6271613" cy="4701964"/>
          </a:xfrm>
          <a:prstGeom prst="rect">
            <a:avLst/>
          </a:prstGeom>
          <a:gradFill>
            <a:gsLst>
              <a:gs pos="0">
                <a:srgbClr val="F6E29E"/>
              </a:gs>
              <a:gs pos="50000">
                <a:srgbClr val="F3DC90"/>
              </a:gs>
              <a:gs pos="100000">
                <a:srgbClr val="F6DB7B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574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void DoiHoaThuong(char chuoi[100]) 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{ 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685800" lvl="2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chuoi[0]=toupper(chuoi[0]);</a:t>
            </a:r>
            <a:endParaRPr lang="en-US" sz="2400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685800" lvl="2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for(int i=1; i&lt; strlen(chuoi); i++)  </a:t>
            </a:r>
            <a:endParaRPr lang="en-US" sz="2400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925830" lvl="3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	chuoi[i]=tolower(chuoi[i]); </a:t>
            </a:r>
            <a:endParaRPr lang="en-US" sz="2400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685800" lvl="2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printf(“Xuat chuoi”);</a:t>
            </a:r>
            <a:endParaRPr lang="en-US" sz="2400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685800" lvl="2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puts(chuoi); </a:t>
            </a:r>
            <a:endParaRPr lang="en-US" sz="2400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}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8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9.4. Chuyển các ký tự viết hoa thành viết thg</a:t>
            </a:r>
            <a:endParaRPr sz="28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18" name="Google Shape;518;p48"/>
          <p:cNvSpPr txBox="1"/>
          <p:nvPr>
            <p:ph type="sldNum" idx="12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519" name="Google Shape;519;p48"/>
          <p:cNvSpPr txBox="1"/>
          <p:nvPr>
            <p:ph type="body" idx="1"/>
          </p:nvPr>
        </p:nvSpPr>
        <p:spPr>
          <a:xfrm>
            <a:off x="552268" y="1207516"/>
            <a:ext cx="6981296" cy="4661021"/>
          </a:xfrm>
          <a:prstGeom prst="rect">
            <a:avLst/>
          </a:prstGeom>
          <a:gradFill>
            <a:gsLst>
              <a:gs pos="0">
                <a:srgbClr val="F6E29E"/>
              </a:gs>
              <a:gs pos="50000">
                <a:srgbClr val="F3DC90"/>
              </a:gs>
              <a:gs pos="100000">
                <a:srgbClr val="F6DB7B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574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void ChuyenHoaSangThuong(char chuoi[100]) 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{ 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685800" lvl="2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char kq[100]; </a:t>
            </a:r>
            <a:endParaRPr lang="en-US" sz="2400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685800" lvl="2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strcpy(kq, chuoi); </a:t>
            </a:r>
            <a:endParaRPr lang="en-US" sz="2400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685800" lvl="2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for(int i=0; kq[i]!='\0'; i++) </a:t>
            </a:r>
            <a:endParaRPr lang="en-US" sz="2400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925830" lvl="3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if ((kq[i]&gt;='A') &amp;&amp; (kq[i]&lt;='Z')) </a:t>
            </a:r>
            <a:endParaRPr lang="en-US" sz="2400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925830" lvl="3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	kq[i]=tolower(kq[i]); </a:t>
            </a:r>
            <a:endParaRPr lang="en-US" sz="2400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685800" lvl="2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printf(“Xuat chuoi”);</a:t>
            </a:r>
            <a:endParaRPr lang="en-US" sz="2400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685800" lvl="2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puts(kq); </a:t>
            </a:r>
            <a:endParaRPr lang="en-US" sz="2400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}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9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9.5. Chuyển các ký tự viết thg thành viết hoa</a:t>
            </a:r>
            <a:endParaRPr sz="28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25" name="Google Shape;525;p49"/>
          <p:cNvSpPr txBox="1"/>
          <p:nvPr>
            <p:ph type="sldNum" idx="12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526" name="Google Shape;526;p49"/>
          <p:cNvSpPr txBox="1"/>
          <p:nvPr>
            <p:ph type="body" idx="1"/>
          </p:nvPr>
        </p:nvSpPr>
        <p:spPr>
          <a:xfrm>
            <a:off x="443087" y="1180221"/>
            <a:ext cx="7186012" cy="4742907"/>
          </a:xfrm>
          <a:prstGeom prst="rect">
            <a:avLst/>
          </a:prstGeom>
          <a:gradFill>
            <a:gsLst>
              <a:gs pos="0">
                <a:srgbClr val="F6E29E"/>
              </a:gs>
              <a:gs pos="50000">
                <a:srgbClr val="F3DC90"/>
              </a:gs>
              <a:gs pos="100000">
                <a:srgbClr val="F6DB7B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574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void ChuyenThuongSangHoa(char chuoi[100]) 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{ 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685800" lvl="2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char kq[100]; </a:t>
            </a:r>
            <a:endParaRPr lang="en-US" sz="2400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685800" lvl="2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strcpy(kq, chuoi); </a:t>
            </a:r>
            <a:endParaRPr lang="en-US" sz="2400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685800" lvl="2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for(int i=0; kq[i]!='\0'; i++) </a:t>
            </a:r>
            <a:endParaRPr lang="en-US" sz="2400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925830" lvl="3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if ((kq[i]&gt;='a') &amp;&amp; (kq[i]&lt;='z')) </a:t>
            </a:r>
            <a:endParaRPr lang="en-US" sz="2400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925830" lvl="3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	kq[i]=toupper(kq[i]);  </a:t>
            </a:r>
            <a:endParaRPr lang="en-US" sz="2400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685800" lvl="2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printf(“Xuat chuoi”);</a:t>
            </a:r>
            <a:endParaRPr lang="en-US" sz="2400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685800" lvl="2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sz="2400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puts(kq); </a:t>
            </a:r>
            <a:endParaRPr lang="en-US" sz="2400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}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0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9.6. Liệt kê các từ trong chuỗi</a:t>
            </a:r>
            <a:endParaRPr sz="28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32" name="Google Shape;532;p50"/>
          <p:cNvSpPr txBox="1"/>
          <p:nvPr>
            <p:ph type="sldNum" idx="12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533" name="Google Shape;533;p50"/>
          <p:cNvSpPr txBox="1"/>
          <p:nvPr>
            <p:ph type="body" idx="1"/>
          </p:nvPr>
        </p:nvSpPr>
        <p:spPr>
          <a:xfrm>
            <a:off x="456738" y="1043747"/>
            <a:ext cx="6503625" cy="5384352"/>
          </a:xfrm>
          <a:prstGeom prst="rect">
            <a:avLst/>
          </a:prstGeom>
          <a:gradFill>
            <a:gsLst>
              <a:gs pos="0">
                <a:srgbClr val="F6E29E"/>
              </a:gs>
              <a:gs pos="50000">
                <a:srgbClr val="F3DC90"/>
              </a:gs>
              <a:gs pos="100000">
                <a:srgbClr val="F6DB7B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574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void LietKe (char chuoi[100])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{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	int d=0;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2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	</a:t>
            </a:r>
            <a:r>
              <a:rPr lang="en-US" sz="2400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for(i=0; i&lt;strlen(chuoi); i++) </a:t>
            </a:r>
            <a:endParaRPr lang="en-US" sz="2400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		if(chuoi[i]==‘ ‘)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		{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			for(j=d; j&lt;i; j++) 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				printf(“%c”,chuoi[j]);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			d=i+1;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			printf(“\n”);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		}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}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1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9.7. Xóa các khoảng trắng </a:t>
            </a:r>
            <a:endParaRPr lang="en-US" sz="28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39" name="Google Shape;539;p51"/>
          <p:cNvSpPr txBox="1"/>
          <p:nvPr>
            <p:ph type="sldNum" idx="12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540" name="Google Shape;540;p51"/>
          <p:cNvSpPr txBox="1"/>
          <p:nvPr>
            <p:ph type="body" idx="1"/>
          </p:nvPr>
        </p:nvSpPr>
        <p:spPr>
          <a:xfrm>
            <a:off x="456734" y="866322"/>
            <a:ext cx="7049534" cy="5479886"/>
          </a:xfrm>
          <a:prstGeom prst="rect">
            <a:avLst/>
          </a:prstGeom>
          <a:gradFill>
            <a:gsLst>
              <a:gs pos="0">
                <a:srgbClr val="F6E29E"/>
              </a:gs>
              <a:gs pos="50000">
                <a:srgbClr val="F3DC90"/>
              </a:gs>
              <a:gs pos="100000">
                <a:srgbClr val="F6DB7B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574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void xoadau (char chuoi[100])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{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	int i=0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	while (chuoi[0]==‘ ‘)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	{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1405890" lvl="5" indent="-171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2400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for(int i = 0; i &lt; strlen(chuoi); ++i)</a:t>
            </a:r>
            <a:endParaRPr lang="en-US" sz="2400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1405890" lvl="5" indent="-171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2400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	str[i] = str[i + 1];</a:t>
            </a:r>
            <a:endParaRPr lang="en-US" sz="2400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	} 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}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void xoacuoi (char chuoi[100])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{		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	while (chuoi[strlen(chuoi)]==‘ ‘) 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		chuoi[strlen(chuoi)]=‘\0’; 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}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49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6.1. Khai báo mảng 2 chiều</a:t>
            </a:r>
            <a:endParaRPr sz="28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10" name="Google Shape;110;p16"/>
          <p:cNvSpPr txBox="1"/>
          <p:nvPr>
            <p:ph type="sldNum" idx="12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11" name="Google Shape;111;p16"/>
          <p:cNvSpPr txBox="1"/>
          <p:nvPr>
            <p:ph type="body" idx="1"/>
          </p:nvPr>
        </p:nvSpPr>
        <p:spPr>
          <a:xfrm>
            <a:off x="197427" y="893621"/>
            <a:ext cx="8749146" cy="3787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5740" lvl="0" indent="-171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Cú pháp: 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r>
              <a:rPr lang="en-US" sz="2000">
                <a:solidFill>
                  <a:srgbClr val="FF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&lt;Kiểu dữ liệu&gt; &lt;Tên biến mảng&gt;[&lt;Số Dòng&gt;][&lt;Số Cột&gt;];  </a:t>
            </a:r>
            <a:endParaRPr lang="en-US" sz="2000">
              <a:solidFill>
                <a:srgbClr val="FF0000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Trong đó: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20"/>
              <a:buNone/>
            </a:pPr>
            <a:r>
              <a:rPr lang="en-US">
                <a:solidFill>
                  <a:schemeClr val="accent5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Kiểu dữ liệu: </a:t>
            </a: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int, float, char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20"/>
              <a:buNone/>
            </a:pPr>
            <a:r>
              <a:rPr lang="en-US">
                <a:solidFill>
                  <a:schemeClr val="accent5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Tên biến mảng: </a:t>
            </a: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 ký tự hoặc 1 dãy ký tự viết liền nhau và không có khoảng trắng</a:t>
            </a: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20"/>
              <a:buNone/>
            </a:pPr>
            <a:r>
              <a:rPr lang="en-US">
                <a:solidFill>
                  <a:schemeClr val="accent5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Dòng, Cột: </a:t>
            </a: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số lượng các phần tử mỗi chiều của mảng</a:t>
            </a: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8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endParaRPr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lnSpc>
                <a:spcPct val="8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endParaRPr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286600" y="4531053"/>
            <a:ext cx="3862319" cy="1876219"/>
          </a:xfrm>
          <a:prstGeom prst="rect">
            <a:avLst/>
          </a:prstGeom>
          <a:gradFill>
            <a:gsLst>
              <a:gs pos="0">
                <a:srgbClr val="F6E29E"/>
              </a:gs>
              <a:gs pos="50000">
                <a:srgbClr val="F3DC90"/>
              </a:gs>
              <a:gs pos="100000">
                <a:srgbClr val="F6DB7B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char A[10][20]</a:t>
            </a:r>
            <a:endParaRPr lang="en-US" sz="2000" b="1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Kiểu dữ liệu: char</a:t>
            </a:r>
            <a:endParaRPr lang="en-US" sz="20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Tên biến mảng: A</a:t>
            </a:r>
            <a:endParaRPr lang="en-US" sz="20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Mảng có 10 dòng và 20 cột</a:t>
            </a:r>
            <a:endParaRPr sz="20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4408220" y="4531054"/>
            <a:ext cx="3930561" cy="1876219"/>
          </a:xfrm>
          <a:prstGeom prst="rect">
            <a:avLst/>
          </a:prstGeom>
          <a:gradFill>
            <a:gsLst>
              <a:gs pos="0">
                <a:srgbClr val="F6E29E"/>
              </a:gs>
              <a:gs pos="50000">
                <a:srgbClr val="F3DC90"/>
              </a:gs>
              <a:gs pos="100000">
                <a:srgbClr val="F6DB7B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int Mang2Chieu[3][5]</a:t>
            </a:r>
            <a:endParaRPr lang="en-US" sz="2000" b="1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Kiểu dữ liệu: int</a:t>
            </a:r>
            <a:endParaRPr sz="20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Tên biến mảng: Mang2Chieu</a:t>
            </a:r>
            <a:endParaRPr lang="en-US" sz="20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Mảng có 3 dòng và 5 cột</a:t>
            </a:r>
            <a:endParaRPr sz="20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2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BÀI TẬP</a:t>
            </a:r>
            <a:endParaRPr sz="28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46" name="Google Shape;546;p52"/>
          <p:cNvSpPr txBox="1"/>
          <p:nvPr>
            <p:ph type="sldNum" idx="12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547" name="Google Shape;547;p52"/>
          <p:cNvSpPr txBox="1"/>
          <p:nvPr>
            <p:ph type="body" idx="1"/>
          </p:nvPr>
        </p:nvSpPr>
        <p:spPr>
          <a:xfrm>
            <a:off x="197426" y="839027"/>
            <a:ext cx="8523493" cy="5848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574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Nhập / xuất chuỗi </a:t>
            </a: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Xuất các ký tự in hoa trong chuỗi</a:t>
            </a: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Đảo ngược các kí tự trong chuỗi.</a:t>
            </a: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Đổi chữ xen kẻ 1 chữ hoa và 1 chữ thường.</a:t>
            </a: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Đếm một ký tự xuất hiện bao nhiêu lần trong chuỗi. 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Tìm kiếm xem ký tự nào xuất nhiện nhiều nhất trong chuỗi. </a:t>
            </a: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Kiểm tra xem chuỗi có đối xứng hay không? 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Nhập vào một từ và xoá từ đó trong chuỗi đã cho.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4953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6.1. Khai báo mảng 2 chiều</a:t>
            </a:r>
            <a:endParaRPr sz="28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19" name="Google Shape;119;p17"/>
          <p:cNvSpPr txBox="1"/>
          <p:nvPr>
            <p:ph type="sldNum" idx="12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20" name="Google Shape;120;p17"/>
          <p:cNvSpPr txBox="1"/>
          <p:nvPr>
            <p:ph type="body" idx="1"/>
          </p:nvPr>
        </p:nvSpPr>
        <p:spPr>
          <a:xfrm>
            <a:off x="436727" y="941695"/>
            <a:ext cx="8325135" cy="547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574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int A[2][4]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4953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endParaRPr b="1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int B[2][2]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4953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endParaRPr>
              <a:solidFill>
                <a:schemeClr val="dk2"/>
              </a:solidFill>
            </a:endParaRPr>
          </a:p>
          <a:p>
            <a:pPr marL="205740" lvl="0" indent="-4953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endParaRPr>
              <a:solidFill>
                <a:schemeClr val="dk2"/>
              </a:solidFill>
            </a:endParaRPr>
          </a:p>
          <a:p>
            <a:pPr marL="205740" lvl="0" indent="-17145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int C[2][1]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21" name="Google Shape;121;p17"/>
          <p:cNvGrpSpPr/>
          <p:nvPr/>
        </p:nvGrpSpPr>
        <p:grpSpPr>
          <a:xfrm>
            <a:off x="2284651" y="1023583"/>
            <a:ext cx="3761313" cy="1094096"/>
            <a:chOff x="428555" y="1514900"/>
            <a:chExt cx="3761313" cy="1094096"/>
          </a:xfrm>
        </p:grpSpPr>
        <p:grpSp>
          <p:nvGrpSpPr>
            <p:cNvPr id="122" name="Google Shape;122;p17"/>
            <p:cNvGrpSpPr/>
            <p:nvPr/>
          </p:nvGrpSpPr>
          <p:grpSpPr>
            <a:xfrm>
              <a:off x="808419" y="1514900"/>
              <a:ext cx="3381449" cy="1094096"/>
              <a:chOff x="1081374" y="1542195"/>
              <a:chExt cx="3381449" cy="1094096"/>
            </a:xfrm>
          </p:grpSpPr>
          <p:grpSp>
            <p:nvGrpSpPr>
              <p:cNvPr id="123" name="Google Shape;123;p17"/>
              <p:cNvGrpSpPr/>
              <p:nvPr/>
            </p:nvGrpSpPr>
            <p:grpSpPr>
              <a:xfrm>
                <a:off x="1081374" y="1542195"/>
                <a:ext cx="3381449" cy="641445"/>
                <a:chOff x="4779914" y="1555843"/>
                <a:chExt cx="3381449" cy="641445"/>
              </a:xfrm>
            </p:grpSpPr>
            <p:grpSp>
              <p:nvGrpSpPr>
                <p:cNvPr id="124" name="Google Shape;124;p17"/>
                <p:cNvGrpSpPr/>
                <p:nvPr/>
              </p:nvGrpSpPr>
              <p:grpSpPr>
                <a:xfrm>
                  <a:off x="4820856" y="1801505"/>
                  <a:ext cx="3340507" cy="395783"/>
                  <a:chOff x="4894384" y="3950678"/>
                  <a:chExt cx="1471391" cy="246184"/>
                </a:xfrm>
              </p:grpSpPr>
              <p:sp>
                <p:nvSpPr>
                  <p:cNvPr id="125" name="Google Shape;125;p17"/>
                  <p:cNvSpPr/>
                  <p:nvPr/>
                </p:nvSpPr>
                <p:spPr>
                  <a:xfrm>
                    <a:off x="4894384" y="3950678"/>
                    <a:ext cx="339969" cy="246184"/>
                  </a:xfrm>
                  <a:prstGeom prst="rect">
                    <a:avLst/>
                  </a:prstGeom>
                  <a:gradFill>
                    <a:gsLst>
                      <a:gs pos="0">
                        <a:srgbClr val="7BC45F"/>
                      </a:gs>
                      <a:gs pos="50000">
                        <a:srgbClr val="67C33F"/>
                      </a:gs>
                      <a:gs pos="100000">
                        <a:srgbClr val="58B230"/>
                      </a:gs>
                    </a:gsLst>
                    <a:lin ang="5400000" scaled="0"/>
                  </a:gradFill>
                  <a:ln w="9525" cap="flat" cmpd="sng">
                    <a:solidFill>
                      <a:schemeClr val="accent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 b="0" i="0" u="none" strike="noStrike" cap="none">
                        <a:solidFill>
                          <a:schemeClr val="dk2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rPr>
                      <a:t>29</a:t>
                    </a:r>
                    <a:endParaRPr lang="en-US" sz="2400" b="0" i="0" u="none" strike="noStrike" cap="none">
                      <a:solidFill>
                        <a:schemeClr val="dk2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126" name="Google Shape;126;p17"/>
                  <p:cNvSpPr/>
                  <p:nvPr/>
                </p:nvSpPr>
                <p:spPr>
                  <a:xfrm>
                    <a:off x="5269521" y="3950678"/>
                    <a:ext cx="339969" cy="246184"/>
                  </a:xfrm>
                  <a:prstGeom prst="rect">
                    <a:avLst/>
                  </a:prstGeom>
                  <a:gradFill>
                    <a:gsLst>
                      <a:gs pos="0">
                        <a:srgbClr val="7BC45F"/>
                      </a:gs>
                      <a:gs pos="50000">
                        <a:srgbClr val="67C33F"/>
                      </a:gs>
                      <a:gs pos="100000">
                        <a:srgbClr val="58B230"/>
                      </a:gs>
                    </a:gsLst>
                    <a:lin ang="5400000" scaled="0"/>
                  </a:gradFill>
                  <a:ln w="9525" cap="flat" cmpd="sng">
                    <a:solidFill>
                      <a:schemeClr val="accent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 b="0" i="0" u="none" strike="noStrike" cap="none">
                        <a:solidFill>
                          <a:schemeClr val="dk2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rPr>
                      <a:t>137</a:t>
                    </a:r>
                    <a:endParaRPr lang="en-US" sz="2400" b="0" i="0" u="none" strike="noStrike" cap="none">
                      <a:solidFill>
                        <a:schemeClr val="dk2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127" name="Google Shape;127;p17"/>
                  <p:cNvSpPr/>
                  <p:nvPr/>
                </p:nvSpPr>
                <p:spPr>
                  <a:xfrm>
                    <a:off x="5644657" y="3950678"/>
                    <a:ext cx="339969" cy="246184"/>
                  </a:xfrm>
                  <a:prstGeom prst="rect">
                    <a:avLst/>
                  </a:prstGeom>
                  <a:gradFill>
                    <a:gsLst>
                      <a:gs pos="0">
                        <a:srgbClr val="7BC45F"/>
                      </a:gs>
                      <a:gs pos="50000">
                        <a:srgbClr val="67C33F"/>
                      </a:gs>
                      <a:gs pos="100000">
                        <a:srgbClr val="58B230"/>
                      </a:gs>
                    </a:gsLst>
                    <a:lin ang="5400000" scaled="0"/>
                  </a:gradFill>
                  <a:ln w="9525" cap="flat" cmpd="sng">
                    <a:solidFill>
                      <a:schemeClr val="accent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 b="0" i="0" u="none" strike="noStrike" cap="none">
                        <a:solidFill>
                          <a:schemeClr val="dk2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rPr>
                      <a:t>50</a:t>
                    </a:r>
                    <a:endParaRPr lang="en-US" sz="2400" b="0" i="0" u="none" strike="noStrike" cap="none">
                      <a:solidFill>
                        <a:schemeClr val="dk2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128" name="Google Shape;128;p17"/>
                  <p:cNvSpPr/>
                  <p:nvPr/>
                </p:nvSpPr>
                <p:spPr>
                  <a:xfrm>
                    <a:off x="6025806" y="3950678"/>
                    <a:ext cx="339969" cy="246184"/>
                  </a:xfrm>
                  <a:prstGeom prst="rect">
                    <a:avLst/>
                  </a:prstGeom>
                  <a:gradFill>
                    <a:gsLst>
                      <a:gs pos="0">
                        <a:srgbClr val="7BC45F"/>
                      </a:gs>
                      <a:gs pos="50000">
                        <a:srgbClr val="67C33F"/>
                      </a:gs>
                      <a:gs pos="100000">
                        <a:srgbClr val="58B230"/>
                      </a:gs>
                    </a:gsLst>
                    <a:lin ang="5400000" scaled="0"/>
                  </a:gradFill>
                  <a:ln w="9525" cap="flat" cmpd="sng">
                    <a:solidFill>
                      <a:schemeClr val="accent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 b="0" i="0" u="none" strike="noStrike" cap="none">
                        <a:solidFill>
                          <a:schemeClr val="dk2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rPr>
                      <a:t>4</a:t>
                    </a:r>
                    <a:endParaRPr lang="en-US" sz="2400" b="0" i="0" u="none" strike="noStrike" cap="none">
                      <a:solidFill>
                        <a:schemeClr val="dk2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129" name="Google Shape;129;p17"/>
                <p:cNvGrpSpPr/>
                <p:nvPr/>
              </p:nvGrpSpPr>
              <p:grpSpPr>
                <a:xfrm>
                  <a:off x="4779914" y="1555843"/>
                  <a:ext cx="3326858" cy="136476"/>
                  <a:chOff x="4894384" y="3950678"/>
                  <a:chExt cx="1465379" cy="246184"/>
                </a:xfrm>
              </p:grpSpPr>
              <p:sp>
                <p:nvSpPr>
                  <p:cNvPr id="130" name="Google Shape;130;p17"/>
                  <p:cNvSpPr/>
                  <p:nvPr/>
                </p:nvSpPr>
                <p:spPr>
                  <a:xfrm>
                    <a:off x="4894384" y="3950678"/>
                    <a:ext cx="339969" cy="246184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 b="1" i="0" u="none" strike="noStrike" cap="none">
                        <a:solidFill>
                          <a:schemeClr val="accent5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rPr>
                      <a:t>0</a:t>
                    </a:r>
                    <a:endParaRPr lang="en-US" sz="1600" b="1" i="0" u="none" strike="noStrike" cap="none">
                      <a:solidFill>
                        <a:schemeClr val="accent5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131" name="Google Shape;131;p17"/>
                  <p:cNvSpPr/>
                  <p:nvPr/>
                </p:nvSpPr>
                <p:spPr>
                  <a:xfrm>
                    <a:off x="5269521" y="3950678"/>
                    <a:ext cx="339969" cy="246184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 b="1" i="0" u="none" strike="noStrike" cap="none">
                        <a:solidFill>
                          <a:schemeClr val="accent5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rPr>
                      <a:t>1</a:t>
                    </a:r>
                    <a:endParaRPr lang="en-US" sz="1600" b="1" i="0" u="none" strike="noStrike" cap="none">
                      <a:solidFill>
                        <a:schemeClr val="accent5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132" name="Google Shape;132;p17"/>
                  <p:cNvSpPr/>
                  <p:nvPr/>
                </p:nvSpPr>
                <p:spPr>
                  <a:xfrm>
                    <a:off x="5644657" y="3950678"/>
                    <a:ext cx="339969" cy="246184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 b="1" i="0" u="none" strike="noStrike" cap="none">
                        <a:solidFill>
                          <a:schemeClr val="accent5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rPr>
                      <a:t>2</a:t>
                    </a:r>
                    <a:endParaRPr lang="en-US" sz="1600" b="1" i="0" u="none" strike="noStrike" cap="none">
                      <a:solidFill>
                        <a:schemeClr val="accent5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133" name="Google Shape;133;p17"/>
                  <p:cNvSpPr/>
                  <p:nvPr/>
                </p:nvSpPr>
                <p:spPr>
                  <a:xfrm>
                    <a:off x="6019794" y="3950678"/>
                    <a:ext cx="339969" cy="246184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 b="1" i="0" u="none" strike="noStrike" cap="none">
                        <a:solidFill>
                          <a:schemeClr val="accent5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rPr>
                      <a:t>3</a:t>
                    </a:r>
                    <a:endParaRPr lang="en-US" sz="1600" b="1" i="0" u="none" strike="noStrike" cap="none">
                      <a:solidFill>
                        <a:schemeClr val="accent5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134" name="Google Shape;134;p17"/>
              <p:cNvGrpSpPr/>
              <p:nvPr/>
            </p:nvGrpSpPr>
            <p:grpSpPr>
              <a:xfrm>
                <a:off x="1124590" y="2240508"/>
                <a:ext cx="3338233" cy="395783"/>
                <a:chOff x="1274716" y="1940257"/>
                <a:chExt cx="3338233" cy="395783"/>
              </a:xfrm>
            </p:grpSpPr>
            <p:sp>
              <p:nvSpPr>
                <p:cNvPr id="135" name="Google Shape;135;p17"/>
                <p:cNvSpPr/>
                <p:nvPr/>
              </p:nvSpPr>
              <p:spPr>
                <a:xfrm>
                  <a:off x="1274716" y="1940257"/>
                  <a:ext cx="771833" cy="395783"/>
                </a:xfrm>
                <a:prstGeom prst="rect">
                  <a:avLst/>
                </a:prstGeom>
                <a:gradFill>
                  <a:gsLst>
                    <a:gs pos="0">
                      <a:srgbClr val="7BC45F"/>
                    </a:gs>
                    <a:gs pos="50000">
                      <a:srgbClr val="67C33F"/>
                    </a:gs>
                    <a:gs pos="100000">
                      <a:srgbClr val="58B230"/>
                    </a:gs>
                  </a:gsLst>
                  <a:lin ang="5400000" scaled="0"/>
                </a:gradFill>
                <a:ln w="9525" cap="flat" cmpd="sng">
                  <a:solidFill>
                    <a:schemeClr val="accent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 b="0" i="0" u="none" strike="noStrike" cap="none">
                      <a:solidFill>
                        <a:schemeClr val="dk2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rPr>
                    <a:t>5</a:t>
                  </a:r>
                  <a:endParaRPr lang="en-US" sz="2400" b="0" i="0" u="none" strike="noStrike" cap="none">
                    <a:solidFill>
                      <a:schemeClr val="dk2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36" name="Google Shape;136;p17"/>
                <p:cNvSpPr/>
                <p:nvPr/>
              </p:nvSpPr>
              <p:spPr>
                <a:xfrm>
                  <a:off x="2126392" y="1940257"/>
                  <a:ext cx="771833" cy="395783"/>
                </a:xfrm>
                <a:prstGeom prst="rect">
                  <a:avLst/>
                </a:prstGeom>
                <a:gradFill>
                  <a:gsLst>
                    <a:gs pos="0">
                      <a:srgbClr val="7BC45F"/>
                    </a:gs>
                    <a:gs pos="50000">
                      <a:srgbClr val="67C33F"/>
                    </a:gs>
                    <a:gs pos="100000">
                      <a:srgbClr val="58B230"/>
                    </a:gs>
                  </a:gsLst>
                  <a:lin ang="5400000" scaled="0"/>
                </a:gradFill>
                <a:ln w="9525" cap="flat" cmpd="sng">
                  <a:solidFill>
                    <a:schemeClr val="accent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 b="0" i="0" u="none" strike="noStrike" cap="none">
                      <a:solidFill>
                        <a:schemeClr val="dk2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rPr>
                    <a:t>32</a:t>
                  </a:r>
                  <a:endParaRPr lang="en-US" sz="2400" b="0" i="0" u="none" strike="noStrike" cap="none">
                    <a:solidFill>
                      <a:schemeClr val="dk2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37" name="Google Shape;137;p17"/>
                <p:cNvSpPr/>
                <p:nvPr/>
              </p:nvSpPr>
              <p:spPr>
                <a:xfrm>
                  <a:off x="2978065" y="1940257"/>
                  <a:ext cx="771833" cy="395783"/>
                </a:xfrm>
                <a:prstGeom prst="rect">
                  <a:avLst/>
                </a:prstGeom>
                <a:gradFill>
                  <a:gsLst>
                    <a:gs pos="0">
                      <a:srgbClr val="7BC45F"/>
                    </a:gs>
                    <a:gs pos="50000">
                      <a:srgbClr val="67C33F"/>
                    </a:gs>
                    <a:gs pos="100000">
                      <a:srgbClr val="58B230"/>
                    </a:gs>
                  </a:gsLst>
                  <a:lin ang="5400000" scaled="0"/>
                </a:gradFill>
                <a:ln w="9525" cap="flat" cmpd="sng">
                  <a:solidFill>
                    <a:schemeClr val="accent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 b="0" i="0" u="none" strike="noStrike" cap="none">
                      <a:solidFill>
                        <a:schemeClr val="dk2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rPr>
                    <a:t>657</a:t>
                  </a:r>
                  <a:endParaRPr lang="en-US" sz="2400" b="0" i="0" u="none" strike="noStrike" cap="none">
                    <a:solidFill>
                      <a:schemeClr val="dk2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38" name="Google Shape;138;p17"/>
                <p:cNvSpPr/>
                <p:nvPr/>
              </p:nvSpPr>
              <p:spPr>
                <a:xfrm>
                  <a:off x="3829741" y="1940257"/>
                  <a:ext cx="783208" cy="395783"/>
                </a:xfrm>
                <a:prstGeom prst="rect">
                  <a:avLst/>
                </a:prstGeom>
                <a:gradFill>
                  <a:gsLst>
                    <a:gs pos="0">
                      <a:srgbClr val="7BC45F"/>
                    </a:gs>
                    <a:gs pos="50000">
                      <a:srgbClr val="67C33F"/>
                    </a:gs>
                    <a:gs pos="100000">
                      <a:srgbClr val="58B230"/>
                    </a:gs>
                  </a:gsLst>
                  <a:lin ang="5400000" scaled="0"/>
                </a:gradFill>
                <a:ln w="9525" cap="flat" cmpd="sng">
                  <a:solidFill>
                    <a:schemeClr val="accent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 b="0" i="0" u="none" strike="noStrike" cap="none">
                      <a:solidFill>
                        <a:schemeClr val="dk2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rPr>
                    <a:t>97</a:t>
                  </a:r>
                  <a:endParaRPr lang="en-US" sz="2400" b="0" i="0" u="none" strike="noStrike" cap="none">
                    <a:solidFill>
                      <a:schemeClr val="dk2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</p:grpSp>
        <p:sp>
          <p:nvSpPr>
            <p:cNvPr id="139" name="Google Shape;139;p17"/>
            <p:cNvSpPr/>
            <p:nvPr/>
          </p:nvSpPr>
          <p:spPr>
            <a:xfrm>
              <a:off x="428556" y="1828799"/>
              <a:ext cx="376664" cy="25930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i="0" u="none" strike="noStrike" cap="none">
                  <a:solidFill>
                    <a:schemeClr val="accent5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0</a:t>
              </a:r>
              <a:endParaRPr lang="en-US" sz="1600" b="1" i="0" u="none" strike="noStrike" cap="none">
                <a:solidFill>
                  <a:schemeClr val="accent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428555" y="2265523"/>
              <a:ext cx="376664" cy="25930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i="0" u="none" strike="noStrike" cap="none">
                  <a:solidFill>
                    <a:schemeClr val="accent5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1</a:t>
              </a:r>
              <a:endParaRPr lang="en-US" sz="1600" b="1" i="0" u="none" strike="noStrike" cap="none">
                <a:solidFill>
                  <a:schemeClr val="accent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41" name="Google Shape;141;p17"/>
          <p:cNvGrpSpPr/>
          <p:nvPr/>
        </p:nvGrpSpPr>
        <p:grpSpPr>
          <a:xfrm>
            <a:off x="2314223" y="2581701"/>
            <a:ext cx="2046589" cy="1094096"/>
            <a:chOff x="428555" y="1514900"/>
            <a:chExt cx="2046589" cy="1094096"/>
          </a:xfrm>
        </p:grpSpPr>
        <p:grpSp>
          <p:nvGrpSpPr>
            <p:cNvPr id="142" name="Google Shape;142;p17"/>
            <p:cNvGrpSpPr/>
            <p:nvPr/>
          </p:nvGrpSpPr>
          <p:grpSpPr>
            <a:xfrm>
              <a:off x="808413" y="1514900"/>
              <a:ext cx="1666731" cy="1094096"/>
              <a:chOff x="1081368" y="1542195"/>
              <a:chExt cx="1666731" cy="1094096"/>
            </a:xfrm>
          </p:grpSpPr>
          <p:grpSp>
            <p:nvGrpSpPr>
              <p:cNvPr id="143" name="Google Shape;143;p17"/>
              <p:cNvGrpSpPr/>
              <p:nvPr/>
            </p:nvGrpSpPr>
            <p:grpSpPr>
              <a:xfrm>
                <a:off x="1081368" y="1542195"/>
                <a:ext cx="1664448" cy="641445"/>
                <a:chOff x="4779908" y="1555843"/>
                <a:chExt cx="1664448" cy="641445"/>
              </a:xfrm>
            </p:grpSpPr>
            <p:grpSp>
              <p:nvGrpSpPr>
                <p:cNvPr id="144" name="Google Shape;144;p17"/>
                <p:cNvGrpSpPr/>
                <p:nvPr/>
              </p:nvGrpSpPr>
              <p:grpSpPr>
                <a:xfrm>
                  <a:off x="4820848" y="1801505"/>
                  <a:ext cx="1623508" cy="395783"/>
                  <a:chOff x="4894384" y="3950678"/>
                  <a:chExt cx="715106" cy="246184"/>
                </a:xfrm>
              </p:grpSpPr>
              <p:sp>
                <p:nvSpPr>
                  <p:cNvPr id="145" name="Google Shape;145;p17"/>
                  <p:cNvSpPr/>
                  <p:nvPr/>
                </p:nvSpPr>
                <p:spPr>
                  <a:xfrm>
                    <a:off x="4894384" y="3950678"/>
                    <a:ext cx="339969" cy="246184"/>
                  </a:xfrm>
                  <a:prstGeom prst="rect">
                    <a:avLst/>
                  </a:prstGeom>
                  <a:gradFill>
                    <a:gsLst>
                      <a:gs pos="0">
                        <a:srgbClr val="7BC45F"/>
                      </a:gs>
                      <a:gs pos="50000">
                        <a:srgbClr val="67C33F"/>
                      </a:gs>
                      <a:gs pos="100000">
                        <a:srgbClr val="58B230"/>
                      </a:gs>
                    </a:gsLst>
                    <a:lin ang="5400000" scaled="0"/>
                  </a:gradFill>
                  <a:ln w="9525" cap="flat" cmpd="sng">
                    <a:solidFill>
                      <a:schemeClr val="accent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 b="0" i="0" u="none" strike="noStrike" cap="none">
                        <a:solidFill>
                          <a:schemeClr val="dk2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rPr>
                      <a:t>29</a:t>
                    </a:r>
                    <a:endParaRPr lang="en-US" sz="2400" b="0" i="0" u="none" strike="noStrike" cap="none">
                      <a:solidFill>
                        <a:schemeClr val="dk2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146" name="Google Shape;146;p17"/>
                  <p:cNvSpPr/>
                  <p:nvPr/>
                </p:nvSpPr>
                <p:spPr>
                  <a:xfrm>
                    <a:off x="5269521" y="3950678"/>
                    <a:ext cx="339969" cy="246184"/>
                  </a:xfrm>
                  <a:prstGeom prst="rect">
                    <a:avLst/>
                  </a:prstGeom>
                  <a:gradFill>
                    <a:gsLst>
                      <a:gs pos="0">
                        <a:srgbClr val="7BC45F"/>
                      </a:gs>
                      <a:gs pos="50000">
                        <a:srgbClr val="67C33F"/>
                      </a:gs>
                      <a:gs pos="100000">
                        <a:srgbClr val="58B230"/>
                      </a:gs>
                    </a:gsLst>
                    <a:lin ang="5400000" scaled="0"/>
                  </a:gradFill>
                  <a:ln w="9525" cap="flat" cmpd="sng">
                    <a:solidFill>
                      <a:schemeClr val="accent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 b="0" i="0" u="none" strike="noStrike" cap="none">
                        <a:solidFill>
                          <a:schemeClr val="dk2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rPr>
                      <a:t>137</a:t>
                    </a:r>
                    <a:endParaRPr lang="en-US" sz="2400" b="0" i="0" u="none" strike="noStrike" cap="none">
                      <a:solidFill>
                        <a:schemeClr val="dk2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147" name="Google Shape;147;p17"/>
                <p:cNvGrpSpPr/>
                <p:nvPr/>
              </p:nvGrpSpPr>
              <p:grpSpPr>
                <a:xfrm>
                  <a:off x="4779908" y="1555843"/>
                  <a:ext cx="1623508" cy="136476"/>
                  <a:chOff x="4894384" y="3950678"/>
                  <a:chExt cx="715106" cy="246184"/>
                </a:xfrm>
              </p:grpSpPr>
              <p:sp>
                <p:nvSpPr>
                  <p:cNvPr id="148" name="Google Shape;148;p17"/>
                  <p:cNvSpPr/>
                  <p:nvPr/>
                </p:nvSpPr>
                <p:spPr>
                  <a:xfrm>
                    <a:off x="4894384" y="3950678"/>
                    <a:ext cx="339969" cy="246184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 b="1" i="0" u="none" strike="noStrike" cap="none">
                        <a:solidFill>
                          <a:schemeClr val="accent5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rPr>
                      <a:t>0</a:t>
                    </a:r>
                    <a:endParaRPr lang="en-US" sz="1600" b="1" i="0" u="none" strike="noStrike" cap="none">
                      <a:solidFill>
                        <a:schemeClr val="accent5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149" name="Google Shape;149;p17"/>
                  <p:cNvSpPr/>
                  <p:nvPr/>
                </p:nvSpPr>
                <p:spPr>
                  <a:xfrm>
                    <a:off x="5269521" y="3950678"/>
                    <a:ext cx="339969" cy="246184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 b="1" i="0" u="none" strike="noStrike" cap="none">
                        <a:solidFill>
                          <a:schemeClr val="accent5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rPr>
                      <a:t>1</a:t>
                    </a:r>
                    <a:endParaRPr lang="en-US" sz="1600" b="1" i="0" u="none" strike="noStrike" cap="none">
                      <a:solidFill>
                        <a:schemeClr val="accent5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150" name="Google Shape;150;p17"/>
              <p:cNvGrpSpPr/>
              <p:nvPr/>
            </p:nvGrpSpPr>
            <p:grpSpPr>
              <a:xfrm>
                <a:off x="1124590" y="2240508"/>
                <a:ext cx="1623509" cy="395783"/>
                <a:chOff x="1274716" y="1940257"/>
                <a:chExt cx="1623509" cy="395783"/>
              </a:xfrm>
            </p:grpSpPr>
            <p:sp>
              <p:nvSpPr>
                <p:cNvPr id="151" name="Google Shape;151;p17"/>
                <p:cNvSpPr/>
                <p:nvPr/>
              </p:nvSpPr>
              <p:spPr>
                <a:xfrm>
                  <a:off x="1274716" y="1940257"/>
                  <a:ext cx="771833" cy="395783"/>
                </a:xfrm>
                <a:prstGeom prst="rect">
                  <a:avLst/>
                </a:prstGeom>
                <a:gradFill>
                  <a:gsLst>
                    <a:gs pos="0">
                      <a:srgbClr val="7BC45F"/>
                    </a:gs>
                    <a:gs pos="50000">
                      <a:srgbClr val="67C33F"/>
                    </a:gs>
                    <a:gs pos="100000">
                      <a:srgbClr val="58B230"/>
                    </a:gs>
                  </a:gsLst>
                  <a:lin ang="5400000" scaled="0"/>
                </a:gradFill>
                <a:ln w="9525" cap="flat" cmpd="sng">
                  <a:solidFill>
                    <a:schemeClr val="accent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 b="0" i="0" u="none" strike="noStrike" cap="none">
                      <a:solidFill>
                        <a:schemeClr val="dk2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rPr>
                    <a:t>5</a:t>
                  </a:r>
                  <a:endParaRPr lang="en-US" sz="2400" b="0" i="0" u="none" strike="noStrike" cap="none">
                    <a:solidFill>
                      <a:schemeClr val="dk2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52" name="Google Shape;152;p17"/>
                <p:cNvSpPr/>
                <p:nvPr/>
              </p:nvSpPr>
              <p:spPr>
                <a:xfrm>
                  <a:off x="2126392" y="1940257"/>
                  <a:ext cx="771833" cy="395783"/>
                </a:xfrm>
                <a:prstGeom prst="rect">
                  <a:avLst/>
                </a:prstGeom>
                <a:gradFill>
                  <a:gsLst>
                    <a:gs pos="0">
                      <a:srgbClr val="7BC45F"/>
                    </a:gs>
                    <a:gs pos="50000">
                      <a:srgbClr val="67C33F"/>
                    </a:gs>
                    <a:gs pos="100000">
                      <a:srgbClr val="58B230"/>
                    </a:gs>
                  </a:gsLst>
                  <a:lin ang="5400000" scaled="0"/>
                </a:gradFill>
                <a:ln w="9525" cap="flat" cmpd="sng">
                  <a:solidFill>
                    <a:schemeClr val="accent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 b="0" i="0" u="none" strike="noStrike" cap="none">
                      <a:solidFill>
                        <a:schemeClr val="dk2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rPr>
                    <a:t>32</a:t>
                  </a:r>
                  <a:endParaRPr lang="en-US" sz="2400" b="0" i="0" u="none" strike="noStrike" cap="none">
                    <a:solidFill>
                      <a:schemeClr val="dk2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</p:grpSp>
        <p:sp>
          <p:nvSpPr>
            <p:cNvPr id="153" name="Google Shape;153;p17"/>
            <p:cNvSpPr/>
            <p:nvPr/>
          </p:nvSpPr>
          <p:spPr>
            <a:xfrm>
              <a:off x="428556" y="1828799"/>
              <a:ext cx="376664" cy="25930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i="0" u="none" strike="noStrike" cap="none">
                  <a:solidFill>
                    <a:schemeClr val="accent5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0</a:t>
              </a:r>
              <a:endParaRPr lang="en-US" sz="1600" b="1" i="0" u="none" strike="noStrike" cap="none">
                <a:solidFill>
                  <a:schemeClr val="accent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428555" y="2265523"/>
              <a:ext cx="376664" cy="25930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i="0" u="none" strike="noStrike" cap="none">
                  <a:solidFill>
                    <a:schemeClr val="accent5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1</a:t>
              </a:r>
              <a:endParaRPr lang="en-US" sz="1600" b="1" i="0" u="none" strike="noStrike" cap="none">
                <a:solidFill>
                  <a:schemeClr val="accent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55" name="Google Shape;155;p17"/>
          <p:cNvGrpSpPr/>
          <p:nvPr/>
        </p:nvGrpSpPr>
        <p:grpSpPr>
          <a:xfrm>
            <a:off x="2316499" y="4112519"/>
            <a:ext cx="1194913" cy="1094096"/>
            <a:chOff x="428555" y="1514900"/>
            <a:chExt cx="1194913" cy="1094096"/>
          </a:xfrm>
        </p:grpSpPr>
        <p:grpSp>
          <p:nvGrpSpPr>
            <p:cNvPr id="156" name="Google Shape;156;p17"/>
            <p:cNvGrpSpPr/>
            <p:nvPr/>
          </p:nvGrpSpPr>
          <p:grpSpPr>
            <a:xfrm>
              <a:off x="808413" y="1514900"/>
              <a:ext cx="815055" cy="1094096"/>
              <a:chOff x="1081368" y="1542195"/>
              <a:chExt cx="815055" cy="1094096"/>
            </a:xfrm>
          </p:grpSpPr>
          <p:grpSp>
            <p:nvGrpSpPr>
              <p:cNvPr id="157" name="Google Shape;157;p17"/>
              <p:cNvGrpSpPr/>
              <p:nvPr/>
            </p:nvGrpSpPr>
            <p:grpSpPr>
              <a:xfrm>
                <a:off x="1081368" y="1542195"/>
                <a:ext cx="812773" cy="641445"/>
                <a:chOff x="4779908" y="1555843"/>
                <a:chExt cx="812773" cy="641445"/>
              </a:xfrm>
            </p:grpSpPr>
            <p:sp>
              <p:nvSpPr>
                <p:cNvPr id="158" name="Google Shape;158;p17"/>
                <p:cNvSpPr/>
                <p:nvPr/>
              </p:nvSpPr>
              <p:spPr>
                <a:xfrm>
                  <a:off x="4820848" y="1801505"/>
                  <a:ext cx="771833" cy="395783"/>
                </a:xfrm>
                <a:prstGeom prst="rect">
                  <a:avLst/>
                </a:prstGeom>
                <a:gradFill>
                  <a:gsLst>
                    <a:gs pos="0">
                      <a:srgbClr val="7BC45F"/>
                    </a:gs>
                    <a:gs pos="50000">
                      <a:srgbClr val="67C33F"/>
                    </a:gs>
                    <a:gs pos="100000">
                      <a:srgbClr val="58B230"/>
                    </a:gs>
                  </a:gsLst>
                  <a:lin ang="5400000" scaled="0"/>
                </a:gradFill>
                <a:ln w="9525" cap="flat" cmpd="sng">
                  <a:solidFill>
                    <a:schemeClr val="accent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 b="0" i="0" u="none" strike="noStrike" cap="none">
                      <a:solidFill>
                        <a:schemeClr val="dk2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rPr>
                    <a:t>29</a:t>
                  </a:r>
                  <a:endParaRPr lang="en-US" sz="2400" b="0" i="0" u="none" strike="noStrike" cap="none">
                    <a:solidFill>
                      <a:schemeClr val="dk2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59" name="Google Shape;159;p17"/>
                <p:cNvSpPr/>
                <p:nvPr/>
              </p:nvSpPr>
              <p:spPr>
                <a:xfrm>
                  <a:off x="4779908" y="1555843"/>
                  <a:ext cx="771833" cy="136476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 i="0" u="none" strike="noStrike" cap="none">
                      <a:solidFill>
                        <a:schemeClr val="accent5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rPr>
                    <a:t>0</a:t>
                  </a:r>
                  <a:endParaRPr lang="en-US" sz="1600" b="1" i="0" u="none" strike="noStrike" cap="none">
                    <a:solidFill>
                      <a:schemeClr val="accent5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sp>
            <p:nvSpPr>
              <p:cNvPr id="160" name="Google Shape;160;p17"/>
              <p:cNvSpPr/>
              <p:nvPr/>
            </p:nvSpPr>
            <p:spPr>
              <a:xfrm>
                <a:off x="1124590" y="2240508"/>
                <a:ext cx="771833" cy="395783"/>
              </a:xfrm>
              <a:prstGeom prst="rect">
                <a:avLst/>
              </a:prstGeom>
              <a:gradFill>
                <a:gsLst>
                  <a:gs pos="0">
                    <a:srgbClr val="7BC45F"/>
                  </a:gs>
                  <a:gs pos="50000">
                    <a:srgbClr val="67C33F"/>
                  </a:gs>
                  <a:gs pos="100000">
                    <a:srgbClr val="58B230"/>
                  </a:gs>
                </a:gsLst>
                <a:lin ang="5400000" scaled="0"/>
              </a:gradFill>
              <a:ln w="9525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0" i="0" u="none" strike="noStrike" cap="none">
                    <a:solidFill>
                      <a:schemeClr val="dk2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5</a:t>
                </a:r>
                <a:endParaRPr lang="en-US" sz="2400" b="0" i="0" u="none" strike="noStrike" cap="none">
                  <a:solidFill>
                    <a:schemeClr val="dk2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161" name="Google Shape;161;p17"/>
            <p:cNvSpPr/>
            <p:nvPr/>
          </p:nvSpPr>
          <p:spPr>
            <a:xfrm>
              <a:off x="428556" y="1828799"/>
              <a:ext cx="376664" cy="25930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i="0" u="none" strike="noStrike" cap="none">
                  <a:solidFill>
                    <a:schemeClr val="accent5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0</a:t>
              </a:r>
              <a:endParaRPr lang="en-US" sz="1600" b="1" i="0" u="none" strike="noStrike" cap="none">
                <a:solidFill>
                  <a:schemeClr val="accent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428555" y="2265523"/>
              <a:ext cx="376664" cy="25930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i="0" u="none" strike="noStrike" cap="none">
                  <a:solidFill>
                    <a:schemeClr val="accent5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1</a:t>
              </a:r>
              <a:endParaRPr lang="en-US" sz="1600" b="1" i="0" u="none" strike="noStrike" cap="none">
                <a:solidFill>
                  <a:schemeClr val="accent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6.2. Chỉ số mảng 2 chiều</a:t>
            </a:r>
            <a:endParaRPr sz="28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68" name="Google Shape;168;p18"/>
          <p:cNvSpPr txBox="1"/>
          <p:nvPr>
            <p:ph type="sldNum" idx="12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69" name="Google Shape;169;p18"/>
          <p:cNvSpPr txBox="1"/>
          <p:nvPr>
            <p:ph type="body" idx="1"/>
          </p:nvPr>
        </p:nvSpPr>
        <p:spPr>
          <a:xfrm>
            <a:off x="197427" y="893619"/>
            <a:ext cx="8749146" cy="1794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574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Chỉ số mảng là một giá trị </a:t>
            </a:r>
            <a:r>
              <a:rPr lang="en-US">
                <a:solidFill>
                  <a:srgbClr val="FF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số nguyên </a:t>
            </a: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int.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Chỉ số trong mảng 2 chiều gồm </a:t>
            </a:r>
            <a:r>
              <a:rPr lang="en-US">
                <a:solidFill>
                  <a:srgbClr val="FF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chỉ số dòng </a:t>
            </a: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và </a:t>
            </a:r>
            <a:r>
              <a:rPr lang="en-US">
                <a:solidFill>
                  <a:srgbClr val="FF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chỉ số cột</a:t>
            </a: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.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685800" lvl="2" indent="-1714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0 ≤ </a:t>
            </a:r>
            <a:r>
              <a:rPr lang="en-US">
                <a:solidFill>
                  <a:srgbClr val="FF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chỉ số dòng </a:t>
            </a: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≤ số dòng của mảng - 1</a:t>
            </a:r>
            <a:r>
              <a:rPr lang="en-US">
                <a:solidFill>
                  <a:srgbClr val="FF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 </a:t>
            </a:r>
            <a:endParaRPr lang="en-US">
              <a:solidFill>
                <a:srgbClr val="FF0000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685800" lvl="2" indent="-1714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0 ≤ </a:t>
            </a:r>
            <a:r>
              <a:rPr lang="en-US">
                <a:solidFill>
                  <a:srgbClr val="FF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chỉ số cột </a:t>
            </a: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≤ số cột của mảng - 1</a:t>
            </a:r>
            <a:r>
              <a:rPr lang="en-US">
                <a:solidFill>
                  <a:srgbClr val="FF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 </a:t>
            </a: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4953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grpSp>
        <p:nvGrpSpPr>
          <p:cNvPr id="170" name="Google Shape;170;p18"/>
          <p:cNvGrpSpPr/>
          <p:nvPr/>
        </p:nvGrpSpPr>
        <p:grpSpPr>
          <a:xfrm>
            <a:off x="1618953" y="2825839"/>
            <a:ext cx="6732933" cy="3323987"/>
            <a:chOff x="1346110" y="3288778"/>
            <a:chExt cx="6732933" cy="3323987"/>
          </a:xfrm>
        </p:grpSpPr>
        <p:sp>
          <p:nvSpPr>
            <p:cNvPr id="171" name="Google Shape;171;p18"/>
            <p:cNvSpPr txBox="1"/>
            <p:nvPr/>
          </p:nvSpPr>
          <p:spPr>
            <a:xfrm>
              <a:off x="1346110" y="3288778"/>
              <a:ext cx="6732933" cy="3323987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chemeClr val="dk2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int A[2][3]; </a:t>
              </a:r>
              <a:endParaRPr sz="20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dk2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Tên mảng: </a:t>
              </a:r>
              <a:r>
                <a:rPr lang="en-US" sz="2000" b="0" i="0" u="none" strike="noStrike" cap="none">
                  <a:solidFill>
                    <a:schemeClr val="accent5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A </a:t>
              </a:r>
              <a:endParaRPr lang="en-US" sz="2000" b="0" i="0" u="none" strike="noStrike" cap="none">
                <a:solidFill>
                  <a:schemeClr val="accent5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dk2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Kiểu dữ liệu của từng phần tử trong mảng: </a:t>
              </a:r>
              <a:r>
                <a:rPr lang="en-US" sz="2000" b="0" i="0" u="none" strike="noStrike" cap="none">
                  <a:solidFill>
                    <a:schemeClr val="accent5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int </a:t>
              </a:r>
              <a:endParaRPr lang="en-US" sz="2000" b="0" i="0" u="none" strike="noStrike" cap="none">
                <a:solidFill>
                  <a:schemeClr val="accent5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dk2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Số phần tử tối đa trong mảng: </a:t>
              </a:r>
              <a:r>
                <a:rPr lang="en-US" sz="2000" b="0" i="0" u="none" strike="noStrike" cap="none">
                  <a:solidFill>
                    <a:schemeClr val="accent5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2*3=6 phần tử </a:t>
              </a:r>
              <a:endParaRPr lang="en-US" sz="2000" b="0" i="0" u="none" strike="noStrike" cap="none">
                <a:solidFill>
                  <a:schemeClr val="accent5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dk2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Các chỉ số được đánh số: </a:t>
              </a:r>
              <a:r>
                <a:rPr lang="en-US" sz="2000" b="0" i="0" u="none" strike="noStrike" cap="none">
                  <a:solidFill>
                    <a:schemeClr val="accent5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Chỉ số dòng: 0, 1</a:t>
              </a:r>
              <a:r>
                <a:rPr lang="en-US" sz="2000" b="0" i="0" u="none" strike="noStrike" cap="none">
                  <a:solidFill>
                    <a:srgbClr val="FF0000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		 </a:t>
              </a:r>
              <a:endParaRPr lang="en-US" sz="2000" b="0" i="0" u="none" strike="noStrike" cap="none">
                <a:solidFill>
                  <a:srgbClr val="FF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rgbClr val="FF0000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			</a:t>
              </a:r>
              <a:r>
                <a:rPr lang="en-US" sz="2000" b="0" i="0" u="none" strike="noStrike" cap="none">
                  <a:solidFill>
                    <a:schemeClr val="accent5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  Chỉ số Cột: 0, 1, 2		 </a:t>
              </a:r>
              <a:endParaRPr sz="20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</p:txBody>
        </p:sp>
        <p:grpSp>
          <p:nvGrpSpPr>
            <p:cNvPr id="172" name="Google Shape;172;p18"/>
            <p:cNvGrpSpPr/>
            <p:nvPr/>
          </p:nvGrpSpPr>
          <p:grpSpPr>
            <a:xfrm>
              <a:off x="3833725" y="3477902"/>
              <a:ext cx="2898262" cy="1094096"/>
              <a:chOff x="428555" y="1514900"/>
              <a:chExt cx="2898262" cy="1094096"/>
            </a:xfrm>
          </p:grpSpPr>
          <p:grpSp>
            <p:nvGrpSpPr>
              <p:cNvPr id="173" name="Google Shape;173;p18"/>
              <p:cNvGrpSpPr/>
              <p:nvPr/>
            </p:nvGrpSpPr>
            <p:grpSpPr>
              <a:xfrm>
                <a:off x="808417" y="1514900"/>
                <a:ext cx="2518400" cy="1094096"/>
                <a:chOff x="1081372" y="1542195"/>
                <a:chExt cx="2518400" cy="1094096"/>
              </a:xfrm>
            </p:grpSpPr>
            <p:grpSp>
              <p:nvGrpSpPr>
                <p:cNvPr id="174" name="Google Shape;174;p18"/>
                <p:cNvGrpSpPr/>
                <p:nvPr/>
              </p:nvGrpSpPr>
              <p:grpSpPr>
                <a:xfrm>
                  <a:off x="1081372" y="1542195"/>
                  <a:ext cx="2516124" cy="641445"/>
                  <a:chOff x="4779912" y="1555843"/>
                  <a:chExt cx="2516124" cy="641445"/>
                </a:xfrm>
              </p:grpSpPr>
              <p:grpSp>
                <p:nvGrpSpPr>
                  <p:cNvPr id="175" name="Google Shape;175;p18"/>
                  <p:cNvGrpSpPr/>
                  <p:nvPr/>
                </p:nvGrpSpPr>
                <p:grpSpPr>
                  <a:xfrm>
                    <a:off x="4820854" y="1801505"/>
                    <a:ext cx="2475182" cy="395783"/>
                    <a:chOff x="4894384" y="3950678"/>
                    <a:chExt cx="1090242" cy="246184"/>
                  </a:xfrm>
                </p:grpSpPr>
                <p:sp>
                  <p:nvSpPr>
                    <p:cNvPr id="176" name="Google Shape;176;p18"/>
                    <p:cNvSpPr/>
                    <p:nvPr/>
                  </p:nvSpPr>
                  <p:spPr>
                    <a:xfrm>
                      <a:off x="4894384" y="3950678"/>
                      <a:ext cx="339969" cy="24618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7BC45F"/>
                        </a:gs>
                        <a:gs pos="50000">
                          <a:srgbClr val="67C33F"/>
                        </a:gs>
                        <a:gs pos="100000">
                          <a:srgbClr val="58B230"/>
                        </a:gs>
                      </a:gsLst>
                      <a:lin ang="5400000" scaled="0"/>
                    </a:gradFill>
                    <a:ln w="9525" cap="flat" cmpd="sng">
                      <a:solidFill>
                        <a:schemeClr val="accent2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2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p:txBody>
                </p:sp>
                <p:sp>
                  <p:nvSpPr>
                    <p:cNvPr id="177" name="Google Shape;177;p18"/>
                    <p:cNvSpPr/>
                    <p:nvPr/>
                  </p:nvSpPr>
                  <p:spPr>
                    <a:xfrm>
                      <a:off x="5269521" y="3950678"/>
                      <a:ext cx="339969" cy="24618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7BC45F"/>
                        </a:gs>
                        <a:gs pos="50000">
                          <a:srgbClr val="67C33F"/>
                        </a:gs>
                        <a:gs pos="100000">
                          <a:srgbClr val="58B230"/>
                        </a:gs>
                      </a:gsLst>
                      <a:lin ang="5400000" scaled="0"/>
                    </a:gradFill>
                    <a:ln w="9525" cap="flat" cmpd="sng">
                      <a:solidFill>
                        <a:schemeClr val="accent2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45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p:txBody>
                </p:sp>
                <p:sp>
                  <p:nvSpPr>
                    <p:cNvPr id="178" name="Google Shape;178;p18"/>
                    <p:cNvSpPr/>
                    <p:nvPr/>
                  </p:nvSpPr>
                  <p:spPr>
                    <a:xfrm>
                      <a:off x="5644657" y="3950678"/>
                      <a:ext cx="339969" cy="24618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7BC45F"/>
                        </a:gs>
                        <a:gs pos="50000">
                          <a:srgbClr val="67C33F"/>
                        </a:gs>
                        <a:gs pos="100000">
                          <a:srgbClr val="58B230"/>
                        </a:gs>
                      </a:gsLst>
                      <a:lin ang="5400000" scaled="0"/>
                    </a:gradFill>
                    <a:ln w="9525" cap="flat" cmpd="sng">
                      <a:solidFill>
                        <a:schemeClr val="accent2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7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p:txBody>
                </p:sp>
              </p:grpSp>
              <p:grpSp>
                <p:nvGrpSpPr>
                  <p:cNvPr id="179" name="Google Shape;179;p18"/>
                  <p:cNvGrpSpPr/>
                  <p:nvPr/>
                </p:nvGrpSpPr>
                <p:grpSpPr>
                  <a:xfrm>
                    <a:off x="4779912" y="1555843"/>
                    <a:ext cx="2475182" cy="136476"/>
                    <a:chOff x="4894384" y="3950678"/>
                    <a:chExt cx="1090242" cy="246184"/>
                  </a:xfrm>
                </p:grpSpPr>
                <p:sp>
                  <p:nvSpPr>
                    <p:cNvPr id="180" name="Google Shape;180;p18"/>
                    <p:cNvSpPr/>
                    <p:nvPr/>
                  </p:nvSpPr>
                  <p:spPr>
                    <a:xfrm>
                      <a:off x="4894384" y="3950678"/>
                      <a:ext cx="339969" cy="246184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accent5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</a:t>
                      </a:r>
                      <a:endParaRPr lang="en-US" sz="1600" b="1" i="0" u="none" strike="noStrike" cap="none">
                        <a:solidFill>
                          <a:schemeClr val="accent5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p:txBody>
                </p:sp>
                <p:sp>
                  <p:nvSpPr>
                    <p:cNvPr id="181" name="Google Shape;181;p18"/>
                    <p:cNvSpPr/>
                    <p:nvPr/>
                  </p:nvSpPr>
                  <p:spPr>
                    <a:xfrm>
                      <a:off x="5269521" y="3950678"/>
                      <a:ext cx="339969" cy="246184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accent5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1</a:t>
                      </a:r>
                      <a:endParaRPr lang="en-US" sz="1600" b="1" i="0" u="none" strike="noStrike" cap="none">
                        <a:solidFill>
                          <a:schemeClr val="accent5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p:txBody>
                </p:sp>
                <p:sp>
                  <p:nvSpPr>
                    <p:cNvPr id="182" name="Google Shape;182;p18"/>
                    <p:cNvSpPr/>
                    <p:nvPr/>
                  </p:nvSpPr>
                  <p:spPr>
                    <a:xfrm>
                      <a:off x="5644657" y="3950678"/>
                      <a:ext cx="339969" cy="246184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accent5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2</a:t>
                      </a:r>
                      <a:endParaRPr lang="en-US" sz="1600" b="1" i="0" u="none" strike="noStrike" cap="none">
                        <a:solidFill>
                          <a:schemeClr val="accent5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p:txBody>
                </p:sp>
              </p:grpSp>
            </p:grpSp>
            <p:grpSp>
              <p:nvGrpSpPr>
                <p:cNvPr id="183" name="Google Shape;183;p18"/>
                <p:cNvGrpSpPr/>
                <p:nvPr/>
              </p:nvGrpSpPr>
              <p:grpSpPr>
                <a:xfrm>
                  <a:off x="1124590" y="2240508"/>
                  <a:ext cx="2475182" cy="395783"/>
                  <a:chOff x="1274716" y="1940257"/>
                  <a:chExt cx="2475182" cy="395783"/>
                </a:xfrm>
              </p:grpSpPr>
              <p:sp>
                <p:nvSpPr>
                  <p:cNvPr id="184" name="Google Shape;184;p18"/>
                  <p:cNvSpPr/>
                  <p:nvPr/>
                </p:nvSpPr>
                <p:spPr>
                  <a:xfrm>
                    <a:off x="1274716" y="1940257"/>
                    <a:ext cx="771833" cy="395783"/>
                  </a:xfrm>
                  <a:prstGeom prst="rect">
                    <a:avLst/>
                  </a:prstGeom>
                  <a:gradFill>
                    <a:gsLst>
                      <a:gs pos="0">
                        <a:srgbClr val="7BC45F"/>
                      </a:gs>
                      <a:gs pos="50000">
                        <a:srgbClr val="67C33F"/>
                      </a:gs>
                      <a:gs pos="100000">
                        <a:srgbClr val="58B230"/>
                      </a:gs>
                    </a:gsLst>
                    <a:lin ang="5400000" scaled="0"/>
                  </a:gradFill>
                  <a:ln w="9525" cap="flat" cmpd="sng">
                    <a:solidFill>
                      <a:schemeClr val="accent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 b="0" i="0" u="none" strike="noStrike" cap="none">
                        <a:solidFill>
                          <a:schemeClr val="dk2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rPr>
                      <a:t>73</a:t>
                    </a:r>
                    <a:endParaRPr lang="en-US" sz="2400" b="0" i="0" u="none" strike="noStrike" cap="none">
                      <a:solidFill>
                        <a:schemeClr val="dk2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185" name="Google Shape;185;p18"/>
                  <p:cNvSpPr/>
                  <p:nvPr/>
                </p:nvSpPr>
                <p:spPr>
                  <a:xfrm>
                    <a:off x="2126392" y="1940257"/>
                    <a:ext cx="771833" cy="395783"/>
                  </a:xfrm>
                  <a:prstGeom prst="rect">
                    <a:avLst/>
                  </a:prstGeom>
                  <a:gradFill>
                    <a:gsLst>
                      <a:gs pos="0">
                        <a:srgbClr val="7BC45F"/>
                      </a:gs>
                      <a:gs pos="50000">
                        <a:srgbClr val="67C33F"/>
                      </a:gs>
                      <a:gs pos="100000">
                        <a:srgbClr val="58B230"/>
                      </a:gs>
                    </a:gsLst>
                    <a:lin ang="5400000" scaled="0"/>
                  </a:gradFill>
                  <a:ln w="9525" cap="flat" cmpd="sng">
                    <a:solidFill>
                      <a:schemeClr val="accent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 b="0" i="0" u="none" strike="noStrike" cap="none">
                        <a:solidFill>
                          <a:schemeClr val="dk2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rPr>
                      <a:t>11</a:t>
                    </a:r>
                    <a:endParaRPr lang="en-US" sz="2400" b="0" i="0" u="none" strike="noStrike" cap="none">
                      <a:solidFill>
                        <a:schemeClr val="dk2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186" name="Google Shape;186;p18"/>
                  <p:cNvSpPr/>
                  <p:nvPr/>
                </p:nvSpPr>
                <p:spPr>
                  <a:xfrm>
                    <a:off x="2978065" y="1940257"/>
                    <a:ext cx="771833" cy="395783"/>
                  </a:xfrm>
                  <a:prstGeom prst="rect">
                    <a:avLst/>
                  </a:prstGeom>
                  <a:gradFill>
                    <a:gsLst>
                      <a:gs pos="0">
                        <a:srgbClr val="7BC45F"/>
                      </a:gs>
                      <a:gs pos="50000">
                        <a:srgbClr val="67C33F"/>
                      </a:gs>
                      <a:gs pos="100000">
                        <a:srgbClr val="58B230"/>
                      </a:gs>
                    </a:gsLst>
                    <a:lin ang="5400000" scaled="0"/>
                  </a:gradFill>
                  <a:ln w="9525" cap="flat" cmpd="sng">
                    <a:solidFill>
                      <a:schemeClr val="accent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 b="0" i="0" u="none" strike="noStrike" cap="none">
                        <a:solidFill>
                          <a:schemeClr val="dk2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rPr>
                      <a:t>187</a:t>
                    </a:r>
                    <a:endParaRPr lang="en-US" sz="2400" b="0" i="0" u="none" strike="noStrike" cap="none">
                      <a:solidFill>
                        <a:schemeClr val="dk2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sp>
            <p:nvSpPr>
              <p:cNvPr id="187" name="Google Shape;187;p18"/>
              <p:cNvSpPr/>
              <p:nvPr/>
            </p:nvSpPr>
            <p:spPr>
              <a:xfrm>
                <a:off x="428556" y="1828799"/>
                <a:ext cx="376664" cy="25930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 i="0" u="none" strike="noStrike" cap="none">
                    <a:solidFill>
                      <a:schemeClr val="accent5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0</a:t>
                </a:r>
                <a:endParaRPr lang="en-US" sz="1600" b="1" i="0" u="none" strike="noStrike" cap="none">
                  <a:solidFill>
                    <a:schemeClr val="accent5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88" name="Google Shape;188;p18"/>
              <p:cNvSpPr/>
              <p:nvPr/>
            </p:nvSpPr>
            <p:spPr>
              <a:xfrm>
                <a:off x="428555" y="2265523"/>
                <a:ext cx="376664" cy="25930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 i="0" u="none" strike="noStrike" cap="none">
                    <a:solidFill>
                      <a:schemeClr val="accent5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1</a:t>
                </a:r>
                <a:endParaRPr lang="en-US" sz="1600" b="1" i="0" u="none" strike="noStrike" cap="none">
                  <a:solidFill>
                    <a:schemeClr val="accent5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6.2. Truy xuất phần tử mảng</a:t>
            </a:r>
            <a:endParaRPr sz="28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94" name="Google Shape;194;p19"/>
          <p:cNvSpPr txBox="1"/>
          <p:nvPr>
            <p:ph type="sldNum" idx="12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95" name="Google Shape;195;p19"/>
          <p:cNvSpPr txBox="1"/>
          <p:nvPr>
            <p:ph type="body" idx="1"/>
          </p:nvPr>
        </p:nvSpPr>
        <p:spPr>
          <a:xfrm>
            <a:off x="197426" y="893619"/>
            <a:ext cx="8946573" cy="1167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574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Truy xuất phần tử mảng thông qua chỉ số</a:t>
            </a: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ctr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accent5"/>
              </a:buClr>
              <a:buSzPts val="1920"/>
              <a:buNone/>
            </a:pPr>
            <a:r>
              <a:rPr lang="en-US">
                <a:solidFill>
                  <a:schemeClr val="accent5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&lt;Tên biến mảng&gt;[&lt;Chỉ số dòng&gt;][&lt;Chỉ số cột&gt;]</a:t>
            </a:r>
            <a:endParaRPr lang="en-US">
              <a:solidFill>
                <a:schemeClr val="accent5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ctr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4953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</a:t>
            </a: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grpSp>
        <p:nvGrpSpPr>
          <p:cNvPr id="196" name="Google Shape;196;p19"/>
          <p:cNvGrpSpPr/>
          <p:nvPr/>
        </p:nvGrpSpPr>
        <p:grpSpPr>
          <a:xfrm>
            <a:off x="1341813" y="2183637"/>
            <a:ext cx="6700873" cy="3785652"/>
            <a:chOff x="495652" y="2197287"/>
            <a:chExt cx="6700873" cy="3785652"/>
          </a:xfrm>
        </p:grpSpPr>
        <p:sp>
          <p:nvSpPr>
            <p:cNvPr id="197" name="Google Shape;197;p19"/>
            <p:cNvSpPr txBox="1"/>
            <p:nvPr/>
          </p:nvSpPr>
          <p:spPr>
            <a:xfrm>
              <a:off x="495652" y="2197287"/>
              <a:ext cx="6700873" cy="378565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endParaRPr sz="20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Tahoma" panose="020B0604030504040204"/>
                <a:buNone/>
              </a:pPr>
              <a:r>
                <a:rPr lang="en-US" sz="2000" b="1" i="0" u="none" strike="noStrike" cap="none">
                  <a:solidFill>
                    <a:schemeClr val="dk2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int A[2][3] </a:t>
              </a:r>
              <a:endParaRPr lang="en-US" sz="2000" b="1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endParaRPr sz="20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Tahoma" panose="020B0604030504040204"/>
                <a:buNone/>
              </a:pPr>
              <a:r>
                <a:rPr lang="en-US" sz="2000" b="0" i="0" u="none" strike="noStrike" cap="none">
                  <a:solidFill>
                    <a:schemeClr val="dk2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Các truy xuất hợp lệ: A[0][0], A[0][1],…, A[1][2], A[1][3]</a:t>
              </a:r>
              <a:endParaRPr lang="en-US" sz="20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Tahoma" panose="020B0604030504040204"/>
                <a:buNone/>
              </a:pPr>
              <a:r>
                <a:rPr lang="en-US" sz="2000" b="0" i="0" u="none" strike="noStrike" cap="none">
                  <a:solidFill>
                    <a:schemeClr val="dk2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Các truy xuất không hợp lệ: A[-1][0], A[1][4], A[2][0]</a:t>
              </a:r>
              <a:endParaRPr sz="2000" b="1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dk2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Giá trị các phần tử mảng: </a:t>
              </a:r>
              <a:endParaRPr lang="en-US" sz="20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  <a:p>
              <a:pPr marL="240030" marR="0" lvl="1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Tahoma" panose="020B0604030504040204"/>
                <a:buNone/>
              </a:pPr>
              <a:r>
                <a:rPr lang="en-US" sz="2000" b="0" i="0" u="none" strike="noStrike" cap="none">
                  <a:solidFill>
                    <a:schemeClr val="dk2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	A[0][0]=29, A[0][1]=137, A[0][2]=50 </a:t>
              </a:r>
              <a:endParaRPr lang="en-US" sz="20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  <a:p>
              <a:pPr marL="240030" marR="0" lvl="1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Tahoma" panose="020B0604030504040204"/>
                <a:buNone/>
              </a:pPr>
              <a:r>
                <a:rPr lang="en-US" sz="2000" b="0" i="0" u="none" strike="noStrike" cap="none">
                  <a:solidFill>
                    <a:schemeClr val="dk2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	A[1][0]=3, A[1][1]=78, A[1][2]=943 </a:t>
              </a:r>
              <a:endParaRPr sz="20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198" name="Google Shape;198;p19"/>
            <p:cNvGrpSpPr/>
            <p:nvPr/>
          </p:nvGrpSpPr>
          <p:grpSpPr>
            <a:xfrm>
              <a:off x="3226802" y="2339454"/>
              <a:ext cx="3026609" cy="1107744"/>
              <a:chOff x="3456079" y="2060811"/>
              <a:chExt cx="3026609" cy="1107744"/>
            </a:xfrm>
          </p:grpSpPr>
          <p:sp>
            <p:nvSpPr>
              <p:cNvPr id="199" name="Google Shape;199;p19"/>
              <p:cNvSpPr/>
              <p:nvPr/>
            </p:nvSpPr>
            <p:spPr>
              <a:xfrm>
                <a:off x="6059604" y="2456599"/>
                <a:ext cx="327546" cy="54591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 i="0" u="none" strike="noStrike" cap="none">
                    <a:solidFill>
                      <a:schemeClr val="accent5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0</a:t>
                </a:r>
                <a:endParaRPr lang="en-US" sz="1600" b="1" i="0" u="none" strike="noStrike" cap="none">
                  <a:solidFill>
                    <a:schemeClr val="accent5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grpSp>
            <p:nvGrpSpPr>
              <p:cNvPr id="200" name="Google Shape;200;p19"/>
              <p:cNvGrpSpPr/>
              <p:nvPr/>
            </p:nvGrpSpPr>
            <p:grpSpPr>
              <a:xfrm>
                <a:off x="3456079" y="2060811"/>
                <a:ext cx="3026609" cy="1107744"/>
                <a:chOff x="3456079" y="2060811"/>
                <a:chExt cx="3026609" cy="1107744"/>
              </a:xfrm>
            </p:grpSpPr>
            <p:grpSp>
              <p:nvGrpSpPr>
                <p:cNvPr id="201" name="Google Shape;201;p19"/>
                <p:cNvGrpSpPr/>
                <p:nvPr/>
              </p:nvGrpSpPr>
              <p:grpSpPr>
                <a:xfrm>
                  <a:off x="3456079" y="2060811"/>
                  <a:ext cx="2518397" cy="1107744"/>
                  <a:chOff x="3087590" y="1992572"/>
                  <a:chExt cx="2518397" cy="1107744"/>
                </a:xfrm>
              </p:grpSpPr>
              <p:grpSp>
                <p:nvGrpSpPr>
                  <p:cNvPr id="202" name="Google Shape;202;p19"/>
                  <p:cNvGrpSpPr/>
                  <p:nvPr/>
                </p:nvGrpSpPr>
                <p:grpSpPr>
                  <a:xfrm>
                    <a:off x="3087590" y="1992572"/>
                    <a:ext cx="2516123" cy="641445"/>
                    <a:chOff x="4779909" y="1555843"/>
                    <a:chExt cx="2516123" cy="641445"/>
                  </a:xfrm>
                </p:grpSpPr>
                <p:grpSp>
                  <p:nvGrpSpPr>
                    <p:cNvPr id="203" name="Google Shape;203;p19"/>
                    <p:cNvGrpSpPr/>
                    <p:nvPr/>
                  </p:nvGrpSpPr>
                  <p:grpSpPr>
                    <a:xfrm>
                      <a:off x="4820851" y="1801505"/>
                      <a:ext cx="2475181" cy="395783"/>
                      <a:chOff x="4894384" y="3950678"/>
                      <a:chExt cx="1090242" cy="246184"/>
                    </a:xfrm>
                  </p:grpSpPr>
                  <p:sp>
                    <p:nvSpPr>
                      <p:cNvPr id="204" name="Google Shape;204;p19"/>
                      <p:cNvSpPr/>
                      <p:nvPr/>
                    </p:nvSpPr>
                    <p:spPr>
                      <a:xfrm>
                        <a:off x="4894384" y="3950678"/>
                        <a:ext cx="339969" cy="246184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rgbClr val="7BC45F"/>
                          </a:gs>
                          <a:gs pos="50000">
                            <a:srgbClr val="67C33F"/>
                          </a:gs>
                          <a:gs pos="100000">
                            <a:srgbClr val="58B230"/>
                          </a:gs>
                        </a:gsLst>
                        <a:lin ang="5400000" scaled="0"/>
                      </a:gradFill>
                      <a:ln w="9525" cap="flat" cmpd="sng">
                        <a:solidFill>
                          <a:schemeClr val="accent2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2400" b="0" i="0" u="none" strike="noStrike" cap="none">
                            <a:solidFill>
                              <a:schemeClr val="lt1"/>
                            </a:solidFill>
                            <a:latin typeface="Calibri" panose="020F0502020204030204"/>
                            <a:ea typeface="Calibri" panose="020F0502020204030204"/>
                            <a:cs typeface="Calibri" panose="020F0502020204030204"/>
                            <a:sym typeface="Calibri" panose="020F0502020204030204"/>
                          </a:rPr>
                          <a:t>29</a:t>
                        </a:r>
                        <a:endParaRPr lang="en-US" sz="2400" b="0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endParaRPr>
                      </a:p>
                    </p:txBody>
                  </p:sp>
                  <p:sp>
                    <p:nvSpPr>
                      <p:cNvPr id="205" name="Google Shape;205;p19"/>
                      <p:cNvSpPr/>
                      <p:nvPr/>
                    </p:nvSpPr>
                    <p:spPr>
                      <a:xfrm>
                        <a:off x="5269521" y="3950678"/>
                        <a:ext cx="339969" cy="246184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rgbClr val="7BC45F"/>
                          </a:gs>
                          <a:gs pos="50000">
                            <a:srgbClr val="67C33F"/>
                          </a:gs>
                          <a:gs pos="100000">
                            <a:srgbClr val="58B230"/>
                          </a:gs>
                        </a:gsLst>
                        <a:lin ang="5400000" scaled="0"/>
                      </a:gradFill>
                      <a:ln w="9525" cap="flat" cmpd="sng">
                        <a:solidFill>
                          <a:schemeClr val="accent2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2400" b="0" i="0" u="none" strike="noStrike" cap="none">
                            <a:solidFill>
                              <a:schemeClr val="lt1"/>
                            </a:solidFill>
                            <a:latin typeface="Calibri" panose="020F0502020204030204"/>
                            <a:ea typeface="Calibri" panose="020F0502020204030204"/>
                            <a:cs typeface="Calibri" panose="020F0502020204030204"/>
                            <a:sym typeface="Calibri" panose="020F0502020204030204"/>
                          </a:rPr>
                          <a:t>137</a:t>
                        </a:r>
                        <a:endParaRPr lang="en-US" sz="2400" b="0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endParaRPr>
                      </a:p>
                    </p:txBody>
                  </p:sp>
                  <p:sp>
                    <p:nvSpPr>
                      <p:cNvPr id="206" name="Google Shape;206;p19"/>
                      <p:cNvSpPr/>
                      <p:nvPr/>
                    </p:nvSpPr>
                    <p:spPr>
                      <a:xfrm>
                        <a:off x="5644657" y="3950678"/>
                        <a:ext cx="339969" cy="246184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rgbClr val="7BC45F"/>
                          </a:gs>
                          <a:gs pos="50000">
                            <a:srgbClr val="67C33F"/>
                          </a:gs>
                          <a:gs pos="100000">
                            <a:srgbClr val="58B230"/>
                          </a:gs>
                        </a:gsLst>
                        <a:lin ang="5400000" scaled="0"/>
                      </a:gradFill>
                      <a:ln w="9525" cap="flat" cmpd="sng">
                        <a:solidFill>
                          <a:schemeClr val="accent2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2400" b="0" i="0" u="none" strike="noStrike" cap="none">
                            <a:solidFill>
                              <a:schemeClr val="lt1"/>
                            </a:solidFill>
                            <a:latin typeface="Calibri" panose="020F0502020204030204"/>
                            <a:ea typeface="Calibri" panose="020F0502020204030204"/>
                            <a:cs typeface="Calibri" panose="020F0502020204030204"/>
                            <a:sym typeface="Calibri" panose="020F0502020204030204"/>
                          </a:rPr>
                          <a:t>50</a:t>
                        </a:r>
                        <a:endParaRPr lang="en-US" sz="2400" b="0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endParaRPr>
                      </a:p>
                    </p:txBody>
                  </p:sp>
                </p:grpSp>
                <p:grpSp>
                  <p:nvGrpSpPr>
                    <p:cNvPr id="207" name="Google Shape;207;p19"/>
                    <p:cNvGrpSpPr/>
                    <p:nvPr/>
                  </p:nvGrpSpPr>
                  <p:grpSpPr>
                    <a:xfrm>
                      <a:off x="4779909" y="1555843"/>
                      <a:ext cx="2475181" cy="136476"/>
                      <a:chOff x="4894384" y="3950678"/>
                      <a:chExt cx="1090242" cy="246184"/>
                    </a:xfrm>
                  </p:grpSpPr>
                  <p:sp>
                    <p:nvSpPr>
                      <p:cNvPr id="208" name="Google Shape;208;p19"/>
                      <p:cNvSpPr/>
                      <p:nvPr/>
                    </p:nvSpPr>
                    <p:spPr>
                      <a:xfrm>
                        <a:off x="4894384" y="3950678"/>
                        <a:ext cx="339969" cy="246184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b="1" i="0" u="none" strike="noStrike" cap="none">
                            <a:solidFill>
                              <a:schemeClr val="accent5"/>
                            </a:solidFill>
                            <a:latin typeface="Calibri" panose="020F0502020204030204"/>
                            <a:ea typeface="Calibri" panose="020F0502020204030204"/>
                            <a:cs typeface="Calibri" panose="020F0502020204030204"/>
                            <a:sym typeface="Calibri" panose="020F0502020204030204"/>
                          </a:rPr>
                          <a:t>0</a:t>
                        </a:r>
                        <a:endParaRPr lang="en-US" sz="1600" b="1" i="0" u="none" strike="noStrike" cap="none">
                          <a:solidFill>
                            <a:schemeClr val="accent5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endParaRPr>
                      </a:p>
                    </p:txBody>
                  </p:sp>
                  <p:sp>
                    <p:nvSpPr>
                      <p:cNvPr id="209" name="Google Shape;209;p19"/>
                      <p:cNvSpPr/>
                      <p:nvPr/>
                    </p:nvSpPr>
                    <p:spPr>
                      <a:xfrm>
                        <a:off x="5269521" y="3950678"/>
                        <a:ext cx="339969" cy="246184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b="1" i="0" u="none" strike="noStrike" cap="none">
                            <a:solidFill>
                              <a:schemeClr val="accent5"/>
                            </a:solidFill>
                            <a:latin typeface="Calibri" panose="020F0502020204030204"/>
                            <a:ea typeface="Calibri" panose="020F0502020204030204"/>
                            <a:cs typeface="Calibri" panose="020F0502020204030204"/>
                            <a:sym typeface="Calibri" panose="020F0502020204030204"/>
                          </a:rPr>
                          <a:t>1</a:t>
                        </a:r>
                        <a:endParaRPr lang="en-US" sz="1600" b="1" i="0" u="none" strike="noStrike" cap="none">
                          <a:solidFill>
                            <a:schemeClr val="accent5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endParaRPr>
                      </a:p>
                    </p:txBody>
                  </p:sp>
                  <p:sp>
                    <p:nvSpPr>
                      <p:cNvPr id="210" name="Google Shape;210;p19"/>
                      <p:cNvSpPr/>
                      <p:nvPr/>
                    </p:nvSpPr>
                    <p:spPr>
                      <a:xfrm>
                        <a:off x="5644657" y="3950678"/>
                        <a:ext cx="339969" cy="246184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b="1" i="0" u="none" strike="noStrike" cap="none">
                            <a:solidFill>
                              <a:schemeClr val="accent5"/>
                            </a:solidFill>
                            <a:latin typeface="Calibri" panose="020F0502020204030204"/>
                            <a:ea typeface="Calibri" panose="020F0502020204030204"/>
                            <a:cs typeface="Calibri" panose="020F0502020204030204"/>
                            <a:sym typeface="Calibri" panose="020F0502020204030204"/>
                          </a:rPr>
                          <a:t>2</a:t>
                        </a:r>
                        <a:endParaRPr lang="en-US" sz="1600" b="1" i="0" u="none" strike="noStrike" cap="none">
                          <a:solidFill>
                            <a:schemeClr val="accent5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endParaRPr>
                      </a:p>
                    </p:txBody>
                  </p:sp>
                </p:grpSp>
              </p:grpSp>
              <p:grpSp>
                <p:nvGrpSpPr>
                  <p:cNvPr id="211" name="Google Shape;211;p19"/>
                  <p:cNvGrpSpPr/>
                  <p:nvPr/>
                </p:nvGrpSpPr>
                <p:grpSpPr>
                  <a:xfrm>
                    <a:off x="3130807" y="2704533"/>
                    <a:ext cx="2475180" cy="395783"/>
                    <a:chOff x="3280932" y="2390634"/>
                    <a:chExt cx="2475180" cy="395783"/>
                  </a:xfrm>
                </p:grpSpPr>
                <p:sp>
                  <p:nvSpPr>
                    <p:cNvPr id="212" name="Google Shape;212;p19"/>
                    <p:cNvSpPr/>
                    <p:nvPr/>
                  </p:nvSpPr>
                  <p:spPr>
                    <a:xfrm>
                      <a:off x="3280932" y="2390634"/>
                      <a:ext cx="771833" cy="395783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7BC45F"/>
                        </a:gs>
                        <a:gs pos="50000">
                          <a:srgbClr val="67C33F"/>
                        </a:gs>
                        <a:gs pos="100000">
                          <a:srgbClr val="58B230"/>
                        </a:gs>
                      </a:gsLst>
                      <a:lin ang="5400000" scaled="0"/>
                    </a:gradFill>
                    <a:ln w="9525" cap="flat" cmpd="sng">
                      <a:solidFill>
                        <a:schemeClr val="accent2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3</a:t>
                      </a:r>
                      <a:endParaRPr lang="en-US" sz="2400" b="0" i="0" u="none" strike="noStrike" cap="none">
                        <a:solidFill>
                          <a:schemeClr val="lt1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p:txBody>
                </p:sp>
                <p:sp>
                  <p:nvSpPr>
                    <p:cNvPr id="213" name="Google Shape;213;p19"/>
                    <p:cNvSpPr/>
                    <p:nvPr/>
                  </p:nvSpPr>
                  <p:spPr>
                    <a:xfrm>
                      <a:off x="4132607" y="2390634"/>
                      <a:ext cx="771833" cy="395783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7BC45F"/>
                        </a:gs>
                        <a:gs pos="50000">
                          <a:srgbClr val="67C33F"/>
                        </a:gs>
                        <a:gs pos="100000">
                          <a:srgbClr val="58B230"/>
                        </a:gs>
                      </a:gsLst>
                      <a:lin ang="5400000" scaled="0"/>
                    </a:gradFill>
                    <a:ln w="9525" cap="flat" cmpd="sng">
                      <a:solidFill>
                        <a:schemeClr val="accent2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78</a:t>
                      </a:r>
                      <a:endParaRPr lang="en-US" sz="2400" b="0" i="0" u="none" strike="noStrike" cap="none">
                        <a:solidFill>
                          <a:schemeClr val="lt1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p:txBody>
                </p:sp>
                <p:sp>
                  <p:nvSpPr>
                    <p:cNvPr id="214" name="Google Shape;214;p19"/>
                    <p:cNvSpPr/>
                    <p:nvPr/>
                  </p:nvSpPr>
                  <p:spPr>
                    <a:xfrm>
                      <a:off x="4984279" y="2390634"/>
                      <a:ext cx="771833" cy="395783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7BC45F"/>
                        </a:gs>
                        <a:gs pos="50000">
                          <a:srgbClr val="67C33F"/>
                        </a:gs>
                        <a:gs pos="100000">
                          <a:srgbClr val="58B230"/>
                        </a:gs>
                      </a:gsLst>
                      <a:lin ang="5400000" scaled="0"/>
                    </a:gradFill>
                    <a:ln w="9525" cap="flat" cmpd="sng">
                      <a:solidFill>
                        <a:schemeClr val="accent2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943</a:t>
                      </a:r>
                      <a:endParaRPr lang="en-US" sz="2400" b="0" i="0" u="none" strike="noStrike" cap="none">
                        <a:solidFill>
                          <a:schemeClr val="lt1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p:txBody>
                </p:sp>
              </p:grpSp>
            </p:grpSp>
            <p:sp>
              <p:nvSpPr>
                <p:cNvPr id="215" name="Google Shape;215;p19"/>
                <p:cNvSpPr/>
                <p:nvPr/>
              </p:nvSpPr>
              <p:spPr>
                <a:xfrm>
                  <a:off x="6024134" y="2893326"/>
                  <a:ext cx="458554" cy="13875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 i="0" u="none" strike="noStrike" cap="none">
                      <a:solidFill>
                        <a:schemeClr val="accent5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rPr>
                    <a:t>1</a:t>
                  </a:r>
                  <a:endParaRPr lang="en-US" sz="1600" b="1" i="0" u="none" strike="noStrike" cap="none">
                    <a:solidFill>
                      <a:schemeClr val="accent5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6.3. Lấy địa chỉ các phần tử mảng</a:t>
            </a:r>
            <a:endParaRPr sz="28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221" name="Google Shape;221;p20"/>
          <p:cNvSpPr txBox="1"/>
          <p:nvPr>
            <p:ph type="sldNum" idx="12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22" name="Google Shape;222;p20"/>
          <p:cNvSpPr txBox="1"/>
          <p:nvPr>
            <p:ph type="body" idx="1"/>
          </p:nvPr>
        </p:nvSpPr>
        <p:spPr>
          <a:xfrm>
            <a:off x="197427" y="893619"/>
            <a:ext cx="8749146" cy="1467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574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Cú pháp: 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lvl="0" indent="0" algn="ctr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accent5"/>
              </a:buClr>
              <a:buSzPts val="1920"/>
              <a:buNone/>
            </a:pPr>
            <a:r>
              <a:rPr lang="en-US">
                <a:solidFill>
                  <a:schemeClr val="accent5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&amp;&lt;Tên biến mảng&gt;[&lt;Chỉ số dòng&gt;][&lt;Chỉ số cột&gt;]; </a:t>
            </a:r>
            <a:endParaRPr lang="en-US">
              <a:solidFill>
                <a:schemeClr val="accent5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grpSp>
        <p:nvGrpSpPr>
          <p:cNvPr id="223" name="Google Shape;223;p20"/>
          <p:cNvGrpSpPr/>
          <p:nvPr/>
        </p:nvGrpSpPr>
        <p:grpSpPr>
          <a:xfrm>
            <a:off x="1841865" y="2207625"/>
            <a:ext cx="5447212" cy="3866604"/>
            <a:chOff x="1841865" y="2207625"/>
            <a:chExt cx="5447212" cy="3866604"/>
          </a:xfrm>
        </p:grpSpPr>
        <p:sp>
          <p:nvSpPr>
            <p:cNvPr id="224" name="Google Shape;224;p20"/>
            <p:cNvSpPr/>
            <p:nvPr/>
          </p:nvSpPr>
          <p:spPr>
            <a:xfrm>
              <a:off x="1841865" y="2207625"/>
              <a:ext cx="5447212" cy="386660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chemeClr val="dk2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int A[2][4]</a:t>
              </a:r>
              <a:endParaRPr lang="en-US" sz="2000" b="1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endParaRPr sz="2000" b="1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Tahoma" panose="020B0604030504040204"/>
                <a:buNone/>
              </a:pPr>
              <a:r>
                <a:rPr lang="en-US" sz="2000" b="1" i="0" u="none" strike="noStrike" cap="none">
                  <a:solidFill>
                    <a:schemeClr val="dk2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Địa chỉ các phần tử mãng 2 chiều:</a:t>
              </a:r>
              <a:endParaRPr lang="en-US" sz="2000" b="1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dk2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Địa chỉ các phần tử trên dòng thứ 0: </a:t>
              </a:r>
              <a:endParaRPr lang="en-US" sz="20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dk2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&amp;A[0][0], &amp;A[0][1], &amp;A[0][2], &amp;A[0][3]</a:t>
              </a:r>
              <a:endParaRPr lang="en-US" sz="20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dk2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Địa chỉ các phần tử trên dòng thứ 1:</a:t>
              </a:r>
              <a:endParaRPr lang="en-US" sz="2000" b="0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dk2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&amp;A[1][0], &amp;A[1][1], &amp;A[1][2], &amp;A[1][3]</a:t>
              </a:r>
              <a:endPara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25" name="Google Shape;225;p20"/>
            <p:cNvGrpSpPr/>
            <p:nvPr/>
          </p:nvGrpSpPr>
          <p:grpSpPr>
            <a:xfrm>
              <a:off x="3488843" y="2390510"/>
              <a:ext cx="3277487" cy="960356"/>
              <a:chOff x="3488843" y="2390510"/>
              <a:chExt cx="3277487" cy="960356"/>
            </a:xfrm>
          </p:grpSpPr>
          <p:grpSp>
            <p:nvGrpSpPr>
              <p:cNvPr id="226" name="Google Shape;226;p20"/>
              <p:cNvGrpSpPr/>
              <p:nvPr/>
            </p:nvGrpSpPr>
            <p:grpSpPr>
              <a:xfrm>
                <a:off x="3488843" y="2390510"/>
                <a:ext cx="3275213" cy="548649"/>
                <a:chOff x="4779915" y="1555843"/>
                <a:chExt cx="3367799" cy="641453"/>
              </a:xfrm>
            </p:grpSpPr>
            <p:grpSp>
              <p:nvGrpSpPr>
                <p:cNvPr id="227" name="Google Shape;227;p20"/>
                <p:cNvGrpSpPr/>
                <p:nvPr/>
              </p:nvGrpSpPr>
              <p:grpSpPr>
                <a:xfrm>
                  <a:off x="4820857" y="1801508"/>
                  <a:ext cx="3326856" cy="395788"/>
                  <a:chOff x="4894384" y="3950678"/>
                  <a:chExt cx="1465379" cy="246187"/>
                </a:xfrm>
              </p:grpSpPr>
              <p:sp>
                <p:nvSpPr>
                  <p:cNvPr id="228" name="Google Shape;228;p20"/>
                  <p:cNvSpPr/>
                  <p:nvPr/>
                </p:nvSpPr>
                <p:spPr>
                  <a:xfrm>
                    <a:off x="4894384" y="3950681"/>
                    <a:ext cx="339969" cy="246184"/>
                  </a:xfrm>
                  <a:prstGeom prst="rect">
                    <a:avLst/>
                  </a:prstGeom>
                  <a:gradFill>
                    <a:gsLst>
                      <a:gs pos="0">
                        <a:srgbClr val="7BC45F"/>
                      </a:gs>
                      <a:gs pos="50000">
                        <a:srgbClr val="67C33F"/>
                      </a:gs>
                      <a:gs pos="100000">
                        <a:srgbClr val="58B230"/>
                      </a:gs>
                    </a:gsLst>
                    <a:lin ang="5400000" scaled="0"/>
                  </a:gradFill>
                  <a:ln w="9525" cap="flat" cmpd="sng">
                    <a:solidFill>
                      <a:schemeClr val="accent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000" b="0" i="0" u="none" strike="noStrike" cap="none">
                        <a:solidFill>
                          <a:schemeClr val="dk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rPr>
                      <a:t>76</a:t>
                    </a:r>
                    <a:endParaRPr lang="en-US" sz="2000" b="0" i="0" u="none" strike="noStrike" cap="none">
                      <a:solidFill>
                        <a:schemeClr val="dk2"/>
                      </a:solidFill>
                      <a:latin typeface="Tahoma" panose="020B0604030504040204"/>
                      <a:ea typeface="Tahoma" panose="020B0604030504040204"/>
                      <a:cs typeface="Tahoma" panose="020B0604030504040204"/>
                      <a:sym typeface="Tahoma" panose="020B0604030504040204"/>
                    </a:endParaRPr>
                  </a:p>
                </p:txBody>
              </p:sp>
              <p:sp>
                <p:nvSpPr>
                  <p:cNvPr id="229" name="Google Shape;229;p20"/>
                  <p:cNvSpPr/>
                  <p:nvPr/>
                </p:nvSpPr>
                <p:spPr>
                  <a:xfrm>
                    <a:off x="5269521" y="3950678"/>
                    <a:ext cx="339969" cy="246184"/>
                  </a:xfrm>
                  <a:prstGeom prst="rect">
                    <a:avLst/>
                  </a:prstGeom>
                  <a:gradFill>
                    <a:gsLst>
                      <a:gs pos="0">
                        <a:srgbClr val="7BC45F"/>
                      </a:gs>
                      <a:gs pos="50000">
                        <a:srgbClr val="67C33F"/>
                      </a:gs>
                      <a:gs pos="100000">
                        <a:srgbClr val="58B230"/>
                      </a:gs>
                    </a:gsLst>
                    <a:lin ang="5400000" scaled="0"/>
                  </a:gradFill>
                  <a:ln w="9525" cap="flat" cmpd="sng">
                    <a:solidFill>
                      <a:schemeClr val="accent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000" b="0" i="0" u="none" strike="noStrike" cap="none">
                        <a:solidFill>
                          <a:schemeClr val="dk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rPr>
                      <a:t>87</a:t>
                    </a:r>
                    <a:endParaRPr lang="en-US" sz="2000" b="0" i="0" u="none" strike="noStrike" cap="none">
                      <a:solidFill>
                        <a:schemeClr val="dk2"/>
                      </a:solidFill>
                      <a:latin typeface="Tahoma" panose="020B0604030504040204"/>
                      <a:ea typeface="Tahoma" panose="020B0604030504040204"/>
                      <a:cs typeface="Tahoma" panose="020B0604030504040204"/>
                      <a:sym typeface="Tahoma" panose="020B0604030504040204"/>
                    </a:endParaRPr>
                  </a:p>
                </p:txBody>
              </p:sp>
              <p:sp>
                <p:nvSpPr>
                  <p:cNvPr id="230" name="Google Shape;230;p20"/>
                  <p:cNvSpPr/>
                  <p:nvPr/>
                </p:nvSpPr>
                <p:spPr>
                  <a:xfrm>
                    <a:off x="5644657" y="3950678"/>
                    <a:ext cx="339969" cy="246184"/>
                  </a:xfrm>
                  <a:prstGeom prst="rect">
                    <a:avLst/>
                  </a:prstGeom>
                  <a:gradFill>
                    <a:gsLst>
                      <a:gs pos="0">
                        <a:srgbClr val="7BC45F"/>
                      </a:gs>
                      <a:gs pos="50000">
                        <a:srgbClr val="67C33F"/>
                      </a:gs>
                      <a:gs pos="100000">
                        <a:srgbClr val="58B230"/>
                      </a:gs>
                    </a:gsLst>
                    <a:lin ang="5400000" scaled="0"/>
                  </a:gradFill>
                  <a:ln w="9525" cap="flat" cmpd="sng">
                    <a:solidFill>
                      <a:schemeClr val="accent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000" b="0" i="0" u="none" strike="noStrike" cap="none">
                        <a:solidFill>
                          <a:schemeClr val="dk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rPr>
                      <a:t>40</a:t>
                    </a:r>
                    <a:endParaRPr lang="en-US" sz="2000" b="0" i="0" u="none" strike="noStrike" cap="none">
                      <a:solidFill>
                        <a:schemeClr val="dk2"/>
                      </a:solidFill>
                      <a:latin typeface="Tahoma" panose="020B0604030504040204"/>
                      <a:ea typeface="Tahoma" panose="020B0604030504040204"/>
                      <a:cs typeface="Tahoma" panose="020B0604030504040204"/>
                      <a:sym typeface="Tahoma" panose="020B0604030504040204"/>
                    </a:endParaRPr>
                  </a:p>
                </p:txBody>
              </p:sp>
              <p:sp>
                <p:nvSpPr>
                  <p:cNvPr id="231" name="Google Shape;231;p20"/>
                  <p:cNvSpPr/>
                  <p:nvPr/>
                </p:nvSpPr>
                <p:spPr>
                  <a:xfrm>
                    <a:off x="6019794" y="3950678"/>
                    <a:ext cx="339969" cy="246184"/>
                  </a:xfrm>
                  <a:prstGeom prst="rect">
                    <a:avLst/>
                  </a:prstGeom>
                  <a:gradFill>
                    <a:gsLst>
                      <a:gs pos="0">
                        <a:srgbClr val="7BC45F"/>
                      </a:gs>
                      <a:gs pos="50000">
                        <a:srgbClr val="67C33F"/>
                      </a:gs>
                      <a:gs pos="100000">
                        <a:srgbClr val="58B230"/>
                      </a:gs>
                    </a:gsLst>
                    <a:lin ang="5400000" scaled="0"/>
                  </a:gradFill>
                  <a:ln w="9525" cap="flat" cmpd="sng">
                    <a:solidFill>
                      <a:schemeClr val="accent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000" b="0" i="0" u="none" strike="noStrike" cap="none">
                        <a:solidFill>
                          <a:schemeClr val="dk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rPr>
                      <a:t>331</a:t>
                    </a:r>
                    <a:endParaRPr lang="en-US" sz="2000" b="0" i="0" u="none" strike="noStrike" cap="none">
                      <a:solidFill>
                        <a:schemeClr val="dk2"/>
                      </a:solidFill>
                      <a:latin typeface="Tahoma" panose="020B0604030504040204"/>
                      <a:ea typeface="Tahoma" panose="020B0604030504040204"/>
                      <a:cs typeface="Tahoma" panose="020B0604030504040204"/>
                      <a:sym typeface="Tahoma" panose="020B0604030504040204"/>
                    </a:endParaRPr>
                  </a:p>
                </p:txBody>
              </p:sp>
            </p:grpSp>
            <p:grpSp>
              <p:nvGrpSpPr>
                <p:cNvPr id="232" name="Google Shape;232;p20"/>
                <p:cNvGrpSpPr/>
                <p:nvPr/>
              </p:nvGrpSpPr>
              <p:grpSpPr>
                <a:xfrm>
                  <a:off x="4779915" y="1555843"/>
                  <a:ext cx="3326856" cy="136476"/>
                  <a:chOff x="4894384" y="3950678"/>
                  <a:chExt cx="1465379" cy="246184"/>
                </a:xfrm>
              </p:grpSpPr>
              <p:sp>
                <p:nvSpPr>
                  <p:cNvPr id="233" name="Google Shape;233;p20"/>
                  <p:cNvSpPr/>
                  <p:nvPr/>
                </p:nvSpPr>
                <p:spPr>
                  <a:xfrm>
                    <a:off x="4894384" y="3950678"/>
                    <a:ext cx="339969" cy="246184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 b="1" i="0" u="none" strike="noStrike" cap="none">
                        <a:solidFill>
                          <a:schemeClr val="accent5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rPr>
                      <a:t>0</a:t>
                    </a:r>
                    <a:endParaRPr lang="en-US" sz="1600" b="1" i="0" u="none" strike="noStrike" cap="none">
                      <a:solidFill>
                        <a:schemeClr val="accent5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234" name="Google Shape;234;p20"/>
                  <p:cNvSpPr/>
                  <p:nvPr/>
                </p:nvSpPr>
                <p:spPr>
                  <a:xfrm>
                    <a:off x="5269521" y="3950678"/>
                    <a:ext cx="339969" cy="246184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 b="1" i="0" u="none" strike="noStrike" cap="none">
                        <a:solidFill>
                          <a:schemeClr val="accent5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rPr>
                      <a:t>1</a:t>
                    </a:r>
                    <a:endParaRPr lang="en-US" sz="1600" b="1" i="0" u="none" strike="noStrike" cap="none">
                      <a:solidFill>
                        <a:schemeClr val="accent5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235" name="Google Shape;235;p20"/>
                  <p:cNvSpPr/>
                  <p:nvPr/>
                </p:nvSpPr>
                <p:spPr>
                  <a:xfrm>
                    <a:off x="5644657" y="3950678"/>
                    <a:ext cx="339969" cy="246184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 b="1" i="0" u="none" strike="noStrike" cap="none">
                        <a:solidFill>
                          <a:schemeClr val="accent5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rPr>
                      <a:t>2</a:t>
                    </a:r>
                    <a:endParaRPr lang="en-US" sz="1600" b="1" i="0" u="none" strike="noStrike" cap="none">
                      <a:solidFill>
                        <a:schemeClr val="accent5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236" name="Google Shape;236;p20"/>
                  <p:cNvSpPr/>
                  <p:nvPr/>
                </p:nvSpPr>
                <p:spPr>
                  <a:xfrm>
                    <a:off x="6019794" y="3950678"/>
                    <a:ext cx="339969" cy="246184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 b="1" i="0" u="none" strike="noStrike" cap="none">
                        <a:solidFill>
                          <a:schemeClr val="accent5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rPr>
                      <a:t>3</a:t>
                    </a:r>
                    <a:endParaRPr lang="en-US" sz="1600" b="1" i="0" u="none" strike="noStrike" cap="none">
                      <a:solidFill>
                        <a:schemeClr val="accent5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237" name="Google Shape;237;p20"/>
              <p:cNvGrpSpPr/>
              <p:nvPr/>
            </p:nvGrpSpPr>
            <p:grpSpPr>
              <a:xfrm>
                <a:off x="3530934" y="3012340"/>
                <a:ext cx="3235396" cy="338526"/>
                <a:chOff x="3530934" y="3012340"/>
                <a:chExt cx="3235396" cy="338526"/>
              </a:xfrm>
            </p:grpSpPr>
            <p:sp>
              <p:nvSpPr>
                <p:cNvPr id="238" name="Google Shape;238;p20"/>
                <p:cNvSpPr/>
                <p:nvPr/>
              </p:nvSpPr>
              <p:spPr>
                <a:xfrm>
                  <a:off x="3530934" y="3012344"/>
                  <a:ext cx="750614" cy="338522"/>
                </a:xfrm>
                <a:prstGeom prst="rect">
                  <a:avLst/>
                </a:prstGeom>
                <a:gradFill>
                  <a:gsLst>
                    <a:gs pos="0">
                      <a:srgbClr val="7BC45F"/>
                    </a:gs>
                    <a:gs pos="50000">
                      <a:srgbClr val="67C33F"/>
                    </a:gs>
                    <a:gs pos="100000">
                      <a:srgbClr val="58B230"/>
                    </a:gs>
                  </a:gsLst>
                  <a:lin ang="5400000" scaled="0"/>
                </a:gradFill>
                <a:ln w="9525" cap="flat" cmpd="sng">
                  <a:solidFill>
                    <a:schemeClr val="accent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 b="0" i="0" u="none" strike="noStrike" cap="none">
                      <a:solidFill>
                        <a:schemeClr val="dk2"/>
                      </a:solidFill>
                      <a:latin typeface="Tahoma" panose="020B0604030504040204"/>
                      <a:ea typeface="Tahoma" panose="020B0604030504040204"/>
                      <a:cs typeface="Tahoma" panose="020B0604030504040204"/>
                      <a:sym typeface="Tahoma" panose="020B0604030504040204"/>
                    </a:rPr>
                    <a:t>456</a:t>
                  </a:r>
                  <a:endParaRPr lang="en-US" sz="2000" b="0" i="0" u="none" strike="noStrike" cap="none">
                    <a:solidFill>
                      <a:schemeClr val="dk2"/>
                    </a:solidFill>
                    <a:latin typeface="Tahoma" panose="020B0604030504040204"/>
                    <a:ea typeface="Tahoma" panose="020B0604030504040204"/>
                    <a:cs typeface="Tahoma" panose="020B0604030504040204"/>
                    <a:sym typeface="Tahoma" panose="020B0604030504040204"/>
                  </a:endParaRPr>
                </a:p>
              </p:txBody>
            </p:sp>
            <p:sp>
              <p:nvSpPr>
                <p:cNvPr id="239" name="Google Shape;239;p20"/>
                <p:cNvSpPr/>
                <p:nvPr/>
              </p:nvSpPr>
              <p:spPr>
                <a:xfrm>
                  <a:off x="4359195" y="3012340"/>
                  <a:ext cx="750614" cy="338522"/>
                </a:xfrm>
                <a:prstGeom prst="rect">
                  <a:avLst/>
                </a:prstGeom>
                <a:gradFill>
                  <a:gsLst>
                    <a:gs pos="0">
                      <a:srgbClr val="7BC45F"/>
                    </a:gs>
                    <a:gs pos="50000">
                      <a:srgbClr val="67C33F"/>
                    </a:gs>
                    <a:gs pos="100000">
                      <a:srgbClr val="58B230"/>
                    </a:gs>
                  </a:gsLst>
                  <a:lin ang="5400000" scaled="0"/>
                </a:gradFill>
                <a:ln w="9525" cap="flat" cmpd="sng">
                  <a:solidFill>
                    <a:schemeClr val="accent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 b="0" i="0" u="none" strike="noStrike" cap="none">
                      <a:solidFill>
                        <a:schemeClr val="dk2"/>
                      </a:solidFill>
                      <a:latin typeface="Tahoma" panose="020B0604030504040204"/>
                      <a:ea typeface="Tahoma" panose="020B0604030504040204"/>
                      <a:cs typeface="Tahoma" panose="020B0604030504040204"/>
                      <a:sym typeface="Tahoma" panose="020B0604030504040204"/>
                    </a:rPr>
                    <a:t>23</a:t>
                  </a:r>
                  <a:endParaRPr lang="en-US" sz="2000" b="0" i="0" u="none" strike="noStrike" cap="none">
                    <a:solidFill>
                      <a:schemeClr val="dk2"/>
                    </a:solidFill>
                    <a:latin typeface="Tahoma" panose="020B0604030504040204"/>
                    <a:ea typeface="Tahoma" panose="020B0604030504040204"/>
                    <a:cs typeface="Tahoma" panose="020B0604030504040204"/>
                    <a:sym typeface="Tahoma" panose="020B0604030504040204"/>
                  </a:endParaRPr>
                </a:p>
              </p:txBody>
            </p:sp>
            <p:sp>
              <p:nvSpPr>
                <p:cNvPr id="240" name="Google Shape;240;p20"/>
                <p:cNvSpPr/>
                <p:nvPr/>
              </p:nvSpPr>
              <p:spPr>
                <a:xfrm>
                  <a:off x="5187454" y="3012340"/>
                  <a:ext cx="750614" cy="338522"/>
                </a:xfrm>
                <a:prstGeom prst="rect">
                  <a:avLst/>
                </a:prstGeom>
                <a:gradFill>
                  <a:gsLst>
                    <a:gs pos="0">
                      <a:srgbClr val="7BC45F"/>
                    </a:gs>
                    <a:gs pos="50000">
                      <a:srgbClr val="67C33F"/>
                    </a:gs>
                    <a:gs pos="100000">
                      <a:srgbClr val="58B230"/>
                    </a:gs>
                  </a:gsLst>
                  <a:lin ang="5400000" scaled="0"/>
                </a:gradFill>
                <a:ln w="9525" cap="flat" cmpd="sng">
                  <a:solidFill>
                    <a:schemeClr val="accent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 b="0" i="0" u="none" strike="noStrike" cap="none">
                      <a:solidFill>
                        <a:schemeClr val="dk2"/>
                      </a:solidFill>
                      <a:latin typeface="Tahoma" panose="020B0604030504040204"/>
                      <a:ea typeface="Tahoma" panose="020B0604030504040204"/>
                      <a:cs typeface="Tahoma" panose="020B0604030504040204"/>
                      <a:sym typeface="Tahoma" panose="020B0604030504040204"/>
                    </a:rPr>
                    <a:t>174</a:t>
                  </a:r>
                  <a:endParaRPr lang="en-US" sz="2000" b="0" i="0" u="none" strike="noStrike" cap="none">
                    <a:solidFill>
                      <a:schemeClr val="dk2"/>
                    </a:solidFill>
                    <a:latin typeface="Tahoma" panose="020B0604030504040204"/>
                    <a:ea typeface="Tahoma" panose="020B0604030504040204"/>
                    <a:cs typeface="Tahoma" panose="020B0604030504040204"/>
                    <a:sym typeface="Tahoma" panose="020B0604030504040204"/>
                  </a:endParaRPr>
                </a:p>
              </p:txBody>
            </p:sp>
            <p:sp>
              <p:nvSpPr>
                <p:cNvPr id="241" name="Google Shape;241;p20"/>
                <p:cNvSpPr/>
                <p:nvPr/>
              </p:nvSpPr>
              <p:spPr>
                <a:xfrm>
                  <a:off x="6015716" y="3012340"/>
                  <a:ext cx="750614" cy="338522"/>
                </a:xfrm>
                <a:prstGeom prst="rect">
                  <a:avLst/>
                </a:prstGeom>
                <a:gradFill>
                  <a:gsLst>
                    <a:gs pos="0">
                      <a:srgbClr val="7BC45F"/>
                    </a:gs>
                    <a:gs pos="50000">
                      <a:srgbClr val="67C33F"/>
                    </a:gs>
                    <a:gs pos="100000">
                      <a:srgbClr val="58B230"/>
                    </a:gs>
                  </a:gsLst>
                  <a:lin ang="5400000" scaled="0"/>
                </a:gradFill>
                <a:ln w="9525" cap="flat" cmpd="sng">
                  <a:solidFill>
                    <a:schemeClr val="accent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 b="0" i="0" u="none" strike="noStrike" cap="none">
                      <a:solidFill>
                        <a:schemeClr val="dk2"/>
                      </a:solidFill>
                      <a:latin typeface="Tahoma" panose="020B0604030504040204"/>
                      <a:ea typeface="Tahoma" panose="020B0604030504040204"/>
                      <a:cs typeface="Tahoma" panose="020B0604030504040204"/>
                      <a:sym typeface="Tahoma" panose="020B0604030504040204"/>
                    </a:rPr>
                    <a:t>56</a:t>
                  </a:r>
                  <a:endParaRPr lang="en-US" sz="2000" b="0" i="0" u="none" strike="noStrike" cap="none">
                    <a:solidFill>
                      <a:schemeClr val="dk2"/>
                    </a:solidFill>
                    <a:latin typeface="Tahoma" panose="020B0604030504040204"/>
                    <a:ea typeface="Tahoma" panose="020B0604030504040204"/>
                    <a:cs typeface="Tahoma" panose="020B0604030504040204"/>
                    <a:sym typeface="Tahoma" panose="020B0604030504040204"/>
                  </a:endParaR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/>
          <p:nvPr>
            <p:ph type="title"/>
          </p:nvPr>
        </p:nvSpPr>
        <p:spPr>
          <a:xfrm>
            <a:off x="197427" y="0"/>
            <a:ext cx="8749146" cy="72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6.4. </a:t>
            </a:r>
            <a:r>
              <a:rPr lang="en-US"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Một số khái niệm liên quan</a:t>
            </a:r>
            <a:endParaRPr sz="2800"/>
          </a:p>
        </p:txBody>
      </p:sp>
      <p:sp>
        <p:nvSpPr>
          <p:cNvPr id="247" name="Google Shape;247;p21"/>
          <p:cNvSpPr txBox="1"/>
          <p:nvPr>
            <p:ph type="sldNum" idx="12"/>
          </p:nvPr>
        </p:nvSpPr>
        <p:spPr>
          <a:xfrm>
            <a:off x="8466513" y="6601968"/>
            <a:ext cx="48006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48" name="Google Shape;248;p21"/>
          <p:cNvSpPr txBox="1"/>
          <p:nvPr>
            <p:ph type="body" idx="1"/>
          </p:nvPr>
        </p:nvSpPr>
        <p:spPr>
          <a:xfrm>
            <a:off x="197427" y="893619"/>
            <a:ext cx="8749146" cy="552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574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Cho ma trận A gồm 3 dòng x 3 cột như hình dưới đây: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4953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4953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4953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4953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Các phần tử nằm trên </a:t>
            </a:r>
            <a:r>
              <a:rPr lang="en-US">
                <a:solidFill>
                  <a:schemeClr val="accent5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đường chéo chính </a:t>
            </a: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là {3,1,5}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Các phần tử nằm trên </a:t>
            </a:r>
            <a:r>
              <a:rPr lang="en-US">
                <a:solidFill>
                  <a:schemeClr val="accent5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đường chéo phụ </a:t>
            </a: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là {8,1,0}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Các phần tử nằm </a:t>
            </a:r>
            <a:r>
              <a:rPr lang="en-US">
                <a:solidFill>
                  <a:schemeClr val="accent5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nửa trên </a:t>
            </a: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đường chéo chính là {3,7,8,1,4,5}</a:t>
            </a:r>
            <a:endParaRPr lang="en-US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17145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Các phần tử nằm </a:t>
            </a:r>
            <a:r>
              <a:rPr lang="en-US">
                <a:solidFill>
                  <a:schemeClr val="accent5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nửa dưới </a:t>
            </a:r>
            <a:r>
              <a:rPr lang="en-US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đường chéo chính là {3,6,1,0,9,5}</a:t>
            </a: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4953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4953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05740" lvl="0" indent="-4953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endParaRPr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grpSp>
        <p:nvGrpSpPr>
          <p:cNvPr id="249" name="Google Shape;249;p21"/>
          <p:cNvGrpSpPr/>
          <p:nvPr/>
        </p:nvGrpSpPr>
        <p:grpSpPr>
          <a:xfrm>
            <a:off x="2006219" y="1624083"/>
            <a:ext cx="2101755" cy="1544480"/>
            <a:chOff x="2265528" y="2063263"/>
            <a:chExt cx="1547074" cy="1228123"/>
          </a:xfrm>
        </p:grpSpPr>
        <p:grpSp>
          <p:nvGrpSpPr>
            <p:cNvPr id="250" name="Google Shape;250;p21"/>
            <p:cNvGrpSpPr/>
            <p:nvPr/>
          </p:nvGrpSpPr>
          <p:grpSpPr>
            <a:xfrm>
              <a:off x="2265528" y="2063263"/>
              <a:ext cx="1547074" cy="1228123"/>
              <a:chOff x="2265528" y="2063263"/>
              <a:chExt cx="1547074" cy="1228123"/>
            </a:xfrm>
          </p:grpSpPr>
          <p:grpSp>
            <p:nvGrpSpPr>
              <p:cNvPr id="251" name="Google Shape;251;p21"/>
              <p:cNvGrpSpPr/>
              <p:nvPr/>
            </p:nvGrpSpPr>
            <p:grpSpPr>
              <a:xfrm>
                <a:off x="2265528" y="2063263"/>
                <a:ext cx="1544800" cy="802768"/>
                <a:chOff x="3521122" y="4055835"/>
                <a:chExt cx="1544800" cy="802768"/>
              </a:xfrm>
            </p:grpSpPr>
            <p:sp>
              <p:nvSpPr>
                <p:cNvPr id="252" name="Google Shape;252;p21"/>
                <p:cNvSpPr/>
                <p:nvPr/>
              </p:nvSpPr>
              <p:spPr>
                <a:xfrm>
                  <a:off x="3521122" y="4055835"/>
                  <a:ext cx="481713" cy="380912"/>
                </a:xfrm>
                <a:prstGeom prst="rect">
                  <a:avLst/>
                </a:prstGeom>
                <a:gradFill>
                  <a:gsLst>
                    <a:gs pos="0">
                      <a:srgbClr val="6781B9"/>
                    </a:gs>
                    <a:gs pos="50000">
                      <a:srgbClr val="4B6FB5"/>
                    </a:gs>
                    <a:gs pos="100000">
                      <a:srgbClr val="3D60A5"/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2745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i="0" u="none" strike="noStrike" cap="none">
                      <a:solidFill>
                        <a:schemeClr val="lt1"/>
                      </a:solidFill>
                      <a:latin typeface="Tahoma" panose="020B0604030504040204"/>
                      <a:ea typeface="Tahoma" panose="020B0604030504040204"/>
                      <a:cs typeface="Tahoma" panose="020B0604030504040204"/>
                      <a:sym typeface="Tahoma" panose="020B0604030504040204"/>
                    </a:rPr>
                    <a:t>3</a:t>
                  </a:r>
                  <a:endParaRPr lang="en-US" sz="1800" b="1" i="0" u="none" strike="noStrike" cap="none">
                    <a:solidFill>
                      <a:schemeClr val="lt1"/>
                    </a:solidFill>
                    <a:latin typeface="Tahoma" panose="020B0604030504040204"/>
                    <a:ea typeface="Tahoma" panose="020B0604030504040204"/>
                    <a:cs typeface="Tahoma" panose="020B0604030504040204"/>
                    <a:sym typeface="Tahoma" panose="020B0604030504040204"/>
                  </a:endParaRPr>
                </a:p>
              </p:txBody>
            </p:sp>
            <p:sp>
              <p:nvSpPr>
                <p:cNvPr id="253" name="Google Shape;253;p21"/>
                <p:cNvSpPr/>
                <p:nvPr/>
              </p:nvSpPr>
              <p:spPr>
                <a:xfrm>
                  <a:off x="4052666" y="4055835"/>
                  <a:ext cx="481713" cy="380912"/>
                </a:xfrm>
                <a:prstGeom prst="rect">
                  <a:avLst/>
                </a:prstGeom>
                <a:gradFill>
                  <a:gsLst>
                    <a:gs pos="0">
                      <a:srgbClr val="6781B9"/>
                    </a:gs>
                    <a:gs pos="50000">
                      <a:srgbClr val="4B6FB5"/>
                    </a:gs>
                    <a:gs pos="100000">
                      <a:srgbClr val="3D60A5"/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2745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i="0" u="none" strike="noStrike" cap="none">
                      <a:solidFill>
                        <a:schemeClr val="lt1"/>
                      </a:solidFill>
                      <a:latin typeface="Tahoma" panose="020B0604030504040204"/>
                      <a:ea typeface="Tahoma" panose="020B0604030504040204"/>
                      <a:cs typeface="Tahoma" panose="020B0604030504040204"/>
                      <a:sym typeface="Tahoma" panose="020B0604030504040204"/>
                    </a:rPr>
                    <a:t>7</a:t>
                  </a:r>
                  <a:endParaRPr lang="en-US" sz="1800" b="1" i="0" u="none" strike="noStrike" cap="none">
                    <a:solidFill>
                      <a:schemeClr val="lt1"/>
                    </a:solidFill>
                    <a:latin typeface="Tahoma" panose="020B0604030504040204"/>
                    <a:ea typeface="Tahoma" panose="020B0604030504040204"/>
                    <a:cs typeface="Tahoma" panose="020B0604030504040204"/>
                    <a:sym typeface="Tahoma" panose="020B0604030504040204"/>
                  </a:endParaRPr>
                </a:p>
              </p:txBody>
            </p:sp>
            <p:sp>
              <p:nvSpPr>
                <p:cNvPr id="254" name="Google Shape;254;p21"/>
                <p:cNvSpPr/>
                <p:nvPr/>
              </p:nvSpPr>
              <p:spPr>
                <a:xfrm>
                  <a:off x="4584209" y="4055835"/>
                  <a:ext cx="481713" cy="380912"/>
                </a:xfrm>
                <a:prstGeom prst="rect">
                  <a:avLst/>
                </a:prstGeom>
                <a:gradFill>
                  <a:gsLst>
                    <a:gs pos="0">
                      <a:srgbClr val="6781B9"/>
                    </a:gs>
                    <a:gs pos="50000">
                      <a:srgbClr val="4B6FB5"/>
                    </a:gs>
                    <a:gs pos="100000">
                      <a:srgbClr val="3D60A5"/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2745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i="0" u="none" strike="noStrike" cap="none">
                      <a:solidFill>
                        <a:schemeClr val="lt1"/>
                      </a:solidFill>
                      <a:latin typeface="Tahoma" panose="020B0604030504040204"/>
                      <a:ea typeface="Tahoma" panose="020B0604030504040204"/>
                      <a:cs typeface="Tahoma" panose="020B0604030504040204"/>
                      <a:sym typeface="Tahoma" panose="020B0604030504040204"/>
                    </a:rPr>
                    <a:t>8</a:t>
                  </a:r>
                  <a:endParaRPr lang="en-US" sz="1800" b="1" i="0" u="none" strike="noStrike" cap="none">
                    <a:solidFill>
                      <a:schemeClr val="lt1"/>
                    </a:solidFill>
                    <a:latin typeface="Tahoma" panose="020B0604030504040204"/>
                    <a:ea typeface="Tahoma" panose="020B0604030504040204"/>
                    <a:cs typeface="Tahoma" panose="020B0604030504040204"/>
                    <a:sym typeface="Tahoma" panose="020B0604030504040204"/>
                  </a:endParaRPr>
                </a:p>
              </p:txBody>
            </p:sp>
            <p:sp>
              <p:nvSpPr>
                <p:cNvPr id="255" name="Google Shape;255;p21"/>
                <p:cNvSpPr/>
                <p:nvPr/>
              </p:nvSpPr>
              <p:spPr>
                <a:xfrm>
                  <a:off x="3521122" y="4477691"/>
                  <a:ext cx="481713" cy="380912"/>
                </a:xfrm>
                <a:prstGeom prst="rect">
                  <a:avLst/>
                </a:prstGeom>
                <a:gradFill>
                  <a:gsLst>
                    <a:gs pos="0">
                      <a:srgbClr val="6781B9"/>
                    </a:gs>
                    <a:gs pos="50000">
                      <a:srgbClr val="4B6FB5"/>
                    </a:gs>
                    <a:gs pos="100000">
                      <a:srgbClr val="3D60A5"/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2745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i="0" u="none" strike="noStrike" cap="none">
                      <a:solidFill>
                        <a:schemeClr val="lt1"/>
                      </a:solidFill>
                      <a:latin typeface="Tahoma" panose="020B0604030504040204"/>
                      <a:ea typeface="Tahoma" panose="020B0604030504040204"/>
                      <a:cs typeface="Tahoma" panose="020B0604030504040204"/>
                      <a:sym typeface="Tahoma" panose="020B0604030504040204"/>
                    </a:rPr>
                    <a:t>6</a:t>
                  </a:r>
                  <a:endParaRPr lang="en-US" sz="1800" b="1" i="0" u="none" strike="noStrike" cap="none">
                    <a:solidFill>
                      <a:schemeClr val="lt1"/>
                    </a:solidFill>
                    <a:latin typeface="Tahoma" panose="020B0604030504040204"/>
                    <a:ea typeface="Tahoma" panose="020B0604030504040204"/>
                    <a:cs typeface="Tahoma" panose="020B0604030504040204"/>
                    <a:sym typeface="Tahoma" panose="020B0604030504040204"/>
                  </a:endParaRPr>
                </a:p>
              </p:txBody>
            </p:sp>
            <p:sp>
              <p:nvSpPr>
                <p:cNvPr id="256" name="Google Shape;256;p21"/>
                <p:cNvSpPr/>
                <p:nvPr/>
              </p:nvSpPr>
              <p:spPr>
                <a:xfrm>
                  <a:off x="4052666" y="4477691"/>
                  <a:ext cx="481713" cy="380912"/>
                </a:xfrm>
                <a:prstGeom prst="rect">
                  <a:avLst/>
                </a:prstGeom>
                <a:gradFill>
                  <a:gsLst>
                    <a:gs pos="0">
                      <a:srgbClr val="6781B9"/>
                    </a:gs>
                    <a:gs pos="50000">
                      <a:srgbClr val="4B6FB5"/>
                    </a:gs>
                    <a:gs pos="100000">
                      <a:srgbClr val="3D60A5"/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2745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i="0" u="none" strike="noStrike" cap="none">
                      <a:solidFill>
                        <a:schemeClr val="lt1"/>
                      </a:solidFill>
                      <a:latin typeface="Tahoma" panose="020B0604030504040204"/>
                      <a:ea typeface="Tahoma" panose="020B0604030504040204"/>
                      <a:cs typeface="Tahoma" panose="020B0604030504040204"/>
                      <a:sym typeface="Tahoma" panose="020B0604030504040204"/>
                    </a:rPr>
                    <a:t>1</a:t>
                  </a:r>
                  <a:endParaRPr lang="en-US" sz="1800" b="1" i="0" u="none" strike="noStrike" cap="none">
                    <a:solidFill>
                      <a:schemeClr val="lt1"/>
                    </a:solidFill>
                    <a:latin typeface="Tahoma" panose="020B0604030504040204"/>
                    <a:ea typeface="Tahoma" panose="020B0604030504040204"/>
                    <a:cs typeface="Tahoma" panose="020B0604030504040204"/>
                    <a:sym typeface="Tahoma" panose="020B0604030504040204"/>
                  </a:endParaRPr>
                </a:p>
              </p:txBody>
            </p:sp>
            <p:sp>
              <p:nvSpPr>
                <p:cNvPr id="257" name="Google Shape;257;p21"/>
                <p:cNvSpPr/>
                <p:nvPr/>
              </p:nvSpPr>
              <p:spPr>
                <a:xfrm>
                  <a:off x="4584209" y="4477691"/>
                  <a:ext cx="481713" cy="380912"/>
                </a:xfrm>
                <a:prstGeom prst="rect">
                  <a:avLst/>
                </a:prstGeom>
                <a:gradFill>
                  <a:gsLst>
                    <a:gs pos="0">
                      <a:srgbClr val="6781B9"/>
                    </a:gs>
                    <a:gs pos="50000">
                      <a:srgbClr val="4B6FB5"/>
                    </a:gs>
                    <a:gs pos="100000">
                      <a:srgbClr val="3D60A5"/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2745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i="0" u="none" strike="noStrike" cap="none">
                      <a:solidFill>
                        <a:schemeClr val="lt1"/>
                      </a:solidFill>
                      <a:latin typeface="Tahoma" panose="020B0604030504040204"/>
                      <a:ea typeface="Tahoma" panose="020B0604030504040204"/>
                      <a:cs typeface="Tahoma" panose="020B0604030504040204"/>
                      <a:sym typeface="Tahoma" panose="020B0604030504040204"/>
                    </a:rPr>
                    <a:t>4</a:t>
                  </a:r>
                  <a:endParaRPr lang="en-US" sz="1800" b="1" i="0" u="none" strike="noStrike" cap="none">
                    <a:solidFill>
                      <a:schemeClr val="lt1"/>
                    </a:solidFill>
                    <a:latin typeface="Tahoma" panose="020B0604030504040204"/>
                    <a:ea typeface="Tahoma" panose="020B0604030504040204"/>
                    <a:cs typeface="Tahoma" panose="020B0604030504040204"/>
                    <a:sym typeface="Tahoma" panose="020B0604030504040204"/>
                  </a:endParaRPr>
                </a:p>
              </p:txBody>
            </p:sp>
          </p:grpSp>
          <p:grpSp>
            <p:nvGrpSpPr>
              <p:cNvPr id="258" name="Google Shape;258;p21"/>
              <p:cNvGrpSpPr/>
              <p:nvPr/>
            </p:nvGrpSpPr>
            <p:grpSpPr>
              <a:xfrm>
                <a:off x="2267802" y="2910474"/>
                <a:ext cx="1544800" cy="380912"/>
                <a:chOff x="2417928" y="2637519"/>
                <a:chExt cx="1544800" cy="380912"/>
              </a:xfrm>
            </p:grpSpPr>
            <p:sp>
              <p:nvSpPr>
                <p:cNvPr id="259" name="Google Shape;259;p21"/>
                <p:cNvSpPr/>
                <p:nvPr/>
              </p:nvSpPr>
              <p:spPr>
                <a:xfrm>
                  <a:off x="2417928" y="2637519"/>
                  <a:ext cx="481713" cy="380912"/>
                </a:xfrm>
                <a:prstGeom prst="rect">
                  <a:avLst/>
                </a:prstGeom>
                <a:gradFill>
                  <a:gsLst>
                    <a:gs pos="0">
                      <a:srgbClr val="6781B9"/>
                    </a:gs>
                    <a:gs pos="50000">
                      <a:srgbClr val="4B6FB5"/>
                    </a:gs>
                    <a:gs pos="100000">
                      <a:srgbClr val="3D60A5"/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2745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i="0" u="none" strike="noStrike" cap="none">
                      <a:solidFill>
                        <a:schemeClr val="lt1"/>
                      </a:solidFill>
                      <a:latin typeface="Tahoma" panose="020B0604030504040204"/>
                      <a:ea typeface="Tahoma" panose="020B0604030504040204"/>
                      <a:cs typeface="Tahoma" panose="020B0604030504040204"/>
                      <a:sym typeface="Tahoma" panose="020B0604030504040204"/>
                    </a:rPr>
                    <a:t>0</a:t>
                  </a:r>
                  <a:endParaRPr lang="en-US" sz="1800" b="1" i="0" u="none" strike="noStrike" cap="none">
                    <a:solidFill>
                      <a:schemeClr val="lt1"/>
                    </a:solidFill>
                    <a:latin typeface="Tahoma" panose="020B0604030504040204"/>
                    <a:ea typeface="Tahoma" panose="020B0604030504040204"/>
                    <a:cs typeface="Tahoma" panose="020B0604030504040204"/>
                    <a:sym typeface="Tahoma" panose="020B0604030504040204"/>
                  </a:endParaRPr>
                </a:p>
              </p:txBody>
            </p:sp>
            <p:sp>
              <p:nvSpPr>
                <p:cNvPr id="260" name="Google Shape;260;p21"/>
                <p:cNvSpPr/>
                <p:nvPr/>
              </p:nvSpPr>
              <p:spPr>
                <a:xfrm>
                  <a:off x="2949472" y="2637519"/>
                  <a:ext cx="481713" cy="380912"/>
                </a:xfrm>
                <a:prstGeom prst="rect">
                  <a:avLst/>
                </a:prstGeom>
                <a:gradFill>
                  <a:gsLst>
                    <a:gs pos="0">
                      <a:srgbClr val="6781B9"/>
                    </a:gs>
                    <a:gs pos="50000">
                      <a:srgbClr val="4B6FB5"/>
                    </a:gs>
                    <a:gs pos="100000">
                      <a:srgbClr val="3D60A5"/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2745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i="0" u="none" strike="noStrike" cap="none">
                      <a:solidFill>
                        <a:schemeClr val="lt1"/>
                      </a:solidFill>
                      <a:latin typeface="Tahoma" panose="020B0604030504040204"/>
                      <a:ea typeface="Tahoma" panose="020B0604030504040204"/>
                      <a:cs typeface="Tahoma" panose="020B0604030504040204"/>
                      <a:sym typeface="Tahoma" panose="020B0604030504040204"/>
                    </a:rPr>
                    <a:t>9</a:t>
                  </a:r>
                  <a:endParaRPr lang="en-US" sz="1800" b="1" i="0" u="none" strike="noStrike" cap="none">
                    <a:solidFill>
                      <a:schemeClr val="lt1"/>
                    </a:solidFill>
                    <a:latin typeface="Tahoma" panose="020B0604030504040204"/>
                    <a:ea typeface="Tahoma" panose="020B0604030504040204"/>
                    <a:cs typeface="Tahoma" panose="020B0604030504040204"/>
                    <a:sym typeface="Tahoma" panose="020B0604030504040204"/>
                  </a:endParaRPr>
                </a:p>
              </p:txBody>
            </p:sp>
            <p:sp>
              <p:nvSpPr>
                <p:cNvPr id="261" name="Google Shape;261;p21"/>
                <p:cNvSpPr/>
                <p:nvPr/>
              </p:nvSpPr>
              <p:spPr>
                <a:xfrm>
                  <a:off x="3481015" y="2637519"/>
                  <a:ext cx="481713" cy="380912"/>
                </a:xfrm>
                <a:prstGeom prst="rect">
                  <a:avLst/>
                </a:prstGeom>
                <a:gradFill>
                  <a:gsLst>
                    <a:gs pos="0">
                      <a:srgbClr val="6781B9"/>
                    </a:gs>
                    <a:gs pos="50000">
                      <a:srgbClr val="4B6FB5"/>
                    </a:gs>
                    <a:gs pos="100000">
                      <a:srgbClr val="3D60A5"/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2745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i="0" u="none" strike="noStrike" cap="none">
                      <a:solidFill>
                        <a:schemeClr val="lt1"/>
                      </a:solidFill>
                      <a:latin typeface="Tahoma" panose="020B0604030504040204"/>
                      <a:ea typeface="Tahoma" panose="020B0604030504040204"/>
                      <a:cs typeface="Tahoma" panose="020B0604030504040204"/>
                      <a:sym typeface="Tahoma" panose="020B0604030504040204"/>
                    </a:rPr>
                    <a:t>5</a:t>
                  </a:r>
                  <a:endParaRPr lang="en-US" sz="1800" b="1" i="0" u="none" strike="noStrike" cap="none">
                    <a:solidFill>
                      <a:schemeClr val="lt1"/>
                    </a:solidFill>
                    <a:latin typeface="Tahoma" panose="020B0604030504040204"/>
                    <a:ea typeface="Tahoma" panose="020B0604030504040204"/>
                    <a:cs typeface="Tahoma" panose="020B0604030504040204"/>
                    <a:sym typeface="Tahoma" panose="020B0604030504040204"/>
                  </a:endParaRPr>
                </a:p>
              </p:txBody>
            </p:sp>
          </p:grpSp>
        </p:grpSp>
        <p:cxnSp>
          <p:nvCxnSpPr>
            <p:cNvPr id="262" name="Google Shape;262;p21"/>
            <p:cNvCxnSpPr/>
            <p:nvPr/>
          </p:nvCxnSpPr>
          <p:spPr>
            <a:xfrm>
              <a:off x="2361063" y="2074460"/>
              <a:ext cx="1378424" cy="1173707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</p:grpSp>
      <p:grpSp>
        <p:nvGrpSpPr>
          <p:cNvPr id="263" name="Google Shape;263;p21"/>
          <p:cNvGrpSpPr/>
          <p:nvPr/>
        </p:nvGrpSpPr>
        <p:grpSpPr>
          <a:xfrm>
            <a:off x="5363569" y="1651380"/>
            <a:ext cx="2101755" cy="1544480"/>
            <a:chOff x="3575713" y="1940434"/>
            <a:chExt cx="1547074" cy="1228123"/>
          </a:xfrm>
        </p:grpSpPr>
        <p:grpSp>
          <p:nvGrpSpPr>
            <p:cNvPr id="264" name="Google Shape;264;p21"/>
            <p:cNvGrpSpPr/>
            <p:nvPr/>
          </p:nvGrpSpPr>
          <p:grpSpPr>
            <a:xfrm>
              <a:off x="3575713" y="1940434"/>
              <a:ext cx="1547074" cy="1228123"/>
              <a:chOff x="2265528" y="2063263"/>
              <a:chExt cx="1547074" cy="1228123"/>
            </a:xfrm>
          </p:grpSpPr>
          <p:grpSp>
            <p:nvGrpSpPr>
              <p:cNvPr id="265" name="Google Shape;265;p21"/>
              <p:cNvGrpSpPr/>
              <p:nvPr/>
            </p:nvGrpSpPr>
            <p:grpSpPr>
              <a:xfrm>
                <a:off x="2265528" y="2063263"/>
                <a:ext cx="1544800" cy="802768"/>
                <a:chOff x="3521122" y="4055835"/>
                <a:chExt cx="1544800" cy="802768"/>
              </a:xfrm>
            </p:grpSpPr>
            <p:sp>
              <p:nvSpPr>
                <p:cNvPr id="266" name="Google Shape;266;p21"/>
                <p:cNvSpPr/>
                <p:nvPr/>
              </p:nvSpPr>
              <p:spPr>
                <a:xfrm>
                  <a:off x="3521122" y="4055835"/>
                  <a:ext cx="481713" cy="380912"/>
                </a:xfrm>
                <a:prstGeom prst="rect">
                  <a:avLst/>
                </a:prstGeom>
                <a:gradFill>
                  <a:gsLst>
                    <a:gs pos="0">
                      <a:srgbClr val="6781B9"/>
                    </a:gs>
                    <a:gs pos="50000">
                      <a:srgbClr val="4B6FB5"/>
                    </a:gs>
                    <a:gs pos="100000">
                      <a:srgbClr val="3D60A5"/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2745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i="0" u="none" strike="noStrike" cap="none">
                      <a:solidFill>
                        <a:schemeClr val="lt1"/>
                      </a:solidFill>
                      <a:latin typeface="Tahoma" panose="020B0604030504040204"/>
                      <a:ea typeface="Tahoma" panose="020B0604030504040204"/>
                      <a:cs typeface="Tahoma" panose="020B0604030504040204"/>
                      <a:sym typeface="Tahoma" panose="020B0604030504040204"/>
                    </a:rPr>
                    <a:t>3</a:t>
                  </a:r>
                  <a:endParaRPr lang="en-US" sz="1800" b="1" i="0" u="none" strike="noStrike" cap="none">
                    <a:solidFill>
                      <a:schemeClr val="lt1"/>
                    </a:solidFill>
                    <a:latin typeface="Tahoma" panose="020B0604030504040204"/>
                    <a:ea typeface="Tahoma" panose="020B0604030504040204"/>
                    <a:cs typeface="Tahoma" panose="020B0604030504040204"/>
                    <a:sym typeface="Tahoma" panose="020B0604030504040204"/>
                  </a:endParaRPr>
                </a:p>
              </p:txBody>
            </p:sp>
            <p:sp>
              <p:nvSpPr>
                <p:cNvPr id="267" name="Google Shape;267;p21"/>
                <p:cNvSpPr/>
                <p:nvPr/>
              </p:nvSpPr>
              <p:spPr>
                <a:xfrm>
                  <a:off x="4052666" y="4055835"/>
                  <a:ext cx="481713" cy="380912"/>
                </a:xfrm>
                <a:prstGeom prst="rect">
                  <a:avLst/>
                </a:prstGeom>
                <a:gradFill>
                  <a:gsLst>
                    <a:gs pos="0">
                      <a:srgbClr val="6781B9"/>
                    </a:gs>
                    <a:gs pos="50000">
                      <a:srgbClr val="4B6FB5"/>
                    </a:gs>
                    <a:gs pos="100000">
                      <a:srgbClr val="3D60A5"/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2745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i="0" u="none" strike="noStrike" cap="none">
                      <a:solidFill>
                        <a:schemeClr val="lt1"/>
                      </a:solidFill>
                      <a:latin typeface="Tahoma" panose="020B0604030504040204"/>
                      <a:ea typeface="Tahoma" panose="020B0604030504040204"/>
                      <a:cs typeface="Tahoma" panose="020B0604030504040204"/>
                      <a:sym typeface="Tahoma" panose="020B0604030504040204"/>
                    </a:rPr>
                    <a:t>7</a:t>
                  </a:r>
                  <a:endParaRPr lang="en-US" sz="1800" b="1" i="0" u="none" strike="noStrike" cap="none">
                    <a:solidFill>
                      <a:schemeClr val="lt1"/>
                    </a:solidFill>
                    <a:latin typeface="Tahoma" panose="020B0604030504040204"/>
                    <a:ea typeface="Tahoma" panose="020B0604030504040204"/>
                    <a:cs typeface="Tahoma" panose="020B0604030504040204"/>
                    <a:sym typeface="Tahoma" panose="020B0604030504040204"/>
                  </a:endParaRPr>
                </a:p>
              </p:txBody>
            </p:sp>
            <p:sp>
              <p:nvSpPr>
                <p:cNvPr id="268" name="Google Shape;268;p21"/>
                <p:cNvSpPr/>
                <p:nvPr/>
              </p:nvSpPr>
              <p:spPr>
                <a:xfrm>
                  <a:off x="4584209" y="4055835"/>
                  <a:ext cx="481713" cy="380912"/>
                </a:xfrm>
                <a:prstGeom prst="rect">
                  <a:avLst/>
                </a:prstGeom>
                <a:gradFill>
                  <a:gsLst>
                    <a:gs pos="0">
                      <a:srgbClr val="6781B9"/>
                    </a:gs>
                    <a:gs pos="50000">
                      <a:srgbClr val="4B6FB5"/>
                    </a:gs>
                    <a:gs pos="100000">
                      <a:srgbClr val="3D60A5"/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2745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i="0" u="none" strike="noStrike" cap="none">
                      <a:solidFill>
                        <a:schemeClr val="lt1"/>
                      </a:solidFill>
                      <a:latin typeface="Tahoma" panose="020B0604030504040204"/>
                      <a:ea typeface="Tahoma" panose="020B0604030504040204"/>
                      <a:cs typeface="Tahoma" panose="020B0604030504040204"/>
                      <a:sym typeface="Tahoma" panose="020B0604030504040204"/>
                    </a:rPr>
                    <a:t>8</a:t>
                  </a:r>
                  <a:endParaRPr lang="en-US" sz="1800" b="1" i="0" u="none" strike="noStrike" cap="none">
                    <a:solidFill>
                      <a:schemeClr val="lt1"/>
                    </a:solidFill>
                    <a:latin typeface="Tahoma" panose="020B0604030504040204"/>
                    <a:ea typeface="Tahoma" panose="020B0604030504040204"/>
                    <a:cs typeface="Tahoma" panose="020B0604030504040204"/>
                    <a:sym typeface="Tahoma" panose="020B0604030504040204"/>
                  </a:endParaRPr>
                </a:p>
              </p:txBody>
            </p:sp>
            <p:sp>
              <p:nvSpPr>
                <p:cNvPr id="269" name="Google Shape;269;p21"/>
                <p:cNvSpPr/>
                <p:nvPr/>
              </p:nvSpPr>
              <p:spPr>
                <a:xfrm>
                  <a:off x="3521122" y="4477691"/>
                  <a:ext cx="481713" cy="380912"/>
                </a:xfrm>
                <a:prstGeom prst="rect">
                  <a:avLst/>
                </a:prstGeom>
                <a:gradFill>
                  <a:gsLst>
                    <a:gs pos="0">
                      <a:srgbClr val="6781B9"/>
                    </a:gs>
                    <a:gs pos="50000">
                      <a:srgbClr val="4B6FB5"/>
                    </a:gs>
                    <a:gs pos="100000">
                      <a:srgbClr val="3D60A5"/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2745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i="0" u="none" strike="noStrike" cap="none">
                      <a:solidFill>
                        <a:schemeClr val="lt1"/>
                      </a:solidFill>
                      <a:latin typeface="Tahoma" panose="020B0604030504040204"/>
                      <a:ea typeface="Tahoma" panose="020B0604030504040204"/>
                      <a:cs typeface="Tahoma" panose="020B0604030504040204"/>
                      <a:sym typeface="Tahoma" panose="020B0604030504040204"/>
                    </a:rPr>
                    <a:t>6</a:t>
                  </a:r>
                  <a:endParaRPr lang="en-US" sz="1800" b="1" i="0" u="none" strike="noStrike" cap="none">
                    <a:solidFill>
                      <a:schemeClr val="lt1"/>
                    </a:solidFill>
                    <a:latin typeface="Tahoma" panose="020B0604030504040204"/>
                    <a:ea typeface="Tahoma" panose="020B0604030504040204"/>
                    <a:cs typeface="Tahoma" panose="020B0604030504040204"/>
                    <a:sym typeface="Tahoma" panose="020B0604030504040204"/>
                  </a:endParaRPr>
                </a:p>
              </p:txBody>
            </p:sp>
            <p:sp>
              <p:nvSpPr>
                <p:cNvPr id="270" name="Google Shape;270;p21"/>
                <p:cNvSpPr/>
                <p:nvPr/>
              </p:nvSpPr>
              <p:spPr>
                <a:xfrm>
                  <a:off x="4052666" y="4477691"/>
                  <a:ext cx="481713" cy="380912"/>
                </a:xfrm>
                <a:prstGeom prst="rect">
                  <a:avLst/>
                </a:prstGeom>
                <a:gradFill>
                  <a:gsLst>
                    <a:gs pos="0">
                      <a:srgbClr val="6781B9"/>
                    </a:gs>
                    <a:gs pos="50000">
                      <a:srgbClr val="4B6FB5"/>
                    </a:gs>
                    <a:gs pos="100000">
                      <a:srgbClr val="3D60A5"/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2745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i="0" u="none" strike="noStrike" cap="none">
                      <a:solidFill>
                        <a:schemeClr val="lt1"/>
                      </a:solidFill>
                      <a:latin typeface="Tahoma" panose="020B0604030504040204"/>
                      <a:ea typeface="Tahoma" panose="020B0604030504040204"/>
                      <a:cs typeface="Tahoma" panose="020B0604030504040204"/>
                      <a:sym typeface="Tahoma" panose="020B0604030504040204"/>
                    </a:rPr>
                    <a:t>1</a:t>
                  </a:r>
                  <a:endParaRPr lang="en-US" sz="1800" b="1" i="0" u="none" strike="noStrike" cap="none">
                    <a:solidFill>
                      <a:schemeClr val="lt1"/>
                    </a:solidFill>
                    <a:latin typeface="Tahoma" panose="020B0604030504040204"/>
                    <a:ea typeface="Tahoma" panose="020B0604030504040204"/>
                    <a:cs typeface="Tahoma" panose="020B0604030504040204"/>
                    <a:sym typeface="Tahoma" panose="020B0604030504040204"/>
                  </a:endParaRPr>
                </a:p>
              </p:txBody>
            </p:sp>
            <p:sp>
              <p:nvSpPr>
                <p:cNvPr id="271" name="Google Shape;271;p21"/>
                <p:cNvSpPr/>
                <p:nvPr/>
              </p:nvSpPr>
              <p:spPr>
                <a:xfrm>
                  <a:off x="4584209" y="4477691"/>
                  <a:ext cx="481713" cy="380912"/>
                </a:xfrm>
                <a:prstGeom prst="rect">
                  <a:avLst/>
                </a:prstGeom>
                <a:gradFill>
                  <a:gsLst>
                    <a:gs pos="0">
                      <a:srgbClr val="6781B9"/>
                    </a:gs>
                    <a:gs pos="50000">
                      <a:srgbClr val="4B6FB5"/>
                    </a:gs>
                    <a:gs pos="100000">
                      <a:srgbClr val="3D60A5"/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2745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i="0" u="none" strike="noStrike" cap="none">
                      <a:solidFill>
                        <a:schemeClr val="lt1"/>
                      </a:solidFill>
                      <a:latin typeface="Tahoma" panose="020B0604030504040204"/>
                      <a:ea typeface="Tahoma" panose="020B0604030504040204"/>
                      <a:cs typeface="Tahoma" panose="020B0604030504040204"/>
                      <a:sym typeface="Tahoma" panose="020B0604030504040204"/>
                    </a:rPr>
                    <a:t>4</a:t>
                  </a:r>
                  <a:endParaRPr lang="en-US" sz="1800" b="1" i="0" u="none" strike="noStrike" cap="none">
                    <a:solidFill>
                      <a:schemeClr val="lt1"/>
                    </a:solidFill>
                    <a:latin typeface="Tahoma" panose="020B0604030504040204"/>
                    <a:ea typeface="Tahoma" panose="020B0604030504040204"/>
                    <a:cs typeface="Tahoma" panose="020B0604030504040204"/>
                    <a:sym typeface="Tahoma" panose="020B0604030504040204"/>
                  </a:endParaRPr>
                </a:p>
              </p:txBody>
            </p:sp>
          </p:grpSp>
          <p:grpSp>
            <p:nvGrpSpPr>
              <p:cNvPr id="272" name="Google Shape;272;p21"/>
              <p:cNvGrpSpPr/>
              <p:nvPr/>
            </p:nvGrpSpPr>
            <p:grpSpPr>
              <a:xfrm>
                <a:off x="2267802" y="2910474"/>
                <a:ext cx="1544800" cy="380912"/>
                <a:chOff x="2417928" y="2637519"/>
                <a:chExt cx="1544800" cy="380912"/>
              </a:xfrm>
            </p:grpSpPr>
            <p:sp>
              <p:nvSpPr>
                <p:cNvPr id="273" name="Google Shape;273;p21"/>
                <p:cNvSpPr/>
                <p:nvPr/>
              </p:nvSpPr>
              <p:spPr>
                <a:xfrm>
                  <a:off x="2417928" y="2637519"/>
                  <a:ext cx="481713" cy="380912"/>
                </a:xfrm>
                <a:prstGeom prst="rect">
                  <a:avLst/>
                </a:prstGeom>
                <a:gradFill>
                  <a:gsLst>
                    <a:gs pos="0">
                      <a:srgbClr val="6781B9"/>
                    </a:gs>
                    <a:gs pos="50000">
                      <a:srgbClr val="4B6FB5"/>
                    </a:gs>
                    <a:gs pos="100000">
                      <a:srgbClr val="3D60A5"/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2745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i="0" u="none" strike="noStrike" cap="none">
                      <a:solidFill>
                        <a:schemeClr val="lt1"/>
                      </a:solidFill>
                      <a:latin typeface="Tahoma" panose="020B0604030504040204"/>
                      <a:ea typeface="Tahoma" panose="020B0604030504040204"/>
                      <a:cs typeface="Tahoma" panose="020B0604030504040204"/>
                      <a:sym typeface="Tahoma" panose="020B0604030504040204"/>
                    </a:rPr>
                    <a:t>0</a:t>
                  </a:r>
                  <a:endParaRPr lang="en-US" sz="1800" b="1" i="0" u="none" strike="noStrike" cap="none">
                    <a:solidFill>
                      <a:schemeClr val="lt1"/>
                    </a:solidFill>
                    <a:latin typeface="Tahoma" panose="020B0604030504040204"/>
                    <a:ea typeface="Tahoma" panose="020B0604030504040204"/>
                    <a:cs typeface="Tahoma" panose="020B0604030504040204"/>
                    <a:sym typeface="Tahoma" panose="020B0604030504040204"/>
                  </a:endParaRPr>
                </a:p>
              </p:txBody>
            </p:sp>
            <p:sp>
              <p:nvSpPr>
                <p:cNvPr id="274" name="Google Shape;274;p21"/>
                <p:cNvSpPr/>
                <p:nvPr/>
              </p:nvSpPr>
              <p:spPr>
                <a:xfrm>
                  <a:off x="2949472" y="2637519"/>
                  <a:ext cx="481713" cy="380912"/>
                </a:xfrm>
                <a:prstGeom prst="rect">
                  <a:avLst/>
                </a:prstGeom>
                <a:gradFill>
                  <a:gsLst>
                    <a:gs pos="0">
                      <a:srgbClr val="6781B9"/>
                    </a:gs>
                    <a:gs pos="50000">
                      <a:srgbClr val="4B6FB5"/>
                    </a:gs>
                    <a:gs pos="100000">
                      <a:srgbClr val="3D60A5"/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2745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i="0" u="none" strike="noStrike" cap="none">
                      <a:solidFill>
                        <a:schemeClr val="lt1"/>
                      </a:solidFill>
                      <a:latin typeface="Tahoma" panose="020B0604030504040204"/>
                      <a:ea typeface="Tahoma" panose="020B0604030504040204"/>
                      <a:cs typeface="Tahoma" panose="020B0604030504040204"/>
                      <a:sym typeface="Tahoma" panose="020B0604030504040204"/>
                    </a:rPr>
                    <a:t>9</a:t>
                  </a:r>
                  <a:endParaRPr lang="en-US" sz="1800" b="1" i="0" u="none" strike="noStrike" cap="none">
                    <a:solidFill>
                      <a:schemeClr val="lt1"/>
                    </a:solidFill>
                    <a:latin typeface="Tahoma" panose="020B0604030504040204"/>
                    <a:ea typeface="Tahoma" panose="020B0604030504040204"/>
                    <a:cs typeface="Tahoma" panose="020B0604030504040204"/>
                    <a:sym typeface="Tahoma" panose="020B0604030504040204"/>
                  </a:endParaRPr>
                </a:p>
              </p:txBody>
            </p:sp>
            <p:sp>
              <p:nvSpPr>
                <p:cNvPr id="275" name="Google Shape;275;p21"/>
                <p:cNvSpPr/>
                <p:nvPr/>
              </p:nvSpPr>
              <p:spPr>
                <a:xfrm>
                  <a:off x="3481015" y="2637519"/>
                  <a:ext cx="481713" cy="380912"/>
                </a:xfrm>
                <a:prstGeom prst="rect">
                  <a:avLst/>
                </a:prstGeom>
                <a:gradFill>
                  <a:gsLst>
                    <a:gs pos="0">
                      <a:srgbClr val="6781B9"/>
                    </a:gs>
                    <a:gs pos="50000">
                      <a:srgbClr val="4B6FB5"/>
                    </a:gs>
                    <a:gs pos="100000">
                      <a:srgbClr val="3D60A5"/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2745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i="0" u="none" strike="noStrike" cap="none">
                      <a:solidFill>
                        <a:schemeClr val="lt1"/>
                      </a:solidFill>
                      <a:latin typeface="Tahoma" panose="020B0604030504040204"/>
                      <a:ea typeface="Tahoma" panose="020B0604030504040204"/>
                      <a:cs typeface="Tahoma" panose="020B0604030504040204"/>
                      <a:sym typeface="Tahoma" panose="020B0604030504040204"/>
                    </a:rPr>
                    <a:t>5</a:t>
                  </a:r>
                  <a:endParaRPr lang="en-US" sz="1800" b="1" i="0" u="none" strike="noStrike" cap="none">
                    <a:solidFill>
                      <a:schemeClr val="lt1"/>
                    </a:solidFill>
                    <a:latin typeface="Tahoma" panose="020B0604030504040204"/>
                    <a:ea typeface="Tahoma" panose="020B0604030504040204"/>
                    <a:cs typeface="Tahoma" panose="020B0604030504040204"/>
                    <a:sym typeface="Tahoma" panose="020B0604030504040204"/>
                  </a:endParaRPr>
                </a:p>
              </p:txBody>
            </p:sp>
          </p:grpSp>
        </p:grpSp>
        <p:cxnSp>
          <p:nvCxnSpPr>
            <p:cNvPr id="276" name="Google Shape;276;p21"/>
            <p:cNvCxnSpPr/>
            <p:nvPr/>
          </p:nvCxnSpPr>
          <p:spPr>
            <a:xfrm flipH="1">
              <a:off x="3630305" y="2006220"/>
              <a:ext cx="1433015" cy="1078173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rgbClr val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rgbClr val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10284</Words>
  <Application>WPS Presentation</Application>
  <PresentationFormat/>
  <Paragraphs>819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9" baseType="lpstr">
      <vt:lpstr>Arial</vt:lpstr>
      <vt:lpstr>SimSun</vt:lpstr>
      <vt:lpstr>Wingdings</vt:lpstr>
      <vt:lpstr>Arial</vt:lpstr>
      <vt:lpstr>Calibri</vt:lpstr>
      <vt:lpstr>Tahoma</vt:lpstr>
      <vt:lpstr>Microsoft YaHei</vt:lpstr>
      <vt:lpstr>Arial Unicode MS</vt:lpstr>
      <vt:lpstr>Banded Design Teal 16x9</vt:lpstr>
      <vt:lpstr>CHƯƠNG 6 – MẢNG</vt:lpstr>
      <vt:lpstr>Nội dung</vt:lpstr>
      <vt:lpstr>6. Mảng 2 chiều</vt:lpstr>
      <vt:lpstr>6.1. Khai báo mảng 2 chiều</vt:lpstr>
      <vt:lpstr>6.1. Khai báo mảng 2 chiều</vt:lpstr>
      <vt:lpstr>6.2. Chỉ số mảng 2 chiều</vt:lpstr>
      <vt:lpstr>6.2. Truy xuất phần tử mảng</vt:lpstr>
      <vt:lpstr>6.3. Lấy địa chỉ các phần tử mảng</vt:lpstr>
      <vt:lpstr>6.4. Một số khái niệm liên quan</vt:lpstr>
      <vt:lpstr>6.5. Truyền mảng cho hàm và lời gọi hàm</vt:lpstr>
      <vt:lpstr>6.5. Truyền mảng cho hàm và lời gọi hàm</vt:lpstr>
      <vt:lpstr>6.5. Truyền mảng cho hàm và lời gọi hàm</vt:lpstr>
      <vt:lpstr>7. Các tác vụ trên mảng 1 chiều</vt:lpstr>
      <vt:lpstr>7.1. Nhập mảng</vt:lpstr>
      <vt:lpstr>7.2. Xuất mảng</vt:lpstr>
      <vt:lpstr>7.3. Tìm kiếm 1 phần tử trong mảng</vt:lpstr>
      <vt:lpstr>7.4. Kiểm tra tính chất của mảng</vt:lpstr>
      <vt:lpstr>7.4. Kiểm tra tính chất của mảng</vt:lpstr>
      <vt:lpstr>7.4. Kiểm tra tính chất của mảng</vt:lpstr>
      <vt:lpstr>7.4. Kiểm tra tính chất của mảng</vt:lpstr>
      <vt:lpstr>7.5. Đếm số lượng các phần tử trong mảng </vt:lpstr>
      <vt:lpstr>7.6. Tính tổng các phần tử có giá trị chẵn</vt:lpstr>
      <vt:lpstr>7.7. Tính Tổng gtrị các ptử trên đchéo chính </vt:lpstr>
      <vt:lpstr>BÀI TẬP</vt:lpstr>
      <vt:lpstr>8. Chuỗi ký tự</vt:lpstr>
      <vt:lpstr>8.1. Khái niệm chuỗi ký tự</vt:lpstr>
      <vt:lpstr>8.2. Khai báo chuỗi ký tự</vt:lpstr>
      <vt:lpstr>8.2. Khởi tạo chuỗi ký tự</vt:lpstr>
      <vt:lpstr>8.3. Nhập xuất chuỗi</vt:lpstr>
      <vt:lpstr>8.3. Nhập xuất chuỗi</vt:lpstr>
      <vt:lpstr>8.4. Một số hàm thông dụng trong thư viện</vt:lpstr>
      <vt:lpstr>9. Các thao tác trên chuỗi ký tự</vt:lpstr>
      <vt:lpstr>9.1. Đếm các ký tự khoảng trắng</vt:lpstr>
      <vt:lpstr>9.2. Đếm các ký tự hoa / thường </vt:lpstr>
      <vt:lpstr>9.3. Đổi hoa – thường</vt:lpstr>
      <vt:lpstr>9.4. Chuyển các ký tự viết hoa thành viết thg</vt:lpstr>
      <vt:lpstr>9.5. Chuyển các ký tự viết thg thành viết hoa</vt:lpstr>
      <vt:lpstr>9.6. Liệt kê các từ trong chuỗi</vt:lpstr>
      <vt:lpstr>9.7. Xóa các khoảng trắng </vt:lpstr>
      <vt:lpstr>BÀI TẬP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6 – MẢNG</dc:title>
  <dc:creator/>
  <cp:lastModifiedBy>Home</cp:lastModifiedBy>
  <cp:revision>1</cp:revision>
  <dcterms:created xsi:type="dcterms:W3CDTF">2021-12-24T15:12:34Z</dcterms:created>
  <dcterms:modified xsi:type="dcterms:W3CDTF">2021-12-24T15:12:37Z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C5DC46DD6801462A8D1FCAF1B5768F42</vt:lpwstr>
  </property>
  <property fmtid="{D5CDD505-2E9C-101B-9397-08002B2CF9AE}" pid="3" name="KSOProductBuildVer">
    <vt:lpwstr>1033-11.2.0.10382</vt:lpwstr>
  </property>
</Properties>
</file>