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314" r:id="rId3"/>
    <p:sldId id="299" r:id="rId5"/>
    <p:sldId id="324" r:id="rId6"/>
    <p:sldId id="315" r:id="rId7"/>
    <p:sldId id="301" r:id="rId8"/>
    <p:sldId id="302" r:id="rId9"/>
    <p:sldId id="303" r:id="rId10"/>
    <p:sldId id="316" r:id="rId11"/>
    <p:sldId id="330" r:id="rId12"/>
    <p:sldId id="318" r:id="rId13"/>
    <p:sldId id="325" r:id="rId14"/>
    <p:sldId id="319" r:id="rId15"/>
    <p:sldId id="300" r:id="rId16"/>
    <p:sldId id="320" r:id="rId17"/>
    <p:sldId id="304" r:id="rId18"/>
    <p:sldId id="321" r:id="rId19"/>
    <p:sldId id="311" r:id="rId20"/>
    <p:sldId id="322" r:id="rId21"/>
    <p:sldId id="305" r:id="rId22"/>
    <p:sldId id="307" r:id="rId23"/>
    <p:sldId id="306" r:id="rId24"/>
    <p:sldId id="323" r:id="rId25"/>
    <p:sldId id="326" r:id="rId26"/>
    <p:sldId id="312" r:id="rId27"/>
    <p:sldId id="327" r:id="rId28"/>
    <p:sldId id="308" r:id="rId29"/>
    <p:sldId id="309" r:id="rId30"/>
    <p:sldId id="329" r:id="rId31"/>
    <p:sldId id="328" r:id="rId32"/>
    <p:sldId id="310" r:id="rId33"/>
    <p:sldId id="31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103" autoAdjust="0"/>
  </p:normalViewPr>
  <p:slideViewPr>
    <p:cSldViewPr snapToGrid="0" showGuides="1">
      <p:cViewPr varScale="1">
        <p:scale>
          <a:sx n="80" d="100"/>
          <a:sy n="80" d="100"/>
        </p:scale>
        <p:origin x="372" y="96"/>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06200-1DFF-45C5-BD5E-A313E125BE8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BEDE5-6239-4ECB-ABE4-429C7A23B5D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ABEDE5-6239-4ECB-ABE4-429C7A23B5D9}"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Sống</a:t>
            </a:r>
            <a:r>
              <a:rPr lang="en-US" dirty="0"/>
              <a:t> </a:t>
            </a:r>
            <a:r>
              <a:rPr lang="en-US" dirty="0" err="1"/>
              <a:t>trong</a:t>
            </a:r>
            <a:r>
              <a:rPr lang="en-US" dirty="0"/>
              <a:t> </a:t>
            </a:r>
            <a:r>
              <a:rPr lang="en-US" dirty="0" err="1"/>
              <a:t>kỷ</a:t>
            </a:r>
            <a:r>
              <a:rPr lang="en-US" dirty="0"/>
              <a:t> </a:t>
            </a:r>
            <a:r>
              <a:rPr lang="en-US" dirty="0" err="1"/>
              <a:t>nguyên</a:t>
            </a:r>
            <a:r>
              <a:rPr lang="en-US" dirty="0"/>
              <a:t> </a:t>
            </a:r>
            <a:r>
              <a:rPr lang="en-US" dirty="0" err="1"/>
              <a:t>số</a:t>
            </a:r>
            <a:r>
              <a:rPr lang="en-US" dirty="0"/>
              <a:t> </a:t>
            </a:r>
            <a:r>
              <a:rPr lang="en-US" dirty="0" err="1"/>
              <a:t>chính</a:t>
            </a:r>
            <a:r>
              <a:rPr lang="en-US" dirty="0"/>
              <a:t> </a:t>
            </a:r>
            <a:r>
              <a:rPr lang="en-US" dirty="0" err="1"/>
              <a:t>là</a:t>
            </a:r>
            <a:r>
              <a:rPr lang="en-US" dirty="0"/>
              <a:t> </a:t>
            </a:r>
            <a:r>
              <a:rPr lang="en-US" dirty="0" err="1"/>
              <a:t>sống</a:t>
            </a:r>
            <a:r>
              <a:rPr lang="en-US" dirty="0"/>
              <a:t> </a:t>
            </a:r>
            <a:r>
              <a:rPr lang="en-US" dirty="0" err="1"/>
              <a:t>với</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xử</a:t>
            </a:r>
            <a:r>
              <a:rPr lang="en-US" dirty="0"/>
              <a:t> </a:t>
            </a:r>
            <a:r>
              <a:rPr lang="en-US" dirty="0" err="1"/>
              <a:t>lý</a:t>
            </a:r>
            <a:r>
              <a:rPr lang="en-US" dirty="0"/>
              <a:t> </a:t>
            </a:r>
            <a:r>
              <a:rPr lang="en-US" dirty="0" err="1"/>
              <a:t>tín</a:t>
            </a:r>
            <a:r>
              <a:rPr lang="en-US" dirty="0"/>
              <a:t> </a:t>
            </a:r>
            <a:r>
              <a:rPr lang="en-US" dirty="0" err="1"/>
              <a:t>hiệu</a:t>
            </a:r>
            <a:r>
              <a:rPr lang="en-US" dirty="0"/>
              <a:t> </a:t>
            </a:r>
            <a:r>
              <a:rPr lang="en-US" dirty="0" err="1"/>
              <a:t>số</a:t>
            </a:r>
            <a:r>
              <a:rPr lang="en-US" dirty="0"/>
              <a:t>. </a:t>
            </a:r>
            <a:r>
              <a:rPr lang="en-US" dirty="0" err="1"/>
              <a:t>Và</a:t>
            </a:r>
            <a:r>
              <a:rPr lang="en-US" dirty="0"/>
              <a:t> </a:t>
            </a:r>
            <a:r>
              <a:rPr lang="en-US" dirty="0" err="1"/>
              <a:t>hệ</a:t>
            </a:r>
            <a:r>
              <a:rPr lang="en-US" dirty="0"/>
              <a:t> </a:t>
            </a:r>
            <a:r>
              <a:rPr lang="en-US" dirty="0" err="1"/>
              <a:t>thống</a:t>
            </a:r>
            <a:r>
              <a:rPr lang="en-US" dirty="0"/>
              <a:t> </a:t>
            </a:r>
            <a:r>
              <a:rPr lang="en-US" dirty="0" err="1"/>
              <a:t>xử</a:t>
            </a:r>
            <a:r>
              <a:rPr lang="en-US" dirty="0"/>
              <a:t> </a:t>
            </a:r>
            <a:r>
              <a:rPr lang="en-US" dirty="0" err="1"/>
              <a:t>lý</a:t>
            </a:r>
            <a:r>
              <a:rPr lang="en-US" dirty="0"/>
              <a:t> </a:t>
            </a:r>
            <a:r>
              <a:rPr lang="en-US" dirty="0" err="1"/>
              <a:t>tín</a:t>
            </a:r>
            <a:r>
              <a:rPr lang="en-US" dirty="0"/>
              <a:t> </a:t>
            </a:r>
            <a:r>
              <a:rPr lang="en-US" dirty="0" err="1"/>
              <a:t>hiệu</a:t>
            </a:r>
            <a:r>
              <a:rPr lang="en-US" dirty="0"/>
              <a:t> </a:t>
            </a:r>
            <a:r>
              <a:rPr lang="en-US" dirty="0" err="1"/>
              <a:t>số</a:t>
            </a:r>
            <a:r>
              <a:rPr lang="en-US" dirty="0"/>
              <a:t> </a:t>
            </a:r>
            <a:r>
              <a:rPr lang="en-US" dirty="0" err="1"/>
              <a:t>thống</a:t>
            </a:r>
            <a:r>
              <a:rPr lang="en-US" dirty="0"/>
              <a:t> </a:t>
            </a:r>
            <a:r>
              <a:rPr lang="en-US" dirty="0" err="1"/>
              <a:t>lĩnh</a:t>
            </a:r>
            <a:r>
              <a:rPr lang="en-US" dirty="0"/>
              <a:t> </a:t>
            </a:r>
            <a:r>
              <a:rPr lang="en-US" dirty="0" err="1"/>
              <a:t>hiện</a:t>
            </a:r>
            <a:r>
              <a:rPr lang="en-US" dirty="0"/>
              <a:t> nay </a:t>
            </a:r>
            <a:r>
              <a:rPr lang="en-US" dirty="0" err="1"/>
              <a:t>chính</a:t>
            </a:r>
            <a:r>
              <a:rPr lang="en-US" dirty="0"/>
              <a:t> </a:t>
            </a:r>
            <a:r>
              <a:rPr lang="en-US" dirty="0" err="1"/>
              <a:t>là</a:t>
            </a:r>
            <a:r>
              <a:rPr lang="en-US" dirty="0"/>
              <a:t> </a:t>
            </a:r>
            <a:r>
              <a:rPr lang="en-US" dirty="0" err="1"/>
              <a:t>máy</a:t>
            </a:r>
            <a:r>
              <a:rPr lang="en-US" dirty="0"/>
              <a:t> </a:t>
            </a:r>
            <a:r>
              <a:rPr lang="en-US" dirty="0" err="1"/>
              <a:t>tính</a:t>
            </a:r>
            <a:r>
              <a:rPr lang="en-US" dirty="0"/>
              <a:t>!</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Máy</a:t>
            </a:r>
            <a:r>
              <a:rPr lang="en-US" dirty="0"/>
              <a:t> </a:t>
            </a:r>
            <a:r>
              <a:rPr lang="en-US" dirty="0" err="1"/>
              <a:t>tính</a:t>
            </a:r>
            <a:r>
              <a:rPr lang="en-US" dirty="0"/>
              <a:t> </a:t>
            </a:r>
            <a:r>
              <a:rPr lang="en-US" dirty="0" err="1"/>
              <a:t>xử</a:t>
            </a:r>
            <a:r>
              <a:rPr lang="en-US" dirty="0"/>
              <a:t> </a:t>
            </a:r>
            <a:r>
              <a:rPr lang="en-US" dirty="0" err="1"/>
              <a:t>lý</a:t>
            </a:r>
            <a:r>
              <a:rPr lang="en-US" dirty="0"/>
              <a:t> </a:t>
            </a:r>
            <a:r>
              <a:rPr lang="en-US" dirty="0" err="1"/>
              <a:t>thông</a:t>
            </a:r>
            <a:r>
              <a:rPr lang="en-US" dirty="0"/>
              <a:t> tin </a:t>
            </a:r>
            <a:r>
              <a:rPr lang="en-US" dirty="0" err="1"/>
              <a:t>như</a:t>
            </a:r>
            <a:r>
              <a:rPr lang="en-US" dirty="0"/>
              <a:t> </a:t>
            </a:r>
            <a:r>
              <a:rPr lang="en-US" dirty="0" err="1"/>
              <a:t>thế</a:t>
            </a:r>
            <a:r>
              <a:rPr lang="en-US" dirty="0"/>
              <a:t> </a:t>
            </a:r>
            <a:r>
              <a:rPr lang="en-US" dirty="0" err="1"/>
              <a:t>nào</a:t>
            </a:r>
            <a:r>
              <a:rPr lang="en-US" dirty="0"/>
              <a:t>? </a:t>
            </a:r>
            <a:r>
              <a:rPr lang="en-US" dirty="0" err="1"/>
              <a:t>Máy</a:t>
            </a:r>
            <a:r>
              <a:rPr lang="en-US" dirty="0"/>
              <a:t> </a:t>
            </a:r>
            <a:r>
              <a:rPr lang="en-US" dirty="0" err="1"/>
              <a:t>tính</a:t>
            </a:r>
            <a:r>
              <a:rPr lang="en-US" dirty="0"/>
              <a:t> </a:t>
            </a:r>
            <a:r>
              <a:rPr lang="en-US" dirty="0" err="1"/>
              <a:t>tự</a:t>
            </a:r>
            <a:r>
              <a:rPr lang="en-US" dirty="0"/>
              <a:t> </a:t>
            </a:r>
            <a:r>
              <a:rPr lang="en-US" dirty="0" err="1"/>
              <a:t>không</a:t>
            </a:r>
            <a:r>
              <a:rPr lang="en-US" dirty="0"/>
              <a:t> </a:t>
            </a:r>
            <a:r>
              <a:rPr lang="en-US" dirty="0" err="1"/>
              <a:t>thể</a:t>
            </a:r>
            <a:r>
              <a:rPr lang="en-US" dirty="0"/>
              <a:t> </a:t>
            </a:r>
            <a:r>
              <a:rPr lang="en-US" dirty="0" err="1"/>
              <a:t>tự</a:t>
            </a:r>
            <a:r>
              <a:rPr lang="en-US" dirty="0"/>
              <a:t> </a:t>
            </a:r>
            <a:r>
              <a:rPr lang="en-US" dirty="0" err="1"/>
              <a:t>mình</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tín</a:t>
            </a:r>
            <a:r>
              <a:rPr lang="en-US" dirty="0"/>
              <a:t> </a:t>
            </a:r>
            <a:r>
              <a:rPr lang="en-US" dirty="0" err="1"/>
              <a:t>hiệu</a:t>
            </a:r>
            <a:r>
              <a:rPr lang="en-US" dirty="0"/>
              <a:t> </a:t>
            </a:r>
            <a:r>
              <a:rPr lang="en-US" dirty="0" err="1"/>
              <a:t>trong</a:t>
            </a:r>
            <a:r>
              <a:rPr lang="en-US" dirty="0"/>
              <a:t> </a:t>
            </a:r>
            <a:r>
              <a:rPr lang="en-US" dirty="0" err="1"/>
              <a:t>thế</a:t>
            </a:r>
            <a:r>
              <a:rPr lang="en-US" dirty="0"/>
              <a:t> </a:t>
            </a:r>
            <a:r>
              <a:rPr lang="en-US" dirty="0" err="1"/>
              <a:t>giới</a:t>
            </a:r>
            <a:r>
              <a:rPr lang="en-US" dirty="0"/>
              <a:t> </a:t>
            </a:r>
            <a:r>
              <a:rPr lang="en-US" dirty="0" err="1"/>
              <a:t>thực</a:t>
            </a:r>
            <a:r>
              <a:rPr lang="en-US" dirty="0"/>
              <a:t> </a:t>
            </a:r>
            <a:r>
              <a:rPr lang="en-US" dirty="0" err="1"/>
              <a:t>mà</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tín</a:t>
            </a:r>
            <a:r>
              <a:rPr lang="en-US" dirty="0"/>
              <a:t> </a:t>
            </a:r>
            <a:r>
              <a:rPr lang="en-US" dirty="0" err="1"/>
              <a:t>hiệu</a:t>
            </a:r>
            <a:r>
              <a:rPr lang="en-US" dirty="0"/>
              <a:t> </a:t>
            </a:r>
            <a:r>
              <a:rPr lang="en-US" dirty="0" err="1"/>
              <a:t>số</a:t>
            </a:r>
            <a:r>
              <a:rPr lang="en-US" dirty="0"/>
              <a:t>.</a:t>
            </a:r>
            <a:endParaRPr lang="en-US" dirty="0"/>
          </a:p>
          <a:p>
            <a:r>
              <a:rPr lang="en-US" dirty="0" err="1"/>
              <a:t>Vì</a:t>
            </a:r>
            <a:r>
              <a:rPr lang="en-US" dirty="0"/>
              <a:t> </a:t>
            </a:r>
            <a:r>
              <a:rPr lang="en-US" dirty="0" err="1"/>
              <a:t>thế</a:t>
            </a:r>
            <a:r>
              <a:rPr lang="en-US" dirty="0"/>
              <a:t> </a:t>
            </a:r>
            <a:r>
              <a:rPr lang="en-US" dirty="0" err="1"/>
              <a:t>cần</a:t>
            </a:r>
            <a:r>
              <a:rPr lang="en-US" dirty="0"/>
              <a:t> </a:t>
            </a:r>
            <a:r>
              <a:rPr lang="en-US" dirty="0" err="1"/>
              <a:t>phải</a:t>
            </a:r>
            <a:r>
              <a:rPr lang="en-US" dirty="0"/>
              <a:t> </a:t>
            </a:r>
            <a:r>
              <a:rPr lang="en-US" dirty="0" err="1"/>
              <a:t>có</a:t>
            </a:r>
            <a:r>
              <a:rPr lang="en-US" dirty="0"/>
              <a:t> ADC </a:t>
            </a:r>
            <a:r>
              <a:rPr lang="en-US" dirty="0" err="1"/>
              <a:t>để</a:t>
            </a:r>
            <a:r>
              <a:rPr lang="en-US" dirty="0"/>
              <a:t> </a:t>
            </a:r>
            <a:r>
              <a:rPr lang="en-US" dirty="0" err="1"/>
              <a:t>chuyển</a:t>
            </a:r>
            <a:r>
              <a:rPr lang="en-US" dirty="0"/>
              <a:t> </a:t>
            </a:r>
            <a:r>
              <a:rPr lang="en-US" dirty="0" err="1"/>
              <a:t>đổi</a:t>
            </a:r>
            <a:r>
              <a:rPr lang="en-US" dirty="0"/>
              <a:t> </a:t>
            </a:r>
            <a:r>
              <a:rPr lang="en-US" dirty="0" err="1"/>
              <a:t>các</a:t>
            </a:r>
            <a:r>
              <a:rPr lang="en-US" dirty="0"/>
              <a:t> </a:t>
            </a:r>
            <a:r>
              <a:rPr lang="en-US" dirty="0" err="1"/>
              <a:t>tín</a:t>
            </a:r>
            <a:r>
              <a:rPr lang="en-US" dirty="0"/>
              <a:t> </a:t>
            </a:r>
            <a:r>
              <a:rPr lang="en-US" dirty="0" err="1"/>
              <a:t>hiệu</a:t>
            </a:r>
            <a:r>
              <a:rPr lang="en-US" dirty="0"/>
              <a:t> </a:t>
            </a:r>
            <a:r>
              <a:rPr lang="en-US" dirty="0" err="1"/>
              <a:t>tương</a:t>
            </a:r>
            <a:r>
              <a:rPr lang="en-US" dirty="0"/>
              <a:t> </a:t>
            </a:r>
            <a:r>
              <a:rPr lang="en-US" dirty="0" err="1"/>
              <a:t>tự</a:t>
            </a:r>
            <a:r>
              <a:rPr lang="en-US" dirty="0"/>
              <a:t> </a:t>
            </a:r>
            <a:r>
              <a:rPr lang="en-US" dirty="0" err="1"/>
              <a:t>trong</a:t>
            </a:r>
            <a:r>
              <a:rPr lang="en-US" dirty="0"/>
              <a:t> </a:t>
            </a:r>
            <a:r>
              <a:rPr lang="en-US" dirty="0" err="1"/>
              <a:t>thế</a:t>
            </a:r>
            <a:r>
              <a:rPr lang="en-US" dirty="0"/>
              <a:t> </a:t>
            </a:r>
            <a:r>
              <a:rPr lang="en-US" dirty="0" err="1"/>
              <a:t>giới</a:t>
            </a:r>
            <a:r>
              <a:rPr lang="en-US" dirty="0"/>
              <a:t> </a:t>
            </a:r>
            <a:r>
              <a:rPr lang="en-US" dirty="0" err="1"/>
              <a:t>thực</a:t>
            </a:r>
            <a:r>
              <a:rPr lang="en-US" dirty="0"/>
              <a:t> </a:t>
            </a:r>
            <a:r>
              <a:rPr lang="en-US" dirty="0" err="1"/>
              <a:t>thành</a:t>
            </a:r>
            <a:r>
              <a:rPr lang="en-US" dirty="0"/>
              <a:t> </a:t>
            </a:r>
            <a:r>
              <a:rPr lang="en-US" dirty="0" err="1"/>
              <a:t>các</a:t>
            </a:r>
            <a:r>
              <a:rPr lang="en-US" dirty="0"/>
              <a:t> </a:t>
            </a:r>
            <a:r>
              <a:rPr lang="en-US" dirty="0" err="1"/>
              <a:t>tín</a:t>
            </a:r>
            <a:r>
              <a:rPr lang="en-US" dirty="0"/>
              <a:t> </a:t>
            </a:r>
            <a:r>
              <a:rPr lang="en-US" dirty="0" err="1"/>
              <a:t>hiệu</a:t>
            </a:r>
            <a:r>
              <a:rPr lang="en-US" dirty="0"/>
              <a:t> </a:t>
            </a:r>
            <a:r>
              <a:rPr lang="en-US" dirty="0" err="1"/>
              <a:t>số</a:t>
            </a:r>
            <a:r>
              <a:rPr lang="en-US" dirty="0"/>
              <a:t>.</a:t>
            </a:r>
            <a:endParaRPr lang="en-US" dirty="0"/>
          </a:p>
          <a:p>
            <a:r>
              <a:rPr lang="en-US" dirty="0" err="1"/>
              <a:t>Ngược</a:t>
            </a:r>
            <a:r>
              <a:rPr lang="en-US" dirty="0"/>
              <a:t> </a:t>
            </a:r>
            <a:r>
              <a:rPr lang="en-US" dirty="0" err="1"/>
              <a:t>lại</a:t>
            </a:r>
            <a:r>
              <a:rPr lang="en-US" dirty="0"/>
              <a:t>, </a:t>
            </a:r>
            <a:r>
              <a:rPr lang="en-US" dirty="0" err="1"/>
              <a:t>để</a:t>
            </a:r>
            <a:r>
              <a:rPr lang="en-US" dirty="0"/>
              <a:t> </a:t>
            </a:r>
            <a:r>
              <a:rPr lang="en-US" dirty="0" err="1"/>
              <a:t>phản</a:t>
            </a:r>
            <a:r>
              <a:rPr lang="en-US" dirty="0"/>
              <a:t> </a:t>
            </a:r>
            <a:r>
              <a:rPr lang="en-US" dirty="0" err="1"/>
              <a:t>hồi</a:t>
            </a:r>
            <a:r>
              <a:rPr lang="en-US" dirty="0"/>
              <a:t> </a:t>
            </a:r>
            <a:r>
              <a:rPr lang="en-US" dirty="0" err="1"/>
              <a:t>lại</a:t>
            </a:r>
            <a:r>
              <a:rPr lang="en-US" dirty="0"/>
              <a:t> </a:t>
            </a:r>
            <a:r>
              <a:rPr lang="en-US" dirty="0" err="1"/>
              <a:t>thế</a:t>
            </a:r>
            <a:r>
              <a:rPr lang="en-US" dirty="0"/>
              <a:t> </a:t>
            </a:r>
            <a:r>
              <a:rPr lang="en-US" dirty="0" err="1"/>
              <a:t>giới</a:t>
            </a:r>
            <a:r>
              <a:rPr lang="en-US" dirty="0"/>
              <a:t> </a:t>
            </a:r>
            <a:r>
              <a:rPr lang="en-US" dirty="0" err="1"/>
              <a:t>thực</a:t>
            </a:r>
            <a:r>
              <a:rPr lang="en-US" dirty="0"/>
              <a:t> </a:t>
            </a:r>
            <a:r>
              <a:rPr lang="en-US" dirty="0" err="1"/>
              <a:t>thì</a:t>
            </a:r>
            <a:r>
              <a:rPr lang="en-US" dirty="0"/>
              <a:t> </a:t>
            </a:r>
            <a:r>
              <a:rPr lang="en-US" dirty="0" err="1"/>
              <a:t>cần</a:t>
            </a:r>
            <a:r>
              <a:rPr lang="en-US" dirty="0"/>
              <a:t> </a:t>
            </a:r>
            <a:r>
              <a:rPr lang="en-US" dirty="0" err="1"/>
              <a:t>phải</a:t>
            </a:r>
            <a:r>
              <a:rPr lang="en-US" dirty="0"/>
              <a:t> </a:t>
            </a:r>
            <a:r>
              <a:rPr lang="en-US" dirty="0" err="1"/>
              <a:t>có</a:t>
            </a:r>
            <a:r>
              <a:rPr lang="en-US" dirty="0"/>
              <a:t> DAC</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Nếu</a:t>
            </a:r>
            <a:r>
              <a:rPr lang="en-US" dirty="0"/>
              <a:t> </a:t>
            </a:r>
            <a:r>
              <a:rPr lang="en-US" dirty="0" err="1"/>
              <a:t>biểu</a:t>
            </a:r>
            <a:r>
              <a:rPr lang="en-US" dirty="0"/>
              <a:t> </a:t>
            </a:r>
            <a:r>
              <a:rPr lang="en-US" dirty="0" err="1"/>
              <a:t>diễn</a:t>
            </a:r>
            <a:r>
              <a:rPr lang="en-US" dirty="0"/>
              <a:t> </a:t>
            </a:r>
            <a:r>
              <a:rPr lang="en-US" dirty="0" err="1"/>
              <a:t>với</a:t>
            </a:r>
            <a:r>
              <a:rPr lang="en-US" dirty="0"/>
              <a:t> n </a:t>
            </a:r>
            <a:r>
              <a:rPr lang="en-US" dirty="0" err="1"/>
              <a:t>ký</a:t>
            </a:r>
            <a:r>
              <a:rPr lang="en-US" dirty="0"/>
              <a:t> </a:t>
            </a:r>
            <a:r>
              <a:rPr lang="en-US" dirty="0" err="1"/>
              <a:t>số</a:t>
            </a:r>
            <a:r>
              <a:rPr lang="en-US" dirty="0"/>
              <a:t> </a:t>
            </a:r>
            <a:r>
              <a:rPr lang="en-US" dirty="0" err="1"/>
              <a:t>thì</a:t>
            </a:r>
            <a:r>
              <a:rPr lang="en-US" dirty="0"/>
              <a:t> </a:t>
            </a:r>
            <a:r>
              <a:rPr lang="en-US" dirty="0" err="1"/>
              <a:t>sao</a:t>
            </a:r>
            <a:r>
              <a:rPr lang="en-US" dirty="0"/>
              <a:t>? a[n-1] a[n-2] … a[1] a[0]</a:t>
            </a:r>
            <a:endParaRPr lang="en-US" dirty="0"/>
          </a:p>
          <a:p>
            <a:r>
              <a:rPr lang="en-US" dirty="0"/>
              <a:t>        A = a[0] + 10(a[1] + 10(a[2] + (…)))</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-&gt;a[0] = A - 10(a[1] + 10(a[2] + (…))) </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    a[0] = A – 10B</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        B = a[1] + 10(a[2] + (…)))</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-&gt;a[1] = B – 10C</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        C = a[2] + 10(a[3] + (…)))</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Như </a:t>
            </a:r>
            <a:r>
              <a:rPr lang="en-US" dirty="0" err="1"/>
              <a:t>vậy</a:t>
            </a:r>
            <a:r>
              <a:rPr lang="vi-VN" dirty="0"/>
              <a:t>, để tìm biểu diễn của một giá trị thập phân thì chúng ta có thể chia liên tiếp thương cho 10, phần dư của mỗi phép chia chính là các ký số cấu thành nên biểu diễn cho giá trị</a:t>
            </a:r>
            <a:endParaRPr lang="en-US" dirty="0"/>
          </a:p>
          <a:p>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a:solidFill>
            <a:srgbClr val="0070C0"/>
          </a:solidFill>
        </p:spPr>
        <p:txBody>
          <a:bodyPr/>
          <a:lstStyle>
            <a:lvl1pPr>
              <a:defRPr sz="2400" b="1">
                <a:solidFill>
                  <a:schemeClr val="bg1"/>
                </a:solidFill>
                <a:latin typeface="Times New Roman" panose="02020603050405020304" pitchFamily="18" charset="0"/>
                <a:cs typeface="Times New Roman" panose="02020603050405020304" pitchFamily="18" charset="0"/>
              </a:defRPr>
            </a:lvl1pPr>
          </a:lstStyle>
          <a:p>
            <a:r>
              <a:rPr lang="en-US"/>
              <a:t>18/09/2014</a:t>
            </a:r>
            <a:endParaRPr lang="en-US" dirty="0"/>
          </a:p>
        </p:txBody>
      </p:sp>
      <p:sp>
        <p:nvSpPr>
          <p:cNvPr id="5" name="Footer Placeholder 4"/>
          <p:cNvSpPr>
            <a:spLocks noGrp="1"/>
          </p:cNvSpPr>
          <p:nvPr>
            <p:ph type="ftr" sz="quarter" idx="11"/>
          </p:nvPr>
        </p:nvSpPr>
        <p:spPr/>
        <p:txBody>
          <a:bodyPr/>
          <a:lstStyle>
            <a:lvl1pPr>
              <a:defRPr sz="2400">
                <a:latin typeface="Times New Roman" panose="02020603050405020304" pitchFamily="18" charset="0"/>
                <a:cs typeface="Times New Roman" panose="02020603050405020304" pitchFamily="18" charset="0"/>
              </a:defRPr>
            </a:lvl1pPr>
          </a:lstStyle>
          <a:p>
            <a:endParaRPr lang="en-US" dirty="0"/>
          </a:p>
        </p:txBody>
      </p:sp>
      <p:sp>
        <p:nvSpPr>
          <p:cNvPr id="6" name="Slide Number Placeholder 5"/>
          <p:cNvSpPr>
            <a:spLocks noGrp="1"/>
          </p:cNvSpPr>
          <p:nvPr>
            <p:ph type="sldNum" sz="quarter" idx="12"/>
          </p:nvPr>
        </p:nvSpPr>
        <p:spPr>
          <a:solidFill>
            <a:srgbClr val="0070C0"/>
          </a:solidFill>
        </p:spPr>
        <p:txBody>
          <a:bodyPr/>
          <a:lstStyle>
            <a:lvl1pPr>
              <a:defRPr sz="2400" b="1">
                <a:solidFill>
                  <a:schemeClr val="bg1"/>
                </a:solidFill>
                <a:latin typeface="Times New Roman" panose="02020603050405020304" pitchFamily="18" charset="0"/>
                <a:cs typeface="Times New Roman" panose="02020603050405020304" pitchFamily="18" charset="0"/>
              </a:defRPr>
            </a:lvl1pPr>
          </a:lstStyle>
          <a:p>
            <a:fld id="{3C3C09BB-C7E7-4454-851F-EF8D770487CA}"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r>
              <a:rPr lang="en-US"/>
              <a:t>18/09/2014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r>
              <a:rPr lang="en-US"/>
              <a:t>18/09/2014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3701" y="365125"/>
            <a:ext cx="11430000" cy="1325563"/>
          </a:xfrm>
          <a:solidFill>
            <a:srgbClr val="0070C0"/>
          </a:solidFill>
        </p:spPr>
        <p:txBody>
          <a:bodyPr/>
          <a:lstStyle>
            <a:lvl1pPr algn="l">
              <a:defRPr b="1">
                <a:solidFill>
                  <a:schemeClr val="bg1"/>
                </a:solidFill>
                <a:latin typeface="Times New Roman" panose="02020603050405020304" pitchFamily="18" charset="0"/>
                <a:cs typeface="Times New Roman" panose="02020603050405020304" pitchFamily="18" charset="0"/>
              </a:defRPr>
            </a:lvl1pPr>
          </a:lstStyle>
          <a:p>
            <a:endParaRPr lang="en-US" dirty="0"/>
          </a:p>
        </p:txBody>
      </p:sp>
      <p:sp>
        <p:nvSpPr>
          <p:cNvPr id="3" name="Content Placeholder 2"/>
          <p:cNvSpPr>
            <a:spLocks noGrp="1"/>
          </p:cNvSpPr>
          <p:nvPr>
            <p:ph idx="1"/>
          </p:nvPr>
        </p:nvSpPr>
        <p:spPr>
          <a:xfrm>
            <a:off x="393700" y="1825625"/>
            <a:ext cx="11430000" cy="4351338"/>
          </a:xfrm>
        </p:spPr>
        <p:txBody>
          <a:bodyPr/>
          <a:lstStyle>
            <a:lvl1pPr>
              <a:defRPr sz="320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Ø"/>
              <a:defRPr sz="2800">
                <a:latin typeface="Times New Roman" panose="02020603050405020304" pitchFamily="18" charset="0"/>
                <a:cs typeface="Times New Roman" panose="02020603050405020304" pitchFamily="18" charset="0"/>
              </a:defRPr>
            </a:lvl2pPr>
            <a:lvl3pPr marL="1143000" indent="-228600">
              <a:buFont typeface="Wingdings" panose="05000000000000000000" pitchFamily="2" charset="2"/>
              <a:buChar char="ü"/>
              <a:defRPr sz="2400">
                <a:latin typeface="Times New Roman" panose="02020603050405020304" pitchFamily="18" charset="0"/>
                <a:cs typeface="Times New Roman" panose="02020603050405020304" pitchFamily="18" charset="0"/>
              </a:defRPr>
            </a:lvl3pPr>
            <a:lvl4pPr>
              <a:lnSpc>
                <a:spcPct val="150000"/>
              </a:lnSpc>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Slide Number Placeholder 5"/>
          <p:cNvSpPr>
            <a:spLocks noGrp="1"/>
          </p:cNvSpPr>
          <p:nvPr>
            <p:ph type="sldNum" sz="quarter" idx="12"/>
          </p:nvPr>
        </p:nvSpPr>
        <p:spPr>
          <a:xfrm>
            <a:off x="393700" y="6356349"/>
            <a:ext cx="2774503" cy="365125"/>
          </a:xfrm>
          <a:solidFill>
            <a:srgbClr val="0070C0"/>
          </a:solidFill>
        </p:spPr>
        <p:txBody>
          <a:bodyPr/>
          <a:lstStyle>
            <a:lvl1pPr algn="l">
              <a:defRPr sz="2400" b="1">
                <a:solidFill>
                  <a:schemeClr val="bg1"/>
                </a:solidFill>
                <a:latin typeface="Times New Roman" panose="02020603050405020304" pitchFamily="18" charset="0"/>
                <a:cs typeface="Times New Roman" panose="02020603050405020304" pitchFamily="18" charset="0"/>
              </a:defRPr>
            </a:lvl1pPr>
          </a:lstStyle>
          <a:p>
            <a:fld id="{3C3C09BB-C7E7-4454-851F-EF8D770487CA}" type="slidenum">
              <a:rPr lang="en-US" smtClean="0"/>
            </a:fld>
            <a:endParaRPr lang="en-US"/>
          </a:p>
        </p:txBody>
      </p:sp>
      <p:sp>
        <p:nvSpPr>
          <p:cNvPr id="7" name="Date Placeholder 3"/>
          <p:cNvSpPr txBox="1"/>
          <p:nvPr userDrawn="1"/>
        </p:nvSpPr>
        <p:spPr>
          <a:xfrm>
            <a:off x="3168203" y="6356349"/>
            <a:ext cx="5880994" cy="365125"/>
          </a:xfrm>
          <a:prstGeom prst="rect">
            <a:avLst/>
          </a:prstGeom>
          <a:solidFill>
            <a:srgbClr val="0070C0"/>
          </a:solidFill>
        </p:spPr>
        <p:txBody>
          <a:bodyPr vert="horz" lIns="91440" tIns="45720" rIns="91440" bIns="45720" rtlCol="0" anchor="ctr"/>
          <a:lstStyle>
            <a:defPPr>
              <a:defRPr lang="en-US"/>
            </a:defPPr>
            <a:lvl1pPr marL="0" algn="l" defTabSz="914400" rtl="0" eaLnBrk="1" latinLnBrk="0" hangingPunct="1">
              <a:defRPr sz="2400" b="1"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IT012 – </a:t>
            </a:r>
            <a:r>
              <a:rPr lang="en-US" dirty="0" err="1"/>
              <a:t>Tổ</a:t>
            </a:r>
            <a:r>
              <a:rPr lang="en-US" dirty="0"/>
              <a:t> </a:t>
            </a:r>
            <a:r>
              <a:rPr lang="en-US" dirty="0" err="1"/>
              <a:t>chức</a:t>
            </a:r>
            <a:r>
              <a:rPr lang="en-US" dirty="0"/>
              <a:t> </a:t>
            </a:r>
            <a:r>
              <a:rPr lang="en-US" dirty="0" err="1"/>
              <a:t>và</a:t>
            </a:r>
            <a:r>
              <a:rPr lang="en-US" dirty="0"/>
              <a:t> </a:t>
            </a:r>
            <a:r>
              <a:rPr lang="en-US" dirty="0" err="1"/>
              <a:t>Cấu</a:t>
            </a:r>
            <a:r>
              <a:rPr lang="en-US" dirty="0"/>
              <a:t> </a:t>
            </a:r>
            <a:r>
              <a:rPr lang="en-US" dirty="0" err="1"/>
              <a:t>trúc</a:t>
            </a:r>
            <a:r>
              <a:rPr lang="en-US" dirty="0"/>
              <a:t> </a:t>
            </a:r>
            <a:r>
              <a:rPr lang="en-US" dirty="0" err="1"/>
              <a:t>Máy</a:t>
            </a:r>
            <a:r>
              <a:rPr lang="en-US" dirty="0"/>
              <a:t> </a:t>
            </a:r>
            <a:r>
              <a:rPr lang="en-US" dirty="0" err="1"/>
              <a:t>tính</a:t>
            </a:r>
            <a:endParaRPr lang="en-US" dirty="0"/>
          </a:p>
        </p:txBody>
      </p:sp>
      <p:sp>
        <p:nvSpPr>
          <p:cNvPr id="9" name="Slide Number Placeholder 5"/>
          <p:cNvSpPr txBox="1"/>
          <p:nvPr userDrawn="1"/>
        </p:nvSpPr>
        <p:spPr>
          <a:xfrm>
            <a:off x="9049197" y="6356349"/>
            <a:ext cx="2774503" cy="365124"/>
          </a:xfrm>
          <a:prstGeom prst="rect">
            <a:avLst/>
          </a:prstGeom>
          <a:solidFill>
            <a:srgbClr val="0070C0"/>
          </a:solidFill>
        </p:spPr>
        <p:txBody>
          <a:bodyPr vert="horz" lIns="91440" tIns="45720" rIns="91440" bIns="45720" rtlCol="0" anchor="ctr"/>
          <a:lstStyle>
            <a:defPPr>
              <a:defRPr lang="en-US"/>
            </a:defPPr>
            <a:lvl1pPr marL="0" algn="l" defTabSz="914400" rtl="0" eaLnBrk="1" latinLnBrk="0" hangingPunct="1">
              <a:defRPr sz="2400" b="1"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r>
              <a:rPr lang="en-US"/>
              <a:t>18/09/2014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r>
              <a:rPr lang="en-US"/>
              <a:t>18/09/2014</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r>
              <a:rPr lang="en-US"/>
              <a:t>18/09/2014</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r>
              <a:rPr lang="en-US"/>
              <a:t>18/09/2014</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18/09/2014</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18/09/2014</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18/09/2014</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18/09/2014</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C09BB-C7E7-4454-851F-EF8D770487C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689100"/>
            <a:ext cx="12192000" cy="3700317"/>
          </a:xfrm>
          <a:solidFill>
            <a:srgbClr val="0070C0"/>
          </a:solidFill>
        </p:spPr>
        <p:txBody>
          <a:bodyPr anchor="t">
            <a:normAutofit fontScale="90000"/>
          </a:bodyPr>
          <a:lstStyle/>
          <a:p>
            <a:br>
              <a:rPr lang="en-US" sz="3200" b="1" dirty="0">
                <a:solidFill>
                  <a:schemeClr val="bg1"/>
                </a:solidFill>
              </a:rPr>
            </a:br>
            <a:r>
              <a:rPr lang="en-US" sz="3600" b="1" dirty="0">
                <a:solidFill>
                  <a:schemeClr val="bg1"/>
                </a:solidFill>
              </a:rPr>
              <a:t>IT012 – TỔ CHỨC VÀ CẤU TRÚC MÁY TÍNH II</a:t>
            </a:r>
            <a:br>
              <a:rPr lang="en-US" sz="3200" b="1" dirty="0">
                <a:solidFill>
                  <a:schemeClr val="bg1"/>
                </a:solidFill>
              </a:rPr>
            </a:br>
            <a:br>
              <a:rPr lang="en-US" sz="3200" b="1" dirty="0">
                <a:solidFill>
                  <a:schemeClr val="bg1"/>
                </a:solidFill>
              </a:rPr>
            </a:br>
            <a:r>
              <a:rPr lang="en-US" sz="6700" b="1" dirty="0">
                <a:solidFill>
                  <a:schemeClr val="bg1"/>
                </a:solidFill>
              </a:rPr>
              <a:t>CH</a:t>
            </a:r>
            <a:r>
              <a:rPr lang="vi-VN" sz="6700" b="1" dirty="0">
                <a:solidFill>
                  <a:schemeClr val="bg1"/>
                </a:solidFill>
              </a:rPr>
              <a:t>Ư</a:t>
            </a:r>
            <a:r>
              <a:rPr lang="en-US" sz="6700" b="1" dirty="0">
                <a:solidFill>
                  <a:schemeClr val="bg1"/>
                </a:solidFill>
              </a:rPr>
              <a:t>ƠNG 2</a:t>
            </a:r>
            <a:br>
              <a:rPr lang="en-US" sz="6700" b="1" dirty="0">
                <a:solidFill>
                  <a:schemeClr val="bg1"/>
                </a:solidFill>
              </a:rPr>
            </a:br>
            <a:r>
              <a:rPr lang="en-US" sz="6700" b="1" dirty="0">
                <a:solidFill>
                  <a:schemeClr val="bg1"/>
                </a:solidFill>
              </a:rPr>
              <a:t>BIỂU DIỄN THÔNG TIN TRONG MÁY TÍNH</a:t>
            </a:r>
            <a:endParaRPr lang="en-US" sz="6700" b="1" dirty="0">
              <a:solidFill>
                <a:schemeClr val="bg1"/>
              </a:solidFill>
            </a:endParaRPr>
          </a:p>
        </p:txBody>
      </p:sp>
      <p:pic>
        <p:nvPicPr>
          <p:cNvPr id="1028"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r="81301"/>
          <a:stretch>
            <a:fillRect/>
          </a:stretch>
        </p:blipFill>
        <p:spPr bwMode="auto">
          <a:xfrm>
            <a:off x="1" y="1"/>
            <a:ext cx="1663699" cy="16890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go UIT Web Transparent"/>
          <p:cNvPicPr>
            <a:picLocks noChangeAspect="1" noChangeArrowheads="1"/>
          </p:cNvPicPr>
          <p:nvPr/>
        </p:nvPicPr>
        <p:blipFill rotWithShape="1">
          <a:blip r:embed="rId2">
            <a:extLst>
              <a:ext uri="{28A0092B-C50C-407E-A947-70E740481C1C}">
                <a14:useLocalDpi xmlns:a14="http://schemas.microsoft.com/office/drawing/2010/main" val="0"/>
              </a:ext>
            </a:extLst>
          </a:blip>
          <a:srcRect b="36207"/>
          <a:stretch>
            <a:fillRect/>
          </a:stretch>
        </p:blipFill>
        <p:spPr bwMode="auto">
          <a:xfrm>
            <a:off x="10115549" y="0"/>
            <a:ext cx="2076450" cy="15859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827267" y="254347"/>
            <a:ext cx="8537465" cy="1077218"/>
          </a:xfrm>
          <a:prstGeom prst="rect">
            <a:avLst/>
          </a:prstGeom>
          <a:noFill/>
        </p:spPr>
        <p:txBody>
          <a:bodyPr wrap="none" rtlCol="0">
            <a:spAutoFit/>
          </a:bodyPr>
          <a:lstStyle/>
          <a:p>
            <a:pPr algn="ctr"/>
            <a:r>
              <a:rPr lang="en-US" sz="3200" dirty="0">
                <a:latin typeface="Times New Roman" panose="02020603050405020304" pitchFamily="18" charset="0"/>
                <a:cs typeface="Times New Roman" panose="02020603050405020304" pitchFamily="18" charset="0"/>
              </a:rPr>
              <a:t>TR</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ỜNG ĐẠI HỌC CÔNG NGHỆ THÔNG TIN</a:t>
            </a:r>
            <a:endParaRPr lang="en-US" sz="3200" dirty="0">
              <a:latin typeface="Times New Roman" panose="02020603050405020304" pitchFamily="18" charset="0"/>
              <a:cs typeface="Times New Roman" panose="02020603050405020304" pitchFamily="18" charset="0"/>
            </a:endParaRPr>
          </a:p>
          <a:p>
            <a:pPr algn="ctr"/>
            <a:r>
              <a:rPr lang="en-US" sz="3200" b="1" dirty="0">
                <a:latin typeface="Times New Roman" panose="02020603050405020304" pitchFamily="18" charset="0"/>
                <a:cs typeface="Times New Roman" panose="02020603050405020304" pitchFamily="18" charset="0"/>
              </a:rPr>
              <a:t>KHOA KỸ THUẬT MÁY TÍNH</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40383"/>
    </mc:Choice>
    <mc:Fallback>
      <p:transition spd="slow" advTm="403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1"/>
          <a:srcRect t="58418" b="10337"/>
          <a:stretch>
            <a:fillRect/>
          </a:stretch>
        </p:blipFill>
        <p:spPr>
          <a:xfrm>
            <a:off x="381000" y="2734710"/>
            <a:ext cx="11430000" cy="1643884"/>
          </a:xfrm>
          <a:prstGeom prst="rect">
            <a:avLst/>
          </a:prstGeom>
        </p:spPr>
      </p:pic>
      <p:sp>
        <p:nvSpPr>
          <p:cNvPr id="2" name="Title 1"/>
          <p:cNvSpPr>
            <a:spLocks noGrp="1"/>
          </p:cNvSpPr>
          <p:nvPr>
            <p:ph type="title"/>
          </p:nvPr>
        </p:nvSpPr>
        <p:spPr/>
        <p:txBody>
          <a:bodyPr/>
          <a:lstStyle/>
          <a:p>
            <a:r>
              <a:rPr lang="en-US" dirty="0"/>
              <a:t>1. </a:t>
            </a:r>
            <a:r>
              <a:rPr lang="en-US" dirty="0" err="1"/>
              <a:t>Thông</a:t>
            </a:r>
            <a:r>
              <a:rPr lang="en-US" dirty="0"/>
              <a:t> tin, </a:t>
            </a:r>
            <a:r>
              <a:rPr lang="en-US" dirty="0" err="1"/>
              <a:t>Dữ</a:t>
            </a:r>
            <a:r>
              <a:rPr lang="en-US" dirty="0"/>
              <a:t> </a:t>
            </a:r>
            <a:r>
              <a:rPr lang="en-US" dirty="0" err="1"/>
              <a:t>liệu</a:t>
            </a:r>
            <a:r>
              <a:rPr lang="en-US" dirty="0"/>
              <a:t>, </a:t>
            </a:r>
            <a:r>
              <a:rPr lang="en-US" dirty="0" err="1"/>
              <a:t>Tín</a:t>
            </a:r>
            <a:r>
              <a:rPr lang="en-US" dirty="0"/>
              <a:t> </a:t>
            </a:r>
            <a:r>
              <a:rPr lang="en-US" dirty="0" err="1"/>
              <a:t>hiệu</a:t>
            </a:r>
            <a:r>
              <a:rPr lang="en-US" dirty="0"/>
              <a:t> (6/6)</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
        <p:nvSpPr>
          <p:cNvPr id="6" name="TextBox 5"/>
          <p:cNvSpPr txBox="1"/>
          <p:nvPr/>
        </p:nvSpPr>
        <p:spPr>
          <a:xfrm>
            <a:off x="393701" y="5392995"/>
            <a:ext cx="8377718"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A/D Converter: </a:t>
            </a:r>
            <a:r>
              <a:rPr lang="en-US" sz="2800" dirty="0" err="1">
                <a:latin typeface="Times New Roman" panose="02020603050405020304" pitchFamily="18" charset="0"/>
                <a:cs typeface="Times New Roman" panose="02020603050405020304" pitchFamily="18" charset="0"/>
              </a:rPr>
              <a:t>Bộ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chuyển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đổi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hiệu</a:t>
            </a:r>
            <a:r>
              <a:rPr lang="en-US" sz="2800" dirty="0">
                <a:latin typeface="Times New Roman" panose="02020603050405020304" pitchFamily="18" charset="0"/>
                <a:cs typeface="Times New Roman" panose="02020603050405020304" pitchFamily="18" charset="0"/>
              </a:rPr>
              <a:t> t</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r>
              <a:rPr lang="en-US" sz="2800" dirty="0">
                <a:latin typeface="Times New Roman" panose="02020603050405020304" pitchFamily="18" charset="0"/>
                <a:cs typeface="Times New Roman" panose="02020603050405020304" pitchFamily="18" charset="0"/>
              </a:rPr>
              <a:t> sang </a:t>
            </a:r>
            <a:r>
              <a:rPr lang="en-US" sz="2800" dirty="0" err="1">
                <a:latin typeface="Times New Roman" panose="02020603050405020304" pitchFamily="18" charset="0"/>
                <a:cs typeface="Times New Roman" panose="02020603050405020304" pitchFamily="18" charset="0"/>
              </a:rPr>
              <a:t>số</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D/A Converter: </a:t>
            </a:r>
            <a:r>
              <a:rPr lang="en-US" sz="2800" dirty="0" err="1">
                <a:latin typeface="Times New Roman" panose="02020603050405020304" pitchFamily="18" charset="0"/>
                <a:cs typeface="Times New Roman" panose="02020603050405020304" pitchFamily="18" charset="0"/>
              </a:rPr>
              <a:t>Bộ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chuyển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đổi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sang t</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err="1">
                <a:solidFill>
                  <a:schemeClr val="bg2"/>
                </a:solidFill>
              </a:rPr>
              <a:t>Thông</a:t>
            </a:r>
            <a:r>
              <a:rPr lang="en-US" dirty="0">
                <a:solidFill>
                  <a:schemeClr val="bg2"/>
                </a:solidFill>
              </a:rPr>
              <a:t> tin, </a:t>
            </a:r>
            <a:r>
              <a:rPr lang="en-US" dirty="0" err="1">
                <a:solidFill>
                  <a:schemeClr val="bg2"/>
                </a:solidFill>
              </a:rPr>
              <a:t>Dữ</a:t>
            </a:r>
            <a:r>
              <a:rPr lang="en-US" dirty="0">
                <a:solidFill>
                  <a:schemeClr val="bg2"/>
                </a:solidFill>
              </a:rPr>
              <a:t> </a:t>
            </a:r>
            <a:r>
              <a:rPr lang="en-US" dirty="0" err="1">
                <a:solidFill>
                  <a:schemeClr val="bg2"/>
                </a:solidFill>
              </a:rPr>
              <a:t>liệu</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Tín</a:t>
            </a:r>
            <a:r>
              <a:rPr lang="en-US" dirty="0">
                <a:solidFill>
                  <a:schemeClr val="bg2"/>
                </a:solidFill>
              </a:rPr>
              <a:t> </a:t>
            </a:r>
            <a:r>
              <a:rPr lang="en-US" dirty="0" err="1">
                <a:solidFill>
                  <a:schemeClr val="bg2"/>
                </a:solidFill>
              </a:rPr>
              <a:t>hiệu</a:t>
            </a:r>
            <a:endParaRPr lang="en-US" dirty="0">
              <a:solidFill>
                <a:schemeClr val="bg2"/>
              </a:solidFill>
            </a:endParaRPr>
          </a:p>
          <a:p>
            <a:pPr marL="514350" indent="-514350">
              <a:buFont typeface="+mj-lt"/>
              <a:buAutoNum type="arabicPeriod"/>
            </a:pPr>
            <a:r>
              <a:rPr lang="en-US" dirty="0" err="1"/>
              <a:t>Biểu</a:t>
            </a:r>
            <a:r>
              <a:rPr lang="en-US" dirty="0"/>
              <a:t> </a:t>
            </a:r>
            <a:r>
              <a:rPr lang="en-US" dirty="0" err="1"/>
              <a:t>diễn</a:t>
            </a:r>
            <a:r>
              <a:rPr lang="en-US" dirty="0"/>
              <a:t> </a:t>
            </a:r>
            <a:r>
              <a:rPr lang="en-US" dirty="0" err="1"/>
              <a:t>thông</a:t>
            </a:r>
            <a:r>
              <a:rPr lang="en-US" dirty="0"/>
              <a:t> tin</a:t>
            </a:r>
            <a:endParaRPr lang="en-US" dirty="0"/>
          </a:p>
          <a:p>
            <a:pPr marL="514350" indent="-514350">
              <a:buFont typeface="+mj-lt"/>
              <a:buAutoNum type="arabicPeriod"/>
            </a:pPr>
            <a:r>
              <a:rPr lang="en-US" dirty="0" err="1">
                <a:solidFill>
                  <a:schemeClr val="bg2"/>
                </a:solidFill>
              </a:rPr>
              <a:t>Tính</a:t>
            </a:r>
            <a:r>
              <a:rPr lang="en-US" dirty="0">
                <a:solidFill>
                  <a:schemeClr val="bg2"/>
                </a:solidFill>
              </a:rPr>
              <a:t> </a:t>
            </a:r>
            <a:r>
              <a:rPr lang="en-US" dirty="0" err="1">
                <a:solidFill>
                  <a:schemeClr val="bg2"/>
                </a:solidFill>
              </a:rPr>
              <a:t>toán</a:t>
            </a:r>
            <a:r>
              <a:rPr lang="en-US" dirty="0">
                <a:solidFill>
                  <a:schemeClr val="bg2"/>
                </a:solidFill>
              </a:rPr>
              <a:t> </a:t>
            </a:r>
            <a:r>
              <a:rPr lang="en-US" dirty="0" err="1">
                <a:solidFill>
                  <a:schemeClr val="bg2"/>
                </a:solidFill>
              </a:rPr>
              <a:t>trên</a:t>
            </a:r>
            <a:r>
              <a:rPr lang="en-US" dirty="0">
                <a:solidFill>
                  <a:schemeClr val="bg2"/>
                </a:solidFill>
              </a:rPr>
              <a:t> </a:t>
            </a:r>
            <a:r>
              <a:rPr lang="en-US" dirty="0" err="1">
                <a:solidFill>
                  <a:schemeClr val="bg2"/>
                </a:solidFill>
              </a:rPr>
              <a:t>hệ</a:t>
            </a:r>
            <a:r>
              <a:rPr lang="en-US" dirty="0">
                <a:solidFill>
                  <a:schemeClr val="bg2"/>
                </a:solidFill>
              </a:rPr>
              <a:t> c</a:t>
            </a:r>
            <a:r>
              <a:rPr lang="vi-VN" dirty="0">
                <a:solidFill>
                  <a:schemeClr val="bg2"/>
                </a:solidFill>
              </a:rPr>
              <a:t>ơ</a:t>
            </a:r>
            <a:r>
              <a:rPr lang="en-US" dirty="0">
                <a:solidFill>
                  <a:schemeClr val="bg2"/>
                </a:solidFill>
              </a:rPr>
              <a:t> </a:t>
            </a:r>
            <a:r>
              <a:rPr lang="en-US" dirty="0" err="1">
                <a:solidFill>
                  <a:schemeClr val="bg2"/>
                </a:solidFill>
              </a:rPr>
              <a:t>số</a:t>
            </a:r>
            <a:r>
              <a:rPr lang="en-US" dirty="0">
                <a:solidFill>
                  <a:schemeClr val="bg2"/>
                </a:solidFill>
              </a:rPr>
              <a:t> 2</a:t>
            </a:r>
            <a:endParaRPr lang="en-US" dirty="0">
              <a:solidFill>
                <a:schemeClr val="bg2"/>
              </a:solidFill>
            </a:endParaRPr>
          </a:p>
          <a:p>
            <a:pPr marL="514350" indent="-514350">
              <a:buFont typeface="+mj-lt"/>
              <a:buAutoNum type="arabicPeriod"/>
            </a:pPr>
            <a:r>
              <a:rPr lang="en-US" dirty="0" err="1">
                <a:solidFill>
                  <a:schemeClr val="bg2"/>
                </a:solidFill>
              </a:rPr>
              <a:t>Phư</a:t>
            </a:r>
            <a:r>
              <a:rPr lang="vi-VN" dirty="0">
                <a:solidFill>
                  <a:schemeClr val="bg2"/>
                </a:solidFill>
              </a:rPr>
              <a:t>ơ</a:t>
            </a:r>
            <a:r>
              <a:rPr lang="en-US" dirty="0">
                <a:solidFill>
                  <a:schemeClr val="bg2"/>
                </a:solidFill>
              </a:rPr>
              <a:t>ng </a:t>
            </a:r>
            <a:r>
              <a:rPr lang="en-US" dirty="0" err="1">
                <a:solidFill>
                  <a:schemeClr val="bg2"/>
                </a:solidFill>
              </a:rPr>
              <a:t>pháp</a:t>
            </a:r>
            <a:r>
              <a:rPr lang="en-US" dirty="0">
                <a:solidFill>
                  <a:schemeClr val="bg2"/>
                </a:solidFill>
              </a:rPr>
              <a:t> </a:t>
            </a:r>
            <a:r>
              <a:rPr lang="en-US" dirty="0" err="1">
                <a:solidFill>
                  <a:schemeClr val="bg2"/>
                </a:solidFill>
              </a:rPr>
              <a:t>biểu</a:t>
            </a:r>
            <a:r>
              <a:rPr lang="en-US" dirty="0">
                <a:solidFill>
                  <a:schemeClr val="bg2"/>
                </a:solidFill>
              </a:rPr>
              <a:t> </a:t>
            </a:r>
            <a:r>
              <a:rPr lang="en-US" dirty="0" err="1">
                <a:solidFill>
                  <a:schemeClr val="bg2"/>
                </a:solidFill>
              </a:rPr>
              <a:t>diễn</a:t>
            </a:r>
            <a:r>
              <a:rPr lang="en-US" dirty="0">
                <a:solidFill>
                  <a:schemeClr val="bg2"/>
                </a:solidFill>
              </a:rPr>
              <a:t> </a:t>
            </a:r>
            <a:r>
              <a:rPr lang="en-US" dirty="0" err="1">
                <a:solidFill>
                  <a:schemeClr val="bg2"/>
                </a:solidFill>
              </a:rPr>
              <a:t>bù</a:t>
            </a:r>
            <a:r>
              <a:rPr lang="en-US" dirty="0">
                <a:solidFill>
                  <a:schemeClr val="bg2"/>
                </a:solidFill>
              </a:rPr>
              <a:t> 2</a:t>
            </a:r>
            <a:endParaRPr lang="en-US" dirty="0">
              <a:solidFill>
                <a:schemeClr val="bg2"/>
              </a:solidFill>
            </a:endParaRPr>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Biểu</a:t>
            </a:r>
            <a:r>
              <a:rPr lang="en-US" dirty="0"/>
              <a:t> </a:t>
            </a:r>
            <a:r>
              <a:rPr lang="en-US" dirty="0" err="1"/>
              <a:t>diễn</a:t>
            </a:r>
            <a:r>
              <a:rPr lang="en-US" dirty="0"/>
              <a:t> </a:t>
            </a:r>
            <a:r>
              <a:rPr lang="en-US" dirty="0" err="1"/>
              <a:t>thông</a:t>
            </a:r>
            <a:r>
              <a:rPr lang="en-US" dirty="0"/>
              <a:t> tin (1/7) – </a:t>
            </a:r>
            <a:r>
              <a:rPr lang="en-US" dirty="0" err="1"/>
              <a:t>Hệ</a:t>
            </a:r>
            <a:r>
              <a:rPr lang="en-US" dirty="0"/>
              <a:t> </a:t>
            </a:r>
            <a:r>
              <a:rPr lang="en-US" dirty="0" err="1"/>
              <a:t>thập</a:t>
            </a:r>
            <a:r>
              <a:rPr lang="en-US" dirty="0"/>
              <a:t> </a:t>
            </a:r>
            <a:r>
              <a:rPr lang="en-US" dirty="0" err="1"/>
              <a:t>phân</a:t>
            </a:r>
            <a:endParaRPr lang="en-US" dirty="0"/>
          </a:p>
        </p:txBody>
      </p:sp>
      <p:sp>
        <p:nvSpPr>
          <p:cNvPr id="3" name="Content Placeholder 2"/>
          <p:cNvSpPr>
            <a:spLocks noGrp="1"/>
          </p:cNvSpPr>
          <p:nvPr>
            <p:ph idx="1"/>
          </p:nvPr>
        </p:nvSpPr>
        <p:spPr>
          <a:xfrm>
            <a:off x="393700" y="1690688"/>
            <a:ext cx="11430000" cy="4665661"/>
          </a:xfrm>
        </p:spPr>
        <p:txBody>
          <a:bodyPr>
            <a:normAutofit/>
          </a:bodyPr>
          <a:lstStyle/>
          <a:p>
            <a:r>
              <a:rPr lang="en-US" dirty="0"/>
              <a:t>Con </a:t>
            </a:r>
            <a:r>
              <a:rPr lang="en-US" dirty="0" err="1"/>
              <a:t>người</a:t>
            </a:r>
            <a:r>
              <a:rPr lang="en-US" dirty="0"/>
              <a:t> </a:t>
            </a:r>
            <a:r>
              <a:rPr lang="en-US" dirty="0" err="1"/>
              <a:t>sử</a:t>
            </a:r>
            <a:r>
              <a:rPr lang="en-US" dirty="0"/>
              <a:t> </a:t>
            </a:r>
            <a:r>
              <a:rPr lang="en-US" dirty="0" err="1"/>
              <a:t>dụng</a:t>
            </a:r>
            <a:r>
              <a:rPr lang="en-US" dirty="0"/>
              <a:t> </a:t>
            </a:r>
            <a:r>
              <a:rPr lang="en-US" dirty="0" err="1"/>
              <a:t>hệ</a:t>
            </a:r>
            <a:r>
              <a:rPr lang="en-US" dirty="0"/>
              <a:t> </a:t>
            </a:r>
            <a:r>
              <a:rPr lang="en-US" dirty="0" err="1"/>
              <a:t>thập</a:t>
            </a:r>
            <a:r>
              <a:rPr lang="en-US" dirty="0"/>
              <a:t> </a:t>
            </a:r>
            <a:r>
              <a:rPr lang="en-US" dirty="0" err="1"/>
              <a:t>phân</a:t>
            </a:r>
            <a:r>
              <a:rPr lang="en-US" dirty="0"/>
              <a:t> </a:t>
            </a:r>
            <a:r>
              <a:rPr lang="en-US" dirty="0" err="1"/>
              <a:t>để</a:t>
            </a:r>
            <a:r>
              <a:rPr lang="en-US" dirty="0"/>
              <a:t> </a:t>
            </a:r>
            <a:r>
              <a:rPr lang="en-US" dirty="0" err="1"/>
              <a:t>biểu</a:t>
            </a:r>
            <a:r>
              <a:rPr lang="en-US" dirty="0"/>
              <a:t> </a:t>
            </a:r>
            <a:r>
              <a:rPr lang="en-US" dirty="0" err="1"/>
              <a:t>diễn</a:t>
            </a:r>
            <a:r>
              <a:rPr lang="en-US" dirty="0"/>
              <a:t> </a:t>
            </a:r>
            <a:r>
              <a:rPr lang="en-US" dirty="0" err="1"/>
              <a:t>giá</a:t>
            </a:r>
            <a:r>
              <a:rPr lang="en-US" dirty="0"/>
              <a:t> </a:t>
            </a:r>
            <a:r>
              <a:rPr lang="en-US" dirty="0" err="1"/>
              <a:t>trị</a:t>
            </a:r>
            <a:endParaRPr lang="en-US" dirty="0"/>
          </a:p>
          <a:p>
            <a:pPr lvl="1"/>
            <a:r>
              <a:rPr lang="en-US" dirty="0"/>
              <a:t>10 </a:t>
            </a:r>
            <a:r>
              <a:rPr lang="en-US" dirty="0" err="1"/>
              <a:t>ký</a:t>
            </a:r>
            <a:r>
              <a:rPr lang="en-US" dirty="0"/>
              <a:t> </a:t>
            </a:r>
            <a:r>
              <a:rPr lang="en-US" dirty="0" err="1"/>
              <a:t>số</a:t>
            </a:r>
            <a:r>
              <a:rPr lang="en-US" dirty="0"/>
              <a:t>: 0, 1, 2, 3, 4, 5, 6, 7, 8, 9</a:t>
            </a:r>
            <a:endParaRPr lang="en-US" dirty="0"/>
          </a:p>
          <a:p>
            <a:pPr lvl="1"/>
            <a:r>
              <a:rPr lang="en-US" dirty="0" err="1"/>
              <a:t>Kết</a:t>
            </a:r>
            <a:r>
              <a:rPr lang="en-US" dirty="0"/>
              <a:t> </a:t>
            </a:r>
            <a:r>
              <a:rPr lang="en-US" dirty="0" err="1"/>
              <a:t>hợp</a:t>
            </a:r>
            <a:r>
              <a:rPr lang="en-US" dirty="0"/>
              <a:t> </a:t>
            </a:r>
            <a:r>
              <a:rPr lang="en-US" dirty="0" err="1"/>
              <a:t>các</a:t>
            </a:r>
            <a:r>
              <a:rPr lang="en-US" dirty="0"/>
              <a:t> </a:t>
            </a:r>
            <a:r>
              <a:rPr lang="en-US" dirty="0" err="1"/>
              <a:t>ký</a:t>
            </a:r>
            <a:r>
              <a:rPr lang="en-US" dirty="0"/>
              <a:t> </a:t>
            </a:r>
            <a:r>
              <a:rPr lang="en-US" dirty="0" err="1"/>
              <a:t>số</a:t>
            </a:r>
            <a:r>
              <a:rPr lang="en-US" dirty="0"/>
              <a:t> </a:t>
            </a:r>
            <a:r>
              <a:rPr lang="en-US" dirty="0" err="1"/>
              <a:t>có</a:t>
            </a:r>
            <a:r>
              <a:rPr lang="en-US" dirty="0"/>
              <a:t> </a:t>
            </a:r>
            <a:r>
              <a:rPr lang="en-US" dirty="0" err="1"/>
              <a:t>thể</a:t>
            </a:r>
            <a:r>
              <a:rPr lang="en-US" dirty="0"/>
              <a:t> </a:t>
            </a:r>
            <a:r>
              <a:rPr lang="en-US" dirty="0" err="1"/>
              <a:t>biểu</a:t>
            </a:r>
            <a:r>
              <a:rPr lang="en-US" dirty="0"/>
              <a:t> </a:t>
            </a:r>
            <a:r>
              <a:rPr lang="en-US" dirty="0" err="1"/>
              <a:t>diễn</a:t>
            </a:r>
            <a:r>
              <a:rPr lang="en-US" dirty="0"/>
              <a:t> </a:t>
            </a:r>
            <a:r>
              <a:rPr lang="en-US" dirty="0" err="1"/>
              <a:t>giá</a:t>
            </a:r>
            <a:r>
              <a:rPr lang="en-US" dirty="0"/>
              <a:t> </a:t>
            </a:r>
            <a:r>
              <a:rPr lang="en-US" dirty="0" err="1"/>
              <a:t>trị</a:t>
            </a:r>
            <a:r>
              <a:rPr lang="en-US" dirty="0"/>
              <a:t> </a:t>
            </a:r>
            <a:r>
              <a:rPr lang="en-US" dirty="0" err="1"/>
              <a:t>lớn</a:t>
            </a:r>
            <a:r>
              <a:rPr lang="en-US" dirty="0"/>
              <a:t> </a:t>
            </a:r>
            <a:r>
              <a:rPr lang="en-US" dirty="0" err="1"/>
              <a:t>hơn</a:t>
            </a:r>
            <a:r>
              <a:rPr lang="en-US" dirty="0"/>
              <a:t> 9</a:t>
            </a:r>
            <a:endParaRPr lang="en-US" dirty="0"/>
          </a:p>
          <a:p>
            <a:pPr lvl="2"/>
            <a:r>
              <a:rPr lang="en-US" dirty="0" err="1"/>
              <a:t>Gán</a:t>
            </a:r>
            <a:r>
              <a:rPr lang="en-US" dirty="0"/>
              <a:t> </a:t>
            </a:r>
            <a:r>
              <a:rPr lang="en-US" dirty="0" err="1"/>
              <a:t>trọng</a:t>
            </a:r>
            <a:r>
              <a:rPr lang="en-US" dirty="0"/>
              <a:t> </a:t>
            </a:r>
            <a:r>
              <a:rPr lang="en-US" dirty="0" err="1"/>
              <a:t>số</a:t>
            </a:r>
            <a:r>
              <a:rPr lang="en-US" dirty="0"/>
              <a:t> (10</a:t>
            </a:r>
            <a:r>
              <a:rPr lang="en-US" baseline="30000" dirty="0"/>
              <a:t>i</a:t>
            </a:r>
            <a:r>
              <a:rPr lang="en-US" dirty="0"/>
              <a:t>) </a:t>
            </a:r>
            <a:r>
              <a:rPr lang="en-US" dirty="0" err="1"/>
              <a:t>cho</a:t>
            </a:r>
            <a:r>
              <a:rPr lang="en-US" dirty="0"/>
              <a:t> </a:t>
            </a:r>
            <a:r>
              <a:rPr lang="en-US" dirty="0" err="1"/>
              <a:t>mỗi</a:t>
            </a:r>
            <a:r>
              <a:rPr lang="en-US" dirty="0"/>
              <a:t> </a:t>
            </a:r>
            <a:r>
              <a:rPr lang="en-US" dirty="0" err="1"/>
              <a:t>ký</a:t>
            </a:r>
            <a:r>
              <a:rPr lang="en-US" dirty="0"/>
              <a:t> </a:t>
            </a:r>
            <a:r>
              <a:rPr lang="en-US" dirty="0" err="1"/>
              <a:t>số</a:t>
            </a:r>
            <a:r>
              <a:rPr lang="en-US" dirty="0"/>
              <a:t> </a:t>
            </a:r>
            <a:r>
              <a:rPr lang="en-US" dirty="0" err="1"/>
              <a:t>trong</a:t>
            </a:r>
            <a:r>
              <a:rPr lang="en-US" dirty="0"/>
              <a:t> </a:t>
            </a:r>
            <a:r>
              <a:rPr lang="en-US" dirty="0" err="1"/>
              <a:t>chuỗi</a:t>
            </a:r>
            <a:r>
              <a:rPr lang="en-US" dirty="0"/>
              <a:t> </a:t>
            </a:r>
            <a:r>
              <a:rPr lang="en-US" dirty="0" err="1"/>
              <a:t>ký</a:t>
            </a:r>
            <a:r>
              <a:rPr lang="en-US" dirty="0"/>
              <a:t> </a:t>
            </a:r>
            <a:r>
              <a:rPr lang="en-US" dirty="0" err="1"/>
              <a:t>số</a:t>
            </a:r>
            <a:endParaRPr lang="en-US" dirty="0"/>
          </a:p>
          <a:p>
            <a:pPr marL="457200" lvl="1" indent="0">
              <a:buNone/>
            </a:pPr>
            <a:endParaRPr lang="en-US" dirty="0"/>
          </a:p>
          <a:p>
            <a:pPr marL="0" lvl="1" indent="0">
              <a:buNone/>
            </a:pPr>
            <a:r>
              <a:rPr lang="en-US" dirty="0" err="1"/>
              <a:t>Biểu</a:t>
            </a:r>
            <a:r>
              <a:rPr lang="en-US" dirty="0"/>
              <a:t> </a:t>
            </a:r>
            <a:r>
              <a:rPr lang="en-US" dirty="0" err="1"/>
              <a:t>diễn</a:t>
            </a:r>
            <a:r>
              <a:rPr lang="en-US" dirty="0"/>
              <a:t> 269 </a:t>
            </a:r>
            <a:r>
              <a:rPr lang="en-US" dirty="0" err="1"/>
              <a:t>trong</a:t>
            </a:r>
            <a:r>
              <a:rPr lang="en-US" dirty="0"/>
              <a:t> </a:t>
            </a:r>
            <a:r>
              <a:rPr lang="en-US" dirty="0" err="1"/>
              <a:t>hệ</a:t>
            </a:r>
            <a:r>
              <a:rPr lang="en-US" dirty="0"/>
              <a:t> </a:t>
            </a:r>
            <a:r>
              <a:rPr lang="en-US" dirty="0" err="1"/>
              <a:t>thập</a:t>
            </a:r>
            <a:r>
              <a:rPr lang="en-US" dirty="0"/>
              <a:t> </a:t>
            </a:r>
            <a:r>
              <a:rPr lang="en-US" dirty="0" err="1"/>
              <a:t>phân</a:t>
            </a:r>
            <a:r>
              <a:rPr lang="en-US" dirty="0"/>
              <a:t> </a:t>
            </a:r>
            <a:r>
              <a:rPr lang="en-US" dirty="0" err="1"/>
              <a:t>có</a:t>
            </a:r>
            <a:r>
              <a:rPr lang="en-US" dirty="0"/>
              <a:t> </a:t>
            </a:r>
            <a:r>
              <a:rPr lang="en-US" dirty="0" err="1"/>
              <a:t>giá</a:t>
            </a:r>
            <a:r>
              <a:rPr lang="en-US" dirty="0"/>
              <a:t> </a:t>
            </a:r>
            <a:r>
              <a:rPr lang="en-US" dirty="0" err="1"/>
              <a:t>trị</a:t>
            </a:r>
            <a:r>
              <a:rPr lang="en-US" dirty="0"/>
              <a:t> bao </a:t>
            </a:r>
            <a:r>
              <a:rPr lang="en-US" dirty="0" err="1"/>
              <a:t>nhiêu</a:t>
            </a:r>
            <a:r>
              <a:rPr lang="en-US" dirty="0"/>
              <a:t>?</a:t>
            </a:r>
            <a:endParaRPr lang="en-US" dirty="0"/>
          </a:p>
          <a:p>
            <a:pPr marL="0" lvl="1" indent="0" algn="ctr">
              <a:buNone/>
            </a:pPr>
            <a:r>
              <a:rPr lang="en-US" dirty="0"/>
              <a:t>2x10</a:t>
            </a:r>
            <a:r>
              <a:rPr lang="en-US" baseline="30000" dirty="0"/>
              <a:t>2</a:t>
            </a:r>
            <a:r>
              <a:rPr lang="en-US" dirty="0"/>
              <a:t> + 6x10</a:t>
            </a:r>
            <a:r>
              <a:rPr lang="en-US" baseline="30000" dirty="0"/>
              <a:t>1</a:t>
            </a:r>
            <a:r>
              <a:rPr lang="en-US" dirty="0"/>
              <a:t> + 9x10</a:t>
            </a:r>
            <a:r>
              <a:rPr lang="en-US" baseline="30000" dirty="0"/>
              <a:t>0</a:t>
            </a:r>
            <a:r>
              <a:rPr lang="en-US" dirty="0"/>
              <a:t> = 200 + 60 + 9 = 269</a:t>
            </a:r>
            <a:endParaRPr lang="en-US" dirty="0"/>
          </a:p>
          <a:p>
            <a:pPr marL="0" lvl="1" indent="0">
              <a:buNone/>
            </a:pPr>
            <a:r>
              <a:rPr lang="en-US" dirty="0" err="1"/>
              <a:t>Giá</a:t>
            </a:r>
            <a:r>
              <a:rPr lang="en-US" dirty="0"/>
              <a:t> </a:t>
            </a:r>
            <a:r>
              <a:rPr lang="en-US" dirty="0" err="1"/>
              <a:t>trị</a:t>
            </a:r>
            <a:r>
              <a:rPr lang="en-US" dirty="0"/>
              <a:t> 158 </a:t>
            </a:r>
            <a:r>
              <a:rPr lang="en-US" dirty="0" err="1"/>
              <a:t>có</a:t>
            </a:r>
            <a:r>
              <a:rPr lang="en-US" dirty="0"/>
              <a:t> </a:t>
            </a:r>
            <a:r>
              <a:rPr lang="en-US" dirty="0" err="1"/>
              <a:t>biểu</a:t>
            </a:r>
            <a:r>
              <a:rPr lang="en-US" dirty="0"/>
              <a:t> </a:t>
            </a:r>
            <a:r>
              <a:rPr lang="en-US" dirty="0" err="1"/>
              <a:t>diễn</a:t>
            </a:r>
            <a:r>
              <a:rPr lang="en-US" dirty="0"/>
              <a:t> 5 </a:t>
            </a:r>
            <a:r>
              <a:rPr lang="en-US" dirty="0" err="1"/>
              <a:t>ký</a:t>
            </a:r>
            <a:r>
              <a:rPr lang="en-US" dirty="0"/>
              <a:t> </a:t>
            </a:r>
            <a:r>
              <a:rPr lang="en-US" dirty="0" err="1"/>
              <a:t>số</a:t>
            </a:r>
            <a:r>
              <a:rPr lang="en-US" dirty="0"/>
              <a:t> </a:t>
            </a:r>
            <a:r>
              <a:rPr lang="en-US" dirty="0" err="1"/>
              <a:t>trong</a:t>
            </a:r>
            <a:r>
              <a:rPr lang="en-US" dirty="0"/>
              <a:t> </a:t>
            </a:r>
            <a:r>
              <a:rPr lang="en-US" dirty="0" err="1"/>
              <a:t>hệ</a:t>
            </a:r>
            <a:r>
              <a:rPr lang="en-US" dirty="0"/>
              <a:t> </a:t>
            </a:r>
            <a:r>
              <a:rPr lang="en-US" dirty="0" err="1"/>
              <a:t>thập</a:t>
            </a:r>
            <a:r>
              <a:rPr lang="en-US" dirty="0"/>
              <a:t> </a:t>
            </a:r>
            <a:r>
              <a:rPr lang="en-US" dirty="0" err="1"/>
              <a:t>phân</a:t>
            </a:r>
            <a:r>
              <a:rPr lang="en-US" dirty="0"/>
              <a:t> </a:t>
            </a:r>
            <a:r>
              <a:rPr lang="en-US" dirty="0" err="1"/>
              <a:t>là</a:t>
            </a:r>
            <a:r>
              <a:rPr lang="en-US" dirty="0"/>
              <a:t> </a:t>
            </a:r>
            <a:r>
              <a:rPr lang="en-US" dirty="0" err="1"/>
              <a:t>gì</a:t>
            </a:r>
            <a:r>
              <a:rPr lang="en-US" dirty="0"/>
              <a:t>? ABCDE?</a:t>
            </a:r>
            <a:endParaRPr lang="en-US" dirty="0"/>
          </a:p>
          <a:p>
            <a:pPr marL="0" lvl="1" indent="0" algn="ctr">
              <a:buNone/>
            </a:pPr>
            <a:r>
              <a:rPr lang="en-US" dirty="0"/>
              <a:t>158 = Ax10</a:t>
            </a:r>
            <a:r>
              <a:rPr lang="en-US" baseline="30000" dirty="0"/>
              <a:t>4</a:t>
            </a:r>
            <a:r>
              <a:rPr lang="en-US" dirty="0"/>
              <a:t> + Bx10</a:t>
            </a:r>
            <a:r>
              <a:rPr lang="en-US" baseline="30000" dirty="0"/>
              <a:t>3</a:t>
            </a:r>
            <a:r>
              <a:rPr lang="en-US" dirty="0"/>
              <a:t> + Cx10</a:t>
            </a:r>
            <a:r>
              <a:rPr lang="en-US" baseline="30000" dirty="0"/>
              <a:t>2</a:t>
            </a:r>
            <a:r>
              <a:rPr lang="en-US" dirty="0"/>
              <a:t> + Dx10</a:t>
            </a:r>
            <a:r>
              <a:rPr lang="en-US" baseline="30000" dirty="0"/>
              <a:t>1</a:t>
            </a:r>
            <a:r>
              <a:rPr lang="en-US" dirty="0"/>
              <a:t> + Ex10</a:t>
            </a:r>
            <a:r>
              <a:rPr lang="en-US" baseline="30000" dirty="0"/>
              <a:t>0</a:t>
            </a:r>
            <a:endParaRPr lang="en-US" dirty="0"/>
          </a:p>
          <a:p>
            <a:pPr marL="0" lvl="1" indent="0" algn="ctr">
              <a:buNone/>
            </a:pPr>
            <a:r>
              <a:rPr lang="en-US" dirty="0"/>
              <a:t>A = 0, B = 0, C = 1, D = 5, E = 8 -&gt; 00158</a:t>
            </a:r>
            <a:endParaRPr lang="en-US" dirty="0"/>
          </a:p>
          <a:p>
            <a:pPr marL="0" indent="0" algn="ctr">
              <a:buNone/>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Biểu</a:t>
            </a:r>
            <a:r>
              <a:rPr lang="en-US" dirty="0"/>
              <a:t> </a:t>
            </a:r>
            <a:r>
              <a:rPr lang="en-US" dirty="0" err="1"/>
              <a:t>diễn</a:t>
            </a:r>
            <a:r>
              <a:rPr lang="en-US" dirty="0"/>
              <a:t> </a:t>
            </a:r>
            <a:r>
              <a:rPr lang="en-US" dirty="0" err="1"/>
              <a:t>thông</a:t>
            </a:r>
            <a:r>
              <a:rPr lang="en-US" dirty="0"/>
              <a:t> tin (2/7) – </a:t>
            </a:r>
            <a:r>
              <a:rPr lang="en-US" dirty="0" err="1"/>
              <a:t>Hệ</a:t>
            </a:r>
            <a:r>
              <a:rPr lang="en-US" dirty="0"/>
              <a:t> </a:t>
            </a:r>
            <a:r>
              <a:rPr lang="en-US" dirty="0" err="1"/>
              <a:t>nhị</a:t>
            </a:r>
            <a:r>
              <a:rPr lang="en-US" dirty="0"/>
              <a:t> </a:t>
            </a:r>
            <a:r>
              <a:rPr lang="en-US" dirty="0" err="1"/>
              <a:t>phân</a:t>
            </a:r>
            <a:endParaRPr lang="en-US" dirty="0"/>
          </a:p>
        </p:txBody>
      </p:sp>
      <p:sp>
        <p:nvSpPr>
          <p:cNvPr id="3" name="Content Placeholder 2"/>
          <p:cNvSpPr>
            <a:spLocks noGrp="1"/>
          </p:cNvSpPr>
          <p:nvPr>
            <p:ph idx="1"/>
          </p:nvPr>
        </p:nvSpPr>
        <p:spPr/>
        <p:txBody>
          <a:bodyPr/>
          <a:lstStyle/>
          <a:p>
            <a:r>
              <a:rPr lang="en-US" dirty="0" err="1"/>
              <a:t>Máy</a:t>
            </a:r>
            <a:r>
              <a:rPr lang="en-US" dirty="0"/>
              <a:t> </a:t>
            </a:r>
            <a:r>
              <a:rPr lang="en-US" dirty="0" err="1"/>
              <a:t>tính</a:t>
            </a:r>
            <a:r>
              <a:rPr lang="en-US" dirty="0"/>
              <a:t> l</a:t>
            </a:r>
            <a:r>
              <a:rPr lang="vi-VN" dirty="0"/>
              <a:t>ư</a:t>
            </a:r>
            <a:r>
              <a:rPr lang="en-US" dirty="0"/>
              <a:t>u </a:t>
            </a:r>
            <a:r>
              <a:rPr lang="en-US" dirty="0" err="1"/>
              <a:t>trữ</a:t>
            </a:r>
            <a:r>
              <a:rPr lang="en-US" dirty="0"/>
              <a:t>, </a:t>
            </a:r>
            <a:r>
              <a:rPr lang="en-US" dirty="0" err="1"/>
              <a:t>xử</a:t>
            </a:r>
            <a:r>
              <a:rPr lang="en-US" dirty="0"/>
              <a:t> </a:t>
            </a:r>
            <a:r>
              <a:rPr lang="en-US" dirty="0" err="1"/>
              <a:t>lý</a:t>
            </a:r>
            <a:r>
              <a:rPr lang="en-US" dirty="0"/>
              <a:t> </a:t>
            </a:r>
            <a:r>
              <a:rPr lang="en-US" dirty="0" err="1"/>
              <a:t>và</a:t>
            </a:r>
            <a:r>
              <a:rPr lang="en-US" dirty="0"/>
              <a:t> </a:t>
            </a:r>
            <a:r>
              <a:rPr lang="en-US" dirty="0" err="1"/>
              <a:t>truyền</a:t>
            </a:r>
            <a:r>
              <a:rPr lang="en-US" dirty="0"/>
              <a:t> </a:t>
            </a:r>
            <a:r>
              <a:rPr lang="en-US" dirty="0" err="1"/>
              <a:t>các</a:t>
            </a:r>
            <a:r>
              <a:rPr lang="en-US" dirty="0"/>
              <a:t> </a:t>
            </a:r>
            <a:r>
              <a:rPr lang="en-US" dirty="0" err="1"/>
              <a:t>tín</a:t>
            </a:r>
            <a:r>
              <a:rPr lang="en-US" dirty="0"/>
              <a:t> </a:t>
            </a:r>
            <a:r>
              <a:rPr lang="en-US" dirty="0" err="1"/>
              <a:t>hiệu</a:t>
            </a:r>
            <a:r>
              <a:rPr lang="en-US" dirty="0"/>
              <a:t> </a:t>
            </a:r>
            <a:r>
              <a:rPr lang="en-US" dirty="0" err="1"/>
              <a:t>số</a:t>
            </a:r>
            <a:endParaRPr lang="en-US" dirty="0"/>
          </a:p>
          <a:p>
            <a:r>
              <a:rPr lang="en-US" dirty="0" err="1"/>
              <a:t>Tín</a:t>
            </a:r>
            <a:r>
              <a:rPr lang="en-US" dirty="0"/>
              <a:t> </a:t>
            </a:r>
            <a:r>
              <a:rPr lang="en-US" dirty="0" err="1"/>
              <a:t>hiệu</a:t>
            </a:r>
            <a:r>
              <a:rPr lang="en-US" dirty="0"/>
              <a:t> </a:t>
            </a:r>
            <a:r>
              <a:rPr lang="en-US" dirty="0" err="1"/>
              <a:t>số</a:t>
            </a:r>
            <a:r>
              <a:rPr lang="en-US" dirty="0"/>
              <a:t> </a:t>
            </a:r>
            <a:r>
              <a:rPr lang="en-US" dirty="0" err="1"/>
              <a:t>chỉ</a:t>
            </a:r>
            <a:r>
              <a:rPr lang="en-US" dirty="0"/>
              <a:t> </a:t>
            </a:r>
            <a:r>
              <a:rPr lang="en-US" dirty="0" err="1"/>
              <a:t>có</a:t>
            </a:r>
            <a:r>
              <a:rPr lang="en-US" dirty="0"/>
              <a:t> 2 </a:t>
            </a:r>
            <a:r>
              <a:rPr lang="en-US" dirty="0" err="1"/>
              <a:t>giá</a:t>
            </a:r>
            <a:r>
              <a:rPr lang="en-US" dirty="0"/>
              <a:t> </a:t>
            </a:r>
            <a:r>
              <a:rPr lang="en-US" dirty="0" err="1"/>
              <a:t>trị</a:t>
            </a:r>
            <a:r>
              <a:rPr lang="en-US" dirty="0"/>
              <a:t> 0 </a:t>
            </a:r>
            <a:r>
              <a:rPr lang="en-US" dirty="0" err="1"/>
              <a:t>và</a:t>
            </a:r>
            <a:r>
              <a:rPr lang="en-US" dirty="0"/>
              <a:t> 1</a:t>
            </a:r>
            <a:endParaRPr lang="en-US" dirty="0"/>
          </a:p>
          <a:p>
            <a:pPr lvl="1"/>
            <a:r>
              <a:rPr lang="en-US" dirty="0"/>
              <a:t> </a:t>
            </a:r>
            <a:r>
              <a:rPr lang="en-US" dirty="0" err="1"/>
              <a:t>Hệ</a:t>
            </a:r>
            <a:r>
              <a:rPr lang="en-US" dirty="0"/>
              <a:t> </a:t>
            </a:r>
            <a:r>
              <a:rPr lang="en-US" dirty="0" err="1"/>
              <a:t>nhị</a:t>
            </a:r>
            <a:r>
              <a:rPr lang="en-US" dirty="0"/>
              <a:t> </a:t>
            </a:r>
            <a:r>
              <a:rPr lang="en-US" dirty="0" err="1"/>
              <a:t>phân</a:t>
            </a:r>
            <a:r>
              <a:rPr lang="en-US" dirty="0"/>
              <a:t> </a:t>
            </a:r>
            <a:r>
              <a:rPr lang="en-US" dirty="0" err="1"/>
              <a:t>với</a:t>
            </a:r>
            <a:r>
              <a:rPr lang="en-US" dirty="0"/>
              <a:t> 2 </a:t>
            </a:r>
            <a:r>
              <a:rPr lang="en-US" dirty="0" err="1"/>
              <a:t>ký</a:t>
            </a:r>
            <a:r>
              <a:rPr lang="en-US" dirty="0"/>
              <a:t> </a:t>
            </a:r>
            <a:r>
              <a:rPr lang="en-US" dirty="0" err="1"/>
              <a:t>số</a:t>
            </a:r>
            <a:r>
              <a:rPr lang="en-US" dirty="0"/>
              <a:t>: 0, 1</a:t>
            </a:r>
            <a:endParaRPr lang="en-US" dirty="0"/>
          </a:p>
          <a:p>
            <a:pPr lvl="2"/>
            <a:r>
              <a:rPr lang="en-US" dirty="0"/>
              <a:t>Đ</a:t>
            </a:r>
            <a:r>
              <a:rPr lang="vi-VN" dirty="0"/>
              <a:t>ơ</a:t>
            </a:r>
            <a:r>
              <a:rPr lang="en-US" dirty="0"/>
              <a:t>n </a:t>
            </a:r>
            <a:r>
              <a:rPr lang="en-US" dirty="0" err="1"/>
              <a:t>vị</a:t>
            </a:r>
            <a:r>
              <a:rPr lang="en-US" dirty="0"/>
              <a:t> </a:t>
            </a:r>
            <a:r>
              <a:rPr lang="en-US" dirty="0" err="1"/>
              <a:t>thông</a:t>
            </a:r>
            <a:r>
              <a:rPr lang="en-US" dirty="0"/>
              <a:t> tin </a:t>
            </a:r>
            <a:r>
              <a:rPr lang="en-US" dirty="0" err="1"/>
              <a:t>là</a:t>
            </a:r>
            <a:r>
              <a:rPr lang="en-US" dirty="0"/>
              <a:t> bit (</a:t>
            </a:r>
            <a:r>
              <a:rPr lang="en-US" u="sng" dirty="0">
                <a:solidFill>
                  <a:srgbClr val="FF0000"/>
                </a:solidFill>
              </a:rPr>
              <a:t>bi</a:t>
            </a:r>
            <a:r>
              <a:rPr lang="en-US" dirty="0"/>
              <a:t>nary digi</a:t>
            </a:r>
            <a:r>
              <a:rPr lang="en-US" u="sng" dirty="0">
                <a:solidFill>
                  <a:srgbClr val="FF0000"/>
                </a:solidFill>
              </a:rPr>
              <a:t>t</a:t>
            </a:r>
            <a:r>
              <a:rPr lang="en-US" dirty="0"/>
              <a:t>)</a:t>
            </a:r>
            <a:endParaRPr lang="en-US" dirty="0"/>
          </a:p>
          <a:p>
            <a:pPr marL="0" indent="0" algn="ctr">
              <a:buNone/>
            </a:pP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graphicFrame>
        <p:nvGraphicFramePr>
          <p:cNvPr id="5" name="Table 5"/>
          <p:cNvGraphicFramePr>
            <a:graphicFrameLocks noGrp="1"/>
          </p:cNvGraphicFramePr>
          <p:nvPr/>
        </p:nvGraphicFramePr>
        <p:xfrm>
          <a:off x="3586078" y="3721100"/>
          <a:ext cx="5045243" cy="2590800"/>
        </p:xfrm>
        <a:graphic>
          <a:graphicData uri="http://schemas.openxmlformats.org/drawingml/2006/table">
            <a:tbl>
              <a:tblPr firstRow="1" bandRow="1">
                <a:tableStyleId>{5940675A-B579-460E-94D1-54222C63F5DA}</a:tableStyleId>
              </a:tblPr>
              <a:tblGrid>
                <a:gridCol w="1410755"/>
                <a:gridCol w="3634488"/>
              </a:tblGrid>
              <a:tr h="370840">
                <a:tc>
                  <a:txBody>
                    <a:bodyPr/>
                    <a:lstStyle/>
                    <a:p>
                      <a:pPr algn="ctr"/>
                      <a:r>
                        <a:rPr lang="en-US" sz="2800" dirty="0">
                          <a:latin typeface="Times New Roman" panose="02020603050405020304" pitchFamily="18" charset="0"/>
                          <a:cs typeface="Times New Roman" panose="02020603050405020304" pitchFamily="18" charset="0"/>
                        </a:rPr>
                        <a:t>1 B</a:t>
                      </a:r>
                      <a:endParaRPr lang="en-US" sz="2800" dirty="0">
                        <a:latin typeface="Times New Roman" panose="02020603050405020304" pitchFamily="18" charset="0"/>
                        <a:cs typeface="Times New Roman" panose="02020603050405020304" pitchFamily="18" charset="0"/>
                      </a:endParaRPr>
                    </a:p>
                  </a:txBody>
                  <a:tcPr/>
                </a:tc>
                <a:tc>
                  <a:txBody>
                    <a:bodyPr/>
                    <a:lstStyle/>
                    <a:p>
                      <a:r>
                        <a:rPr lang="en-US" sz="2800">
                          <a:latin typeface="Times New Roman" panose="02020603050405020304" pitchFamily="18" charset="0"/>
                          <a:cs typeface="Times New Roman" panose="02020603050405020304" pitchFamily="18" charset="0"/>
                        </a:rPr>
                        <a:t>8 bit</a:t>
                      </a:r>
                      <a:endParaRPr lang="en-US" sz="2800">
                        <a:latin typeface="Times New Roman" panose="02020603050405020304" pitchFamily="18" charset="0"/>
                        <a:cs typeface="Times New Roman" panose="02020603050405020304" pitchFamily="18" charset="0"/>
                      </a:endParaRPr>
                    </a:p>
                  </a:txBody>
                  <a:tcPr/>
                </a:tc>
              </a:tr>
              <a:tr h="370840">
                <a:tc>
                  <a:txBody>
                    <a:bodyPr/>
                    <a:lstStyle/>
                    <a:p>
                      <a:pPr algn="ctr"/>
                      <a:r>
                        <a:rPr lang="en-US" sz="2800">
                          <a:latin typeface="Times New Roman" panose="02020603050405020304" pitchFamily="18" charset="0"/>
                          <a:cs typeface="Times New Roman" panose="02020603050405020304" pitchFamily="18" charset="0"/>
                        </a:rPr>
                        <a:t>1 KB</a:t>
                      </a:r>
                      <a:endParaRPr lang="en-US" sz="280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800" dirty="0">
                          <a:latin typeface="Times New Roman" panose="02020603050405020304" pitchFamily="18" charset="0"/>
                          <a:cs typeface="Times New Roman" panose="02020603050405020304" pitchFamily="18" charset="0"/>
                        </a:rPr>
                        <a:t>1024 B (</a:t>
                      </a:r>
                      <a:r>
                        <a:rPr lang="en-US" sz="2800" kern="1200" dirty="0">
                          <a:solidFill>
                            <a:schemeClr val="tx1"/>
                          </a:solidFill>
                          <a:effectLst/>
                          <a:latin typeface="Times New Roman" panose="02020603050405020304" pitchFamily="18" charset="0"/>
                          <a:ea typeface="+mn-ea"/>
                          <a:cs typeface="Times New Roman" panose="02020603050405020304" pitchFamily="18" charset="0"/>
                        </a:rPr>
                        <a:t>2</a:t>
                      </a:r>
                      <a:r>
                        <a:rPr lang="en-US" sz="2800" kern="1200" baseline="30000" dirty="0">
                          <a:solidFill>
                            <a:schemeClr val="tx1"/>
                          </a:solidFill>
                          <a:effectLst/>
                          <a:latin typeface="Times New Roman" panose="02020603050405020304" pitchFamily="18" charset="0"/>
                          <a:ea typeface="+mn-ea"/>
                          <a:cs typeface="Times New Roman" panose="02020603050405020304" pitchFamily="18" charset="0"/>
                        </a:rPr>
                        <a:t>10</a:t>
                      </a:r>
                      <a:r>
                        <a:rPr lang="en-US" sz="2800" dirty="0">
                          <a:latin typeface="Times New Roman" panose="02020603050405020304" pitchFamily="18" charset="0"/>
                          <a:cs typeface="Times New Roman" panose="02020603050405020304" pitchFamily="18" charset="0"/>
                        </a:rPr>
                        <a:t> B)</a:t>
                      </a:r>
                      <a:endParaRPr lang="en-US" sz="28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2800">
                          <a:latin typeface="Times New Roman" panose="02020603050405020304" pitchFamily="18" charset="0"/>
                          <a:cs typeface="Times New Roman" panose="02020603050405020304" pitchFamily="18" charset="0"/>
                        </a:rPr>
                        <a:t>1 MB</a:t>
                      </a:r>
                      <a:endParaRPr lang="en-US" sz="280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1024 KB (</a:t>
                      </a:r>
                      <a:r>
                        <a:rPr lang="en-US" sz="2800" kern="1200" dirty="0">
                          <a:solidFill>
                            <a:schemeClr val="tx1"/>
                          </a:solidFill>
                          <a:effectLst/>
                          <a:latin typeface="Times New Roman" panose="02020603050405020304" pitchFamily="18" charset="0"/>
                          <a:ea typeface="+mn-ea"/>
                          <a:cs typeface="Times New Roman" panose="02020603050405020304" pitchFamily="18" charset="0"/>
                        </a:rPr>
                        <a:t>2</a:t>
                      </a:r>
                      <a:r>
                        <a:rPr lang="en-US" sz="2800" kern="1200" baseline="30000" dirty="0">
                          <a:solidFill>
                            <a:schemeClr val="tx1"/>
                          </a:solidFill>
                          <a:effectLst/>
                          <a:latin typeface="Times New Roman" panose="02020603050405020304" pitchFamily="18" charset="0"/>
                          <a:ea typeface="+mn-ea"/>
                          <a:cs typeface="Times New Roman" panose="02020603050405020304" pitchFamily="18" charset="0"/>
                        </a:rPr>
                        <a:t>10</a:t>
                      </a:r>
                      <a:r>
                        <a:rPr lang="en-US" sz="2800" dirty="0">
                          <a:latin typeface="Times New Roman" panose="02020603050405020304" pitchFamily="18" charset="0"/>
                          <a:cs typeface="Times New Roman" panose="02020603050405020304" pitchFamily="18" charset="0"/>
                        </a:rPr>
                        <a:t> KB)</a:t>
                      </a:r>
                      <a:endParaRPr lang="en-US" sz="28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2800">
                          <a:latin typeface="Times New Roman" panose="02020603050405020304" pitchFamily="18" charset="0"/>
                          <a:cs typeface="Times New Roman" panose="02020603050405020304" pitchFamily="18" charset="0"/>
                        </a:rPr>
                        <a:t>1 GB</a:t>
                      </a:r>
                      <a:endParaRPr lang="en-US" sz="280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1024 MB (</a:t>
                      </a:r>
                      <a:r>
                        <a:rPr lang="en-US" sz="2800" kern="1200" dirty="0">
                          <a:solidFill>
                            <a:schemeClr val="tx1"/>
                          </a:solidFill>
                          <a:effectLst/>
                          <a:latin typeface="Times New Roman" panose="02020603050405020304" pitchFamily="18" charset="0"/>
                          <a:ea typeface="+mn-ea"/>
                          <a:cs typeface="Times New Roman" panose="02020603050405020304" pitchFamily="18" charset="0"/>
                        </a:rPr>
                        <a:t>2</a:t>
                      </a:r>
                      <a:r>
                        <a:rPr lang="en-US" sz="2800" kern="1200" baseline="30000" dirty="0">
                          <a:solidFill>
                            <a:schemeClr val="tx1"/>
                          </a:solidFill>
                          <a:effectLst/>
                          <a:latin typeface="Times New Roman" panose="02020603050405020304" pitchFamily="18" charset="0"/>
                          <a:ea typeface="+mn-ea"/>
                          <a:cs typeface="Times New Roman" panose="02020603050405020304" pitchFamily="18" charset="0"/>
                        </a:rPr>
                        <a:t>10</a:t>
                      </a:r>
                      <a:r>
                        <a:rPr lang="en-US" sz="2800" dirty="0">
                          <a:latin typeface="Times New Roman" panose="02020603050405020304" pitchFamily="18" charset="0"/>
                          <a:cs typeface="Times New Roman" panose="02020603050405020304" pitchFamily="18" charset="0"/>
                        </a:rPr>
                        <a:t> MB)</a:t>
                      </a:r>
                      <a:endParaRPr lang="en-US" sz="28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2800">
                          <a:latin typeface="Times New Roman" panose="02020603050405020304" pitchFamily="18" charset="0"/>
                          <a:cs typeface="Times New Roman" panose="02020603050405020304" pitchFamily="18" charset="0"/>
                        </a:rPr>
                        <a:t>1 TB</a:t>
                      </a:r>
                      <a:endParaRPr lang="en-US" sz="280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1024 GB (</a:t>
                      </a:r>
                      <a:r>
                        <a:rPr lang="en-US" sz="2800" kern="1200" dirty="0">
                          <a:solidFill>
                            <a:schemeClr val="tx1"/>
                          </a:solidFill>
                          <a:effectLst/>
                          <a:latin typeface="Times New Roman" panose="02020603050405020304" pitchFamily="18" charset="0"/>
                          <a:ea typeface="+mn-ea"/>
                          <a:cs typeface="Times New Roman" panose="02020603050405020304" pitchFamily="18" charset="0"/>
                        </a:rPr>
                        <a:t>2</a:t>
                      </a:r>
                      <a:r>
                        <a:rPr lang="en-US" sz="2800" kern="1200" baseline="30000" dirty="0">
                          <a:solidFill>
                            <a:schemeClr val="tx1"/>
                          </a:solidFill>
                          <a:effectLst/>
                          <a:latin typeface="Times New Roman" panose="02020603050405020304" pitchFamily="18" charset="0"/>
                          <a:ea typeface="+mn-ea"/>
                          <a:cs typeface="Times New Roman" panose="02020603050405020304" pitchFamily="18" charset="0"/>
                        </a:rPr>
                        <a:t>10</a:t>
                      </a:r>
                      <a:r>
                        <a:rPr lang="en-US" sz="2800" dirty="0">
                          <a:latin typeface="Times New Roman" panose="02020603050405020304" pitchFamily="18" charset="0"/>
                          <a:cs typeface="Times New Roman" panose="02020603050405020304" pitchFamily="18" charset="0"/>
                        </a:rPr>
                        <a:t> GB)</a:t>
                      </a:r>
                      <a:endParaRPr lang="en-US" sz="28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1 – </a:t>
            </a:r>
            <a:r>
              <a:rPr lang="en-US" dirty="0" err="1"/>
              <a:t>Quy</a:t>
            </a:r>
            <a:r>
              <a:rPr lang="en-US" dirty="0"/>
              <a:t> </a:t>
            </a:r>
            <a:r>
              <a:rPr lang="en-US" dirty="0" err="1"/>
              <a:t>đổi</a:t>
            </a:r>
            <a:r>
              <a:rPr lang="en-US" dirty="0"/>
              <a:t> </a:t>
            </a:r>
            <a:r>
              <a:rPr lang="en-US" dirty="0" err="1"/>
              <a:t>lượng</a:t>
            </a:r>
            <a:r>
              <a:rPr lang="en-US" dirty="0"/>
              <a:t> </a:t>
            </a:r>
            <a:r>
              <a:rPr lang="en-US" dirty="0" err="1"/>
              <a:t>thông</a:t>
            </a:r>
            <a:r>
              <a:rPr lang="en-US" dirty="0"/>
              <a:t> tin</a:t>
            </a:r>
            <a:endParaRPr lang="en-US" dirty="0"/>
          </a:p>
        </p:txBody>
      </p:sp>
      <p:graphicFrame>
        <p:nvGraphicFramePr>
          <p:cNvPr id="5" name="Table 5"/>
          <p:cNvGraphicFramePr>
            <a:graphicFrameLocks noGrp="1"/>
          </p:cNvGraphicFramePr>
          <p:nvPr>
            <p:ph idx="1"/>
          </p:nvPr>
        </p:nvGraphicFramePr>
        <p:xfrm>
          <a:off x="381000" y="2019300"/>
          <a:ext cx="11430000" cy="4053840"/>
        </p:xfrm>
        <a:graphic>
          <a:graphicData uri="http://schemas.openxmlformats.org/drawingml/2006/table">
            <a:tbl>
              <a:tblPr firstRow="1" bandRow="1">
                <a:tableStyleId>{5940675A-B579-460E-94D1-54222C63F5DA}</a:tableStyleId>
              </a:tblPr>
              <a:tblGrid>
                <a:gridCol w="1905000"/>
                <a:gridCol w="1905000"/>
                <a:gridCol w="1905000"/>
                <a:gridCol w="1905000"/>
                <a:gridCol w="1905000"/>
                <a:gridCol w="1905000"/>
              </a:tblGrid>
              <a:tr h="370840">
                <a:tc>
                  <a:txBody>
                    <a:bodyPr/>
                    <a:lstStyle/>
                    <a:p>
                      <a:pPr algn="ctr"/>
                      <a:r>
                        <a:rPr lang="en-US" sz="3200" b="1" dirty="0">
                          <a:latin typeface="Times New Roman" panose="02020603050405020304" pitchFamily="18" charset="0"/>
                          <a:cs typeface="Times New Roman" panose="02020603050405020304" pitchFamily="18" charset="0"/>
                        </a:rPr>
                        <a:t>b</a:t>
                      </a:r>
                      <a:endParaRPr lang="en-US" sz="32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1" dirty="0">
                          <a:latin typeface="Times New Roman" panose="02020603050405020304" pitchFamily="18" charset="0"/>
                          <a:cs typeface="Times New Roman" panose="02020603050405020304" pitchFamily="18" charset="0"/>
                        </a:rPr>
                        <a:t>B</a:t>
                      </a:r>
                      <a:endParaRPr lang="en-US" sz="32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1" dirty="0">
                          <a:latin typeface="Times New Roman" panose="02020603050405020304" pitchFamily="18" charset="0"/>
                          <a:cs typeface="Times New Roman" panose="02020603050405020304" pitchFamily="18" charset="0"/>
                        </a:rPr>
                        <a:t>KB</a:t>
                      </a:r>
                      <a:endParaRPr lang="en-US" sz="32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1" dirty="0">
                          <a:latin typeface="Times New Roman" panose="02020603050405020304" pitchFamily="18" charset="0"/>
                          <a:cs typeface="Times New Roman" panose="02020603050405020304" pitchFamily="18" charset="0"/>
                        </a:rPr>
                        <a:t>MB</a:t>
                      </a:r>
                      <a:endParaRPr lang="en-US" sz="32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1" dirty="0">
                          <a:latin typeface="Times New Roman" panose="02020603050405020304" pitchFamily="18" charset="0"/>
                          <a:cs typeface="Times New Roman" panose="02020603050405020304" pitchFamily="18" charset="0"/>
                        </a:rPr>
                        <a:t>GB</a:t>
                      </a:r>
                      <a:endParaRPr lang="en-US" sz="32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1" dirty="0">
                          <a:latin typeface="Times New Roman" panose="02020603050405020304" pitchFamily="18" charset="0"/>
                          <a:cs typeface="Times New Roman" panose="02020603050405020304" pitchFamily="18" charset="0"/>
                        </a:rPr>
                        <a:t>TB</a:t>
                      </a:r>
                      <a:endParaRPr lang="en-US" sz="3200" b="1" dirty="0">
                        <a:latin typeface="Times New Roman" panose="02020603050405020304" pitchFamily="18" charset="0"/>
                        <a:cs typeface="Times New Roman" panose="02020603050405020304" pitchFamily="18" charset="0"/>
                      </a:endParaRPr>
                    </a:p>
                  </a:txBody>
                  <a:tcPr anchor="ctr"/>
                </a:tc>
              </a:tr>
              <a:tr h="370840">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a:latin typeface="Times New Roman" panose="02020603050405020304" pitchFamily="18" charset="0"/>
                        <a:cs typeface="Times New Roman" panose="02020603050405020304" pitchFamily="18" charset="0"/>
                      </a:endParaRPr>
                    </a:p>
                  </a:txBody>
                  <a:tcPr anchor="ctr"/>
                </a:tc>
                <a:tc>
                  <a:txBody>
                    <a:bodyPr/>
                    <a:lstStyle/>
                    <a:p>
                      <a:pPr algn="ctr"/>
                      <a:r>
                        <a:rPr lang="en-US" sz="3200" dirty="0">
                          <a:latin typeface="Times New Roman" panose="02020603050405020304" pitchFamily="18" charset="0"/>
                          <a:cs typeface="Times New Roman" panose="02020603050405020304" pitchFamily="18" charset="0"/>
                        </a:rPr>
                        <a:t>1</a:t>
                      </a:r>
                      <a:endParaRPr lang="en-US" sz="3200" dirty="0">
                        <a:latin typeface="Times New Roman" panose="02020603050405020304" pitchFamily="18" charset="0"/>
                        <a:cs typeface="Times New Roman" panose="02020603050405020304" pitchFamily="18" charset="0"/>
                      </a:endParaRPr>
                    </a:p>
                  </a:txBody>
                  <a:tcPr anchor="ctr"/>
                </a:tc>
              </a:tr>
              <a:tr h="370840">
                <a:tc>
                  <a:txBody>
                    <a:bodyPr/>
                    <a:lstStyle/>
                    <a:p>
                      <a:pPr algn="ctr"/>
                      <a:endParaRPr lang="en-US" sz="320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dirty="0">
                          <a:latin typeface="Times New Roman" panose="02020603050405020304" pitchFamily="18" charset="0"/>
                          <a:cs typeface="Times New Roman" panose="02020603050405020304" pitchFamily="18" charset="0"/>
                        </a:rPr>
                        <a:t>512</a:t>
                      </a: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r>
              <a:tr h="370840">
                <a:tc>
                  <a:txBody>
                    <a:bodyPr/>
                    <a:lstStyle/>
                    <a:p>
                      <a:pPr algn="ctr"/>
                      <a:endParaRPr lang="en-US" sz="320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dirty="0">
                          <a:latin typeface="Times New Roman" panose="02020603050405020304" pitchFamily="18" charset="0"/>
                          <a:cs typeface="Times New Roman" panose="02020603050405020304" pitchFamily="18" charset="0"/>
                        </a:rPr>
                        <a:t>1024</a:t>
                      </a: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r>
              <a:tr h="370840">
                <a:tc>
                  <a:txBody>
                    <a:bodyPr/>
                    <a:lstStyle/>
                    <a:p>
                      <a:pPr algn="ctr"/>
                      <a:endParaRPr lang="en-US" sz="320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dirty="0">
                          <a:latin typeface="Times New Roman" panose="02020603050405020304" pitchFamily="18" charset="0"/>
                          <a:cs typeface="Times New Roman" panose="02020603050405020304" pitchFamily="18" charset="0"/>
                        </a:rPr>
                        <a:t>2048</a:t>
                      </a: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r>
              <a:tr h="370840">
                <a:tc>
                  <a:txBody>
                    <a:bodyPr/>
                    <a:lstStyle/>
                    <a:p>
                      <a:pPr algn="ctr"/>
                      <a:endParaRPr lang="en-US" sz="3200">
                        <a:latin typeface="Times New Roman" panose="02020603050405020304" pitchFamily="18" charset="0"/>
                        <a:cs typeface="Times New Roman" panose="02020603050405020304" pitchFamily="18" charset="0"/>
                      </a:endParaRPr>
                    </a:p>
                  </a:txBody>
                  <a:tcPr anchor="ctr"/>
                </a:tc>
                <a:tc>
                  <a:txBody>
                    <a:bodyPr/>
                    <a:lstStyle/>
                    <a:p>
                      <a:pPr algn="ctr"/>
                      <a:r>
                        <a:rPr lang="en-US" sz="3200" dirty="0">
                          <a:latin typeface="Times New Roman" panose="02020603050405020304" pitchFamily="18" charset="0"/>
                          <a:cs typeface="Times New Roman" panose="02020603050405020304" pitchFamily="18" charset="0"/>
                        </a:rPr>
                        <a:t>4096</a:t>
                      </a: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r>
              <a:tr h="370840">
                <a:tc>
                  <a:txBody>
                    <a:bodyPr/>
                    <a:lstStyle/>
                    <a:p>
                      <a:pPr algn="ctr"/>
                      <a:r>
                        <a:rPr lang="en-US" sz="3200" dirty="0">
                          <a:latin typeface="Times New Roman" panose="02020603050405020304" pitchFamily="18" charset="0"/>
                          <a:cs typeface="Times New Roman" panose="02020603050405020304" pitchFamily="18" charset="0"/>
                        </a:rPr>
                        <a:t>32768</a:t>
                      </a: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r>
            </a:tbl>
          </a:graphicData>
        </a:graphic>
      </p:graphicFrame>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Biểu</a:t>
            </a:r>
            <a:r>
              <a:rPr lang="en-US" dirty="0"/>
              <a:t> </a:t>
            </a:r>
            <a:r>
              <a:rPr lang="en-US" dirty="0" err="1"/>
              <a:t>diễn</a:t>
            </a:r>
            <a:r>
              <a:rPr lang="en-US" dirty="0"/>
              <a:t> </a:t>
            </a:r>
            <a:r>
              <a:rPr lang="en-US" dirty="0" err="1"/>
              <a:t>thông</a:t>
            </a:r>
            <a:r>
              <a:rPr lang="en-US" dirty="0"/>
              <a:t> tin (3/7) – </a:t>
            </a:r>
            <a:r>
              <a:rPr lang="en-US" dirty="0" err="1"/>
              <a:t>Số</a:t>
            </a:r>
            <a:r>
              <a:rPr lang="en-US" dirty="0"/>
              <a:t> </a:t>
            </a:r>
            <a:r>
              <a:rPr lang="en-US" dirty="0" err="1"/>
              <a:t>nguyên</a:t>
            </a:r>
            <a:r>
              <a:rPr lang="en-US" dirty="0"/>
              <a:t> </a:t>
            </a:r>
            <a:r>
              <a:rPr lang="en-US" dirty="0" err="1"/>
              <a:t>dương</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Một </a:t>
                </a:r>
                <a:r>
                  <a:rPr lang="en-US" dirty="0" err="1"/>
                  <a:t>số</a:t>
                </a:r>
                <a:r>
                  <a:rPr lang="en-US" dirty="0"/>
                  <a:t> </a:t>
                </a:r>
                <a:r>
                  <a:rPr lang="en-US" dirty="0" err="1"/>
                  <a:t>nguyên</a:t>
                </a:r>
                <a:r>
                  <a:rPr lang="en-US" dirty="0"/>
                  <a:t> </a:t>
                </a:r>
                <a:r>
                  <a:rPr lang="en-US" dirty="0" err="1"/>
                  <a:t>dương</a:t>
                </a:r>
                <a:r>
                  <a:rPr lang="en-US" dirty="0"/>
                  <a:t> </a:t>
                </a:r>
                <a:r>
                  <a:rPr lang="en-US" dirty="0" err="1"/>
                  <a:t>được</a:t>
                </a:r>
                <a:r>
                  <a:rPr lang="en-US" dirty="0"/>
                  <a:t> </a:t>
                </a:r>
                <a:r>
                  <a:rPr lang="en-US" dirty="0" err="1"/>
                  <a:t>biểu</a:t>
                </a:r>
                <a:r>
                  <a:rPr lang="en-US" dirty="0"/>
                  <a:t> </a:t>
                </a:r>
                <a:r>
                  <a:rPr lang="en-US" dirty="0" err="1"/>
                  <a:t>diễn</a:t>
                </a:r>
                <a:r>
                  <a:rPr lang="en-US" dirty="0"/>
                  <a:t> </a:t>
                </a:r>
                <a:r>
                  <a:rPr lang="en-US" dirty="0" err="1"/>
                  <a:t>như</a:t>
                </a:r>
                <a:r>
                  <a:rPr lang="en-US" dirty="0"/>
                  <a:t> </a:t>
                </a:r>
                <a:r>
                  <a:rPr lang="en-US" dirty="0" err="1"/>
                  <a:t>là</a:t>
                </a:r>
                <a:r>
                  <a:rPr lang="en-US" dirty="0"/>
                  <a:t> </a:t>
                </a:r>
                <a:r>
                  <a:rPr lang="en-US" dirty="0" err="1"/>
                  <a:t>một</a:t>
                </a:r>
                <a:r>
                  <a:rPr lang="en-US" dirty="0"/>
                  <a:t> </a:t>
                </a:r>
                <a:r>
                  <a:rPr lang="en-US" dirty="0" err="1"/>
                  <a:t>chuỗi</a:t>
                </a:r>
                <a:r>
                  <a:rPr lang="en-US" dirty="0"/>
                  <a:t> bit:</a:t>
                </a:r>
                <a:endParaRPr lang="en-US" dirty="0"/>
              </a:p>
              <a:p>
                <a:pPr marL="0" indent="0" algn="ctr">
                  <a:buNone/>
                </a:pPr>
                <a:endParaRPr lang="en-US" dirty="0"/>
              </a:p>
              <a:p>
                <a:endParaRPr lang="en-US" dirty="0"/>
              </a:p>
              <a:p>
                <a:endParaRPr lang="en-US" dirty="0"/>
              </a:p>
              <a:p>
                <a:pPr marL="0" indent="0" algn="ctr">
                  <a:buNone/>
                </a:pPr>
                <a14:m>
                  <m:oMathPara xmlns:m="http://schemas.openxmlformats.org/officeDocument/2006/math">
                    <m:oMathParaPr>
                      <m:jc m:val="centerGroup"/>
                    </m:oMathParaPr>
                    <m:oMath xmlns:m="http://schemas.openxmlformats.org/officeDocument/2006/math">
                      <m:r>
                        <m:rPr>
                          <m:nor/>
                        </m:rPr>
                        <a:rPr lang="en-US" i="1">
                          <a:latin typeface="Cambria Math" panose="02040503050406030204" charset="0"/>
                        </a:rPr>
                        <m:t>v</m:t>
                      </m:r>
                      <m:r>
                        <m:rPr>
                          <m:nor/>
                        </m:rPr>
                        <a:rPr lang="en-US">
                          <a:latin typeface="Cambria Math" panose="02040503050406030204" charset="0"/>
                        </a:rPr>
                        <m:t> = </m:t>
                      </m:r>
                      <m:nary>
                        <m:naryPr>
                          <m:chr m:val="∑"/>
                          <m:limLoc m:val="undOvr"/>
                          <m:ctrlPr>
                            <a:rPr lang="en-US" i="1">
                              <a:latin typeface="Cambria Math" panose="02040503050406030204" charset="0"/>
                            </a:rPr>
                          </m:ctrlPr>
                        </m:naryPr>
                        <m:sub>
                          <m:r>
                            <m:rPr>
                              <m:nor/>
                            </m:rPr>
                            <a:rPr lang="en-US" i="1">
                              <a:latin typeface="Cambria Math" panose="02040503050406030204" charset="0"/>
                            </a:rPr>
                            <m:t>i</m:t>
                          </m:r>
                          <m:r>
                            <m:rPr>
                              <m:nor/>
                            </m:rPr>
                            <a:rPr lang="en-US">
                              <a:latin typeface="Cambria Math" panose="02040503050406030204" charset="0"/>
                            </a:rPr>
                            <m:t>=</m:t>
                          </m:r>
                          <m:r>
                            <m:rPr>
                              <m:nor/>
                            </m:rPr>
                            <a:rPr lang="en-US">
                              <a:latin typeface="Cambria Math" panose="02040503050406030204" charset="0"/>
                            </a:rPr>
                            <m:t>0</m:t>
                          </m:r>
                        </m:sub>
                        <m:sup>
                          <m:r>
                            <m:rPr>
                              <m:nor/>
                            </m:rPr>
                            <a:rPr lang="en-US" i="1">
                              <a:latin typeface="Cambria Math" panose="02040503050406030204" charset="0"/>
                            </a:rPr>
                            <m:t>n</m:t>
                          </m:r>
                          <m:r>
                            <m:rPr>
                              <m:nor/>
                            </m:rPr>
                            <a:rPr lang="en-US" i="1">
                              <a:latin typeface="Cambria Math" panose="02040503050406030204" charset="0"/>
                            </a:rPr>
                            <m:t>−</m:t>
                          </m:r>
                          <m:r>
                            <m:rPr>
                              <m:nor/>
                            </m:rPr>
                            <a:rPr lang="en-US">
                              <a:latin typeface="Cambria Math" panose="02040503050406030204" charset="0"/>
                            </a:rPr>
                            <m:t>1</m:t>
                          </m:r>
                        </m:sup>
                        <m:e>
                          <m:sSup>
                            <m:sSupPr>
                              <m:ctrlPr>
                                <a:rPr lang="en-US" i="1">
                                  <a:latin typeface="Cambria Math" panose="02040503050406030204" charset="0"/>
                                </a:rPr>
                              </m:ctrlPr>
                            </m:sSupPr>
                            <m:e>
                              <m:r>
                                <m:rPr>
                                  <m:nor/>
                                </m:rPr>
                                <a:rPr lang="en-US">
                                  <a:latin typeface="Cambria Math" panose="02040503050406030204" charset="0"/>
                                </a:rPr>
                                <m:t>2</m:t>
                              </m:r>
                            </m:e>
                            <m:sup>
                              <m:r>
                                <m:rPr>
                                  <m:nor/>
                                </m:rPr>
                                <a:rPr lang="en-US" i="1">
                                  <a:latin typeface="Cambria Math" panose="02040503050406030204" charset="0"/>
                                </a:rPr>
                                <m:t>i</m:t>
                              </m:r>
                            </m:sup>
                          </m:sSup>
                        </m:e>
                      </m:nary>
                      <m:sSub>
                        <m:sSubPr>
                          <m:ctrlPr>
                            <a:rPr lang="en-US" i="1">
                              <a:latin typeface="Cambria Math" panose="02040503050406030204" charset="0"/>
                            </a:rPr>
                          </m:ctrlPr>
                        </m:sSubPr>
                        <m:e>
                          <m:r>
                            <m:rPr>
                              <m:nor/>
                            </m:rPr>
                            <a:rPr lang="en-US" i="1">
                              <a:latin typeface="Cambria Math" panose="02040503050406030204" charset="0"/>
                            </a:rPr>
                            <m:t>b</m:t>
                          </m:r>
                        </m:e>
                        <m:sub>
                          <m:r>
                            <m:rPr>
                              <m:nor/>
                            </m:rPr>
                            <a:rPr lang="en-US" i="1">
                              <a:latin typeface="Cambria Math" panose="02040503050406030204" charset="0"/>
                            </a:rPr>
                            <m:t>i</m:t>
                          </m:r>
                        </m:sub>
                      </m:sSub>
                    </m:oMath>
                  </m:oMathPara>
                </a14:m>
                <a:endParaRPr lang="en-US" dirty="0"/>
              </a:p>
              <a:p>
                <a:pPr marL="0" indent="0" algn="ctr">
                  <a:buNone/>
                </a:pPr>
                <a:r>
                  <a:rPr lang="en-US" dirty="0" err="1"/>
                  <a:t>Giá</a:t>
                </a:r>
                <a:r>
                  <a:rPr lang="en-US" dirty="0"/>
                  <a:t> </a:t>
                </a:r>
                <a:r>
                  <a:rPr lang="en-US" dirty="0" err="1"/>
                  <a:t>trị</a:t>
                </a:r>
                <a:r>
                  <a:rPr lang="en-US" dirty="0"/>
                  <a:t> </a:t>
                </a:r>
                <a:r>
                  <a:rPr lang="en-US" dirty="0" err="1"/>
                  <a:t>nhỏ</a:t>
                </a:r>
                <a:r>
                  <a:rPr lang="en-US" dirty="0"/>
                  <a:t> </a:t>
                </a:r>
                <a:r>
                  <a:rPr lang="en-US" dirty="0" err="1"/>
                  <a:t>nhất</a:t>
                </a:r>
                <a:r>
                  <a:rPr lang="en-US" dirty="0"/>
                  <a:t>: 0; </a:t>
                </a:r>
                <a:r>
                  <a:rPr lang="en-US" dirty="0" err="1"/>
                  <a:t>Giá</a:t>
                </a:r>
                <a:r>
                  <a:rPr lang="en-US" dirty="0"/>
                  <a:t> </a:t>
                </a:r>
                <a:r>
                  <a:rPr lang="en-US" dirty="0" err="1"/>
                  <a:t>trị</a:t>
                </a:r>
                <a:r>
                  <a:rPr lang="en-US" dirty="0"/>
                  <a:t> </a:t>
                </a:r>
                <a:r>
                  <a:rPr lang="en-US" dirty="0" err="1"/>
                  <a:t>lớn</a:t>
                </a:r>
                <a:r>
                  <a:rPr lang="en-US" dirty="0"/>
                  <a:t> </a:t>
                </a:r>
                <a:r>
                  <a:rPr lang="en-US" dirty="0" err="1"/>
                  <a:t>nhất</a:t>
                </a:r>
                <a:r>
                  <a:rPr lang="en-US" dirty="0"/>
                  <a:t>: 2</a:t>
                </a:r>
                <a:r>
                  <a:rPr lang="en-US" i="1" baseline="30000" dirty="0"/>
                  <a:t>n</a:t>
                </a:r>
                <a:r>
                  <a:rPr lang="en-US" dirty="0"/>
                  <a:t> – 1 </a:t>
                </a:r>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graphicFrame>
        <p:nvGraphicFramePr>
          <p:cNvPr id="5" name="Table 5"/>
          <p:cNvGraphicFramePr>
            <a:graphicFrameLocks noGrp="1"/>
          </p:cNvGraphicFramePr>
          <p:nvPr/>
        </p:nvGraphicFramePr>
        <p:xfrm>
          <a:off x="2165193" y="2462276"/>
          <a:ext cx="8128000" cy="966724"/>
        </p:xfrm>
        <a:graphic>
          <a:graphicData uri="http://schemas.openxmlformats.org/drawingml/2006/table">
            <a:tbl>
              <a:tblPr firstRow="1" bandRow="1">
                <a:tableStyleId>{5940675A-B579-460E-94D1-54222C63F5DA}</a:tableStyleId>
              </a:tblPr>
              <a:tblGrid>
                <a:gridCol w="812800"/>
                <a:gridCol w="812800"/>
                <a:gridCol w="812800"/>
                <a:gridCol w="812800"/>
                <a:gridCol w="812800"/>
                <a:gridCol w="812800"/>
                <a:gridCol w="812800"/>
                <a:gridCol w="812800"/>
                <a:gridCol w="812800"/>
                <a:gridCol w="812800"/>
              </a:tblGrid>
              <a:tr h="370840">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9</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8</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7</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6</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5</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4</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3</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2</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1</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0</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a:effectLst/>
                          <a:latin typeface="Times New Roman" panose="02020603050405020304" pitchFamily="18" charset="0"/>
                          <a:cs typeface="Times New Roman" panose="02020603050405020304" pitchFamily="18" charset="0"/>
                        </a:rPr>
                        <a:t>1</a:t>
                      </a:r>
                      <a:endParaRPr lang="en-US" sz="28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a:effectLst/>
                          <a:latin typeface="Times New Roman" panose="02020603050405020304" pitchFamily="18" charset="0"/>
                          <a:cs typeface="Times New Roman" panose="02020603050405020304" pitchFamily="18" charset="0"/>
                        </a:rPr>
                        <a:t>1</a:t>
                      </a:r>
                      <a:endParaRPr lang="en-US" sz="28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AlternateContent xmlns:mc="http://schemas.openxmlformats.org/markup-compatibility/2006">
        <mc:Choice xmlns:a14="http://schemas.microsoft.com/office/drawing/2010/main" Requires="a14">
          <p:sp>
            <p:nvSpPr>
              <p:cNvPr id="7" name="Rectangle 6"/>
              <p:cNvSpPr/>
              <p:nvPr/>
            </p:nvSpPr>
            <p:spPr>
              <a:xfrm>
                <a:off x="1684359" y="3563937"/>
                <a:ext cx="9089668" cy="221317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mcs>
                            <m:mc>
                              <m:mcPr>
                                <m:count m:val="3"/>
                                <m:mcJc m:val="center"/>
                              </m:mcPr>
                            </m:mc>
                          </m:mcs>
                          <m:plcHide m:val="on"/>
                          <m:ctrlPr>
                            <a:rPr lang="en-US" sz="2800" i="1">
                              <a:latin typeface="Cambria Math" panose="02040503050406030204" charset="0"/>
                            </a:rPr>
                          </m:ctrlPr>
                        </m:mPr>
                        <m:mr>
                          <m:e>
                            <m:r>
                              <m:rPr>
                                <m:nor/>
                              </m:rPr>
                              <a:rPr lang="en-US" sz="2800">
                                <a:latin typeface="Times New Roman" panose="02020603050405020304" pitchFamily="18" charset="0"/>
                                <a:cs typeface="Times New Roman" panose="02020603050405020304" pitchFamily="18" charset="0"/>
                              </a:rPr>
                              <m:t>v</m:t>
                            </m:r>
                            <m:r>
                              <m:rPr>
                                <m:nor/>
                              </m:rPr>
                              <a:rPr lang="en-US" sz="2800" i="1">
                                <a:latin typeface="Times New Roman" panose="02020603050405020304" pitchFamily="18" charset="0"/>
                                <a:cs typeface="Times New Roman" panose="02020603050405020304" pitchFamily="18" charset="0"/>
                              </a:rPr>
                              <m:t> = </m:t>
                            </m:r>
                            <m:nary>
                              <m:naryPr>
                                <m:chr m:val="∑"/>
                                <m:limLoc m:val="undOvr"/>
                                <m:ctrlPr>
                                  <a:rPr lang="en-US" sz="2800" i="1">
                                    <a:latin typeface="Cambria Math" panose="02040503050406030204" charset="0"/>
                                  </a:rPr>
                                </m:ctrlPr>
                              </m:naryPr>
                              <m:sub>
                                <m:r>
                                  <m:rPr>
                                    <m:nor/>
                                  </m:rPr>
                                  <a:rPr lang="en-US" sz="2800" i="1">
                                    <a:latin typeface="Times New Roman" panose="02020603050405020304" pitchFamily="18" charset="0"/>
                                    <a:cs typeface="Times New Roman" panose="02020603050405020304" pitchFamily="18" charset="0"/>
                                  </a:rPr>
                                  <m:t>i</m:t>
                                </m:r>
                                <m:r>
                                  <m:rPr>
                                    <m:nor/>
                                  </m:rPr>
                                  <a:rPr lang="en-US" sz="2800" i="1">
                                    <a:latin typeface="Times New Roman" panose="02020603050405020304" pitchFamily="18" charset="0"/>
                                    <a:cs typeface="Times New Roman" panose="02020603050405020304" pitchFamily="18" charset="0"/>
                                  </a:rPr>
                                  <m:t>=</m:t>
                                </m:r>
                                <m:r>
                                  <m:rPr>
                                    <m:nor/>
                                  </m:rPr>
                                  <a:rPr lang="en-US" sz="2800" i="1">
                                    <a:latin typeface="Times New Roman" panose="02020603050405020304" pitchFamily="18" charset="0"/>
                                    <a:cs typeface="Times New Roman" panose="02020603050405020304" pitchFamily="18" charset="0"/>
                                  </a:rPr>
                                  <m:t>0</m:t>
                                </m:r>
                              </m:sub>
                              <m:sup>
                                <m:r>
                                  <m:rPr>
                                    <m:nor/>
                                  </m:rPr>
                                  <a:rPr lang="en-US" sz="2800" b="0" i="1" smtClean="0">
                                    <a:latin typeface="Times New Roman" panose="02020603050405020304" pitchFamily="18" charset="0"/>
                                    <a:cs typeface="Times New Roman" panose="02020603050405020304" pitchFamily="18" charset="0"/>
                                  </a:rPr>
                                  <m:t>9</m:t>
                                </m:r>
                              </m:sup>
                              <m:e>
                                <m:sSup>
                                  <m:sSupPr>
                                    <m:ctrlPr>
                                      <a:rPr lang="en-US" sz="2800" i="1">
                                        <a:latin typeface="Cambria Math" panose="02040503050406030204" charset="0"/>
                                      </a:rPr>
                                    </m:ctrlPr>
                                  </m:sSupPr>
                                  <m:e>
                                    <m:r>
                                      <m:rPr>
                                        <m:nor/>
                                      </m:rPr>
                                      <a:rPr lang="en-US" sz="2800" i="1">
                                        <a:latin typeface="Times New Roman" panose="02020603050405020304" pitchFamily="18" charset="0"/>
                                        <a:cs typeface="Times New Roman" panose="02020603050405020304" pitchFamily="18" charset="0"/>
                                      </a:rPr>
                                      <m:t>2</m:t>
                                    </m:r>
                                  </m:e>
                                  <m:sup>
                                    <m:r>
                                      <m:rPr>
                                        <m:nor/>
                                      </m:rPr>
                                      <a:rPr lang="en-US" sz="2800" i="1">
                                        <a:latin typeface="Times New Roman" panose="02020603050405020304" pitchFamily="18" charset="0"/>
                                        <a:cs typeface="Times New Roman" panose="02020603050405020304" pitchFamily="18" charset="0"/>
                                      </a:rPr>
                                      <m:t>i</m:t>
                                    </m:r>
                                  </m:sup>
                                </m:sSup>
                              </m:e>
                            </m:nary>
                            <m:sSub>
                              <m:sSubPr>
                                <m:ctrlPr>
                                  <a:rPr lang="en-US" sz="2800" i="1">
                                    <a:latin typeface="Cambria Math" panose="02040503050406030204" charset="0"/>
                                  </a:rPr>
                                </m:ctrlPr>
                              </m:sSubPr>
                              <m:e>
                                <m:r>
                                  <m:rPr>
                                    <m:nor/>
                                  </m:rPr>
                                  <a:rPr lang="en-US" sz="2800" i="1">
                                    <a:latin typeface="Times New Roman" panose="02020603050405020304" pitchFamily="18" charset="0"/>
                                    <a:cs typeface="Times New Roman" panose="02020603050405020304" pitchFamily="18" charset="0"/>
                                  </a:rPr>
                                  <m:t>b</m:t>
                                </m:r>
                              </m:e>
                              <m:sub>
                                <m:r>
                                  <m:rPr>
                                    <m:nor/>
                                  </m:rPr>
                                  <a:rPr lang="en-US" sz="2800" i="1">
                                    <a:latin typeface="Times New Roman" panose="02020603050405020304" pitchFamily="18" charset="0"/>
                                    <a:cs typeface="Times New Roman" panose="02020603050405020304" pitchFamily="18" charset="0"/>
                                  </a:rPr>
                                  <m:t>i</m:t>
                                </m:r>
                              </m:sub>
                            </m:sSub>
                          </m:e>
                          <m:e>
                            <m:r>
                              <a:rPr lang="en-US" sz="2800" i="0">
                                <a:latin typeface="Cambria Math" panose="02040503050406030204" charset="0"/>
                              </a:rPr>
                              <m:t>=</m:t>
                            </m:r>
                          </m:e>
                          <m:e>
                            <m:sSup>
                              <m:sSupPr>
                                <m:ctrlPr>
                                  <a:rPr lang="en-US" sz="2800" i="1">
                                    <a:latin typeface="Cambria Math" panose="02040503050406030204" charset="0"/>
                                  </a:rPr>
                                </m:ctrlPr>
                              </m:sSupPr>
                              <m:e>
                                <m:r>
                                  <m:rPr>
                                    <m:nor/>
                                  </m:rPr>
                                  <a:rPr lang="en-US" sz="2800" i="1">
                                    <a:latin typeface="Times New Roman" panose="02020603050405020304" pitchFamily="18" charset="0"/>
                                    <a:cs typeface="Times New Roman" panose="02020603050405020304" pitchFamily="18" charset="0"/>
                                  </a:rPr>
                                  <m:t>2</m:t>
                                </m:r>
                              </m:e>
                              <m:sup>
                                <m:r>
                                  <m:rPr>
                                    <m:nor/>
                                  </m:rPr>
                                  <a:rPr lang="en-US" sz="2800" i="1">
                                    <a:latin typeface="Times New Roman" panose="02020603050405020304" pitchFamily="18" charset="0"/>
                                    <a:cs typeface="Times New Roman" panose="02020603050405020304" pitchFamily="18" charset="0"/>
                                  </a:rPr>
                                  <m:t>9</m:t>
                                </m:r>
                              </m:sup>
                            </m:sSup>
                            <m:r>
                              <m:rPr>
                                <m:nor/>
                              </m:rPr>
                              <a:rPr lang="en-US" sz="2800" i="1">
                                <a:latin typeface="Times New Roman" panose="02020603050405020304" pitchFamily="18" charset="0"/>
                                <a:cs typeface="Times New Roman" panose="02020603050405020304" pitchFamily="18" charset="0"/>
                              </a:rPr>
                              <m:t>.</m:t>
                            </m:r>
                            <m:r>
                              <m:rPr>
                                <m:nor/>
                              </m:rPr>
                              <a:rPr lang="en-US" sz="2800" i="1">
                                <a:latin typeface="Times New Roman" panose="02020603050405020304" pitchFamily="18" charset="0"/>
                                <a:cs typeface="Times New Roman" panose="02020603050405020304" pitchFamily="18" charset="0"/>
                              </a:rPr>
                              <m:t>1</m:t>
                            </m:r>
                            <m:r>
                              <m:rPr>
                                <m:nor/>
                              </m:rPr>
                              <a:rPr lang="en-US" sz="2800" i="1">
                                <a:latin typeface="Times New Roman" panose="02020603050405020304" pitchFamily="18" charset="0"/>
                                <a:cs typeface="Times New Roman" panose="02020603050405020304" pitchFamily="18" charset="0"/>
                              </a:rPr>
                              <m:t> + </m:t>
                            </m:r>
                            <m:sSup>
                              <m:sSupPr>
                                <m:ctrlPr>
                                  <a:rPr lang="en-US" sz="2800" i="1">
                                    <a:latin typeface="Cambria Math" panose="02040503050406030204" charset="0"/>
                                  </a:rPr>
                                </m:ctrlPr>
                              </m:sSupPr>
                              <m:e>
                                <m:r>
                                  <m:rPr>
                                    <m:nor/>
                                  </m:rPr>
                                  <a:rPr lang="en-US" sz="2800" i="1">
                                    <a:latin typeface="Times New Roman" panose="02020603050405020304" pitchFamily="18" charset="0"/>
                                    <a:cs typeface="Times New Roman" panose="02020603050405020304" pitchFamily="18" charset="0"/>
                                  </a:rPr>
                                  <m:t>2</m:t>
                                </m:r>
                              </m:e>
                              <m:sup>
                                <m:r>
                                  <m:rPr>
                                    <m:nor/>
                                  </m:rPr>
                                  <a:rPr lang="en-US" sz="2800" i="1">
                                    <a:latin typeface="Times New Roman" panose="02020603050405020304" pitchFamily="18" charset="0"/>
                                    <a:cs typeface="Times New Roman" panose="02020603050405020304" pitchFamily="18" charset="0"/>
                                  </a:rPr>
                                  <m:t>7</m:t>
                                </m:r>
                              </m:sup>
                            </m:sSup>
                            <m:r>
                              <m:rPr>
                                <m:nor/>
                              </m:rPr>
                              <a:rPr lang="en-US" sz="2800" i="1">
                                <a:latin typeface="Times New Roman" panose="02020603050405020304" pitchFamily="18" charset="0"/>
                                <a:cs typeface="Times New Roman" panose="02020603050405020304" pitchFamily="18" charset="0"/>
                              </a:rPr>
                              <m:t>.</m:t>
                            </m:r>
                            <m:r>
                              <m:rPr>
                                <m:nor/>
                              </m:rPr>
                              <a:rPr lang="en-US" sz="2800" i="1">
                                <a:latin typeface="Times New Roman" panose="02020603050405020304" pitchFamily="18" charset="0"/>
                                <a:cs typeface="Times New Roman" panose="02020603050405020304" pitchFamily="18" charset="0"/>
                              </a:rPr>
                              <m:t>1</m:t>
                            </m:r>
                            <m:r>
                              <m:rPr>
                                <m:nor/>
                              </m:rPr>
                              <a:rPr lang="en-US" sz="2800" i="1">
                                <a:latin typeface="Times New Roman" panose="02020603050405020304" pitchFamily="18" charset="0"/>
                                <a:cs typeface="Times New Roman" panose="02020603050405020304" pitchFamily="18" charset="0"/>
                              </a:rPr>
                              <m:t> + </m:t>
                            </m:r>
                            <m:sSup>
                              <m:sSupPr>
                                <m:ctrlPr>
                                  <a:rPr lang="en-US" sz="2800" i="1">
                                    <a:latin typeface="Cambria Math" panose="02040503050406030204" charset="0"/>
                                  </a:rPr>
                                </m:ctrlPr>
                              </m:sSupPr>
                              <m:e>
                                <m:r>
                                  <m:rPr>
                                    <m:nor/>
                                  </m:rPr>
                                  <a:rPr lang="en-US" sz="2800" i="1">
                                    <a:latin typeface="Times New Roman" panose="02020603050405020304" pitchFamily="18" charset="0"/>
                                    <a:cs typeface="Times New Roman" panose="02020603050405020304" pitchFamily="18" charset="0"/>
                                  </a:rPr>
                                  <m:t>2</m:t>
                                </m:r>
                              </m:e>
                              <m:sup>
                                <m:r>
                                  <m:rPr>
                                    <m:nor/>
                                  </m:rPr>
                                  <a:rPr lang="en-US" sz="2800" i="1">
                                    <a:latin typeface="Times New Roman" panose="02020603050405020304" pitchFamily="18" charset="0"/>
                                    <a:cs typeface="Times New Roman" panose="02020603050405020304" pitchFamily="18" charset="0"/>
                                  </a:rPr>
                                  <m:t>6</m:t>
                                </m:r>
                              </m:sup>
                            </m:sSup>
                            <m:r>
                              <m:rPr>
                                <m:nor/>
                              </m:rPr>
                              <a:rPr lang="en-US" sz="2800" i="1">
                                <a:latin typeface="Times New Roman" panose="02020603050405020304" pitchFamily="18" charset="0"/>
                                <a:cs typeface="Times New Roman" panose="02020603050405020304" pitchFamily="18" charset="0"/>
                              </a:rPr>
                              <m:t>.</m:t>
                            </m:r>
                            <m:r>
                              <m:rPr>
                                <m:nor/>
                              </m:rPr>
                              <a:rPr lang="en-US" sz="2800" i="1">
                                <a:latin typeface="Times New Roman" panose="02020603050405020304" pitchFamily="18" charset="0"/>
                                <a:cs typeface="Times New Roman" panose="02020603050405020304" pitchFamily="18" charset="0"/>
                              </a:rPr>
                              <m:t>1</m:t>
                            </m:r>
                            <m:r>
                              <m:rPr>
                                <m:nor/>
                              </m:rPr>
                              <a:rPr lang="en-US" sz="2800" i="1">
                                <a:latin typeface="Times New Roman" panose="02020603050405020304" pitchFamily="18" charset="0"/>
                                <a:cs typeface="Times New Roman" panose="02020603050405020304" pitchFamily="18" charset="0"/>
                              </a:rPr>
                              <m:t> + </m:t>
                            </m:r>
                            <m:sSup>
                              <m:sSupPr>
                                <m:ctrlPr>
                                  <a:rPr lang="en-US" sz="2800" i="1">
                                    <a:latin typeface="Cambria Math" panose="02040503050406030204" charset="0"/>
                                  </a:rPr>
                                </m:ctrlPr>
                              </m:sSupPr>
                              <m:e>
                                <m:r>
                                  <m:rPr>
                                    <m:nor/>
                                  </m:rPr>
                                  <a:rPr lang="en-US" sz="2800" i="1">
                                    <a:latin typeface="Times New Roman" panose="02020603050405020304" pitchFamily="18" charset="0"/>
                                    <a:cs typeface="Times New Roman" panose="02020603050405020304" pitchFamily="18" charset="0"/>
                                  </a:rPr>
                                  <m:t>2</m:t>
                                </m:r>
                              </m:e>
                              <m:sup>
                                <m:r>
                                  <m:rPr>
                                    <m:nor/>
                                  </m:rPr>
                                  <a:rPr lang="en-US" sz="2800" i="1">
                                    <a:latin typeface="Times New Roman" panose="02020603050405020304" pitchFamily="18" charset="0"/>
                                    <a:cs typeface="Times New Roman" panose="02020603050405020304" pitchFamily="18" charset="0"/>
                                  </a:rPr>
                                  <m:t>5</m:t>
                                </m:r>
                              </m:sup>
                            </m:sSup>
                            <m:r>
                              <m:rPr>
                                <m:nor/>
                              </m:rPr>
                              <a:rPr lang="en-US" sz="2800" i="1">
                                <a:latin typeface="Times New Roman" panose="02020603050405020304" pitchFamily="18" charset="0"/>
                                <a:cs typeface="Times New Roman" panose="02020603050405020304" pitchFamily="18" charset="0"/>
                              </a:rPr>
                              <m:t>.</m:t>
                            </m:r>
                            <m:r>
                              <m:rPr>
                                <m:nor/>
                              </m:rPr>
                              <a:rPr lang="en-US" sz="2800" i="1">
                                <a:latin typeface="Times New Roman" panose="02020603050405020304" pitchFamily="18" charset="0"/>
                                <a:cs typeface="Times New Roman" panose="02020603050405020304" pitchFamily="18" charset="0"/>
                              </a:rPr>
                              <m:t>1</m:t>
                            </m:r>
                            <m:r>
                              <m:rPr>
                                <m:nor/>
                              </m:rPr>
                              <a:rPr lang="en-US" sz="2800" i="1">
                                <a:latin typeface="Times New Roman" panose="02020603050405020304" pitchFamily="18" charset="0"/>
                                <a:cs typeface="Times New Roman" panose="02020603050405020304" pitchFamily="18" charset="0"/>
                              </a:rPr>
                              <m:t> + </m:t>
                            </m:r>
                            <m:sSup>
                              <m:sSupPr>
                                <m:ctrlPr>
                                  <a:rPr lang="en-US" sz="2800" i="1">
                                    <a:latin typeface="Cambria Math" panose="02040503050406030204" charset="0"/>
                                  </a:rPr>
                                </m:ctrlPr>
                              </m:sSupPr>
                              <m:e>
                                <m:r>
                                  <m:rPr>
                                    <m:nor/>
                                  </m:rPr>
                                  <a:rPr lang="en-US" sz="2800" i="1">
                                    <a:latin typeface="Times New Roman" panose="02020603050405020304" pitchFamily="18" charset="0"/>
                                    <a:cs typeface="Times New Roman" panose="02020603050405020304" pitchFamily="18" charset="0"/>
                                  </a:rPr>
                                  <m:t>2</m:t>
                                </m:r>
                              </m:e>
                              <m:sup>
                                <m:r>
                                  <m:rPr>
                                    <m:nor/>
                                  </m:rPr>
                                  <a:rPr lang="en-US" sz="2800" i="1">
                                    <a:latin typeface="Times New Roman" panose="02020603050405020304" pitchFamily="18" charset="0"/>
                                    <a:cs typeface="Times New Roman" panose="02020603050405020304" pitchFamily="18" charset="0"/>
                                  </a:rPr>
                                  <m:t>3</m:t>
                                </m:r>
                              </m:sup>
                            </m:sSup>
                            <m:r>
                              <m:rPr>
                                <m:nor/>
                              </m:rPr>
                              <a:rPr lang="en-US" sz="2800" i="1">
                                <a:latin typeface="Times New Roman" panose="02020603050405020304" pitchFamily="18" charset="0"/>
                                <a:cs typeface="Times New Roman" panose="02020603050405020304" pitchFamily="18" charset="0"/>
                              </a:rPr>
                              <m:t>.</m:t>
                            </m:r>
                            <m:r>
                              <m:rPr>
                                <m:nor/>
                              </m:rPr>
                              <a:rPr lang="en-US" sz="2800" i="1">
                                <a:latin typeface="Times New Roman" panose="02020603050405020304" pitchFamily="18" charset="0"/>
                                <a:cs typeface="Times New Roman" panose="02020603050405020304" pitchFamily="18" charset="0"/>
                              </a:rPr>
                              <m:t>1</m:t>
                            </m:r>
                            <m:r>
                              <m:rPr>
                                <m:nor/>
                              </m:rPr>
                              <a:rPr lang="en-US" sz="2800" i="1">
                                <a:latin typeface="Times New Roman" panose="02020603050405020304" pitchFamily="18" charset="0"/>
                                <a:cs typeface="Times New Roman" panose="02020603050405020304" pitchFamily="18" charset="0"/>
                              </a:rPr>
                              <m:t> + </m:t>
                            </m:r>
                            <m:sSup>
                              <m:sSupPr>
                                <m:ctrlPr>
                                  <a:rPr lang="en-US" sz="2800" i="1">
                                    <a:latin typeface="Cambria Math" panose="02040503050406030204" charset="0"/>
                                  </a:rPr>
                                </m:ctrlPr>
                              </m:sSupPr>
                              <m:e>
                                <m:r>
                                  <m:rPr>
                                    <m:nor/>
                                  </m:rPr>
                                  <a:rPr lang="en-US" sz="2800" i="1">
                                    <a:latin typeface="Times New Roman" panose="02020603050405020304" pitchFamily="18" charset="0"/>
                                    <a:cs typeface="Times New Roman" panose="02020603050405020304" pitchFamily="18" charset="0"/>
                                  </a:rPr>
                                  <m:t>2</m:t>
                                </m:r>
                              </m:e>
                              <m:sup>
                                <m:r>
                                  <a:rPr lang="en-US" sz="2800" i="0">
                                    <a:latin typeface="Cambria Math" panose="02040503050406030204" charset="0"/>
                                  </a:rPr>
                                  <m:t>0</m:t>
                                </m:r>
                              </m:sup>
                            </m:sSup>
                            <m:r>
                              <m:rPr>
                                <m:nor/>
                              </m:rPr>
                              <a:rPr lang="en-US" sz="2800" i="1">
                                <a:latin typeface="Times New Roman" panose="02020603050405020304" pitchFamily="18" charset="0"/>
                                <a:cs typeface="Times New Roman" panose="02020603050405020304" pitchFamily="18" charset="0"/>
                              </a:rPr>
                              <m:t>.</m:t>
                            </m:r>
                            <m:r>
                              <m:rPr>
                                <m:nor/>
                              </m:rPr>
                              <a:rPr lang="en-US" sz="2800" i="1">
                                <a:latin typeface="Times New Roman" panose="02020603050405020304" pitchFamily="18" charset="0"/>
                                <a:cs typeface="Times New Roman" panose="02020603050405020304" pitchFamily="18" charset="0"/>
                              </a:rPr>
                              <m:t>1</m:t>
                            </m:r>
                          </m:e>
                        </m:mr>
                        <m:mr>
                          <m:e/>
                          <m:e>
                            <m:r>
                              <a:rPr lang="en-US" sz="2800" i="0">
                                <a:latin typeface="Cambria Math" panose="02040503050406030204" charset="0"/>
                              </a:rPr>
                              <m:t>=</m:t>
                            </m:r>
                          </m:e>
                          <m:e>
                            <m:r>
                              <m:rPr>
                                <m:nor/>
                              </m:rPr>
                              <a:rPr lang="en-US" sz="2800" i="1">
                                <a:latin typeface="Times New Roman" panose="02020603050405020304" pitchFamily="18" charset="0"/>
                                <a:cs typeface="Times New Roman" panose="02020603050405020304" pitchFamily="18" charset="0"/>
                              </a:rPr>
                              <m:t>512</m:t>
                            </m:r>
                            <m:r>
                              <m:rPr>
                                <m:nor/>
                              </m:rPr>
                              <a:rPr lang="en-US" sz="2800" i="1">
                                <a:latin typeface="Times New Roman" panose="02020603050405020304" pitchFamily="18" charset="0"/>
                                <a:cs typeface="Times New Roman" panose="02020603050405020304" pitchFamily="18" charset="0"/>
                              </a:rPr>
                              <m:t> + </m:t>
                            </m:r>
                            <m:r>
                              <m:rPr>
                                <m:nor/>
                              </m:rPr>
                              <a:rPr lang="en-US" sz="2800" i="1">
                                <a:latin typeface="Times New Roman" panose="02020603050405020304" pitchFamily="18" charset="0"/>
                                <a:cs typeface="Times New Roman" panose="02020603050405020304" pitchFamily="18" charset="0"/>
                              </a:rPr>
                              <m:t>128</m:t>
                            </m:r>
                            <m:r>
                              <m:rPr>
                                <m:nor/>
                              </m:rPr>
                              <a:rPr lang="en-US" sz="2800" i="1">
                                <a:latin typeface="Times New Roman" panose="02020603050405020304" pitchFamily="18" charset="0"/>
                                <a:cs typeface="Times New Roman" panose="02020603050405020304" pitchFamily="18" charset="0"/>
                              </a:rPr>
                              <m:t> + </m:t>
                            </m:r>
                            <m:r>
                              <m:rPr>
                                <m:nor/>
                              </m:rPr>
                              <a:rPr lang="en-US" sz="2800" i="1">
                                <a:latin typeface="Times New Roman" panose="02020603050405020304" pitchFamily="18" charset="0"/>
                                <a:cs typeface="Times New Roman" panose="02020603050405020304" pitchFamily="18" charset="0"/>
                              </a:rPr>
                              <m:t>64</m:t>
                            </m:r>
                            <m:r>
                              <m:rPr>
                                <m:nor/>
                              </m:rPr>
                              <a:rPr lang="en-US" sz="2800" i="1">
                                <a:latin typeface="Times New Roman" panose="02020603050405020304" pitchFamily="18" charset="0"/>
                                <a:cs typeface="Times New Roman" panose="02020603050405020304" pitchFamily="18" charset="0"/>
                              </a:rPr>
                              <m:t> + </m:t>
                            </m:r>
                            <m:r>
                              <m:rPr>
                                <m:nor/>
                              </m:rPr>
                              <a:rPr lang="en-US" sz="2800" i="1">
                                <a:latin typeface="Times New Roman" panose="02020603050405020304" pitchFamily="18" charset="0"/>
                                <a:cs typeface="Times New Roman" panose="02020603050405020304" pitchFamily="18" charset="0"/>
                              </a:rPr>
                              <m:t>32</m:t>
                            </m:r>
                            <m:r>
                              <m:rPr>
                                <m:nor/>
                              </m:rPr>
                              <a:rPr lang="en-US" sz="2800" i="1">
                                <a:latin typeface="Times New Roman" panose="02020603050405020304" pitchFamily="18" charset="0"/>
                                <a:cs typeface="Times New Roman" panose="02020603050405020304" pitchFamily="18" charset="0"/>
                              </a:rPr>
                              <m:t> + </m:t>
                            </m:r>
                            <m:r>
                              <m:rPr>
                                <m:nor/>
                              </m:rPr>
                              <a:rPr lang="en-US" sz="2800" i="1">
                                <a:latin typeface="Times New Roman" panose="02020603050405020304" pitchFamily="18" charset="0"/>
                                <a:cs typeface="Times New Roman" panose="02020603050405020304" pitchFamily="18" charset="0"/>
                              </a:rPr>
                              <m:t>8</m:t>
                            </m:r>
                            <m:r>
                              <m:rPr>
                                <m:nor/>
                              </m:rPr>
                              <a:rPr lang="en-US" sz="2800" i="1">
                                <a:latin typeface="Times New Roman" panose="02020603050405020304" pitchFamily="18" charset="0"/>
                                <a:cs typeface="Times New Roman" panose="02020603050405020304" pitchFamily="18" charset="0"/>
                              </a:rPr>
                              <m:t> + </m:t>
                            </m:r>
                            <m:r>
                              <m:rPr>
                                <m:nor/>
                              </m:rPr>
                              <a:rPr lang="en-US" sz="2800" i="1">
                                <a:latin typeface="Times New Roman" panose="02020603050405020304" pitchFamily="18" charset="0"/>
                                <a:cs typeface="Times New Roman" panose="02020603050405020304" pitchFamily="18" charset="0"/>
                              </a:rPr>
                              <m:t>1</m:t>
                            </m:r>
                          </m:e>
                        </m:mr>
                        <m:mr>
                          <m:e/>
                          <m:e>
                            <m:r>
                              <a:rPr lang="en-US" sz="2800" i="0">
                                <a:latin typeface="Cambria Math" panose="02040503050406030204" charset="0"/>
                              </a:rPr>
                              <m:t>=</m:t>
                            </m:r>
                          </m:e>
                          <m:e>
                            <m:r>
                              <m:rPr>
                                <m:nor/>
                              </m:rPr>
                              <a:rPr lang="en-US" sz="2800" i="1">
                                <a:latin typeface="Times New Roman" panose="02020603050405020304" pitchFamily="18" charset="0"/>
                                <a:cs typeface="Times New Roman" panose="02020603050405020304" pitchFamily="18" charset="0"/>
                              </a:rPr>
                              <m:t>745</m:t>
                            </m:r>
                          </m:e>
                        </m:mr>
                      </m:m>
                    </m:oMath>
                  </m:oMathPara>
                </a14:m>
                <a:endParaRPr lang="en-US" sz="2800" dirty="0">
                  <a:latin typeface="Times New Roman" panose="02020603050405020304" pitchFamily="18" charset="0"/>
                  <a:cs typeface="Times New Roman" panose="02020603050405020304" pitchFamily="18" charset="0"/>
                </a:endParaRPr>
              </a:p>
            </p:txBody>
          </p:sp>
        </mc:Choice>
        <mc:Fallback>
          <p:sp>
            <p:nvSpPr>
              <p:cNvPr id="7" name="Rectangle 6"/>
              <p:cNvSpPr>
                <a:spLocks noRot="1" noChangeAspect="1" noMove="1" noResize="1" noEditPoints="1" noAdjustHandles="1" noChangeArrowheads="1" noChangeShapeType="1" noTextEdit="1"/>
              </p:cNvSpPr>
              <p:nvPr/>
            </p:nvSpPr>
            <p:spPr>
              <a:xfrm>
                <a:off x="1684359" y="3563937"/>
                <a:ext cx="9089668" cy="2213170"/>
              </a:xfrm>
              <a:prstGeom prst="rect">
                <a:avLst/>
              </a:prstGeom>
              <a:blipFill rotWithShape="1">
                <a:blip r:embed="rId2"/>
                <a:stretch>
                  <a:fillRect l="-4" t="-14" r="7" b="23"/>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p:tgtEl>
                                          <p:spTgt spid="3">
                                            <p:txEl>
                                              <p:pRg st="4" end="4"/>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3">
                                            <p:txEl>
                                              <p:pRg st="4" end="4"/>
                                            </p:txEl>
                                          </p:spTgt>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3" dur="500"/>
                                        <p:tgtEl>
                                          <p:spTgt spid="3">
                                            <p:txEl>
                                              <p:pRg st="5" end="5"/>
                                            </p:txEl>
                                          </p:spTgt>
                                        </p:tgtEl>
                                        <p:attrNameLst>
                                          <p:attrName>ppt_y</p:attrName>
                                        </p:attrNameLst>
                                      </p:cBhvr>
                                      <p:tavLst>
                                        <p:tav tm="0">
                                          <p:val>
                                            <p:strVal val="ppt_y"/>
                                          </p:val>
                                        </p:tav>
                                        <p:tav tm="100000">
                                          <p:val>
                                            <p:strVal val="1+ppt_h/2"/>
                                          </p:val>
                                        </p:tav>
                                      </p:tavLst>
                                    </p:anim>
                                    <p:set>
                                      <p:cBhvr>
                                        <p:cTn id="24"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1" y="400685"/>
            <a:ext cx="11430000" cy="1325563"/>
          </a:xfrm>
        </p:spPr>
        <p:txBody>
          <a:bodyPr/>
          <a:lstStyle/>
          <a:p>
            <a:r>
              <a:rPr lang="en-US" dirty="0"/>
              <a:t>Quiz 2 – </a:t>
            </a:r>
            <a:r>
              <a:rPr lang="en-US" dirty="0" err="1"/>
              <a:t>Chuyển</a:t>
            </a:r>
            <a:r>
              <a:rPr lang="en-US" dirty="0"/>
              <a:t> </a:t>
            </a:r>
            <a:r>
              <a:rPr lang="en-US" dirty="0" err="1"/>
              <a:t>đổi</a:t>
            </a:r>
            <a:r>
              <a:rPr lang="en-US" dirty="0"/>
              <a:t> </a:t>
            </a:r>
            <a:r>
              <a:rPr lang="en-US" dirty="0" err="1"/>
              <a:t>nhị</a:t>
            </a:r>
            <a:r>
              <a:rPr lang="en-US" dirty="0"/>
              <a:t> </a:t>
            </a:r>
            <a:r>
              <a:rPr lang="en-US" dirty="0" err="1"/>
              <a:t>phân</a:t>
            </a:r>
            <a:r>
              <a:rPr lang="en-US" dirty="0"/>
              <a:t> sang </a:t>
            </a:r>
            <a:r>
              <a:rPr lang="en-US" dirty="0" err="1"/>
              <a:t>thập</a:t>
            </a:r>
            <a:r>
              <a:rPr lang="en-US" dirty="0"/>
              <a:t> </a:t>
            </a:r>
            <a:r>
              <a:rPr lang="en-US" dirty="0" err="1"/>
              <a:t>phân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graphicFrame>
        <p:nvGraphicFramePr>
          <p:cNvPr id="5" name="Table 5"/>
          <p:cNvGraphicFramePr/>
          <p:nvPr/>
        </p:nvGraphicFramePr>
        <p:xfrm>
          <a:off x="2691441" y="1974374"/>
          <a:ext cx="6970144" cy="4053840"/>
        </p:xfrm>
        <a:graphic>
          <a:graphicData uri="http://schemas.openxmlformats.org/drawingml/2006/table">
            <a:tbl>
              <a:tblPr firstRow="1" bandRow="1">
                <a:tableStyleId>{5940675A-B579-460E-94D1-54222C63F5DA}</a:tableStyleId>
              </a:tblPr>
              <a:tblGrid>
                <a:gridCol w="3485072"/>
                <a:gridCol w="3485072"/>
              </a:tblGrid>
              <a:tr h="370840">
                <a:tc>
                  <a:txBody>
                    <a:bodyPr/>
                    <a:lstStyle/>
                    <a:p>
                      <a:pPr algn="ctr"/>
                      <a:r>
                        <a:rPr lang="en-US" sz="3200" b="1" dirty="0" err="1">
                          <a:latin typeface="Times New Roman" panose="02020603050405020304" pitchFamily="18" charset="0"/>
                          <a:cs typeface="Times New Roman" panose="02020603050405020304" pitchFamily="18" charset="0"/>
                        </a:rPr>
                        <a:t>Nhị</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phân</a:t>
                      </a:r>
                      <a:endParaRPr lang="en-US" sz="32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1" dirty="0" err="1">
                          <a:latin typeface="Times New Roman" panose="02020603050405020304" pitchFamily="18" charset="0"/>
                          <a:cs typeface="Times New Roman" panose="02020603050405020304" pitchFamily="18" charset="0"/>
                        </a:rPr>
                        <a:t>Thập</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phân</a:t>
                      </a:r>
                      <a:endParaRPr lang="en-US" sz="3200" b="1" dirty="0">
                        <a:latin typeface="Times New Roman" panose="02020603050405020304" pitchFamily="18" charset="0"/>
                        <a:cs typeface="Times New Roman" panose="02020603050405020304" pitchFamily="18" charset="0"/>
                      </a:endParaRPr>
                    </a:p>
                  </a:txBody>
                  <a:tcPr anchor="ctr"/>
                </a:tc>
              </a:tr>
              <a:tr h="370840">
                <a:tc>
                  <a:txBody>
                    <a:bodyPr/>
                    <a:lstStyle/>
                    <a:p>
                      <a:pPr algn="ctr"/>
                      <a:r>
                        <a:rPr lang="en-US" sz="3200" dirty="0">
                          <a:latin typeface="Times New Roman" panose="02020603050405020304" pitchFamily="18" charset="0"/>
                          <a:cs typeface="Times New Roman" panose="02020603050405020304" pitchFamily="18" charset="0"/>
                        </a:rPr>
                        <a:t>0</a:t>
                      </a: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r>
              <a:tr h="370840">
                <a:tc>
                  <a:txBody>
                    <a:bodyPr/>
                    <a:lstStyle/>
                    <a:p>
                      <a:pPr algn="ctr"/>
                      <a:r>
                        <a:rPr lang="en-US" sz="3200" dirty="0">
                          <a:latin typeface="Times New Roman" panose="02020603050405020304" pitchFamily="18" charset="0"/>
                          <a:cs typeface="Times New Roman" panose="02020603050405020304" pitchFamily="18" charset="0"/>
                        </a:rPr>
                        <a:t>1</a:t>
                      </a: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r>
              <a:tr h="370840">
                <a:tc>
                  <a:txBody>
                    <a:bodyPr/>
                    <a:lstStyle/>
                    <a:p>
                      <a:pPr algn="ctr"/>
                      <a:r>
                        <a:rPr lang="en-US" sz="3200" dirty="0">
                          <a:latin typeface="Times New Roman" panose="02020603050405020304" pitchFamily="18" charset="0"/>
                          <a:cs typeface="Times New Roman" panose="02020603050405020304" pitchFamily="18" charset="0"/>
                        </a:rPr>
                        <a:t>10010</a:t>
                      </a: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r>
              <a:tr h="370840">
                <a:tc>
                  <a:txBody>
                    <a:bodyPr/>
                    <a:lstStyle/>
                    <a:p>
                      <a:pPr algn="ctr"/>
                      <a:r>
                        <a:rPr lang="en-US" sz="3200" dirty="0">
                          <a:latin typeface="Times New Roman" panose="02020603050405020304" pitchFamily="18" charset="0"/>
                          <a:cs typeface="Times New Roman" panose="02020603050405020304" pitchFamily="18" charset="0"/>
                        </a:rPr>
                        <a:t>101010011</a:t>
                      </a: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r>
              <a:tr h="370840">
                <a:tc>
                  <a:txBody>
                    <a:bodyPr/>
                    <a:lstStyle/>
                    <a:p>
                      <a:pPr algn="ctr"/>
                      <a:r>
                        <a:rPr lang="en-US" sz="3200" dirty="0">
                          <a:latin typeface="Times New Roman" panose="02020603050405020304" pitchFamily="18" charset="0"/>
                          <a:cs typeface="Times New Roman" panose="02020603050405020304" pitchFamily="18" charset="0"/>
                        </a:rPr>
                        <a:t>101111010011</a:t>
                      </a: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r>
              <a:tr h="370840">
                <a:tc>
                  <a:txBody>
                    <a:bodyPr/>
                    <a:lstStyle/>
                    <a:p>
                      <a:pPr algn="ctr"/>
                      <a:r>
                        <a:rPr lang="en-US" sz="3200" dirty="0">
                          <a:latin typeface="Times New Roman" panose="02020603050405020304" pitchFamily="18" charset="0"/>
                          <a:cs typeface="Times New Roman" panose="02020603050405020304" pitchFamily="18" charset="0"/>
                        </a:rPr>
                        <a:t>100101011001110</a:t>
                      </a: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Biểu</a:t>
            </a:r>
            <a:r>
              <a:rPr lang="en-US" dirty="0"/>
              <a:t> </a:t>
            </a:r>
            <a:r>
              <a:rPr lang="en-US" dirty="0" err="1"/>
              <a:t>diễn</a:t>
            </a:r>
            <a:r>
              <a:rPr lang="en-US" dirty="0"/>
              <a:t> </a:t>
            </a:r>
            <a:r>
              <a:rPr lang="en-US" dirty="0" err="1"/>
              <a:t>thông</a:t>
            </a:r>
            <a:r>
              <a:rPr lang="en-US" dirty="0"/>
              <a:t> tin (4/7) – </a:t>
            </a:r>
            <a:r>
              <a:rPr lang="en-US" dirty="0" err="1"/>
              <a:t>Số</a:t>
            </a:r>
            <a:r>
              <a:rPr lang="en-US" dirty="0"/>
              <a:t> </a:t>
            </a:r>
            <a:r>
              <a:rPr lang="en-US" dirty="0" err="1"/>
              <a:t>nguyên</a:t>
            </a:r>
            <a:r>
              <a:rPr lang="en-US" dirty="0"/>
              <a:t> </a:t>
            </a:r>
            <a:r>
              <a:rPr lang="en-US" dirty="0" err="1"/>
              <a:t>dương</a:t>
            </a:r>
            <a:endParaRPr lang="en-US" dirty="0"/>
          </a:p>
        </p:txBody>
      </p:sp>
      <p:sp>
        <p:nvSpPr>
          <p:cNvPr id="3" name="Content Placeholder 2"/>
          <p:cNvSpPr>
            <a:spLocks noGrp="1"/>
          </p:cNvSpPr>
          <p:nvPr>
            <p:ph idx="1"/>
          </p:nvPr>
        </p:nvSpPr>
        <p:spPr/>
        <p:txBody>
          <a:bodyPr/>
          <a:lstStyle/>
          <a:p>
            <a:r>
              <a:rPr lang="en-US" dirty="0" err="1"/>
              <a:t>Một</a:t>
            </a:r>
            <a:r>
              <a:rPr lang="en-US" dirty="0"/>
              <a:t> </a:t>
            </a:r>
            <a:r>
              <a:rPr lang="en-US" dirty="0" err="1"/>
              <a:t>số</a:t>
            </a:r>
            <a:r>
              <a:rPr lang="en-US" dirty="0"/>
              <a:t> </a:t>
            </a:r>
            <a:r>
              <a:rPr lang="en-US" dirty="0" err="1"/>
              <a:t>nguyên</a:t>
            </a:r>
            <a:r>
              <a:rPr lang="en-US" dirty="0"/>
              <a:t> d</a:t>
            </a:r>
            <a:r>
              <a:rPr lang="vi-VN" dirty="0"/>
              <a:t>ư</a:t>
            </a:r>
            <a:r>
              <a:rPr lang="en-US" dirty="0" err="1"/>
              <a:t>ơng</a:t>
            </a:r>
            <a:r>
              <a:rPr lang="en-US" dirty="0"/>
              <a:t> đ</a:t>
            </a:r>
            <a:r>
              <a:rPr lang="vi-VN" dirty="0"/>
              <a:t>ư</a:t>
            </a:r>
            <a:r>
              <a:rPr lang="en-US" dirty="0" err="1"/>
              <a:t>ợc</a:t>
            </a:r>
            <a:r>
              <a:rPr lang="en-US" dirty="0"/>
              <a:t> </a:t>
            </a:r>
            <a:r>
              <a:rPr lang="en-US" dirty="0" err="1"/>
              <a:t>biểu</a:t>
            </a:r>
            <a:r>
              <a:rPr lang="en-US" dirty="0"/>
              <a:t> </a:t>
            </a:r>
            <a:r>
              <a:rPr lang="en-US" dirty="0" err="1"/>
              <a:t>diễn</a:t>
            </a:r>
            <a:r>
              <a:rPr lang="en-US" dirty="0"/>
              <a:t> </a:t>
            </a:r>
            <a:r>
              <a:rPr lang="en-US" dirty="0" err="1"/>
              <a:t>nh</a:t>
            </a:r>
            <a:r>
              <a:rPr lang="vi-VN" dirty="0"/>
              <a:t>ư</a:t>
            </a:r>
            <a:r>
              <a:rPr lang="en-US" dirty="0"/>
              <a:t> </a:t>
            </a:r>
            <a:r>
              <a:rPr lang="en-US" dirty="0" err="1"/>
              <a:t>là</a:t>
            </a:r>
            <a:r>
              <a:rPr lang="en-US" dirty="0"/>
              <a:t> </a:t>
            </a:r>
            <a:r>
              <a:rPr lang="en-US" dirty="0" err="1"/>
              <a:t>một</a:t>
            </a:r>
            <a:r>
              <a:rPr lang="en-US" dirty="0"/>
              <a:t> </a:t>
            </a:r>
            <a:r>
              <a:rPr lang="en-US" dirty="0" err="1"/>
              <a:t>chuỗi</a:t>
            </a:r>
            <a:r>
              <a:rPr lang="en-US" dirty="0"/>
              <a:t> bit </a:t>
            </a:r>
            <a:r>
              <a:rPr lang="en-US" dirty="0" err="1"/>
              <a:t>nh</a:t>
            </a:r>
            <a:r>
              <a:rPr lang="vi-VN" dirty="0"/>
              <a:t>ư</a:t>
            </a:r>
            <a:r>
              <a:rPr lang="en-US" dirty="0"/>
              <a:t> </a:t>
            </a:r>
            <a:r>
              <a:rPr lang="en-US" dirty="0" err="1"/>
              <a:t>thế</a:t>
            </a:r>
            <a:r>
              <a:rPr lang="en-US" dirty="0"/>
              <a:t> </a:t>
            </a:r>
            <a:r>
              <a:rPr lang="en-US" dirty="0" err="1"/>
              <a:t>nào</a:t>
            </a:r>
            <a:r>
              <a:rPr lang="en-US" dirty="0"/>
              <a:t>?</a:t>
            </a:r>
            <a:endParaRPr lang="en-US" dirty="0"/>
          </a:p>
          <a:p>
            <a:pPr lvl="1"/>
            <a:r>
              <a:rPr lang="en-US" dirty="0" err="1"/>
              <a:t>Làm</a:t>
            </a:r>
            <a:r>
              <a:rPr lang="en-US" dirty="0"/>
              <a:t> ng</a:t>
            </a:r>
            <a:r>
              <a:rPr lang="vi-VN" dirty="0"/>
              <a:t>ư</a:t>
            </a:r>
            <a:r>
              <a:rPr lang="en-US" dirty="0" err="1"/>
              <a:t>ợc</a:t>
            </a:r>
            <a:r>
              <a:rPr lang="en-US" dirty="0"/>
              <a:t> </a:t>
            </a:r>
            <a:r>
              <a:rPr lang="en-US" dirty="0" err="1"/>
              <a:t>lại</a:t>
            </a:r>
            <a:r>
              <a:rPr lang="en-US" dirty="0"/>
              <a:t> </a:t>
            </a:r>
            <a:r>
              <a:rPr lang="en-US" dirty="0" err="1"/>
              <a:t>quy</a:t>
            </a:r>
            <a:r>
              <a:rPr lang="en-US" dirty="0"/>
              <a:t> </a:t>
            </a:r>
            <a:r>
              <a:rPr lang="en-US" dirty="0" err="1"/>
              <a:t>trình</a:t>
            </a:r>
            <a:r>
              <a:rPr lang="en-US" dirty="0"/>
              <a:t> </a:t>
            </a:r>
            <a:r>
              <a:rPr lang="en-US" dirty="0" err="1"/>
              <a:t>tính</a:t>
            </a:r>
            <a:r>
              <a:rPr lang="en-US" dirty="0"/>
              <a:t> </a:t>
            </a:r>
            <a:r>
              <a:rPr lang="en-US" dirty="0" err="1"/>
              <a:t>giá</a:t>
            </a:r>
            <a:r>
              <a:rPr lang="en-US" dirty="0"/>
              <a:t> </a:t>
            </a:r>
            <a:r>
              <a:rPr lang="en-US" dirty="0" err="1"/>
              <a:t>trị</a:t>
            </a:r>
            <a:r>
              <a:rPr lang="en-US" dirty="0"/>
              <a:t> </a:t>
            </a:r>
            <a:r>
              <a:rPr lang="en-US" dirty="0" err="1"/>
              <a:t>số</a:t>
            </a:r>
            <a:r>
              <a:rPr lang="en-US" dirty="0"/>
              <a:t> </a:t>
            </a:r>
            <a:r>
              <a:rPr lang="en-US" dirty="0" err="1"/>
              <a:t>nguyên</a:t>
            </a:r>
            <a:r>
              <a:rPr lang="en-US" dirty="0"/>
              <a:t> d</a:t>
            </a:r>
            <a:r>
              <a:rPr lang="vi-VN" dirty="0"/>
              <a:t>ư</a:t>
            </a:r>
            <a:r>
              <a:rPr lang="en-US" dirty="0" err="1"/>
              <a:t>ơng</a:t>
            </a:r>
            <a:endParaRPr lang="en-US" dirty="0"/>
          </a:p>
          <a:p>
            <a:pPr lvl="2"/>
            <a:r>
              <a:rPr lang="en-US" dirty="0" err="1"/>
              <a:t>Phân</a:t>
            </a:r>
            <a:r>
              <a:rPr lang="en-US" dirty="0"/>
              <a:t> </a:t>
            </a:r>
            <a:r>
              <a:rPr lang="en-US" dirty="0" err="1"/>
              <a:t>tích</a:t>
            </a:r>
            <a:r>
              <a:rPr lang="en-US" dirty="0"/>
              <a:t> </a:t>
            </a:r>
            <a:r>
              <a:rPr lang="en-US" dirty="0" err="1"/>
              <a:t>số</a:t>
            </a:r>
            <a:r>
              <a:rPr lang="en-US" dirty="0"/>
              <a:t> </a:t>
            </a:r>
            <a:r>
              <a:rPr lang="en-US" dirty="0" err="1"/>
              <a:t>nguyên</a:t>
            </a:r>
            <a:r>
              <a:rPr lang="en-US" dirty="0"/>
              <a:t> d</a:t>
            </a:r>
            <a:r>
              <a:rPr lang="vi-VN" dirty="0"/>
              <a:t>ư</a:t>
            </a:r>
            <a:r>
              <a:rPr lang="en-US" dirty="0" err="1"/>
              <a:t>ơng</a:t>
            </a:r>
            <a:r>
              <a:rPr lang="en-US" dirty="0"/>
              <a:t> </a:t>
            </a:r>
            <a:r>
              <a:rPr lang="en-US" dirty="0" err="1"/>
              <a:t>thành</a:t>
            </a:r>
            <a:r>
              <a:rPr lang="en-US" dirty="0"/>
              <a:t> </a:t>
            </a:r>
            <a:r>
              <a:rPr lang="en-US" dirty="0" err="1"/>
              <a:t>tổng</a:t>
            </a:r>
            <a:r>
              <a:rPr lang="en-US" dirty="0"/>
              <a:t> </a:t>
            </a:r>
            <a:r>
              <a:rPr lang="en-US" dirty="0" err="1"/>
              <a:t>của</a:t>
            </a:r>
            <a:r>
              <a:rPr lang="en-US" dirty="0"/>
              <a:t> </a:t>
            </a:r>
            <a:r>
              <a:rPr lang="en-US" dirty="0" err="1"/>
              <a:t>các</a:t>
            </a:r>
            <a:r>
              <a:rPr lang="en-US" dirty="0"/>
              <a:t> </a:t>
            </a:r>
            <a:r>
              <a:rPr lang="en-US" dirty="0" err="1"/>
              <a:t>lũy</a:t>
            </a:r>
            <a:r>
              <a:rPr lang="en-US" dirty="0"/>
              <a:t> </a:t>
            </a:r>
            <a:r>
              <a:rPr lang="en-US" dirty="0" err="1"/>
              <a:t>thừa</a:t>
            </a:r>
            <a:r>
              <a:rPr lang="en-US" dirty="0"/>
              <a:t> 2</a:t>
            </a:r>
            <a:endParaRPr lang="en-US" dirty="0"/>
          </a:p>
          <a:p>
            <a:pPr lvl="3"/>
            <a:r>
              <a:rPr lang="en-US" dirty="0" err="1"/>
              <a:t>Tìm</a:t>
            </a:r>
            <a:r>
              <a:rPr lang="en-US" dirty="0"/>
              <a:t> </a:t>
            </a:r>
            <a:r>
              <a:rPr lang="en-US" dirty="0" err="1"/>
              <a:t>lũy</a:t>
            </a:r>
            <a:r>
              <a:rPr lang="en-US" dirty="0"/>
              <a:t> </a:t>
            </a:r>
            <a:r>
              <a:rPr lang="en-US" dirty="0" err="1"/>
              <a:t>thừa</a:t>
            </a:r>
            <a:r>
              <a:rPr lang="en-US" dirty="0"/>
              <a:t> 2 </a:t>
            </a:r>
            <a:r>
              <a:rPr lang="en-US" dirty="0" err="1"/>
              <a:t>lớn</a:t>
            </a:r>
            <a:r>
              <a:rPr lang="en-US" dirty="0"/>
              <a:t> </a:t>
            </a:r>
            <a:r>
              <a:rPr lang="en-US" dirty="0" err="1"/>
              <a:t>nhất</a:t>
            </a:r>
            <a:r>
              <a:rPr lang="en-US" dirty="0"/>
              <a:t> tr</a:t>
            </a:r>
            <a:r>
              <a:rPr lang="vi-VN" dirty="0"/>
              <a:t>ư</a:t>
            </a:r>
            <a:r>
              <a:rPr lang="en-US" dirty="0" err="1"/>
              <a:t>ớc</a:t>
            </a:r>
            <a:endParaRPr lang="en-US" dirty="0"/>
          </a:p>
          <a:p>
            <a:pPr lvl="2"/>
            <a:r>
              <a:rPr lang="en-US" dirty="0" err="1"/>
              <a:t>Số</a:t>
            </a:r>
            <a:r>
              <a:rPr lang="en-US" dirty="0"/>
              <a:t> </a:t>
            </a:r>
            <a:r>
              <a:rPr lang="en-US" dirty="0" err="1"/>
              <a:t>mũ</a:t>
            </a:r>
            <a:r>
              <a:rPr lang="en-US" dirty="0"/>
              <a:t> </a:t>
            </a:r>
            <a:r>
              <a:rPr lang="en-US" dirty="0" err="1"/>
              <a:t>của</a:t>
            </a:r>
            <a:r>
              <a:rPr lang="en-US" dirty="0"/>
              <a:t> </a:t>
            </a:r>
            <a:r>
              <a:rPr lang="en-US" dirty="0" err="1"/>
              <a:t>các</a:t>
            </a:r>
            <a:r>
              <a:rPr lang="en-US" dirty="0"/>
              <a:t> </a:t>
            </a:r>
            <a:r>
              <a:rPr lang="en-US" dirty="0" err="1"/>
              <a:t>lũy</a:t>
            </a:r>
            <a:r>
              <a:rPr lang="en-US" dirty="0"/>
              <a:t> </a:t>
            </a:r>
            <a:r>
              <a:rPr lang="en-US" dirty="0" err="1"/>
              <a:t>thừa</a:t>
            </a:r>
            <a:r>
              <a:rPr lang="en-US" dirty="0"/>
              <a:t> 2 </a:t>
            </a:r>
            <a:r>
              <a:rPr lang="en-US" dirty="0" err="1"/>
              <a:t>chính</a:t>
            </a:r>
            <a:r>
              <a:rPr lang="en-US" dirty="0"/>
              <a:t> </a:t>
            </a:r>
            <a:r>
              <a:rPr lang="en-US" dirty="0" err="1"/>
              <a:t>là</a:t>
            </a:r>
            <a:r>
              <a:rPr lang="en-US" dirty="0"/>
              <a:t> </a:t>
            </a:r>
            <a:r>
              <a:rPr lang="en-US" dirty="0" err="1"/>
              <a:t>vị</a:t>
            </a:r>
            <a:r>
              <a:rPr lang="en-US" dirty="0"/>
              <a:t> </a:t>
            </a:r>
            <a:r>
              <a:rPr lang="en-US" dirty="0" err="1"/>
              <a:t>trí</a:t>
            </a:r>
            <a:r>
              <a:rPr lang="en-US" dirty="0"/>
              <a:t> </a:t>
            </a:r>
            <a:r>
              <a:rPr lang="en-US" dirty="0" err="1"/>
              <a:t>mà</a:t>
            </a:r>
            <a:r>
              <a:rPr lang="en-US" dirty="0"/>
              <a:t> bit </a:t>
            </a:r>
            <a:r>
              <a:rPr lang="en-US" dirty="0" err="1"/>
              <a:t>có</a:t>
            </a:r>
            <a:r>
              <a:rPr lang="en-US" dirty="0"/>
              <a:t> </a:t>
            </a:r>
            <a:r>
              <a:rPr lang="en-US" dirty="0" err="1"/>
              <a:t>trọng</a:t>
            </a:r>
            <a:r>
              <a:rPr lang="en-US" dirty="0"/>
              <a:t> </a:t>
            </a:r>
            <a:r>
              <a:rPr lang="en-US" dirty="0" err="1"/>
              <a:t>số</a:t>
            </a:r>
            <a:r>
              <a:rPr lang="en-US" dirty="0"/>
              <a:t> t</a:t>
            </a:r>
            <a:r>
              <a:rPr lang="vi-VN" dirty="0"/>
              <a:t>ư</a:t>
            </a:r>
            <a:r>
              <a:rPr lang="en-US" dirty="0" err="1"/>
              <a:t>ơng</a:t>
            </a:r>
            <a:r>
              <a:rPr lang="en-US" dirty="0"/>
              <a:t> </a:t>
            </a:r>
            <a:r>
              <a:rPr lang="en-US" dirty="0" err="1"/>
              <a:t>ứng</a:t>
            </a:r>
            <a:r>
              <a:rPr lang="en-US" dirty="0"/>
              <a:t> </a:t>
            </a:r>
            <a:r>
              <a:rPr lang="en-US" dirty="0" err="1"/>
              <a:t>bằng</a:t>
            </a:r>
            <a:r>
              <a:rPr lang="en-US" dirty="0"/>
              <a:t> 1</a:t>
            </a:r>
            <a:endParaRPr lang="en-US" dirty="0"/>
          </a:p>
          <a:p>
            <a:r>
              <a:rPr lang="en-US" dirty="0" err="1"/>
              <a:t>Ví</a:t>
            </a:r>
            <a:r>
              <a:rPr lang="en-US" dirty="0"/>
              <a:t> </a:t>
            </a:r>
            <a:r>
              <a:rPr lang="en-US" dirty="0" err="1"/>
              <a:t>dụ</a:t>
            </a:r>
            <a:r>
              <a:rPr lang="en-US" dirty="0"/>
              <a:t>: 23</a:t>
            </a:r>
            <a:endParaRPr lang="en-US" dirty="0"/>
          </a:p>
          <a:p>
            <a:pPr lvl="1"/>
            <a:r>
              <a:rPr lang="en-US" dirty="0"/>
              <a:t>23 = 2</a:t>
            </a:r>
            <a:r>
              <a:rPr lang="en-US" baseline="30000" dirty="0"/>
              <a:t>4</a:t>
            </a:r>
            <a:r>
              <a:rPr lang="en-US" dirty="0"/>
              <a:t> + 2</a:t>
            </a:r>
            <a:r>
              <a:rPr lang="en-US" baseline="30000" dirty="0"/>
              <a:t>2</a:t>
            </a:r>
            <a:r>
              <a:rPr lang="en-US" dirty="0"/>
              <a:t> + 2</a:t>
            </a:r>
            <a:r>
              <a:rPr lang="en-US" baseline="30000" dirty="0"/>
              <a:t>1</a:t>
            </a:r>
            <a:r>
              <a:rPr lang="en-US" dirty="0"/>
              <a:t> + 2</a:t>
            </a:r>
            <a:r>
              <a:rPr lang="en-US" baseline="30000" dirty="0"/>
              <a:t>0</a:t>
            </a:r>
            <a:r>
              <a:rPr lang="en-US" dirty="0"/>
              <a:t> </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graphicFrame>
        <p:nvGraphicFramePr>
          <p:cNvPr id="5" name="Table 5"/>
          <p:cNvGraphicFramePr>
            <a:graphicFrameLocks noGrp="1"/>
          </p:cNvGraphicFramePr>
          <p:nvPr/>
        </p:nvGraphicFramePr>
        <p:xfrm>
          <a:off x="4929746" y="5230336"/>
          <a:ext cx="4069080" cy="1036320"/>
        </p:xfrm>
        <a:graphic>
          <a:graphicData uri="http://schemas.openxmlformats.org/drawingml/2006/table">
            <a:tbl>
              <a:tblPr firstRow="1" bandRow="1">
                <a:tableStyleId>{5940675A-B579-460E-94D1-54222C63F5DA}</a:tableStyleId>
              </a:tblPr>
              <a:tblGrid>
                <a:gridCol w="813816"/>
                <a:gridCol w="813816"/>
                <a:gridCol w="813816"/>
                <a:gridCol w="813816"/>
                <a:gridCol w="813816"/>
              </a:tblGrid>
              <a:tr h="370840">
                <a:tc>
                  <a:txBody>
                    <a:bodyPr/>
                    <a:lstStyle/>
                    <a:p>
                      <a:pPr algn="ctr"/>
                      <a:r>
                        <a:rPr lang="en-US" sz="2800" dirty="0">
                          <a:latin typeface="Times New Roman" panose="02020603050405020304" pitchFamily="18" charset="0"/>
                          <a:cs typeface="Times New Roman" panose="02020603050405020304" pitchFamily="18" charset="0"/>
                        </a:rPr>
                        <a:t>2</a:t>
                      </a:r>
                      <a:r>
                        <a:rPr lang="en-US" sz="2800" baseline="30000" dirty="0">
                          <a:latin typeface="Times New Roman" panose="02020603050405020304" pitchFamily="18" charset="0"/>
                          <a:cs typeface="Times New Roman" panose="02020603050405020304" pitchFamily="18" charset="0"/>
                        </a:rPr>
                        <a:t>4</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latin typeface="Times New Roman" panose="02020603050405020304" pitchFamily="18" charset="0"/>
                          <a:cs typeface="Times New Roman" panose="02020603050405020304" pitchFamily="18" charset="0"/>
                        </a:rPr>
                        <a:t>2</a:t>
                      </a:r>
                      <a:r>
                        <a:rPr lang="en-US" sz="2800" baseline="30000" dirty="0">
                          <a:latin typeface="Times New Roman" panose="02020603050405020304" pitchFamily="18" charset="0"/>
                          <a:cs typeface="Times New Roman" panose="02020603050405020304" pitchFamily="18" charset="0"/>
                        </a:rPr>
                        <a:t>3</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latin typeface="Times New Roman" panose="02020603050405020304" pitchFamily="18" charset="0"/>
                          <a:cs typeface="Times New Roman" panose="02020603050405020304" pitchFamily="18" charset="0"/>
                        </a:rPr>
                        <a:t>2</a:t>
                      </a:r>
                      <a:r>
                        <a:rPr lang="en-US" sz="2800" baseline="30000" dirty="0">
                          <a:latin typeface="Times New Roman" panose="02020603050405020304" pitchFamily="18" charset="0"/>
                          <a:cs typeface="Times New Roman" panose="02020603050405020304" pitchFamily="18" charset="0"/>
                        </a:rPr>
                        <a:t>2</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latin typeface="Times New Roman" panose="02020603050405020304" pitchFamily="18" charset="0"/>
                          <a:cs typeface="Times New Roman" panose="02020603050405020304" pitchFamily="18" charset="0"/>
                        </a:rPr>
                        <a:t>2</a:t>
                      </a:r>
                      <a:r>
                        <a:rPr lang="en-US" sz="2800" baseline="30000" dirty="0">
                          <a:latin typeface="Times New Roman" panose="02020603050405020304" pitchFamily="18" charset="0"/>
                          <a:cs typeface="Times New Roman" panose="02020603050405020304" pitchFamily="18" charset="0"/>
                        </a:rPr>
                        <a:t>1</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latin typeface="Times New Roman" panose="02020603050405020304" pitchFamily="18" charset="0"/>
                          <a:cs typeface="Times New Roman" panose="02020603050405020304" pitchFamily="18" charset="0"/>
                        </a:rPr>
                        <a:t>2</a:t>
                      </a:r>
                      <a:r>
                        <a:rPr lang="en-US" sz="2800" baseline="30000" dirty="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Table 7"/>
          <p:cNvGraphicFramePr>
            <a:graphicFrameLocks noGrp="1"/>
          </p:cNvGraphicFramePr>
          <p:nvPr/>
        </p:nvGraphicFramePr>
        <p:xfrm>
          <a:off x="4929746" y="5748496"/>
          <a:ext cx="4069080" cy="518160"/>
        </p:xfrm>
        <a:graphic>
          <a:graphicData uri="http://schemas.openxmlformats.org/drawingml/2006/table">
            <a:tbl>
              <a:tblPr firstRow="1" bandRow="1">
                <a:tableStyleId>{5940675A-B579-460E-94D1-54222C63F5DA}</a:tableStyleId>
              </a:tblPr>
              <a:tblGrid>
                <a:gridCol w="813816"/>
                <a:gridCol w="813816"/>
                <a:gridCol w="813816"/>
                <a:gridCol w="813816"/>
                <a:gridCol w="813816"/>
              </a:tblGrid>
              <a:tr h="370840">
                <a:tc>
                  <a:txBody>
                    <a:bodyPr/>
                    <a:lstStyle/>
                    <a:p>
                      <a:pPr algn="ctr"/>
                      <a:r>
                        <a:rPr lang="en-US" sz="2800" dirty="0">
                          <a:latin typeface="Times New Roman" panose="02020603050405020304" pitchFamily="18" charset="0"/>
                          <a:cs typeface="Times New Roman" panose="02020603050405020304" pitchFamily="18" charset="0"/>
                        </a:rPr>
                        <a:t>1</a:t>
                      </a:r>
                      <a:endParaRPr 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Times New Roman" panose="02020603050405020304" pitchFamily="18" charset="0"/>
                          <a:cs typeface="Times New Roman" panose="02020603050405020304" pitchFamily="18" charset="0"/>
                        </a:rPr>
                        <a:t>1</a:t>
                      </a:r>
                      <a:endParaRPr 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Times New Roman" panose="02020603050405020304" pitchFamily="18" charset="0"/>
                          <a:cs typeface="Times New Roman" panose="02020603050405020304" pitchFamily="18" charset="0"/>
                        </a:rPr>
                        <a:t>1</a:t>
                      </a:r>
                      <a:endParaRPr 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Times New Roman" panose="02020603050405020304" pitchFamily="18" charset="0"/>
                          <a:cs typeface="Times New Roman" panose="02020603050405020304" pitchFamily="18" charset="0"/>
                        </a:rPr>
                        <a:t>1</a:t>
                      </a:r>
                      <a:endParaRPr 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3 – </a:t>
            </a:r>
            <a:r>
              <a:rPr lang="en-US" dirty="0" err="1"/>
              <a:t>Chuyển</a:t>
            </a:r>
            <a:r>
              <a:rPr lang="en-US" dirty="0"/>
              <a:t> </a:t>
            </a:r>
            <a:r>
              <a:rPr lang="en-US" dirty="0" err="1"/>
              <a:t>đổi</a:t>
            </a:r>
            <a:r>
              <a:rPr lang="en-US" dirty="0"/>
              <a:t> </a:t>
            </a:r>
            <a:r>
              <a:rPr lang="en-US" dirty="0" err="1"/>
              <a:t>thập</a:t>
            </a:r>
            <a:r>
              <a:rPr lang="en-US" dirty="0"/>
              <a:t> </a:t>
            </a:r>
            <a:r>
              <a:rPr lang="en-US" dirty="0" err="1"/>
              <a:t>phân</a:t>
            </a:r>
            <a:r>
              <a:rPr lang="en-US" dirty="0"/>
              <a:t> sang </a:t>
            </a:r>
            <a:r>
              <a:rPr lang="en-US" dirty="0" err="1"/>
              <a:t>nhị</a:t>
            </a:r>
            <a:r>
              <a:rPr lang="en-US" dirty="0"/>
              <a:t> </a:t>
            </a:r>
            <a:r>
              <a:rPr lang="en-US" dirty="0" err="1"/>
              <a:t>phân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graphicFrame>
        <p:nvGraphicFramePr>
          <p:cNvPr id="5" name="Table 5"/>
          <p:cNvGraphicFramePr/>
          <p:nvPr/>
        </p:nvGraphicFramePr>
        <p:xfrm>
          <a:off x="2691441" y="1974374"/>
          <a:ext cx="6970144" cy="4053840"/>
        </p:xfrm>
        <a:graphic>
          <a:graphicData uri="http://schemas.openxmlformats.org/drawingml/2006/table">
            <a:tbl>
              <a:tblPr firstRow="1" bandRow="1">
                <a:tableStyleId>{5940675A-B579-460E-94D1-54222C63F5DA}</a:tableStyleId>
              </a:tblPr>
              <a:tblGrid>
                <a:gridCol w="3485072"/>
                <a:gridCol w="3485072"/>
              </a:tblGrid>
              <a:tr h="370840">
                <a:tc>
                  <a:txBody>
                    <a:bodyPr/>
                    <a:lstStyle/>
                    <a:p>
                      <a:pPr algn="ctr"/>
                      <a:r>
                        <a:rPr lang="en-US" sz="3200" b="1" dirty="0" err="1">
                          <a:latin typeface="Times New Roman" panose="02020603050405020304" pitchFamily="18" charset="0"/>
                          <a:cs typeface="Times New Roman" panose="02020603050405020304" pitchFamily="18" charset="0"/>
                        </a:rPr>
                        <a:t>Nhị</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phân</a:t>
                      </a:r>
                      <a:endParaRPr lang="en-US" sz="32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1" dirty="0" err="1">
                          <a:latin typeface="Times New Roman" panose="02020603050405020304" pitchFamily="18" charset="0"/>
                          <a:cs typeface="Times New Roman" panose="02020603050405020304" pitchFamily="18" charset="0"/>
                        </a:rPr>
                        <a:t>Thập</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phân</a:t>
                      </a:r>
                      <a:endParaRPr lang="en-US" sz="3200" b="1" dirty="0">
                        <a:latin typeface="Times New Roman" panose="02020603050405020304" pitchFamily="18" charset="0"/>
                        <a:cs typeface="Times New Roman" panose="02020603050405020304" pitchFamily="18" charset="0"/>
                      </a:endParaRPr>
                    </a:p>
                  </a:txBody>
                  <a:tcPr anchor="ctr"/>
                </a:tc>
              </a:tr>
              <a:tr h="370840">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dirty="0">
                          <a:latin typeface="Times New Roman" panose="02020603050405020304" pitchFamily="18" charset="0"/>
                          <a:cs typeface="Times New Roman" panose="02020603050405020304" pitchFamily="18" charset="0"/>
                        </a:rPr>
                        <a:t>0</a:t>
                      </a:r>
                      <a:endParaRPr lang="en-US" sz="3200" dirty="0">
                        <a:latin typeface="Times New Roman" panose="02020603050405020304" pitchFamily="18" charset="0"/>
                        <a:cs typeface="Times New Roman" panose="02020603050405020304" pitchFamily="18" charset="0"/>
                      </a:endParaRPr>
                    </a:p>
                  </a:txBody>
                  <a:tcPr anchor="ctr"/>
                </a:tc>
              </a:tr>
              <a:tr h="370840">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dirty="0">
                          <a:latin typeface="Times New Roman" panose="02020603050405020304" pitchFamily="18" charset="0"/>
                          <a:cs typeface="Times New Roman" panose="02020603050405020304" pitchFamily="18" charset="0"/>
                        </a:rPr>
                        <a:t>1</a:t>
                      </a:r>
                      <a:endParaRPr lang="en-US" sz="3200" dirty="0">
                        <a:latin typeface="Times New Roman" panose="02020603050405020304" pitchFamily="18" charset="0"/>
                        <a:cs typeface="Times New Roman" panose="02020603050405020304" pitchFamily="18" charset="0"/>
                      </a:endParaRPr>
                    </a:p>
                  </a:txBody>
                  <a:tcPr anchor="ctr"/>
                </a:tc>
              </a:tr>
              <a:tr h="370840">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dirty="0">
                          <a:latin typeface="Times New Roman" panose="02020603050405020304" pitchFamily="18" charset="0"/>
                          <a:cs typeface="Times New Roman" panose="02020603050405020304" pitchFamily="18" charset="0"/>
                        </a:rPr>
                        <a:t>10</a:t>
                      </a:r>
                      <a:endParaRPr lang="en-US" sz="3200" dirty="0">
                        <a:latin typeface="Times New Roman" panose="02020603050405020304" pitchFamily="18" charset="0"/>
                        <a:cs typeface="Times New Roman" panose="02020603050405020304" pitchFamily="18" charset="0"/>
                      </a:endParaRPr>
                    </a:p>
                  </a:txBody>
                  <a:tcPr anchor="ctr"/>
                </a:tc>
              </a:tr>
              <a:tr h="370840">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dirty="0">
                          <a:latin typeface="Times New Roman" panose="02020603050405020304" pitchFamily="18" charset="0"/>
                          <a:cs typeface="Times New Roman" panose="02020603050405020304" pitchFamily="18" charset="0"/>
                        </a:rPr>
                        <a:t>34</a:t>
                      </a:r>
                      <a:endParaRPr lang="en-US" sz="3200" dirty="0">
                        <a:latin typeface="Times New Roman" panose="02020603050405020304" pitchFamily="18" charset="0"/>
                        <a:cs typeface="Times New Roman" panose="02020603050405020304" pitchFamily="18" charset="0"/>
                      </a:endParaRPr>
                    </a:p>
                  </a:txBody>
                  <a:tcPr anchor="ctr"/>
                </a:tc>
              </a:tr>
              <a:tr h="370840">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dirty="0">
                          <a:latin typeface="Times New Roman" panose="02020603050405020304" pitchFamily="18" charset="0"/>
                          <a:cs typeface="Times New Roman" panose="02020603050405020304" pitchFamily="18" charset="0"/>
                        </a:rPr>
                        <a:t>67</a:t>
                      </a:r>
                      <a:endParaRPr lang="en-US" sz="3200" dirty="0">
                        <a:latin typeface="Times New Roman" panose="02020603050405020304" pitchFamily="18" charset="0"/>
                        <a:cs typeface="Times New Roman" panose="02020603050405020304" pitchFamily="18" charset="0"/>
                      </a:endParaRPr>
                    </a:p>
                  </a:txBody>
                  <a:tcPr anchor="ctr"/>
                </a:tc>
              </a:tr>
              <a:tr h="370840">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dirty="0">
                          <a:latin typeface="Times New Roman" panose="02020603050405020304" pitchFamily="18" charset="0"/>
                          <a:cs typeface="Times New Roman" panose="02020603050405020304" pitchFamily="18" charset="0"/>
                        </a:rPr>
                        <a:t>159</a:t>
                      </a:r>
                      <a:endParaRPr lang="en-US" sz="3200" dirty="0">
                        <a:latin typeface="Times New Roman" panose="02020603050405020304" pitchFamily="18" charset="0"/>
                        <a:cs typeface="Times New Roman" panose="02020603050405020304" pitchFamily="18" charset="0"/>
                      </a:endParaRPr>
                    </a:p>
                  </a:txBody>
                  <a:tcPr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Biểu</a:t>
            </a:r>
            <a:r>
              <a:rPr lang="en-US" dirty="0"/>
              <a:t> </a:t>
            </a:r>
            <a:r>
              <a:rPr lang="en-US" dirty="0" err="1"/>
              <a:t>diễn</a:t>
            </a:r>
            <a:r>
              <a:rPr lang="en-US" dirty="0"/>
              <a:t> </a:t>
            </a:r>
            <a:r>
              <a:rPr lang="en-US" dirty="0" err="1"/>
              <a:t>thông</a:t>
            </a:r>
            <a:r>
              <a:rPr lang="en-US" dirty="0"/>
              <a:t> tin (5/7) – </a:t>
            </a:r>
            <a:r>
              <a:rPr lang="en-US" dirty="0" err="1"/>
              <a:t>Hệ</a:t>
            </a:r>
            <a:r>
              <a:rPr lang="en-US" dirty="0"/>
              <a:t> c</a:t>
            </a:r>
            <a:r>
              <a:rPr lang="vi-VN" dirty="0"/>
              <a:t>ơ</a:t>
            </a:r>
            <a:r>
              <a:rPr lang="en-US" dirty="0"/>
              <a:t> </a:t>
            </a:r>
            <a:r>
              <a:rPr lang="en-US" dirty="0" err="1"/>
              <a:t>số</a:t>
            </a:r>
            <a:r>
              <a:rPr lang="en-US" dirty="0"/>
              <a:t> 16</a:t>
            </a:r>
            <a:endParaRPr lang="en-US" dirty="0"/>
          </a:p>
        </p:txBody>
      </p:sp>
      <p:sp>
        <p:nvSpPr>
          <p:cNvPr id="3" name="Content Placeholder 2"/>
          <p:cNvSpPr>
            <a:spLocks noGrp="1"/>
          </p:cNvSpPr>
          <p:nvPr>
            <p:ph idx="1"/>
          </p:nvPr>
        </p:nvSpPr>
        <p:spPr/>
        <p:txBody>
          <a:bodyPr/>
          <a:lstStyle/>
          <a:p>
            <a:r>
              <a:rPr lang="en-US" dirty="0" err="1"/>
              <a:t>Các</a:t>
            </a:r>
            <a:r>
              <a:rPr lang="en-US" dirty="0"/>
              <a:t> </a:t>
            </a:r>
            <a:r>
              <a:rPr lang="en-US" dirty="0" err="1"/>
              <a:t>chuỗi</a:t>
            </a:r>
            <a:r>
              <a:rPr lang="en-US" dirty="0"/>
              <a:t> bit </a:t>
            </a:r>
            <a:r>
              <a:rPr lang="en-US" dirty="0" err="1"/>
              <a:t>dài</a:t>
            </a:r>
            <a:r>
              <a:rPr lang="en-US" dirty="0"/>
              <a:t> </a:t>
            </a:r>
            <a:r>
              <a:rPr lang="en-US" dirty="0" err="1"/>
              <a:t>dẫn</a:t>
            </a:r>
            <a:r>
              <a:rPr lang="en-US" dirty="0"/>
              <a:t> </a:t>
            </a:r>
            <a:r>
              <a:rPr lang="en-US" dirty="0" err="1"/>
              <a:t>đến</a:t>
            </a:r>
            <a:r>
              <a:rPr lang="en-US" dirty="0"/>
              <a:t> </a:t>
            </a:r>
            <a:r>
              <a:rPr lang="en-US" dirty="0" err="1"/>
              <a:t>nhàm</a:t>
            </a:r>
            <a:r>
              <a:rPr lang="en-US" dirty="0"/>
              <a:t> </a:t>
            </a:r>
            <a:r>
              <a:rPr lang="en-US" dirty="0" err="1"/>
              <a:t>chán</a:t>
            </a:r>
            <a:r>
              <a:rPr lang="en-US" dirty="0"/>
              <a:t> </a:t>
            </a:r>
            <a:r>
              <a:rPr lang="en-US" dirty="0" err="1"/>
              <a:t>và</a:t>
            </a:r>
            <a:r>
              <a:rPr lang="en-US" dirty="0"/>
              <a:t> </a:t>
            </a:r>
            <a:r>
              <a:rPr lang="en-US" dirty="0" err="1"/>
              <a:t>dễ</a:t>
            </a:r>
            <a:r>
              <a:rPr lang="en-US" dirty="0"/>
              <a:t> </a:t>
            </a:r>
            <a:r>
              <a:rPr lang="en-US" dirty="0" err="1"/>
              <a:t>sai</a:t>
            </a:r>
            <a:r>
              <a:rPr lang="en-US" dirty="0"/>
              <a:t> </a:t>
            </a:r>
            <a:r>
              <a:rPr lang="en-US" dirty="0" err="1"/>
              <a:t>sót</a:t>
            </a:r>
            <a:r>
              <a:rPr lang="en-US" dirty="0"/>
              <a:t> </a:t>
            </a:r>
            <a:r>
              <a:rPr lang="en-US" dirty="0" err="1"/>
              <a:t>khi</a:t>
            </a:r>
            <a:r>
              <a:rPr lang="en-US" dirty="0"/>
              <a:t> </a:t>
            </a:r>
            <a:r>
              <a:rPr lang="en-US" dirty="0" err="1"/>
              <a:t>biểu</a:t>
            </a:r>
            <a:r>
              <a:rPr lang="en-US" dirty="0"/>
              <a:t> </a:t>
            </a:r>
            <a:r>
              <a:rPr lang="en-US" dirty="0" err="1"/>
              <a:t>diễn</a:t>
            </a:r>
            <a:endParaRPr lang="en-US" dirty="0"/>
          </a:p>
          <a:p>
            <a:pPr lvl="1"/>
            <a:r>
              <a:rPr lang="en-US" dirty="0" err="1"/>
              <a:t>Đề</a:t>
            </a:r>
            <a:r>
              <a:rPr lang="en-US" dirty="0"/>
              <a:t> </a:t>
            </a:r>
            <a:r>
              <a:rPr lang="en-US" dirty="0" err="1"/>
              <a:t>xuất</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hệ</a:t>
            </a:r>
            <a:r>
              <a:rPr lang="en-US" dirty="0"/>
              <a:t> c</a:t>
            </a:r>
            <a:r>
              <a:rPr lang="vi-VN" dirty="0"/>
              <a:t>ơ</a:t>
            </a:r>
            <a:r>
              <a:rPr lang="en-US" dirty="0"/>
              <a:t> </a:t>
            </a:r>
            <a:r>
              <a:rPr lang="en-US" dirty="0" err="1"/>
              <a:t>số</a:t>
            </a:r>
            <a:r>
              <a:rPr lang="en-US" dirty="0"/>
              <a:t> </a:t>
            </a:r>
            <a:r>
              <a:rPr lang="en-US" dirty="0" err="1"/>
              <a:t>cao</a:t>
            </a:r>
            <a:r>
              <a:rPr lang="en-US" dirty="0"/>
              <a:t> h</a:t>
            </a:r>
            <a:r>
              <a:rPr lang="vi-VN" dirty="0"/>
              <a:t>ơ</a:t>
            </a:r>
            <a:r>
              <a:rPr lang="en-US" dirty="0"/>
              <a:t>n</a:t>
            </a:r>
            <a:endParaRPr lang="en-US" dirty="0"/>
          </a:p>
          <a:p>
            <a:pPr lvl="2"/>
            <a:r>
              <a:rPr lang="en-US" dirty="0" err="1"/>
              <a:t>Số</a:t>
            </a:r>
            <a:r>
              <a:rPr lang="en-US" dirty="0"/>
              <a:t> l</a:t>
            </a:r>
            <a:r>
              <a:rPr lang="vi-VN" dirty="0"/>
              <a:t>ư</a:t>
            </a:r>
            <a:r>
              <a:rPr lang="en-US" dirty="0" err="1"/>
              <a:t>ợng</a:t>
            </a:r>
            <a:r>
              <a:rPr lang="en-US" dirty="0"/>
              <a:t> </a:t>
            </a:r>
            <a:r>
              <a:rPr lang="en-US" dirty="0" err="1"/>
              <a:t>ký</a:t>
            </a:r>
            <a:r>
              <a:rPr lang="en-US" dirty="0"/>
              <a:t> </a:t>
            </a:r>
            <a:r>
              <a:rPr lang="en-US" dirty="0" err="1"/>
              <a:t>số</a:t>
            </a:r>
            <a:r>
              <a:rPr lang="en-US" dirty="0"/>
              <a:t> </a:t>
            </a:r>
            <a:r>
              <a:rPr lang="en-US" dirty="0" err="1"/>
              <a:t>giảm</a:t>
            </a:r>
            <a:r>
              <a:rPr lang="en-US" dirty="0"/>
              <a:t> </a:t>
            </a:r>
            <a:r>
              <a:rPr lang="en-US" dirty="0" err="1"/>
              <a:t>xuống</a:t>
            </a:r>
            <a:r>
              <a:rPr lang="en-US" dirty="0"/>
              <a:t> </a:t>
            </a:r>
            <a:r>
              <a:rPr lang="en-US" dirty="0" err="1"/>
              <a:t>nh</a:t>
            </a:r>
            <a:r>
              <a:rPr lang="vi-VN" dirty="0"/>
              <a:t>ư</a:t>
            </a:r>
            <a:r>
              <a:rPr lang="en-US" dirty="0"/>
              <a:t>ng </a:t>
            </a:r>
            <a:r>
              <a:rPr lang="en-US" dirty="0" err="1"/>
              <a:t>ký</a:t>
            </a:r>
            <a:r>
              <a:rPr lang="en-US" dirty="0"/>
              <a:t> </a:t>
            </a:r>
            <a:r>
              <a:rPr lang="en-US" dirty="0" err="1"/>
              <a:t>số</a:t>
            </a:r>
            <a:r>
              <a:rPr lang="en-US" dirty="0"/>
              <a:t> </a:t>
            </a:r>
            <a:r>
              <a:rPr lang="en-US" dirty="0" err="1"/>
              <a:t>trở</a:t>
            </a:r>
            <a:r>
              <a:rPr lang="en-US" dirty="0"/>
              <a:t> </a:t>
            </a:r>
            <a:r>
              <a:rPr lang="en-US" dirty="0" err="1"/>
              <a:t>nên</a:t>
            </a:r>
            <a:r>
              <a:rPr lang="en-US" dirty="0"/>
              <a:t> </a:t>
            </a:r>
            <a:r>
              <a:rPr lang="en-US" dirty="0" err="1"/>
              <a:t>phức</a:t>
            </a:r>
            <a:r>
              <a:rPr lang="en-US" dirty="0"/>
              <a:t> </a:t>
            </a:r>
            <a:r>
              <a:rPr lang="en-US" dirty="0" err="1"/>
              <a:t>tạp</a:t>
            </a:r>
            <a:endParaRPr lang="en-US" dirty="0"/>
          </a:p>
          <a:p>
            <a:pPr lvl="1"/>
            <a:r>
              <a:rPr lang="en-US" dirty="0" err="1"/>
              <a:t>Giải</a:t>
            </a:r>
            <a:r>
              <a:rPr lang="en-US" dirty="0"/>
              <a:t> </a:t>
            </a:r>
            <a:r>
              <a:rPr lang="en-US" dirty="0" err="1"/>
              <a:t>pháp</a:t>
            </a:r>
            <a:r>
              <a:rPr lang="en-US" dirty="0"/>
              <a:t>: </a:t>
            </a:r>
            <a:r>
              <a:rPr lang="en-US" dirty="0" err="1"/>
              <a:t>Lựa</a:t>
            </a:r>
            <a:r>
              <a:rPr lang="en-US" dirty="0"/>
              <a:t> </a:t>
            </a:r>
            <a:r>
              <a:rPr lang="en-US" dirty="0" err="1"/>
              <a:t>chọn</a:t>
            </a:r>
            <a:r>
              <a:rPr lang="en-US" dirty="0"/>
              <a:t> </a:t>
            </a:r>
            <a:r>
              <a:rPr lang="en-US" dirty="0" err="1"/>
              <a:t>hệ</a:t>
            </a:r>
            <a:r>
              <a:rPr lang="en-US" dirty="0"/>
              <a:t> c</a:t>
            </a:r>
            <a:r>
              <a:rPr lang="vi-VN" dirty="0"/>
              <a:t>ơ</a:t>
            </a:r>
            <a:r>
              <a:rPr lang="en-US" dirty="0"/>
              <a:t> </a:t>
            </a:r>
            <a:r>
              <a:rPr lang="en-US" dirty="0" err="1"/>
              <a:t>số</a:t>
            </a:r>
            <a:r>
              <a:rPr lang="en-US" dirty="0"/>
              <a:t> </a:t>
            </a:r>
            <a:r>
              <a:rPr lang="en-US" dirty="0" err="1"/>
              <a:t>cao</a:t>
            </a:r>
            <a:r>
              <a:rPr lang="en-US" dirty="0"/>
              <a:t> h</a:t>
            </a:r>
            <a:r>
              <a:rPr lang="vi-VN" dirty="0"/>
              <a:t>ơ</a:t>
            </a:r>
            <a:r>
              <a:rPr lang="en-US" dirty="0"/>
              <a:t>n, </a:t>
            </a:r>
            <a:r>
              <a:rPr lang="en-US" dirty="0" err="1"/>
              <a:t>thỏa</a:t>
            </a:r>
            <a:r>
              <a:rPr lang="en-US" dirty="0"/>
              <a:t> 2 </a:t>
            </a:r>
            <a:r>
              <a:rPr lang="en-US" dirty="0" err="1"/>
              <a:t>điều</a:t>
            </a:r>
            <a:r>
              <a:rPr lang="en-US" dirty="0"/>
              <a:t> </a:t>
            </a:r>
            <a:r>
              <a:rPr lang="en-US" dirty="0" err="1"/>
              <a:t>kiện</a:t>
            </a:r>
            <a:r>
              <a:rPr lang="en-US" dirty="0"/>
              <a:t>:</a:t>
            </a:r>
            <a:endParaRPr lang="en-US" dirty="0"/>
          </a:p>
          <a:p>
            <a:pPr lvl="2"/>
            <a:r>
              <a:rPr lang="en-US" dirty="0" err="1"/>
              <a:t>Biểu</a:t>
            </a:r>
            <a:r>
              <a:rPr lang="en-US" dirty="0"/>
              <a:t> </a:t>
            </a:r>
            <a:r>
              <a:rPr lang="en-US" dirty="0" err="1"/>
              <a:t>diễn</a:t>
            </a:r>
            <a:r>
              <a:rPr lang="en-US" dirty="0"/>
              <a:t> </a:t>
            </a:r>
            <a:r>
              <a:rPr lang="en-US" dirty="0" err="1"/>
              <a:t>lại</a:t>
            </a:r>
            <a:r>
              <a:rPr lang="en-US" dirty="0"/>
              <a:t> </a:t>
            </a:r>
            <a:r>
              <a:rPr lang="en-US" dirty="0" err="1"/>
              <a:t>chuỗi</a:t>
            </a:r>
            <a:r>
              <a:rPr lang="en-US" dirty="0"/>
              <a:t> bit </a:t>
            </a:r>
            <a:r>
              <a:rPr lang="en-US" dirty="0" err="1"/>
              <a:t>chứ</a:t>
            </a:r>
            <a:r>
              <a:rPr lang="en-US" dirty="0"/>
              <a:t> </a:t>
            </a:r>
            <a:r>
              <a:rPr lang="en-US" dirty="0" err="1"/>
              <a:t>không</a:t>
            </a:r>
            <a:r>
              <a:rPr lang="en-US" dirty="0"/>
              <a:t> </a:t>
            </a:r>
            <a:r>
              <a:rPr lang="en-US" dirty="0" err="1"/>
              <a:t>trực</a:t>
            </a:r>
            <a:r>
              <a:rPr lang="en-US" dirty="0"/>
              <a:t> </a:t>
            </a:r>
            <a:r>
              <a:rPr lang="en-US" dirty="0" err="1"/>
              <a:t>tiếp</a:t>
            </a:r>
            <a:r>
              <a:rPr lang="en-US" dirty="0"/>
              <a:t> </a:t>
            </a:r>
            <a:r>
              <a:rPr lang="en-US" dirty="0" err="1"/>
              <a:t>biểu</a:t>
            </a:r>
            <a:r>
              <a:rPr lang="en-US" dirty="0"/>
              <a:t> </a:t>
            </a:r>
            <a:r>
              <a:rPr lang="en-US" dirty="0" err="1"/>
              <a:t>diễn</a:t>
            </a:r>
            <a:r>
              <a:rPr lang="en-US" dirty="0"/>
              <a:t> </a:t>
            </a:r>
            <a:r>
              <a:rPr lang="en-US" dirty="0" err="1"/>
              <a:t>thông</a:t>
            </a:r>
            <a:r>
              <a:rPr lang="en-US" dirty="0"/>
              <a:t> tin</a:t>
            </a:r>
            <a:endParaRPr lang="en-US" dirty="0"/>
          </a:p>
          <a:p>
            <a:pPr lvl="2"/>
            <a:r>
              <a:rPr lang="en-US" dirty="0"/>
              <a:t>Đ</a:t>
            </a:r>
            <a:r>
              <a:rPr lang="vi-VN" dirty="0"/>
              <a:t>ơ</a:t>
            </a:r>
            <a:r>
              <a:rPr lang="en-US" dirty="0"/>
              <a:t>n </a:t>
            </a:r>
            <a:r>
              <a:rPr lang="en-US" dirty="0" err="1"/>
              <a:t>giản</a:t>
            </a:r>
            <a:r>
              <a:rPr lang="en-US" dirty="0"/>
              <a:t> </a:t>
            </a:r>
            <a:r>
              <a:rPr lang="en-US" dirty="0" err="1"/>
              <a:t>cho</a:t>
            </a:r>
            <a:r>
              <a:rPr lang="en-US" dirty="0"/>
              <a:t> </a:t>
            </a:r>
            <a:r>
              <a:rPr lang="en-US" dirty="0" err="1"/>
              <a:t>việc</a:t>
            </a:r>
            <a:r>
              <a:rPr lang="en-US" dirty="0"/>
              <a:t> </a:t>
            </a:r>
            <a:r>
              <a:rPr lang="en-US" dirty="0" err="1"/>
              <a:t>khôi</a:t>
            </a:r>
            <a:r>
              <a:rPr lang="en-US" dirty="0"/>
              <a:t> </a:t>
            </a:r>
            <a:r>
              <a:rPr lang="en-US" dirty="0" err="1"/>
              <a:t>phục</a:t>
            </a:r>
            <a:r>
              <a:rPr lang="en-US" dirty="0"/>
              <a:t> </a:t>
            </a:r>
            <a:r>
              <a:rPr lang="en-US" dirty="0" err="1"/>
              <a:t>lại</a:t>
            </a:r>
            <a:r>
              <a:rPr lang="en-US" dirty="0"/>
              <a:t> </a:t>
            </a:r>
            <a:r>
              <a:rPr lang="en-US" dirty="0" err="1"/>
              <a:t>chuỗi</a:t>
            </a:r>
            <a:r>
              <a:rPr lang="en-US" dirty="0"/>
              <a:t> bit</a:t>
            </a:r>
            <a:endParaRPr lang="en-US" dirty="0"/>
          </a:p>
          <a:p>
            <a:r>
              <a:rPr lang="en-US" dirty="0" err="1"/>
              <a:t>Hệ</a:t>
            </a:r>
            <a:r>
              <a:rPr lang="en-US" dirty="0"/>
              <a:t> c</a:t>
            </a:r>
            <a:r>
              <a:rPr lang="vi-VN" dirty="0"/>
              <a:t>ơ</a:t>
            </a:r>
            <a:r>
              <a:rPr lang="en-US" dirty="0"/>
              <a:t> </a:t>
            </a:r>
            <a:r>
              <a:rPr lang="en-US" dirty="0" err="1"/>
              <a:t>số</a:t>
            </a:r>
            <a:r>
              <a:rPr lang="en-US" dirty="0"/>
              <a:t> 16</a:t>
            </a:r>
            <a:endParaRPr lang="en-US" dirty="0"/>
          </a:p>
          <a:p>
            <a:pPr lvl="1"/>
            <a:r>
              <a:rPr lang="en-US" dirty="0" err="1"/>
              <a:t>Đủ</a:t>
            </a:r>
            <a:r>
              <a:rPr lang="en-US" dirty="0"/>
              <a:t> </a:t>
            </a:r>
            <a:r>
              <a:rPr lang="en-US" dirty="0" err="1"/>
              <a:t>lớn</a:t>
            </a:r>
            <a:r>
              <a:rPr lang="en-US" dirty="0"/>
              <a:t> </a:t>
            </a:r>
            <a:r>
              <a:rPr lang="vi-VN" dirty="0"/>
              <a:t>→</a:t>
            </a:r>
            <a:r>
              <a:rPr lang="en-US" dirty="0"/>
              <a:t> </a:t>
            </a:r>
            <a:r>
              <a:rPr lang="en-US" dirty="0" err="1"/>
              <a:t>Số</a:t>
            </a:r>
            <a:r>
              <a:rPr lang="en-US" dirty="0"/>
              <a:t> l</a:t>
            </a:r>
            <a:r>
              <a:rPr lang="vi-VN" dirty="0"/>
              <a:t>ư</a:t>
            </a:r>
            <a:r>
              <a:rPr lang="en-US" dirty="0" err="1"/>
              <a:t>ợng</a:t>
            </a:r>
            <a:r>
              <a:rPr lang="en-US" dirty="0"/>
              <a:t> </a:t>
            </a:r>
            <a:r>
              <a:rPr lang="en-US" dirty="0" err="1"/>
              <a:t>ký</a:t>
            </a:r>
            <a:r>
              <a:rPr lang="en-US" dirty="0"/>
              <a:t> </a:t>
            </a:r>
            <a:r>
              <a:rPr lang="en-US" dirty="0" err="1"/>
              <a:t>số</a:t>
            </a:r>
            <a:r>
              <a:rPr lang="en-US" dirty="0"/>
              <a:t> </a:t>
            </a:r>
            <a:r>
              <a:rPr lang="en-US" dirty="0" err="1"/>
              <a:t>giảm</a:t>
            </a:r>
            <a:r>
              <a:rPr lang="en-US" dirty="0"/>
              <a:t> </a:t>
            </a:r>
            <a:r>
              <a:rPr lang="en-US" dirty="0" err="1"/>
              <a:t>xuống</a:t>
            </a:r>
            <a:endParaRPr lang="en-US" dirty="0"/>
          </a:p>
          <a:p>
            <a:pPr lvl="1"/>
            <a:r>
              <a:rPr lang="en-US" dirty="0" err="1"/>
              <a:t>Lũy</a:t>
            </a:r>
            <a:r>
              <a:rPr lang="en-US" dirty="0"/>
              <a:t> </a:t>
            </a:r>
            <a:r>
              <a:rPr lang="en-US" dirty="0" err="1"/>
              <a:t>thừa</a:t>
            </a:r>
            <a:r>
              <a:rPr lang="en-US" dirty="0"/>
              <a:t> </a:t>
            </a:r>
            <a:r>
              <a:rPr lang="en-US" dirty="0" err="1"/>
              <a:t>của</a:t>
            </a:r>
            <a:r>
              <a:rPr lang="en-US" dirty="0"/>
              <a:t> 2 </a:t>
            </a:r>
            <a:r>
              <a:rPr lang="vi-VN" dirty="0"/>
              <a:t>→</a:t>
            </a:r>
            <a:r>
              <a:rPr lang="en-US" dirty="0"/>
              <a:t> Đ</a:t>
            </a:r>
            <a:r>
              <a:rPr lang="vi-VN" dirty="0"/>
              <a:t>ơ</a:t>
            </a:r>
            <a:r>
              <a:rPr lang="en-US" dirty="0"/>
              <a:t>n </a:t>
            </a:r>
            <a:r>
              <a:rPr lang="en-US" dirty="0" err="1"/>
              <a:t>giản</a:t>
            </a:r>
            <a:r>
              <a:rPr lang="en-US" dirty="0"/>
              <a:t> </a:t>
            </a:r>
            <a:r>
              <a:rPr lang="en-US" dirty="0" err="1"/>
              <a:t>cho</a:t>
            </a:r>
            <a:r>
              <a:rPr lang="en-US" dirty="0"/>
              <a:t> </a:t>
            </a:r>
            <a:r>
              <a:rPr lang="en-US" dirty="0" err="1"/>
              <a:t>việc</a:t>
            </a:r>
            <a:r>
              <a:rPr lang="en-US" dirty="0"/>
              <a:t> </a:t>
            </a:r>
            <a:r>
              <a:rPr lang="en-US" dirty="0" err="1"/>
              <a:t>khôi</a:t>
            </a:r>
            <a:r>
              <a:rPr lang="en-US" dirty="0"/>
              <a:t> </a:t>
            </a:r>
            <a:r>
              <a:rPr lang="en-US" dirty="0" err="1"/>
              <a:t>phục</a:t>
            </a:r>
            <a:r>
              <a:rPr lang="en-US" dirty="0"/>
              <a:t> </a:t>
            </a:r>
            <a:r>
              <a:rPr lang="en-US" dirty="0" err="1"/>
              <a:t>lại</a:t>
            </a:r>
            <a:r>
              <a:rPr lang="en-US" dirty="0"/>
              <a:t> </a:t>
            </a:r>
            <a:r>
              <a:rPr lang="en-US" dirty="0" err="1"/>
              <a:t>chuỗi</a:t>
            </a:r>
            <a:r>
              <a:rPr lang="en-US" dirty="0"/>
              <a:t> bit</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err="1"/>
              <a:t>Thông</a:t>
            </a:r>
            <a:r>
              <a:rPr lang="en-US" dirty="0"/>
              <a:t> tin, </a:t>
            </a:r>
            <a:r>
              <a:rPr lang="en-US" dirty="0" err="1"/>
              <a:t>Dữ</a:t>
            </a:r>
            <a:r>
              <a:rPr lang="en-US" dirty="0"/>
              <a:t> </a:t>
            </a:r>
            <a:r>
              <a:rPr lang="en-US" dirty="0" err="1"/>
              <a:t>liệu</a:t>
            </a:r>
            <a:r>
              <a:rPr lang="en-US" dirty="0"/>
              <a:t> </a:t>
            </a:r>
            <a:r>
              <a:rPr lang="en-US" dirty="0" err="1"/>
              <a:t>và</a:t>
            </a:r>
            <a:r>
              <a:rPr lang="en-US" dirty="0"/>
              <a:t> </a:t>
            </a:r>
            <a:r>
              <a:rPr lang="en-US" dirty="0" err="1"/>
              <a:t>Tín</a:t>
            </a:r>
            <a:r>
              <a:rPr lang="en-US" dirty="0"/>
              <a:t> </a:t>
            </a:r>
            <a:r>
              <a:rPr lang="en-US" dirty="0" err="1"/>
              <a:t>hiệu</a:t>
            </a:r>
            <a:endParaRPr lang="en-US" dirty="0"/>
          </a:p>
          <a:p>
            <a:pPr marL="514350" indent="-514350">
              <a:buFont typeface="+mj-lt"/>
              <a:buAutoNum type="arabicPeriod"/>
            </a:pPr>
            <a:r>
              <a:rPr lang="en-US" dirty="0" err="1"/>
              <a:t>Biểu</a:t>
            </a:r>
            <a:r>
              <a:rPr lang="en-US" dirty="0"/>
              <a:t> </a:t>
            </a:r>
            <a:r>
              <a:rPr lang="en-US" dirty="0" err="1"/>
              <a:t>diễn</a:t>
            </a:r>
            <a:r>
              <a:rPr lang="en-US" dirty="0"/>
              <a:t> </a:t>
            </a:r>
            <a:r>
              <a:rPr lang="en-US" dirty="0" err="1"/>
              <a:t>thông</a:t>
            </a:r>
            <a:r>
              <a:rPr lang="en-US" dirty="0"/>
              <a:t> tin</a:t>
            </a:r>
            <a:endParaRPr lang="en-US" dirty="0"/>
          </a:p>
          <a:p>
            <a:pPr marL="514350" indent="-514350">
              <a:buFont typeface="+mj-lt"/>
              <a:buAutoNum type="arabicPeriod"/>
            </a:pPr>
            <a:r>
              <a:rPr lang="en-US" dirty="0" err="1"/>
              <a:t>Tính</a:t>
            </a:r>
            <a:r>
              <a:rPr lang="en-US" dirty="0"/>
              <a:t> </a:t>
            </a:r>
            <a:r>
              <a:rPr lang="en-US" dirty="0" err="1"/>
              <a:t>toán</a:t>
            </a:r>
            <a:r>
              <a:rPr lang="en-US" dirty="0"/>
              <a:t> </a:t>
            </a:r>
            <a:r>
              <a:rPr lang="en-US" dirty="0" err="1"/>
              <a:t>trên</a:t>
            </a:r>
            <a:r>
              <a:rPr lang="en-US" dirty="0"/>
              <a:t> </a:t>
            </a:r>
            <a:r>
              <a:rPr lang="en-US" dirty="0" err="1"/>
              <a:t>hệ</a:t>
            </a:r>
            <a:r>
              <a:rPr lang="en-US" dirty="0"/>
              <a:t> c</a:t>
            </a:r>
            <a:r>
              <a:rPr lang="vi-VN" dirty="0"/>
              <a:t>ơ</a:t>
            </a:r>
            <a:r>
              <a:rPr lang="en-US" dirty="0"/>
              <a:t> </a:t>
            </a:r>
            <a:r>
              <a:rPr lang="en-US" dirty="0" err="1"/>
              <a:t>số</a:t>
            </a:r>
            <a:r>
              <a:rPr lang="en-US" dirty="0"/>
              <a:t> 2</a:t>
            </a:r>
            <a:endParaRPr lang="en-US" dirty="0"/>
          </a:p>
          <a:p>
            <a:pPr marL="514350" indent="-514350">
              <a:buFont typeface="+mj-lt"/>
              <a:buAutoNum type="arabicPeriod"/>
            </a:pPr>
            <a:r>
              <a:rPr lang="en-US" dirty="0" err="1"/>
              <a:t>Phư</a:t>
            </a:r>
            <a:r>
              <a:rPr lang="vi-VN" dirty="0"/>
              <a:t>ơ</a:t>
            </a:r>
            <a:r>
              <a:rPr lang="en-US" dirty="0"/>
              <a:t>ng </a:t>
            </a:r>
            <a:r>
              <a:rPr lang="en-US" dirty="0" err="1"/>
              <a:t>pháp</a:t>
            </a:r>
            <a:r>
              <a:rPr lang="en-US" dirty="0"/>
              <a:t> </a:t>
            </a:r>
            <a:r>
              <a:rPr lang="en-US" dirty="0" err="1"/>
              <a:t>biểu</a:t>
            </a:r>
            <a:r>
              <a:rPr lang="en-US" dirty="0"/>
              <a:t> </a:t>
            </a:r>
            <a:r>
              <a:rPr lang="en-US" dirty="0" err="1"/>
              <a:t>diễn</a:t>
            </a:r>
            <a:r>
              <a:rPr lang="en-US" dirty="0"/>
              <a:t> </a:t>
            </a:r>
            <a:r>
              <a:rPr lang="en-US" dirty="0" err="1"/>
              <a:t>bù</a:t>
            </a:r>
            <a:r>
              <a:rPr lang="en-US" dirty="0"/>
              <a:t> 2</a:t>
            </a:r>
            <a:endParaRPr lang="en-US" dirty="0"/>
          </a:p>
          <a:p>
            <a:pPr marL="514350" indent="-514350">
              <a:buFont typeface="+mj-lt"/>
              <a:buAutoNum type="arabicPeriod"/>
            </a:pPr>
            <a:r>
              <a:rPr lang="en-US" dirty="0" err="1"/>
              <a:t>Câu</a:t>
            </a:r>
            <a:r>
              <a:rPr lang="en-US" dirty="0"/>
              <a:t> </a:t>
            </a:r>
            <a:r>
              <a:rPr lang="en-US" dirty="0" err="1"/>
              <a:t>hỏi</a:t>
            </a:r>
            <a:r>
              <a:rPr lang="en-US" dirty="0"/>
              <a:t> </a:t>
            </a:r>
            <a:r>
              <a:rPr lang="en-US" dirty="0" err="1"/>
              <a:t>và</a:t>
            </a:r>
            <a:r>
              <a:rPr lang="en-US" dirty="0"/>
              <a:t> </a:t>
            </a:r>
            <a:r>
              <a:rPr lang="en-US" dirty="0" err="1"/>
              <a:t>Bài</a:t>
            </a:r>
            <a:r>
              <a:rPr lang="en-US" dirty="0"/>
              <a:t> </a:t>
            </a:r>
            <a:r>
              <a:rPr lang="en-US" dirty="0" err="1"/>
              <a:t>tập</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Biểu</a:t>
            </a:r>
            <a:r>
              <a:rPr lang="en-US" dirty="0"/>
              <a:t> </a:t>
            </a:r>
            <a:r>
              <a:rPr lang="en-US" dirty="0" err="1"/>
              <a:t>diễn</a:t>
            </a:r>
            <a:r>
              <a:rPr lang="en-US" dirty="0"/>
              <a:t> </a:t>
            </a:r>
            <a:r>
              <a:rPr lang="en-US" dirty="0" err="1"/>
              <a:t>thông</a:t>
            </a:r>
            <a:r>
              <a:rPr lang="en-US" dirty="0"/>
              <a:t> tin (6/7) – </a:t>
            </a:r>
            <a:r>
              <a:rPr lang="en-US" dirty="0" err="1"/>
              <a:t>Hệ</a:t>
            </a:r>
            <a:r>
              <a:rPr lang="en-US" dirty="0"/>
              <a:t> c</a:t>
            </a:r>
            <a:r>
              <a:rPr lang="vi-VN" dirty="0"/>
              <a:t>ơ</a:t>
            </a:r>
            <a:r>
              <a:rPr lang="en-US" dirty="0"/>
              <a:t> </a:t>
            </a:r>
            <a:r>
              <a:rPr lang="en-US" dirty="0" err="1"/>
              <a:t>số</a:t>
            </a:r>
            <a:r>
              <a:rPr lang="en-US" dirty="0"/>
              <a:t> 16</a:t>
            </a:r>
            <a:endParaRPr lang="en-US" dirty="0"/>
          </a:p>
        </p:txBody>
      </p:sp>
      <p:graphicFrame>
        <p:nvGraphicFramePr>
          <p:cNvPr id="7" name="Table 7"/>
          <p:cNvGraphicFramePr>
            <a:graphicFrameLocks noGrp="1"/>
          </p:cNvGraphicFramePr>
          <p:nvPr>
            <p:ph idx="1"/>
          </p:nvPr>
        </p:nvGraphicFramePr>
        <p:xfrm>
          <a:off x="402840" y="2113597"/>
          <a:ext cx="11430000" cy="1554480"/>
        </p:xfrm>
        <a:graphic>
          <a:graphicData uri="http://schemas.openxmlformats.org/drawingml/2006/table">
            <a:tbl>
              <a:tblPr firstRow="1" bandRow="1">
                <a:tableStyleId>{5940675A-B579-460E-94D1-54222C63F5DA}</a:tableStyleId>
              </a:tblPr>
              <a:tblGrid>
                <a:gridCol w="2286000"/>
                <a:gridCol w="1143000"/>
                <a:gridCol w="1143000"/>
                <a:gridCol w="1143000"/>
                <a:gridCol w="1143000"/>
                <a:gridCol w="1143000"/>
                <a:gridCol w="1143000"/>
                <a:gridCol w="1143000"/>
                <a:gridCol w="1143000"/>
              </a:tblGrid>
              <a:tr h="370840">
                <a:tc>
                  <a:txBody>
                    <a:bodyPr/>
                    <a:lstStyle/>
                    <a:p>
                      <a:pPr algn="ctr"/>
                      <a:r>
                        <a:rPr lang="en-US" sz="2800" b="1" dirty="0">
                          <a:latin typeface="Times New Roman" panose="02020603050405020304" pitchFamily="18" charset="0"/>
                          <a:cs typeface="Times New Roman" panose="02020603050405020304" pitchFamily="18" charset="0"/>
                        </a:rPr>
                        <a:t>C</a:t>
                      </a:r>
                      <a:r>
                        <a:rPr lang="vi-VN" sz="2800" b="1" dirty="0">
                          <a:latin typeface="Times New Roman" panose="02020603050405020304" pitchFamily="18" charset="0"/>
                          <a:cs typeface="Times New Roman" panose="02020603050405020304" pitchFamily="18" charset="0"/>
                        </a:rPr>
                        <a:t>ơ</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số</a:t>
                      </a:r>
                      <a:r>
                        <a:rPr lang="en-US" sz="2800" b="1" dirty="0">
                          <a:latin typeface="Times New Roman" panose="02020603050405020304" pitchFamily="18" charset="0"/>
                          <a:cs typeface="Times New Roman" panose="02020603050405020304" pitchFamily="18" charset="0"/>
                        </a:rPr>
                        <a:t> 10</a:t>
                      </a:r>
                      <a:endParaRPr lang="en-US" sz="2800" b="1"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1</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2</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3</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4</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5</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6</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7</a:t>
                      </a:r>
                      <a:endParaRPr lang="en-US" sz="28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2800" b="1" dirty="0">
                          <a:latin typeface="Times New Roman" panose="02020603050405020304" pitchFamily="18" charset="0"/>
                          <a:cs typeface="Times New Roman" panose="02020603050405020304" pitchFamily="18" charset="0"/>
                        </a:rPr>
                        <a:t>C</a:t>
                      </a:r>
                      <a:r>
                        <a:rPr lang="vi-VN" sz="2800" b="1" dirty="0">
                          <a:latin typeface="Times New Roman" panose="02020603050405020304" pitchFamily="18" charset="0"/>
                          <a:cs typeface="Times New Roman" panose="02020603050405020304" pitchFamily="18" charset="0"/>
                        </a:rPr>
                        <a:t>ơ</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số</a:t>
                      </a:r>
                      <a:r>
                        <a:rPr lang="en-US" sz="2800" b="1" dirty="0">
                          <a:latin typeface="Times New Roman" panose="02020603050405020304" pitchFamily="18" charset="0"/>
                          <a:cs typeface="Times New Roman" panose="02020603050405020304" pitchFamily="18" charset="0"/>
                        </a:rPr>
                        <a:t> 2</a:t>
                      </a:r>
                      <a:endParaRPr lang="en-US" sz="2800" b="1"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0000</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0001</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0010</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0011</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0100</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0101</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0110</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0111</a:t>
                      </a:r>
                      <a:endParaRPr lang="en-US" sz="28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2800" b="1" dirty="0">
                          <a:latin typeface="Times New Roman" panose="02020603050405020304" pitchFamily="18" charset="0"/>
                          <a:cs typeface="Times New Roman" panose="02020603050405020304" pitchFamily="18" charset="0"/>
                        </a:rPr>
                        <a:t>C</a:t>
                      </a:r>
                      <a:r>
                        <a:rPr lang="vi-VN" sz="2800" b="1" dirty="0">
                          <a:latin typeface="Times New Roman" panose="02020603050405020304" pitchFamily="18" charset="0"/>
                          <a:cs typeface="Times New Roman" panose="02020603050405020304" pitchFamily="18" charset="0"/>
                        </a:rPr>
                        <a:t>ơ</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số</a:t>
                      </a:r>
                      <a:r>
                        <a:rPr lang="en-US" sz="2800" b="1" dirty="0">
                          <a:latin typeface="Times New Roman" panose="02020603050405020304" pitchFamily="18" charset="0"/>
                          <a:cs typeface="Times New Roman" panose="02020603050405020304" pitchFamily="18" charset="0"/>
                        </a:rPr>
                        <a:t> 16</a:t>
                      </a:r>
                      <a:endParaRPr lang="en-US" sz="2800" b="1"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1</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2</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3</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4</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5</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6</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7</a:t>
                      </a:r>
                      <a:endParaRPr lang="en-US" sz="2800" dirty="0">
                        <a:latin typeface="Times New Roman" panose="02020603050405020304" pitchFamily="18" charset="0"/>
                        <a:cs typeface="Times New Roman" panose="02020603050405020304" pitchFamily="18" charset="0"/>
                      </a:endParaRPr>
                    </a:p>
                  </a:txBody>
                  <a:tcPr/>
                </a:tc>
              </a:tr>
            </a:tbl>
          </a:graphicData>
        </a:graphic>
      </p:graphicFrame>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graphicFrame>
        <p:nvGraphicFramePr>
          <p:cNvPr id="9" name="Table 9"/>
          <p:cNvGraphicFramePr>
            <a:graphicFrameLocks noGrp="1"/>
          </p:cNvGraphicFramePr>
          <p:nvPr/>
        </p:nvGraphicFramePr>
        <p:xfrm>
          <a:off x="393700" y="4090987"/>
          <a:ext cx="11439140" cy="1554480"/>
        </p:xfrm>
        <a:graphic>
          <a:graphicData uri="http://schemas.openxmlformats.org/drawingml/2006/table">
            <a:tbl>
              <a:tblPr firstRow="1" bandRow="1">
                <a:tableStyleId>{5940675A-B579-460E-94D1-54222C63F5DA}</a:tableStyleId>
              </a:tblPr>
              <a:tblGrid>
                <a:gridCol w="2287828"/>
                <a:gridCol w="1143914"/>
                <a:gridCol w="1143914"/>
                <a:gridCol w="1143914"/>
                <a:gridCol w="1143914"/>
                <a:gridCol w="1143914"/>
                <a:gridCol w="1143914"/>
                <a:gridCol w="1143914"/>
                <a:gridCol w="1143914"/>
              </a:tblGrid>
              <a:tr h="370840">
                <a:tc>
                  <a:txBody>
                    <a:bodyPr/>
                    <a:lstStyle/>
                    <a:p>
                      <a:pPr marL="0" algn="ctr" defTabSz="914400" rtl="0" eaLnBrk="1" latinLnBrk="0" hangingPunct="1"/>
                      <a:r>
                        <a:rPr lang="en-US" sz="2800" b="1" kern="1200" dirty="0">
                          <a:solidFill>
                            <a:schemeClr val="tx1"/>
                          </a:solidFill>
                          <a:latin typeface="Times New Roman" panose="02020603050405020304" pitchFamily="18" charset="0"/>
                          <a:ea typeface="+mn-ea"/>
                          <a:cs typeface="Times New Roman" panose="02020603050405020304" pitchFamily="18" charset="0"/>
                        </a:rPr>
                        <a:t>C</a:t>
                      </a:r>
                      <a:r>
                        <a:rPr lang="vi-VN" sz="2800" b="1" kern="1200" dirty="0">
                          <a:solidFill>
                            <a:schemeClr val="tx1"/>
                          </a:solidFill>
                          <a:latin typeface="Times New Roman" panose="02020603050405020304" pitchFamily="18" charset="0"/>
                          <a:ea typeface="+mn-ea"/>
                          <a:cs typeface="Times New Roman" panose="02020603050405020304" pitchFamily="18" charset="0"/>
                        </a:rPr>
                        <a:t>ơ</a:t>
                      </a:r>
                      <a:r>
                        <a:rPr lang="en-US" sz="2800" b="1" kern="1200" dirty="0">
                          <a:solidFill>
                            <a:schemeClr val="tx1"/>
                          </a:solidFill>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latin typeface="Times New Roman" panose="02020603050405020304" pitchFamily="18" charset="0"/>
                          <a:ea typeface="+mn-ea"/>
                          <a:cs typeface="Times New Roman" panose="02020603050405020304" pitchFamily="18" charset="0"/>
                        </a:rPr>
                        <a:t>số</a:t>
                      </a:r>
                      <a:r>
                        <a:rPr lang="en-US" sz="2800" b="1" kern="1200" dirty="0">
                          <a:solidFill>
                            <a:schemeClr val="tx1"/>
                          </a:solidFill>
                          <a:latin typeface="Times New Roman" panose="02020603050405020304" pitchFamily="18" charset="0"/>
                          <a:ea typeface="+mn-ea"/>
                          <a:cs typeface="Times New Roman" panose="02020603050405020304" pitchFamily="18" charset="0"/>
                        </a:rPr>
                        <a:t> 10</a:t>
                      </a:r>
                      <a:endParaRPr lang="en-US" sz="2800" b="1"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8</a:t>
                      </a:r>
                      <a:endParaRPr lang="en-US" sz="2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9</a:t>
                      </a:r>
                      <a:endParaRPr lang="en-US" sz="2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10</a:t>
                      </a:r>
                      <a:endParaRPr lang="en-US" sz="2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11</a:t>
                      </a:r>
                      <a:endParaRPr lang="en-US" sz="2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12</a:t>
                      </a:r>
                      <a:endParaRPr lang="en-US" sz="2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13</a:t>
                      </a:r>
                      <a:endParaRPr lang="en-US" sz="2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14</a:t>
                      </a:r>
                      <a:endParaRPr lang="en-US" sz="2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15</a:t>
                      </a:r>
                      <a:endParaRPr lang="en-US" sz="2800" kern="1200" dirty="0">
                        <a:solidFill>
                          <a:schemeClr val="tx1"/>
                        </a:solidFill>
                        <a:latin typeface="Times New Roman" panose="02020603050405020304" pitchFamily="18" charset="0"/>
                        <a:ea typeface="+mn-ea"/>
                        <a:cs typeface="Times New Roman" panose="02020603050405020304" pitchFamily="18" charset="0"/>
                      </a:endParaRPr>
                    </a:p>
                  </a:txBody>
                  <a:tcPr/>
                </a:tc>
              </a:tr>
              <a:tr h="370840">
                <a:tc>
                  <a:txBody>
                    <a:bodyPr/>
                    <a:lstStyle/>
                    <a:p>
                      <a:pPr marL="0" algn="ctr" defTabSz="914400" rtl="0" eaLnBrk="1" latinLnBrk="0" hangingPunct="1"/>
                      <a:r>
                        <a:rPr lang="en-US" sz="2800" b="1" kern="1200" dirty="0">
                          <a:solidFill>
                            <a:schemeClr val="tx1"/>
                          </a:solidFill>
                          <a:latin typeface="Times New Roman" panose="02020603050405020304" pitchFamily="18" charset="0"/>
                          <a:ea typeface="+mn-ea"/>
                          <a:cs typeface="Times New Roman" panose="02020603050405020304" pitchFamily="18" charset="0"/>
                        </a:rPr>
                        <a:t>C</a:t>
                      </a:r>
                      <a:r>
                        <a:rPr lang="vi-VN" sz="2800" b="1" kern="1200" dirty="0">
                          <a:solidFill>
                            <a:schemeClr val="tx1"/>
                          </a:solidFill>
                          <a:latin typeface="Times New Roman" panose="02020603050405020304" pitchFamily="18" charset="0"/>
                          <a:ea typeface="+mn-ea"/>
                          <a:cs typeface="Times New Roman" panose="02020603050405020304" pitchFamily="18" charset="0"/>
                        </a:rPr>
                        <a:t>ơ</a:t>
                      </a:r>
                      <a:r>
                        <a:rPr lang="en-US" sz="2800" b="1" kern="1200" dirty="0">
                          <a:solidFill>
                            <a:schemeClr val="tx1"/>
                          </a:solidFill>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latin typeface="Times New Roman" panose="02020603050405020304" pitchFamily="18" charset="0"/>
                          <a:ea typeface="+mn-ea"/>
                          <a:cs typeface="Times New Roman" panose="02020603050405020304" pitchFamily="18" charset="0"/>
                        </a:rPr>
                        <a:t>số</a:t>
                      </a:r>
                      <a:r>
                        <a:rPr lang="en-US" sz="2800" b="1" kern="1200" dirty="0">
                          <a:solidFill>
                            <a:schemeClr val="tx1"/>
                          </a:solidFill>
                          <a:latin typeface="Times New Roman" panose="02020603050405020304" pitchFamily="18" charset="0"/>
                          <a:ea typeface="+mn-ea"/>
                          <a:cs typeface="Times New Roman" panose="02020603050405020304" pitchFamily="18" charset="0"/>
                        </a:rPr>
                        <a:t> 2</a:t>
                      </a:r>
                      <a:endParaRPr lang="en-US" sz="2800" b="1"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1000</a:t>
                      </a:r>
                      <a:endParaRPr lang="en-US" sz="2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1001</a:t>
                      </a:r>
                      <a:endParaRPr lang="en-US" sz="2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1010</a:t>
                      </a:r>
                      <a:endParaRPr lang="en-US" sz="2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1011</a:t>
                      </a:r>
                      <a:endParaRPr lang="en-US" sz="2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1100</a:t>
                      </a:r>
                      <a:endParaRPr lang="en-US" sz="2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1101</a:t>
                      </a:r>
                      <a:endParaRPr lang="en-US" sz="2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1110</a:t>
                      </a:r>
                      <a:endParaRPr lang="en-US" sz="2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1111</a:t>
                      </a:r>
                      <a:endParaRPr lang="en-US" sz="2800" kern="1200" dirty="0">
                        <a:solidFill>
                          <a:schemeClr val="tx1"/>
                        </a:solidFill>
                        <a:latin typeface="Times New Roman" panose="02020603050405020304" pitchFamily="18" charset="0"/>
                        <a:ea typeface="+mn-ea"/>
                        <a:cs typeface="Times New Roman" panose="02020603050405020304" pitchFamily="18" charset="0"/>
                      </a:endParaRPr>
                    </a:p>
                  </a:txBody>
                  <a:tcPr/>
                </a:tc>
              </a:tr>
              <a:tr h="370840">
                <a:tc>
                  <a:txBody>
                    <a:bodyPr/>
                    <a:lstStyle/>
                    <a:p>
                      <a:pPr marL="0" algn="ctr" defTabSz="914400" rtl="0" eaLnBrk="1" latinLnBrk="0" hangingPunct="1"/>
                      <a:r>
                        <a:rPr lang="en-US" sz="2800" b="1" kern="1200" dirty="0">
                          <a:solidFill>
                            <a:schemeClr val="tx1"/>
                          </a:solidFill>
                          <a:latin typeface="Times New Roman" panose="02020603050405020304" pitchFamily="18" charset="0"/>
                          <a:ea typeface="+mn-ea"/>
                          <a:cs typeface="Times New Roman" panose="02020603050405020304" pitchFamily="18" charset="0"/>
                        </a:rPr>
                        <a:t>C</a:t>
                      </a:r>
                      <a:r>
                        <a:rPr lang="vi-VN" sz="2800" b="1" kern="1200" dirty="0">
                          <a:solidFill>
                            <a:schemeClr val="tx1"/>
                          </a:solidFill>
                          <a:latin typeface="Times New Roman" panose="02020603050405020304" pitchFamily="18" charset="0"/>
                          <a:ea typeface="+mn-ea"/>
                          <a:cs typeface="Times New Roman" panose="02020603050405020304" pitchFamily="18" charset="0"/>
                        </a:rPr>
                        <a:t>ơ</a:t>
                      </a:r>
                      <a:r>
                        <a:rPr lang="en-US" sz="2800" b="1" kern="1200" dirty="0">
                          <a:solidFill>
                            <a:schemeClr val="tx1"/>
                          </a:solidFill>
                          <a:latin typeface="Times New Roman" panose="02020603050405020304" pitchFamily="18" charset="0"/>
                          <a:ea typeface="+mn-ea"/>
                          <a:cs typeface="Times New Roman" panose="02020603050405020304" pitchFamily="18" charset="0"/>
                        </a:rPr>
                        <a:t> </a:t>
                      </a:r>
                      <a:r>
                        <a:rPr lang="en-US" sz="2800" b="1" kern="1200" dirty="0" err="1">
                          <a:solidFill>
                            <a:schemeClr val="tx1"/>
                          </a:solidFill>
                          <a:latin typeface="Times New Roman" panose="02020603050405020304" pitchFamily="18" charset="0"/>
                          <a:ea typeface="+mn-ea"/>
                          <a:cs typeface="Times New Roman" panose="02020603050405020304" pitchFamily="18" charset="0"/>
                        </a:rPr>
                        <a:t>số</a:t>
                      </a:r>
                      <a:r>
                        <a:rPr lang="en-US" sz="2800" b="1" kern="1200" dirty="0">
                          <a:solidFill>
                            <a:schemeClr val="tx1"/>
                          </a:solidFill>
                          <a:latin typeface="Times New Roman" panose="02020603050405020304" pitchFamily="18" charset="0"/>
                          <a:ea typeface="+mn-ea"/>
                          <a:cs typeface="Times New Roman" panose="02020603050405020304" pitchFamily="18" charset="0"/>
                        </a:rPr>
                        <a:t> 16</a:t>
                      </a:r>
                      <a:endParaRPr lang="en-US" sz="2800" b="1"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8</a:t>
                      </a:r>
                      <a:endParaRPr lang="en-US" sz="2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9</a:t>
                      </a:r>
                      <a:endParaRPr lang="en-US" sz="2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A</a:t>
                      </a:r>
                      <a:endParaRPr lang="en-US" sz="2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B</a:t>
                      </a:r>
                      <a:endParaRPr lang="en-US" sz="2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C</a:t>
                      </a:r>
                      <a:endParaRPr lang="en-US" sz="2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D</a:t>
                      </a:r>
                      <a:endParaRPr lang="en-US" sz="2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E</a:t>
                      </a:r>
                      <a:endParaRPr lang="en-US" sz="2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2800" kern="1200" dirty="0">
                          <a:solidFill>
                            <a:schemeClr val="tx1"/>
                          </a:solidFill>
                          <a:latin typeface="Times New Roman" panose="02020603050405020304" pitchFamily="18" charset="0"/>
                          <a:ea typeface="+mn-ea"/>
                          <a:cs typeface="Times New Roman" panose="02020603050405020304" pitchFamily="18" charset="0"/>
                        </a:rPr>
                        <a:t>F</a:t>
                      </a:r>
                      <a:endParaRPr lang="en-US" sz="2800" kern="1200" dirty="0">
                        <a:solidFill>
                          <a:schemeClr val="tx1"/>
                        </a:solidFill>
                        <a:latin typeface="Times New Roman" panose="02020603050405020304" pitchFamily="18" charset="0"/>
                        <a:ea typeface="+mn-ea"/>
                        <a:cs typeface="Times New Roman" panose="02020603050405020304" pitchFamily="18" charset="0"/>
                      </a:endParaRPr>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Biểu</a:t>
            </a:r>
            <a:r>
              <a:rPr lang="en-US" dirty="0"/>
              <a:t> </a:t>
            </a:r>
            <a:r>
              <a:rPr lang="en-US" dirty="0" err="1"/>
              <a:t>diễn</a:t>
            </a:r>
            <a:r>
              <a:rPr lang="en-US" dirty="0"/>
              <a:t> </a:t>
            </a:r>
            <a:r>
              <a:rPr lang="en-US" dirty="0" err="1"/>
              <a:t>thông</a:t>
            </a:r>
            <a:r>
              <a:rPr lang="en-US" dirty="0"/>
              <a:t> tin (7/7) – </a:t>
            </a:r>
            <a:r>
              <a:rPr lang="en-US" dirty="0" err="1"/>
              <a:t>Hệ</a:t>
            </a:r>
            <a:r>
              <a:rPr lang="en-US" dirty="0"/>
              <a:t> c</a:t>
            </a:r>
            <a:r>
              <a:rPr lang="vi-VN" dirty="0"/>
              <a:t>ơ</a:t>
            </a:r>
            <a:r>
              <a:rPr lang="en-US" dirty="0"/>
              <a:t> </a:t>
            </a:r>
            <a:r>
              <a:rPr lang="en-US" dirty="0" err="1"/>
              <a:t>số</a:t>
            </a:r>
            <a:r>
              <a:rPr lang="en-US" dirty="0"/>
              <a:t> 16</a:t>
            </a:r>
            <a:endParaRPr lang="en-US" dirty="0"/>
          </a:p>
        </p:txBody>
      </p:sp>
      <p:sp>
        <p:nvSpPr>
          <p:cNvPr id="3" name="Content Placeholder 2"/>
          <p:cNvSpPr>
            <a:spLocks noGrp="1"/>
          </p:cNvSpPr>
          <p:nvPr>
            <p:ph idx="1"/>
          </p:nvPr>
        </p:nvSpPr>
        <p:spPr/>
        <p:txBody>
          <a:bodyPr/>
          <a:lstStyle/>
          <a:p>
            <a:r>
              <a:rPr lang="en-US" dirty="0" err="1"/>
              <a:t>Mỗi</a:t>
            </a:r>
            <a:r>
              <a:rPr lang="en-US" dirty="0"/>
              <a:t> </a:t>
            </a:r>
            <a:r>
              <a:rPr lang="en-US" dirty="0" err="1"/>
              <a:t>ký</a:t>
            </a:r>
            <a:r>
              <a:rPr lang="en-US" dirty="0"/>
              <a:t> </a:t>
            </a:r>
            <a:r>
              <a:rPr lang="en-US" dirty="0" err="1"/>
              <a:t>số</a:t>
            </a:r>
            <a:r>
              <a:rPr lang="en-US" dirty="0"/>
              <a:t> </a:t>
            </a:r>
            <a:r>
              <a:rPr lang="en-US" dirty="0" err="1"/>
              <a:t>trong</a:t>
            </a:r>
            <a:r>
              <a:rPr lang="en-US" dirty="0"/>
              <a:t> </a:t>
            </a:r>
            <a:r>
              <a:rPr lang="en-US" dirty="0" err="1"/>
              <a:t>hệ</a:t>
            </a:r>
            <a:r>
              <a:rPr lang="en-US" dirty="0"/>
              <a:t> c</a:t>
            </a:r>
            <a:r>
              <a:rPr lang="vi-VN" dirty="0"/>
              <a:t>ơ</a:t>
            </a:r>
            <a:r>
              <a:rPr lang="en-US" dirty="0"/>
              <a:t> </a:t>
            </a:r>
            <a:r>
              <a:rPr lang="en-US" dirty="0" err="1"/>
              <a:t>số</a:t>
            </a:r>
            <a:r>
              <a:rPr lang="en-US" dirty="0"/>
              <a:t> 16 t</a:t>
            </a:r>
            <a:r>
              <a:rPr lang="vi-VN" dirty="0"/>
              <a:t>ư</a:t>
            </a:r>
            <a:r>
              <a:rPr lang="en-US" dirty="0" err="1"/>
              <a:t>ơng</a:t>
            </a:r>
            <a:r>
              <a:rPr lang="en-US" dirty="0"/>
              <a:t> </a:t>
            </a:r>
            <a:r>
              <a:rPr lang="en-US" dirty="0" err="1"/>
              <a:t>ứng</a:t>
            </a:r>
            <a:r>
              <a:rPr lang="en-US" dirty="0"/>
              <a:t> </a:t>
            </a:r>
            <a:r>
              <a:rPr lang="en-US" dirty="0" err="1"/>
              <a:t>với</a:t>
            </a:r>
            <a:r>
              <a:rPr lang="en-US" dirty="0"/>
              <a:t> 4 bit</a:t>
            </a:r>
            <a:endParaRPr lang="en-US" dirty="0"/>
          </a:p>
          <a:p>
            <a:pPr marL="0" indent="0" algn="ctr">
              <a:buNone/>
            </a:pPr>
            <a:endParaRPr lang="en-US" dirty="0"/>
          </a:p>
          <a:p>
            <a:pPr marL="0" indent="0" algn="ctr">
              <a:buNone/>
            </a:pPr>
            <a:endParaRPr lang="en-US" dirty="0"/>
          </a:p>
          <a:p>
            <a:endParaRPr lang="en-US" dirty="0"/>
          </a:p>
          <a:p>
            <a:pPr marL="0" indent="0">
              <a:buNone/>
            </a:pPr>
            <a:endParaRPr lang="en-US" dirty="0"/>
          </a:p>
          <a:p>
            <a:pPr marL="0" indent="0" algn="ctr">
              <a:buNone/>
            </a:pPr>
            <a:r>
              <a:rPr lang="en-US" dirty="0"/>
              <a:t>001011101001</a:t>
            </a:r>
            <a:r>
              <a:rPr lang="en-US" baseline="-25000" dirty="0"/>
              <a:t>2</a:t>
            </a:r>
            <a:r>
              <a:rPr lang="en-US" dirty="0"/>
              <a:t> = 2E9</a:t>
            </a:r>
            <a:r>
              <a:rPr lang="en-US" baseline="-25000" dirty="0"/>
              <a:t>16</a:t>
            </a:r>
            <a:r>
              <a:rPr lang="en-US" dirty="0"/>
              <a:t> = 0x2E9 </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graphicFrame>
        <p:nvGraphicFramePr>
          <p:cNvPr id="5" name="Table 5"/>
          <p:cNvGraphicFramePr>
            <a:graphicFrameLocks noGrp="1"/>
          </p:cNvGraphicFramePr>
          <p:nvPr/>
        </p:nvGraphicFramePr>
        <p:xfrm>
          <a:off x="2032000" y="2462276"/>
          <a:ext cx="8128000" cy="966724"/>
        </p:xfrm>
        <a:graphic>
          <a:graphicData uri="http://schemas.openxmlformats.org/drawingml/2006/table">
            <a:tbl>
              <a:tblPr firstRow="1" bandRow="1">
                <a:tableStyleId>{5940675A-B579-460E-94D1-54222C63F5DA}</a:tableStyleId>
              </a:tblPr>
              <a:tblGrid>
                <a:gridCol w="812800"/>
                <a:gridCol w="812800"/>
                <a:gridCol w="812800"/>
                <a:gridCol w="812800"/>
                <a:gridCol w="812800"/>
                <a:gridCol w="812800"/>
                <a:gridCol w="812800"/>
                <a:gridCol w="812800"/>
                <a:gridCol w="812800"/>
                <a:gridCol w="812800"/>
              </a:tblGrid>
              <a:tr h="370840">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9</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8</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7</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6</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5</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4</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3</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2</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1</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0</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Left Brace 6"/>
          <p:cNvSpPr/>
          <p:nvPr/>
        </p:nvSpPr>
        <p:spPr>
          <a:xfrm rot="16200000">
            <a:off x="8376992" y="2085481"/>
            <a:ext cx="309093" cy="3256925"/>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Left Brace 7"/>
          <p:cNvSpPr/>
          <p:nvPr/>
        </p:nvSpPr>
        <p:spPr>
          <a:xfrm rot="16200000">
            <a:off x="5120067" y="2085480"/>
            <a:ext cx="309093" cy="3256925"/>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Left Brace 8"/>
          <p:cNvSpPr/>
          <p:nvPr/>
        </p:nvSpPr>
        <p:spPr>
          <a:xfrm rot="16200000">
            <a:off x="1865379" y="2085480"/>
            <a:ext cx="309093" cy="3256925"/>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aphicFrame>
        <p:nvGraphicFramePr>
          <p:cNvPr id="10" name="Table 10"/>
          <p:cNvGraphicFramePr>
            <a:graphicFrameLocks noGrp="1"/>
          </p:cNvGraphicFramePr>
          <p:nvPr/>
        </p:nvGraphicFramePr>
        <p:xfrm>
          <a:off x="404368" y="2461006"/>
          <a:ext cx="1627632" cy="969264"/>
        </p:xfrm>
        <a:graphic>
          <a:graphicData uri="http://schemas.openxmlformats.org/drawingml/2006/table">
            <a:tbl>
              <a:tblPr firstRow="1" bandRow="1">
                <a:tableStyleId>{5940675A-B579-460E-94D1-54222C63F5DA}</a:tableStyleId>
              </a:tblPr>
              <a:tblGrid>
                <a:gridCol w="813816"/>
                <a:gridCol w="813816"/>
              </a:tblGrid>
              <a:tr h="484632">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11</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800" i="1" spc="-20" dirty="0">
                          <a:effectLst/>
                          <a:latin typeface="Times New Roman" panose="02020603050405020304" pitchFamily="18" charset="0"/>
                          <a:cs typeface="Times New Roman" panose="02020603050405020304" pitchFamily="18" charset="0"/>
                        </a:rPr>
                        <a:t>2</a:t>
                      </a:r>
                      <a:r>
                        <a:rPr lang="en-US" sz="2800" i="1" spc="-20" baseline="30000" dirty="0">
                          <a:effectLst/>
                          <a:latin typeface="Times New Roman" panose="02020603050405020304" pitchFamily="18" charset="0"/>
                          <a:cs typeface="Times New Roman" panose="02020603050405020304" pitchFamily="18" charset="0"/>
                        </a:rPr>
                        <a:t>10</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84632">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ea typeface="Calibri" panose="020F0502020204030204"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TextBox 11"/>
          <p:cNvSpPr txBox="1"/>
          <p:nvPr/>
        </p:nvSpPr>
        <p:spPr>
          <a:xfrm>
            <a:off x="8349437" y="3969055"/>
            <a:ext cx="36420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9</a:t>
            </a:r>
            <a:endParaRPr lang="en-US" sz="2800"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5092512" y="3959873"/>
            <a:ext cx="36420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E</a:t>
            </a:r>
            <a:endParaRPr lang="en-US" sz="2800" b="1"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1837825" y="3959873"/>
            <a:ext cx="36420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2</a:t>
            </a: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 calcmode="lin" valueType="num">
                                      <p:cBhvr additive="base">
                                        <p:cTn id="5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9" grpId="0" animBg="1"/>
      <p:bldP spid="12" grpId="0"/>
      <p:bldP spid="13"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4 – </a:t>
            </a:r>
            <a:r>
              <a:rPr lang="en-US" dirty="0" err="1"/>
              <a:t>Chuyển</a:t>
            </a:r>
            <a:r>
              <a:rPr lang="en-US" dirty="0"/>
              <a:t> </a:t>
            </a:r>
            <a:r>
              <a:rPr lang="en-US" dirty="0" err="1"/>
              <a:t>đổi</a:t>
            </a:r>
            <a:r>
              <a:rPr lang="en-US" dirty="0"/>
              <a:t> </a:t>
            </a:r>
            <a:r>
              <a:rPr lang="en-US" dirty="0" err="1"/>
              <a:t>thập</a:t>
            </a:r>
            <a:r>
              <a:rPr lang="en-US" dirty="0"/>
              <a:t> </a:t>
            </a:r>
            <a:r>
              <a:rPr lang="en-US" dirty="0" err="1"/>
              <a:t>phân</a:t>
            </a:r>
            <a:r>
              <a:rPr lang="en-US" dirty="0"/>
              <a:t> sang </a:t>
            </a:r>
            <a:r>
              <a:rPr lang="en-US" dirty="0" err="1"/>
              <a:t>nhị</a:t>
            </a:r>
            <a:r>
              <a:rPr lang="en-US" dirty="0"/>
              <a:t> </a:t>
            </a:r>
            <a:r>
              <a:rPr lang="en-US" dirty="0" err="1"/>
              <a:t>phân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graphicFrame>
        <p:nvGraphicFramePr>
          <p:cNvPr id="5" name="Table 5"/>
          <p:cNvGraphicFramePr/>
          <p:nvPr/>
        </p:nvGraphicFramePr>
        <p:xfrm>
          <a:off x="2623628" y="1974374"/>
          <a:ext cx="6970144" cy="4053840"/>
        </p:xfrm>
        <a:graphic>
          <a:graphicData uri="http://schemas.openxmlformats.org/drawingml/2006/table">
            <a:tbl>
              <a:tblPr firstRow="1" bandRow="1">
                <a:tableStyleId>{5940675A-B579-460E-94D1-54222C63F5DA}</a:tableStyleId>
              </a:tblPr>
              <a:tblGrid>
                <a:gridCol w="3485072"/>
                <a:gridCol w="3485072"/>
              </a:tblGrid>
              <a:tr h="370840">
                <a:tc>
                  <a:txBody>
                    <a:bodyPr/>
                    <a:lstStyle/>
                    <a:p>
                      <a:pPr algn="ctr"/>
                      <a:r>
                        <a:rPr lang="en-US" sz="3200" b="1" dirty="0" err="1">
                          <a:latin typeface="Times New Roman" panose="02020603050405020304" pitchFamily="18" charset="0"/>
                          <a:cs typeface="Times New Roman" panose="02020603050405020304" pitchFamily="18" charset="0"/>
                        </a:rPr>
                        <a:t>Thập</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phân</a:t>
                      </a:r>
                      <a:endParaRPr lang="en-US" sz="32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1" dirty="0" err="1">
                          <a:latin typeface="Times New Roman" panose="02020603050405020304" pitchFamily="18" charset="0"/>
                          <a:cs typeface="Times New Roman" panose="02020603050405020304" pitchFamily="18" charset="0"/>
                        </a:rPr>
                        <a:t>Nhị</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phân</a:t>
                      </a:r>
                      <a:endParaRPr lang="en-US" sz="3200" b="1" dirty="0">
                        <a:latin typeface="Times New Roman" panose="02020603050405020304" pitchFamily="18" charset="0"/>
                        <a:cs typeface="Times New Roman" panose="02020603050405020304" pitchFamily="18" charset="0"/>
                      </a:endParaRPr>
                    </a:p>
                  </a:txBody>
                  <a:tcPr anchor="ctr"/>
                </a:tc>
              </a:tr>
              <a:tr h="370840">
                <a:tc>
                  <a:txBody>
                    <a:bodyPr/>
                    <a:lstStyle/>
                    <a:p>
                      <a:pPr algn="ctr"/>
                      <a:r>
                        <a:rPr lang="en-US" sz="3200" dirty="0">
                          <a:latin typeface="Times New Roman" panose="02020603050405020304" pitchFamily="18" charset="0"/>
                          <a:cs typeface="Times New Roman" panose="02020603050405020304" pitchFamily="18" charset="0"/>
                        </a:rPr>
                        <a:t>0</a:t>
                      </a: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r>
              <a:tr h="370840">
                <a:tc>
                  <a:txBody>
                    <a:bodyPr/>
                    <a:lstStyle/>
                    <a:p>
                      <a:pPr algn="ctr"/>
                      <a:r>
                        <a:rPr lang="en-US" sz="3200" dirty="0">
                          <a:latin typeface="Times New Roman" panose="02020603050405020304" pitchFamily="18" charset="0"/>
                          <a:cs typeface="Times New Roman" panose="02020603050405020304" pitchFamily="18" charset="0"/>
                        </a:rPr>
                        <a:t>1</a:t>
                      </a: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r>
              <a:tr h="370840">
                <a:tc>
                  <a:txBody>
                    <a:bodyPr/>
                    <a:lstStyle/>
                    <a:p>
                      <a:pPr algn="ctr"/>
                      <a:r>
                        <a:rPr lang="en-US" sz="3200" dirty="0">
                          <a:latin typeface="Times New Roman" panose="02020603050405020304" pitchFamily="18" charset="0"/>
                          <a:cs typeface="Times New Roman" panose="02020603050405020304" pitchFamily="18" charset="0"/>
                        </a:rPr>
                        <a:t>10</a:t>
                      </a: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r>
              <a:tr h="370840">
                <a:tc>
                  <a:txBody>
                    <a:bodyPr/>
                    <a:lstStyle/>
                    <a:p>
                      <a:pPr algn="ctr"/>
                      <a:r>
                        <a:rPr lang="en-US" sz="3200" dirty="0">
                          <a:latin typeface="Times New Roman" panose="02020603050405020304" pitchFamily="18" charset="0"/>
                          <a:cs typeface="Times New Roman" panose="02020603050405020304" pitchFamily="18" charset="0"/>
                        </a:rPr>
                        <a:t>34</a:t>
                      </a: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r>
              <a:tr h="370840">
                <a:tc>
                  <a:txBody>
                    <a:bodyPr/>
                    <a:lstStyle/>
                    <a:p>
                      <a:pPr algn="ctr"/>
                      <a:r>
                        <a:rPr lang="en-US" sz="3200" dirty="0">
                          <a:latin typeface="Times New Roman" panose="02020603050405020304" pitchFamily="18" charset="0"/>
                          <a:cs typeface="Times New Roman" panose="02020603050405020304" pitchFamily="18" charset="0"/>
                        </a:rPr>
                        <a:t>67</a:t>
                      </a: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r>
              <a:tr h="370840">
                <a:tc>
                  <a:txBody>
                    <a:bodyPr/>
                    <a:lstStyle/>
                    <a:p>
                      <a:pPr algn="ctr"/>
                      <a:r>
                        <a:rPr lang="en-US" sz="3200" dirty="0">
                          <a:latin typeface="Times New Roman" panose="02020603050405020304" pitchFamily="18" charset="0"/>
                          <a:cs typeface="Times New Roman" panose="02020603050405020304" pitchFamily="18" charset="0"/>
                        </a:rPr>
                        <a:t>159</a:t>
                      </a:r>
                      <a:endParaRPr lang="en-US" sz="32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3200" dirty="0">
                        <a:latin typeface="Times New Roman" panose="02020603050405020304" pitchFamily="18" charset="0"/>
                        <a:cs typeface="Times New Roman" panose="02020603050405020304" pitchFamily="18" charset="0"/>
                      </a:endParaRPr>
                    </a:p>
                  </a:txBody>
                  <a:tcPr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err="1">
                <a:solidFill>
                  <a:schemeClr val="bg2"/>
                </a:solidFill>
              </a:rPr>
              <a:t>Thông</a:t>
            </a:r>
            <a:r>
              <a:rPr lang="en-US" dirty="0">
                <a:solidFill>
                  <a:schemeClr val="bg2"/>
                </a:solidFill>
              </a:rPr>
              <a:t> tin, </a:t>
            </a:r>
            <a:r>
              <a:rPr lang="en-US" dirty="0" err="1">
                <a:solidFill>
                  <a:schemeClr val="bg2"/>
                </a:solidFill>
              </a:rPr>
              <a:t>Dữ</a:t>
            </a:r>
            <a:r>
              <a:rPr lang="en-US" dirty="0">
                <a:solidFill>
                  <a:schemeClr val="bg2"/>
                </a:solidFill>
              </a:rPr>
              <a:t> </a:t>
            </a:r>
            <a:r>
              <a:rPr lang="en-US" dirty="0" err="1">
                <a:solidFill>
                  <a:schemeClr val="bg2"/>
                </a:solidFill>
              </a:rPr>
              <a:t>liệu</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Tín</a:t>
            </a:r>
            <a:r>
              <a:rPr lang="en-US" dirty="0">
                <a:solidFill>
                  <a:schemeClr val="bg2"/>
                </a:solidFill>
              </a:rPr>
              <a:t> </a:t>
            </a:r>
            <a:r>
              <a:rPr lang="en-US" dirty="0" err="1">
                <a:solidFill>
                  <a:schemeClr val="bg2"/>
                </a:solidFill>
              </a:rPr>
              <a:t>hiệu</a:t>
            </a:r>
            <a:endParaRPr lang="en-US" dirty="0">
              <a:solidFill>
                <a:schemeClr val="bg2"/>
              </a:solidFill>
            </a:endParaRPr>
          </a:p>
          <a:p>
            <a:pPr marL="514350" indent="-514350">
              <a:buFont typeface="+mj-lt"/>
              <a:buAutoNum type="arabicPeriod"/>
            </a:pPr>
            <a:r>
              <a:rPr lang="en-US" dirty="0" err="1">
                <a:solidFill>
                  <a:schemeClr val="bg2"/>
                </a:solidFill>
              </a:rPr>
              <a:t>Biểu</a:t>
            </a:r>
            <a:r>
              <a:rPr lang="en-US" dirty="0">
                <a:solidFill>
                  <a:schemeClr val="bg2"/>
                </a:solidFill>
              </a:rPr>
              <a:t> </a:t>
            </a:r>
            <a:r>
              <a:rPr lang="en-US" dirty="0" err="1">
                <a:solidFill>
                  <a:schemeClr val="bg2"/>
                </a:solidFill>
              </a:rPr>
              <a:t>diễn</a:t>
            </a:r>
            <a:r>
              <a:rPr lang="en-US" dirty="0">
                <a:solidFill>
                  <a:schemeClr val="bg2"/>
                </a:solidFill>
              </a:rPr>
              <a:t> </a:t>
            </a:r>
            <a:r>
              <a:rPr lang="en-US" dirty="0" err="1">
                <a:solidFill>
                  <a:schemeClr val="bg2"/>
                </a:solidFill>
              </a:rPr>
              <a:t>thông</a:t>
            </a:r>
            <a:r>
              <a:rPr lang="en-US" dirty="0">
                <a:solidFill>
                  <a:schemeClr val="bg2"/>
                </a:solidFill>
              </a:rPr>
              <a:t> tin</a:t>
            </a:r>
            <a:endParaRPr lang="en-US" dirty="0">
              <a:solidFill>
                <a:schemeClr val="bg2"/>
              </a:solidFill>
            </a:endParaRPr>
          </a:p>
          <a:p>
            <a:pPr marL="514350" indent="-514350">
              <a:buFont typeface="+mj-lt"/>
              <a:buAutoNum type="arabicPeriod"/>
            </a:pPr>
            <a:r>
              <a:rPr lang="en-US" dirty="0" err="1"/>
              <a:t>Tính</a:t>
            </a:r>
            <a:r>
              <a:rPr lang="en-US" dirty="0"/>
              <a:t> </a:t>
            </a:r>
            <a:r>
              <a:rPr lang="en-US" dirty="0" err="1"/>
              <a:t>toán</a:t>
            </a:r>
            <a:r>
              <a:rPr lang="en-US" dirty="0"/>
              <a:t> </a:t>
            </a:r>
            <a:r>
              <a:rPr lang="en-US" dirty="0" err="1"/>
              <a:t>trên</a:t>
            </a:r>
            <a:r>
              <a:rPr lang="en-US" dirty="0"/>
              <a:t> </a:t>
            </a:r>
            <a:r>
              <a:rPr lang="en-US" dirty="0" err="1"/>
              <a:t>hệ</a:t>
            </a:r>
            <a:r>
              <a:rPr lang="en-US" dirty="0"/>
              <a:t> c</a:t>
            </a:r>
            <a:r>
              <a:rPr lang="vi-VN" dirty="0"/>
              <a:t>ơ</a:t>
            </a:r>
            <a:r>
              <a:rPr lang="en-US" dirty="0"/>
              <a:t> </a:t>
            </a:r>
            <a:r>
              <a:rPr lang="en-US" dirty="0" err="1"/>
              <a:t>số</a:t>
            </a:r>
            <a:r>
              <a:rPr lang="en-US" dirty="0"/>
              <a:t> 2</a:t>
            </a:r>
            <a:endParaRPr lang="en-US" dirty="0"/>
          </a:p>
          <a:p>
            <a:pPr marL="514350" indent="-514350">
              <a:buFont typeface="+mj-lt"/>
              <a:buAutoNum type="arabicPeriod"/>
            </a:pPr>
            <a:r>
              <a:rPr lang="en-US" dirty="0" err="1">
                <a:solidFill>
                  <a:schemeClr val="bg2"/>
                </a:solidFill>
              </a:rPr>
              <a:t>Phư</a:t>
            </a:r>
            <a:r>
              <a:rPr lang="vi-VN" dirty="0">
                <a:solidFill>
                  <a:schemeClr val="bg2"/>
                </a:solidFill>
              </a:rPr>
              <a:t>ơ</a:t>
            </a:r>
            <a:r>
              <a:rPr lang="en-US" dirty="0">
                <a:solidFill>
                  <a:schemeClr val="bg2"/>
                </a:solidFill>
              </a:rPr>
              <a:t>ng </a:t>
            </a:r>
            <a:r>
              <a:rPr lang="en-US" dirty="0" err="1">
                <a:solidFill>
                  <a:schemeClr val="bg2"/>
                </a:solidFill>
              </a:rPr>
              <a:t>pháp</a:t>
            </a:r>
            <a:r>
              <a:rPr lang="en-US" dirty="0">
                <a:solidFill>
                  <a:schemeClr val="bg2"/>
                </a:solidFill>
              </a:rPr>
              <a:t> </a:t>
            </a:r>
            <a:r>
              <a:rPr lang="en-US" dirty="0" err="1">
                <a:solidFill>
                  <a:schemeClr val="bg2"/>
                </a:solidFill>
              </a:rPr>
              <a:t>biểu</a:t>
            </a:r>
            <a:r>
              <a:rPr lang="en-US" dirty="0">
                <a:solidFill>
                  <a:schemeClr val="bg2"/>
                </a:solidFill>
              </a:rPr>
              <a:t> </a:t>
            </a:r>
            <a:r>
              <a:rPr lang="en-US" dirty="0" err="1">
                <a:solidFill>
                  <a:schemeClr val="bg2"/>
                </a:solidFill>
              </a:rPr>
              <a:t>diễn</a:t>
            </a:r>
            <a:r>
              <a:rPr lang="en-US" dirty="0">
                <a:solidFill>
                  <a:schemeClr val="bg2"/>
                </a:solidFill>
              </a:rPr>
              <a:t> </a:t>
            </a:r>
            <a:r>
              <a:rPr lang="en-US" dirty="0" err="1">
                <a:solidFill>
                  <a:schemeClr val="bg2"/>
                </a:solidFill>
              </a:rPr>
              <a:t>bù</a:t>
            </a:r>
            <a:r>
              <a:rPr lang="en-US" dirty="0">
                <a:solidFill>
                  <a:schemeClr val="bg2"/>
                </a:solidFill>
              </a:rPr>
              <a:t> 2</a:t>
            </a:r>
            <a:endParaRPr lang="en-US" dirty="0">
              <a:solidFill>
                <a:schemeClr val="bg2"/>
              </a:solidFill>
            </a:endParaRPr>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Tính</a:t>
            </a:r>
            <a:r>
              <a:rPr lang="en-US" dirty="0"/>
              <a:t> </a:t>
            </a:r>
            <a:r>
              <a:rPr lang="en-US" dirty="0" err="1"/>
              <a:t>toán</a:t>
            </a:r>
            <a:r>
              <a:rPr lang="en-US" dirty="0"/>
              <a:t> </a:t>
            </a:r>
            <a:r>
              <a:rPr lang="en-US" dirty="0" err="1"/>
              <a:t>trên</a:t>
            </a:r>
            <a:r>
              <a:rPr lang="en-US" dirty="0"/>
              <a:t> </a:t>
            </a:r>
            <a:r>
              <a:rPr lang="en-US" dirty="0" err="1"/>
              <a:t>hệ</a:t>
            </a:r>
            <a:r>
              <a:rPr lang="en-US" dirty="0"/>
              <a:t> c</a:t>
            </a:r>
            <a:r>
              <a:rPr lang="vi-VN" dirty="0"/>
              <a:t>ơ</a:t>
            </a:r>
            <a:r>
              <a:rPr lang="en-US" dirty="0"/>
              <a:t> </a:t>
            </a:r>
            <a:r>
              <a:rPr lang="en-US" dirty="0" err="1"/>
              <a:t>số</a:t>
            </a:r>
            <a:r>
              <a:rPr lang="en-US" dirty="0"/>
              <a:t> 2</a:t>
            </a:r>
            <a:endParaRPr lang="en-US" dirty="0"/>
          </a:p>
        </p:txBody>
      </p:sp>
      <p:sp>
        <p:nvSpPr>
          <p:cNvPr id="3" name="Content Placeholder 2"/>
          <p:cNvSpPr>
            <a:spLocks noGrp="1"/>
          </p:cNvSpPr>
          <p:nvPr>
            <p:ph idx="1"/>
          </p:nvPr>
        </p:nvSpPr>
        <p:spPr/>
        <p:txBody>
          <a:bodyPr/>
          <a:lstStyle/>
          <a:p>
            <a:r>
              <a:rPr lang="en-US" dirty="0" err="1"/>
              <a:t>Cộng</a:t>
            </a:r>
            <a:r>
              <a:rPr lang="en-US" dirty="0"/>
              <a:t> </a:t>
            </a:r>
            <a:r>
              <a:rPr lang="en-US" dirty="0" err="1"/>
              <a:t>và</a:t>
            </a:r>
            <a:r>
              <a:rPr lang="en-US" dirty="0"/>
              <a:t> </a:t>
            </a:r>
            <a:r>
              <a:rPr lang="en-US" dirty="0" err="1"/>
              <a:t>trừ</a:t>
            </a:r>
            <a:r>
              <a:rPr lang="en-US" dirty="0"/>
              <a:t> </a:t>
            </a:r>
            <a:r>
              <a:rPr lang="en-US" dirty="0" err="1"/>
              <a:t>trên</a:t>
            </a:r>
            <a:r>
              <a:rPr lang="en-US" dirty="0"/>
              <a:t> </a:t>
            </a:r>
            <a:r>
              <a:rPr lang="en-US" dirty="0" err="1"/>
              <a:t>hệ</a:t>
            </a:r>
            <a:r>
              <a:rPr lang="en-US" dirty="0"/>
              <a:t> c</a:t>
            </a:r>
            <a:r>
              <a:rPr lang="vi-VN" dirty="0"/>
              <a:t>ơ</a:t>
            </a:r>
            <a:r>
              <a:rPr lang="en-US" dirty="0"/>
              <a:t> </a:t>
            </a:r>
            <a:r>
              <a:rPr lang="en-US" dirty="0" err="1"/>
              <a:t>số</a:t>
            </a:r>
            <a:r>
              <a:rPr lang="en-US" dirty="0"/>
              <a:t> 2 t</a:t>
            </a:r>
            <a:r>
              <a:rPr lang="vi-VN" dirty="0"/>
              <a:t>ư</a:t>
            </a:r>
            <a:r>
              <a:rPr lang="en-US" dirty="0" err="1"/>
              <a:t>ơng</a:t>
            </a:r>
            <a:r>
              <a:rPr lang="en-US" dirty="0"/>
              <a:t> </a:t>
            </a:r>
            <a:r>
              <a:rPr lang="en-US" dirty="0" err="1"/>
              <a:t>tự</a:t>
            </a:r>
            <a:r>
              <a:rPr lang="en-US" dirty="0"/>
              <a:t> </a:t>
            </a:r>
            <a:r>
              <a:rPr lang="en-US" dirty="0" err="1"/>
              <a:t>như</a:t>
            </a:r>
            <a:r>
              <a:rPr lang="en-US" dirty="0"/>
              <a:t> </a:t>
            </a:r>
            <a:r>
              <a:rPr lang="en-US" dirty="0" err="1"/>
              <a:t>hệ</a:t>
            </a:r>
            <a:r>
              <a:rPr lang="en-US" dirty="0"/>
              <a:t> c</a:t>
            </a:r>
            <a:r>
              <a:rPr lang="vi-VN" dirty="0"/>
              <a:t>ơ</a:t>
            </a:r>
            <a:r>
              <a:rPr lang="en-US" dirty="0"/>
              <a:t> </a:t>
            </a:r>
            <a:r>
              <a:rPr lang="en-US" dirty="0" err="1"/>
              <a:t>số</a:t>
            </a:r>
            <a:r>
              <a:rPr lang="en-US" dirty="0"/>
              <a:t> 10</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graphicFrame>
        <p:nvGraphicFramePr>
          <p:cNvPr id="5" name="Table 5"/>
          <p:cNvGraphicFramePr>
            <a:graphicFrameLocks noGrp="1"/>
          </p:cNvGraphicFramePr>
          <p:nvPr/>
        </p:nvGraphicFramePr>
        <p:xfrm>
          <a:off x="1058492" y="2392680"/>
          <a:ext cx="1463040" cy="2072640"/>
        </p:xfrm>
        <a:graphic>
          <a:graphicData uri="http://schemas.openxmlformats.org/drawingml/2006/table">
            <a:tbl>
              <a:tblPr firstRow="1" bandRow="1">
                <a:tableStyleId>{5940675A-B579-460E-94D1-54222C63F5DA}</a:tableStyleId>
              </a:tblPr>
              <a:tblGrid>
                <a:gridCol w="731520"/>
                <a:gridCol w="731520"/>
              </a:tblGrid>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800" dirty="0">
                          <a:latin typeface="Times New Roman" panose="02020603050405020304" pitchFamily="18" charset="0"/>
                          <a:cs typeface="Times New Roman" panose="02020603050405020304" pitchFamily="18" charset="0"/>
                        </a:rPr>
                        <a:t>14</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57200">
                <a:tc>
                  <a:txBody>
                    <a:bodyPr/>
                    <a:lstStyle/>
                    <a:p>
                      <a:pPr algn="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800" dirty="0">
                          <a:latin typeface="Times New Roman" panose="02020603050405020304" pitchFamily="18" charset="0"/>
                          <a:cs typeface="Times New Roman" panose="02020603050405020304" pitchFamily="18" charset="0"/>
                        </a:rPr>
                        <a:t>  7</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r"/>
                      <a:endParaRPr lang="en-US" sz="280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graphicFrame>
        <p:nvGraphicFramePr>
          <p:cNvPr id="10" name="Table 5"/>
          <p:cNvGraphicFramePr>
            <a:graphicFrameLocks noGrp="1"/>
          </p:cNvGraphicFramePr>
          <p:nvPr/>
        </p:nvGraphicFramePr>
        <p:xfrm>
          <a:off x="2811092" y="2392680"/>
          <a:ext cx="1926008" cy="2072640"/>
        </p:xfrm>
        <a:graphic>
          <a:graphicData uri="http://schemas.openxmlformats.org/drawingml/2006/table">
            <a:tbl>
              <a:tblPr firstRow="1" bandRow="1">
                <a:tableStyleId>{5940675A-B579-460E-94D1-54222C63F5DA}</a:tableStyleId>
              </a:tblPr>
              <a:tblGrid>
                <a:gridCol w="963004"/>
                <a:gridCol w="963004"/>
              </a:tblGrid>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800" dirty="0">
                          <a:latin typeface="Times New Roman" panose="02020603050405020304" pitchFamily="18" charset="0"/>
                          <a:cs typeface="Times New Roman" panose="02020603050405020304" pitchFamily="18" charset="0"/>
                        </a:rPr>
                        <a:t>1110</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57200">
                <a:tc>
                  <a:txBody>
                    <a:bodyPr/>
                    <a:lstStyle/>
                    <a:p>
                      <a:pPr algn="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800" dirty="0">
                          <a:latin typeface="Times New Roman" panose="02020603050405020304" pitchFamily="18" charset="0"/>
                          <a:cs typeface="Times New Roman" panose="02020603050405020304" pitchFamily="18" charset="0"/>
                        </a:rPr>
                        <a:t>  111</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r"/>
                      <a:endParaRPr lang="en-US" sz="280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graphicFrame>
        <p:nvGraphicFramePr>
          <p:cNvPr id="11" name="Table 10"/>
          <p:cNvGraphicFramePr>
            <a:graphicFrameLocks noGrp="1"/>
          </p:cNvGraphicFramePr>
          <p:nvPr/>
        </p:nvGraphicFramePr>
        <p:xfrm>
          <a:off x="6085840" y="2392680"/>
          <a:ext cx="1463040" cy="2072640"/>
        </p:xfrm>
        <a:graphic>
          <a:graphicData uri="http://schemas.openxmlformats.org/drawingml/2006/table">
            <a:tbl>
              <a:tblPr firstRow="1" bandRow="1">
                <a:tableStyleId>{5940675A-B579-460E-94D1-54222C63F5DA}</a:tableStyleId>
              </a:tblPr>
              <a:tblGrid>
                <a:gridCol w="731520"/>
                <a:gridCol w="731520"/>
              </a:tblGrid>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800" dirty="0">
                          <a:latin typeface="Times New Roman" panose="02020603050405020304" pitchFamily="18" charset="0"/>
                          <a:cs typeface="Times New Roman" panose="02020603050405020304" pitchFamily="18" charset="0"/>
                        </a:rPr>
                        <a:t>14</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57200">
                <a:tc>
                  <a:txBody>
                    <a:bodyPr/>
                    <a:lstStyle/>
                    <a:p>
                      <a:pPr algn="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800" dirty="0">
                          <a:latin typeface="Times New Roman" panose="02020603050405020304" pitchFamily="18" charset="0"/>
                          <a:cs typeface="Times New Roman" panose="02020603050405020304" pitchFamily="18" charset="0"/>
                        </a:rPr>
                        <a:t>  7</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r"/>
                      <a:endParaRPr lang="en-US" sz="280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graphicFrame>
        <p:nvGraphicFramePr>
          <p:cNvPr id="12" name="Table 11"/>
          <p:cNvGraphicFramePr>
            <a:graphicFrameLocks noGrp="1"/>
          </p:cNvGraphicFramePr>
          <p:nvPr/>
        </p:nvGraphicFramePr>
        <p:xfrm>
          <a:off x="7934616" y="2392680"/>
          <a:ext cx="1926008" cy="2072640"/>
        </p:xfrm>
        <a:graphic>
          <a:graphicData uri="http://schemas.openxmlformats.org/drawingml/2006/table">
            <a:tbl>
              <a:tblPr firstRow="1" bandRow="1">
                <a:tableStyleId>{5940675A-B579-460E-94D1-54222C63F5DA}</a:tableStyleId>
              </a:tblPr>
              <a:tblGrid>
                <a:gridCol w="963004"/>
                <a:gridCol w="963004"/>
              </a:tblGrid>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800" dirty="0">
                          <a:latin typeface="Times New Roman" panose="02020603050405020304" pitchFamily="18" charset="0"/>
                          <a:cs typeface="Times New Roman" panose="02020603050405020304" pitchFamily="18" charset="0"/>
                        </a:rPr>
                        <a:t>1110</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57200">
                <a:tc>
                  <a:txBody>
                    <a:bodyPr/>
                    <a:lstStyle/>
                    <a:p>
                      <a:pPr algn="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800" dirty="0">
                          <a:latin typeface="Times New Roman" panose="02020603050405020304" pitchFamily="18" charset="0"/>
                          <a:cs typeface="Times New Roman" panose="02020603050405020304" pitchFamily="18" charset="0"/>
                        </a:rPr>
                        <a:t>  111</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r"/>
                      <a:endParaRPr lang="en-US" sz="280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graphicFrame>
        <p:nvGraphicFramePr>
          <p:cNvPr id="13" name="Table 12"/>
          <p:cNvGraphicFramePr>
            <a:graphicFrameLocks noGrp="1"/>
          </p:cNvGraphicFramePr>
          <p:nvPr/>
        </p:nvGraphicFramePr>
        <p:xfrm>
          <a:off x="595524" y="4239260"/>
          <a:ext cx="1926008" cy="2072640"/>
        </p:xfrm>
        <a:graphic>
          <a:graphicData uri="http://schemas.openxmlformats.org/drawingml/2006/table">
            <a:tbl>
              <a:tblPr firstRow="1" bandRow="1">
                <a:tableStyleId>{5940675A-B579-460E-94D1-54222C63F5DA}</a:tableStyleId>
              </a:tblPr>
              <a:tblGrid>
                <a:gridCol w="1195176"/>
                <a:gridCol w="730832"/>
              </a:tblGrid>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800" dirty="0">
                          <a:latin typeface="Times New Roman" panose="02020603050405020304" pitchFamily="18" charset="0"/>
                          <a:cs typeface="Times New Roman" panose="02020603050405020304" pitchFamily="18" charset="0"/>
                        </a:rPr>
                        <a:t>7</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57200">
                <a:tc>
                  <a:txBody>
                    <a:bodyPr/>
                    <a:lstStyle/>
                    <a:p>
                      <a:pPr algn="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800" dirty="0">
                          <a:latin typeface="Times New Roman" panose="02020603050405020304" pitchFamily="18" charset="0"/>
                          <a:cs typeface="Times New Roman" panose="02020603050405020304" pitchFamily="18" charset="0"/>
                        </a:rPr>
                        <a:t>  14</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r"/>
                      <a:endParaRPr lang="en-US" sz="280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graphicFrame>
        <p:nvGraphicFramePr>
          <p:cNvPr id="14" name="Table 13"/>
          <p:cNvGraphicFramePr>
            <a:graphicFrameLocks noGrp="1"/>
          </p:cNvGraphicFramePr>
          <p:nvPr/>
        </p:nvGraphicFramePr>
        <p:xfrm>
          <a:off x="2723356" y="4239260"/>
          <a:ext cx="1926008" cy="2072640"/>
        </p:xfrm>
        <a:graphic>
          <a:graphicData uri="http://schemas.openxmlformats.org/drawingml/2006/table">
            <a:tbl>
              <a:tblPr firstRow="1" bandRow="1">
                <a:tableStyleId>{5940675A-B579-460E-94D1-54222C63F5DA}</a:tableStyleId>
              </a:tblPr>
              <a:tblGrid>
                <a:gridCol w="985044"/>
                <a:gridCol w="940964"/>
              </a:tblGrid>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800" dirty="0">
                          <a:latin typeface="Times New Roman" panose="02020603050405020304" pitchFamily="18" charset="0"/>
                          <a:cs typeface="Times New Roman" panose="02020603050405020304" pitchFamily="18" charset="0"/>
                        </a:rPr>
                        <a:t>111</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57200">
                <a:tc>
                  <a:txBody>
                    <a:bodyPr/>
                    <a:lstStyle/>
                    <a:p>
                      <a:pPr algn="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800" dirty="0">
                          <a:latin typeface="Times New Roman" panose="02020603050405020304" pitchFamily="18" charset="0"/>
                          <a:cs typeface="Times New Roman" panose="02020603050405020304" pitchFamily="18" charset="0"/>
                        </a:rPr>
                        <a:t>1110</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r"/>
                      <a:endParaRPr lang="en-US" sz="280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graphicFrame>
        <p:nvGraphicFramePr>
          <p:cNvPr id="15" name="Table 14"/>
          <p:cNvGraphicFramePr>
            <a:graphicFrameLocks noGrp="1"/>
          </p:cNvGraphicFramePr>
          <p:nvPr/>
        </p:nvGraphicFramePr>
        <p:xfrm>
          <a:off x="5528894" y="4194016"/>
          <a:ext cx="1926008" cy="2072640"/>
        </p:xfrm>
        <a:graphic>
          <a:graphicData uri="http://schemas.openxmlformats.org/drawingml/2006/table">
            <a:tbl>
              <a:tblPr firstRow="1" bandRow="1">
                <a:tableStyleId>{5940675A-B579-460E-94D1-54222C63F5DA}</a:tableStyleId>
              </a:tblPr>
              <a:tblGrid>
                <a:gridCol w="1195176"/>
                <a:gridCol w="730832"/>
              </a:tblGrid>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800" dirty="0">
                          <a:latin typeface="Times New Roman" panose="02020603050405020304" pitchFamily="18" charset="0"/>
                          <a:cs typeface="Times New Roman" panose="02020603050405020304" pitchFamily="18" charset="0"/>
                        </a:rPr>
                        <a:t>7</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57200">
                <a:tc>
                  <a:txBody>
                    <a:bodyPr/>
                    <a:lstStyle/>
                    <a:p>
                      <a:pPr algn="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800" dirty="0">
                          <a:latin typeface="Times New Roman" panose="02020603050405020304" pitchFamily="18" charset="0"/>
                          <a:cs typeface="Times New Roman" panose="02020603050405020304" pitchFamily="18" charset="0"/>
                        </a:rPr>
                        <a:t>  14</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r"/>
                      <a:endParaRPr lang="en-US" sz="280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graphicFrame>
        <p:nvGraphicFramePr>
          <p:cNvPr id="16" name="Table 15"/>
          <p:cNvGraphicFramePr>
            <a:graphicFrameLocks noGrp="1"/>
          </p:cNvGraphicFramePr>
          <p:nvPr/>
        </p:nvGraphicFramePr>
        <p:xfrm>
          <a:off x="7840638" y="4148296"/>
          <a:ext cx="1926008" cy="2072640"/>
        </p:xfrm>
        <a:graphic>
          <a:graphicData uri="http://schemas.openxmlformats.org/drawingml/2006/table">
            <a:tbl>
              <a:tblPr firstRow="1" bandRow="1">
                <a:tableStyleId>{5940675A-B579-460E-94D1-54222C63F5DA}</a:tableStyleId>
              </a:tblPr>
              <a:tblGrid>
                <a:gridCol w="985044"/>
                <a:gridCol w="940964"/>
              </a:tblGrid>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57200">
                <a:tc>
                  <a:txBody>
                    <a:bodyPr/>
                    <a:lstStyle/>
                    <a:p>
                      <a:pPr algn="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800" dirty="0">
                          <a:latin typeface="Times New Roman" panose="02020603050405020304" pitchFamily="18" charset="0"/>
                          <a:cs typeface="Times New Roman" panose="02020603050405020304" pitchFamily="18" charset="0"/>
                        </a:rPr>
                        <a:t>111</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57200">
                <a:tc>
                  <a:txBody>
                    <a:bodyPr/>
                    <a:lstStyle/>
                    <a:p>
                      <a:pPr algn="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800" dirty="0">
                          <a:latin typeface="Times New Roman" panose="02020603050405020304" pitchFamily="18" charset="0"/>
                          <a:cs typeface="Times New Roman" panose="02020603050405020304" pitchFamily="18" charset="0"/>
                        </a:rPr>
                        <a:t>1110</a:t>
                      </a:r>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r"/>
                      <a:endParaRPr lang="en-US" sz="280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err="1">
                <a:solidFill>
                  <a:schemeClr val="bg2"/>
                </a:solidFill>
              </a:rPr>
              <a:t>Thông</a:t>
            </a:r>
            <a:r>
              <a:rPr lang="en-US" dirty="0">
                <a:solidFill>
                  <a:schemeClr val="bg2"/>
                </a:solidFill>
              </a:rPr>
              <a:t> tin, </a:t>
            </a:r>
            <a:r>
              <a:rPr lang="en-US" dirty="0" err="1">
                <a:solidFill>
                  <a:schemeClr val="bg2"/>
                </a:solidFill>
              </a:rPr>
              <a:t>Dữ</a:t>
            </a:r>
            <a:r>
              <a:rPr lang="en-US" dirty="0">
                <a:solidFill>
                  <a:schemeClr val="bg2"/>
                </a:solidFill>
              </a:rPr>
              <a:t> </a:t>
            </a:r>
            <a:r>
              <a:rPr lang="en-US" dirty="0" err="1">
                <a:solidFill>
                  <a:schemeClr val="bg2"/>
                </a:solidFill>
              </a:rPr>
              <a:t>liệu</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Tín</a:t>
            </a:r>
            <a:r>
              <a:rPr lang="en-US" dirty="0">
                <a:solidFill>
                  <a:schemeClr val="bg2"/>
                </a:solidFill>
              </a:rPr>
              <a:t> </a:t>
            </a:r>
            <a:r>
              <a:rPr lang="en-US" dirty="0" err="1">
                <a:solidFill>
                  <a:schemeClr val="bg2"/>
                </a:solidFill>
              </a:rPr>
              <a:t>hiệu</a:t>
            </a:r>
            <a:endParaRPr lang="en-US" dirty="0">
              <a:solidFill>
                <a:schemeClr val="bg2"/>
              </a:solidFill>
            </a:endParaRPr>
          </a:p>
          <a:p>
            <a:pPr marL="514350" indent="-514350">
              <a:buFont typeface="+mj-lt"/>
              <a:buAutoNum type="arabicPeriod"/>
            </a:pPr>
            <a:r>
              <a:rPr lang="en-US" dirty="0" err="1">
                <a:solidFill>
                  <a:schemeClr val="bg2"/>
                </a:solidFill>
              </a:rPr>
              <a:t>Biểu</a:t>
            </a:r>
            <a:r>
              <a:rPr lang="en-US" dirty="0">
                <a:solidFill>
                  <a:schemeClr val="bg2"/>
                </a:solidFill>
              </a:rPr>
              <a:t> </a:t>
            </a:r>
            <a:r>
              <a:rPr lang="en-US" dirty="0" err="1">
                <a:solidFill>
                  <a:schemeClr val="bg2"/>
                </a:solidFill>
              </a:rPr>
              <a:t>diễn</a:t>
            </a:r>
            <a:r>
              <a:rPr lang="en-US" dirty="0">
                <a:solidFill>
                  <a:schemeClr val="bg2"/>
                </a:solidFill>
              </a:rPr>
              <a:t> </a:t>
            </a:r>
            <a:r>
              <a:rPr lang="en-US" dirty="0" err="1">
                <a:solidFill>
                  <a:schemeClr val="bg2"/>
                </a:solidFill>
              </a:rPr>
              <a:t>thông</a:t>
            </a:r>
            <a:r>
              <a:rPr lang="en-US" dirty="0">
                <a:solidFill>
                  <a:schemeClr val="bg2"/>
                </a:solidFill>
              </a:rPr>
              <a:t> tin</a:t>
            </a:r>
            <a:endParaRPr lang="en-US" dirty="0">
              <a:solidFill>
                <a:schemeClr val="bg2"/>
              </a:solidFill>
            </a:endParaRPr>
          </a:p>
          <a:p>
            <a:pPr marL="514350" indent="-514350">
              <a:buFont typeface="+mj-lt"/>
              <a:buAutoNum type="arabicPeriod"/>
            </a:pPr>
            <a:r>
              <a:rPr lang="en-US" dirty="0" err="1">
                <a:solidFill>
                  <a:schemeClr val="bg2"/>
                </a:solidFill>
              </a:rPr>
              <a:t>Tính</a:t>
            </a:r>
            <a:r>
              <a:rPr lang="en-US" dirty="0">
                <a:solidFill>
                  <a:schemeClr val="bg2"/>
                </a:solidFill>
              </a:rPr>
              <a:t> </a:t>
            </a:r>
            <a:r>
              <a:rPr lang="en-US" dirty="0" err="1">
                <a:solidFill>
                  <a:schemeClr val="bg2"/>
                </a:solidFill>
              </a:rPr>
              <a:t>toán</a:t>
            </a:r>
            <a:r>
              <a:rPr lang="en-US" dirty="0">
                <a:solidFill>
                  <a:schemeClr val="bg2"/>
                </a:solidFill>
              </a:rPr>
              <a:t> </a:t>
            </a:r>
            <a:r>
              <a:rPr lang="en-US" dirty="0" err="1">
                <a:solidFill>
                  <a:schemeClr val="bg2"/>
                </a:solidFill>
              </a:rPr>
              <a:t>trên</a:t>
            </a:r>
            <a:r>
              <a:rPr lang="en-US" dirty="0">
                <a:solidFill>
                  <a:schemeClr val="bg2"/>
                </a:solidFill>
              </a:rPr>
              <a:t> </a:t>
            </a:r>
            <a:r>
              <a:rPr lang="en-US" dirty="0" err="1">
                <a:solidFill>
                  <a:schemeClr val="bg2"/>
                </a:solidFill>
              </a:rPr>
              <a:t>hệ</a:t>
            </a:r>
            <a:r>
              <a:rPr lang="en-US" dirty="0">
                <a:solidFill>
                  <a:schemeClr val="bg2"/>
                </a:solidFill>
              </a:rPr>
              <a:t> c</a:t>
            </a:r>
            <a:r>
              <a:rPr lang="vi-VN" dirty="0">
                <a:solidFill>
                  <a:schemeClr val="bg2"/>
                </a:solidFill>
              </a:rPr>
              <a:t>ơ</a:t>
            </a:r>
            <a:r>
              <a:rPr lang="en-US" dirty="0">
                <a:solidFill>
                  <a:schemeClr val="bg2"/>
                </a:solidFill>
              </a:rPr>
              <a:t> </a:t>
            </a:r>
            <a:r>
              <a:rPr lang="en-US" dirty="0" err="1">
                <a:solidFill>
                  <a:schemeClr val="bg2"/>
                </a:solidFill>
              </a:rPr>
              <a:t>số</a:t>
            </a:r>
            <a:r>
              <a:rPr lang="en-US" dirty="0">
                <a:solidFill>
                  <a:schemeClr val="bg2"/>
                </a:solidFill>
              </a:rPr>
              <a:t> 2</a:t>
            </a:r>
            <a:endParaRPr lang="en-US" dirty="0">
              <a:solidFill>
                <a:schemeClr val="bg2"/>
              </a:solidFill>
            </a:endParaRPr>
          </a:p>
          <a:p>
            <a:pPr marL="514350" indent="-514350">
              <a:buFont typeface="+mj-lt"/>
              <a:buAutoNum type="arabicPeriod"/>
            </a:pPr>
            <a:r>
              <a:rPr lang="en-US" dirty="0" err="1"/>
              <a:t>Phư</a:t>
            </a:r>
            <a:r>
              <a:rPr lang="vi-VN" dirty="0"/>
              <a:t>ơ</a:t>
            </a:r>
            <a:r>
              <a:rPr lang="en-US" dirty="0"/>
              <a:t>ng </a:t>
            </a:r>
            <a:r>
              <a:rPr lang="en-US" dirty="0" err="1"/>
              <a:t>pháp</a:t>
            </a:r>
            <a:r>
              <a:rPr lang="en-US" dirty="0"/>
              <a:t> </a:t>
            </a:r>
            <a:r>
              <a:rPr lang="en-US" dirty="0" err="1"/>
              <a:t>biểu</a:t>
            </a:r>
            <a:r>
              <a:rPr lang="en-US" dirty="0"/>
              <a:t> </a:t>
            </a:r>
            <a:r>
              <a:rPr lang="en-US" dirty="0" err="1"/>
              <a:t>diễn</a:t>
            </a:r>
            <a:r>
              <a:rPr lang="en-US" dirty="0"/>
              <a:t> </a:t>
            </a:r>
            <a:r>
              <a:rPr lang="en-US" dirty="0" err="1"/>
              <a:t>bù</a:t>
            </a:r>
            <a:r>
              <a:rPr lang="en-US" dirty="0"/>
              <a:t> 2</a:t>
            </a:r>
            <a:endParaRPr lang="en-US" dirty="0"/>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Ph</a:t>
            </a:r>
            <a:r>
              <a:rPr lang="vi-VN" dirty="0"/>
              <a:t>ư</a:t>
            </a:r>
            <a:r>
              <a:rPr lang="en-US" dirty="0" err="1"/>
              <a:t>ơng</a:t>
            </a:r>
            <a:r>
              <a:rPr lang="en-US" dirty="0"/>
              <a:t> </a:t>
            </a:r>
            <a:r>
              <a:rPr lang="en-US" dirty="0" err="1"/>
              <a:t>pháp</a:t>
            </a:r>
            <a:r>
              <a:rPr lang="en-US" dirty="0"/>
              <a:t> </a:t>
            </a:r>
            <a:r>
              <a:rPr lang="en-US" dirty="0" err="1"/>
              <a:t>biểu</a:t>
            </a:r>
            <a:r>
              <a:rPr lang="en-US" dirty="0"/>
              <a:t> </a:t>
            </a:r>
            <a:r>
              <a:rPr lang="en-US" dirty="0" err="1"/>
              <a:t>diễn</a:t>
            </a:r>
            <a:r>
              <a:rPr lang="en-US" dirty="0"/>
              <a:t> </a:t>
            </a:r>
            <a:r>
              <a:rPr lang="en-US" dirty="0" err="1"/>
              <a:t>bù</a:t>
            </a:r>
            <a:r>
              <a:rPr lang="en-US" dirty="0"/>
              <a:t> 2 (1/2)</a:t>
            </a:r>
            <a:endParaRPr lang="en-US" dirty="0"/>
          </a:p>
        </p:txBody>
      </p:sp>
      <p:sp>
        <p:nvSpPr>
          <p:cNvPr id="3" name="Content Placeholder 2"/>
          <p:cNvSpPr>
            <a:spLocks noGrp="1"/>
          </p:cNvSpPr>
          <p:nvPr>
            <p:ph idx="1"/>
          </p:nvPr>
        </p:nvSpPr>
        <p:spPr>
          <a:xfrm>
            <a:off x="393700" y="1790163"/>
            <a:ext cx="11430000" cy="4566186"/>
          </a:xfrm>
        </p:spPr>
        <p:txBody>
          <a:bodyPr>
            <a:normAutofit fontScale="92500" lnSpcReduction="10000"/>
          </a:bodyPr>
          <a:lstStyle/>
          <a:p>
            <a:r>
              <a:rPr lang="en-US" dirty="0" err="1"/>
              <a:t>Biểu</a:t>
            </a:r>
            <a:r>
              <a:rPr lang="en-US" dirty="0"/>
              <a:t> </a:t>
            </a:r>
            <a:r>
              <a:rPr lang="en-US" dirty="0" err="1"/>
              <a:t>diễn</a:t>
            </a:r>
            <a:r>
              <a:rPr lang="en-US" dirty="0"/>
              <a:t> </a:t>
            </a:r>
            <a:r>
              <a:rPr lang="en-US" dirty="0" err="1"/>
              <a:t>số</a:t>
            </a:r>
            <a:r>
              <a:rPr lang="en-US" dirty="0"/>
              <a:t> </a:t>
            </a:r>
            <a:r>
              <a:rPr lang="en-US" dirty="0" err="1"/>
              <a:t>nguyên</a:t>
            </a:r>
            <a:r>
              <a:rPr lang="en-US" dirty="0"/>
              <a:t> </a:t>
            </a:r>
            <a:r>
              <a:rPr lang="en-US" dirty="0" err="1"/>
              <a:t>tổng</a:t>
            </a:r>
            <a:r>
              <a:rPr lang="en-US" dirty="0"/>
              <a:t> </a:t>
            </a:r>
            <a:r>
              <a:rPr lang="en-US" dirty="0" err="1"/>
              <a:t>quát</a:t>
            </a:r>
            <a:r>
              <a:rPr lang="en-US" dirty="0"/>
              <a:t> (d</a:t>
            </a:r>
            <a:r>
              <a:rPr lang="vi-VN" dirty="0"/>
              <a:t>ư</a:t>
            </a:r>
            <a:r>
              <a:rPr lang="en-US" dirty="0" err="1"/>
              <a:t>ơng</a:t>
            </a:r>
            <a:r>
              <a:rPr lang="en-US" dirty="0"/>
              <a:t>, 0, </a:t>
            </a:r>
            <a:r>
              <a:rPr lang="en-US" dirty="0" err="1"/>
              <a:t>âm</a:t>
            </a:r>
            <a:r>
              <a:rPr lang="en-US" dirty="0"/>
              <a:t>) </a:t>
            </a:r>
            <a:r>
              <a:rPr lang="en-US" dirty="0" err="1"/>
              <a:t>nh</a:t>
            </a:r>
            <a:r>
              <a:rPr lang="vi-VN" dirty="0"/>
              <a:t>ư</a:t>
            </a:r>
            <a:r>
              <a:rPr lang="en-US" dirty="0"/>
              <a:t> </a:t>
            </a:r>
            <a:r>
              <a:rPr lang="en-US" dirty="0" err="1"/>
              <a:t>thế</a:t>
            </a:r>
            <a:r>
              <a:rPr lang="en-US" dirty="0"/>
              <a:t> </a:t>
            </a:r>
            <a:r>
              <a:rPr lang="en-US" dirty="0" err="1"/>
              <a:t>nào</a:t>
            </a:r>
            <a:r>
              <a:rPr lang="en-US" dirty="0"/>
              <a:t>?</a:t>
            </a:r>
            <a:endParaRPr lang="en-US" dirty="0"/>
          </a:p>
          <a:p>
            <a:pPr lvl="1"/>
            <a:r>
              <a:rPr lang="en-US" dirty="0" err="1"/>
              <a:t>Thêm</a:t>
            </a:r>
            <a:r>
              <a:rPr lang="en-US" dirty="0"/>
              <a:t> 1 bit </a:t>
            </a:r>
            <a:r>
              <a:rPr lang="en-US" dirty="0" err="1"/>
              <a:t>làm</a:t>
            </a:r>
            <a:r>
              <a:rPr lang="en-US" dirty="0"/>
              <a:t> </a:t>
            </a:r>
            <a:r>
              <a:rPr lang="en-US" dirty="0" err="1"/>
              <a:t>dấu</a:t>
            </a:r>
            <a:r>
              <a:rPr lang="en-US" dirty="0"/>
              <a:t> (</a:t>
            </a:r>
            <a:r>
              <a:rPr lang="en-US" dirty="0" err="1"/>
              <a:t>Dấu</a:t>
            </a:r>
            <a:r>
              <a:rPr lang="en-US" dirty="0"/>
              <a:t> </a:t>
            </a:r>
            <a:r>
              <a:rPr lang="en-US" dirty="0" err="1"/>
              <a:t>và</a:t>
            </a:r>
            <a:r>
              <a:rPr lang="en-US" dirty="0"/>
              <a:t> </a:t>
            </a:r>
            <a:r>
              <a:rPr lang="en-US" dirty="0" err="1"/>
              <a:t>độ</a:t>
            </a:r>
            <a:r>
              <a:rPr lang="en-US" dirty="0"/>
              <a:t> </a:t>
            </a:r>
            <a:r>
              <a:rPr lang="en-US" dirty="0" err="1"/>
              <a:t>lớn</a:t>
            </a:r>
            <a:r>
              <a:rPr lang="en-US" dirty="0"/>
              <a:t>): 0 </a:t>
            </a:r>
            <a:r>
              <a:rPr lang="en-US" dirty="0" err="1"/>
              <a:t>là</a:t>
            </a:r>
            <a:r>
              <a:rPr lang="en-US" dirty="0"/>
              <a:t> </a:t>
            </a:r>
            <a:r>
              <a:rPr lang="en-US" dirty="0" err="1"/>
              <a:t>dấu</a:t>
            </a:r>
            <a:r>
              <a:rPr lang="en-US" dirty="0"/>
              <a:t> +, 1 </a:t>
            </a:r>
            <a:r>
              <a:rPr lang="en-US" dirty="0" err="1"/>
              <a:t>là</a:t>
            </a:r>
            <a:r>
              <a:rPr lang="en-US" dirty="0"/>
              <a:t> </a:t>
            </a:r>
            <a:r>
              <a:rPr lang="en-US" dirty="0" err="1"/>
              <a:t>dấu</a:t>
            </a:r>
            <a:r>
              <a:rPr lang="en-US" dirty="0"/>
              <a:t> -</a:t>
            </a:r>
            <a:endParaRPr lang="en-US" dirty="0"/>
          </a:p>
          <a:p>
            <a:pPr marL="0" indent="0" algn="ctr">
              <a:buNone/>
            </a:pPr>
            <a:endParaRPr lang="en-US" dirty="0"/>
          </a:p>
          <a:p>
            <a:endParaRPr lang="en-US" dirty="0"/>
          </a:p>
          <a:p>
            <a:endParaRPr lang="en-US" dirty="0"/>
          </a:p>
          <a:p>
            <a:endParaRPr lang="en-US" dirty="0"/>
          </a:p>
          <a:p>
            <a:pPr lvl="2"/>
            <a:endParaRPr lang="en-US" sz="2800" dirty="0"/>
          </a:p>
          <a:p>
            <a:pPr lvl="2"/>
            <a:r>
              <a:rPr lang="en-US" sz="3000" dirty="0" err="1"/>
              <a:t>Dễ</a:t>
            </a:r>
            <a:r>
              <a:rPr lang="en-US" sz="3000" dirty="0"/>
              <a:t> </a:t>
            </a:r>
            <a:r>
              <a:rPr lang="en-US" sz="3000" dirty="0" err="1"/>
              <a:t>hiểu</a:t>
            </a:r>
            <a:endParaRPr lang="en-US" sz="3000" dirty="0"/>
          </a:p>
          <a:p>
            <a:pPr lvl="2"/>
            <a:r>
              <a:rPr lang="en-US" sz="3000" dirty="0" err="1"/>
              <a:t>Có</a:t>
            </a:r>
            <a:r>
              <a:rPr lang="en-US" sz="3000" dirty="0"/>
              <a:t> 2 </a:t>
            </a:r>
            <a:r>
              <a:rPr lang="en-US" sz="3000" dirty="0" err="1"/>
              <a:t>cách</a:t>
            </a:r>
            <a:r>
              <a:rPr lang="en-US" sz="3000" dirty="0"/>
              <a:t> </a:t>
            </a:r>
            <a:r>
              <a:rPr lang="en-US" sz="3000" dirty="0" err="1"/>
              <a:t>biểu</a:t>
            </a:r>
            <a:r>
              <a:rPr lang="en-US" sz="3000" dirty="0"/>
              <a:t> </a:t>
            </a:r>
            <a:r>
              <a:rPr lang="en-US" sz="3000" dirty="0" err="1"/>
              <a:t>diễn</a:t>
            </a:r>
            <a:r>
              <a:rPr lang="en-US" sz="3000" dirty="0"/>
              <a:t> </a:t>
            </a:r>
            <a:r>
              <a:rPr lang="en-US" sz="3000" dirty="0" err="1"/>
              <a:t>giá</a:t>
            </a:r>
            <a:r>
              <a:rPr lang="en-US" sz="3000" dirty="0"/>
              <a:t> </a:t>
            </a:r>
            <a:r>
              <a:rPr lang="en-US" sz="3000" dirty="0" err="1"/>
              <a:t>trị</a:t>
            </a:r>
            <a:r>
              <a:rPr lang="en-US" sz="3000" dirty="0"/>
              <a:t> 0 (+0 </a:t>
            </a:r>
            <a:r>
              <a:rPr lang="en-US" sz="3000" dirty="0" err="1"/>
              <a:t>và</a:t>
            </a:r>
            <a:r>
              <a:rPr lang="en-US" sz="3000" dirty="0"/>
              <a:t> -0)</a:t>
            </a:r>
            <a:endParaRPr lang="en-US" sz="3000" dirty="0"/>
          </a:p>
          <a:p>
            <a:pPr lvl="2"/>
            <a:r>
              <a:rPr lang="en-US" sz="3000" dirty="0" err="1"/>
              <a:t>Tính</a:t>
            </a:r>
            <a:r>
              <a:rPr lang="en-US" sz="3000" dirty="0"/>
              <a:t> </a:t>
            </a:r>
            <a:r>
              <a:rPr lang="en-US" sz="3000" dirty="0" err="1"/>
              <a:t>toán</a:t>
            </a:r>
            <a:r>
              <a:rPr lang="en-US" sz="3000" dirty="0"/>
              <a:t> </a:t>
            </a:r>
            <a:r>
              <a:rPr lang="en-US" sz="3000" dirty="0" err="1"/>
              <a:t>như</a:t>
            </a:r>
            <a:r>
              <a:rPr lang="en-US" sz="3000" dirty="0"/>
              <a:t> </a:t>
            </a:r>
            <a:r>
              <a:rPr lang="en-US" sz="3000" dirty="0" err="1"/>
              <a:t>thế</a:t>
            </a:r>
            <a:r>
              <a:rPr lang="en-US" sz="3000" dirty="0"/>
              <a:t> </a:t>
            </a:r>
            <a:r>
              <a:rPr lang="en-US" sz="3000" dirty="0" err="1"/>
              <a:t>nào</a:t>
            </a:r>
            <a:r>
              <a:rPr lang="en-US" sz="3000" dirty="0"/>
              <a:t>?</a:t>
            </a:r>
            <a:endParaRPr lang="en-US" sz="3000"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graphicFrame>
        <p:nvGraphicFramePr>
          <p:cNvPr id="5" name="Table 5"/>
          <p:cNvGraphicFramePr>
            <a:graphicFrameLocks noGrp="1"/>
          </p:cNvGraphicFramePr>
          <p:nvPr/>
        </p:nvGraphicFramePr>
        <p:xfrm>
          <a:off x="2044700" y="2818922"/>
          <a:ext cx="8128000" cy="966724"/>
        </p:xfrm>
        <a:graphic>
          <a:graphicData uri="http://schemas.openxmlformats.org/drawingml/2006/table">
            <a:tbl>
              <a:tblPr firstRow="1" bandRow="1">
                <a:tableStyleId>{5940675A-B579-460E-94D1-54222C63F5DA}</a:tableStyleId>
              </a:tblPr>
              <a:tblGrid>
                <a:gridCol w="812800"/>
                <a:gridCol w="812800"/>
                <a:gridCol w="812800"/>
                <a:gridCol w="812800"/>
                <a:gridCol w="812800"/>
                <a:gridCol w="812800"/>
                <a:gridCol w="812800"/>
                <a:gridCol w="812800"/>
                <a:gridCol w="812800"/>
                <a:gridCol w="812800"/>
              </a:tblGrid>
              <a:tr h="370840">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9</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8</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7</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6</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5</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4</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3</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2</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1</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0</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r>
              <a:tr h="370840">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r>
            </a:tbl>
          </a:graphicData>
        </a:graphic>
      </p:graphicFrame>
      <p:sp>
        <p:nvSpPr>
          <p:cNvPr id="7" name="TextBox 6"/>
          <p:cNvSpPr txBox="1"/>
          <p:nvPr/>
        </p:nvSpPr>
        <p:spPr>
          <a:xfrm>
            <a:off x="1598850" y="3302284"/>
            <a:ext cx="364202"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0</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0590467" y="3302284"/>
            <a:ext cx="723275"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745</a:t>
            </a:r>
            <a:endParaRPr lang="en-US"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9" name="Table 9"/>
          <p:cNvGraphicFramePr>
            <a:graphicFrameLocks noGrp="1"/>
          </p:cNvGraphicFramePr>
          <p:nvPr/>
        </p:nvGraphicFramePr>
        <p:xfrm>
          <a:off x="2044700" y="3920583"/>
          <a:ext cx="8128000" cy="966724"/>
        </p:xfrm>
        <a:graphic>
          <a:graphicData uri="http://schemas.openxmlformats.org/drawingml/2006/table">
            <a:tbl>
              <a:tblPr firstRow="1" bandRow="1">
                <a:tableStyleId>{5940675A-B579-460E-94D1-54222C63F5DA}</a:tableStyleId>
              </a:tblPr>
              <a:tblGrid>
                <a:gridCol w="812800"/>
                <a:gridCol w="812800"/>
                <a:gridCol w="812800"/>
                <a:gridCol w="812800"/>
                <a:gridCol w="812800"/>
                <a:gridCol w="812800"/>
                <a:gridCol w="812800"/>
                <a:gridCol w="812800"/>
                <a:gridCol w="812800"/>
                <a:gridCol w="812800"/>
              </a:tblGrid>
              <a:tr h="370840">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9</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8</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7</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6</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5</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4</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3</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2</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1</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0</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r>
              <a:tr h="370840">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r>
            </a:tbl>
          </a:graphicData>
        </a:graphic>
      </p:graphicFrame>
      <p:sp>
        <p:nvSpPr>
          <p:cNvPr id="11" name="TextBox 10"/>
          <p:cNvSpPr txBox="1"/>
          <p:nvPr/>
        </p:nvSpPr>
        <p:spPr>
          <a:xfrm>
            <a:off x="1598850" y="4364087"/>
            <a:ext cx="364202"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1</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0470241" y="4361333"/>
            <a:ext cx="843501"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-745</a:t>
            </a:r>
            <a:endParaRPr lang="en-US" sz="2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Ph</a:t>
            </a:r>
            <a:r>
              <a:rPr lang="vi-VN" dirty="0"/>
              <a:t>ư</a:t>
            </a:r>
            <a:r>
              <a:rPr lang="en-US" dirty="0" err="1"/>
              <a:t>ơng</a:t>
            </a:r>
            <a:r>
              <a:rPr lang="en-US" dirty="0"/>
              <a:t> </a:t>
            </a:r>
            <a:r>
              <a:rPr lang="en-US" dirty="0" err="1"/>
              <a:t>pháp</a:t>
            </a:r>
            <a:r>
              <a:rPr lang="en-US" dirty="0"/>
              <a:t> </a:t>
            </a:r>
            <a:r>
              <a:rPr lang="en-US" dirty="0" err="1"/>
              <a:t>biểu</a:t>
            </a:r>
            <a:r>
              <a:rPr lang="en-US" dirty="0"/>
              <a:t> </a:t>
            </a:r>
            <a:r>
              <a:rPr lang="en-US" dirty="0" err="1"/>
              <a:t>diễn</a:t>
            </a:r>
            <a:r>
              <a:rPr lang="en-US" dirty="0"/>
              <a:t> </a:t>
            </a:r>
            <a:r>
              <a:rPr lang="en-US" dirty="0" err="1"/>
              <a:t>bù</a:t>
            </a:r>
            <a:r>
              <a:rPr lang="en-US" dirty="0"/>
              <a:t> 2 (2/2)</a:t>
            </a:r>
            <a:endParaRPr lang="en-US" dirty="0"/>
          </a:p>
        </p:txBody>
      </p:sp>
      <p:sp>
        <p:nvSpPr>
          <p:cNvPr id="3" name="Content Placeholder 2"/>
          <p:cNvSpPr>
            <a:spLocks noGrp="1"/>
          </p:cNvSpPr>
          <p:nvPr>
            <p:ph idx="1"/>
          </p:nvPr>
        </p:nvSpPr>
        <p:spPr/>
        <p:txBody>
          <a:bodyPr/>
          <a:lstStyle/>
          <a:p>
            <a:r>
              <a:rPr lang="en-US" dirty="0" err="1"/>
              <a:t>Đòi</a:t>
            </a:r>
            <a:r>
              <a:rPr lang="en-US" dirty="0"/>
              <a:t> </a:t>
            </a:r>
            <a:r>
              <a:rPr lang="en-US" dirty="0" err="1"/>
              <a:t>hỏi</a:t>
            </a:r>
            <a:r>
              <a:rPr lang="en-US" dirty="0"/>
              <a:t> 1 </a:t>
            </a:r>
            <a:r>
              <a:rPr lang="en-US" dirty="0" err="1"/>
              <a:t>ph</a:t>
            </a:r>
            <a:r>
              <a:rPr lang="vi-VN" dirty="0"/>
              <a:t>ư</a:t>
            </a:r>
            <a:r>
              <a:rPr lang="en-US" dirty="0" err="1"/>
              <a:t>ơng</a:t>
            </a:r>
            <a:r>
              <a:rPr lang="en-US" dirty="0"/>
              <a:t> </a:t>
            </a:r>
            <a:r>
              <a:rPr lang="en-US" dirty="0" err="1"/>
              <a:t>pháp</a:t>
            </a:r>
            <a:r>
              <a:rPr lang="en-US" dirty="0"/>
              <a:t> </a:t>
            </a:r>
            <a:r>
              <a:rPr lang="en-US" dirty="0" err="1"/>
              <a:t>biểu</a:t>
            </a:r>
            <a:r>
              <a:rPr lang="en-US" dirty="0"/>
              <a:t> </a:t>
            </a:r>
            <a:r>
              <a:rPr lang="en-US" dirty="0" err="1"/>
              <a:t>diễn</a:t>
            </a:r>
            <a:r>
              <a:rPr lang="en-US" dirty="0"/>
              <a:t> </a:t>
            </a:r>
            <a:r>
              <a:rPr lang="vi-VN" dirty="0"/>
              <a:t>ư</a:t>
            </a:r>
            <a:r>
              <a:rPr lang="en-US" dirty="0"/>
              <a:t>u </a:t>
            </a:r>
            <a:r>
              <a:rPr lang="en-US" dirty="0" err="1"/>
              <a:t>việt</a:t>
            </a:r>
            <a:r>
              <a:rPr lang="en-US" dirty="0"/>
              <a:t>:</a:t>
            </a:r>
            <a:endParaRPr lang="en-US" dirty="0"/>
          </a:p>
          <a:p>
            <a:pPr lvl="1"/>
            <a:r>
              <a:rPr lang="en-US" dirty="0" err="1"/>
              <a:t>Chỉ</a:t>
            </a:r>
            <a:r>
              <a:rPr lang="en-US" dirty="0"/>
              <a:t> </a:t>
            </a:r>
            <a:r>
              <a:rPr lang="en-US" dirty="0" err="1"/>
              <a:t>còn</a:t>
            </a:r>
            <a:r>
              <a:rPr lang="en-US" dirty="0"/>
              <a:t> 1 </a:t>
            </a:r>
            <a:r>
              <a:rPr lang="en-US" dirty="0" err="1"/>
              <a:t>cách</a:t>
            </a:r>
            <a:r>
              <a:rPr lang="en-US" dirty="0"/>
              <a:t> </a:t>
            </a:r>
            <a:r>
              <a:rPr lang="en-US" dirty="0" err="1"/>
              <a:t>biểu</a:t>
            </a:r>
            <a:r>
              <a:rPr lang="en-US" dirty="0"/>
              <a:t> </a:t>
            </a:r>
            <a:r>
              <a:rPr lang="en-US" dirty="0" err="1"/>
              <a:t>diễn</a:t>
            </a:r>
            <a:r>
              <a:rPr lang="en-US" dirty="0"/>
              <a:t> </a:t>
            </a:r>
            <a:r>
              <a:rPr lang="en-US" dirty="0" err="1"/>
              <a:t>giá</a:t>
            </a:r>
            <a:r>
              <a:rPr lang="en-US" dirty="0"/>
              <a:t> </a:t>
            </a:r>
            <a:r>
              <a:rPr lang="en-US" dirty="0" err="1"/>
              <a:t>trị</a:t>
            </a:r>
            <a:r>
              <a:rPr lang="en-US" dirty="0"/>
              <a:t> 0?</a:t>
            </a:r>
            <a:endParaRPr lang="en-US" dirty="0"/>
          </a:p>
          <a:p>
            <a:pPr lvl="1"/>
            <a:r>
              <a:rPr lang="en-US" dirty="0" err="1"/>
              <a:t>Tính</a:t>
            </a:r>
            <a:r>
              <a:rPr lang="en-US" dirty="0"/>
              <a:t> </a:t>
            </a:r>
            <a:r>
              <a:rPr lang="en-US" dirty="0" err="1"/>
              <a:t>toán</a:t>
            </a:r>
            <a:r>
              <a:rPr lang="en-US" dirty="0"/>
              <a:t> </a:t>
            </a:r>
            <a:r>
              <a:rPr lang="en-US" dirty="0" err="1"/>
              <a:t>luôn</a:t>
            </a:r>
            <a:r>
              <a:rPr lang="en-US" dirty="0"/>
              <a:t> </a:t>
            </a:r>
            <a:r>
              <a:rPr lang="en-US" dirty="0" err="1"/>
              <a:t>trên</a:t>
            </a:r>
            <a:r>
              <a:rPr lang="en-US" dirty="0"/>
              <a:t> bit </a:t>
            </a:r>
            <a:r>
              <a:rPr lang="en-US" dirty="0" err="1"/>
              <a:t>dấu</a:t>
            </a:r>
            <a:r>
              <a:rPr lang="en-US" dirty="0"/>
              <a:t> (</a:t>
            </a:r>
            <a:r>
              <a:rPr lang="en-US" dirty="0" err="1"/>
              <a:t>gán</a:t>
            </a:r>
            <a:r>
              <a:rPr lang="en-US" dirty="0"/>
              <a:t> </a:t>
            </a:r>
            <a:r>
              <a:rPr lang="en-US" dirty="0" err="1"/>
              <a:t>trọng</a:t>
            </a:r>
            <a:r>
              <a:rPr lang="en-US" dirty="0"/>
              <a:t> </a:t>
            </a:r>
            <a:r>
              <a:rPr lang="en-US" dirty="0" err="1"/>
              <a:t>số</a:t>
            </a:r>
            <a:r>
              <a:rPr lang="en-US" dirty="0"/>
              <a:t> </a:t>
            </a:r>
            <a:r>
              <a:rPr lang="en-US" dirty="0" err="1"/>
              <a:t>cho</a:t>
            </a:r>
            <a:r>
              <a:rPr lang="en-US" dirty="0"/>
              <a:t> bit </a:t>
            </a:r>
            <a:r>
              <a:rPr lang="en-US" dirty="0" err="1"/>
              <a:t>dấu</a:t>
            </a:r>
            <a:r>
              <a:rPr lang="en-US" dirty="0"/>
              <a:t>)?</a:t>
            </a:r>
            <a:endParaRPr lang="en-US" dirty="0"/>
          </a:p>
          <a:p>
            <a:r>
              <a:rPr lang="en-US" dirty="0"/>
              <a:t>Ý t</a:t>
            </a:r>
            <a:r>
              <a:rPr lang="vi-VN" dirty="0"/>
              <a:t>ư</a:t>
            </a:r>
            <a:r>
              <a:rPr lang="en-US" dirty="0" err="1"/>
              <a:t>ởng</a:t>
            </a:r>
            <a:r>
              <a:rPr lang="en-US" dirty="0"/>
              <a:t>: Bit </a:t>
            </a:r>
            <a:r>
              <a:rPr lang="en-US" dirty="0" err="1"/>
              <a:t>dấu</a:t>
            </a:r>
            <a:r>
              <a:rPr lang="en-US" dirty="0"/>
              <a:t> </a:t>
            </a:r>
            <a:r>
              <a:rPr lang="en-US" dirty="0" err="1"/>
              <a:t>có</a:t>
            </a:r>
            <a:r>
              <a:rPr lang="en-US" dirty="0"/>
              <a:t> </a:t>
            </a:r>
            <a:r>
              <a:rPr lang="en-US" dirty="0" err="1"/>
              <a:t>trọng</a:t>
            </a:r>
            <a:r>
              <a:rPr lang="en-US" dirty="0"/>
              <a:t> </a:t>
            </a:r>
            <a:r>
              <a:rPr lang="en-US" dirty="0" err="1"/>
              <a:t>số</a:t>
            </a:r>
            <a:r>
              <a:rPr lang="en-US" dirty="0"/>
              <a:t> </a:t>
            </a:r>
            <a:r>
              <a:rPr lang="en-US" dirty="0" err="1"/>
              <a:t>âm</a:t>
            </a:r>
            <a:r>
              <a:rPr lang="en-US" dirty="0"/>
              <a:t> (</a:t>
            </a:r>
            <a:r>
              <a:rPr lang="en-US" dirty="0" err="1"/>
              <a:t>Bù</a:t>
            </a:r>
            <a:r>
              <a:rPr lang="en-US" dirty="0"/>
              <a:t> 2)!</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graphicFrame>
        <p:nvGraphicFramePr>
          <p:cNvPr id="5" name="Table 5"/>
          <p:cNvGraphicFramePr>
            <a:graphicFrameLocks noGrp="1"/>
          </p:cNvGraphicFramePr>
          <p:nvPr/>
        </p:nvGraphicFramePr>
        <p:xfrm>
          <a:off x="2044700" y="3849232"/>
          <a:ext cx="8128000" cy="966724"/>
        </p:xfrm>
        <a:graphic>
          <a:graphicData uri="http://schemas.openxmlformats.org/drawingml/2006/table">
            <a:tbl>
              <a:tblPr firstRow="1" bandRow="1">
                <a:tableStyleId>{5940675A-B579-460E-94D1-54222C63F5DA}</a:tableStyleId>
              </a:tblPr>
              <a:tblGrid>
                <a:gridCol w="812800"/>
                <a:gridCol w="812800"/>
                <a:gridCol w="812800"/>
                <a:gridCol w="812800"/>
                <a:gridCol w="812800"/>
                <a:gridCol w="812800"/>
                <a:gridCol w="812800"/>
                <a:gridCol w="812800"/>
                <a:gridCol w="812800"/>
                <a:gridCol w="812800"/>
              </a:tblGrid>
              <a:tr h="370840">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9</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8</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7</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6</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5</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4</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3</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2</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1</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0</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r>
              <a:tr h="370840">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r>
            </a:tbl>
          </a:graphicData>
        </a:graphic>
      </p:graphicFrame>
      <p:graphicFrame>
        <p:nvGraphicFramePr>
          <p:cNvPr id="11" name="Table 10"/>
          <p:cNvGraphicFramePr>
            <a:graphicFrameLocks noGrp="1"/>
          </p:cNvGraphicFramePr>
          <p:nvPr/>
        </p:nvGraphicFramePr>
        <p:xfrm>
          <a:off x="1230660" y="3846692"/>
          <a:ext cx="813816" cy="969264"/>
        </p:xfrm>
        <a:graphic>
          <a:graphicData uri="http://schemas.openxmlformats.org/drawingml/2006/table">
            <a:tbl>
              <a:tblPr firstRow="1" bandRow="1">
                <a:tableStyleId>{5940675A-B579-460E-94D1-54222C63F5DA}</a:tableStyleId>
              </a:tblPr>
              <a:tblGrid>
                <a:gridCol w="813816"/>
              </a:tblGrid>
              <a:tr h="484632">
                <a:tc>
                  <a:txBody>
                    <a:bodyPr/>
                    <a:lstStyle/>
                    <a:p>
                      <a:pPr marL="0" marR="0" algn="ctr">
                        <a:lnSpc>
                          <a:spcPct val="125000"/>
                        </a:lnSpc>
                        <a:spcBef>
                          <a:spcPts val="600"/>
                        </a:spcBef>
                        <a:spcAft>
                          <a:spcPts val="0"/>
                        </a:spcAft>
                      </a:pPr>
                      <a:r>
                        <a:rPr lang="en-US" sz="2800" spc="-20" dirty="0">
                          <a:solidFill>
                            <a:srgbClr val="FF0000"/>
                          </a:solidFill>
                          <a:effectLst/>
                          <a:latin typeface="Times New Roman" panose="02020603050405020304" pitchFamily="18" charset="0"/>
                          <a:cs typeface="Times New Roman" panose="02020603050405020304" pitchFamily="18" charset="0"/>
                        </a:rPr>
                        <a:t>-2</a:t>
                      </a:r>
                      <a:r>
                        <a:rPr lang="en-US" sz="2800" spc="-20" baseline="30000" dirty="0">
                          <a:solidFill>
                            <a:srgbClr val="FF0000"/>
                          </a:solidFill>
                          <a:effectLst/>
                          <a:latin typeface="Times New Roman" panose="02020603050405020304" pitchFamily="18" charset="0"/>
                          <a:cs typeface="Times New Roman" panose="02020603050405020304" pitchFamily="18" charset="0"/>
                        </a:rPr>
                        <a:t>10</a:t>
                      </a:r>
                      <a:endParaRPr lang="en-US" sz="2800" i="1" dirty="0">
                        <a:solidFill>
                          <a:srgbClr val="FF0000"/>
                        </a:solidFill>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r>
              <a:tr h="484632">
                <a:tc>
                  <a:txBody>
                    <a:bodyPr/>
                    <a:lstStyle/>
                    <a:p>
                      <a:pPr marL="0" marR="0" algn="ctr">
                        <a:lnSpc>
                          <a:spcPct val="125000"/>
                        </a:lnSpc>
                        <a:spcBef>
                          <a:spcPts val="600"/>
                        </a:spcBef>
                        <a:spcAft>
                          <a:spcPts val="0"/>
                        </a:spcAft>
                      </a:pPr>
                      <a:r>
                        <a:rPr lang="en-US" sz="2800" spc="-20" dirty="0">
                          <a:solidFill>
                            <a:srgbClr val="FF0000"/>
                          </a:solidFill>
                          <a:effectLst/>
                          <a:latin typeface="Times New Roman" panose="02020603050405020304" pitchFamily="18" charset="0"/>
                          <a:cs typeface="Times New Roman" panose="02020603050405020304" pitchFamily="18" charset="0"/>
                        </a:rPr>
                        <a:t>0</a:t>
                      </a:r>
                      <a:endParaRPr lang="en-US" sz="2800" dirty="0">
                        <a:solidFill>
                          <a:srgbClr val="FF0000"/>
                        </a:solidFill>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r>
            </a:tbl>
          </a:graphicData>
        </a:graphic>
      </p:graphicFrame>
      <p:graphicFrame>
        <p:nvGraphicFramePr>
          <p:cNvPr id="12" name="Table 5"/>
          <p:cNvGraphicFramePr>
            <a:graphicFrameLocks noGrp="1"/>
          </p:cNvGraphicFramePr>
          <p:nvPr/>
        </p:nvGraphicFramePr>
        <p:xfrm>
          <a:off x="2044700" y="5180446"/>
          <a:ext cx="8128000" cy="966724"/>
        </p:xfrm>
        <a:graphic>
          <a:graphicData uri="http://schemas.openxmlformats.org/drawingml/2006/table">
            <a:tbl>
              <a:tblPr firstRow="1" bandRow="1">
                <a:tableStyleId>{5940675A-B579-460E-94D1-54222C63F5DA}</a:tableStyleId>
              </a:tblPr>
              <a:tblGrid>
                <a:gridCol w="812800"/>
                <a:gridCol w="812800"/>
                <a:gridCol w="812800"/>
                <a:gridCol w="812800"/>
                <a:gridCol w="812800"/>
                <a:gridCol w="812800"/>
                <a:gridCol w="812800"/>
                <a:gridCol w="812800"/>
                <a:gridCol w="812800"/>
                <a:gridCol w="812800"/>
              </a:tblGrid>
              <a:tr h="370840">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9</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8</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7</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6</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5</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4</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3</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2</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1</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0</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r>
              <a:tr h="370840">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r>
            </a:tbl>
          </a:graphicData>
        </a:graphic>
      </p:graphicFrame>
      <p:graphicFrame>
        <p:nvGraphicFramePr>
          <p:cNvPr id="13" name="Table 12"/>
          <p:cNvGraphicFramePr>
            <a:graphicFrameLocks noGrp="1"/>
          </p:cNvGraphicFramePr>
          <p:nvPr/>
        </p:nvGraphicFramePr>
        <p:xfrm>
          <a:off x="1230660" y="5177906"/>
          <a:ext cx="813816" cy="969264"/>
        </p:xfrm>
        <a:graphic>
          <a:graphicData uri="http://schemas.openxmlformats.org/drawingml/2006/table">
            <a:tbl>
              <a:tblPr firstRow="1" bandRow="1">
                <a:tableStyleId>{5940675A-B579-460E-94D1-54222C63F5DA}</a:tableStyleId>
              </a:tblPr>
              <a:tblGrid>
                <a:gridCol w="813816"/>
              </a:tblGrid>
              <a:tr h="484632">
                <a:tc>
                  <a:txBody>
                    <a:bodyPr/>
                    <a:lstStyle/>
                    <a:p>
                      <a:pPr marL="0" marR="0" algn="ctr">
                        <a:lnSpc>
                          <a:spcPct val="125000"/>
                        </a:lnSpc>
                        <a:spcBef>
                          <a:spcPts val="600"/>
                        </a:spcBef>
                        <a:spcAft>
                          <a:spcPts val="0"/>
                        </a:spcAft>
                      </a:pPr>
                      <a:r>
                        <a:rPr lang="en-US" sz="2800" spc="-20" dirty="0">
                          <a:solidFill>
                            <a:srgbClr val="FF0000"/>
                          </a:solidFill>
                          <a:effectLst/>
                          <a:latin typeface="Times New Roman" panose="02020603050405020304" pitchFamily="18" charset="0"/>
                          <a:cs typeface="Times New Roman" panose="02020603050405020304" pitchFamily="18" charset="0"/>
                        </a:rPr>
                        <a:t>-2</a:t>
                      </a:r>
                      <a:r>
                        <a:rPr lang="en-US" sz="2800" spc="-20" baseline="30000" dirty="0">
                          <a:solidFill>
                            <a:srgbClr val="FF0000"/>
                          </a:solidFill>
                          <a:effectLst/>
                          <a:latin typeface="Times New Roman" panose="02020603050405020304" pitchFamily="18" charset="0"/>
                          <a:cs typeface="Times New Roman" panose="02020603050405020304" pitchFamily="18" charset="0"/>
                        </a:rPr>
                        <a:t>10</a:t>
                      </a:r>
                      <a:endParaRPr lang="en-US" sz="2800" i="1" dirty="0">
                        <a:solidFill>
                          <a:srgbClr val="FF0000"/>
                        </a:solidFill>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r>
              <a:tr h="484632">
                <a:tc>
                  <a:txBody>
                    <a:bodyPr/>
                    <a:lstStyle/>
                    <a:p>
                      <a:pPr marL="0" marR="0" algn="ctr">
                        <a:lnSpc>
                          <a:spcPct val="125000"/>
                        </a:lnSpc>
                        <a:spcBef>
                          <a:spcPts val="600"/>
                        </a:spcBef>
                        <a:spcAft>
                          <a:spcPts val="0"/>
                        </a:spcAft>
                      </a:pPr>
                      <a:r>
                        <a:rPr lang="en-US" sz="2800" spc="-20" dirty="0">
                          <a:solidFill>
                            <a:srgbClr val="FF0000"/>
                          </a:solidFill>
                          <a:effectLst/>
                          <a:latin typeface="Times New Roman" panose="02020603050405020304" pitchFamily="18" charset="0"/>
                          <a:ea typeface="Calibri" panose="020F0502020204030204" charset="0"/>
                          <a:cs typeface="Times New Roman" panose="02020603050405020304" pitchFamily="18" charset="0"/>
                        </a:rPr>
                        <a:t>1</a:t>
                      </a:r>
                      <a:endParaRPr lang="en-US" sz="2800" dirty="0">
                        <a:solidFill>
                          <a:srgbClr val="FF0000"/>
                        </a:solidFill>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r>
            </a:tbl>
          </a:graphicData>
        </a:graphic>
      </p:graphicFrame>
      <p:sp>
        <p:nvSpPr>
          <p:cNvPr id="14" name="TextBox 13"/>
          <p:cNvSpPr txBox="1"/>
          <p:nvPr/>
        </p:nvSpPr>
        <p:spPr>
          <a:xfrm>
            <a:off x="10659813" y="4292736"/>
            <a:ext cx="723275"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745</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10599701" y="5580492"/>
            <a:ext cx="843501"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-279</a:t>
            </a:r>
            <a:endParaRPr lang="en-US"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16" name="Table 5"/>
          <p:cNvGraphicFramePr>
            <a:graphicFrameLocks noGrp="1"/>
          </p:cNvGraphicFramePr>
          <p:nvPr/>
        </p:nvGraphicFramePr>
        <p:xfrm>
          <a:off x="2044700" y="5177906"/>
          <a:ext cx="8128000" cy="966724"/>
        </p:xfrm>
        <a:graphic>
          <a:graphicData uri="http://schemas.openxmlformats.org/drawingml/2006/table">
            <a:tbl>
              <a:tblPr firstRow="1" bandRow="1">
                <a:tableStyleId>{5940675A-B579-460E-94D1-54222C63F5DA}</a:tableStyleId>
              </a:tblPr>
              <a:tblGrid>
                <a:gridCol w="812800"/>
                <a:gridCol w="812800"/>
                <a:gridCol w="812800"/>
                <a:gridCol w="812800"/>
                <a:gridCol w="812800"/>
                <a:gridCol w="812800"/>
                <a:gridCol w="812800"/>
                <a:gridCol w="812800"/>
                <a:gridCol w="812800"/>
                <a:gridCol w="812800"/>
              </a:tblGrid>
              <a:tr h="370840">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9</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8</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7</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6</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5</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4</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3</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2</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1</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spc="-20" dirty="0">
                          <a:effectLst/>
                          <a:latin typeface="Times New Roman" panose="02020603050405020304" pitchFamily="18" charset="0"/>
                          <a:cs typeface="Times New Roman" panose="02020603050405020304" pitchFamily="18" charset="0"/>
                        </a:rPr>
                        <a:t>2</a:t>
                      </a:r>
                      <a:r>
                        <a:rPr lang="en-US" sz="2800" spc="-20" baseline="30000" dirty="0">
                          <a:effectLst/>
                          <a:latin typeface="Times New Roman" panose="02020603050405020304" pitchFamily="18" charset="0"/>
                          <a:cs typeface="Times New Roman" panose="02020603050405020304" pitchFamily="18" charset="0"/>
                        </a:rPr>
                        <a:t>0</a:t>
                      </a:r>
                      <a:endParaRPr lang="en-US" sz="2800" i="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r>
              <a:tr h="370840">
                <a:tc>
                  <a:txBody>
                    <a:bodyPr/>
                    <a:lstStyle/>
                    <a:p>
                      <a:pPr marL="0" marR="0" algn="ctr">
                        <a:lnSpc>
                          <a:spcPct val="125000"/>
                        </a:lnSpc>
                        <a:spcBef>
                          <a:spcPts val="600"/>
                        </a:spcBef>
                        <a:spcAft>
                          <a:spcPts val="0"/>
                        </a:spcAft>
                      </a:pP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r>
            </a:tbl>
          </a:graphicData>
        </a:graphic>
      </p:graphicFrame>
      <p:graphicFrame>
        <p:nvGraphicFramePr>
          <p:cNvPr id="17" name="Table 17"/>
          <p:cNvGraphicFramePr>
            <a:graphicFrameLocks noGrp="1"/>
          </p:cNvGraphicFramePr>
          <p:nvPr/>
        </p:nvGraphicFramePr>
        <p:xfrm>
          <a:off x="2044700" y="5661268"/>
          <a:ext cx="8128000" cy="483362"/>
        </p:xfrm>
        <a:graphic>
          <a:graphicData uri="http://schemas.openxmlformats.org/drawingml/2006/table">
            <a:tbl>
              <a:tblPr firstRow="1" bandRow="1">
                <a:tableStyleId>{5940675A-B579-460E-94D1-54222C63F5DA}</a:tableStyleId>
              </a:tblPr>
              <a:tblGrid>
                <a:gridCol w="812800"/>
                <a:gridCol w="812800"/>
                <a:gridCol w="812800"/>
                <a:gridCol w="812800"/>
                <a:gridCol w="812800"/>
                <a:gridCol w="812800"/>
                <a:gridCol w="812800"/>
                <a:gridCol w="812800"/>
                <a:gridCol w="812800"/>
                <a:gridCol w="812800"/>
              </a:tblGrid>
              <a:tr h="370840">
                <a:tc>
                  <a:txBody>
                    <a:bodyPr/>
                    <a:lstStyle/>
                    <a:p>
                      <a:pPr marL="0" marR="0" algn="ctr">
                        <a:lnSpc>
                          <a:spcPct val="125000"/>
                        </a:lnSpc>
                        <a:spcBef>
                          <a:spcPts val="600"/>
                        </a:spcBef>
                        <a:spcAft>
                          <a:spcPts val="0"/>
                        </a:spcAft>
                      </a:pPr>
                      <a:r>
                        <a:rPr lang="en-US" sz="2800" dirty="0">
                          <a:effectLst/>
                          <a:latin typeface="Times New Roman" panose="02020603050405020304" pitchFamily="18" charset="0"/>
                          <a:ea typeface="Calibri" panose="020F0502020204030204"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dirty="0">
                          <a:effectLst/>
                          <a:latin typeface="Times New Roman" panose="02020603050405020304" pitchFamily="18" charset="0"/>
                          <a:ea typeface="Calibri" panose="020F0502020204030204"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dirty="0">
                          <a:effectLst/>
                          <a:latin typeface="Times New Roman" panose="02020603050405020304" pitchFamily="18" charset="0"/>
                          <a:ea typeface="Calibri" panose="020F0502020204030204"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dirty="0">
                          <a:effectLst/>
                          <a:latin typeface="Times New Roman" panose="02020603050405020304" pitchFamily="18" charset="0"/>
                          <a:ea typeface="Calibri" panose="020F0502020204030204"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dirty="0">
                          <a:effectLst/>
                          <a:latin typeface="Times New Roman" panose="02020603050405020304" pitchFamily="18" charset="0"/>
                          <a:ea typeface="Calibri" panose="020F0502020204030204"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dirty="0">
                          <a:effectLst/>
                          <a:latin typeface="Times New Roman" panose="02020603050405020304" pitchFamily="18" charset="0"/>
                          <a:ea typeface="Calibri" panose="020F0502020204030204"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dirty="0">
                          <a:effectLst/>
                          <a:latin typeface="Times New Roman" panose="02020603050405020304" pitchFamily="18" charset="0"/>
                          <a:ea typeface="Calibri" panose="020F0502020204030204" charset="0"/>
                          <a:cs typeface="Times New Roman" panose="02020603050405020304" pitchFamily="18" charset="0"/>
                        </a:rPr>
                        <a:t>0</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dirty="0">
                          <a:effectLst/>
                          <a:latin typeface="Times New Roman" panose="02020603050405020304" pitchFamily="18" charset="0"/>
                          <a:ea typeface="Calibri" panose="020F0502020204030204"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dirty="0">
                          <a:effectLst/>
                          <a:latin typeface="Times New Roman" panose="02020603050405020304" pitchFamily="18" charset="0"/>
                          <a:ea typeface="Calibri" panose="020F0502020204030204"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800" dirty="0">
                          <a:effectLst/>
                          <a:latin typeface="Times New Roman" panose="02020603050405020304" pitchFamily="18" charset="0"/>
                          <a:ea typeface="Calibri" panose="020F0502020204030204" charset="0"/>
                          <a:cs typeface="Times New Roman" panose="02020603050405020304" pitchFamily="18" charset="0"/>
                        </a:rPr>
                        <a:t>1</a:t>
                      </a:r>
                      <a:endParaRPr lang="en-US" sz="2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r>
            </a:tbl>
          </a:graphicData>
        </a:graphic>
      </p:graphicFrame>
      <p:sp>
        <p:nvSpPr>
          <p:cNvPr id="19" name="TextBox 18"/>
          <p:cNvSpPr txBox="1"/>
          <p:nvPr/>
        </p:nvSpPr>
        <p:spPr>
          <a:xfrm>
            <a:off x="10599699" y="5580492"/>
            <a:ext cx="843501"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-745</a:t>
            </a:r>
            <a:endParaRPr lang="en-US" sz="2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xit" presetSubtype="4" fill="hold" nodeType="clickEffect">
                                  <p:stCondLst>
                                    <p:cond delay="0"/>
                                  </p:stCondLst>
                                  <p:childTnLst>
                                    <p:anim calcmode="lin" valueType="num">
                                      <p:cBhvr additive="base">
                                        <p:cTn id="44" dur="500"/>
                                        <p:tgtEl>
                                          <p:spTgt spid="12"/>
                                        </p:tgtEl>
                                        <p:attrNameLst>
                                          <p:attrName>ppt_x</p:attrName>
                                        </p:attrNameLst>
                                      </p:cBhvr>
                                      <p:tavLst>
                                        <p:tav tm="0">
                                          <p:val>
                                            <p:strVal val="ppt_x"/>
                                          </p:val>
                                        </p:tav>
                                        <p:tav tm="100000">
                                          <p:val>
                                            <p:strVal val="ppt_x"/>
                                          </p:val>
                                        </p:tav>
                                      </p:tavLst>
                                    </p:anim>
                                    <p:anim calcmode="lin" valueType="num">
                                      <p:cBhvr additive="base">
                                        <p:cTn id="45" dur="500"/>
                                        <p:tgtEl>
                                          <p:spTgt spid="12"/>
                                        </p:tgtEl>
                                        <p:attrNameLst>
                                          <p:attrName>ppt_y</p:attrName>
                                        </p:attrNameLst>
                                      </p:cBhvr>
                                      <p:tavLst>
                                        <p:tav tm="0">
                                          <p:val>
                                            <p:strVal val="ppt_y"/>
                                          </p:val>
                                        </p:tav>
                                        <p:tav tm="100000">
                                          <p:val>
                                            <p:strVal val="1+ppt_h/2"/>
                                          </p:val>
                                        </p:tav>
                                      </p:tavLst>
                                    </p:anim>
                                    <p:set>
                                      <p:cBhvr>
                                        <p:cTn id="46" dur="1" fill="hold">
                                          <p:stCondLst>
                                            <p:cond delay="499"/>
                                          </p:stCondLst>
                                        </p:cTn>
                                        <p:tgtEl>
                                          <p:spTgt spid="1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grpId="1" nodeType="clickEffect">
                                  <p:stCondLst>
                                    <p:cond delay="0"/>
                                  </p:stCondLst>
                                  <p:childTnLst>
                                    <p:anim calcmode="lin" valueType="num">
                                      <p:cBhvr additive="base">
                                        <p:cTn id="62" dur="500"/>
                                        <p:tgtEl>
                                          <p:spTgt spid="15"/>
                                        </p:tgtEl>
                                        <p:attrNameLst>
                                          <p:attrName>ppt_x</p:attrName>
                                        </p:attrNameLst>
                                      </p:cBhvr>
                                      <p:tavLst>
                                        <p:tav tm="0">
                                          <p:val>
                                            <p:strVal val="ppt_x"/>
                                          </p:val>
                                        </p:tav>
                                        <p:tav tm="100000">
                                          <p:val>
                                            <p:strVal val="ppt_x"/>
                                          </p:val>
                                        </p:tav>
                                      </p:tavLst>
                                    </p:anim>
                                    <p:anim calcmode="lin" valueType="num">
                                      <p:cBhvr additive="base">
                                        <p:cTn id="63" dur="500"/>
                                        <p:tgtEl>
                                          <p:spTgt spid="15"/>
                                        </p:tgtEl>
                                        <p:attrNameLst>
                                          <p:attrName>ppt_y</p:attrName>
                                        </p:attrNameLst>
                                      </p:cBhvr>
                                      <p:tavLst>
                                        <p:tav tm="0">
                                          <p:val>
                                            <p:strVal val="ppt_y"/>
                                          </p:val>
                                        </p:tav>
                                        <p:tav tm="100000">
                                          <p:val>
                                            <p:strVal val="1+ppt_h/2"/>
                                          </p:val>
                                        </p:tav>
                                      </p:tavLst>
                                    </p:anim>
                                    <p:set>
                                      <p:cBhvr>
                                        <p:cTn id="64" dur="1" fill="hold">
                                          <p:stCondLst>
                                            <p:cond delay="499"/>
                                          </p:stCondLst>
                                        </p:cTn>
                                        <p:tgtEl>
                                          <p:spTgt spid="1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additive="base">
                                        <p:cTn id="69" dur="500" fill="hold"/>
                                        <p:tgtEl>
                                          <p:spTgt spid="19"/>
                                        </p:tgtEl>
                                        <p:attrNameLst>
                                          <p:attrName>ppt_x</p:attrName>
                                        </p:attrNameLst>
                                      </p:cBhvr>
                                      <p:tavLst>
                                        <p:tav tm="0">
                                          <p:val>
                                            <p:strVal val="#ppt_x"/>
                                          </p:val>
                                        </p:tav>
                                        <p:tav tm="100000">
                                          <p:val>
                                            <p:strVal val="#ppt_x"/>
                                          </p:val>
                                        </p:tav>
                                      </p:tavLst>
                                    </p:anim>
                                    <p:anim calcmode="lin" valueType="num">
                                      <p:cBhvr additive="base">
                                        <p:cTn id="7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5" grpId="1"/>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Quiz 5 – Biểu diễn bù 2</a:t>
            </a:r>
            <a:endParaRPr lang="en-US" dirty="0"/>
          </a:p>
        </p:txBody>
      </p:sp>
      <p:sp>
        <p:nvSpPr>
          <p:cNvPr id="3" name="Content Placeholder 2"/>
          <p:cNvSpPr>
            <a:spLocks noGrp="1"/>
          </p:cNvSpPr>
          <p:nvPr>
            <p:ph idx="1"/>
          </p:nvPr>
        </p:nvSpPr>
        <p:spPr/>
        <p:txBody>
          <a:bodyPr/>
          <a:lstStyle/>
          <a:p>
            <a:r>
              <a:rPr lang="vi-VN" dirty="0"/>
              <a:t>Biểu diễn dạng bù 2 với 8 bit các giá trị sau:</a:t>
            </a:r>
            <a:endParaRPr lang="vi-VN" dirty="0"/>
          </a:p>
          <a:p>
            <a:pPr lvl="1"/>
            <a:r>
              <a:rPr lang="vi-VN" dirty="0"/>
              <a:t>-23</a:t>
            </a:r>
            <a:endParaRPr lang="vi-VN" dirty="0"/>
          </a:p>
          <a:p>
            <a:pPr lvl="1"/>
            <a:r>
              <a:rPr lang="vi-VN" dirty="0"/>
              <a:t>49</a:t>
            </a:r>
            <a:endParaRPr lang="vi-VN" dirty="0"/>
          </a:p>
          <a:p>
            <a:pPr lvl="1"/>
            <a:r>
              <a:rPr lang="vi-VN" dirty="0"/>
              <a:t>125</a:t>
            </a:r>
            <a:endParaRPr lang="vi-VN" dirty="0"/>
          </a:p>
          <a:p>
            <a:pPr lvl="1"/>
            <a:r>
              <a:rPr lang="vi-VN" dirty="0"/>
              <a:t>-128</a:t>
            </a:r>
            <a:endParaRPr lang="vi-VN" dirty="0"/>
          </a:p>
          <a:p>
            <a:pPr lvl="1"/>
            <a:r>
              <a:rPr lang="vi-VN" dirty="0"/>
              <a:t>0</a:t>
            </a:r>
            <a:endParaRPr lang="vi-VN" dirty="0"/>
          </a:p>
          <a:p>
            <a:pPr lvl="1"/>
            <a:r>
              <a:rPr lang="vi-VN" dirty="0"/>
              <a:t>1</a:t>
            </a:r>
            <a:endParaRPr lang="vi-VN" dirty="0"/>
          </a:p>
          <a:p>
            <a:pPr lvl="1"/>
            <a:r>
              <a:rPr lang="vi-VN" dirty="0"/>
              <a:t>-1</a:t>
            </a:r>
            <a:endParaRPr lang="vi-VN" dirty="0"/>
          </a:p>
          <a:p>
            <a:pPr lvl="1"/>
            <a:r>
              <a:rPr lang="vi-VN" dirty="0"/>
              <a:t>-69</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err="1">
                <a:solidFill>
                  <a:schemeClr val="bg2"/>
                </a:solidFill>
              </a:rPr>
              <a:t>Thông</a:t>
            </a:r>
            <a:r>
              <a:rPr lang="en-US" dirty="0">
                <a:solidFill>
                  <a:schemeClr val="bg2"/>
                </a:solidFill>
              </a:rPr>
              <a:t> tin, </a:t>
            </a:r>
            <a:r>
              <a:rPr lang="en-US" dirty="0" err="1">
                <a:solidFill>
                  <a:schemeClr val="bg2"/>
                </a:solidFill>
              </a:rPr>
              <a:t>Dữ</a:t>
            </a:r>
            <a:r>
              <a:rPr lang="en-US" dirty="0">
                <a:solidFill>
                  <a:schemeClr val="bg2"/>
                </a:solidFill>
              </a:rPr>
              <a:t> </a:t>
            </a:r>
            <a:r>
              <a:rPr lang="en-US" dirty="0" err="1">
                <a:solidFill>
                  <a:schemeClr val="bg2"/>
                </a:solidFill>
              </a:rPr>
              <a:t>liệu</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Tín</a:t>
            </a:r>
            <a:r>
              <a:rPr lang="en-US" dirty="0">
                <a:solidFill>
                  <a:schemeClr val="bg2"/>
                </a:solidFill>
              </a:rPr>
              <a:t> </a:t>
            </a:r>
            <a:r>
              <a:rPr lang="en-US" dirty="0" err="1">
                <a:solidFill>
                  <a:schemeClr val="bg2"/>
                </a:solidFill>
              </a:rPr>
              <a:t>hiệu</a:t>
            </a:r>
            <a:endParaRPr lang="en-US" dirty="0">
              <a:solidFill>
                <a:schemeClr val="bg2"/>
              </a:solidFill>
            </a:endParaRPr>
          </a:p>
          <a:p>
            <a:pPr marL="514350" indent="-514350">
              <a:buFont typeface="+mj-lt"/>
              <a:buAutoNum type="arabicPeriod"/>
            </a:pPr>
            <a:r>
              <a:rPr lang="en-US" dirty="0" err="1">
                <a:solidFill>
                  <a:schemeClr val="bg2"/>
                </a:solidFill>
              </a:rPr>
              <a:t>Biểu</a:t>
            </a:r>
            <a:r>
              <a:rPr lang="en-US" dirty="0">
                <a:solidFill>
                  <a:schemeClr val="bg2"/>
                </a:solidFill>
              </a:rPr>
              <a:t> </a:t>
            </a:r>
            <a:r>
              <a:rPr lang="en-US" dirty="0" err="1">
                <a:solidFill>
                  <a:schemeClr val="bg2"/>
                </a:solidFill>
              </a:rPr>
              <a:t>diễn</a:t>
            </a:r>
            <a:r>
              <a:rPr lang="en-US" dirty="0">
                <a:solidFill>
                  <a:schemeClr val="bg2"/>
                </a:solidFill>
              </a:rPr>
              <a:t> </a:t>
            </a:r>
            <a:r>
              <a:rPr lang="en-US" dirty="0" err="1">
                <a:solidFill>
                  <a:schemeClr val="bg2"/>
                </a:solidFill>
              </a:rPr>
              <a:t>thông</a:t>
            </a:r>
            <a:r>
              <a:rPr lang="en-US" dirty="0">
                <a:solidFill>
                  <a:schemeClr val="bg2"/>
                </a:solidFill>
              </a:rPr>
              <a:t> tin</a:t>
            </a:r>
            <a:endParaRPr lang="en-US" dirty="0">
              <a:solidFill>
                <a:schemeClr val="bg2"/>
              </a:solidFill>
            </a:endParaRPr>
          </a:p>
          <a:p>
            <a:pPr marL="514350" indent="-514350">
              <a:buFont typeface="+mj-lt"/>
              <a:buAutoNum type="arabicPeriod"/>
            </a:pPr>
            <a:r>
              <a:rPr lang="en-US" dirty="0" err="1">
                <a:solidFill>
                  <a:schemeClr val="bg2"/>
                </a:solidFill>
              </a:rPr>
              <a:t>Tính</a:t>
            </a:r>
            <a:r>
              <a:rPr lang="en-US" dirty="0">
                <a:solidFill>
                  <a:schemeClr val="bg2"/>
                </a:solidFill>
              </a:rPr>
              <a:t> </a:t>
            </a:r>
            <a:r>
              <a:rPr lang="en-US" dirty="0" err="1">
                <a:solidFill>
                  <a:schemeClr val="bg2"/>
                </a:solidFill>
              </a:rPr>
              <a:t>toán</a:t>
            </a:r>
            <a:r>
              <a:rPr lang="en-US" dirty="0">
                <a:solidFill>
                  <a:schemeClr val="bg2"/>
                </a:solidFill>
              </a:rPr>
              <a:t> </a:t>
            </a:r>
            <a:r>
              <a:rPr lang="en-US" dirty="0" err="1">
                <a:solidFill>
                  <a:schemeClr val="bg2"/>
                </a:solidFill>
              </a:rPr>
              <a:t>trên</a:t>
            </a:r>
            <a:r>
              <a:rPr lang="en-US" dirty="0">
                <a:solidFill>
                  <a:schemeClr val="bg2"/>
                </a:solidFill>
              </a:rPr>
              <a:t> </a:t>
            </a:r>
            <a:r>
              <a:rPr lang="en-US" dirty="0" err="1">
                <a:solidFill>
                  <a:schemeClr val="bg2"/>
                </a:solidFill>
              </a:rPr>
              <a:t>hệ</a:t>
            </a:r>
            <a:r>
              <a:rPr lang="en-US" dirty="0">
                <a:solidFill>
                  <a:schemeClr val="bg2"/>
                </a:solidFill>
              </a:rPr>
              <a:t> c</a:t>
            </a:r>
            <a:r>
              <a:rPr lang="vi-VN" dirty="0">
                <a:solidFill>
                  <a:schemeClr val="bg2"/>
                </a:solidFill>
              </a:rPr>
              <a:t>ơ</a:t>
            </a:r>
            <a:r>
              <a:rPr lang="en-US" dirty="0">
                <a:solidFill>
                  <a:schemeClr val="bg2"/>
                </a:solidFill>
              </a:rPr>
              <a:t> </a:t>
            </a:r>
            <a:r>
              <a:rPr lang="en-US" dirty="0" err="1">
                <a:solidFill>
                  <a:schemeClr val="bg2"/>
                </a:solidFill>
              </a:rPr>
              <a:t>số</a:t>
            </a:r>
            <a:r>
              <a:rPr lang="en-US" dirty="0">
                <a:solidFill>
                  <a:schemeClr val="bg2"/>
                </a:solidFill>
              </a:rPr>
              <a:t> 2</a:t>
            </a:r>
            <a:endParaRPr lang="en-US" dirty="0">
              <a:solidFill>
                <a:schemeClr val="bg2"/>
              </a:solidFill>
            </a:endParaRPr>
          </a:p>
          <a:p>
            <a:pPr marL="514350" indent="-514350">
              <a:buFont typeface="+mj-lt"/>
              <a:buAutoNum type="arabicPeriod"/>
            </a:pPr>
            <a:r>
              <a:rPr lang="en-US" dirty="0" err="1">
                <a:solidFill>
                  <a:schemeClr val="bg2"/>
                </a:solidFill>
              </a:rPr>
              <a:t>Phư</a:t>
            </a:r>
            <a:r>
              <a:rPr lang="vi-VN" dirty="0">
                <a:solidFill>
                  <a:schemeClr val="bg2"/>
                </a:solidFill>
              </a:rPr>
              <a:t>ơ</a:t>
            </a:r>
            <a:r>
              <a:rPr lang="en-US" dirty="0">
                <a:solidFill>
                  <a:schemeClr val="bg2"/>
                </a:solidFill>
              </a:rPr>
              <a:t>ng </a:t>
            </a:r>
            <a:r>
              <a:rPr lang="en-US" dirty="0" err="1">
                <a:solidFill>
                  <a:schemeClr val="bg2"/>
                </a:solidFill>
              </a:rPr>
              <a:t>pháp</a:t>
            </a:r>
            <a:r>
              <a:rPr lang="en-US" dirty="0">
                <a:solidFill>
                  <a:schemeClr val="bg2"/>
                </a:solidFill>
              </a:rPr>
              <a:t> </a:t>
            </a:r>
            <a:r>
              <a:rPr lang="en-US" dirty="0" err="1">
                <a:solidFill>
                  <a:schemeClr val="bg2"/>
                </a:solidFill>
              </a:rPr>
              <a:t>biểu</a:t>
            </a:r>
            <a:r>
              <a:rPr lang="en-US" dirty="0">
                <a:solidFill>
                  <a:schemeClr val="bg2"/>
                </a:solidFill>
              </a:rPr>
              <a:t> </a:t>
            </a:r>
            <a:r>
              <a:rPr lang="en-US" dirty="0" err="1">
                <a:solidFill>
                  <a:schemeClr val="bg2"/>
                </a:solidFill>
              </a:rPr>
              <a:t>diễn</a:t>
            </a:r>
            <a:r>
              <a:rPr lang="en-US" dirty="0">
                <a:solidFill>
                  <a:schemeClr val="bg2"/>
                </a:solidFill>
              </a:rPr>
              <a:t> </a:t>
            </a:r>
            <a:r>
              <a:rPr lang="en-US" dirty="0" err="1">
                <a:solidFill>
                  <a:schemeClr val="bg2"/>
                </a:solidFill>
              </a:rPr>
              <a:t>bù</a:t>
            </a:r>
            <a:r>
              <a:rPr lang="en-US" dirty="0">
                <a:solidFill>
                  <a:schemeClr val="bg2"/>
                </a:solidFill>
              </a:rPr>
              <a:t> 2</a:t>
            </a:r>
            <a:endParaRPr lang="en-US" dirty="0">
              <a:solidFill>
                <a:schemeClr val="bg2"/>
              </a:solidFill>
            </a:endParaRPr>
          </a:p>
          <a:p>
            <a:pPr marL="514350" indent="-514350">
              <a:buFont typeface="+mj-lt"/>
              <a:buAutoNum type="arabicPeriod"/>
            </a:pPr>
            <a:r>
              <a:rPr lang="en-US" dirty="0" err="1"/>
              <a:t>Câu</a:t>
            </a:r>
            <a:r>
              <a:rPr lang="en-US" dirty="0"/>
              <a:t> </a:t>
            </a:r>
            <a:r>
              <a:rPr lang="en-US" dirty="0" err="1"/>
              <a:t>hỏi</a:t>
            </a:r>
            <a:r>
              <a:rPr lang="en-US" dirty="0"/>
              <a:t> </a:t>
            </a:r>
            <a:r>
              <a:rPr lang="en-US" dirty="0" err="1"/>
              <a:t>và</a:t>
            </a:r>
            <a:r>
              <a:rPr lang="en-US" dirty="0"/>
              <a:t> </a:t>
            </a:r>
            <a:r>
              <a:rPr lang="en-US" dirty="0" err="1"/>
              <a:t>Bài</a:t>
            </a:r>
            <a:r>
              <a:rPr lang="en-US" dirty="0"/>
              <a:t> </a:t>
            </a:r>
            <a:r>
              <a:rPr lang="en-US" dirty="0" err="1"/>
              <a:t>tập</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err="1"/>
              <a:t>Thông</a:t>
            </a:r>
            <a:r>
              <a:rPr lang="en-US" dirty="0"/>
              <a:t> tin, </a:t>
            </a:r>
            <a:r>
              <a:rPr lang="en-US" dirty="0" err="1"/>
              <a:t>Dữ</a:t>
            </a:r>
            <a:r>
              <a:rPr lang="en-US" dirty="0"/>
              <a:t> </a:t>
            </a:r>
            <a:r>
              <a:rPr lang="en-US" dirty="0" err="1"/>
              <a:t>liệu</a:t>
            </a:r>
            <a:r>
              <a:rPr lang="en-US" dirty="0"/>
              <a:t> </a:t>
            </a:r>
            <a:r>
              <a:rPr lang="en-US" dirty="0" err="1"/>
              <a:t>và</a:t>
            </a:r>
            <a:r>
              <a:rPr lang="en-US" dirty="0"/>
              <a:t> </a:t>
            </a:r>
            <a:r>
              <a:rPr lang="en-US" dirty="0" err="1"/>
              <a:t>Tín</a:t>
            </a:r>
            <a:r>
              <a:rPr lang="en-US" dirty="0"/>
              <a:t> </a:t>
            </a:r>
            <a:r>
              <a:rPr lang="en-US" dirty="0" err="1"/>
              <a:t>hiệu</a:t>
            </a:r>
            <a:endParaRPr lang="en-US" dirty="0"/>
          </a:p>
          <a:p>
            <a:pPr marL="514350" indent="-514350">
              <a:buFont typeface="+mj-lt"/>
              <a:buAutoNum type="arabicPeriod"/>
            </a:pPr>
            <a:r>
              <a:rPr lang="en-US" dirty="0" err="1">
                <a:solidFill>
                  <a:schemeClr val="bg2"/>
                </a:solidFill>
              </a:rPr>
              <a:t>Biểu</a:t>
            </a:r>
            <a:r>
              <a:rPr lang="en-US" dirty="0">
                <a:solidFill>
                  <a:schemeClr val="bg2"/>
                </a:solidFill>
              </a:rPr>
              <a:t> </a:t>
            </a:r>
            <a:r>
              <a:rPr lang="en-US" dirty="0" err="1">
                <a:solidFill>
                  <a:schemeClr val="bg2"/>
                </a:solidFill>
              </a:rPr>
              <a:t>diễn</a:t>
            </a:r>
            <a:r>
              <a:rPr lang="en-US" dirty="0">
                <a:solidFill>
                  <a:schemeClr val="bg2"/>
                </a:solidFill>
              </a:rPr>
              <a:t> </a:t>
            </a:r>
            <a:r>
              <a:rPr lang="en-US" dirty="0" err="1">
                <a:solidFill>
                  <a:schemeClr val="bg2"/>
                </a:solidFill>
              </a:rPr>
              <a:t>thông</a:t>
            </a:r>
            <a:r>
              <a:rPr lang="en-US" dirty="0">
                <a:solidFill>
                  <a:schemeClr val="bg2"/>
                </a:solidFill>
              </a:rPr>
              <a:t> tin</a:t>
            </a:r>
            <a:endParaRPr lang="en-US" dirty="0">
              <a:solidFill>
                <a:schemeClr val="bg2"/>
              </a:solidFill>
            </a:endParaRPr>
          </a:p>
          <a:p>
            <a:pPr marL="514350" indent="-514350">
              <a:buFont typeface="+mj-lt"/>
              <a:buAutoNum type="arabicPeriod"/>
            </a:pPr>
            <a:r>
              <a:rPr lang="en-US" dirty="0" err="1">
                <a:solidFill>
                  <a:schemeClr val="bg2"/>
                </a:solidFill>
              </a:rPr>
              <a:t>Tính</a:t>
            </a:r>
            <a:r>
              <a:rPr lang="en-US" dirty="0">
                <a:solidFill>
                  <a:schemeClr val="bg2"/>
                </a:solidFill>
              </a:rPr>
              <a:t> </a:t>
            </a:r>
            <a:r>
              <a:rPr lang="en-US" dirty="0" err="1">
                <a:solidFill>
                  <a:schemeClr val="bg2"/>
                </a:solidFill>
              </a:rPr>
              <a:t>toán</a:t>
            </a:r>
            <a:r>
              <a:rPr lang="en-US" dirty="0">
                <a:solidFill>
                  <a:schemeClr val="bg2"/>
                </a:solidFill>
              </a:rPr>
              <a:t> </a:t>
            </a:r>
            <a:r>
              <a:rPr lang="en-US" dirty="0" err="1">
                <a:solidFill>
                  <a:schemeClr val="bg2"/>
                </a:solidFill>
              </a:rPr>
              <a:t>trên</a:t>
            </a:r>
            <a:r>
              <a:rPr lang="en-US" dirty="0">
                <a:solidFill>
                  <a:schemeClr val="bg2"/>
                </a:solidFill>
              </a:rPr>
              <a:t> </a:t>
            </a:r>
            <a:r>
              <a:rPr lang="en-US" dirty="0" err="1">
                <a:solidFill>
                  <a:schemeClr val="bg2"/>
                </a:solidFill>
              </a:rPr>
              <a:t>hệ</a:t>
            </a:r>
            <a:r>
              <a:rPr lang="en-US" dirty="0">
                <a:solidFill>
                  <a:schemeClr val="bg2"/>
                </a:solidFill>
              </a:rPr>
              <a:t> c</a:t>
            </a:r>
            <a:r>
              <a:rPr lang="vi-VN" dirty="0">
                <a:solidFill>
                  <a:schemeClr val="bg2"/>
                </a:solidFill>
              </a:rPr>
              <a:t>ơ</a:t>
            </a:r>
            <a:r>
              <a:rPr lang="en-US" dirty="0">
                <a:solidFill>
                  <a:schemeClr val="bg2"/>
                </a:solidFill>
              </a:rPr>
              <a:t> </a:t>
            </a:r>
            <a:r>
              <a:rPr lang="en-US" dirty="0" err="1">
                <a:solidFill>
                  <a:schemeClr val="bg2"/>
                </a:solidFill>
              </a:rPr>
              <a:t>số</a:t>
            </a:r>
            <a:r>
              <a:rPr lang="en-US" dirty="0">
                <a:solidFill>
                  <a:schemeClr val="bg2"/>
                </a:solidFill>
              </a:rPr>
              <a:t> 2</a:t>
            </a:r>
            <a:endParaRPr lang="en-US" dirty="0">
              <a:solidFill>
                <a:schemeClr val="bg2"/>
              </a:solidFill>
            </a:endParaRPr>
          </a:p>
          <a:p>
            <a:pPr marL="514350" indent="-514350">
              <a:buFont typeface="+mj-lt"/>
              <a:buAutoNum type="arabicPeriod"/>
            </a:pPr>
            <a:r>
              <a:rPr lang="en-US" dirty="0" err="1">
                <a:solidFill>
                  <a:schemeClr val="bg2"/>
                </a:solidFill>
              </a:rPr>
              <a:t>Phư</a:t>
            </a:r>
            <a:r>
              <a:rPr lang="vi-VN" dirty="0">
                <a:solidFill>
                  <a:schemeClr val="bg2"/>
                </a:solidFill>
              </a:rPr>
              <a:t>ơ</a:t>
            </a:r>
            <a:r>
              <a:rPr lang="en-US" dirty="0">
                <a:solidFill>
                  <a:schemeClr val="bg2"/>
                </a:solidFill>
              </a:rPr>
              <a:t>ng </a:t>
            </a:r>
            <a:r>
              <a:rPr lang="en-US" dirty="0" err="1">
                <a:solidFill>
                  <a:schemeClr val="bg2"/>
                </a:solidFill>
              </a:rPr>
              <a:t>pháp</a:t>
            </a:r>
            <a:r>
              <a:rPr lang="en-US" dirty="0">
                <a:solidFill>
                  <a:schemeClr val="bg2"/>
                </a:solidFill>
              </a:rPr>
              <a:t> </a:t>
            </a:r>
            <a:r>
              <a:rPr lang="en-US" dirty="0" err="1">
                <a:solidFill>
                  <a:schemeClr val="bg2"/>
                </a:solidFill>
              </a:rPr>
              <a:t>biểu</a:t>
            </a:r>
            <a:r>
              <a:rPr lang="en-US" dirty="0">
                <a:solidFill>
                  <a:schemeClr val="bg2"/>
                </a:solidFill>
              </a:rPr>
              <a:t> </a:t>
            </a:r>
            <a:r>
              <a:rPr lang="en-US" dirty="0" err="1">
                <a:solidFill>
                  <a:schemeClr val="bg2"/>
                </a:solidFill>
              </a:rPr>
              <a:t>diễn</a:t>
            </a:r>
            <a:r>
              <a:rPr lang="en-US" dirty="0">
                <a:solidFill>
                  <a:schemeClr val="bg2"/>
                </a:solidFill>
              </a:rPr>
              <a:t> </a:t>
            </a:r>
            <a:r>
              <a:rPr lang="en-US" dirty="0" err="1">
                <a:solidFill>
                  <a:schemeClr val="bg2"/>
                </a:solidFill>
              </a:rPr>
              <a:t>bù</a:t>
            </a:r>
            <a:r>
              <a:rPr lang="en-US" dirty="0">
                <a:solidFill>
                  <a:schemeClr val="bg2"/>
                </a:solidFill>
              </a:rPr>
              <a:t> 2</a:t>
            </a:r>
            <a:endParaRPr lang="en-US" dirty="0">
              <a:solidFill>
                <a:schemeClr val="bg2"/>
              </a:solidFill>
            </a:endParaRPr>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err="1"/>
              <a:t>Câu</a:t>
            </a:r>
            <a:r>
              <a:rPr lang="en-US" dirty="0"/>
              <a:t> </a:t>
            </a:r>
            <a:r>
              <a:rPr lang="en-US" dirty="0" err="1"/>
              <a:t>hỏi</a:t>
            </a:r>
            <a:r>
              <a:rPr lang="en-US" dirty="0"/>
              <a:t> </a:t>
            </a:r>
            <a:r>
              <a:rPr lang="en-US" dirty="0" err="1"/>
              <a:t>và</a:t>
            </a:r>
            <a:r>
              <a:rPr lang="en-US" dirty="0"/>
              <a:t> </a:t>
            </a:r>
            <a:r>
              <a:rPr lang="en-US" dirty="0" err="1"/>
              <a:t>Bài</a:t>
            </a:r>
            <a:r>
              <a:rPr lang="en-US" dirty="0"/>
              <a:t> </a:t>
            </a:r>
            <a:r>
              <a:rPr lang="en-US" dirty="0" err="1"/>
              <a:t>tập</a:t>
            </a:r>
            <a:r>
              <a:rPr lang="en-US" dirty="0"/>
              <a:t> (1/2)</a:t>
            </a:r>
            <a:endParaRPr lang="en-US" dirty="0"/>
          </a:p>
        </p:txBody>
      </p:sp>
      <p:sp>
        <p:nvSpPr>
          <p:cNvPr id="3" name="Content Placeholder 2"/>
          <p:cNvSpPr>
            <a:spLocks noGrp="1"/>
          </p:cNvSpPr>
          <p:nvPr>
            <p:ph idx="1"/>
          </p:nvPr>
        </p:nvSpPr>
        <p:spPr/>
        <p:txBody>
          <a:bodyPr>
            <a:normAutofit/>
          </a:bodyPr>
          <a:lstStyle/>
          <a:p>
            <a:r>
              <a:rPr lang="en-US" dirty="0" err="1"/>
              <a:t>Biểu</a:t>
            </a:r>
            <a:r>
              <a:rPr lang="en-US" dirty="0"/>
              <a:t> </a:t>
            </a:r>
            <a:r>
              <a:rPr lang="en-US" dirty="0" err="1"/>
              <a:t>diễn</a:t>
            </a:r>
            <a:r>
              <a:rPr lang="en-US" dirty="0"/>
              <a:t> </a:t>
            </a:r>
            <a:r>
              <a:rPr lang="en-US" dirty="0" err="1"/>
              <a:t>các</a:t>
            </a:r>
            <a:r>
              <a:rPr lang="en-US" dirty="0"/>
              <a:t> </a:t>
            </a:r>
            <a:r>
              <a:rPr lang="en-US" dirty="0" err="1"/>
              <a:t>giá</a:t>
            </a:r>
            <a:r>
              <a:rPr lang="en-US" dirty="0"/>
              <a:t> </a:t>
            </a:r>
            <a:r>
              <a:rPr lang="en-US" dirty="0" err="1"/>
              <a:t>trị</a:t>
            </a:r>
            <a:r>
              <a:rPr lang="en-US" dirty="0"/>
              <a:t> 17, 219 </a:t>
            </a:r>
            <a:r>
              <a:rPr lang="en-US" dirty="0" err="1"/>
              <a:t>bằng</a:t>
            </a:r>
            <a:r>
              <a:rPr lang="en-US" dirty="0"/>
              <a:t> 8 bit?</a:t>
            </a:r>
            <a:endParaRPr lang="en-US" dirty="0"/>
          </a:p>
          <a:p>
            <a:r>
              <a:rPr lang="en-US" dirty="0"/>
              <a:t>0x39, 0x47 </a:t>
            </a:r>
            <a:r>
              <a:rPr lang="en-US" dirty="0" err="1"/>
              <a:t>biểu</a:t>
            </a:r>
            <a:r>
              <a:rPr lang="en-US" dirty="0"/>
              <a:t> </a:t>
            </a:r>
            <a:r>
              <a:rPr lang="en-US" dirty="0" err="1"/>
              <a:t>diễn</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nào</a:t>
            </a:r>
            <a:r>
              <a:rPr lang="en-US" dirty="0"/>
              <a:t>?</a:t>
            </a:r>
            <a:endParaRPr lang="en-US" dirty="0"/>
          </a:p>
          <a:p>
            <a:r>
              <a:rPr lang="en-US" dirty="0" err="1"/>
              <a:t>Tìm</a:t>
            </a:r>
            <a:r>
              <a:rPr lang="en-US" dirty="0"/>
              <a:t> </a:t>
            </a:r>
            <a:r>
              <a:rPr lang="en-US" dirty="0" err="1"/>
              <a:t>dải</a:t>
            </a:r>
            <a:r>
              <a:rPr lang="en-US" dirty="0"/>
              <a:t> </a:t>
            </a:r>
            <a:r>
              <a:rPr lang="en-US" dirty="0" err="1"/>
              <a:t>giá</a:t>
            </a:r>
            <a:r>
              <a:rPr lang="en-US" dirty="0"/>
              <a:t> </a:t>
            </a:r>
            <a:r>
              <a:rPr lang="en-US" dirty="0" err="1"/>
              <a:t>trị</a:t>
            </a:r>
            <a:r>
              <a:rPr lang="en-US" dirty="0"/>
              <a:t> </a:t>
            </a:r>
            <a:r>
              <a:rPr lang="en-US" dirty="0" err="1"/>
              <a:t>mà</a:t>
            </a:r>
            <a:r>
              <a:rPr lang="en-US" dirty="0"/>
              <a:t> </a:t>
            </a:r>
            <a:r>
              <a:rPr lang="en-US" dirty="0" err="1"/>
              <a:t>một</a:t>
            </a:r>
            <a:r>
              <a:rPr lang="en-US" dirty="0"/>
              <a:t> </a:t>
            </a:r>
            <a:r>
              <a:rPr lang="en-US" dirty="0" err="1"/>
              <a:t>chuỗi</a:t>
            </a:r>
            <a:r>
              <a:rPr lang="en-US" dirty="0"/>
              <a:t> </a:t>
            </a:r>
            <a:r>
              <a:rPr lang="en-US" i="1" dirty="0"/>
              <a:t>n</a:t>
            </a:r>
            <a:r>
              <a:rPr lang="en-US" dirty="0"/>
              <a:t> bit </a:t>
            </a:r>
            <a:r>
              <a:rPr lang="en-US" dirty="0" err="1"/>
              <a:t>có</a:t>
            </a:r>
            <a:r>
              <a:rPr lang="en-US" dirty="0"/>
              <a:t> </a:t>
            </a:r>
            <a:r>
              <a:rPr lang="en-US" dirty="0" err="1"/>
              <a:t>thể</a:t>
            </a:r>
            <a:r>
              <a:rPr lang="en-US" dirty="0"/>
              <a:t> </a:t>
            </a:r>
            <a:r>
              <a:rPr lang="en-US" dirty="0" err="1"/>
              <a:t>biểu</a:t>
            </a:r>
            <a:r>
              <a:rPr lang="en-US" dirty="0"/>
              <a:t> </a:t>
            </a:r>
            <a:r>
              <a:rPr lang="en-US" dirty="0" err="1"/>
              <a:t>diễn</a:t>
            </a:r>
            <a:r>
              <a:rPr lang="en-US" dirty="0"/>
              <a:t> </a:t>
            </a:r>
            <a:r>
              <a:rPr lang="en-US" dirty="0" err="1"/>
              <a:t>trong</a:t>
            </a:r>
            <a:r>
              <a:rPr lang="en-US" dirty="0"/>
              <a:t> </a:t>
            </a:r>
            <a:r>
              <a:rPr lang="en-US" dirty="0" err="1"/>
              <a:t>các</a:t>
            </a:r>
            <a:r>
              <a:rPr lang="en-US" dirty="0"/>
              <a:t> tr</a:t>
            </a:r>
            <a:r>
              <a:rPr lang="vi-VN" dirty="0"/>
              <a:t>ư</a:t>
            </a:r>
            <a:r>
              <a:rPr lang="en-US" dirty="0" err="1"/>
              <a:t>ờng</a:t>
            </a:r>
            <a:r>
              <a:rPr lang="en-US" dirty="0"/>
              <a:t> </a:t>
            </a:r>
            <a:r>
              <a:rPr lang="en-US" dirty="0" err="1"/>
              <a:t>hợp</a:t>
            </a:r>
            <a:r>
              <a:rPr lang="en-US" dirty="0"/>
              <a:t> </a:t>
            </a:r>
            <a:r>
              <a:rPr lang="en-US" dirty="0" err="1"/>
              <a:t>sau</a:t>
            </a:r>
            <a:r>
              <a:rPr lang="en-US" dirty="0"/>
              <a:t>:</a:t>
            </a:r>
            <a:endParaRPr lang="en-US" dirty="0"/>
          </a:p>
          <a:p>
            <a:pPr lvl="1"/>
            <a:r>
              <a:rPr lang="en-US" dirty="0" err="1"/>
              <a:t>Số</a:t>
            </a:r>
            <a:r>
              <a:rPr lang="en-US" dirty="0"/>
              <a:t> </a:t>
            </a:r>
            <a:r>
              <a:rPr lang="en-US" dirty="0" err="1"/>
              <a:t>nguyên</a:t>
            </a:r>
            <a:r>
              <a:rPr lang="en-US" dirty="0"/>
              <a:t> </a:t>
            </a:r>
            <a:r>
              <a:rPr lang="en-US" dirty="0" err="1"/>
              <a:t>không</a:t>
            </a:r>
            <a:r>
              <a:rPr lang="en-US" dirty="0"/>
              <a:t> </a:t>
            </a:r>
            <a:r>
              <a:rPr lang="en-US" dirty="0" err="1"/>
              <a:t>dấu</a:t>
            </a:r>
            <a:r>
              <a:rPr lang="en-US" dirty="0"/>
              <a:t>?</a:t>
            </a:r>
            <a:endParaRPr lang="en-US" dirty="0"/>
          </a:p>
          <a:p>
            <a:pPr lvl="1"/>
            <a:r>
              <a:rPr lang="en-US" dirty="0" err="1"/>
              <a:t>Số</a:t>
            </a:r>
            <a:r>
              <a:rPr lang="en-US" dirty="0"/>
              <a:t> </a:t>
            </a:r>
            <a:r>
              <a:rPr lang="en-US" dirty="0" err="1"/>
              <a:t>nguyên</a:t>
            </a:r>
            <a:r>
              <a:rPr lang="en-US" dirty="0"/>
              <a:t> </a:t>
            </a:r>
            <a:r>
              <a:rPr lang="en-US" dirty="0" err="1"/>
              <a:t>có</a:t>
            </a:r>
            <a:r>
              <a:rPr lang="en-US" dirty="0"/>
              <a:t> </a:t>
            </a:r>
            <a:r>
              <a:rPr lang="en-US" dirty="0" err="1"/>
              <a:t>dấu</a:t>
            </a:r>
            <a:r>
              <a:rPr lang="en-US" dirty="0"/>
              <a:t> đ</a:t>
            </a:r>
            <a:r>
              <a:rPr lang="vi-VN" dirty="0"/>
              <a:t>ư</a:t>
            </a:r>
            <a:r>
              <a:rPr lang="en-US" dirty="0" err="1"/>
              <a:t>ợc</a:t>
            </a:r>
            <a:r>
              <a:rPr lang="en-US" dirty="0"/>
              <a:t> </a:t>
            </a:r>
            <a:r>
              <a:rPr lang="en-US" dirty="0" err="1"/>
              <a:t>biểu</a:t>
            </a:r>
            <a:r>
              <a:rPr lang="en-US" dirty="0"/>
              <a:t> </a:t>
            </a:r>
            <a:r>
              <a:rPr lang="en-US" dirty="0" err="1"/>
              <a:t>diễn</a:t>
            </a:r>
            <a:r>
              <a:rPr lang="en-US" dirty="0"/>
              <a:t> </a:t>
            </a:r>
            <a:r>
              <a:rPr lang="en-US" dirty="0" err="1"/>
              <a:t>bằng</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Dấu</a:t>
            </a:r>
            <a:r>
              <a:rPr lang="en-US" dirty="0"/>
              <a:t> </a:t>
            </a:r>
            <a:r>
              <a:rPr lang="en-US" dirty="0" err="1"/>
              <a:t>và</a:t>
            </a:r>
            <a:r>
              <a:rPr lang="en-US" dirty="0"/>
              <a:t> </a:t>
            </a:r>
            <a:r>
              <a:rPr lang="en-US" dirty="0" err="1"/>
              <a:t>Độ</a:t>
            </a:r>
            <a:r>
              <a:rPr lang="en-US" dirty="0"/>
              <a:t> </a:t>
            </a:r>
            <a:r>
              <a:rPr lang="en-US" dirty="0" err="1"/>
              <a:t>lớn</a:t>
            </a:r>
            <a:r>
              <a:rPr lang="en-US" dirty="0"/>
              <a:t>?</a:t>
            </a:r>
            <a:endParaRPr lang="en-US" dirty="0"/>
          </a:p>
          <a:p>
            <a:pPr lvl="1"/>
            <a:r>
              <a:rPr lang="en-US" dirty="0" err="1"/>
              <a:t>Số</a:t>
            </a:r>
            <a:r>
              <a:rPr lang="en-US" dirty="0"/>
              <a:t> </a:t>
            </a:r>
            <a:r>
              <a:rPr lang="en-US" dirty="0" err="1"/>
              <a:t>nguyên</a:t>
            </a:r>
            <a:r>
              <a:rPr lang="en-US" dirty="0"/>
              <a:t> </a:t>
            </a:r>
            <a:r>
              <a:rPr lang="en-US" dirty="0" err="1"/>
              <a:t>có</a:t>
            </a:r>
            <a:r>
              <a:rPr lang="en-US" dirty="0"/>
              <a:t> </a:t>
            </a:r>
            <a:r>
              <a:rPr lang="en-US" dirty="0" err="1"/>
              <a:t>dấu</a:t>
            </a:r>
            <a:r>
              <a:rPr lang="en-US" dirty="0"/>
              <a:t> đ</a:t>
            </a:r>
            <a:r>
              <a:rPr lang="vi-VN" dirty="0"/>
              <a:t>ư</a:t>
            </a:r>
            <a:r>
              <a:rPr lang="en-US" dirty="0" err="1"/>
              <a:t>ợc</a:t>
            </a:r>
            <a:r>
              <a:rPr lang="en-US" dirty="0"/>
              <a:t> </a:t>
            </a:r>
            <a:r>
              <a:rPr lang="en-US" dirty="0" err="1"/>
              <a:t>biểu</a:t>
            </a:r>
            <a:r>
              <a:rPr lang="en-US" dirty="0"/>
              <a:t> </a:t>
            </a:r>
            <a:r>
              <a:rPr lang="en-US" dirty="0" err="1"/>
              <a:t>diễn</a:t>
            </a:r>
            <a:r>
              <a:rPr lang="en-US" dirty="0"/>
              <a:t> </a:t>
            </a:r>
            <a:r>
              <a:rPr lang="en-US" dirty="0" err="1"/>
              <a:t>bằng</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Bù</a:t>
            </a:r>
            <a:r>
              <a:rPr lang="en-US" dirty="0"/>
              <a:t> 2?</a:t>
            </a:r>
            <a:endParaRPr lang="en-US" dirty="0"/>
          </a:p>
          <a:p>
            <a:r>
              <a:rPr lang="en-US" dirty="0" err="1"/>
              <a:t>Thực</a:t>
            </a:r>
            <a:r>
              <a:rPr lang="en-US" dirty="0"/>
              <a:t> </a:t>
            </a:r>
            <a:r>
              <a:rPr lang="en-US" dirty="0" err="1"/>
              <a:t>hiện</a:t>
            </a:r>
            <a:r>
              <a:rPr lang="en-US" dirty="0"/>
              <a:t> </a:t>
            </a:r>
            <a:r>
              <a:rPr lang="en-US" dirty="0" err="1"/>
              <a:t>phép</a:t>
            </a:r>
            <a:r>
              <a:rPr lang="en-US" dirty="0"/>
              <a:t> </a:t>
            </a:r>
            <a:r>
              <a:rPr lang="en-US" dirty="0" err="1"/>
              <a:t>tính</a:t>
            </a:r>
            <a:r>
              <a:rPr lang="en-US" dirty="0"/>
              <a:t> </a:t>
            </a:r>
            <a:r>
              <a:rPr lang="en-US" dirty="0" err="1"/>
              <a:t>trong</a:t>
            </a:r>
            <a:r>
              <a:rPr lang="en-US" dirty="0"/>
              <a:t> </a:t>
            </a:r>
            <a:r>
              <a:rPr lang="en-US" dirty="0" err="1"/>
              <a:t>hệ</a:t>
            </a:r>
            <a:r>
              <a:rPr lang="en-US" dirty="0"/>
              <a:t> c</a:t>
            </a:r>
            <a:r>
              <a:rPr lang="vi-VN" dirty="0"/>
              <a:t>ơ</a:t>
            </a:r>
            <a:r>
              <a:rPr lang="en-US" dirty="0"/>
              <a:t> </a:t>
            </a:r>
            <a:r>
              <a:rPr lang="en-US" dirty="0" err="1"/>
              <a:t>số</a:t>
            </a:r>
            <a:r>
              <a:rPr lang="en-US" dirty="0"/>
              <a:t> 2: 10110 + 01011</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err="1"/>
              <a:t>Câu</a:t>
            </a:r>
            <a:r>
              <a:rPr lang="en-US" dirty="0"/>
              <a:t> </a:t>
            </a:r>
            <a:r>
              <a:rPr lang="en-US" dirty="0" err="1"/>
              <a:t>hỏi</a:t>
            </a:r>
            <a:r>
              <a:rPr lang="en-US" dirty="0"/>
              <a:t> </a:t>
            </a:r>
            <a:r>
              <a:rPr lang="en-US" dirty="0" err="1"/>
              <a:t>và</a:t>
            </a:r>
            <a:r>
              <a:rPr lang="en-US" dirty="0"/>
              <a:t> </a:t>
            </a:r>
            <a:r>
              <a:rPr lang="en-US" dirty="0" err="1"/>
              <a:t>Bài</a:t>
            </a:r>
            <a:r>
              <a:rPr lang="en-US" dirty="0"/>
              <a:t> </a:t>
            </a:r>
            <a:r>
              <a:rPr lang="en-US" dirty="0" err="1"/>
              <a:t>tập</a:t>
            </a:r>
            <a:r>
              <a:rPr lang="en-US"/>
              <a:t> (2/2</a:t>
            </a:r>
            <a:r>
              <a:rPr lang="en-US" dirty="0"/>
              <a:t>)</a:t>
            </a:r>
            <a:endParaRPr lang="en-US" dirty="0"/>
          </a:p>
        </p:txBody>
      </p:sp>
      <p:sp>
        <p:nvSpPr>
          <p:cNvPr id="3" name="Content Placeholder 2"/>
          <p:cNvSpPr>
            <a:spLocks noGrp="1"/>
          </p:cNvSpPr>
          <p:nvPr>
            <p:ph idx="1"/>
          </p:nvPr>
        </p:nvSpPr>
        <p:spPr/>
        <p:txBody>
          <a:bodyPr/>
          <a:lstStyle/>
          <a:p>
            <a:r>
              <a:rPr lang="en-US" dirty="0" err="1"/>
              <a:t>Biểu</a:t>
            </a:r>
            <a:r>
              <a:rPr lang="en-US" dirty="0"/>
              <a:t> </a:t>
            </a:r>
            <a:r>
              <a:rPr lang="en-US" dirty="0" err="1"/>
              <a:t>diễn</a:t>
            </a:r>
            <a:r>
              <a:rPr lang="en-US" dirty="0"/>
              <a:t> </a:t>
            </a:r>
            <a:r>
              <a:rPr lang="en-US" dirty="0" err="1"/>
              <a:t>giá</a:t>
            </a:r>
            <a:r>
              <a:rPr lang="en-US" dirty="0"/>
              <a:t> </a:t>
            </a:r>
            <a:r>
              <a:rPr lang="en-US" dirty="0" err="1"/>
              <a:t>trị</a:t>
            </a:r>
            <a:r>
              <a:rPr lang="en-US" dirty="0"/>
              <a:t> -23 </a:t>
            </a:r>
            <a:r>
              <a:rPr lang="en-US" dirty="0" err="1"/>
              <a:t>bằng</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Bù</a:t>
            </a:r>
            <a:r>
              <a:rPr lang="en-US" dirty="0"/>
              <a:t> 2 </a:t>
            </a:r>
            <a:r>
              <a:rPr lang="en-US" dirty="0" err="1"/>
              <a:t>sử</a:t>
            </a:r>
            <a:r>
              <a:rPr lang="en-US" dirty="0"/>
              <a:t> </a:t>
            </a:r>
            <a:r>
              <a:rPr lang="en-US" dirty="0" err="1"/>
              <a:t>dụng</a:t>
            </a:r>
            <a:r>
              <a:rPr lang="en-US" dirty="0"/>
              <a:t> 8 bit?</a:t>
            </a:r>
            <a:endParaRPr lang="en-US" dirty="0"/>
          </a:p>
          <a:p>
            <a:r>
              <a:rPr lang="en-US" dirty="0" err="1"/>
              <a:t>Biểu</a:t>
            </a:r>
            <a:r>
              <a:rPr lang="en-US" dirty="0"/>
              <a:t> </a:t>
            </a:r>
            <a:r>
              <a:rPr lang="en-US" dirty="0" err="1"/>
              <a:t>diễn</a:t>
            </a:r>
            <a:r>
              <a:rPr lang="en-US" dirty="0"/>
              <a:t> c</a:t>
            </a:r>
            <a:r>
              <a:rPr lang="vi-VN" dirty="0"/>
              <a:t>ơ</a:t>
            </a:r>
            <a:r>
              <a:rPr lang="en-US" dirty="0"/>
              <a:t> </a:t>
            </a:r>
            <a:r>
              <a:rPr lang="en-US" dirty="0" err="1"/>
              <a:t>số</a:t>
            </a:r>
            <a:r>
              <a:rPr lang="en-US" dirty="0"/>
              <a:t> 16 </a:t>
            </a:r>
            <a:r>
              <a:rPr lang="en-US" dirty="0" err="1"/>
              <a:t>bằng</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Bù</a:t>
            </a:r>
            <a:r>
              <a:rPr lang="en-US" dirty="0"/>
              <a:t> 2 </a:t>
            </a:r>
            <a:r>
              <a:rPr lang="en-US" dirty="0" err="1"/>
              <a:t>sử</a:t>
            </a:r>
            <a:r>
              <a:rPr lang="en-US" dirty="0"/>
              <a:t> </a:t>
            </a:r>
            <a:r>
              <a:rPr lang="en-US" dirty="0" err="1"/>
              <a:t>dụng</a:t>
            </a:r>
            <a:r>
              <a:rPr lang="en-US" dirty="0"/>
              <a:t> 8 bit </a:t>
            </a:r>
            <a:r>
              <a:rPr lang="en-US" dirty="0" err="1"/>
              <a:t>cho</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sau</a:t>
            </a:r>
            <a:r>
              <a:rPr lang="en-US" dirty="0"/>
              <a:t>:</a:t>
            </a:r>
            <a:endParaRPr lang="en-US" dirty="0"/>
          </a:p>
          <a:p>
            <a:pPr lvl="1"/>
            <a:r>
              <a:rPr lang="en-US" dirty="0"/>
              <a:t>121</a:t>
            </a:r>
            <a:endParaRPr lang="en-US" dirty="0"/>
          </a:p>
          <a:p>
            <a:pPr lvl="1"/>
            <a:r>
              <a:rPr lang="en-US" dirty="0"/>
              <a:t>-39</a:t>
            </a:r>
            <a:endParaRPr lang="en-US" dirty="0"/>
          </a:p>
          <a:p>
            <a:pPr lvl="1"/>
            <a:r>
              <a:rPr lang="en-US" dirty="0"/>
              <a:t>-128</a:t>
            </a:r>
            <a:endParaRPr lang="en-US" dirty="0"/>
          </a:p>
          <a:p>
            <a:r>
              <a:rPr lang="en-US" dirty="0" err="1"/>
              <a:t>Thực</a:t>
            </a:r>
            <a:r>
              <a:rPr lang="en-US" dirty="0"/>
              <a:t> </a:t>
            </a:r>
            <a:r>
              <a:rPr lang="en-US" dirty="0" err="1"/>
              <a:t>hiện</a:t>
            </a:r>
            <a:r>
              <a:rPr lang="en-US" dirty="0"/>
              <a:t> </a:t>
            </a:r>
            <a:r>
              <a:rPr lang="en-US" dirty="0" err="1"/>
              <a:t>phép</a:t>
            </a:r>
            <a:r>
              <a:rPr lang="en-US" dirty="0"/>
              <a:t> </a:t>
            </a:r>
            <a:r>
              <a:rPr lang="en-US" dirty="0" err="1"/>
              <a:t>tính</a:t>
            </a:r>
            <a:r>
              <a:rPr lang="en-US" dirty="0"/>
              <a:t> </a:t>
            </a:r>
            <a:r>
              <a:rPr lang="en-US" dirty="0" err="1"/>
              <a:t>trong</a:t>
            </a:r>
            <a:r>
              <a:rPr lang="en-US" dirty="0"/>
              <a:t> </a:t>
            </a:r>
            <a:r>
              <a:rPr lang="en-US" dirty="0" err="1"/>
              <a:t>hệ</a:t>
            </a:r>
            <a:r>
              <a:rPr lang="en-US" dirty="0"/>
              <a:t> c</a:t>
            </a:r>
            <a:r>
              <a:rPr lang="vi-VN" dirty="0"/>
              <a:t>ơ</a:t>
            </a:r>
            <a:r>
              <a:rPr lang="en-US" dirty="0"/>
              <a:t> </a:t>
            </a:r>
            <a:r>
              <a:rPr lang="en-US" dirty="0" err="1"/>
              <a:t>số</a:t>
            </a:r>
            <a:r>
              <a:rPr lang="en-US" dirty="0"/>
              <a:t> 2 </a:t>
            </a:r>
            <a:r>
              <a:rPr lang="en-US" dirty="0" err="1"/>
              <a:t>sử</a:t>
            </a:r>
            <a:r>
              <a:rPr lang="en-US" dirty="0"/>
              <a:t> </a:t>
            </a:r>
            <a:r>
              <a:rPr lang="en-US" dirty="0" err="1"/>
              <a:t>dụng</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Bù</a:t>
            </a:r>
            <a:r>
              <a:rPr lang="en-US" dirty="0"/>
              <a:t> 2:</a:t>
            </a:r>
            <a:endParaRPr lang="en-US" dirty="0"/>
          </a:p>
          <a:p>
            <a:pPr lvl="1"/>
            <a:r>
              <a:rPr lang="en-US" dirty="0"/>
              <a:t>0xB7 + 0x59</a:t>
            </a:r>
            <a:endParaRPr lang="en-US" dirty="0"/>
          </a:p>
          <a:p>
            <a:pPr lvl="1"/>
            <a:r>
              <a:rPr lang="en-US" dirty="0"/>
              <a:t>0x19 – 0xA2</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Thông</a:t>
            </a:r>
            <a:r>
              <a:rPr lang="en-US" dirty="0"/>
              <a:t> tin, </a:t>
            </a:r>
            <a:r>
              <a:rPr lang="en-US" dirty="0" err="1"/>
              <a:t>Dữ</a:t>
            </a:r>
            <a:r>
              <a:rPr lang="en-US" dirty="0"/>
              <a:t> </a:t>
            </a:r>
            <a:r>
              <a:rPr lang="en-US" dirty="0" err="1"/>
              <a:t>liệu</a:t>
            </a:r>
            <a:r>
              <a:rPr lang="en-US" dirty="0"/>
              <a:t>, </a:t>
            </a:r>
            <a:r>
              <a:rPr lang="en-US" dirty="0" err="1"/>
              <a:t>Tín</a:t>
            </a:r>
            <a:r>
              <a:rPr lang="en-US" dirty="0"/>
              <a:t> </a:t>
            </a:r>
            <a:r>
              <a:rPr lang="en-US" dirty="0" err="1"/>
              <a:t>hiệu</a:t>
            </a:r>
            <a:r>
              <a:rPr lang="en-US" dirty="0"/>
              <a:t> (1/6)</a:t>
            </a:r>
            <a:endParaRPr lang="en-US" dirty="0"/>
          </a:p>
        </p:txBody>
      </p:sp>
      <p:sp>
        <p:nvSpPr>
          <p:cNvPr id="3" name="Content Placeholder 2"/>
          <p:cNvSpPr>
            <a:spLocks noGrp="1"/>
          </p:cNvSpPr>
          <p:nvPr>
            <p:ph idx="1"/>
          </p:nvPr>
        </p:nvSpPr>
        <p:spPr/>
        <p:txBody>
          <a:bodyPr/>
          <a:lstStyle/>
          <a:p>
            <a:r>
              <a:rPr lang="vi-VN" b="1" dirty="0"/>
              <a:t>Thông tin</a:t>
            </a:r>
            <a:r>
              <a:rPr lang="vi-VN" dirty="0"/>
              <a:t> là dữ liệu lưu trữ, truyền đi, hay nhận được mà giải quyết tính không chắc chắn trong một ngữ cảnh cụ thể</a:t>
            </a:r>
            <a:endParaRPr lang="en-US" dirty="0"/>
          </a:p>
          <a:p>
            <a:r>
              <a:rPr lang="en-US" dirty="0" err="1"/>
              <a:t>Ví</a:t>
            </a:r>
            <a:r>
              <a:rPr lang="en-US" dirty="0"/>
              <a:t> </a:t>
            </a:r>
            <a:r>
              <a:rPr lang="en-US" dirty="0" err="1"/>
              <a:t>dụ</a:t>
            </a:r>
            <a:r>
              <a:rPr lang="en-US" dirty="0"/>
              <a:t>: </a:t>
            </a:r>
            <a:r>
              <a:rPr lang="en-US" dirty="0" err="1"/>
              <a:t>Cần</a:t>
            </a:r>
            <a:r>
              <a:rPr lang="en-US" dirty="0"/>
              <a:t> </a:t>
            </a:r>
            <a:r>
              <a:rPr lang="en-US" dirty="0" err="1"/>
              <a:t>biết</a:t>
            </a:r>
            <a:r>
              <a:rPr lang="en-US" dirty="0"/>
              <a:t> </a:t>
            </a:r>
            <a:r>
              <a:rPr lang="en-US" dirty="0" err="1"/>
              <a:t>đội</a:t>
            </a:r>
            <a:r>
              <a:rPr lang="en-US" dirty="0"/>
              <a:t> </a:t>
            </a:r>
            <a:r>
              <a:rPr lang="en-US" dirty="0" err="1"/>
              <a:t>bóng</a:t>
            </a:r>
            <a:r>
              <a:rPr lang="en-US" dirty="0"/>
              <a:t> </a:t>
            </a:r>
            <a:r>
              <a:rPr lang="en-US" dirty="0" err="1"/>
              <a:t>nào</a:t>
            </a:r>
            <a:r>
              <a:rPr lang="en-US" dirty="0"/>
              <a:t> </a:t>
            </a:r>
            <a:r>
              <a:rPr lang="en-US" dirty="0" err="1"/>
              <a:t>thắng</a:t>
            </a:r>
            <a:r>
              <a:rPr lang="en-US" dirty="0"/>
              <a:t> </a:t>
            </a:r>
            <a:r>
              <a:rPr lang="en-US" dirty="0" err="1"/>
              <a:t>trong</a:t>
            </a:r>
            <a:r>
              <a:rPr lang="en-US" dirty="0"/>
              <a:t> </a:t>
            </a:r>
            <a:r>
              <a:rPr lang="en-US" dirty="0" err="1"/>
              <a:t>trận</a:t>
            </a:r>
            <a:r>
              <a:rPr lang="en-US" dirty="0"/>
              <a:t> </a:t>
            </a:r>
            <a:r>
              <a:rPr lang="en-US" b="1" dirty="0"/>
              <a:t>Real Madrid vs Barcelona</a:t>
            </a:r>
            <a:r>
              <a:rPr lang="en-US" dirty="0"/>
              <a:t> </a:t>
            </a:r>
            <a:r>
              <a:rPr lang="en-US" dirty="0" err="1"/>
              <a:t>diễn</a:t>
            </a:r>
            <a:r>
              <a:rPr lang="en-US" dirty="0"/>
              <a:t> ra </a:t>
            </a:r>
            <a:r>
              <a:rPr lang="en-US" dirty="0" err="1"/>
              <a:t>rạng</a:t>
            </a:r>
            <a:r>
              <a:rPr lang="en-US" dirty="0"/>
              <a:t> </a:t>
            </a:r>
            <a:r>
              <a:rPr lang="en-US" dirty="0" err="1"/>
              <a:t>sáng</a:t>
            </a:r>
            <a:r>
              <a:rPr lang="en-US" dirty="0"/>
              <a:t> </a:t>
            </a:r>
            <a:r>
              <a:rPr lang="en-US" dirty="0" err="1"/>
              <a:t>ngày</a:t>
            </a:r>
            <a:r>
              <a:rPr lang="en-US" dirty="0"/>
              <a:t> 02/03/2020</a:t>
            </a:r>
            <a:endParaRPr lang="en-US" dirty="0"/>
          </a:p>
          <a:p>
            <a:pPr lvl="1"/>
            <a:r>
              <a:rPr lang="en-US" dirty="0" err="1"/>
              <a:t>Đọc</a:t>
            </a:r>
            <a:r>
              <a:rPr lang="en-US" dirty="0"/>
              <a:t> </a:t>
            </a:r>
            <a:r>
              <a:rPr lang="en-US" dirty="0" err="1"/>
              <a:t>báo</a:t>
            </a:r>
            <a:r>
              <a:rPr lang="en-US" dirty="0"/>
              <a:t> </a:t>
            </a:r>
            <a:r>
              <a:rPr lang="en-US" dirty="0" err="1"/>
              <a:t>ngày</a:t>
            </a:r>
            <a:r>
              <a:rPr lang="en-US" dirty="0"/>
              <a:t> 02/03/2020 </a:t>
            </a:r>
            <a:r>
              <a:rPr lang="en-US" dirty="0" err="1"/>
              <a:t>và</a:t>
            </a:r>
            <a:r>
              <a:rPr lang="en-US" dirty="0"/>
              <a:t> </a:t>
            </a:r>
            <a:r>
              <a:rPr lang="en-US" dirty="0" err="1"/>
              <a:t>nhìn</a:t>
            </a:r>
            <a:r>
              <a:rPr lang="en-US" dirty="0"/>
              <a:t> </a:t>
            </a:r>
            <a:r>
              <a:rPr lang="en-US" dirty="0" err="1"/>
              <a:t>thấy</a:t>
            </a:r>
            <a:r>
              <a:rPr lang="en-US" dirty="0"/>
              <a:t>: </a:t>
            </a:r>
            <a:r>
              <a:rPr lang="en-US" b="1" dirty="0"/>
              <a:t>Real Madrid 2:0 Barcelona</a:t>
            </a:r>
            <a:endParaRPr lang="en-US" b="1" dirty="0"/>
          </a:p>
          <a:p>
            <a:pPr lvl="2"/>
            <a:r>
              <a:rPr lang="en-US" dirty="0" err="1"/>
              <a:t>Dữ</a:t>
            </a:r>
            <a:r>
              <a:rPr lang="en-US" dirty="0"/>
              <a:t> </a:t>
            </a:r>
            <a:r>
              <a:rPr lang="en-US" dirty="0" err="1"/>
              <a:t>liệu</a:t>
            </a:r>
            <a:r>
              <a:rPr lang="en-US" dirty="0"/>
              <a:t>: </a:t>
            </a:r>
            <a:r>
              <a:rPr lang="en-US" b="1" dirty="0"/>
              <a:t>Real Madrid 2:0 Barcelona</a:t>
            </a:r>
            <a:endParaRPr lang="en-US" b="1" dirty="0"/>
          </a:p>
          <a:p>
            <a:pPr lvl="2"/>
            <a:r>
              <a:rPr lang="en-US" dirty="0" err="1"/>
              <a:t>Tính</a:t>
            </a:r>
            <a:r>
              <a:rPr lang="en-US" dirty="0"/>
              <a:t> </a:t>
            </a:r>
            <a:r>
              <a:rPr lang="en-US" dirty="0" err="1"/>
              <a:t>không</a:t>
            </a:r>
            <a:r>
              <a:rPr lang="en-US" dirty="0"/>
              <a:t> </a:t>
            </a:r>
            <a:r>
              <a:rPr lang="en-US" dirty="0" err="1"/>
              <a:t>chắc</a:t>
            </a:r>
            <a:r>
              <a:rPr lang="en-US" dirty="0"/>
              <a:t> </a:t>
            </a:r>
            <a:r>
              <a:rPr lang="en-US" dirty="0" err="1"/>
              <a:t>chắn</a:t>
            </a:r>
            <a:r>
              <a:rPr lang="en-US" dirty="0"/>
              <a:t>:</a:t>
            </a:r>
            <a:r>
              <a:rPr lang="en-US" b="1" dirty="0"/>
              <a:t> </a:t>
            </a:r>
            <a:r>
              <a:rPr lang="en-US" b="1" dirty="0" err="1"/>
              <a:t>Đội</a:t>
            </a:r>
            <a:r>
              <a:rPr lang="en-US" b="1" dirty="0"/>
              <a:t> </a:t>
            </a:r>
            <a:r>
              <a:rPr lang="en-US" b="1" dirty="0" err="1"/>
              <a:t>bóng</a:t>
            </a:r>
            <a:r>
              <a:rPr lang="en-US" b="1" dirty="0"/>
              <a:t> </a:t>
            </a:r>
            <a:r>
              <a:rPr lang="en-US" b="1" dirty="0" err="1"/>
              <a:t>nào</a:t>
            </a:r>
            <a:r>
              <a:rPr lang="en-US" b="1" dirty="0"/>
              <a:t> </a:t>
            </a:r>
            <a:r>
              <a:rPr lang="en-US" b="1" dirty="0" err="1"/>
              <a:t>thắng</a:t>
            </a:r>
            <a:r>
              <a:rPr lang="en-US" b="1" dirty="0"/>
              <a:t>?</a:t>
            </a:r>
            <a:endParaRPr lang="en-US" b="1" dirty="0"/>
          </a:p>
          <a:p>
            <a:pPr lvl="2"/>
            <a:r>
              <a:rPr lang="en-US" dirty="0" err="1"/>
              <a:t>Ngữ</a:t>
            </a:r>
            <a:r>
              <a:rPr lang="en-US" dirty="0"/>
              <a:t> </a:t>
            </a:r>
            <a:r>
              <a:rPr lang="en-US" dirty="0" err="1"/>
              <a:t>cảnh</a:t>
            </a:r>
            <a:r>
              <a:rPr lang="en-US" dirty="0"/>
              <a:t>:</a:t>
            </a:r>
            <a:r>
              <a:rPr lang="en-US" b="1" dirty="0"/>
              <a:t> </a:t>
            </a:r>
            <a:r>
              <a:rPr lang="en-US" b="1" dirty="0" err="1"/>
              <a:t>Trận</a:t>
            </a:r>
            <a:r>
              <a:rPr lang="en-US" b="1" dirty="0"/>
              <a:t> </a:t>
            </a:r>
            <a:r>
              <a:rPr lang="en-US" b="1" dirty="0" err="1"/>
              <a:t>đấu</a:t>
            </a:r>
            <a:r>
              <a:rPr lang="en-US" b="1" dirty="0"/>
              <a:t> </a:t>
            </a:r>
            <a:r>
              <a:rPr lang="en-US" b="1" dirty="0" err="1"/>
              <a:t>diễn</a:t>
            </a:r>
            <a:r>
              <a:rPr lang="en-US" b="1" dirty="0"/>
              <a:t> ra </a:t>
            </a:r>
            <a:r>
              <a:rPr lang="en-US" b="1" dirty="0" err="1"/>
              <a:t>rạng</a:t>
            </a:r>
            <a:r>
              <a:rPr lang="en-US" b="1" dirty="0"/>
              <a:t> </a:t>
            </a:r>
            <a:r>
              <a:rPr lang="en-US" b="1" dirty="0" err="1"/>
              <a:t>sáng</a:t>
            </a:r>
            <a:r>
              <a:rPr lang="en-US" b="1" dirty="0"/>
              <a:t> </a:t>
            </a:r>
            <a:r>
              <a:rPr lang="en-US" b="1" dirty="0" err="1"/>
              <a:t>ngày</a:t>
            </a:r>
            <a:r>
              <a:rPr lang="en-US" b="1" dirty="0"/>
              <a:t> 02/03/2020	</a:t>
            </a:r>
            <a:endParaRPr lang="en-US" b="1" dirty="0"/>
          </a:p>
          <a:p>
            <a:pPr marL="914400" lvl="2" indent="0">
              <a:buNone/>
            </a:pPr>
            <a:endParaRPr lang="en-US" dirty="0"/>
          </a:p>
          <a:p>
            <a:pPr marL="457200" lvl="1" indent="0">
              <a:buNone/>
            </a:pPr>
            <a:endParaRPr lang="en-US" dirty="0"/>
          </a:p>
          <a:p>
            <a:pPr lvl="1"/>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Thông</a:t>
            </a:r>
            <a:r>
              <a:rPr lang="en-US" dirty="0"/>
              <a:t> tin, </a:t>
            </a:r>
            <a:r>
              <a:rPr lang="en-US" dirty="0" err="1"/>
              <a:t>Dữ</a:t>
            </a:r>
            <a:r>
              <a:rPr lang="en-US" dirty="0"/>
              <a:t> </a:t>
            </a:r>
            <a:r>
              <a:rPr lang="en-US" dirty="0" err="1"/>
              <a:t>liệu</a:t>
            </a:r>
            <a:r>
              <a:rPr lang="en-US" dirty="0"/>
              <a:t>, </a:t>
            </a:r>
            <a:r>
              <a:rPr lang="en-US" dirty="0" err="1"/>
              <a:t>Tín</a:t>
            </a:r>
            <a:r>
              <a:rPr lang="en-US" dirty="0"/>
              <a:t> </a:t>
            </a:r>
            <a:r>
              <a:rPr lang="en-US" dirty="0" err="1"/>
              <a:t>hiệu</a:t>
            </a:r>
            <a:r>
              <a:rPr lang="en-US" dirty="0"/>
              <a:t> (2/6)</a:t>
            </a:r>
            <a:endParaRPr lang="en-US" dirty="0"/>
          </a:p>
        </p:txBody>
      </p:sp>
      <p:sp>
        <p:nvSpPr>
          <p:cNvPr id="3" name="Content Placeholder 2"/>
          <p:cNvSpPr>
            <a:spLocks noGrp="1"/>
          </p:cNvSpPr>
          <p:nvPr>
            <p:ph idx="1"/>
          </p:nvPr>
        </p:nvSpPr>
        <p:spPr/>
        <p:txBody>
          <a:bodyPr/>
          <a:lstStyle/>
          <a:p>
            <a:r>
              <a:rPr lang="en-US" dirty="0" err="1"/>
              <a:t>Thông</a:t>
            </a:r>
            <a:r>
              <a:rPr lang="en-US" dirty="0"/>
              <a:t> tin </a:t>
            </a:r>
            <a:r>
              <a:rPr lang="en-US" dirty="0" err="1"/>
              <a:t>làm</a:t>
            </a:r>
            <a:r>
              <a:rPr lang="en-US" dirty="0"/>
              <a:t> </a:t>
            </a:r>
            <a:r>
              <a:rPr lang="en-US" dirty="0" err="1"/>
              <a:t>tăng</a:t>
            </a:r>
            <a:r>
              <a:rPr lang="en-US" dirty="0"/>
              <a:t> tri </a:t>
            </a:r>
            <a:r>
              <a:rPr lang="en-US" dirty="0" err="1"/>
              <a:t>thức</a:t>
            </a:r>
            <a:r>
              <a:rPr lang="en-US" dirty="0"/>
              <a:t> </a:t>
            </a:r>
            <a:r>
              <a:rPr lang="en-US" dirty="0" err="1"/>
              <a:t>của</a:t>
            </a:r>
            <a:r>
              <a:rPr lang="en-US" dirty="0"/>
              <a:t> con ng</a:t>
            </a:r>
            <a:r>
              <a:rPr lang="vi-VN" dirty="0"/>
              <a:t>ư</a:t>
            </a:r>
            <a:r>
              <a:rPr lang="en-US" dirty="0" err="1"/>
              <a:t>ời</a:t>
            </a:r>
            <a:endParaRPr lang="en-US" dirty="0"/>
          </a:p>
          <a:p>
            <a:pPr lvl="1"/>
            <a:r>
              <a:rPr lang="en-US" dirty="0" err="1"/>
              <a:t>Thông</a:t>
            </a:r>
            <a:r>
              <a:rPr lang="en-US" dirty="0"/>
              <a:t> tin </a:t>
            </a:r>
            <a:r>
              <a:rPr lang="en-US" dirty="0" err="1"/>
              <a:t>không</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Thông</a:t>
            </a:r>
            <a:r>
              <a:rPr lang="en-US" dirty="0"/>
              <a:t> tin </a:t>
            </a:r>
            <a:r>
              <a:rPr lang="en-US" dirty="0" err="1"/>
              <a:t>không</a:t>
            </a:r>
            <a:r>
              <a:rPr lang="en-US" dirty="0"/>
              <a:t> </a:t>
            </a:r>
            <a:r>
              <a:rPr lang="en-US" dirty="0" err="1"/>
              <a:t>mạng</a:t>
            </a:r>
            <a:r>
              <a:rPr lang="en-US" dirty="0"/>
              <a:t> </a:t>
            </a:r>
            <a:r>
              <a:rPr lang="en-US" dirty="0" err="1"/>
              <a:t>lại</a:t>
            </a:r>
            <a:r>
              <a:rPr lang="en-US" dirty="0"/>
              <a:t> tri </a:t>
            </a:r>
            <a:r>
              <a:rPr lang="en-US" dirty="0" err="1"/>
              <a:t>thức</a:t>
            </a:r>
            <a:endParaRPr lang="en-US" dirty="0"/>
          </a:p>
          <a:p>
            <a:r>
              <a:rPr lang="en-US" dirty="0" err="1"/>
              <a:t>Ví</a:t>
            </a:r>
            <a:r>
              <a:rPr lang="en-US" dirty="0"/>
              <a:t> </a:t>
            </a:r>
            <a:r>
              <a:rPr lang="en-US" dirty="0" err="1"/>
              <a:t>dụ</a:t>
            </a:r>
            <a:r>
              <a:rPr lang="en-US" dirty="0"/>
              <a:t>: </a:t>
            </a:r>
            <a:r>
              <a:rPr lang="en-US" dirty="0" err="1"/>
              <a:t>Đọc</a:t>
            </a:r>
            <a:r>
              <a:rPr lang="en-US" dirty="0"/>
              <a:t> </a:t>
            </a:r>
            <a:r>
              <a:rPr lang="en-US" dirty="0" err="1"/>
              <a:t>báo</a:t>
            </a:r>
            <a:r>
              <a:rPr lang="en-US" dirty="0"/>
              <a:t> </a:t>
            </a:r>
            <a:r>
              <a:rPr lang="en-US" dirty="0" err="1"/>
              <a:t>xem</a:t>
            </a:r>
            <a:r>
              <a:rPr lang="en-US" dirty="0"/>
              <a:t> </a:t>
            </a:r>
            <a:r>
              <a:rPr lang="en-US" dirty="0" err="1"/>
              <a:t>kết</a:t>
            </a:r>
            <a:r>
              <a:rPr lang="en-US" dirty="0"/>
              <a:t> </a:t>
            </a:r>
            <a:r>
              <a:rPr lang="en-US" dirty="0" err="1"/>
              <a:t>quả</a:t>
            </a:r>
            <a:r>
              <a:rPr lang="en-US" dirty="0"/>
              <a:t> </a:t>
            </a:r>
            <a:r>
              <a:rPr lang="en-US" dirty="0" err="1"/>
              <a:t>trận</a:t>
            </a:r>
            <a:r>
              <a:rPr lang="en-US" dirty="0"/>
              <a:t> </a:t>
            </a:r>
            <a:r>
              <a:rPr lang="en-US" dirty="0" err="1"/>
              <a:t>đấu</a:t>
            </a:r>
            <a:r>
              <a:rPr lang="en-US" dirty="0"/>
              <a:t> </a:t>
            </a:r>
            <a:r>
              <a:rPr lang="en-US" b="1" dirty="0"/>
              <a:t>Real Madrid vs Barcelona</a:t>
            </a:r>
            <a:r>
              <a:rPr lang="en-US" dirty="0"/>
              <a:t> </a:t>
            </a:r>
            <a:r>
              <a:rPr lang="en-US" dirty="0" err="1"/>
              <a:t>diễn</a:t>
            </a:r>
            <a:r>
              <a:rPr lang="en-US" dirty="0"/>
              <a:t> ra </a:t>
            </a:r>
            <a:r>
              <a:rPr lang="en-US" dirty="0" err="1"/>
              <a:t>rạng</a:t>
            </a:r>
            <a:r>
              <a:rPr lang="en-US" dirty="0"/>
              <a:t> </a:t>
            </a:r>
            <a:r>
              <a:rPr lang="en-US" dirty="0" err="1"/>
              <a:t>sáng</a:t>
            </a:r>
            <a:r>
              <a:rPr lang="en-US" dirty="0"/>
              <a:t> </a:t>
            </a:r>
            <a:r>
              <a:rPr lang="en-US" dirty="0" err="1"/>
              <a:t>ngày</a:t>
            </a:r>
            <a:r>
              <a:rPr lang="en-US" dirty="0"/>
              <a:t> 02/03/2020</a:t>
            </a:r>
            <a:endParaRPr lang="en-US" dirty="0"/>
          </a:p>
          <a:p>
            <a:pPr lvl="1"/>
            <a:r>
              <a:rPr lang="en-US" dirty="0" err="1"/>
              <a:t>Thức</a:t>
            </a:r>
            <a:r>
              <a:rPr lang="en-US" dirty="0"/>
              <a:t> </a:t>
            </a:r>
            <a:r>
              <a:rPr lang="en-US" dirty="0" err="1"/>
              <a:t>xem</a:t>
            </a:r>
            <a:r>
              <a:rPr lang="en-US" dirty="0"/>
              <a:t> </a:t>
            </a:r>
            <a:r>
              <a:rPr lang="en-US" dirty="0" err="1"/>
              <a:t>trực</a:t>
            </a:r>
            <a:r>
              <a:rPr lang="en-US" dirty="0"/>
              <a:t> </a:t>
            </a:r>
            <a:r>
              <a:rPr lang="en-US" dirty="0" err="1"/>
              <a:t>tiếp</a:t>
            </a:r>
            <a:r>
              <a:rPr lang="en-US" dirty="0"/>
              <a:t> </a:t>
            </a:r>
            <a:r>
              <a:rPr lang="en-US" dirty="0" err="1"/>
              <a:t>và</a:t>
            </a:r>
            <a:r>
              <a:rPr lang="en-US" dirty="0"/>
              <a:t> </a:t>
            </a:r>
            <a:r>
              <a:rPr lang="en-US" dirty="0" err="1"/>
              <a:t>đã</a:t>
            </a:r>
            <a:r>
              <a:rPr lang="en-US" dirty="0"/>
              <a:t> </a:t>
            </a:r>
            <a:r>
              <a:rPr lang="en-US" dirty="0" err="1"/>
              <a:t>biết</a:t>
            </a:r>
            <a:r>
              <a:rPr lang="en-US" dirty="0"/>
              <a:t> </a:t>
            </a:r>
            <a:r>
              <a:rPr lang="en-US" dirty="0" err="1"/>
              <a:t>kết</a:t>
            </a:r>
            <a:r>
              <a:rPr lang="en-US" dirty="0"/>
              <a:t> </a:t>
            </a:r>
            <a:r>
              <a:rPr lang="en-US" dirty="0" err="1"/>
              <a:t>quả</a:t>
            </a:r>
            <a:endParaRPr lang="en-US" dirty="0"/>
          </a:p>
          <a:p>
            <a:pPr lvl="2"/>
            <a:r>
              <a:rPr lang="en-US" dirty="0" err="1"/>
              <a:t>Thông</a:t>
            </a:r>
            <a:r>
              <a:rPr lang="en-US" dirty="0"/>
              <a:t> tin </a:t>
            </a:r>
            <a:r>
              <a:rPr lang="en-US" dirty="0" err="1"/>
              <a:t>nhận</a:t>
            </a:r>
            <a:r>
              <a:rPr lang="en-US" dirty="0"/>
              <a:t> đ</a:t>
            </a:r>
            <a:r>
              <a:rPr lang="vi-VN" dirty="0"/>
              <a:t>ư</a:t>
            </a:r>
            <a:r>
              <a:rPr lang="en-US" dirty="0" err="1"/>
              <a:t>ợc</a:t>
            </a:r>
            <a:r>
              <a:rPr lang="en-US" dirty="0"/>
              <a:t> </a:t>
            </a:r>
            <a:r>
              <a:rPr lang="en-US" dirty="0" err="1"/>
              <a:t>từ</a:t>
            </a:r>
            <a:r>
              <a:rPr lang="en-US" dirty="0"/>
              <a:t> </a:t>
            </a:r>
            <a:r>
              <a:rPr lang="en-US" dirty="0" err="1"/>
              <a:t>việc</a:t>
            </a:r>
            <a:r>
              <a:rPr lang="en-US" dirty="0"/>
              <a:t> </a:t>
            </a:r>
            <a:r>
              <a:rPr lang="en-US" dirty="0" err="1"/>
              <a:t>đọc</a:t>
            </a:r>
            <a:r>
              <a:rPr lang="en-US" dirty="0"/>
              <a:t> </a:t>
            </a:r>
            <a:r>
              <a:rPr lang="en-US" dirty="0" err="1"/>
              <a:t>báo</a:t>
            </a:r>
            <a:r>
              <a:rPr lang="en-US" dirty="0"/>
              <a:t> </a:t>
            </a:r>
            <a:r>
              <a:rPr lang="en-US" b="1" dirty="0"/>
              <a:t>KHÔNG </a:t>
            </a:r>
            <a:r>
              <a:rPr lang="en-US" b="1" dirty="0" err="1"/>
              <a:t>mang</a:t>
            </a:r>
            <a:r>
              <a:rPr lang="en-US" b="1" dirty="0"/>
              <a:t> </a:t>
            </a:r>
            <a:r>
              <a:rPr lang="en-US" b="1" dirty="0" err="1"/>
              <a:t>lại</a:t>
            </a:r>
            <a:r>
              <a:rPr lang="en-US" b="1" dirty="0"/>
              <a:t> </a:t>
            </a:r>
            <a:r>
              <a:rPr lang="en-US" b="1" dirty="0" err="1"/>
              <a:t>giá</a:t>
            </a:r>
            <a:r>
              <a:rPr lang="en-US" b="1" dirty="0"/>
              <a:t> </a:t>
            </a:r>
            <a:r>
              <a:rPr lang="en-US" b="1" dirty="0" err="1"/>
              <a:t>trị</a:t>
            </a:r>
            <a:r>
              <a:rPr lang="en-US" b="1" dirty="0"/>
              <a:t> (tri </a:t>
            </a:r>
            <a:r>
              <a:rPr lang="en-US" b="1" dirty="0" err="1"/>
              <a:t>thức</a:t>
            </a:r>
            <a:r>
              <a:rPr lang="en-US" b="1" dirty="0"/>
              <a:t>)</a:t>
            </a:r>
            <a:endParaRPr lang="en-US" b="1" dirty="0"/>
          </a:p>
          <a:p>
            <a:pPr lvl="1"/>
            <a:r>
              <a:rPr lang="en-US" dirty="0" err="1"/>
              <a:t>Ngủ</a:t>
            </a:r>
            <a:r>
              <a:rPr lang="en-US" dirty="0"/>
              <a:t> </a:t>
            </a:r>
            <a:r>
              <a:rPr lang="en-US" dirty="0" err="1"/>
              <a:t>quên</a:t>
            </a:r>
            <a:r>
              <a:rPr lang="en-US" dirty="0"/>
              <a:t> </a:t>
            </a:r>
            <a:r>
              <a:rPr lang="en-US" dirty="0" err="1"/>
              <a:t>và</a:t>
            </a:r>
            <a:r>
              <a:rPr lang="en-US" dirty="0"/>
              <a:t> </a:t>
            </a:r>
            <a:r>
              <a:rPr lang="en-US" dirty="0" err="1"/>
              <a:t>cần</a:t>
            </a:r>
            <a:r>
              <a:rPr lang="en-US" dirty="0"/>
              <a:t> </a:t>
            </a:r>
            <a:r>
              <a:rPr lang="en-US" dirty="0" err="1"/>
              <a:t>đọc</a:t>
            </a:r>
            <a:r>
              <a:rPr lang="en-US" dirty="0"/>
              <a:t> </a:t>
            </a:r>
            <a:r>
              <a:rPr lang="en-US" dirty="0" err="1"/>
              <a:t>báo</a:t>
            </a:r>
            <a:r>
              <a:rPr lang="en-US" dirty="0"/>
              <a:t> </a:t>
            </a:r>
            <a:r>
              <a:rPr lang="en-US" dirty="0" err="1"/>
              <a:t>để</a:t>
            </a:r>
            <a:r>
              <a:rPr lang="en-US" dirty="0"/>
              <a:t> </a:t>
            </a:r>
            <a:r>
              <a:rPr lang="en-US" dirty="0" err="1"/>
              <a:t>biết</a:t>
            </a:r>
            <a:r>
              <a:rPr lang="en-US" dirty="0"/>
              <a:t> </a:t>
            </a:r>
            <a:r>
              <a:rPr lang="en-US" dirty="0" err="1"/>
              <a:t>kết</a:t>
            </a:r>
            <a:r>
              <a:rPr lang="en-US" dirty="0"/>
              <a:t> </a:t>
            </a:r>
            <a:r>
              <a:rPr lang="en-US" dirty="0" err="1"/>
              <a:t>quả</a:t>
            </a:r>
            <a:endParaRPr lang="en-US" dirty="0"/>
          </a:p>
          <a:p>
            <a:pPr lvl="2"/>
            <a:r>
              <a:rPr lang="en-US" dirty="0" err="1"/>
              <a:t>Thông</a:t>
            </a:r>
            <a:r>
              <a:rPr lang="en-US" dirty="0"/>
              <a:t> tin </a:t>
            </a:r>
            <a:r>
              <a:rPr lang="en-US" dirty="0" err="1"/>
              <a:t>nhận</a:t>
            </a:r>
            <a:r>
              <a:rPr lang="en-US" dirty="0"/>
              <a:t> đ</a:t>
            </a:r>
            <a:r>
              <a:rPr lang="vi-VN" dirty="0"/>
              <a:t>ư</a:t>
            </a:r>
            <a:r>
              <a:rPr lang="en-US" dirty="0" err="1"/>
              <a:t>ợc</a:t>
            </a:r>
            <a:r>
              <a:rPr lang="en-US" dirty="0"/>
              <a:t> </a:t>
            </a:r>
            <a:r>
              <a:rPr lang="en-US" dirty="0" err="1"/>
              <a:t>từ</a:t>
            </a:r>
            <a:r>
              <a:rPr lang="en-US" dirty="0"/>
              <a:t> </a:t>
            </a:r>
            <a:r>
              <a:rPr lang="en-US" dirty="0" err="1"/>
              <a:t>việc</a:t>
            </a:r>
            <a:r>
              <a:rPr lang="en-US" dirty="0"/>
              <a:t> </a:t>
            </a:r>
            <a:r>
              <a:rPr lang="en-US" dirty="0" err="1"/>
              <a:t>đọc</a:t>
            </a:r>
            <a:r>
              <a:rPr lang="en-US" dirty="0"/>
              <a:t> </a:t>
            </a:r>
            <a:r>
              <a:rPr lang="en-US" dirty="0" err="1"/>
              <a:t>báo</a:t>
            </a:r>
            <a:r>
              <a:rPr lang="en-US" dirty="0"/>
              <a:t> </a:t>
            </a:r>
            <a:r>
              <a:rPr lang="en-US" b="1" dirty="0" err="1"/>
              <a:t>mang</a:t>
            </a:r>
            <a:r>
              <a:rPr lang="en-US" b="1" dirty="0"/>
              <a:t> </a:t>
            </a:r>
            <a:r>
              <a:rPr lang="en-US" b="1" dirty="0" err="1"/>
              <a:t>lại</a:t>
            </a:r>
            <a:r>
              <a:rPr lang="en-US" b="1" dirty="0"/>
              <a:t> </a:t>
            </a:r>
            <a:r>
              <a:rPr lang="en-US" b="1" dirty="0" err="1"/>
              <a:t>giá</a:t>
            </a:r>
            <a:r>
              <a:rPr lang="en-US" b="1" dirty="0"/>
              <a:t> </a:t>
            </a:r>
            <a:r>
              <a:rPr lang="en-US" b="1" dirty="0" err="1"/>
              <a:t>trị</a:t>
            </a:r>
            <a:r>
              <a:rPr lang="en-US" b="1" dirty="0"/>
              <a:t> (tri </a:t>
            </a:r>
            <a:r>
              <a:rPr lang="en-US" b="1" dirty="0" err="1"/>
              <a:t>thức</a:t>
            </a:r>
            <a:r>
              <a:rPr lang="en-US" b="1" dirty="0"/>
              <a:t>)</a:t>
            </a:r>
            <a:endParaRPr lang="en-US" b="1" dirty="0"/>
          </a:p>
          <a:p>
            <a:pPr marL="0" indent="0">
              <a:buNone/>
            </a:pP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Thông</a:t>
            </a:r>
            <a:r>
              <a:rPr lang="en-US" dirty="0"/>
              <a:t> tin, </a:t>
            </a:r>
            <a:r>
              <a:rPr lang="en-US" dirty="0" err="1"/>
              <a:t>Dữ</a:t>
            </a:r>
            <a:r>
              <a:rPr lang="en-US" dirty="0"/>
              <a:t> </a:t>
            </a:r>
            <a:r>
              <a:rPr lang="en-US" dirty="0" err="1"/>
              <a:t>liệu</a:t>
            </a:r>
            <a:r>
              <a:rPr lang="en-US" dirty="0"/>
              <a:t>, </a:t>
            </a:r>
            <a:r>
              <a:rPr lang="en-US" dirty="0" err="1"/>
              <a:t>Tín</a:t>
            </a:r>
            <a:r>
              <a:rPr lang="en-US" dirty="0"/>
              <a:t> </a:t>
            </a:r>
            <a:r>
              <a:rPr lang="en-US" dirty="0" err="1"/>
              <a:t>hiệu</a:t>
            </a:r>
            <a:r>
              <a:rPr lang="en-US" dirty="0"/>
              <a:t> (3/6)</a:t>
            </a:r>
            <a:endParaRPr lang="en-US" dirty="0"/>
          </a:p>
        </p:txBody>
      </p:sp>
      <p:sp>
        <p:nvSpPr>
          <p:cNvPr id="3" name="Content Placeholder 2"/>
          <p:cNvSpPr>
            <a:spLocks noGrp="1"/>
          </p:cNvSpPr>
          <p:nvPr>
            <p:ph idx="1"/>
          </p:nvPr>
        </p:nvSpPr>
        <p:spPr/>
        <p:txBody>
          <a:bodyPr>
            <a:normAutofit lnSpcReduction="10000"/>
          </a:bodyPr>
          <a:lstStyle/>
          <a:p>
            <a:r>
              <a:rPr lang="vi-VN" b="1" dirty="0"/>
              <a:t>Dữ liệu</a:t>
            </a:r>
            <a:r>
              <a:rPr lang="vi-VN" dirty="0"/>
              <a:t> là thể hiện của thông tin dưới dạng các tín hiệu vật lý. Thông tin chứa đựng ý nghĩa (tri thức), còn dữ liệu là các dữ kiện không có cấu trúc và không có ý nghĩa rõ ràng nếu nó không được tổ chức và xử lý</a:t>
            </a:r>
            <a:endParaRPr lang="en-US" dirty="0"/>
          </a:p>
          <a:p>
            <a:r>
              <a:rPr lang="en-US" sz="3600" dirty="0" err="1"/>
              <a:t>Cùng</a:t>
            </a:r>
            <a:r>
              <a:rPr lang="en-US" dirty="0"/>
              <a:t> </a:t>
            </a:r>
            <a:r>
              <a:rPr lang="en-US" dirty="0" err="1"/>
              <a:t>một</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thể</a:t>
            </a:r>
            <a:r>
              <a:rPr lang="en-US" dirty="0"/>
              <a:t> </a:t>
            </a:r>
            <a:r>
              <a:rPr lang="en-US" dirty="0" err="1"/>
              <a:t>biểu</a:t>
            </a:r>
            <a:r>
              <a:rPr lang="en-US" dirty="0"/>
              <a:t> </a:t>
            </a:r>
            <a:r>
              <a:rPr lang="en-US" dirty="0" err="1"/>
              <a:t>diễn</a:t>
            </a:r>
            <a:r>
              <a:rPr lang="en-US" dirty="0"/>
              <a:t> </a:t>
            </a:r>
            <a:r>
              <a:rPr lang="en-US" dirty="0" err="1"/>
              <a:t>nhiều</a:t>
            </a:r>
            <a:r>
              <a:rPr lang="en-US" dirty="0"/>
              <a:t> </a:t>
            </a:r>
            <a:r>
              <a:rPr lang="en-US" dirty="0" err="1"/>
              <a:t>thông</a:t>
            </a:r>
            <a:r>
              <a:rPr lang="en-US" dirty="0"/>
              <a:t> tin </a:t>
            </a:r>
            <a:r>
              <a:rPr lang="en-US" dirty="0" err="1"/>
              <a:t>khác</a:t>
            </a:r>
            <a:r>
              <a:rPr lang="en-US" dirty="0"/>
              <a:t> </a:t>
            </a:r>
            <a:r>
              <a:rPr lang="en-US" dirty="0" err="1"/>
              <a:t>nhau</a:t>
            </a:r>
            <a:endParaRPr lang="en-US" dirty="0"/>
          </a:p>
          <a:p>
            <a:pPr lvl="1"/>
            <a:r>
              <a:rPr lang="en-US" dirty="0" err="1"/>
              <a:t>Ký</a:t>
            </a:r>
            <a:r>
              <a:rPr lang="en-US" dirty="0"/>
              <a:t> </a:t>
            </a:r>
            <a:r>
              <a:rPr lang="en-US" dirty="0" err="1"/>
              <a:t>hiệu</a:t>
            </a:r>
            <a:r>
              <a:rPr lang="en-US" dirty="0"/>
              <a:t> I: </a:t>
            </a:r>
            <a:r>
              <a:rPr lang="en-US" dirty="0" err="1"/>
              <a:t>Chữ</a:t>
            </a:r>
            <a:r>
              <a:rPr lang="en-US" dirty="0"/>
              <a:t> I </a:t>
            </a:r>
            <a:r>
              <a:rPr lang="en-US" dirty="0" err="1"/>
              <a:t>hoa</a:t>
            </a:r>
            <a:r>
              <a:rPr lang="en-US" dirty="0"/>
              <a:t> (</a:t>
            </a:r>
            <a:r>
              <a:rPr lang="en-US" dirty="0" err="1"/>
              <a:t>chữ</a:t>
            </a:r>
            <a:r>
              <a:rPr lang="en-US" dirty="0"/>
              <a:t> </a:t>
            </a:r>
            <a:r>
              <a:rPr lang="en-US" dirty="0" err="1"/>
              <a:t>cái</a:t>
            </a:r>
            <a:r>
              <a:rPr lang="en-US" dirty="0"/>
              <a:t>), </a:t>
            </a:r>
            <a:r>
              <a:rPr lang="en-US" dirty="0" err="1"/>
              <a:t>dòng</a:t>
            </a:r>
            <a:r>
              <a:rPr lang="en-US" dirty="0"/>
              <a:t> </a:t>
            </a:r>
            <a:r>
              <a:rPr lang="en-US" dirty="0" err="1"/>
              <a:t>điện</a:t>
            </a:r>
            <a:r>
              <a:rPr lang="en-US" dirty="0"/>
              <a:t>, </a:t>
            </a:r>
            <a:r>
              <a:rPr lang="en-US" dirty="0" err="1"/>
              <a:t>tôi</a:t>
            </a:r>
            <a:r>
              <a:rPr lang="en-US" dirty="0"/>
              <a:t> (</a:t>
            </a:r>
            <a:r>
              <a:rPr lang="en-US" dirty="0" err="1"/>
              <a:t>tiếng</a:t>
            </a:r>
            <a:r>
              <a:rPr lang="en-US" dirty="0"/>
              <a:t> Anh), 1 (</a:t>
            </a:r>
            <a:r>
              <a:rPr lang="en-US" dirty="0" err="1"/>
              <a:t>toán</a:t>
            </a:r>
            <a:r>
              <a:rPr lang="en-US" dirty="0"/>
              <a:t> </a:t>
            </a:r>
            <a:r>
              <a:rPr lang="en-US" dirty="0" err="1"/>
              <a:t>học</a:t>
            </a:r>
            <a:r>
              <a:rPr lang="en-US" dirty="0"/>
              <a:t>)</a:t>
            </a:r>
            <a:endParaRPr lang="en-US" dirty="0"/>
          </a:p>
          <a:p>
            <a:r>
              <a:rPr lang="vi-VN" dirty="0"/>
              <a:t>Cùng một thông tin, có thể được biểu diễn bằng những dữ liệu khác nhau</a:t>
            </a:r>
            <a:endParaRPr lang="en-US" dirty="0"/>
          </a:p>
          <a:p>
            <a:pPr lvl="1"/>
            <a:r>
              <a:rPr lang="en-US" dirty="0" err="1"/>
              <a:t>Thông</a:t>
            </a:r>
            <a:r>
              <a:rPr lang="en-US" dirty="0"/>
              <a:t> tin 1 đ</a:t>
            </a:r>
            <a:r>
              <a:rPr lang="vi-VN" dirty="0"/>
              <a:t>ơ</a:t>
            </a:r>
            <a:r>
              <a:rPr lang="en-US" dirty="0"/>
              <a:t>n </a:t>
            </a:r>
            <a:r>
              <a:rPr lang="en-US" dirty="0" err="1"/>
              <a:t>vị</a:t>
            </a:r>
            <a:r>
              <a:rPr lang="en-US" dirty="0"/>
              <a:t>: 1, I, /</a:t>
            </a:r>
            <a:endParaRPr lang="en-US" dirty="0"/>
          </a:p>
          <a:p>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Thông</a:t>
            </a:r>
            <a:r>
              <a:rPr lang="en-US" dirty="0"/>
              <a:t> tin, </a:t>
            </a:r>
            <a:r>
              <a:rPr lang="en-US" dirty="0" err="1"/>
              <a:t>Dữ</a:t>
            </a:r>
            <a:r>
              <a:rPr lang="en-US" dirty="0"/>
              <a:t> </a:t>
            </a:r>
            <a:r>
              <a:rPr lang="en-US" dirty="0" err="1"/>
              <a:t>liệu</a:t>
            </a:r>
            <a:r>
              <a:rPr lang="en-US" dirty="0"/>
              <a:t>, </a:t>
            </a:r>
            <a:r>
              <a:rPr lang="en-US" dirty="0" err="1"/>
              <a:t>Tín</a:t>
            </a:r>
            <a:r>
              <a:rPr lang="en-US" dirty="0"/>
              <a:t> </a:t>
            </a:r>
            <a:r>
              <a:rPr lang="en-US" dirty="0" err="1"/>
              <a:t>hiệu</a:t>
            </a:r>
            <a:r>
              <a:rPr lang="en-US" dirty="0"/>
              <a:t> (4/6)</a:t>
            </a:r>
            <a:endParaRPr lang="en-US" dirty="0"/>
          </a:p>
        </p:txBody>
      </p:sp>
      <p:sp>
        <p:nvSpPr>
          <p:cNvPr id="3" name="Content Placeholder 2"/>
          <p:cNvSpPr>
            <a:spLocks noGrp="1"/>
          </p:cNvSpPr>
          <p:nvPr>
            <p:ph idx="1"/>
          </p:nvPr>
        </p:nvSpPr>
        <p:spPr/>
        <p:txBody>
          <a:bodyPr>
            <a:normAutofit/>
          </a:bodyPr>
          <a:lstStyle/>
          <a:p>
            <a:r>
              <a:rPr lang="vi-VN" b="1" dirty="0"/>
              <a:t>Tín hiệu</a:t>
            </a:r>
            <a:r>
              <a:rPr lang="vi-VN" dirty="0"/>
              <a:t> là bất kỳ đại lượng vật lý nào thay đổi theo thời gian, không gian</a:t>
            </a:r>
            <a:endParaRPr lang="en-US" dirty="0"/>
          </a:p>
          <a:p>
            <a:pPr lvl="1"/>
            <a:r>
              <a:rPr lang="en-US" dirty="0" err="1"/>
              <a:t>Tín</a:t>
            </a:r>
            <a:r>
              <a:rPr lang="en-US" dirty="0"/>
              <a:t> </a:t>
            </a:r>
            <a:r>
              <a:rPr lang="en-US" dirty="0" err="1"/>
              <a:t>hiệu</a:t>
            </a:r>
            <a:r>
              <a:rPr lang="en-US" dirty="0"/>
              <a:t> </a:t>
            </a:r>
            <a:r>
              <a:rPr lang="en-US" dirty="0" err="1"/>
              <a:t>là</a:t>
            </a:r>
            <a:r>
              <a:rPr lang="en-US" dirty="0"/>
              <a:t> </a:t>
            </a:r>
            <a:r>
              <a:rPr lang="en-US" dirty="0" err="1"/>
              <a:t>đại</a:t>
            </a:r>
            <a:r>
              <a:rPr lang="en-US" dirty="0"/>
              <a:t> l</a:t>
            </a:r>
            <a:r>
              <a:rPr lang="vi-VN" dirty="0"/>
              <a:t>ư</a:t>
            </a:r>
            <a:r>
              <a:rPr lang="en-US" dirty="0" err="1"/>
              <a:t>ợng</a:t>
            </a:r>
            <a:r>
              <a:rPr lang="en-US" dirty="0"/>
              <a:t> </a:t>
            </a:r>
            <a:r>
              <a:rPr lang="en-US" dirty="0" err="1"/>
              <a:t>mang</a:t>
            </a:r>
            <a:r>
              <a:rPr lang="en-US" dirty="0"/>
              <a:t> </a:t>
            </a:r>
            <a:r>
              <a:rPr lang="en-US" dirty="0" err="1"/>
              <a:t>thông</a:t>
            </a:r>
            <a:r>
              <a:rPr lang="en-US" dirty="0"/>
              <a:t> tin</a:t>
            </a:r>
            <a:endParaRPr lang="en-US" dirty="0"/>
          </a:p>
          <a:p>
            <a:r>
              <a:rPr lang="en-US" dirty="0" err="1"/>
              <a:t>Tín</a:t>
            </a:r>
            <a:r>
              <a:rPr lang="en-US" dirty="0"/>
              <a:t> </a:t>
            </a:r>
            <a:r>
              <a:rPr lang="en-US" dirty="0" err="1"/>
              <a:t>hiệu</a:t>
            </a:r>
            <a:r>
              <a:rPr lang="en-US" dirty="0"/>
              <a:t> chia </a:t>
            </a:r>
            <a:r>
              <a:rPr lang="en-US" dirty="0" err="1"/>
              <a:t>thành</a:t>
            </a:r>
            <a:r>
              <a:rPr lang="en-US" dirty="0"/>
              <a:t> 2 </a:t>
            </a:r>
            <a:r>
              <a:rPr lang="en-US" dirty="0" err="1"/>
              <a:t>loại</a:t>
            </a:r>
            <a:r>
              <a:rPr lang="en-US" dirty="0"/>
              <a:t>:</a:t>
            </a:r>
            <a:endParaRPr lang="en-US" dirty="0"/>
          </a:p>
          <a:p>
            <a:pPr lvl="1"/>
            <a:r>
              <a:rPr lang="en-US" dirty="0" err="1"/>
              <a:t>Tín</a:t>
            </a:r>
            <a:r>
              <a:rPr lang="en-US" dirty="0"/>
              <a:t> </a:t>
            </a:r>
            <a:r>
              <a:rPr lang="en-US" dirty="0" err="1"/>
              <a:t>hiệu</a:t>
            </a:r>
            <a:r>
              <a:rPr lang="en-US" dirty="0"/>
              <a:t> </a:t>
            </a:r>
            <a:r>
              <a:rPr lang="en-US" dirty="0" err="1"/>
              <a:t>liên</a:t>
            </a:r>
            <a:r>
              <a:rPr lang="en-US" dirty="0"/>
              <a:t> </a:t>
            </a:r>
            <a:r>
              <a:rPr lang="en-US" dirty="0" err="1"/>
              <a:t>tục</a:t>
            </a:r>
            <a:r>
              <a:rPr lang="en-US" dirty="0"/>
              <a:t>: </a:t>
            </a:r>
            <a:r>
              <a:rPr lang="en-US" dirty="0" err="1"/>
              <a:t>Giá</a:t>
            </a:r>
            <a:r>
              <a:rPr lang="en-US" dirty="0"/>
              <a:t> </a:t>
            </a:r>
            <a:r>
              <a:rPr lang="en-US" dirty="0" err="1"/>
              <a:t>trị</a:t>
            </a:r>
            <a:r>
              <a:rPr lang="en-US" dirty="0"/>
              <a:t> </a:t>
            </a:r>
            <a:r>
              <a:rPr lang="en-US" dirty="0" err="1"/>
              <a:t>thay</a:t>
            </a:r>
            <a:r>
              <a:rPr lang="en-US" dirty="0"/>
              <a:t> </a:t>
            </a:r>
            <a:r>
              <a:rPr lang="en-US" dirty="0" err="1"/>
              <a:t>đổi</a:t>
            </a:r>
            <a:r>
              <a:rPr lang="en-US" dirty="0"/>
              <a:t> </a:t>
            </a:r>
            <a:r>
              <a:rPr lang="en-US" dirty="0" err="1"/>
              <a:t>liên</a:t>
            </a:r>
            <a:r>
              <a:rPr lang="en-US" dirty="0"/>
              <a:t> </a:t>
            </a:r>
            <a:r>
              <a:rPr lang="en-US" dirty="0" err="1"/>
              <a:t>tục</a:t>
            </a:r>
            <a:r>
              <a:rPr lang="en-US" dirty="0"/>
              <a:t> </a:t>
            </a:r>
            <a:r>
              <a:rPr lang="en-US" dirty="0" err="1"/>
              <a:t>theo</a:t>
            </a:r>
            <a:r>
              <a:rPr lang="en-US" dirty="0"/>
              <a:t> </a:t>
            </a:r>
            <a:r>
              <a:rPr lang="en-US" dirty="0" err="1"/>
              <a:t>thời</a:t>
            </a:r>
            <a:r>
              <a:rPr lang="en-US" dirty="0"/>
              <a:t> </a:t>
            </a:r>
            <a:r>
              <a:rPr lang="en-US" dirty="0" err="1"/>
              <a:t>gian</a:t>
            </a:r>
            <a:endParaRPr lang="en-US" dirty="0"/>
          </a:p>
          <a:p>
            <a:pPr lvl="1"/>
            <a:r>
              <a:rPr lang="en-US" dirty="0" err="1"/>
              <a:t>Tín</a:t>
            </a:r>
            <a:r>
              <a:rPr lang="en-US" dirty="0"/>
              <a:t> </a:t>
            </a:r>
            <a:r>
              <a:rPr lang="en-US" dirty="0" err="1"/>
              <a:t>hiệu</a:t>
            </a:r>
            <a:r>
              <a:rPr lang="en-US" dirty="0"/>
              <a:t> </a:t>
            </a:r>
            <a:r>
              <a:rPr lang="en-US" dirty="0" err="1"/>
              <a:t>rời</a:t>
            </a:r>
            <a:r>
              <a:rPr lang="en-US" dirty="0"/>
              <a:t> </a:t>
            </a:r>
            <a:r>
              <a:rPr lang="en-US" dirty="0" err="1"/>
              <a:t>rạc</a:t>
            </a:r>
            <a:r>
              <a:rPr lang="en-US" dirty="0"/>
              <a:t>: </a:t>
            </a:r>
            <a:r>
              <a:rPr lang="en-US" dirty="0" err="1"/>
              <a:t>Tín</a:t>
            </a:r>
            <a:r>
              <a:rPr lang="en-US" dirty="0"/>
              <a:t> </a:t>
            </a:r>
            <a:r>
              <a:rPr lang="en-US" dirty="0" err="1"/>
              <a:t>hiệu</a:t>
            </a:r>
            <a:r>
              <a:rPr lang="en-US" dirty="0"/>
              <a:t> </a:t>
            </a:r>
            <a:r>
              <a:rPr lang="en-US" dirty="0" err="1"/>
              <a:t>đã</a:t>
            </a:r>
            <a:r>
              <a:rPr lang="en-US" dirty="0"/>
              <a:t> đ</a:t>
            </a:r>
            <a:r>
              <a:rPr lang="vi-VN" dirty="0"/>
              <a:t>ư</a:t>
            </a:r>
            <a:r>
              <a:rPr lang="en-US" dirty="0" err="1"/>
              <a:t>ợc</a:t>
            </a:r>
            <a:r>
              <a:rPr lang="en-US" dirty="0"/>
              <a:t> </a:t>
            </a:r>
            <a:r>
              <a:rPr lang="en-US" dirty="0" err="1"/>
              <a:t>lấy</a:t>
            </a:r>
            <a:r>
              <a:rPr lang="en-US" dirty="0"/>
              <a:t> </a:t>
            </a:r>
            <a:r>
              <a:rPr lang="en-US" dirty="0" err="1"/>
              <a:t>mẫu</a:t>
            </a:r>
            <a:r>
              <a:rPr lang="en-US" dirty="0"/>
              <a:t>, </a:t>
            </a:r>
            <a:r>
              <a:rPr lang="en-US" dirty="0" err="1"/>
              <a:t>giá</a:t>
            </a:r>
            <a:r>
              <a:rPr lang="en-US" dirty="0"/>
              <a:t> </a:t>
            </a:r>
            <a:r>
              <a:rPr lang="en-US" dirty="0" err="1"/>
              <a:t>trị</a:t>
            </a:r>
            <a:r>
              <a:rPr lang="en-US" dirty="0"/>
              <a:t> </a:t>
            </a:r>
            <a:r>
              <a:rPr lang="en-US" dirty="0" err="1"/>
              <a:t>chỉ</a:t>
            </a:r>
            <a:r>
              <a:rPr lang="en-US" dirty="0"/>
              <a:t> </a:t>
            </a:r>
            <a:r>
              <a:rPr lang="en-US" dirty="0" err="1"/>
              <a:t>thay</a:t>
            </a:r>
            <a:r>
              <a:rPr lang="en-US" dirty="0"/>
              <a:t> </a:t>
            </a:r>
            <a:r>
              <a:rPr lang="en-US" dirty="0" err="1"/>
              <a:t>đổi</a:t>
            </a:r>
            <a:r>
              <a:rPr lang="en-US" dirty="0"/>
              <a:t> </a:t>
            </a:r>
            <a:r>
              <a:rPr lang="en-US" dirty="0" err="1"/>
              <a:t>theo</a:t>
            </a:r>
            <a:r>
              <a:rPr lang="en-US" dirty="0"/>
              <a:t> </a:t>
            </a:r>
            <a:r>
              <a:rPr lang="en-US" dirty="0" err="1"/>
              <a:t>những</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định</a:t>
            </a:r>
            <a:r>
              <a:rPr lang="en-US" dirty="0"/>
              <a:t> tr</a:t>
            </a:r>
            <a:r>
              <a:rPr lang="vi-VN" dirty="0"/>
              <a:t>ư</a:t>
            </a:r>
            <a:r>
              <a:rPr lang="en-US" dirty="0" err="1"/>
              <a:t>ớc</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Thông</a:t>
            </a:r>
            <a:r>
              <a:rPr lang="en-US" dirty="0"/>
              <a:t> tin, </a:t>
            </a:r>
            <a:r>
              <a:rPr lang="en-US" dirty="0" err="1"/>
              <a:t>Dữ</a:t>
            </a:r>
            <a:r>
              <a:rPr lang="en-US" dirty="0"/>
              <a:t> </a:t>
            </a:r>
            <a:r>
              <a:rPr lang="en-US" dirty="0" err="1"/>
              <a:t>liệu</a:t>
            </a:r>
            <a:r>
              <a:rPr lang="en-US" dirty="0"/>
              <a:t>, </a:t>
            </a:r>
            <a:r>
              <a:rPr lang="en-US" dirty="0" err="1"/>
              <a:t>Tín</a:t>
            </a:r>
            <a:r>
              <a:rPr lang="en-US" dirty="0"/>
              <a:t> </a:t>
            </a:r>
            <a:r>
              <a:rPr lang="en-US" dirty="0" err="1"/>
              <a:t>hiệu</a:t>
            </a:r>
            <a:r>
              <a:rPr lang="en-US" dirty="0"/>
              <a:t> (5/6)</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
        <p:nvSpPr>
          <p:cNvPr id="10" name="Rectangle 9"/>
          <p:cNvSpPr/>
          <p:nvPr/>
        </p:nvSpPr>
        <p:spPr>
          <a:xfrm>
            <a:off x="1146628" y="2144210"/>
            <a:ext cx="10334172" cy="1754326"/>
          </a:xfrm>
          <a:prstGeom prst="rect">
            <a:avLst/>
          </a:prstGeom>
        </p:spPr>
        <p:txBody>
          <a:bodyPr wrap="square">
            <a:spAutoFit/>
          </a:bodyPr>
          <a:lstStyle/>
          <a:p>
            <a:r>
              <a:rPr lang="en-US" dirty="0" err="1"/>
              <a:t>Tương</a:t>
            </a:r>
            <a:r>
              <a:rPr lang="en-US" dirty="0"/>
              <a:t> </a:t>
            </a:r>
            <a:r>
              <a:rPr lang="en-US" dirty="0" err="1"/>
              <a:t>tự</a:t>
            </a:r>
            <a:r>
              <a:rPr lang="en-US" dirty="0"/>
              <a:t> (Analog) </a:t>
            </a:r>
            <a:r>
              <a:rPr lang="en-US" dirty="0" err="1"/>
              <a:t>và</a:t>
            </a:r>
            <a:r>
              <a:rPr lang="en-US" dirty="0"/>
              <a:t> </a:t>
            </a:r>
            <a:r>
              <a:rPr lang="en-US" dirty="0" err="1"/>
              <a:t>Số</a:t>
            </a:r>
            <a:r>
              <a:rPr lang="en-US" dirty="0"/>
              <a:t> (Digital)</a:t>
            </a:r>
            <a:endParaRPr lang="en-US" dirty="0"/>
          </a:p>
          <a:p>
            <a:pPr lvl="1">
              <a:buFont typeface="Wingdings" panose="05000000000000000000" pitchFamily="2" charset="2"/>
              <a:buChar char="q"/>
            </a:pPr>
            <a:r>
              <a:rPr lang="en-US" dirty="0" err="1"/>
              <a:t>Các</a:t>
            </a:r>
            <a:r>
              <a:rPr lang="en-US" dirty="0"/>
              <a:t> </a:t>
            </a:r>
            <a:r>
              <a:rPr lang="en-US" dirty="0" err="1"/>
              <a:t>thiết</a:t>
            </a:r>
            <a:r>
              <a:rPr lang="en-US" dirty="0"/>
              <a:t> </a:t>
            </a:r>
            <a:r>
              <a:rPr lang="en-US" dirty="0" err="1"/>
              <a:t>bị</a:t>
            </a:r>
            <a:r>
              <a:rPr lang="en-US" dirty="0"/>
              <a:t> </a:t>
            </a:r>
            <a:r>
              <a:rPr lang="en-US" dirty="0" err="1"/>
              <a:t>và</a:t>
            </a:r>
            <a:r>
              <a:rPr lang="en-US" dirty="0"/>
              <a:t> </a:t>
            </a:r>
            <a:r>
              <a:rPr lang="en-US" dirty="0" err="1"/>
              <a:t>hệ</a:t>
            </a:r>
            <a:r>
              <a:rPr lang="en-US" dirty="0"/>
              <a:t> </a:t>
            </a:r>
            <a:r>
              <a:rPr lang="en-US" dirty="0" err="1"/>
              <a:t>thống</a:t>
            </a:r>
            <a:r>
              <a:rPr lang="en-US" dirty="0"/>
              <a:t> </a:t>
            </a:r>
            <a:r>
              <a:rPr lang="en-US" dirty="0" err="1"/>
              <a:t>Tương</a:t>
            </a:r>
            <a:r>
              <a:rPr lang="en-US" dirty="0"/>
              <a:t> </a:t>
            </a:r>
            <a:r>
              <a:rPr lang="en-US" dirty="0" err="1"/>
              <a:t>tự</a:t>
            </a:r>
            <a:r>
              <a:rPr lang="en-US" dirty="0"/>
              <a:t> (Analog)</a:t>
            </a:r>
            <a:endParaRPr lang="en-US" dirty="0"/>
          </a:p>
          <a:p>
            <a:pPr marL="1206500" lvl="1" indent="-342900" algn="just">
              <a:buFont typeface="Wingdings" panose="05000000000000000000" pitchFamily="2" charset="2"/>
              <a:buChar char="v"/>
            </a:pPr>
            <a:r>
              <a:rPr lang="en-US" dirty="0" err="1"/>
              <a:t>Xử</a:t>
            </a:r>
            <a:r>
              <a:rPr lang="en-US" dirty="0"/>
              <a:t> </a:t>
            </a:r>
            <a:r>
              <a:rPr lang="en-US" dirty="0" err="1"/>
              <a:t>lý</a:t>
            </a:r>
            <a:r>
              <a:rPr lang="en-US" dirty="0"/>
              <a:t> </a:t>
            </a:r>
            <a:r>
              <a:rPr lang="en-US" dirty="0" err="1"/>
              <a:t>trên</a:t>
            </a:r>
            <a:r>
              <a:rPr lang="en-US" dirty="0"/>
              <a:t> </a:t>
            </a:r>
            <a:r>
              <a:rPr lang="en-US" dirty="0" err="1"/>
              <a:t>các</a:t>
            </a:r>
            <a:r>
              <a:rPr lang="en-US" dirty="0"/>
              <a:t> </a:t>
            </a:r>
            <a:r>
              <a:rPr lang="en-US" dirty="0" err="1"/>
              <a:t>tín</a:t>
            </a:r>
            <a:r>
              <a:rPr lang="en-US" dirty="0"/>
              <a:t> </a:t>
            </a:r>
            <a:r>
              <a:rPr lang="en-US" dirty="0" err="1"/>
              <a:t>hiệu</a:t>
            </a:r>
            <a:r>
              <a:rPr lang="en-US" dirty="0"/>
              <a:t> </a:t>
            </a:r>
            <a:r>
              <a:rPr lang="en-US" dirty="0" err="1"/>
              <a:t>liên</a:t>
            </a:r>
            <a:r>
              <a:rPr lang="en-US" dirty="0"/>
              <a:t> </a:t>
            </a:r>
            <a:r>
              <a:rPr lang="en-US" dirty="0" err="1"/>
              <a:t>tục</a:t>
            </a:r>
            <a:r>
              <a:rPr lang="en-US" dirty="0"/>
              <a:t> (</a:t>
            </a:r>
            <a:r>
              <a:rPr lang="en-US" dirty="0" err="1"/>
              <a:t>ví</a:t>
            </a:r>
            <a:r>
              <a:rPr lang="en-US" dirty="0"/>
              <a:t> </a:t>
            </a:r>
            <a:r>
              <a:rPr lang="en-US" dirty="0" err="1"/>
              <a:t>dụ</a:t>
            </a:r>
            <a:r>
              <a:rPr lang="en-US" dirty="0"/>
              <a:t>: </a:t>
            </a:r>
            <a:r>
              <a:rPr lang="en-US" dirty="0" err="1"/>
              <a:t>tín</a:t>
            </a:r>
            <a:r>
              <a:rPr lang="en-US" dirty="0"/>
              <a:t> </a:t>
            </a:r>
            <a:r>
              <a:rPr lang="en-US" dirty="0" err="1"/>
              <a:t>hiệu</a:t>
            </a:r>
            <a:r>
              <a:rPr lang="en-US" dirty="0"/>
              <a:t> </a:t>
            </a:r>
            <a:r>
              <a:rPr lang="en-US" dirty="0" err="1"/>
              <a:t>âm</a:t>
            </a:r>
            <a:r>
              <a:rPr lang="en-US" dirty="0"/>
              <a:t> </a:t>
            </a:r>
            <a:r>
              <a:rPr lang="en-US" dirty="0" err="1"/>
              <a:t>thanh</a:t>
            </a:r>
            <a:r>
              <a:rPr lang="en-US" dirty="0"/>
              <a:t> </a:t>
            </a:r>
            <a:r>
              <a:rPr lang="en-US" dirty="0" err="1"/>
              <a:t>truyền</a:t>
            </a:r>
            <a:r>
              <a:rPr lang="en-US" dirty="0"/>
              <a:t> </a:t>
            </a:r>
            <a:r>
              <a:rPr lang="en-US" dirty="0" err="1"/>
              <a:t>đến</a:t>
            </a:r>
            <a:r>
              <a:rPr lang="en-US" dirty="0"/>
              <a:t> </a:t>
            </a:r>
            <a:r>
              <a:rPr lang="en-US" dirty="0" err="1"/>
              <a:t>một</a:t>
            </a:r>
            <a:r>
              <a:rPr lang="en-US" dirty="0"/>
              <a:t> Micro)</a:t>
            </a:r>
            <a:endParaRPr lang="en-US" dirty="0"/>
          </a:p>
          <a:p>
            <a:pPr marL="939800" lvl="1" indent="-457200" algn="just">
              <a:buFont typeface="Wingdings" panose="05000000000000000000" pitchFamily="2" charset="2"/>
              <a:buChar char="q"/>
            </a:pPr>
            <a:r>
              <a:rPr lang="en-US" dirty="0" err="1"/>
              <a:t>Các</a:t>
            </a:r>
            <a:r>
              <a:rPr lang="en-US" dirty="0"/>
              <a:t> </a:t>
            </a:r>
            <a:r>
              <a:rPr lang="en-US" dirty="0" err="1"/>
              <a:t>thiết</a:t>
            </a:r>
            <a:r>
              <a:rPr lang="en-US" dirty="0"/>
              <a:t> </a:t>
            </a:r>
            <a:r>
              <a:rPr lang="en-US" dirty="0" err="1"/>
              <a:t>bị</a:t>
            </a:r>
            <a:r>
              <a:rPr lang="en-US" dirty="0"/>
              <a:t> </a:t>
            </a:r>
            <a:r>
              <a:rPr lang="en-US" dirty="0" err="1"/>
              <a:t>và</a:t>
            </a:r>
            <a:r>
              <a:rPr lang="en-US" dirty="0"/>
              <a:t> </a:t>
            </a:r>
            <a:r>
              <a:rPr lang="en-US" dirty="0" err="1"/>
              <a:t>hệ</a:t>
            </a:r>
            <a:r>
              <a:rPr lang="en-US" dirty="0"/>
              <a:t> </a:t>
            </a:r>
            <a:r>
              <a:rPr lang="en-US" dirty="0" err="1"/>
              <a:t>thống</a:t>
            </a:r>
            <a:r>
              <a:rPr lang="en-US" dirty="0"/>
              <a:t> </a:t>
            </a:r>
            <a:r>
              <a:rPr lang="en-US" dirty="0" err="1"/>
              <a:t>Số</a:t>
            </a:r>
            <a:r>
              <a:rPr lang="en-US" dirty="0"/>
              <a:t> (Digital)</a:t>
            </a:r>
            <a:endParaRPr lang="en-US" dirty="0"/>
          </a:p>
          <a:p>
            <a:pPr marL="1206500" lvl="1" indent="-342900" algn="just">
              <a:buFont typeface="Wingdings" panose="05000000000000000000" pitchFamily="2" charset="2"/>
              <a:buChar char="v"/>
            </a:pPr>
            <a:r>
              <a:rPr lang="en-US" dirty="0" err="1"/>
              <a:t>Xử</a:t>
            </a:r>
            <a:r>
              <a:rPr lang="en-US" dirty="0"/>
              <a:t> </a:t>
            </a:r>
            <a:r>
              <a:rPr lang="en-US" dirty="0" err="1"/>
              <a:t>lý</a:t>
            </a:r>
            <a:r>
              <a:rPr lang="en-US" dirty="0"/>
              <a:t> </a:t>
            </a:r>
            <a:r>
              <a:rPr lang="en-US" dirty="0" err="1"/>
              <a:t>trên</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rời</a:t>
            </a:r>
            <a:r>
              <a:rPr lang="en-US" dirty="0"/>
              <a:t> </a:t>
            </a:r>
            <a:r>
              <a:rPr lang="en-US" dirty="0" err="1"/>
              <a:t>rạc</a:t>
            </a:r>
            <a:r>
              <a:rPr lang="en-US" dirty="0"/>
              <a:t> </a:t>
            </a:r>
            <a:r>
              <a:rPr lang="en-US" dirty="0" err="1"/>
              <a:t>của</a:t>
            </a:r>
            <a:r>
              <a:rPr lang="en-US" dirty="0"/>
              <a:t> </a:t>
            </a:r>
            <a:r>
              <a:rPr lang="en-US" dirty="0" err="1"/>
              <a:t>tín</a:t>
            </a:r>
            <a:r>
              <a:rPr lang="en-US" dirty="0"/>
              <a:t> </a:t>
            </a:r>
            <a:r>
              <a:rPr lang="en-US" dirty="0" err="1"/>
              <a:t>hiệu</a:t>
            </a:r>
            <a:r>
              <a:rPr lang="en-US" dirty="0"/>
              <a:t> </a:t>
            </a:r>
            <a:r>
              <a:rPr lang="en-US" dirty="0" err="1"/>
              <a:t>tại</a:t>
            </a:r>
            <a:r>
              <a:rPr lang="en-US" dirty="0"/>
              <a:t> </a:t>
            </a:r>
            <a:r>
              <a:rPr lang="en-US" dirty="0" err="1"/>
              <a:t>mỗi</a:t>
            </a:r>
            <a:r>
              <a:rPr lang="en-US" dirty="0"/>
              <a:t> </a:t>
            </a:r>
            <a:r>
              <a:rPr lang="en-US" dirty="0" err="1"/>
              <a:t>thời</a:t>
            </a:r>
            <a:r>
              <a:rPr lang="en-US" dirty="0"/>
              <a:t> </a:t>
            </a:r>
            <a:r>
              <a:rPr lang="en-US" dirty="0" err="1"/>
              <a:t>điểm</a:t>
            </a:r>
            <a:r>
              <a:rPr lang="en-US" dirty="0"/>
              <a:t>, </a:t>
            </a:r>
            <a:r>
              <a:rPr lang="en-US" dirty="0" err="1"/>
              <a:t>giá</a:t>
            </a:r>
            <a:r>
              <a:rPr lang="en-US" dirty="0"/>
              <a:t> </a:t>
            </a:r>
            <a:r>
              <a:rPr lang="en-US" dirty="0" err="1"/>
              <a:t>trị</a:t>
            </a:r>
            <a:r>
              <a:rPr lang="en-US" dirty="0"/>
              <a:t> </a:t>
            </a:r>
            <a:r>
              <a:rPr lang="en-US" dirty="0" err="1"/>
              <a:t>này</a:t>
            </a:r>
            <a:r>
              <a:rPr lang="en-US" dirty="0"/>
              <a:t> </a:t>
            </a:r>
            <a:r>
              <a:rPr lang="en-US" dirty="0" err="1"/>
              <a:t>hoặc</a:t>
            </a:r>
            <a:r>
              <a:rPr lang="en-US" dirty="0"/>
              <a:t> </a:t>
            </a:r>
            <a:r>
              <a:rPr lang="en-US" dirty="0" err="1"/>
              <a:t>bằng</a:t>
            </a:r>
            <a:r>
              <a:rPr lang="en-US" dirty="0"/>
              <a:t> 0 </a:t>
            </a:r>
            <a:r>
              <a:rPr lang="en-US" dirty="0" err="1"/>
              <a:t>hoặc</a:t>
            </a:r>
            <a:r>
              <a:rPr lang="en-US" dirty="0"/>
              <a:t> </a:t>
            </a:r>
            <a:r>
              <a:rPr lang="en-US" dirty="0" err="1"/>
              <a:t>bằng</a:t>
            </a:r>
            <a:r>
              <a:rPr lang="en-US" dirty="0"/>
              <a:t> 1(</a:t>
            </a:r>
            <a:r>
              <a:rPr lang="en-US" dirty="0" err="1"/>
              <a:t>ví</a:t>
            </a:r>
            <a:r>
              <a:rPr lang="en-US" dirty="0"/>
              <a:t> </a:t>
            </a:r>
            <a:r>
              <a:rPr lang="en-US" dirty="0" err="1"/>
              <a:t>dụ</a:t>
            </a:r>
            <a:r>
              <a:rPr lang="en-US" dirty="0"/>
              <a:t>: </a:t>
            </a:r>
            <a:r>
              <a:rPr lang="en-US" dirty="0" err="1"/>
              <a:t>sự</a:t>
            </a:r>
            <a:r>
              <a:rPr lang="en-US" dirty="0"/>
              <a:t> </a:t>
            </a:r>
            <a:r>
              <a:rPr lang="en-US" dirty="0" err="1"/>
              <a:t>sáng</a:t>
            </a:r>
            <a:r>
              <a:rPr lang="en-US" dirty="0"/>
              <a:t> hay </a:t>
            </a:r>
            <a:r>
              <a:rPr lang="en-US" dirty="0" err="1"/>
              <a:t>tắt</a:t>
            </a:r>
            <a:r>
              <a:rPr lang="en-US" dirty="0"/>
              <a:t> </a:t>
            </a:r>
            <a:r>
              <a:rPr lang="en-US" dirty="0" err="1"/>
              <a:t>của</a:t>
            </a:r>
            <a:r>
              <a:rPr lang="en-US" dirty="0"/>
              <a:t> </a:t>
            </a:r>
            <a:r>
              <a:rPr lang="en-US" dirty="0" err="1"/>
              <a:t>một</a:t>
            </a:r>
            <a:r>
              <a:rPr lang="en-US" dirty="0"/>
              <a:t> </a:t>
            </a:r>
            <a:r>
              <a:rPr lang="en-US" dirty="0" err="1"/>
              <a:t>bóng</a:t>
            </a:r>
            <a:r>
              <a:rPr lang="en-US" dirty="0"/>
              <a:t> </a:t>
            </a:r>
            <a:r>
              <a:rPr lang="en-US" dirty="0" err="1"/>
              <a:t>đèn</a:t>
            </a:r>
            <a:r>
              <a:rPr lang="en-US" dirty="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
        <p:nvSpPr>
          <p:cNvPr id="5" name="Content Placeholder 2"/>
          <p:cNvSpPr txBox="1"/>
          <p:nvPr/>
        </p:nvSpPr>
        <p:spPr>
          <a:xfrm>
            <a:off x="1431754" y="1700470"/>
            <a:ext cx="5410200" cy="1676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00CC"/>
              </a:buClr>
              <a:buFont typeface="Wingdings" panose="05000000000000000000" pitchFamily="2" charset="2"/>
              <a:buChar char="v"/>
            </a:pPr>
            <a:r>
              <a:rPr lang="en-US" sz="2400" b="1" dirty="0"/>
              <a:t> </a:t>
            </a:r>
            <a:r>
              <a:rPr lang="en-US" sz="2400" b="1" dirty="0" err="1"/>
              <a:t>Tín</a:t>
            </a:r>
            <a:r>
              <a:rPr lang="en-US" sz="2400" b="1" dirty="0"/>
              <a:t> </a:t>
            </a:r>
            <a:r>
              <a:rPr lang="en-US" sz="2400" b="1" dirty="0" err="1"/>
              <a:t>hiệu</a:t>
            </a:r>
            <a:r>
              <a:rPr lang="en-US" sz="2400" b="1" dirty="0"/>
              <a:t> </a:t>
            </a:r>
            <a:r>
              <a:rPr lang="en-US" sz="2400" b="1" dirty="0" err="1"/>
              <a:t>tương</a:t>
            </a:r>
            <a:r>
              <a:rPr lang="en-US" sz="2400" b="1" dirty="0"/>
              <a:t> </a:t>
            </a:r>
            <a:r>
              <a:rPr lang="en-US" sz="2400" b="1" dirty="0" err="1"/>
              <a:t>tự</a:t>
            </a:r>
            <a:r>
              <a:rPr lang="en-US" sz="2400" b="1" dirty="0"/>
              <a:t> </a:t>
            </a:r>
            <a:br>
              <a:rPr lang="en-US" sz="2400" dirty="0"/>
            </a:br>
            <a:r>
              <a:rPr lang="en-US" sz="2400" dirty="0"/>
              <a:t>  (Analog signal)</a:t>
            </a:r>
            <a:endParaRPr lang="en-US" sz="2400" dirty="0"/>
          </a:p>
          <a:p>
            <a:pPr marL="0" indent="0">
              <a:buFont typeface="Arial" panose="020B0604020202020204" pitchFamily="34" charset="0"/>
              <a:buNone/>
            </a:pPr>
            <a:r>
              <a:rPr lang="en-US" sz="2200" dirty="0"/>
              <a:t>- </a:t>
            </a:r>
            <a:r>
              <a:rPr lang="en-US" sz="2200" dirty="0" err="1"/>
              <a:t>Điện</a:t>
            </a:r>
            <a:r>
              <a:rPr lang="en-US" sz="2200" dirty="0"/>
              <a:t> </a:t>
            </a:r>
            <a:r>
              <a:rPr lang="en-US" sz="2200" dirty="0" err="1"/>
              <a:t>áp</a:t>
            </a:r>
            <a:r>
              <a:rPr lang="en-US" sz="2200" dirty="0"/>
              <a:t> </a:t>
            </a:r>
            <a:r>
              <a:rPr lang="en-US" sz="2200" dirty="0" err="1"/>
              <a:t>trên</a:t>
            </a:r>
            <a:r>
              <a:rPr lang="en-US" sz="2200" dirty="0"/>
              <a:t> </a:t>
            </a:r>
            <a:r>
              <a:rPr lang="en-US" sz="2200" dirty="0" err="1"/>
              <a:t>dây</a:t>
            </a:r>
            <a:r>
              <a:rPr lang="en-US" sz="2200" dirty="0"/>
              <a:t> </a:t>
            </a:r>
            <a:r>
              <a:rPr lang="en-US" sz="2200" dirty="0" err="1"/>
              <a:t>dẫn</a:t>
            </a:r>
            <a:r>
              <a:rPr lang="en-US" sz="2200" dirty="0"/>
              <a:t> </a:t>
            </a:r>
            <a:r>
              <a:rPr lang="en-US" sz="2200" dirty="0" err="1"/>
              <a:t>của</a:t>
            </a:r>
            <a:r>
              <a:rPr lang="en-US" sz="2200" dirty="0"/>
              <a:t> </a:t>
            </a:r>
            <a:r>
              <a:rPr lang="en-US" sz="2200" dirty="0" err="1"/>
              <a:t>một</a:t>
            </a:r>
            <a:r>
              <a:rPr lang="en-US" sz="2200" dirty="0"/>
              <a:t> Microphone</a:t>
            </a:r>
            <a:endParaRPr lang="en-US" sz="2200" dirty="0"/>
          </a:p>
          <a:p>
            <a:pPr marL="0" indent="0">
              <a:buFont typeface="Arial" panose="020B0604020202020204" pitchFamily="34" charset="0"/>
              <a:buNone/>
            </a:pPr>
            <a:r>
              <a:rPr lang="en-US" sz="2200" dirty="0"/>
              <a:t>- </a:t>
            </a:r>
            <a:r>
              <a:rPr lang="en-US" sz="2200" dirty="0" err="1"/>
              <a:t>Âm</a:t>
            </a:r>
            <a:r>
              <a:rPr lang="en-US" sz="2200" dirty="0"/>
              <a:t> </a:t>
            </a:r>
            <a:r>
              <a:rPr lang="en-US" sz="2200" dirty="0" err="1"/>
              <a:t>thanh</a:t>
            </a:r>
            <a:r>
              <a:rPr lang="en-US" sz="2200" dirty="0"/>
              <a:t> </a:t>
            </a:r>
            <a:r>
              <a:rPr lang="en-US" sz="2200" dirty="0" err="1"/>
              <a:t>truyền</a:t>
            </a:r>
            <a:r>
              <a:rPr lang="en-US" sz="2200" dirty="0"/>
              <a:t> </a:t>
            </a:r>
            <a:r>
              <a:rPr lang="en-US" sz="2200" dirty="0" err="1"/>
              <a:t>đến</a:t>
            </a:r>
            <a:r>
              <a:rPr lang="en-US" sz="2200" dirty="0"/>
              <a:t> </a:t>
            </a:r>
            <a:r>
              <a:rPr lang="en-US" sz="2200" dirty="0" err="1"/>
              <a:t>một</a:t>
            </a:r>
            <a:r>
              <a:rPr lang="en-US" sz="2200" dirty="0"/>
              <a:t> Microphone</a:t>
            </a:r>
            <a:endParaRPr lang="en-US" sz="2200" dirty="0"/>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17700" y="3260347"/>
            <a:ext cx="2682100" cy="2728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404" y="3072070"/>
            <a:ext cx="295275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txBox="1"/>
          <p:nvPr/>
        </p:nvSpPr>
        <p:spPr>
          <a:xfrm>
            <a:off x="6659074" y="1700470"/>
            <a:ext cx="3840480" cy="16763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0000CC"/>
              </a:buClr>
              <a:buFont typeface="Wingdings" panose="05000000000000000000" pitchFamily="2" charset="2"/>
              <a:buChar char="v"/>
            </a:pPr>
            <a:r>
              <a:rPr lang="en-US" sz="2400" b="1" dirty="0"/>
              <a:t> </a:t>
            </a:r>
            <a:r>
              <a:rPr lang="en-US" sz="2400" b="1" dirty="0" err="1"/>
              <a:t>Tín</a:t>
            </a:r>
            <a:r>
              <a:rPr lang="en-US" sz="2400" b="1" dirty="0"/>
              <a:t> </a:t>
            </a:r>
            <a:r>
              <a:rPr lang="en-US" sz="2400" b="1" dirty="0" err="1"/>
              <a:t>hiệu</a:t>
            </a:r>
            <a:r>
              <a:rPr lang="en-US" sz="2400" b="1" dirty="0"/>
              <a:t> </a:t>
            </a:r>
            <a:r>
              <a:rPr lang="en-US" sz="2400" b="1" dirty="0" err="1"/>
              <a:t>số</a:t>
            </a:r>
            <a:br>
              <a:rPr lang="en-US" sz="2400" dirty="0"/>
            </a:br>
            <a:r>
              <a:rPr lang="en-US" sz="2400" dirty="0"/>
              <a:t>  (Digital signal)</a:t>
            </a:r>
            <a:endParaRPr lang="en-US" sz="2400" dirty="0"/>
          </a:p>
          <a:p>
            <a:pPr marL="0" indent="0">
              <a:buFont typeface="Arial" panose="020B0604020202020204" pitchFamily="34" charset="0"/>
              <a:buNone/>
            </a:pPr>
            <a:r>
              <a:rPr lang="en-US" sz="2200" dirty="0"/>
              <a:t> - </a:t>
            </a:r>
            <a:r>
              <a:rPr lang="en-US" sz="2200" dirty="0" err="1"/>
              <a:t>Nút</a:t>
            </a:r>
            <a:r>
              <a:rPr lang="en-US" sz="2200" dirty="0"/>
              <a:t> </a:t>
            </a:r>
            <a:r>
              <a:rPr lang="en-US" sz="2200" dirty="0" err="1"/>
              <a:t>nhấn</a:t>
            </a:r>
            <a:r>
              <a:rPr lang="en-US" sz="2200" dirty="0"/>
              <a:t> </a:t>
            </a:r>
            <a:r>
              <a:rPr lang="en-US" sz="2200" dirty="0" err="1"/>
              <a:t>trên</a:t>
            </a:r>
            <a:r>
              <a:rPr lang="en-US" sz="2200" dirty="0"/>
              <a:t> </a:t>
            </a:r>
            <a:r>
              <a:rPr lang="en-US" sz="2200" dirty="0" err="1"/>
              <a:t>một</a:t>
            </a:r>
            <a:r>
              <a:rPr lang="en-US" sz="2200" dirty="0"/>
              <a:t> </a:t>
            </a:r>
            <a:r>
              <a:rPr lang="en-US" sz="2200" dirty="0" err="1"/>
              <a:t>bàn</a:t>
            </a:r>
            <a:r>
              <a:rPr lang="en-US" sz="2200" dirty="0"/>
              <a:t> </a:t>
            </a:r>
            <a:r>
              <a:rPr lang="en-US" sz="2200" dirty="0" err="1"/>
              <a:t>phím</a:t>
            </a:r>
            <a:endParaRPr lang="en-US" sz="2200" dirty="0"/>
          </a:p>
        </p:txBody>
      </p:sp>
      <p:cxnSp>
        <p:nvCxnSpPr>
          <p:cNvPr id="9" name="Straight Connector 8"/>
          <p:cNvCxnSpPr/>
          <p:nvPr/>
        </p:nvCxnSpPr>
        <p:spPr>
          <a:xfrm>
            <a:off x="6116049" y="1371600"/>
            <a:ext cx="0" cy="5334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7345</Words>
  <Application>WPS Presentation</Application>
  <PresentationFormat>Widescreen</PresentationFormat>
  <Paragraphs>891</Paragraphs>
  <Slides>31</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Arial</vt:lpstr>
      <vt:lpstr>SimSun</vt:lpstr>
      <vt:lpstr>Wingdings</vt:lpstr>
      <vt:lpstr>Times New Roman</vt:lpstr>
      <vt:lpstr>Microsoft YaHei</vt:lpstr>
      <vt:lpstr>Arial Unicode MS</vt:lpstr>
      <vt:lpstr>Calibri Light</vt:lpstr>
      <vt:lpstr>Calibri</vt:lpstr>
      <vt:lpstr>Cambria Math</vt:lpstr>
      <vt:lpstr>Office Theme</vt:lpstr>
      <vt:lpstr> IT012 – TỔ CHỨC VÀ CẤU TRÚC MÁY TÍNH II  CHƯƠNG 2 BIỂU DIỄN THÔNG TIN TRONG MÁY TÍNH</vt:lpstr>
      <vt:lpstr>Nội dung</vt:lpstr>
      <vt:lpstr>Nội dung</vt:lpstr>
      <vt:lpstr>1. Thông tin, Dữ liệu, Tín hiệu (1/6)</vt:lpstr>
      <vt:lpstr>1. Thông tin, Dữ liệu, Tín hiệu (2/6)</vt:lpstr>
      <vt:lpstr>1. Thông tin, Dữ liệu, Tín hiệu (3/6)</vt:lpstr>
      <vt:lpstr>1. Thông tin, Dữ liệu, Tín hiệu (4/6)</vt:lpstr>
      <vt:lpstr>1. Thông tin, Dữ liệu, Tín hiệu (5/6)</vt:lpstr>
      <vt:lpstr>PowerPoint 演示文稿</vt:lpstr>
      <vt:lpstr>1. Thông tin, Dữ liệu, Tín hiệu (6/6)</vt:lpstr>
      <vt:lpstr>Nội dung</vt:lpstr>
      <vt:lpstr>2. Biểu diễn thông tin (1/7) – Hệ thập phân</vt:lpstr>
      <vt:lpstr>2. Biểu diễn thông tin (2/7) – Hệ nhị phân</vt:lpstr>
      <vt:lpstr>Quiz 1 – Quy đổi lượng thông tin</vt:lpstr>
      <vt:lpstr>2. Biểu diễn thông tin (3/7) – Số nguyên dương</vt:lpstr>
      <vt:lpstr>Quiz 2 – Chuyển đổi nhị phân sang thập phân</vt:lpstr>
      <vt:lpstr>2. Biểu diễn thông tin (4/7) – Số nguyên dương</vt:lpstr>
      <vt:lpstr>Quiz 3 – Chuyển đổi thập phân sang nhị phân</vt:lpstr>
      <vt:lpstr>2. Biểu diễn thông tin (5/7) – Hệ cơ số 16</vt:lpstr>
      <vt:lpstr>2. Biểu diễn thông tin (6/7) – Hệ cơ số 16</vt:lpstr>
      <vt:lpstr>2. Biểu diễn thông tin (7/7) – Hệ cơ số 16</vt:lpstr>
      <vt:lpstr>Quiz 4 – Chuyển đổi thập phân sang nhị phân</vt:lpstr>
      <vt:lpstr>Nội dung</vt:lpstr>
      <vt:lpstr>3. Tính toán trên hệ cơ số 2</vt:lpstr>
      <vt:lpstr>Nội dung</vt:lpstr>
      <vt:lpstr>4. Phương pháp biểu diễn bù 2 (1/2)</vt:lpstr>
      <vt:lpstr>4. Phương pháp biểu diễn bù 2 (2/2)</vt:lpstr>
      <vt:lpstr>Quiz 5 – Biểu diễn bù 2</vt:lpstr>
      <vt:lpstr>Nội dung</vt:lpstr>
      <vt:lpstr>5. Câu hỏi và Bài tập (1/2)</vt:lpstr>
      <vt:lpstr>5. Câu hỏi và Bài tập (2/2)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CÔNG NGHE</dc:title>
  <dc:creator>Đại Dương Trần</dc:creator>
  <cp:lastModifiedBy>Home</cp:lastModifiedBy>
  <cp:revision>192</cp:revision>
  <dcterms:created xsi:type="dcterms:W3CDTF">2014-09-08T08:32:00Z</dcterms:created>
  <dcterms:modified xsi:type="dcterms:W3CDTF">2021-11-11T17:43:49Z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0x0101009CA35CB3A08FDC49A74AFB19ED6C7BEC</vt:lpwstr>
  </property>
  <property fmtid="{D5CDD505-2E9C-101B-9397-08002B2CF9AE}" pid="3" name="ICV">
    <vt:lpwstr>3DEFFC57235E45389B687E2A3870A960</vt:lpwstr>
  </property>
  <property fmtid="{D5CDD505-2E9C-101B-9397-08002B2CF9AE}" pid="4" name="KSOProductBuildVer">
    <vt:lpwstr>1033-11.2.0.10351</vt:lpwstr>
  </property>
</Properties>
</file>