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314" r:id="rId5"/>
    <p:sldId id="299" r:id="rId6"/>
    <p:sldId id="326" r:id="rId7"/>
    <p:sldId id="315" r:id="rId8"/>
    <p:sldId id="301" r:id="rId9"/>
    <p:sldId id="324" r:id="rId10"/>
    <p:sldId id="325" r:id="rId11"/>
    <p:sldId id="327" r:id="rId12"/>
    <p:sldId id="328" r:id="rId13"/>
    <p:sldId id="329" r:id="rId14"/>
    <p:sldId id="330" r:id="rId15"/>
    <p:sldId id="331" r:id="rId16"/>
    <p:sldId id="333" r:id="rId17"/>
    <p:sldId id="335" r:id="rId18"/>
    <p:sldId id="334" r:id="rId19"/>
    <p:sldId id="336" r:id="rId20"/>
    <p:sldId id="337" r:id="rId21"/>
    <p:sldId id="338" r:id="rId22"/>
    <p:sldId id="310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547" autoAdjust="0"/>
  </p:normalViewPr>
  <p:slideViewPr>
    <p:cSldViewPr snapToGrid="0" showGuides="1">
      <p:cViewPr varScale="1">
        <p:scale>
          <a:sx n="67" d="100"/>
          <a:sy n="67" d="100"/>
        </p:scale>
        <p:origin x="858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(excess presentation)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bias),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-5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127 </a:t>
            </a:r>
            <a:r>
              <a:rPr lang="en-US" dirty="0" err="1"/>
              <a:t>là</a:t>
            </a:r>
            <a:r>
              <a:rPr lang="en-US" dirty="0"/>
              <a:t> 122,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8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127 </a:t>
            </a:r>
            <a:r>
              <a:rPr lang="en-US" dirty="0" err="1"/>
              <a:t>là</a:t>
            </a:r>
            <a:r>
              <a:rPr lang="en-US" dirty="0"/>
              <a:t> 135.</a:t>
            </a:r>
          </a:p>
          <a:p>
            <a:pPr marL="228600" indent="-228600">
              <a:buAutoNum type="arabicPeriod"/>
            </a:pPr>
            <a:r>
              <a:rPr lang="en-US" dirty="0" err="1"/>
              <a:t>Lưu</a:t>
            </a:r>
            <a:r>
              <a:rPr lang="en-US" dirty="0"/>
              <a:t> ý: E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E – bias.</a:t>
            </a:r>
          </a:p>
          <a:p>
            <a:pPr marL="228600" indent="-228600">
              <a:buAutoNum type="arabicPeriod"/>
            </a:pPr>
            <a:r>
              <a:rPr lang="en-US" dirty="0" err="1"/>
              <a:t>Chuẩn</a:t>
            </a:r>
            <a:r>
              <a:rPr lang="en-US" dirty="0"/>
              <a:t> IEEE Std 754-2008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Half </a:t>
            </a:r>
            <a:r>
              <a:rPr lang="en-US" dirty="0" err="1"/>
              <a:t>precisioin</a:t>
            </a:r>
            <a:r>
              <a:rPr lang="en-US" dirty="0"/>
              <a:t> (16-bit) </a:t>
            </a:r>
            <a:r>
              <a:rPr lang="en-US" dirty="0" err="1"/>
              <a:t>và</a:t>
            </a:r>
            <a:r>
              <a:rPr lang="en-US" dirty="0"/>
              <a:t> Quadruple </a:t>
            </a:r>
            <a:r>
              <a:rPr lang="en-US" dirty="0" err="1"/>
              <a:t>precesion</a:t>
            </a:r>
            <a:r>
              <a:rPr lang="en-US" dirty="0"/>
              <a:t> (128-bit).</a:t>
            </a:r>
          </a:p>
          <a:p>
            <a:pPr marL="228600" indent="-228600">
              <a:buAutoNum type="arabicPeriod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single precision (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32 bit).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 = 0 (</a:t>
            </a:r>
            <a:r>
              <a:rPr lang="en-US" dirty="0" err="1"/>
              <a:t>mũ</a:t>
            </a:r>
            <a:r>
              <a:rPr lang="en-US" dirty="0"/>
              <a:t> = E – 127 = -127)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F =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0, </a:t>
            </a:r>
            <a:r>
              <a:rPr lang="en-US" dirty="0" err="1"/>
              <a:t>nếu</a:t>
            </a:r>
            <a:r>
              <a:rPr lang="en-US" dirty="0"/>
              <a:t> F !=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bit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E = 255 (</a:t>
            </a:r>
            <a:r>
              <a:rPr lang="en-US" dirty="0" err="1"/>
              <a:t>mũ</a:t>
            </a:r>
            <a:r>
              <a:rPr lang="en-US" dirty="0"/>
              <a:t> = E – 127 = 128)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marL="685800" lvl="1" indent="-228600">
              <a:buAutoNum type="arabicPeriod"/>
            </a:pPr>
            <a:r>
              <a:rPr lang="en-US" dirty="0"/>
              <a:t>F =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(chia </a:t>
            </a:r>
            <a:r>
              <a:rPr lang="en-US" dirty="0" err="1"/>
              <a:t>cho</a:t>
            </a:r>
            <a:r>
              <a:rPr lang="en-US" dirty="0"/>
              <a:t> 0)</a:t>
            </a:r>
          </a:p>
          <a:p>
            <a:pPr marL="685800" lvl="1" indent="-228600">
              <a:buAutoNum type="arabicPeriod"/>
            </a:pPr>
            <a:r>
              <a:rPr lang="en-US" dirty="0"/>
              <a:t>F !=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(0/0,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–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689100"/>
            <a:ext cx="12192000" cy="3700317"/>
          </a:xfrm>
          <a:solidFill>
            <a:srgbClr val="0070C0"/>
          </a:solidFill>
        </p:spPr>
        <p:txBody>
          <a:bodyPr anchor="t">
            <a:normAutofit fontScale="90000"/>
          </a:bodyPr>
          <a:lstStyle/>
          <a:p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2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BIỂU DIỄN THÔNG TIN TRONG MÁY TÍNH (</a:t>
            </a:r>
            <a:r>
              <a:rPr lang="en-US" sz="6700" b="1" dirty="0" err="1">
                <a:solidFill>
                  <a:schemeClr val="bg1"/>
                </a:solidFill>
              </a:rPr>
              <a:t>tt</a:t>
            </a:r>
            <a:r>
              <a:rPr lang="en-US" sz="67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DC93-B103-4175-BEAC-C211607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Floating Point (2/4) – IEEE Std 754-1985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2AF9-77CD-4111-B74A-3400BAE8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36918"/>
            <a:ext cx="5740400" cy="4351338"/>
          </a:xfrm>
        </p:spPr>
        <p:txBody>
          <a:bodyPr>
            <a:normAutofit/>
          </a:bodyPr>
          <a:lstStyle/>
          <a:p>
            <a:r>
              <a:rPr lang="en-US" dirty="0"/>
              <a:t>Hai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: 32 bit</a:t>
            </a:r>
          </a:p>
          <a:p>
            <a:pPr lvl="1"/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: 64 bit</a:t>
            </a:r>
          </a:p>
          <a:p>
            <a:r>
              <a:rPr lang="en-US" dirty="0" err="1"/>
              <a:t>Dấu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Âm</a:t>
            </a:r>
            <a:r>
              <a:rPr lang="en-US" dirty="0"/>
              <a:t>: S = 1, KHÔNG </a:t>
            </a:r>
            <a:r>
              <a:rPr lang="en-US" dirty="0" err="1"/>
              <a:t>âm</a:t>
            </a:r>
            <a:r>
              <a:rPr lang="en-US" dirty="0"/>
              <a:t>: S = 0</a:t>
            </a:r>
          </a:p>
          <a:p>
            <a:r>
              <a:rPr lang="en-US" dirty="0" err="1"/>
              <a:t>Mũ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(excess)</a:t>
            </a:r>
          </a:p>
          <a:p>
            <a:pPr lvl="1"/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lvl="1"/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: bias = 127</a:t>
            </a:r>
          </a:p>
          <a:p>
            <a:pPr lvl="1"/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: bias = 1023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CEC2E-7DEB-4A8C-8BAF-BC76382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329D31D-4113-4ED1-A07E-34AB0A10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6" y="2411413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B0B3729-67C5-4873-9461-87AF332E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1" y="2411413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E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CEED16C-FD5C-4B60-BD32-29CFB01D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2411413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F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2E62373-A0F7-497F-90D3-3C1BED74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4" y="1690688"/>
            <a:ext cx="15204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đơn</a:t>
            </a:r>
            <a:r>
              <a:rPr lang="en-US" altLang="en-US" sz="2000" dirty="0">
                <a:latin typeface="Tahoma" panose="020B0604030504040204" pitchFamily="34" charset="0"/>
              </a:rPr>
              <a:t>: 8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 err="1">
                <a:latin typeface="Tahoma" panose="020B0604030504040204" pitchFamily="34" charset="0"/>
              </a:rPr>
              <a:t>kép</a:t>
            </a:r>
            <a:r>
              <a:rPr lang="en-US" altLang="en-US" sz="2000" dirty="0">
                <a:latin typeface="Tahoma" panose="020B0604030504040204" pitchFamily="34" charset="0"/>
              </a:rPr>
              <a:t>: 11 bits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2CAB4054-014D-43BB-9EBD-088E9534A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464" y="1690688"/>
            <a:ext cx="1550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đơn</a:t>
            </a:r>
            <a:r>
              <a:rPr lang="en-US" altLang="en-US" sz="2000" dirty="0">
                <a:latin typeface="Tahoma" panose="020B0604030504040204" pitchFamily="34" charset="0"/>
              </a:rPr>
              <a:t>: 23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 err="1">
                <a:latin typeface="Tahoma" panose="020B0604030504040204" pitchFamily="34" charset="0"/>
              </a:rPr>
              <a:t>kép</a:t>
            </a:r>
            <a:r>
              <a:rPr lang="en-US" altLang="en-US" sz="2000" dirty="0">
                <a:latin typeface="Tahoma" panose="020B0604030504040204" pitchFamily="34" charset="0"/>
              </a:rPr>
              <a:t>: 52 bits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754729CC-8550-4552-AB91-75570E70BFE2}"/>
              </a:ext>
            </a:extLst>
          </p:cNvPr>
          <p:cNvSpPr txBox="1"/>
          <p:nvPr/>
        </p:nvSpPr>
        <p:spPr bwMode="auto">
          <a:xfrm>
            <a:off x="6019801" y="3160713"/>
            <a:ext cx="5626100" cy="5461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(-1)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(1.F) x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– bias)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ACF17FC-00AF-4B1F-8027-91CEB96137C2}"/>
              </a:ext>
            </a:extLst>
          </p:cNvPr>
          <p:cNvSpPr txBox="1">
            <a:spLocks/>
          </p:cNvSpPr>
          <p:nvPr/>
        </p:nvSpPr>
        <p:spPr>
          <a:xfrm>
            <a:off x="5960257" y="3862388"/>
            <a:ext cx="5740400" cy="217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76FD470-417E-4919-BCFC-1C467D074BFA}"/>
              </a:ext>
            </a:extLst>
          </p:cNvPr>
          <p:cNvSpPr txBox="1">
            <a:spLocks/>
          </p:cNvSpPr>
          <p:nvPr/>
        </p:nvSpPr>
        <p:spPr>
          <a:xfrm>
            <a:off x="6019801" y="4351338"/>
            <a:ext cx="5740400" cy="183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bit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“1.F”</a:t>
            </a:r>
          </a:p>
        </p:txBody>
      </p:sp>
    </p:spTree>
    <p:extLst>
      <p:ext uri="{BB962C8B-B14F-4D97-AF65-F5344CB8AC3E}">
        <p14:creationId xmlns:p14="http://schemas.microsoft.com/office/powerpoint/2010/main" val="6266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/>
      <p:bldP spid="14" grpId="0"/>
      <p:bldP spid="1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7F12-A01B-42EF-9CE7-F60E112D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158875"/>
          </a:xfrm>
        </p:spPr>
        <p:txBody>
          <a:bodyPr/>
          <a:lstStyle/>
          <a:p>
            <a:r>
              <a:rPr lang="en-US" dirty="0"/>
              <a:t>2. Floating Point (3/4) –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(32 bit)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C199-0AF3-4EC5-9455-ED07A7A5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EDB83C-528D-4FF2-BA2D-F5082E156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35226"/>
              </p:ext>
            </p:extLst>
          </p:nvPr>
        </p:nvGraphicFramePr>
        <p:xfrm>
          <a:off x="1612901" y="2881629"/>
          <a:ext cx="89916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133">
                  <a:extLst>
                    <a:ext uri="{9D8B030D-6E8A-4147-A177-3AD203B41FA5}">
                      <a16:colId xmlns:a16="http://schemas.microsoft.com/office/drawing/2014/main" val="3906164325"/>
                    </a:ext>
                  </a:extLst>
                </a:gridCol>
                <a:gridCol w="2218267">
                  <a:extLst>
                    <a:ext uri="{9D8B030D-6E8A-4147-A177-3AD203B41FA5}">
                      <a16:colId xmlns:a16="http://schemas.microsoft.com/office/drawing/2014/main" val="3290056959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34235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8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7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bé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2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(Not a Number)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86538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D564FECA-1F3A-488D-B3A2-5D44731A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935" y="2343997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EABEB1B-D274-4E12-9624-016CC0E54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710" y="2343997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E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129A70A-8D7C-414D-98FE-35349B48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623" y="2343997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F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A7255C3-7449-47DB-8B48-0796B167B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273" y="1623272"/>
            <a:ext cx="15204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đơn</a:t>
            </a:r>
            <a:r>
              <a:rPr lang="en-US" altLang="en-US" sz="2000" dirty="0">
                <a:latin typeface="Tahoma" panose="020B0604030504040204" pitchFamily="34" charset="0"/>
              </a:rPr>
              <a:t>: 8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 err="1">
                <a:latin typeface="Tahoma" panose="020B0604030504040204" pitchFamily="34" charset="0"/>
              </a:rPr>
              <a:t>kép</a:t>
            </a:r>
            <a:r>
              <a:rPr lang="en-US" altLang="en-US" sz="2000" dirty="0">
                <a:latin typeface="Tahoma" panose="020B0604030504040204" pitchFamily="34" charset="0"/>
              </a:rPr>
              <a:t>: 11 bits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E2EDD2C-FC07-4DF0-9319-4E92A9FE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073" y="1623272"/>
            <a:ext cx="1550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đơn</a:t>
            </a:r>
            <a:r>
              <a:rPr lang="en-US" altLang="en-US" sz="2000" dirty="0">
                <a:latin typeface="Tahoma" panose="020B0604030504040204" pitchFamily="34" charset="0"/>
              </a:rPr>
              <a:t>: 23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 err="1">
                <a:latin typeface="Tahoma" panose="020B0604030504040204" pitchFamily="34" charset="0"/>
              </a:rPr>
              <a:t>kép</a:t>
            </a:r>
            <a:r>
              <a:rPr lang="en-US" altLang="en-US" sz="2000" dirty="0">
                <a:latin typeface="Tahoma" panose="020B0604030504040204" pitchFamily="34" charset="0"/>
              </a:rPr>
              <a:t>: 52 bits</a:t>
            </a:r>
          </a:p>
        </p:txBody>
      </p:sp>
    </p:spTree>
    <p:extLst>
      <p:ext uri="{BB962C8B-B14F-4D97-AF65-F5344CB8AC3E}">
        <p14:creationId xmlns:p14="http://schemas.microsoft.com/office/powerpoint/2010/main" val="80849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53F9-03CC-4E15-994D-858B5DBD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Floating Point (4/4) –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AA6E-1475-4062-B5C4-57928E65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sang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(S),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/>
              <a:t> (1.F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127 (E)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S|E|F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(1.F) x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– 127)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01B41-70AD-409C-B705-C8B15EF1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0BAB-169F-4E19-81BE-36C14C3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4A05-3F6E-44D2-92FC-ED49B325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-0.75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(32 bit)?</a:t>
            </a:r>
          </a:p>
          <a:p>
            <a:endParaRPr lang="en-US" dirty="0"/>
          </a:p>
          <a:p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10000001</a:t>
            </a:r>
            <a:r>
              <a:rPr lang="en-US" dirty="0">
                <a:solidFill>
                  <a:srgbClr val="7030A0"/>
                </a:solidFill>
              </a:rPr>
              <a:t>01000…00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4C050-4219-4FB8-9B74-E8A224B3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BCD (Binary Coded Decimal)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Floating point (</a:t>
            </a:r>
            <a:r>
              <a:rPr lang="en-US" dirty="0" err="1">
                <a:solidFill>
                  <a:schemeClr val="bg2"/>
                </a:solidFill>
              </a:rPr>
              <a:t>Dấu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chấm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động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ASCII (American Standard Code for Information Interchange)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EB57-07BD-4734-97DC-1742329A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ASCII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96D16-2762-4CE9-B1A7-8657A28E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26AA2-F968-453D-9DCE-BDC860FA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74" y="365125"/>
            <a:ext cx="9186127" cy="58118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949A-DA3F-4380-B513-CA54F242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825625"/>
            <a:ext cx="24172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7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9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BAF3-4848-4D91-B7AA-55B1BF39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ASCII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9AEB-EE4F-441C-9B8E-FAAF66C5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ASCII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1001001</a:t>
            </a:r>
            <a:r>
              <a:rPr lang="en-US" dirty="0">
                <a:solidFill>
                  <a:srgbClr val="00B050"/>
                </a:solidFill>
              </a:rPr>
              <a:t>1010100</a:t>
            </a:r>
            <a:r>
              <a:rPr lang="en-US" dirty="0">
                <a:solidFill>
                  <a:srgbClr val="7030A0"/>
                </a:solidFill>
              </a:rPr>
              <a:t>0110000</a:t>
            </a:r>
            <a:r>
              <a:rPr lang="en-US" dirty="0">
                <a:solidFill>
                  <a:srgbClr val="00B0F0"/>
                </a:solidFill>
              </a:rPr>
              <a:t>0110001</a:t>
            </a:r>
            <a:r>
              <a:rPr lang="en-US" dirty="0">
                <a:solidFill>
                  <a:srgbClr val="FFC000"/>
                </a:solidFill>
              </a:rPr>
              <a:t>0110010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ASCII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1101001</a:t>
            </a:r>
            <a:r>
              <a:rPr lang="en-US" dirty="0">
                <a:solidFill>
                  <a:srgbClr val="00B050"/>
                </a:solidFill>
              </a:rPr>
              <a:t>1110100</a:t>
            </a:r>
            <a:r>
              <a:rPr lang="en-US" dirty="0">
                <a:solidFill>
                  <a:srgbClr val="7030A0"/>
                </a:solidFill>
              </a:rPr>
              <a:t>0110000</a:t>
            </a:r>
            <a:r>
              <a:rPr lang="en-US" dirty="0">
                <a:solidFill>
                  <a:srgbClr val="00B0F0"/>
                </a:solidFill>
              </a:rPr>
              <a:t>0110000</a:t>
            </a:r>
            <a:r>
              <a:rPr lang="en-US" dirty="0">
                <a:solidFill>
                  <a:srgbClr val="FFC000"/>
                </a:solidFill>
              </a:rPr>
              <a:t>0110110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1001100</a:t>
            </a:r>
            <a:r>
              <a:rPr lang="en-US" dirty="0">
                <a:solidFill>
                  <a:srgbClr val="00B050"/>
                </a:solidFill>
              </a:rPr>
              <a:t>1001111</a:t>
            </a:r>
            <a:r>
              <a:rPr lang="en-US" dirty="0">
                <a:solidFill>
                  <a:srgbClr val="7030A0"/>
                </a:solidFill>
              </a:rPr>
              <a:t>1010110</a:t>
            </a:r>
            <a:r>
              <a:rPr lang="en-US" dirty="0">
                <a:solidFill>
                  <a:srgbClr val="00B0F0"/>
                </a:solidFill>
              </a:rPr>
              <a:t>1000101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dirty="0">
                <a:solidFill>
                  <a:srgbClr val="00B0F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00CAE-4E8D-4744-AF43-25B2739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5048-AFA4-4B12-9DA4-BBA48588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69BE-2614-41D7-BC94-D4A873B4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MSSV </a:t>
            </a:r>
            <a:r>
              <a:rPr lang="en-US" dirty="0" err="1"/>
              <a:t>bằng</a:t>
            </a:r>
            <a:r>
              <a:rPr lang="en-US" dirty="0"/>
              <a:t> ASCII?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CBCF-95B4-447D-B43D-419ED33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BCD (Binary Coded Decimal)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Floating point (</a:t>
            </a:r>
            <a:r>
              <a:rPr lang="en-US" dirty="0" err="1">
                <a:solidFill>
                  <a:schemeClr val="bg2"/>
                </a:solidFill>
              </a:rPr>
              <a:t>Dấu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chấm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động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ASCII (American Standard Code for Information Interchange)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2167-65B6-49F7-83BB-75288681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1C2B-4212-46AA-83AE-9FD969FE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BCD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17</a:t>
            </a:r>
          </a:p>
          <a:p>
            <a:pPr lvl="1"/>
            <a:r>
              <a:rPr lang="en-US" dirty="0"/>
              <a:t>358</a:t>
            </a:r>
          </a:p>
          <a:p>
            <a:pPr lvl="1"/>
            <a:r>
              <a:rPr lang="en-US" dirty="0"/>
              <a:t>629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0.00125</a:t>
            </a:r>
          </a:p>
          <a:p>
            <a:pPr lvl="1"/>
            <a:r>
              <a:rPr lang="en-US" dirty="0"/>
              <a:t>120.5</a:t>
            </a:r>
          </a:p>
          <a:p>
            <a:pPr lvl="1"/>
            <a:r>
              <a:rPr lang="en-US" dirty="0"/>
              <a:t>-0.005</a:t>
            </a:r>
          </a:p>
          <a:p>
            <a:pPr lvl="1"/>
            <a:r>
              <a:rPr lang="en-US" dirty="0"/>
              <a:t>-57.25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B3FD-5401-4E4C-B570-C8ED59F8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BCD (Binary Coded Decimal)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Floating point (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ASCII (American Standard Code for Information Interchange)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A6C-855C-483B-BC5D-96747C6D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(2/2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5E38-9639-412F-A675-D3B1B63D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ASCII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Hello, How are you?</a:t>
            </a:r>
          </a:p>
          <a:p>
            <a:pPr lvl="1"/>
            <a:r>
              <a:rPr lang="en-US" dirty="0"/>
              <a:t>I am fine, And you?</a:t>
            </a:r>
          </a:p>
          <a:p>
            <a:r>
              <a:rPr lang="en-US" dirty="0"/>
              <a:t>0x12345678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Bù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BCD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 err="1"/>
              <a:t>Nguyên</a:t>
            </a:r>
            <a:r>
              <a:rPr lang="en-US" dirty="0"/>
              <a:t> Dương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6252-9CD2-4D18-82D8-559FE467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BCD (Binary Coded Decimal)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Floating point (</a:t>
            </a:r>
            <a:r>
              <a:rPr lang="en-US" dirty="0" err="1">
                <a:solidFill>
                  <a:schemeClr val="bg2"/>
                </a:solidFill>
              </a:rPr>
              <a:t>Dấu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chấm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động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ASCII (American Standard Code for Information Interchange)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42EB-8FA0-4373-88BF-DA74B968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BCD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6343-F339-449C-AA89-B995AE5D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7E5E8-3020-442C-B8FB-21A0EBCB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6D88D-E8EC-47B9-B627-923D54373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1370"/>
              </p:ext>
            </p:extLst>
          </p:nvPr>
        </p:nvGraphicFramePr>
        <p:xfrm>
          <a:off x="368300" y="2038800"/>
          <a:ext cx="1143000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638">
                  <a:extLst>
                    <a:ext uri="{9D8B030D-6E8A-4147-A177-3AD203B41FA5}">
                      <a16:colId xmlns:a16="http://schemas.microsoft.com/office/drawing/2014/main" val="2870365504"/>
                    </a:ext>
                  </a:extLst>
                </a:gridCol>
                <a:gridCol w="5096655">
                  <a:extLst>
                    <a:ext uri="{9D8B030D-6E8A-4147-A177-3AD203B41FA5}">
                      <a16:colId xmlns:a16="http://schemas.microsoft.com/office/drawing/2014/main" val="3892019246"/>
                    </a:ext>
                  </a:extLst>
                </a:gridCol>
                <a:gridCol w="5082707">
                  <a:extLst>
                    <a:ext uri="{9D8B030D-6E8A-4147-A177-3AD203B41FA5}">
                      <a16:colId xmlns:a16="http://schemas.microsoft.com/office/drawing/2014/main" val="276208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4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2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70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E73CFE-E3E1-4B40-95E3-400B498D9C25}"/>
              </a:ext>
            </a:extLst>
          </p:cNvPr>
          <p:cNvSpPr txBox="1"/>
          <p:nvPr/>
        </p:nvSpPr>
        <p:spPr>
          <a:xfrm>
            <a:off x="6700603" y="5109147"/>
            <a:ext cx="51484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inary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ecimal</a:t>
            </a:r>
          </a:p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624-CC7F-4818-BEED-3617F443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BCD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8E82-E389-44A1-9109-10E882B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BCD (Binary Coded Decimal):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4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79AB-542B-4AF1-9BAB-95FA8134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5CB61-334A-4EF2-8B4E-F702A4B7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27644"/>
              </p:ext>
            </p:extLst>
          </p:nvPr>
        </p:nvGraphicFramePr>
        <p:xfrm>
          <a:off x="393700" y="2814512"/>
          <a:ext cx="11338560" cy="3429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9244">
                  <a:extLst>
                    <a:ext uri="{9D8B030D-6E8A-4147-A177-3AD203B41FA5}">
                      <a16:colId xmlns:a16="http://schemas.microsoft.com/office/drawing/2014/main" val="465466334"/>
                    </a:ext>
                  </a:extLst>
                </a:gridCol>
                <a:gridCol w="2113613">
                  <a:extLst>
                    <a:ext uri="{9D8B030D-6E8A-4147-A177-3AD203B41FA5}">
                      <a16:colId xmlns:a16="http://schemas.microsoft.com/office/drawing/2014/main" val="2402218677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3997455955"/>
                    </a:ext>
                  </a:extLst>
                </a:gridCol>
                <a:gridCol w="2713220">
                  <a:extLst>
                    <a:ext uri="{9D8B030D-6E8A-4147-A177-3AD203B41FA5}">
                      <a16:colId xmlns:a16="http://schemas.microsoft.com/office/drawing/2014/main" val="3839436265"/>
                    </a:ext>
                  </a:extLst>
                </a:gridCol>
                <a:gridCol w="2213506">
                  <a:extLst>
                    <a:ext uri="{9D8B030D-6E8A-4147-A177-3AD203B41FA5}">
                      <a16:colId xmlns:a16="http://schemas.microsoft.com/office/drawing/2014/main" val="3212117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b="1" spc="-20" dirty="0">
                          <a:effectLst/>
                          <a:latin typeface="+mj-lt"/>
                        </a:rPr>
                        <a:t>Ký số thập phân</a:t>
                      </a:r>
                      <a:endParaRPr lang="en-US" sz="28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b="1" spc="-20" dirty="0">
                          <a:effectLst/>
                          <a:latin typeface="+mj-lt"/>
                        </a:rPr>
                        <a:t>Mã nhị phân</a:t>
                      </a:r>
                      <a:endParaRPr lang="en-US" sz="28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b="1" spc="-20" dirty="0">
                          <a:effectLst/>
                          <a:latin typeface="+mj-lt"/>
                        </a:rPr>
                        <a:t> </a:t>
                      </a:r>
                      <a:endParaRPr lang="en-US" sz="28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b="1" spc="-20" dirty="0">
                          <a:effectLst/>
                          <a:latin typeface="+mj-lt"/>
                        </a:rPr>
                        <a:t>Ký số thập phân</a:t>
                      </a:r>
                      <a:endParaRPr lang="en-US" sz="28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b="1" spc="-20" dirty="0">
                          <a:effectLst/>
                          <a:latin typeface="+mj-lt"/>
                        </a:rPr>
                        <a:t>Mã nhị phân</a:t>
                      </a:r>
                      <a:endParaRPr lang="en-US" sz="28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0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0000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 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5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0101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54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1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0001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 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6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0110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23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0010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 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7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0111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3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3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0011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 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8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1000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6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>
                          <a:effectLst/>
                          <a:latin typeface="+mj-lt"/>
                        </a:rPr>
                        <a:t>4</a:t>
                      </a:r>
                      <a:endParaRPr lang="en-US" sz="2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0100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 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9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800" spc="-20" dirty="0">
                          <a:effectLst/>
                          <a:latin typeface="+mj-lt"/>
                        </a:rPr>
                        <a:t>1001</a:t>
                      </a:r>
                      <a:endParaRPr lang="en-US" sz="2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7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7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624-CC7F-4818-BEED-3617F443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BCD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79AB-542B-4AF1-9BAB-95FA8134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5CB61-334A-4EF2-8B4E-F702A4B7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52867"/>
              </p:ext>
            </p:extLst>
          </p:nvPr>
        </p:nvGraphicFramePr>
        <p:xfrm>
          <a:off x="393700" y="1870074"/>
          <a:ext cx="5212621" cy="4020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00189">
                  <a:extLst>
                    <a:ext uri="{9D8B030D-6E8A-4147-A177-3AD203B41FA5}">
                      <a16:colId xmlns:a16="http://schemas.microsoft.com/office/drawing/2014/main" val="465466334"/>
                    </a:ext>
                  </a:extLst>
                </a:gridCol>
                <a:gridCol w="1768839">
                  <a:extLst>
                    <a:ext uri="{9D8B030D-6E8A-4147-A177-3AD203B41FA5}">
                      <a16:colId xmlns:a16="http://schemas.microsoft.com/office/drawing/2014/main" val="2402218677"/>
                    </a:ext>
                  </a:extLst>
                </a:gridCol>
                <a:gridCol w="2143593">
                  <a:extLst>
                    <a:ext uri="{9D8B030D-6E8A-4147-A177-3AD203B41FA5}">
                      <a16:colId xmlns:a16="http://schemas.microsoft.com/office/drawing/2014/main" val="2925436630"/>
                    </a:ext>
                  </a:extLst>
                </a:gridCol>
              </a:tblGrid>
              <a:tr h="89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 phân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BCD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54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23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0001_0000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3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0001_0101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6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0001_0110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7882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6000A0-92C2-4EA8-A2E8-2F49568B3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74904"/>
              </p:ext>
            </p:extLst>
          </p:nvPr>
        </p:nvGraphicFramePr>
        <p:xfrm>
          <a:off x="5882598" y="1870074"/>
          <a:ext cx="5915702" cy="4020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75559">
                  <a:extLst>
                    <a:ext uri="{9D8B030D-6E8A-4147-A177-3AD203B41FA5}">
                      <a16:colId xmlns:a16="http://schemas.microsoft.com/office/drawing/2014/main" val="465466334"/>
                    </a:ext>
                  </a:extLst>
                </a:gridCol>
                <a:gridCol w="1755863">
                  <a:extLst>
                    <a:ext uri="{9D8B030D-6E8A-4147-A177-3AD203B41FA5}">
                      <a16:colId xmlns:a16="http://schemas.microsoft.com/office/drawing/2014/main" val="2402218677"/>
                    </a:ext>
                  </a:extLst>
                </a:gridCol>
                <a:gridCol w="2684280">
                  <a:extLst>
                    <a:ext uri="{9D8B030D-6E8A-4147-A177-3AD203B41FA5}">
                      <a16:colId xmlns:a16="http://schemas.microsoft.com/office/drawing/2014/main" val="2925436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spc="-2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nhị phân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BCD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0010_0101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54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0011_0001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23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0011_0010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3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1001_1001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6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spc="-2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28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0001_0000_0000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7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C74-4F13-41BC-8B09-5F221A3A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CE68-FEDC-4D20-B46B-D30504CD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57023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BCD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514350" indent="-514350" algn="just">
              <a:buAutoNum type="alphaUcPeriod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endParaRPr lang="en-US" dirty="0"/>
          </a:p>
          <a:p>
            <a:pPr marL="514350" indent="-514350" algn="just">
              <a:buAutoNum type="alphaUcPeriod"/>
            </a:pP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  <a:p>
            <a:pPr marL="514350" indent="-514350" algn="just">
              <a:buAutoNum type="alphaU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514350" indent="-514350" algn="just">
              <a:buAutoNum type="alphaUcPeriod"/>
            </a:pPr>
            <a:r>
              <a:rPr lang="en-US" dirty="0" err="1"/>
              <a:t>Cần</a:t>
            </a:r>
            <a:r>
              <a:rPr lang="en-US" dirty="0"/>
              <a:t> 4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A022-EB0F-4049-81A3-2B9ECFDA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649D0-6B4D-44BD-977B-76E2835AFC3F}"/>
              </a:ext>
            </a:extLst>
          </p:cNvPr>
          <p:cNvSpPr txBox="1">
            <a:spLocks/>
          </p:cNvSpPr>
          <p:nvPr/>
        </p:nvSpPr>
        <p:spPr>
          <a:xfrm>
            <a:off x="6121401" y="1825625"/>
            <a:ext cx="57023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BCD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 algn="just">
              <a:buFont typeface="+mj-lt"/>
              <a:buAutoNum type="alphaU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 algn="just">
              <a:buFont typeface="+mj-lt"/>
              <a:buAutoNum type="alphaUcPeriod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 algn="just">
              <a:buFont typeface="+mj-lt"/>
              <a:buAutoNum type="alphaUcPeriod"/>
            </a:pP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 algn="just">
              <a:buFont typeface="Arial" panose="020B0604020202020204" pitchFamily="34" charset="0"/>
              <a:buAutoNum type="alphaUcPeriod"/>
            </a:pPr>
            <a:endParaRPr lang="en-US" dirty="0"/>
          </a:p>
          <a:p>
            <a:pPr marL="514350" indent="-514350" algn="just">
              <a:buAutoNum type="alphaUcPeriod"/>
            </a:pPr>
            <a:endParaRPr lang="en-US" dirty="0"/>
          </a:p>
          <a:p>
            <a:pPr marL="514350" indent="-514350" algn="just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7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BCD (Binary Coded Decimal)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Floating point (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ASCII (American Standard Code for Information Interchange)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DC93-B103-4175-BEAC-C211607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Floating Point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2AF9-77CD-4111-B74A-3400BAE8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? </a:t>
            </a:r>
            <a:r>
              <a:rPr lang="en-US" altLang="en-US" dirty="0">
                <a:cs typeface="Arial" panose="020B0604020202020204" pitchFamily="34" charset="0"/>
              </a:rPr>
              <a:t>±</a:t>
            </a:r>
            <a:r>
              <a:rPr lang="en-US" dirty="0"/>
              <a:t>5.25?</a:t>
            </a:r>
          </a:p>
          <a:p>
            <a:pPr lvl="1"/>
            <a:r>
              <a:rPr lang="en-US" dirty="0"/>
              <a:t>±5.25 = ±(2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0</a:t>
            </a:r>
            <a:r>
              <a:rPr lang="en-US" dirty="0"/>
              <a:t> + 2</a:t>
            </a:r>
            <a:r>
              <a:rPr lang="en-US" baseline="30000" dirty="0"/>
              <a:t>-2</a:t>
            </a:r>
            <a:r>
              <a:rPr lang="en-US" dirty="0"/>
              <a:t>)→ ±101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01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(.)? 0 hay1?</a:t>
            </a:r>
          </a:p>
          <a:p>
            <a:pPr lvl="1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(.)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±101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01 = ±1.0101 x 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bit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? Bao </a:t>
            </a:r>
            <a:r>
              <a:rPr lang="en-US" dirty="0" err="1"/>
              <a:t>nhiêu</a:t>
            </a:r>
            <a:r>
              <a:rPr lang="en-US" dirty="0"/>
              <a:t> bit?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?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! Bao </a:t>
            </a:r>
            <a:r>
              <a:rPr lang="en-US" dirty="0" err="1"/>
              <a:t>nhiêu</a:t>
            </a:r>
            <a:r>
              <a:rPr lang="en-US" dirty="0"/>
              <a:t> bit?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Dấu</a:t>
            </a:r>
            <a:r>
              <a:rPr lang="en-US" dirty="0"/>
              <a:t>?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+ </a:t>
            </a:r>
            <a:r>
              <a:rPr lang="en-US" dirty="0" err="1"/>
              <a:t>hoặc</a:t>
            </a:r>
            <a:r>
              <a:rPr lang="en-US" dirty="0"/>
              <a:t> 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CEC2E-7DEB-4A8C-8BAF-BC76382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CA35CB3A08FDC49A74AFB19ED6C7BEC" ma:contentTypeVersion="13" ma:contentTypeDescription="Tạo tài liệu mới." ma:contentTypeScope="" ma:versionID="b96560179f5d7c07fd16e7decf54a343">
  <xsd:schema xmlns:xsd="http://www.w3.org/2001/XMLSchema" xmlns:xs="http://www.w3.org/2001/XMLSchema" xmlns:p="http://schemas.microsoft.com/office/2006/metadata/properties" xmlns:ns3="016fe2c4-c83e-4bb1-90ff-a283d5b924af" xmlns:ns4="b7c4912e-3789-4575-8a62-c3988a19b0f3" targetNamespace="http://schemas.microsoft.com/office/2006/metadata/properties" ma:root="true" ma:fieldsID="9211ca9b3b23d4b7ea2763c76432a186" ns3:_="" ns4:_="">
    <xsd:import namespace="016fe2c4-c83e-4bb1-90ff-a283d5b924af"/>
    <xsd:import namespace="b7c4912e-3789-4575-8a62-c3988a19b0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fe2c4-c83e-4bb1-90ff-a283d5b92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912e-3789-4575-8a62-c3988a19b0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B82EBB-2F1A-470D-BC17-8842E8E84A5A}">
  <ds:schemaRefs>
    <ds:schemaRef ds:uri="b7c4912e-3789-4575-8a62-c3988a19b0f3"/>
    <ds:schemaRef ds:uri="http://purl.org/dc/terms/"/>
    <ds:schemaRef ds:uri="016fe2c4-c83e-4bb1-90ff-a283d5b924a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28B42E-8FCF-4206-B526-0A6D0A44F4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6fe2c4-c83e-4bb1-90ff-a283d5b924af"/>
    <ds:schemaRef ds:uri="b7c4912e-3789-4575-8a62-c3988a19b0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6B2F3-7AE5-4F7C-BF7D-C17AFBB501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1357</Words>
  <Application>Microsoft Office PowerPoint</Application>
  <PresentationFormat>Widescreen</PresentationFormat>
  <Paragraphs>257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 IT012 – TỔ CHỨC VÀ CẤU TRÚC MÁY TÍNH II  CHƯƠNG 2 BIỂU DIỄN THÔNG TIN TRONG MÁY TÍNH (tt)</vt:lpstr>
      <vt:lpstr>Nội dung</vt:lpstr>
      <vt:lpstr>Nội dung</vt:lpstr>
      <vt:lpstr>1. BCD (1/3)</vt:lpstr>
      <vt:lpstr>1. BCD (2/3)</vt:lpstr>
      <vt:lpstr>1. BCD (3/3) – Ví dụ</vt:lpstr>
      <vt:lpstr>Quiz 1</vt:lpstr>
      <vt:lpstr>Nội dung</vt:lpstr>
      <vt:lpstr>2. Floating Point (1/4)</vt:lpstr>
      <vt:lpstr>2. Floating Point (2/4) – IEEE Std 754-1985</vt:lpstr>
      <vt:lpstr>2. Floating Point (3/4) – Chính xác đơn (32 bit)</vt:lpstr>
      <vt:lpstr>2. Floating Point (4/4) – Biểu diễn giá trị</vt:lpstr>
      <vt:lpstr>Quiz 3</vt:lpstr>
      <vt:lpstr>Nội dung</vt:lpstr>
      <vt:lpstr>3. ASCII (1/2)</vt:lpstr>
      <vt:lpstr>3. ASCII (2/2)</vt:lpstr>
      <vt:lpstr>Quiz 4</vt:lpstr>
      <vt:lpstr>Nội dung</vt:lpstr>
      <vt:lpstr>4. Câu hỏi và Bài tập (1/2)</vt:lpstr>
      <vt:lpstr>5. Câu hỏi và Bài tập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Văn Quang</cp:lastModifiedBy>
  <cp:revision>263</cp:revision>
  <dcterms:created xsi:type="dcterms:W3CDTF">2014-09-08T08:32:30Z</dcterms:created>
  <dcterms:modified xsi:type="dcterms:W3CDTF">2020-09-22T14:46:54Z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0x0101009CA35CB3A08FDC49A74AFB19ED6C7BEC</vt:lpwstr>
  </property>
</Properties>
</file>