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14" r:id="rId3"/>
    <p:sldId id="299" r:id="rId5"/>
    <p:sldId id="320" r:id="rId6"/>
    <p:sldId id="300" r:id="rId7"/>
    <p:sldId id="301" r:id="rId8"/>
    <p:sldId id="327" r:id="rId9"/>
    <p:sldId id="302" r:id="rId10"/>
    <p:sldId id="328" r:id="rId11"/>
    <p:sldId id="321" r:id="rId12"/>
    <p:sldId id="304" r:id="rId13"/>
    <p:sldId id="305" r:id="rId14"/>
    <p:sldId id="322" r:id="rId15"/>
    <p:sldId id="306" r:id="rId16"/>
    <p:sldId id="307" r:id="rId17"/>
    <p:sldId id="326" r:id="rId18"/>
    <p:sldId id="323" r:id="rId19"/>
    <p:sldId id="316" r:id="rId20"/>
    <p:sldId id="309" r:id="rId21"/>
    <p:sldId id="324" r:id="rId22"/>
    <p:sldId id="311" r:id="rId23"/>
    <p:sldId id="317" r:id="rId24"/>
    <p:sldId id="318" r:id="rId25"/>
    <p:sldId id="330" r:id="rId26"/>
    <p:sldId id="310" r:id="rId27"/>
    <p:sldId id="329" r:id="rId28"/>
    <p:sldId id="325"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488" autoAdjust="0"/>
  </p:normalViewPr>
  <p:slideViewPr>
    <p:cSldViewPr snapToGrid="0" showGuides="1">
      <p:cViewPr varScale="1">
        <p:scale>
          <a:sx n="60" d="100"/>
          <a:sy n="60" d="100"/>
        </p:scale>
        <p:origin x="11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6200-1DFF-45C5-BD5E-A313E125BE8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BEDE5-6239-4ECB-ABE4-429C7A23B5D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ABEDE5-6239-4ECB-ABE4-429C7A23B5D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chương trước cung cấp các khái niệm và nền tảng toán học xây dựng lên các phần cứng máy tính hiện đại. Từ chương 4 trở đi, chúng ta sẽ cùng tìm hiểu về phần cứng máy tính và bắt đầu ở mức MẠCH SỐ</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cổng luận lý có thể có nhiều ngõ vào nhưng chỉ có duy nhất 1 ngõ ra. Có thể mở rộng ký hiệu, hàm boolean và bảng chân trị cho các cổng luận lý n biến</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spc="-20" dirty="0">
                <a:effectLst/>
                <a:latin typeface="Times New Roman" panose="02020603050405020304" pitchFamily="18" charset="0"/>
                <a:ea typeface="Times New Roman" panose="02020603050405020304" pitchFamily="18" charset="0"/>
              </a:rPr>
              <a:t>Công nghệ chế tạo các mạch số hiện đại ngày nay phần lớn dựa trên công nghệ CMOS (Complementary Metal Oxide Semiconductor). Việc sử dụng công nghệ này làm cho việc thiết kế các cổng luận lý có tính “bù” chẳng hạn như NOT, NAND, NOR đơn giản hơn việc thiết kế các cổng luận lý AND, OR,.</a:t>
            </a:r>
            <a:endParaRPr lang="vi-VN" sz="1800" spc="-20" dirty="0">
              <a:effectLst/>
              <a:latin typeface="Times New Roman" panose="02020603050405020304" pitchFamily="18" charset="0"/>
              <a:ea typeface="Times New Roman" panose="02020603050405020304" pitchFamily="18" charset="0"/>
            </a:endParaRPr>
          </a:p>
          <a:p>
            <a:pPr marL="228600" indent="-228600">
              <a:buAutoNum type="arabicPeriod"/>
            </a:pPr>
            <a:r>
              <a:rPr lang="vi-VN" sz="1800" spc="-20" dirty="0">
                <a:effectLst/>
                <a:latin typeface="Times New Roman" panose="02020603050405020304" pitchFamily="18" charset="0"/>
              </a:rPr>
              <a:t>Các phép toán luận lý  XOR và XNOR thường xuyên được sử dụng khi so sánh bằng, nên việc hiện thực cổng luận lý XOR và XNOR sẽ làm giảm kích thước và tăng tốc độ hoạt động của mạch số </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phạm</a:t>
            </a:r>
            <a:r>
              <a:rPr lang="en-US" dirty="0"/>
              <a:t> vi </a:t>
            </a:r>
            <a:r>
              <a:rPr lang="en-US" dirty="0" err="1"/>
              <a:t>môn</a:t>
            </a:r>
            <a:r>
              <a:rPr lang="en-US" dirty="0"/>
              <a:t> </a:t>
            </a:r>
            <a:r>
              <a:rPr lang="en-US" dirty="0" err="1"/>
              <a:t>học</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đề</a:t>
            </a:r>
            <a:r>
              <a:rPr lang="en-US" dirty="0"/>
              <a:t> </a:t>
            </a:r>
            <a:r>
              <a:rPr lang="en-US" dirty="0" err="1"/>
              <a:t>cập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Hình</a:t>
            </a:r>
            <a:r>
              <a:rPr lang="en-US" dirty="0"/>
              <a:t> </a:t>
            </a:r>
            <a:r>
              <a:rPr lang="en-US" dirty="0" err="1"/>
              <a:t>bên</a:t>
            </a:r>
            <a:r>
              <a:rPr lang="en-US" dirty="0"/>
              <a:t> </a:t>
            </a:r>
            <a:r>
              <a:rPr lang="en-US" dirty="0" err="1"/>
              <a:t>trái</a:t>
            </a:r>
            <a:r>
              <a:rPr lang="en-US" dirty="0"/>
              <a:t> </a:t>
            </a:r>
            <a:r>
              <a:rPr lang="en-US" dirty="0" err="1"/>
              <a:t>thỏa</a:t>
            </a:r>
            <a:r>
              <a:rPr lang="en-US" dirty="0"/>
              <a:t> </a:t>
            </a:r>
            <a:r>
              <a:rPr lang="en-US" dirty="0" err="1"/>
              <a:t>mãn</a:t>
            </a:r>
            <a:r>
              <a:rPr lang="en-US" dirty="0"/>
              <a:t> </a:t>
            </a:r>
            <a:r>
              <a:rPr lang="en-US" dirty="0" err="1"/>
              <a:t>yê</a:t>
            </a:r>
            <a:r>
              <a:rPr lang="en-US" dirty="0"/>
              <a:t> </a:t>
            </a:r>
            <a:r>
              <a:rPr lang="en-US" dirty="0" err="1"/>
              <a:t>cầu</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endParaRPr lang="en-US" dirty="0"/>
          </a:p>
          <a:p>
            <a:pPr marL="228600" indent="-228600">
              <a:buAutoNum type="arabicPeriod"/>
            </a:pPr>
            <a:r>
              <a:rPr lang="en-US" dirty="0" err="1"/>
              <a:t>Hình</a:t>
            </a:r>
            <a:r>
              <a:rPr lang="en-US" dirty="0"/>
              <a:t> ở </a:t>
            </a:r>
            <a:r>
              <a:rPr lang="en-US" dirty="0" err="1"/>
              <a:t>giữa</a:t>
            </a:r>
            <a:r>
              <a:rPr lang="en-US" dirty="0"/>
              <a:t> </a:t>
            </a:r>
            <a:r>
              <a:rPr lang="en-US" dirty="0" err="1"/>
              <a:t>và</a:t>
            </a:r>
            <a:r>
              <a:rPr lang="en-US" dirty="0"/>
              <a:t> </a:t>
            </a:r>
            <a:r>
              <a:rPr lang="en-US" dirty="0" err="1"/>
              <a:t>hình</a:t>
            </a:r>
            <a:r>
              <a:rPr lang="en-US" dirty="0"/>
              <a:t> </a:t>
            </a:r>
            <a:r>
              <a:rPr lang="en-US" dirty="0" err="1"/>
              <a:t>bên</a:t>
            </a:r>
            <a:r>
              <a:rPr lang="en-US" dirty="0"/>
              <a:t> </a:t>
            </a:r>
            <a:r>
              <a:rPr lang="en-US" dirty="0" err="1"/>
              <a:t>phải</a:t>
            </a:r>
            <a:r>
              <a:rPr lang="en-US" dirty="0"/>
              <a:t> KHÔNG </a:t>
            </a:r>
            <a:r>
              <a:rPr lang="en-US" dirty="0" err="1"/>
              <a:t>thỏa</a:t>
            </a:r>
            <a:r>
              <a:rPr lang="en-US" dirty="0"/>
              <a:t> </a:t>
            </a:r>
            <a:r>
              <a:rPr lang="en-US" dirty="0" err="1"/>
              <a:t>mãn</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vì</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r>
              <a:rPr lang="en-US"/>
              <a:t>18/09/2014</a:t>
            </a:r>
            <a:endParaRPr lang="en-US" dirty="0"/>
          </a:p>
        </p:txBody>
      </p:sp>
      <p:sp>
        <p:nvSpPr>
          <p:cNvPr id="5" name="Footer Placeholder 4"/>
          <p:cNvSpPr>
            <a:spLocks noGrp="1"/>
          </p:cNvSpPr>
          <p:nvPr>
            <p:ph type="ftr" sz="quarter" idx="11"/>
          </p:nvPr>
        </p:nvSpPr>
        <p:spPr/>
        <p:txBody>
          <a:bodyPr/>
          <a:lstStyle>
            <a:lvl1pPr>
              <a:defRPr sz="2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solidFill>
            <a:srgbClr val="0070C0"/>
          </a:solidFill>
        </p:spPr>
        <p:txBody>
          <a:bodyPr/>
          <a:lstStyle>
            <a:lvl1pPr>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30000" cy="1325563"/>
          </a:xfrm>
          <a:solidFill>
            <a:srgbClr val="0070C0"/>
          </a:solidFill>
        </p:spPr>
        <p:txBody>
          <a:bodyPr/>
          <a:lstStyle>
            <a:lvl1pPr algn="l">
              <a:defRPr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Content Placeholder 2"/>
          <p:cNvSpPr>
            <a:spLocks noGrp="1"/>
          </p:cNvSpPr>
          <p:nvPr>
            <p:ph idx="1"/>
          </p:nvPr>
        </p:nvSpPr>
        <p:spPr>
          <a:xfrm>
            <a:off x="393700" y="1825625"/>
            <a:ext cx="11430000" cy="4351338"/>
          </a:xfrm>
        </p:spPr>
        <p:txBody>
          <a:bodyPr/>
          <a:lstStyle>
            <a:lvl1pPr>
              <a:defRPr sz="32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Ø"/>
              <a:defRPr sz="28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ü"/>
              <a:defRPr sz="2400">
                <a:latin typeface="Times New Roman" panose="02020603050405020304" pitchFamily="18" charset="0"/>
                <a:cs typeface="Times New Roman" panose="02020603050405020304" pitchFamily="18" charset="0"/>
              </a:defRPr>
            </a:lvl3pPr>
            <a:lvl4pPr>
              <a:lnSpc>
                <a:spcPct val="150000"/>
              </a:lnSpc>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12"/>
          </p:nvPr>
        </p:nvSpPr>
        <p:spPr>
          <a:xfrm>
            <a:off x="393700" y="6356349"/>
            <a:ext cx="2774503" cy="365125"/>
          </a:xfrm>
          <a:solidFill>
            <a:srgbClr val="0070C0"/>
          </a:solidFill>
        </p:spPr>
        <p:txBody>
          <a:bodyPr/>
          <a:lstStyle>
            <a:lvl1pPr algn="l">
              <a:defRPr sz="2400" b="1">
                <a:solidFill>
                  <a:schemeClr val="bg1"/>
                </a:solidFill>
                <a:latin typeface="Times New Roman" panose="02020603050405020304" pitchFamily="18" charset="0"/>
                <a:cs typeface="Times New Roman" panose="02020603050405020304" pitchFamily="18" charset="0"/>
              </a:defRPr>
            </a:lvl1pPr>
          </a:lstStyle>
          <a:p>
            <a:fld id="{3C3C09BB-C7E7-4454-851F-EF8D770487CA}" type="slidenum">
              <a:rPr lang="en-US" smtClean="0"/>
            </a:fld>
            <a:endParaRPr lang="en-US"/>
          </a:p>
        </p:txBody>
      </p:sp>
      <p:sp>
        <p:nvSpPr>
          <p:cNvPr id="7" name="Date Placeholder 3"/>
          <p:cNvSpPr txBox="1"/>
          <p:nvPr userDrawn="1"/>
        </p:nvSpPr>
        <p:spPr>
          <a:xfrm>
            <a:off x="3168203" y="6356349"/>
            <a:ext cx="5880994" cy="365125"/>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dirty="0"/>
          </a:p>
        </p:txBody>
      </p:sp>
      <p:sp>
        <p:nvSpPr>
          <p:cNvPr id="9" name="Slide Number Placeholder 5"/>
          <p:cNvSpPr txBox="1"/>
          <p:nvPr userDrawn="1"/>
        </p:nvSpPr>
        <p:spPr>
          <a:xfrm>
            <a:off x="9049197" y="6356349"/>
            <a:ext cx="2774503" cy="365124"/>
          </a:xfrm>
          <a:prstGeom prst="rect">
            <a:avLst/>
          </a:prstGeom>
          <a:solidFill>
            <a:srgbClr val="0070C0"/>
          </a:solidFill>
        </p:spPr>
        <p:txBody>
          <a:bodyPr vert="horz" lIns="91440" tIns="45720" rIns="91440" bIns="45720" rtlCol="0" anchor="ctr"/>
          <a:lstStyle>
            <a:defPPr>
              <a:defRPr lang="en-US"/>
            </a:defPPr>
            <a:lvl1pPr marL="0" algn="l" defTabSz="914400" rtl="0" eaLnBrk="1" latinLnBrk="0" hangingPunct="1">
              <a:defRPr sz="24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18/09/2014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18/09/2014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18/09/2014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18/09/2014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18/09/2014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18/09/2014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C09BB-C7E7-4454-851F-EF8D770487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2.emf"/><Relationship Id="rId2" Type="http://schemas.openxmlformats.org/officeDocument/2006/relationships/oleObject" Target="../embeddings/oleObject1.bin"/><Relationship Id="rId1"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image" Target="../media/image25.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 Id="rId3" Type="http://schemas.openxmlformats.org/officeDocument/2006/relationships/oleObject" Target="../embeddings/oleObject3.bin"/><Relationship Id="rId2" Type="http://schemas.openxmlformats.org/officeDocument/2006/relationships/image" Target="../media/image28.e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4671"/>
            <a:ext cx="12192000" cy="2908658"/>
          </a:xfrm>
          <a:solidFill>
            <a:srgbClr val="0070C0"/>
          </a:solidFill>
        </p:spPr>
        <p:txBody>
          <a:bodyPr anchor="t">
            <a:normAutofit/>
          </a:bodyPr>
          <a:lstStyle/>
          <a:p>
            <a:r>
              <a:rPr lang="en-US" sz="3600" b="1" dirty="0">
                <a:solidFill>
                  <a:schemeClr val="bg1"/>
                </a:solidFill>
              </a:rPr>
              <a:t>IT012 – TỔ CHỨC VÀ CẤU TRÚC MÁY TÍNH II</a:t>
            </a:r>
            <a:br>
              <a:rPr lang="en-US" sz="3200" b="1" dirty="0">
                <a:solidFill>
                  <a:schemeClr val="bg1"/>
                </a:solidFill>
              </a:rPr>
            </a:br>
            <a:br>
              <a:rPr lang="en-US" sz="3200" b="1" dirty="0">
                <a:solidFill>
                  <a:schemeClr val="bg1"/>
                </a:solidFill>
              </a:rPr>
            </a:br>
            <a:r>
              <a:rPr lang="en-US" sz="6700" b="1" dirty="0">
                <a:solidFill>
                  <a:schemeClr val="bg1"/>
                </a:solidFill>
              </a:rPr>
              <a:t>CH</a:t>
            </a:r>
            <a:r>
              <a:rPr lang="vi-VN" sz="6700" b="1" dirty="0">
                <a:solidFill>
                  <a:schemeClr val="bg1"/>
                </a:solidFill>
              </a:rPr>
              <a:t>Ư</a:t>
            </a:r>
            <a:r>
              <a:rPr lang="en-US" sz="6700" b="1" dirty="0">
                <a:solidFill>
                  <a:schemeClr val="bg1"/>
                </a:solidFill>
              </a:rPr>
              <a:t>ƠNG 4</a:t>
            </a:r>
            <a:br>
              <a:rPr lang="en-US" sz="6700" b="1" dirty="0">
                <a:solidFill>
                  <a:schemeClr val="bg1"/>
                </a:solidFill>
              </a:rPr>
            </a:br>
            <a:r>
              <a:rPr lang="en-US" sz="6700" b="1" dirty="0">
                <a:solidFill>
                  <a:schemeClr val="bg1"/>
                </a:solidFill>
              </a:rPr>
              <a:t>MẠCH SỐ</a:t>
            </a:r>
            <a:endParaRPr lang="en-US" sz="6700" b="1" dirty="0">
              <a:solidFill>
                <a:schemeClr val="bg1"/>
              </a:solidFill>
            </a:endParaRPr>
          </a:p>
        </p:txBody>
      </p:sp>
      <p:pic>
        <p:nvPicPr>
          <p:cNvPr id="1028"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r="81301"/>
          <a:stretch>
            <a:fillRect/>
          </a:stretch>
        </p:blipFill>
        <p:spPr bwMode="auto">
          <a:xfrm>
            <a:off x="1" y="1"/>
            <a:ext cx="1663699" cy="16890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UIT Web Transparent"/>
          <p:cNvPicPr>
            <a:picLocks noChangeAspect="1" noChangeArrowheads="1"/>
          </p:cNvPicPr>
          <p:nvPr/>
        </p:nvPicPr>
        <p:blipFill rotWithShape="1">
          <a:blip r:embed="rId2">
            <a:extLst>
              <a:ext uri="{28A0092B-C50C-407E-A947-70E740481C1C}">
                <a14:useLocalDpi xmlns:a14="http://schemas.microsoft.com/office/drawing/2010/main" val="0"/>
              </a:ext>
            </a:extLst>
          </a:blip>
          <a:srcRect b="36207"/>
          <a:stretch>
            <a:fillRect/>
          </a:stretch>
        </p:blipFill>
        <p:spPr bwMode="auto">
          <a:xfrm>
            <a:off x="10115549" y="0"/>
            <a:ext cx="2076450" cy="1585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27267" y="254347"/>
            <a:ext cx="8537465"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ỜNG ĐẠI HỌC CÔNG NGHỆ THÔNG TIN</a:t>
            </a:r>
            <a:endParaRPr lang="en-US" sz="3200"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KHOA KỸ THUẬT MÁY TÍNH</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40383"/>
    </mc:Choice>
    <mc:Fallback>
      <p:transition spd="slow" advTm="40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Mạch</a:t>
            </a:r>
            <a:r>
              <a:rPr lang="en-US" dirty="0"/>
              <a:t> </a:t>
            </a:r>
            <a:r>
              <a:rPr lang="en-US" dirty="0" err="1"/>
              <a:t>tổ</a:t>
            </a:r>
            <a:r>
              <a:rPr lang="en-US" dirty="0"/>
              <a:t> </a:t>
            </a:r>
            <a:r>
              <a:rPr lang="en-US" dirty="0" err="1"/>
              <a:t>hợp</a:t>
            </a:r>
            <a:r>
              <a:rPr lang="en-US" dirty="0"/>
              <a:t> </a:t>
            </a:r>
            <a:r>
              <a:rPr lang="en-US"/>
              <a:t>(1/2) </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endParaRPr lang="en-US" dirty="0"/>
          </a:p>
        </p:txBody>
      </p:sp>
      <p:sp>
        <p:nvSpPr>
          <p:cNvPr id="3" name="Content Placeholder 2"/>
          <p:cNvSpPr>
            <a:spLocks noGrp="1"/>
          </p:cNvSpPr>
          <p:nvPr>
            <p:ph idx="1"/>
          </p:nvPr>
        </p:nvSpPr>
        <p:spPr/>
        <p:txBody>
          <a:bodyPr/>
          <a:lstStyle/>
          <a:p>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sau</a:t>
            </a:r>
            <a:r>
              <a:rPr lang="en-US" dirty="0"/>
              <a:t>:</a:t>
            </a:r>
            <a:endParaRPr lang="en-US" dirty="0"/>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a:t>
            </a:r>
            <a:r>
              <a:rPr lang="en-US" dirty="0" err="1"/>
              <a:t>vào</a:t>
            </a:r>
            <a:endParaRPr lang="en-US" dirty="0"/>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ra</a:t>
            </a:r>
            <a:endParaRPr lang="en-US" dirty="0"/>
          </a:p>
          <a:p>
            <a:pPr lvl="1"/>
            <a:r>
              <a:rPr lang="en-US" dirty="0" err="1"/>
              <a:t>Có</a:t>
            </a:r>
            <a:r>
              <a:rPr lang="en-US" dirty="0"/>
              <a:t> </a:t>
            </a:r>
            <a:r>
              <a:rPr lang="en-US" dirty="0" err="1"/>
              <a:t>đặc</a:t>
            </a:r>
            <a:r>
              <a:rPr lang="en-US" dirty="0"/>
              <a:t> </a:t>
            </a:r>
            <a:r>
              <a:rPr lang="en-US" dirty="0" err="1"/>
              <a:t>tả</a:t>
            </a:r>
            <a:r>
              <a:rPr lang="en-US" dirty="0"/>
              <a:t> </a:t>
            </a:r>
            <a:r>
              <a:rPr lang="en-US" dirty="0" err="1"/>
              <a:t>chức</a:t>
            </a:r>
            <a:r>
              <a:rPr lang="en-US" dirty="0"/>
              <a:t> </a:t>
            </a:r>
            <a:r>
              <a:rPr lang="en-US" dirty="0" err="1"/>
              <a:t>năng</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giá</a:t>
            </a:r>
            <a:r>
              <a:rPr lang="en-US" dirty="0"/>
              <a:t> </a:t>
            </a:r>
            <a:r>
              <a:rPr lang="en-US" dirty="0" err="1"/>
              <a:t>trị</a:t>
            </a:r>
            <a:r>
              <a:rPr lang="en-US" dirty="0"/>
              <a:t> </a:t>
            </a:r>
            <a:r>
              <a:rPr lang="en-US" dirty="0" err="1"/>
              <a:t>mỗi</a:t>
            </a:r>
            <a:r>
              <a:rPr lang="en-US" dirty="0"/>
              <a:t> </a:t>
            </a:r>
            <a:r>
              <a:rPr lang="en-US" dirty="0" err="1"/>
              <a:t>ngõ</a:t>
            </a:r>
            <a:r>
              <a:rPr lang="en-US" dirty="0"/>
              <a:t> ra </a:t>
            </a:r>
            <a:r>
              <a:rPr lang="en-US" dirty="0" err="1"/>
              <a:t>cho</a:t>
            </a:r>
            <a:r>
              <a:rPr lang="en-US" dirty="0"/>
              <a:t> </a:t>
            </a:r>
            <a:r>
              <a:rPr lang="en-US" dirty="0" err="1"/>
              <a:t>mọi</a:t>
            </a:r>
            <a:r>
              <a:rPr lang="en-US" dirty="0"/>
              <a:t> </a:t>
            </a:r>
            <a:r>
              <a:rPr lang="en-US" dirty="0" err="1"/>
              <a:t>tổ</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ngõ</a:t>
            </a:r>
            <a:r>
              <a:rPr lang="en-US" dirty="0"/>
              <a:t> </a:t>
            </a:r>
            <a:r>
              <a:rPr lang="en-US" dirty="0" err="1"/>
              <a:t>vào</a:t>
            </a:r>
            <a:r>
              <a:rPr lang="en-US" dirty="0"/>
              <a:t> (</a:t>
            </a:r>
            <a:r>
              <a:rPr lang="en-US" dirty="0" err="1"/>
              <a:t>Hàm</a:t>
            </a:r>
            <a:r>
              <a:rPr lang="en-US" dirty="0"/>
              <a:t> Boolean)</a:t>
            </a:r>
            <a:endParaRPr lang="en-US" dirty="0"/>
          </a:p>
          <a:p>
            <a:pPr lvl="1"/>
            <a:r>
              <a:rPr lang="en-US" dirty="0" err="1"/>
              <a:t>Có</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mô</a:t>
            </a:r>
            <a:r>
              <a:rPr lang="en-US" dirty="0"/>
              <a:t> </a:t>
            </a:r>
            <a:r>
              <a:rPr lang="en-US" dirty="0" err="1"/>
              <a:t>tả</a:t>
            </a:r>
            <a:r>
              <a:rPr lang="en-US" dirty="0"/>
              <a:t> </a:t>
            </a:r>
            <a:r>
              <a:rPr lang="en-US" dirty="0" err="1"/>
              <a:t>thời</a:t>
            </a:r>
            <a:r>
              <a:rPr lang="en-US" dirty="0"/>
              <a:t> </a:t>
            </a:r>
            <a:r>
              <a:rPr lang="en-US" dirty="0" err="1"/>
              <a:t>gian</a:t>
            </a:r>
            <a:r>
              <a:rPr lang="en-US" dirty="0"/>
              <a:t> </a:t>
            </a:r>
            <a:r>
              <a:rPr lang="en-US" dirty="0" err="1"/>
              <a:t>lan</a:t>
            </a:r>
            <a:r>
              <a:rPr lang="en-US" dirty="0"/>
              <a:t> </a:t>
            </a:r>
            <a:r>
              <a:rPr lang="en-US" dirty="0" err="1"/>
              <a:t>truyền</a:t>
            </a:r>
            <a:r>
              <a:rPr lang="en-US" dirty="0"/>
              <a:t> (</a:t>
            </a:r>
            <a:r>
              <a:rPr lang="en-US" dirty="0" err="1"/>
              <a:t>thời</a:t>
            </a:r>
            <a:r>
              <a:rPr lang="en-US" dirty="0"/>
              <a:t> </a:t>
            </a:r>
            <a:r>
              <a:rPr lang="en-US" dirty="0" err="1"/>
              <a:t>gian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ngõ</a:t>
            </a:r>
            <a:r>
              <a:rPr lang="en-US" dirty="0"/>
              <a:t> ra </a:t>
            </a:r>
            <a:r>
              <a:rPr lang="en-US" dirty="0" err="1"/>
              <a:t>sẽ</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hợp</a:t>
            </a:r>
            <a:r>
              <a:rPr lang="en-US" dirty="0"/>
              <a:t> </a:t>
            </a:r>
            <a:r>
              <a:rPr lang="en-US" dirty="0" err="1"/>
              <a:t>lệ</a:t>
            </a:r>
            <a:r>
              <a:rPr lang="en-US" dirty="0"/>
              <a:t> </a:t>
            </a:r>
            <a:r>
              <a:rPr lang="en-US" dirty="0" err="1"/>
              <a:t>khi</a:t>
            </a:r>
            <a:r>
              <a:rPr lang="en-US" dirty="0"/>
              <a:t> 1 </a:t>
            </a:r>
            <a:r>
              <a:rPr lang="en-US" dirty="0" err="1"/>
              <a:t>ngõ</a:t>
            </a:r>
            <a:r>
              <a:rPr lang="en-US" dirty="0"/>
              <a:t> </a:t>
            </a:r>
            <a:r>
              <a:rPr lang="en-US" dirty="0" err="1"/>
              <a:t>vào</a:t>
            </a:r>
            <a:r>
              <a:rPr lang="en-US" dirty="0"/>
              <a:t> </a:t>
            </a:r>
            <a:r>
              <a:rPr lang="en-US" dirty="0" err="1"/>
              <a:t>thay</a:t>
            </a:r>
            <a:r>
              <a:rPr lang="en-US" dirty="0"/>
              <a:t> </a:t>
            </a:r>
            <a:r>
              <a:rPr lang="en-US" dirty="0" err="1"/>
              <a:t>đổi</a:t>
            </a:r>
            <a:r>
              <a:rPr lang="en-US" dirty="0"/>
              <a:t>)</a:t>
            </a:r>
            <a:endParaRPr lang="en-US" dirty="0"/>
          </a:p>
          <a:p>
            <a:r>
              <a:rPr lang="en-US" dirty="0" err="1"/>
              <a:t>Ví</a:t>
            </a:r>
            <a:r>
              <a:rPr lang="en-US" dirty="0"/>
              <a:t> </a:t>
            </a:r>
            <a:r>
              <a:rPr lang="en-US" dirty="0" err="1"/>
              <a:t>dụ</a:t>
            </a:r>
            <a:r>
              <a:rPr lang="en-US" dirty="0"/>
              <a:t>: AND, OR, NOT, XOR, XNOR, NAND, NOR</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Mạch</a:t>
            </a:r>
            <a:r>
              <a:rPr lang="en-US" dirty="0"/>
              <a:t> </a:t>
            </a:r>
            <a:r>
              <a:rPr lang="en-US" dirty="0" err="1"/>
              <a:t>tổ</a:t>
            </a:r>
            <a:r>
              <a:rPr lang="en-US" dirty="0"/>
              <a:t> </a:t>
            </a:r>
            <a:r>
              <a:rPr lang="en-US" dirty="0" err="1"/>
              <a:t>hợp</a:t>
            </a:r>
            <a:r>
              <a:rPr lang="en-US" dirty="0"/>
              <a:t> </a:t>
            </a:r>
            <a:r>
              <a:rPr lang="en-US"/>
              <a:t>(2/2)</a:t>
            </a:r>
            <a:endParaRPr lang="en-US" dirty="0"/>
          </a:p>
        </p:txBody>
      </p:sp>
      <p:sp>
        <p:nvSpPr>
          <p:cNvPr id="3" name="Content Placeholder 2"/>
          <p:cNvSpPr>
            <a:spLocks noGrp="1"/>
          </p:cNvSpPr>
          <p:nvPr>
            <p:ph idx="1"/>
          </p:nvPr>
        </p:nvSpPr>
        <p:spPr/>
        <p:txBody>
          <a:bodyPr/>
          <a:lstStyle/>
          <a:p>
            <a:r>
              <a:rPr lang="en-US" dirty="0" err="1"/>
              <a:t>Mạch</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mạch</a:t>
            </a:r>
            <a:r>
              <a:rPr lang="en-US" dirty="0"/>
              <a:t> </a:t>
            </a:r>
            <a:r>
              <a:rPr lang="en-US" dirty="0" err="1"/>
              <a:t>chỉ</a:t>
            </a:r>
            <a:r>
              <a:rPr lang="en-US" dirty="0"/>
              <a:t> </a:t>
            </a:r>
            <a:r>
              <a:rPr lang="en-US" dirty="0" err="1"/>
              <a:t>chứa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và</a:t>
            </a:r>
            <a:r>
              <a:rPr lang="en-US" dirty="0"/>
              <a:t> </a:t>
            </a:r>
            <a:r>
              <a:rPr lang="en-US" b="1" dirty="0" err="1">
                <a:solidFill>
                  <a:srgbClr val="FF0000"/>
                </a:solidFill>
              </a:rPr>
              <a:t>không</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a:p>
            <a:pPr lvl="1"/>
            <a:r>
              <a:rPr lang="en-US" dirty="0" err="1"/>
              <a:t>Một</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cũng</a:t>
            </a:r>
            <a:r>
              <a:rPr lang="en-US" dirty="0"/>
              <a:t> đ</a:t>
            </a:r>
            <a:r>
              <a:rPr lang="vi-VN" dirty="0"/>
              <a:t>ư</a:t>
            </a:r>
            <a:r>
              <a:rPr lang="en-US" dirty="0" err="1"/>
              <a:t>ợc</a:t>
            </a:r>
            <a:r>
              <a:rPr lang="en-US" dirty="0"/>
              <a:t> </a:t>
            </a:r>
            <a:r>
              <a:rPr lang="en-US" dirty="0" err="1"/>
              <a:t>xem</a:t>
            </a:r>
            <a:r>
              <a:rPr lang="en-US"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endParaRPr lang="en-US" dirty="0"/>
          </a:p>
          <a:p>
            <a:pPr lvl="1"/>
            <a:r>
              <a:rPr lang="en-US" dirty="0" err="1"/>
              <a:t>Hồi</a:t>
            </a:r>
            <a:r>
              <a:rPr lang="en-US" dirty="0"/>
              <a:t> </a:t>
            </a:r>
            <a:r>
              <a:rPr lang="en-US" dirty="0" err="1"/>
              <a:t>tiếp</a:t>
            </a:r>
            <a:r>
              <a:rPr lang="en-US" dirty="0"/>
              <a:t>: </a:t>
            </a:r>
            <a:r>
              <a:rPr lang="en-US" dirty="0" err="1"/>
              <a:t>Ngõ</a:t>
            </a:r>
            <a:r>
              <a:rPr lang="en-US" dirty="0"/>
              <a:t> ra đ</a:t>
            </a:r>
            <a:r>
              <a:rPr lang="vi-VN" dirty="0"/>
              <a:t>ư</a:t>
            </a:r>
            <a:r>
              <a:rPr lang="en-US" dirty="0" err="1"/>
              <a:t>ợc</a:t>
            </a:r>
            <a:r>
              <a:rPr lang="en-US" dirty="0"/>
              <a:t> </a:t>
            </a:r>
            <a:r>
              <a:rPr lang="en-US" dirty="0" err="1"/>
              <a:t>dùng</a:t>
            </a:r>
            <a:r>
              <a:rPr lang="en-US" dirty="0"/>
              <a:t> </a:t>
            </a:r>
            <a:r>
              <a:rPr lang="en-US" dirty="0" err="1"/>
              <a:t>nh</a:t>
            </a:r>
            <a:r>
              <a:rPr lang="vi-VN" dirty="0"/>
              <a:t>ư</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b="1" dirty="0" err="1">
                <a:solidFill>
                  <a:srgbClr val="FF0000"/>
                </a:solidFill>
              </a:rPr>
              <a:t>lại</a:t>
            </a:r>
            <a:r>
              <a:rPr lang="en-US" dirty="0"/>
              <a:t> </a:t>
            </a:r>
            <a:r>
              <a:rPr lang="en-US" dirty="0" err="1"/>
              <a:t>ngõ</a:t>
            </a:r>
            <a:r>
              <a:rPr lang="en-US" dirty="0"/>
              <a:t> ra</a:t>
            </a:r>
            <a:endParaRPr lang="en-US"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5" name="Picture 4"/>
          <p:cNvPicPr>
            <a:picLocks noChangeAspect="1"/>
          </p:cNvPicPr>
          <p:nvPr/>
        </p:nvPicPr>
        <p:blipFill>
          <a:blip r:embed="rId1"/>
          <a:stretch>
            <a:fillRect/>
          </a:stretch>
        </p:blipFill>
        <p:spPr>
          <a:xfrm>
            <a:off x="416857" y="4146527"/>
            <a:ext cx="3758308" cy="1381145"/>
          </a:xfrm>
          <a:prstGeom prst="rect">
            <a:avLst/>
          </a:prstGeom>
        </p:spPr>
      </p:pic>
      <p:pic>
        <p:nvPicPr>
          <p:cNvPr id="6" name="Picture 5"/>
          <p:cNvPicPr>
            <a:picLocks noChangeAspect="1"/>
          </p:cNvPicPr>
          <p:nvPr/>
        </p:nvPicPr>
        <p:blipFill>
          <a:blip r:embed="rId2"/>
          <a:stretch>
            <a:fillRect/>
          </a:stretch>
        </p:blipFill>
        <p:spPr>
          <a:xfrm>
            <a:off x="4198321" y="4098116"/>
            <a:ext cx="3795357" cy="1574790"/>
          </a:xfrm>
          <a:prstGeom prst="rect">
            <a:avLst/>
          </a:prstGeom>
        </p:spPr>
      </p:pic>
      <p:pic>
        <p:nvPicPr>
          <p:cNvPr id="7" name="Picture 6"/>
          <p:cNvPicPr>
            <a:picLocks noChangeAspect="1"/>
          </p:cNvPicPr>
          <p:nvPr/>
        </p:nvPicPr>
        <p:blipFill>
          <a:blip r:embed="rId3"/>
          <a:stretch>
            <a:fillRect/>
          </a:stretch>
        </p:blipFill>
        <p:spPr>
          <a:xfrm>
            <a:off x="7979786" y="4098116"/>
            <a:ext cx="3966058" cy="1477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68301" y="1778942"/>
            <a:ext cx="3942251" cy="44891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(1/2)</a:t>
            </a:r>
            <a:endParaRPr lang="en-US" dirty="0"/>
          </a:p>
        </p:txBody>
      </p:sp>
      <p:sp>
        <p:nvSpPr>
          <p:cNvPr id="3" name="Content Placeholder 2"/>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Có</a:t>
            </a:r>
            <a:r>
              <a:rPr lang="en-US" dirty="0"/>
              <a:t> đ</a:t>
            </a:r>
            <a:r>
              <a:rPr lang="vi-VN" dirty="0"/>
              <a:t>ư</a:t>
            </a:r>
            <a:r>
              <a:rPr lang="en-US" dirty="0" err="1"/>
              <a:t>ợc</a:t>
            </a:r>
            <a:r>
              <a:rPr lang="en-US" dirty="0"/>
              <a:t> </a:t>
            </a:r>
            <a:r>
              <a:rPr lang="en-US" dirty="0" err="1"/>
              <a:t>bản</a:t>
            </a:r>
            <a:r>
              <a:rPr lang="en-US" dirty="0"/>
              <a:t> </a:t>
            </a:r>
            <a:r>
              <a:rPr lang="en-US" dirty="0" err="1"/>
              <a:t>vẽ</a:t>
            </a:r>
            <a:r>
              <a:rPr lang="en-US" dirty="0"/>
              <a:t> s</a:t>
            </a:r>
            <a:r>
              <a:rPr lang="vi-VN" dirty="0"/>
              <a:t>ơ</a:t>
            </a:r>
            <a:r>
              <a:rPr lang="en-US" dirty="0"/>
              <a:t> </a:t>
            </a:r>
            <a:r>
              <a:rPr lang="en-US" dirty="0" err="1"/>
              <a:t>đồ</a:t>
            </a:r>
            <a:r>
              <a:rPr lang="en-US" dirty="0"/>
              <a:t> </a:t>
            </a:r>
            <a:r>
              <a:rPr lang="en-US" dirty="0" err="1"/>
              <a:t>mạch</a:t>
            </a:r>
            <a:r>
              <a:rPr lang="en-US" dirty="0"/>
              <a:t> </a:t>
            </a:r>
            <a:r>
              <a:rPr lang="en-US" dirty="0" err="1"/>
              <a:t>tối</a:t>
            </a:r>
            <a:r>
              <a:rPr lang="en-US" dirty="0"/>
              <a:t> </a:t>
            </a:r>
            <a:r>
              <a:rPr lang="vi-VN" dirty="0"/>
              <a:t>ư</a:t>
            </a:r>
            <a:r>
              <a:rPr lang="en-US" dirty="0"/>
              <a:t>u </a:t>
            </a:r>
            <a:r>
              <a:rPr lang="en-US" dirty="0" err="1"/>
              <a:t>nhất</a:t>
            </a:r>
            <a:r>
              <a:rPr lang="en-US" dirty="0"/>
              <a:t> </a:t>
            </a:r>
            <a:r>
              <a:rPr lang="en-US" dirty="0" err="1"/>
              <a:t>về</a:t>
            </a:r>
            <a:r>
              <a:rPr lang="en-US" dirty="0"/>
              <a:t> </a:t>
            </a:r>
            <a:r>
              <a:rPr lang="en-US" dirty="0" err="1"/>
              <a:t>diện</a:t>
            </a:r>
            <a:r>
              <a:rPr lang="en-US" dirty="0"/>
              <a:t> </a:t>
            </a:r>
            <a:r>
              <a:rPr lang="en-US" dirty="0" err="1"/>
              <a:t>tích</a:t>
            </a:r>
            <a:endParaRPr lang="en-US" dirty="0"/>
          </a:p>
          <a:p>
            <a:pPr lvl="1"/>
            <a:r>
              <a:rPr lang="en-US" dirty="0" err="1"/>
              <a:t>Hàm</a:t>
            </a:r>
            <a:r>
              <a:rPr lang="en-US" dirty="0"/>
              <a:t> Boolean </a:t>
            </a:r>
            <a:r>
              <a:rPr lang="en-US" dirty="0" err="1"/>
              <a:t>ánh</a:t>
            </a:r>
            <a:r>
              <a:rPr lang="en-US" dirty="0"/>
              <a:t> </a:t>
            </a:r>
            <a:r>
              <a:rPr lang="en-US" dirty="0" err="1"/>
              <a:t>xạ</a:t>
            </a:r>
            <a:r>
              <a:rPr lang="en-US" dirty="0"/>
              <a:t> </a:t>
            </a:r>
            <a:r>
              <a:rPr lang="en-US" dirty="0" err="1"/>
              <a:t>ngõ</a:t>
            </a:r>
            <a:r>
              <a:rPr lang="en-US" dirty="0"/>
              <a:t> ra </a:t>
            </a:r>
            <a:r>
              <a:rPr lang="en-US" dirty="0" err="1"/>
              <a:t>phải</a:t>
            </a:r>
            <a:r>
              <a:rPr lang="en-US" dirty="0"/>
              <a:t> </a:t>
            </a:r>
            <a:r>
              <a:rPr lang="en-US" dirty="0" err="1"/>
              <a:t>có</a:t>
            </a:r>
            <a:r>
              <a:rPr lang="en-US" dirty="0"/>
              <a:t> </a:t>
            </a:r>
            <a:r>
              <a:rPr lang="en-US" dirty="0" err="1"/>
              <a:t>biểu</a:t>
            </a:r>
            <a:r>
              <a:rPr lang="en-US" dirty="0"/>
              <a:t> </a:t>
            </a:r>
            <a:r>
              <a:rPr lang="en-US" dirty="0" err="1"/>
              <a:t>thức</a:t>
            </a:r>
            <a:r>
              <a:rPr lang="en-US" dirty="0"/>
              <a:t> </a:t>
            </a:r>
            <a:r>
              <a:rPr lang="en-US" dirty="0" err="1"/>
              <a:t>tối</a:t>
            </a:r>
            <a:r>
              <a:rPr lang="en-US" dirty="0"/>
              <a:t> </a:t>
            </a:r>
            <a:r>
              <a:rPr lang="vi-VN" dirty="0"/>
              <a:t>ư</a:t>
            </a:r>
            <a:r>
              <a:rPr lang="en-US" dirty="0"/>
              <a:t>u </a:t>
            </a:r>
            <a:r>
              <a:rPr lang="en-US" dirty="0" err="1"/>
              <a:t>nhất</a:t>
            </a:r>
            <a:endParaRPr lang="en-US" dirty="0"/>
          </a:p>
          <a:p>
            <a:pPr lvl="2"/>
            <a:r>
              <a:rPr lang="en-US" dirty="0" err="1"/>
              <a:t>Tối</a:t>
            </a:r>
            <a:r>
              <a:rPr lang="en-US" dirty="0"/>
              <a:t> </a:t>
            </a:r>
            <a:r>
              <a:rPr lang="vi-VN" dirty="0"/>
              <a:t>ư</a:t>
            </a:r>
            <a:r>
              <a:rPr lang="en-US" dirty="0"/>
              <a:t>u </a:t>
            </a:r>
            <a:r>
              <a:rPr lang="en-US" dirty="0" err="1"/>
              <a:t>luận</a:t>
            </a:r>
            <a:r>
              <a:rPr lang="en-US" dirty="0"/>
              <a:t> </a:t>
            </a:r>
            <a:r>
              <a:rPr lang="en-US" dirty="0" err="1"/>
              <a:t>lý</a:t>
            </a:r>
            <a:r>
              <a:rPr lang="en-US" dirty="0"/>
              <a:t> (Đại </a:t>
            </a:r>
            <a:r>
              <a:rPr lang="en-US" dirty="0" err="1"/>
              <a:t>số</a:t>
            </a:r>
            <a:r>
              <a:rPr lang="en-US" dirty="0"/>
              <a:t> Boolean / K-map)</a:t>
            </a:r>
            <a:endParaRPr lang="en-US" dirty="0"/>
          </a:p>
          <a:p>
            <a:pPr lvl="3"/>
            <a:r>
              <a:rPr lang="en-US" dirty="0" err="1"/>
              <a:t>Bảng</a:t>
            </a:r>
            <a:r>
              <a:rPr lang="en-US" dirty="0"/>
              <a:t> </a:t>
            </a:r>
            <a:r>
              <a:rPr lang="en-US" dirty="0" err="1"/>
              <a:t>chân</a:t>
            </a:r>
            <a:r>
              <a:rPr lang="en-US" dirty="0"/>
              <a:t> </a:t>
            </a:r>
            <a:r>
              <a:rPr lang="en-US" dirty="0" err="1"/>
              <a:t>trị</a:t>
            </a:r>
            <a:r>
              <a:rPr lang="en-US" dirty="0"/>
              <a:t> </a:t>
            </a:r>
            <a:r>
              <a:rPr lang="en-US" dirty="0" err="1"/>
              <a:t>biểu</a:t>
            </a:r>
            <a:r>
              <a:rPr lang="en-US" dirty="0"/>
              <a:t> </a:t>
            </a:r>
            <a:r>
              <a:rPr lang="en-US" dirty="0" err="1"/>
              <a:t>diễn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mạch</a:t>
            </a:r>
            <a:endParaRPr lang="en-US" dirty="0"/>
          </a:p>
          <a:p>
            <a:r>
              <a:rPr lang="en-US" dirty="0" err="1"/>
              <a:t>Quy</a:t>
            </a:r>
            <a:r>
              <a:rPr lang="en-US" dirty="0"/>
              <a:t> </a:t>
            </a:r>
            <a:r>
              <a:rPr lang="en-US" dirty="0" err="1"/>
              <a:t>trình</a:t>
            </a:r>
            <a:r>
              <a:rPr lang="en-US" dirty="0"/>
              <a:t> </a:t>
            </a:r>
            <a:r>
              <a:rPr lang="en-US" dirty="0" err="1"/>
              <a:t>thiết</a:t>
            </a:r>
            <a:r>
              <a:rPr lang="en-US" dirty="0"/>
              <a:t> </a:t>
            </a:r>
            <a:r>
              <a:rPr lang="en-US" dirty="0" err="1"/>
              <a:t>kế</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5" name="Picture 4"/>
          <p:cNvPicPr>
            <a:picLocks noChangeAspect="1"/>
          </p:cNvPicPr>
          <p:nvPr/>
        </p:nvPicPr>
        <p:blipFill>
          <a:blip r:embed="rId1"/>
          <a:stretch>
            <a:fillRect/>
          </a:stretch>
        </p:blipFill>
        <p:spPr>
          <a:xfrm>
            <a:off x="2310287" y="4520485"/>
            <a:ext cx="2702675" cy="1656478"/>
          </a:xfrm>
          <a:prstGeom prst="rect">
            <a:avLst/>
          </a:prstGeom>
        </p:spPr>
      </p:pic>
      <p:pic>
        <p:nvPicPr>
          <p:cNvPr id="6" name="Picture 5"/>
          <p:cNvPicPr>
            <a:picLocks noChangeAspect="1"/>
          </p:cNvPicPr>
          <p:nvPr/>
        </p:nvPicPr>
        <p:blipFill>
          <a:blip r:embed="rId2"/>
          <a:stretch>
            <a:fillRect/>
          </a:stretch>
        </p:blipFill>
        <p:spPr>
          <a:xfrm>
            <a:off x="4744662" y="4520485"/>
            <a:ext cx="2702675" cy="1656478"/>
          </a:xfrm>
          <a:prstGeom prst="rect">
            <a:avLst/>
          </a:prstGeom>
        </p:spPr>
      </p:pic>
      <p:pic>
        <p:nvPicPr>
          <p:cNvPr id="7" name="Picture 6"/>
          <p:cNvPicPr>
            <a:picLocks noChangeAspect="1"/>
          </p:cNvPicPr>
          <p:nvPr/>
        </p:nvPicPr>
        <p:blipFill>
          <a:blip r:embed="rId3"/>
          <a:stretch>
            <a:fillRect/>
          </a:stretch>
        </p:blipFill>
        <p:spPr>
          <a:xfrm>
            <a:off x="7147466" y="4520485"/>
            <a:ext cx="2702675" cy="16564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(2/2)</a:t>
            </a:r>
            <a:endParaRPr lang="en-US" dirty="0"/>
          </a:p>
        </p:txBody>
      </p:sp>
      <p:sp>
        <p:nvSpPr>
          <p:cNvPr id="3" name="Content Placeholder 2"/>
          <p:cNvSpPr>
            <a:spLocks noGrp="1"/>
          </p:cNvSpPr>
          <p:nvPr>
            <p:ph idx="1"/>
          </p:nvPr>
        </p:nvSpPr>
        <p:spPr>
          <a:xfrm>
            <a:off x="393700" y="1825625"/>
            <a:ext cx="4232088" cy="4351338"/>
          </a:xfrm>
        </p:spPr>
        <p:txBody>
          <a:bodyPr/>
          <a:lstStyle/>
          <a:p>
            <a:pPr marL="0" indent="0" algn="just">
              <a:buNone/>
            </a:pPr>
            <a:r>
              <a:rPr lang="vi-VN" dirty="0"/>
              <a:t>Bài toán: Thiết kế mạch báo động (A = 1) cho lái xe với các</a:t>
            </a:r>
            <a:r>
              <a:rPr lang="en-US" dirty="0"/>
              <a:t> </a:t>
            </a:r>
            <a:r>
              <a:rPr lang="vi-VN" dirty="0"/>
              <a:t>tình</a:t>
            </a:r>
            <a:r>
              <a:rPr lang="en-US" dirty="0"/>
              <a:t> </a:t>
            </a:r>
            <a:r>
              <a:rPr lang="vi-VN" dirty="0"/>
              <a:t>huống: Bugi bật (B = 1) và cửa mở (C = 0), hoặc chưa cài dây an toàn</a:t>
            </a:r>
            <a:r>
              <a:rPr lang="en-US" dirty="0"/>
              <a:t> </a:t>
            </a:r>
            <a:r>
              <a:rPr lang="vi-VN" dirty="0"/>
              <a:t>(D = 0) và bugi bật (B = 1)</a:t>
            </a:r>
            <a:br>
              <a:rPr lang="vi-VN" dirty="0"/>
            </a:b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5" name="Table 4"/>
          <p:cNvGraphicFramePr>
            <a:graphicFrameLocks noGrp="1"/>
          </p:cNvGraphicFramePr>
          <p:nvPr/>
        </p:nvGraphicFramePr>
        <p:xfrm>
          <a:off x="4625788" y="1825625"/>
          <a:ext cx="1973244" cy="4439799"/>
        </p:xfrm>
        <a:graphic>
          <a:graphicData uri="http://schemas.openxmlformats.org/drawingml/2006/table">
            <a:tbl>
              <a:tblPr>
                <a:tableStyleId>{5940675A-B579-460E-94D1-54222C63F5DA}</a:tableStyleId>
              </a:tblPr>
              <a:tblGrid>
                <a:gridCol w="493311"/>
                <a:gridCol w="493311"/>
                <a:gridCol w="493311"/>
                <a:gridCol w="493311"/>
              </a:tblGrid>
              <a:tr h="493311">
                <a:tc>
                  <a:txBody>
                    <a:bodyPr/>
                    <a:lstStyle/>
                    <a:p>
                      <a:pPr algn="ctr"/>
                      <a:r>
                        <a:rPr lang="en-US" sz="2400" dirty="0">
                          <a:effectLst/>
                          <a:latin typeface="Times New Roman" panose="02020603050405020304" pitchFamily="18" charset="0"/>
                          <a:cs typeface="Times New Roman" panose="02020603050405020304" pitchFamily="18" charset="0"/>
                        </a:rPr>
                        <a:t>B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C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D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A</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93311">
                <a:tc>
                  <a:txBody>
                    <a:bodyPr/>
                    <a:lstStyle/>
                    <a:p>
                      <a:pPr algn="ctr"/>
                      <a:r>
                        <a:rPr lang="en-US" sz="2400">
                          <a:effectLst/>
                          <a:latin typeface="Times New Roman" panose="02020603050405020304" pitchFamily="18" charset="0"/>
                          <a:cs typeface="Times New Roman" panose="02020603050405020304" pitchFamily="18" charset="0"/>
                        </a:rPr>
                        <a:t>0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493311">
                <a:tc>
                  <a:txBody>
                    <a:bodyPr/>
                    <a:lstStyle/>
                    <a:p>
                      <a:pPr algn="ctr"/>
                      <a:r>
                        <a:rPr lang="en-US" sz="2400">
                          <a:effectLst/>
                          <a:latin typeface="Times New Roman" panose="02020603050405020304" pitchFamily="18" charset="0"/>
                          <a:cs typeface="Times New Roman" panose="02020603050405020304" pitchFamily="18" charset="0"/>
                        </a:rPr>
                        <a:t>0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a:effectLst/>
                          <a:latin typeface="Times New Roman" panose="02020603050405020304" pitchFamily="18" charset="0"/>
                          <a:cs typeface="Times New Roman" panose="02020603050405020304" pitchFamily="18" charset="0"/>
                        </a:rPr>
                        <a:t>0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a:effectLst/>
                          <a:latin typeface="Times New Roman" panose="02020603050405020304" pitchFamily="18" charset="0"/>
                          <a:cs typeface="Times New Roman" panose="02020603050405020304" pitchFamily="18" charset="0"/>
                        </a:rPr>
                        <a:t>0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1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a:effectLst/>
                          <a:latin typeface="Times New Roman" panose="02020603050405020304" pitchFamily="18" charset="0"/>
                          <a:cs typeface="Times New Roman" panose="02020603050405020304" pitchFamily="18" charset="0"/>
                        </a:rPr>
                        <a:t>1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0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a:effectLst/>
                          <a:latin typeface="Times New Roman" panose="02020603050405020304" pitchFamily="18" charset="0"/>
                          <a:cs typeface="Times New Roman" panose="02020603050405020304" pitchFamily="18" charset="0"/>
                        </a:rPr>
                        <a:t>1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0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a:effectLst/>
                          <a:latin typeface="Times New Roman" panose="02020603050405020304" pitchFamily="18" charset="0"/>
                          <a:cs typeface="Times New Roman" panose="02020603050405020304" pitchFamily="18" charset="0"/>
                        </a:rPr>
                        <a:t>1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a:effectLst/>
                          <a:latin typeface="Times New Roman" panose="02020603050405020304" pitchFamily="18" charset="0"/>
                          <a:cs typeface="Times New Roman" panose="02020603050405020304" pitchFamily="18" charset="0"/>
                        </a:rPr>
                        <a:t>1 </a:t>
                      </a:r>
                      <a:endParaRPr lang="en-US" sz="240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0 </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nvGraphicFramePr>
        <p:xfrm>
          <a:off x="6599032" y="3264739"/>
          <a:ext cx="3566160" cy="2377440"/>
        </p:xfrm>
        <a:graphic>
          <a:graphicData uri="http://schemas.openxmlformats.org/drawingml/2006/table">
            <a:tbl>
              <a:tblPr>
                <a:tableStyleId>{5940675A-B579-460E-94D1-54222C63F5DA}</a:tableStyleId>
              </a:tblPr>
              <a:tblGrid>
                <a:gridCol w="594360"/>
                <a:gridCol w="594360"/>
                <a:gridCol w="594360"/>
                <a:gridCol w="594360"/>
                <a:gridCol w="594360"/>
                <a:gridCol w="594360"/>
              </a:tblGrid>
              <a:tr h="594360">
                <a:tc>
                  <a:txBody>
                    <a:bodyPr/>
                    <a:lstStyle/>
                    <a:p>
                      <a:r>
                        <a:rPr lang="en-US" sz="2200" dirty="0">
                          <a:effectLst/>
                          <a:latin typeface="Times New Roman" panose="02020603050405020304" pitchFamily="18" charset="0"/>
                          <a:cs typeface="Times New Roman" panose="02020603050405020304" pitchFamily="18" charset="0"/>
                        </a:rPr>
                        <a:t>A</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a:effectLst/>
                          <a:latin typeface="Times New Roman" panose="02020603050405020304" pitchFamily="18" charset="0"/>
                          <a:cs typeface="Times New Roman" panose="02020603050405020304" pitchFamily="18" charset="0"/>
                        </a:rPr>
                        <a:t>CD</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ap="flat" cmpd="sng" algn="ctr">
                      <a:noFill/>
                      <a:prstDash val="solid"/>
                      <a:round/>
                      <a:headEnd type="none" w="med" len="med"/>
                      <a:tailEnd type="none" w="med" len="med"/>
                    </a:lnTlToBr>
                    <a:lnBlToTr w="12700" cmpd="sng">
                      <a:noFill/>
                      <a:prstDash val="solid"/>
                    </a:lnBlToTr>
                  </a:tcPr>
                </a:tc>
                <a:tc>
                  <a:txBody>
                    <a:bodyPr/>
                    <a:lstStyle/>
                    <a:p>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94360">
                <a:tc>
                  <a:txBody>
                    <a:bodyPr/>
                    <a:lstStyle/>
                    <a:p>
                      <a:pPr algn="r"/>
                      <a:r>
                        <a:rPr lang="en-US" sz="2200" dirty="0">
                          <a:effectLst/>
                          <a:latin typeface="Times New Roman" panose="02020603050405020304" pitchFamily="18" charset="0"/>
                          <a:cs typeface="Times New Roman" panose="02020603050405020304" pitchFamily="18" charset="0"/>
                        </a:rPr>
                        <a:t>B</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00 </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01 </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11 </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10</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4360">
                <a:tc>
                  <a:txBody>
                    <a:bodyPr/>
                    <a:lstStyle/>
                    <a:p>
                      <a:endParaRPr lang="en-US" sz="220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0 </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4360">
                <a:tc>
                  <a:txBody>
                    <a:bodyPr/>
                    <a:lstStyle/>
                    <a:p>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a:t>
                      </a:r>
                      <a:endParaRPr lang="en-US" sz="2200" dirty="0">
                        <a:effectLst/>
                        <a:latin typeface="Times New Roman" panose="02020603050405020304" pitchFamily="18"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 </a:t>
                      </a: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0" name="Picture 9"/>
          <p:cNvPicPr>
            <a:picLocks noChangeAspect="1"/>
          </p:cNvPicPr>
          <p:nvPr/>
        </p:nvPicPr>
        <p:blipFill>
          <a:blip r:embed="rId1"/>
          <a:stretch>
            <a:fillRect/>
          </a:stretch>
        </p:blipFill>
        <p:spPr>
          <a:xfrm>
            <a:off x="7366715" y="359614"/>
            <a:ext cx="4456986" cy="2905125"/>
          </a:xfrm>
          <a:prstGeom prst="rect">
            <a:avLst/>
          </a:prstGeom>
        </p:spPr>
      </p:pic>
      <p:graphicFrame>
        <p:nvGraphicFramePr>
          <p:cNvPr id="6" name="Table 5"/>
          <p:cNvGraphicFramePr>
            <a:graphicFrameLocks noGrp="1"/>
          </p:cNvGraphicFramePr>
          <p:nvPr/>
        </p:nvGraphicFramePr>
        <p:xfrm>
          <a:off x="6105721" y="2318936"/>
          <a:ext cx="493311" cy="3946488"/>
        </p:xfrm>
        <a:graphic>
          <a:graphicData uri="http://schemas.openxmlformats.org/drawingml/2006/table">
            <a:tbl>
              <a:tblPr>
                <a:tableStyleId>{5940675A-B579-460E-94D1-54222C63F5DA}</a:tableStyleId>
              </a:tblPr>
              <a:tblGrid>
                <a:gridCol w="493311"/>
              </a:tblGrid>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endParaRPr lang="en-US" sz="2400" dirty="0">
                        <a:latin typeface="Times New Roman" panose="02020603050405020304" pitchFamily="18" charset="0"/>
                        <a:cs typeface="Times New Roman" panose="02020603050405020304" pitchFamily="18" charset="0"/>
                      </a:endParaRPr>
                    </a:p>
                  </a:txBody>
                  <a:tcPr marL="98662" marR="98662" marT="49331" marB="4933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r>
                        <a:rPr lang="en-US" sz="2400" dirty="0">
                          <a:effectLst/>
                          <a:latin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493311">
                <a:tc>
                  <a:txBody>
                    <a:bodyPr/>
                    <a:lstStyle/>
                    <a:p>
                      <a:pPr algn="ctr"/>
                      <a:endParaRPr lang="en-US" sz="2400" dirty="0">
                        <a:effectLst/>
                        <a:latin typeface="Times New Roman" panose="02020603050405020304" pitchFamily="18" charset="0"/>
                        <a:cs typeface="Times New Roman" panose="02020603050405020304" pitchFamily="18" charset="0"/>
                      </a:endParaRPr>
                    </a:p>
                  </a:txBody>
                  <a:tcPr marL="98662" marR="98662" marT="49331" marB="49331"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nvGraphicFramePr>
        <p:xfrm>
          <a:off x="7787752" y="4453459"/>
          <a:ext cx="2377440" cy="1188720"/>
        </p:xfrm>
        <a:graphic>
          <a:graphicData uri="http://schemas.openxmlformats.org/drawingml/2006/table">
            <a:tbl>
              <a:tblPr>
                <a:tableStyleId>{5940675A-B579-460E-94D1-54222C63F5DA}</a:tableStyleId>
              </a:tblPr>
              <a:tblGrid>
                <a:gridCol w="594360"/>
                <a:gridCol w="594360"/>
                <a:gridCol w="594360"/>
                <a:gridCol w="594360"/>
              </a:tblGrid>
              <a:tr h="594360">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94360">
                <a:tc>
                  <a:txBody>
                    <a:bodyPr/>
                    <a:lstStyle/>
                    <a:p>
                      <a:pPr algn="ctr"/>
                      <a:r>
                        <a:rPr lang="en-US" sz="2200" dirty="0">
                          <a:effectLst/>
                          <a:latin typeface="Times New Roman" panose="02020603050405020304" pitchFamily="18" charset="0"/>
                          <a:cs typeface="Times New Roman" panose="02020603050405020304" pitchFamily="18" charset="0"/>
                        </a:rPr>
                        <a:t> 1</a:t>
                      </a: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effectLst/>
                          <a:latin typeface="Times New Roman" panose="02020603050405020304" pitchFamily="18" charset="0"/>
                          <a:cs typeface="Times New Roman" panose="02020603050405020304" pitchFamily="18" charset="0"/>
                        </a:rPr>
                        <a:t>1 </a:t>
                      </a: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tangle 8"/>
          <p:cNvSpPr/>
          <p:nvPr/>
        </p:nvSpPr>
        <p:spPr>
          <a:xfrm>
            <a:off x="7969465" y="5114925"/>
            <a:ext cx="861646" cy="428625"/>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p:cNvSpPr/>
          <p:nvPr/>
        </p:nvSpPr>
        <p:spPr>
          <a:xfrm>
            <a:off x="6887030" y="5126830"/>
            <a:ext cx="1384300" cy="477249"/>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rot="10800000">
            <a:off x="9630495" y="5114922"/>
            <a:ext cx="1384298" cy="477249"/>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7639537" y="5728427"/>
                <a:ext cx="2436678" cy="525208"/>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 = B</a:t>
                </a:r>
                <a14:m>
                  <m:oMath xmlns:m="http://schemas.openxmlformats.org/officeDocument/2006/math">
                    <m:acc>
                      <m:accPr>
                        <m:chr m:val="̅"/>
                        <m:ctrlPr>
                          <a:rPr lang="en-US" sz="2800" i="1" smtClean="0">
                            <a:latin typeface="Cambria Math" panose="02040503050406030204" pitchFamily="18" charset="0"/>
                          </a:rPr>
                        </m:ctrlPr>
                      </m:accPr>
                      <m:e>
                        <m:r>
                          <m:rPr>
                            <m:nor/>
                          </m:rPr>
                          <a:rPr lang="en-US" sz="2800" b="0" i="0" smtClean="0">
                            <a:latin typeface="Times New Roman" panose="02020603050405020304" pitchFamily="18" charset="0"/>
                            <a:cs typeface="Times New Roman" panose="02020603050405020304" pitchFamily="18" charset="0"/>
                          </a:rPr>
                          <m:t>C</m:t>
                        </m:r>
                      </m:e>
                    </m:acc>
                  </m:oMath>
                </a14:m>
                <a:r>
                  <a:rPr lang="en-US" sz="2800" dirty="0">
                    <a:latin typeface="Times New Roman" panose="02020603050405020304" pitchFamily="18" charset="0"/>
                    <a:cs typeface="Times New Roman" panose="02020603050405020304" pitchFamily="18" charset="0"/>
                  </a:rPr>
                  <a:t> + B </a:t>
                </a:r>
                <a14:m>
                  <m:oMath xmlns:m="http://schemas.openxmlformats.org/officeDocument/2006/math">
                    <m:acc>
                      <m:accPr>
                        <m:chr m:val="̅"/>
                        <m:ctrlPr>
                          <a:rPr lang="en-US" sz="2800" i="1">
                            <a:latin typeface="Cambria Math" panose="02040503050406030204" pitchFamily="18" charset="0"/>
                          </a:rPr>
                        </m:ctrlPr>
                      </m:accPr>
                      <m:e>
                        <m:r>
                          <m:rPr>
                            <m:nor/>
                          </m:rPr>
                          <a:rPr lang="en-US" sz="2800" b="0" i="0" smtClean="0">
                            <a:latin typeface="Times New Roman" panose="02020603050405020304" pitchFamily="18" charset="0"/>
                            <a:cs typeface="Times New Roman" panose="02020603050405020304" pitchFamily="18" charset="0"/>
                          </a:rPr>
                          <m:t>D</m:t>
                        </m:r>
                      </m:e>
                    </m:acc>
                  </m:oMath>
                </a14:m>
                <a:endParaRPr lang="en-US" sz="2800" dirty="0">
                  <a:latin typeface="Times New Roman" panose="02020603050405020304" pitchFamily="18" charset="0"/>
                  <a:cs typeface="Times New Roman" panose="02020603050405020304" pitchFamily="18"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7639537" y="5728427"/>
                <a:ext cx="2436678" cy="525208"/>
              </a:xfrm>
              <a:prstGeom prst="rect">
                <a:avLst/>
              </a:prstGeom>
              <a:blipFill rotWithShape="1">
                <a:blip r:embed="rId2"/>
                <a:stretch>
                  <a:fillRect l="-20" t="-18" r="1" b="30"/>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3</a:t>
            </a:r>
            <a:endParaRPr lang="en-US" dirty="0"/>
          </a:p>
        </p:txBody>
      </p:sp>
      <p:sp>
        <p:nvSpPr>
          <p:cNvPr id="3" name="Content Placeholder 2"/>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phát</a:t>
            </a:r>
            <a:r>
              <a:rPr lang="en-US" dirty="0"/>
              <a:t> </a:t>
            </a:r>
            <a:r>
              <a:rPr lang="en-US" dirty="0" err="1"/>
              <a:t>hiện</a:t>
            </a:r>
            <a:r>
              <a:rPr lang="en-US" dirty="0"/>
              <a:t> </a:t>
            </a:r>
            <a:r>
              <a:rPr lang="en-US" dirty="0" err="1"/>
              <a:t>một</a:t>
            </a:r>
            <a:r>
              <a:rPr lang="en-US" dirty="0"/>
              <a:t> </a:t>
            </a:r>
            <a:r>
              <a:rPr lang="en-US" dirty="0" err="1"/>
              <a:t>ký</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lớn</a:t>
            </a:r>
            <a:r>
              <a:rPr lang="en-US" dirty="0"/>
              <a:t> </a:t>
            </a:r>
            <a:r>
              <a:rPr lang="en-US" dirty="0" err="1"/>
              <a:t>hơn</a:t>
            </a:r>
            <a:r>
              <a:rPr lang="en-US" dirty="0"/>
              <a:t> 7</a:t>
            </a:r>
            <a:endParaRPr lang="en-US" dirty="0"/>
          </a:p>
          <a:p>
            <a:pPr lvl="1"/>
            <a:r>
              <a:rPr lang="en-US" dirty="0" err="1"/>
              <a:t>Gợi</a:t>
            </a:r>
            <a:r>
              <a:rPr lang="en-US" dirty="0"/>
              <a:t> ý: 4 </a:t>
            </a:r>
            <a:r>
              <a:rPr lang="en-US" dirty="0" err="1"/>
              <a:t>ngõ</a:t>
            </a:r>
            <a:r>
              <a:rPr lang="en-US" dirty="0"/>
              <a:t> </a:t>
            </a:r>
            <a:r>
              <a:rPr lang="en-US" dirty="0" err="1"/>
              <a:t>vào</a:t>
            </a:r>
            <a:r>
              <a:rPr lang="en-US" dirty="0"/>
              <a:t>, 1 </a:t>
            </a:r>
            <a:r>
              <a:rPr lang="en-US" dirty="0" err="1"/>
              <a:t>ngõ</a:t>
            </a:r>
            <a:r>
              <a:rPr lang="en-US" dirty="0"/>
              <a:t> ra</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t>Mạch</a:t>
            </a:r>
            <a:r>
              <a:rPr lang="en-US" dirty="0"/>
              <a:t> </a:t>
            </a:r>
            <a:r>
              <a:rPr lang="en-US" dirty="0" err="1"/>
              <a:t>tuần</a:t>
            </a:r>
            <a:r>
              <a:rPr lang="en-US" dirty="0"/>
              <a:t> </a:t>
            </a:r>
            <a:r>
              <a:rPr lang="en-US" dirty="0" err="1"/>
              <a:t>tự</a:t>
            </a:r>
            <a:endParaRPr lang="en-US" dirty="0"/>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68301" y="1778942"/>
            <a:ext cx="3942251" cy="44891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Mạch</a:t>
            </a:r>
            <a:r>
              <a:rPr lang="en-US" dirty="0"/>
              <a:t> </a:t>
            </a:r>
            <a:r>
              <a:rPr lang="en-US" dirty="0" err="1"/>
              <a:t>tuần</a:t>
            </a:r>
            <a:r>
              <a:rPr lang="en-US" dirty="0"/>
              <a:t> </a:t>
            </a:r>
            <a:r>
              <a:rPr lang="en-US" dirty="0" err="1"/>
              <a:t>tự</a:t>
            </a:r>
            <a:r>
              <a:rPr lang="en-US" dirty="0"/>
              <a:t> (1/2)</a:t>
            </a:r>
            <a:endParaRPr lang="en-US" dirty="0"/>
          </a:p>
        </p:txBody>
      </p:sp>
      <p:sp>
        <p:nvSpPr>
          <p:cNvPr id="3" name="Content Placeholder 2"/>
          <p:cNvSpPr>
            <a:spLocks noGrp="1"/>
          </p:cNvSpPr>
          <p:nvPr>
            <p:ph idx="1"/>
          </p:nvPr>
        </p:nvSpPr>
        <p:spPr/>
        <p:txBody>
          <a:bodyPr>
            <a:normAutofit/>
          </a:bodyPr>
          <a:lstStyle/>
          <a:p>
            <a:r>
              <a:rPr lang="en-US" dirty="0" err="1"/>
              <a:t>Vấn</a:t>
            </a:r>
            <a:r>
              <a:rPr lang="en-US" dirty="0"/>
              <a:t> </a:t>
            </a:r>
            <a:r>
              <a:rPr lang="en-US" dirty="0" err="1"/>
              <a:t>đề</a:t>
            </a:r>
            <a:r>
              <a:rPr lang="en-US" dirty="0"/>
              <a:t> </a:t>
            </a:r>
            <a:r>
              <a:rPr lang="en-US" dirty="0" err="1"/>
              <a:t>của</a:t>
            </a:r>
            <a:r>
              <a:rPr lang="en-US" dirty="0"/>
              <a:t> </a:t>
            </a:r>
            <a:r>
              <a:rPr lang="en-US" dirty="0" err="1"/>
              <a:t>mạch</a:t>
            </a:r>
            <a:r>
              <a:rPr lang="en-US" dirty="0"/>
              <a:t> </a:t>
            </a:r>
            <a:r>
              <a:rPr lang="en-US" dirty="0" err="1"/>
              <a:t>tổ</a:t>
            </a:r>
            <a:r>
              <a:rPr lang="en-US" dirty="0"/>
              <a:t> </a:t>
            </a:r>
            <a:r>
              <a:rPr lang="en-US" dirty="0" err="1"/>
              <a:t>hợp</a:t>
            </a:r>
            <a:r>
              <a:rPr lang="en-US" dirty="0"/>
              <a:t>:</a:t>
            </a:r>
            <a:endParaRPr lang="en-US" dirty="0"/>
          </a:p>
          <a:p>
            <a:pPr lvl="1"/>
            <a:r>
              <a:rPr lang="en-US" dirty="0" err="1"/>
              <a:t>Số</a:t>
            </a:r>
            <a:r>
              <a:rPr lang="en-US" dirty="0"/>
              <a:t> l</a:t>
            </a:r>
            <a:r>
              <a:rPr lang="vi-VN" dirty="0"/>
              <a:t>ư</a:t>
            </a:r>
            <a:r>
              <a:rPr lang="en-US" dirty="0" err="1"/>
              <a:t>ợng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tăng</a:t>
            </a:r>
            <a:r>
              <a:rPr lang="en-US" dirty="0"/>
              <a:t> </a:t>
            </a:r>
            <a:r>
              <a:rPr lang="en-US" dirty="0" err="1"/>
              <a:t>lên</a:t>
            </a:r>
            <a:endParaRPr lang="en-US" dirty="0"/>
          </a:p>
          <a:p>
            <a:pPr lvl="2"/>
            <a:r>
              <a:rPr lang="en-US" dirty="0" err="1"/>
              <a:t>Tăng</a:t>
            </a:r>
            <a:r>
              <a:rPr lang="en-US" dirty="0"/>
              <a:t> </a:t>
            </a:r>
            <a:r>
              <a:rPr lang="en-US" dirty="0" err="1"/>
              <a:t>số</a:t>
            </a:r>
            <a:r>
              <a:rPr lang="en-US" dirty="0"/>
              <a:t> l</a:t>
            </a:r>
            <a:r>
              <a:rPr lang="vi-VN" dirty="0"/>
              <a:t>ư</a:t>
            </a:r>
            <a:r>
              <a:rPr lang="en-US" dirty="0" err="1"/>
              <a:t>ợng</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nhận</a:t>
            </a:r>
            <a:r>
              <a:rPr lang="en-US" dirty="0"/>
              <a:t> </a:t>
            </a:r>
            <a:r>
              <a:rPr lang="en-US" dirty="0" err="1"/>
              <a:t>tín</a:t>
            </a:r>
            <a:r>
              <a:rPr lang="en-US" dirty="0"/>
              <a:t> </a:t>
            </a:r>
            <a:r>
              <a:rPr lang="en-US" dirty="0" err="1"/>
              <a:t>hiệu</a:t>
            </a:r>
            <a:endParaRPr lang="en-US" dirty="0"/>
          </a:p>
          <a:p>
            <a:pPr lvl="3">
              <a:lnSpc>
                <a:spcPct val="110000"/>
              </a:lnSpc>
            </a:pPr>
            <a:r>
              <a:rPr lang="en-US" dirty="0" err="1"/>
              <a:t>Mạch</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khó</a:t>
            </a:r>
            <a:r>
              <a:rPr lang="en-US" dirty="0"/>
              <a:t> </a:t>
            </a:r>
            <a:r>
              <a:rPr lang="en-US" dirty="0" err="1"/>
              <a:t>để</a:t>
            </a:r>
            <a:r>
              <a:rPr lang="en-US" dirty="0"/>
              <a:t> </a:t>
            </a:r>
            <a:r>
              <a:rPr lang="en-US" dirty="0" err="1"/>
              <a:t>hiện</a:t>
            </a:r>
            <a:r>
              <a:rPr lang="en-US" dirty="0"/>
              <a:t> </a:t>
            </a:r>
            <a:r>
              <a:rPr lang="en-US" dirty="0" err="1"/>
              <a:t>thực</a:t>
            </a:r>
            <a:endParaRPr lang="en-US" dirty="0"/>
          </a:p>
          <a:p>
            <a:r>
              <a:rPr lang="en-US" dirty="0" err="1"/>
              <a:t>Liên</a:t>
            </a:r>
            <a:r>
              <a:rPr lang="en-US" dirty="0"/>
              <a:t> </a:t>
            </a:r>
            <a:r>
              <a:rPr lang="en-US" dirty="0" err="1"/>
              <a:t>hệ</a:t>
            </a:r>
            <a:r>
              <a:rPr lang="en-US" dirty="0"/>
              <a:t> </a:t>
            </a:r>
            <a:r>
              <a:rPr lang="en-US" dirty="0" err="1"/>
              <a:t>thực</a:t>
            </a:r>
            <a:r>
              <a:rPr lang="en-US" dirty="0"/>
              <a:t> </a:t>
            </a:r>
            <a:r>
              <a:rPr lang="en-US" dirty="0" err="1"/>
              <a:t>tế</a:t>
            </a:r>
            <a:r>
              <a:rPr lang="en-US" dirty="0"/>
              <a:t>: </a:t>
            </a:r>
            <a:r>
              <a:rPr lang="en-US" dirty="0" err="1"/>
              <a:t>Chỉ</a:t>
            </a:r>
            <a:r>
              <a:rPr lang="en-US" dirty="0"/>
              <a:t> </a:t>
            </a:r>
            <a:r>
              <a:rPr lang="en-US" dirty="0" err="1"/>
              <a:t>có</a:t>
            </a:r>
            <a:r>
              <a:rPr lang="en-US" dirty="0"/>
              <a:t> 1 </a:t>
            </a:r>
            <a:r>
              <a:rPr lang="en-US" dirty="0" err="1"/>
              <a:t>phòng</a:t>
            </a:r>
            <a:r>
              <a:rPr lang="en-US" dirty="0"/>
              <a:t> </a:t>
            </a:r>
            <a:r>
              <a:rPr lang="en-US" dirty="0" err="1"/>
              <a:t>học</a:t>
            </a:r>
            <a:r>
              <a:rPr lang="en-US" dirty="0"/>
              <a:t> </a:t>
            </a:r>
            <a:r>
              <a:rPr lang="en-US" dirty="0" err="1"/>
              <a:t>nh</a:t>
            </a:r>
            <a:r>
              <a:rPr lang="vi-VN" dirty="0"/>
              <a:t>ư</a:t>
            </a:r>
            <a:r>
              <a:rPr lang="en-US" dirty="0"/>
              <a:t>ng </a:t>
            </a:r>
            <a:r>
              <a:rPr lang="en-US" dirty="0" err="1"/>
              <a:t>có</a:t>
            </a:r>
            <a:r>
              <a:rPr lang="en-US" dirty="0"/>
              <a:t> </a:t>
            </a:r>
            <a:r>
              <a:rPr lang="en-US" dirty="0" err="1"/>
              <a:t>tới</a:t>
            </a:r>
            <a:r>
              <a:rPr lang="en-US" dirty="0"/>
              <a:t> 3 </a:t>
            </a:r>
            <a:r>
              <a:rPr lang="en-US" dirty="0" err="1"/>
              <a:t>lớp</a:t>
            </a:r>
            <a:r>
              <a:rPr lang="en-US" dirty="0"/>
              <a:t> </a:t>
            </a:r>
            <a:r>
              <a:rPr lang="en-US" dirty="0" err="1"/>
              <a:t>cần</a:t>
            </a:r>
            <a:r>
              <a:rPr lang="en-US" dirty="0"/>
              <a:t> </a:t>
            </a:r>
            <a:r>
              <a:rPr lang="en-US" dirty="0" err="1"/>
              <a:t>sử</a:t>
            </a:r>
            <a:r>
              <a:rPr lang="en-US" dirty="0"/>
              <a:t> </a:t>
            </a:r>
            <a:r>
              <a:rPr lang="en-US" dirty="0" err="1"/>
              <a:t>dụng</a:t>
            </a:r>
            <a:endParaRPr lang="en-US" dirty="0"/>
          </a:p>
          <a:p>
            <a:pPr lvl="1"/>
            <a:r>
              <a:rPr lang="en-US" dirty="0" err="1"/>
              <a:t>Giải</a:t>
            </a:r>
            <a:r>
              <a:rPr lang="en-US" dirty="0"/>
              <a:t> </a:t>
            </a:r>
            <a:r>
              <a:rPr lang="en-US" dirty="0" err="1"/>
              <a:t>pháp</a:t>
            </a:r>
            <a:r>
              <a:rPr lang="en-US" dirty="0"/>
              <a:t>: Chia 3 ca, </a:t>
            </a:r>
            <a:r>
              <a:rPr lang="en-US" dirty="0" err="1"/>
              <a:t>mỗi</a:t>
            </a:r>
            <a:r>
              <a:rPr lang="en-US" dirty="0"/>
              <a:t> </a:t>
            </a:r>
            <a:r>
              <a:rPr lang="en-US" dirty="0" err="1"/>
              <a:t>lớp</a:t>
            </a:r>
            <a:r>
              <a:rPr lang="en-US" dirty="0"/>
              <a:t> </a:t>
            </a:r>
            <a:r>
              <a:rPr lang="en-US" dirty="0" err="1"/>
              <a:t>học</a:t>
            </a:r>
            <a:r>
              <a:rPr lang="en-US" dirty="0"/>
              <a:t> 1 ca</a:t>
            </a:r>
            <a:endParaRPr lang="en-US" dirty="0"/>
          </a:p>
          <a:p>
            <a:pPr lvl="1"/>
            <a:endParaRPr lang="en-US" dirty="0"/>
          </a:p>
          <a:p>
            <a:pPr algn="just"/>
            <a:r>
              <a:rPr lang="en-US" dirty="0" err="1"/>
              <a:t>Áp</a:t>
            </a:r>
            <a:r>
              <a:rPr lang="en-US" dirty="0"/>
              <a:t> </a:t>
            </a:r>
            <a:r>
              <a:rPr lang="en-US" dirty="0" err="1"/>
              <a:t>dụng</a:t>
            </a:r>
            <a:r>
              <a:rPr lang="en-US" dirty="0"/>
              <a:t> </a:t>
            </a:r>
            <a:r>
              <a:rPr lang="en-US" dirty="0" err="1"/>
              <a:t>cho</a:t>
            </a:r>
            <a:r>
              <a:rPr lang="en-US" dirty="0"/>
              <a:t> </a:t>
            </a:r>
            <a:r>
              <a:rPr lang="en-US" dirty="0" err="1"/>
              <a:t>mạch</a:t>
            </a:r>
            <a:r>
              <a:rPr lang="en-US" dirty="0"/>
              <a:t> </a:t>
            </a:r>
            <a:r>
              <a:rPr lang="en-US" dirty="0" err="1"/>
              <a:t>số</a:t>
            </a:r>
            <a:r>
              <a:rPr lang="en-US" dirty="0"/>
              <a:t>: </a:t>
            </a:r>
            <a:r>
              <a:rPr lang="en-US" dirty="0" err="1"/>
              <a:t>Nhập</a:t>
            </a:r>
            <a:r>
              <a:rPr lang="en-US" dirty="0"/>
              <a:t> </a:t>
            </a:r>
            <a:r>
              <a:rPr lang="en-US" dirty="0" err="1"/>
              <a:t>nhiều</a:t>
            </a:r>
            <a:r>
              <a:rPr lang="en-US" dirty="0"/>
              <a:t> </a:t>
            </a:r>
            <a:r>
              <a:rPr lang="en-US" dirty="0" err="1"/>
              <a:t>tín</a:t>
            </a:r>
            <a:r>
              <a:rPr lang="en-US" dirty="0"/>
              <a:t> </a:t>
            </a:r>
            <a:r>
              <a:rPr lang="en-US" dirty="0" err="1"/>
              <a:t>hiệu</a:t>
            </a:r>
            <a:r>
              <a:rPr lang="en-US" dirty="0"/>
              <a:t> </a:t>
            </a:r>
            <a:r>
              <a:rPr lang="en-US" dirty="0" err="1"/>
              <a:t>cho</a:t>
            </a:r>
            <a:r>
              <a:rPr lang="en-US" dirty="0"/>
              <a:t> 1 </a:t>
            </a:r>
            <a:r>
              <a:rPr lang="en-US" dirty="0" err="1"/>
              <a:t>ngõ</a:t>
            </a:r>
            <a:r>
              <a:rPr lang="en-US" dirty="0"/>
              <a:t> </a:t>
            </a:r>
            <a:r>
              <a:rPr lang="en-US" dirty="0" err="1"/>
              <a:t>vào</a:t>
            </a:r>
            <a:r>
              <a:rPr lang="en-US" dirty="0"/>
              <a:t> </a:t>
            </a:r>
            <a:r>
              <a:rPr lang="en-US" dirty="0" err="1"/>
              <a:t>bằng</a:t>
            </a:r>
            <a:r>
              <a:rPr lang="en-US" dirty="0"/>
              <a:t> </a:t>
            </a:r>
            <a:r>
              <a:rPr lang="en-US" dirty="0" err="1"/>
              <a:t>cách</a:t>
            </a:r>
            <a:r>
              <a:rPr lang="en-US" dirty="0"/>
              <a:t> “chia ca”: </a:t>
            </a:r>
            <a:r>
              <a:rPr lang="en-US" dirty="0" err="1"/>
              <a:t>Mạch</a:t>
            </a:r>
            <a:r>
              <a:rPr lang="en-US" dirty="0"/>
              <a:t> </a:t>
            </a:r>
            <a:r>
              <a:rPr lang="en-US" dirty="0" err="1"/>
              <a:t>tuần</a:t>
            </a:r>
            <a:r>
              <a:rPr lang="en-US" dirty="0"/>
              <a:t> </a:t>
            </a:r>
            <a:r>
              <a:rPr lang="en-US" dirty="0" err="1"/>
              <a:t>tự</a:t>
            </a:r>
            <a:r>
              <a:rPr lang="en-US" dirty="0"/>
              <a:t>!</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Mạch</a:t>
            </a:r>
            <a:r>
              <a:rPr lang="en-US" dirty="0"/>
              <a:t> </a:t>
            </a:r>
            <a:r>
              <a:rPr lang="en-US" dirty="0" err="1"/>
              <a:t>tuần</a:t>
            </a:r>
            <a:r>
              <a:rPr lang="en-US" dirty="0"/>
              <a:t> </a:t>
            </a:r>
            <a:r>
              <a:rPr lang="en-US" dirty="0" err="1"/>
              <a:t>tự</a:t>
            </a:r>
            <a:r>
              <a:rPr lang="en-US" dirty="0"/>
              <a:t> (2/2) – </a:t>
            </a:r>
            <a:r>
              <a:rPr lang="en-US" dirty="0" err="1"/>
              <a:t>Cấu</a:t>
            </a:r>
            <a:r>
              <a:rPr lang="en-US" dirty="0"/>
              <a:t> </a:t>
            </a:r>
            <a:r>
              <a:rPr lang="en-US" dirty="0" err="1"/>
              <a:t>trúc</a:t>
            </a:r>
            <a:endParaRPr lang="en-US" dirty="0"/>
          </a:p>
        </p:txBody>
      </p:sp>
      <p:sp>
        <p:nvSpPr>
          <p:cNvPr id="3" name="Content Placeholder 2"/>
          <p:cNvSpPr>
            <a:spLocks noGrp="1"/>
          </p:cNvSpPr>
          <p:nvPr>
            <p:ph idx="1"/>
          </p:nvPr>
        </p:nvSpPr>
        <p:spPr>
          <a:xfrm>
            <a:off x="6934354" y="1825625"/>
            <a:ext cx="4889345" cy="4351338"/>
          </a:xfrm>
        </p:spPr>
        <p:txBody>
          <a:bodyPr>
            <a:normAutofit lnSpcReduction="10000"/>
          </a:bodyPr>
          <a:lstStyle/>
          <a:p>
            <a:pPr algn="just"/>
            <a:r>
              <a:rPr lang="vi-VN"/>
              <a:t>Thiết bị lưu trữ: </a:t>
            </a:r>
            <a:r>
              <a:rPr lang="en-US"/>
              <a:t>L</a:t>
            </a:r>
            <a:r>
              <a:rPr lang="vi-VN"/>
              <a:t>ưu trữ trạng thái hiện </a:t>
            </a:r>
            <a:r>
              <a:rPr lang="en-US"/>
              <a:t>tại</a:t>
            </a:r>
            <a:endParaRPr lang="en-US"/>
          </a:p>
          <a:p>
            <a:pPr algn="just"/>
            <a:r>
              <a:rPr lang="en-US"/>
              <a:t>Luận lý</a:t>
            </a:r>
            <a:r>
              <a:rPr lang="vi-VN"/>
              <a:t> tổ hợp: </a:t>
            </a:r>
            <a:r>
              <a:rPr lang="en-US"/>
              <a:t>X</a:t>
            </a:r>
            <a:r>
              <a:rPr lang="vi-VN"/>
              <a:t>ử lý để xác định trạng thái kế tiếp và ngõ ra</a:t>
            </a:r>
            <a:endParaRPr lang="en-US"/>
          </a:p>
          <a:p>
            <a:pPr lvl="0" algn="just"/>
            <a:r>
              <a:rPr lang="vi-VN"/>
              <a:t>Ngõ vào: </a:t>
            </a:r>
            <a:r>
              <a:rPr lang="en-US"/>
              <a:t>C</a:t>
            </a:r>
            <a:r>
              <a:rPr lang="vi-VN"/>
              <a:t>ác ngõ vào</a:t>
            </a:r>
            <a:endParaRPr lang="en-US"/>
          </a:p>
          <a:p>
            <a:pPr lvl="0" algn="just"/>
            <a:r>
              <a:rPr lang="vi-VN"/>
              <a:t>Ngõ ra: </a:t>
            </a:r>
            <a:r>
              <a:rPr lang="en-US"/>
              <a:t>C</a:t>
            </a:r>
            <a:r>
              <a:rPr lang="vi-VN"/>
              <a:t>ác ngõ ra</a:t>
            </a:r>
            <a:endParaRPr lang="en-US"/>
          </a:p>
          <a:p>
            <a:pPr algn="just"/>
            <a:r>
              <a:rPr lang="en-US"/>
              <a:t>NẠP</a:t>
            </a:r>
            <a:r>
              <a:rPr lang="vi-VN"/>
              <a:t>:</a:t>
            </a:r>
            <a:r>
              <a:rPr lang="en-US"/>
              <a:t> N</a:t>
            </a:r>
            <a:r>
              <a:rPr lang="vi-VN"/>
              <a:t>gõ vào điều khiển </a:t>
            </a:r>
            <a:r>
              <a:rPr lang="en-US"/>
              <a:t>việc cập nhật giá trị</a:t>
            </a:r>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9" name="Picture 8"/>
          <p:cNvPicPr>
            <a:picLocks noChangeAspect="1"/>
          </p:cNvPicPr>
          <p:nvPr/>
        </p:nvPicPr>
        <p:blipFill>
          <a:blip r:embed="rId1"/>
          <a:stretch>
            <a:fillRect/>
          </a:stretch>
        </p:blipFill>
        <p:spPr>
          <a:xfrm>
            <a:off x="393700" y="1933031"/>
            <a:ext cx="6601442" cy="2770818"/>
          </a:xfrm>
          <a:prstGeom prst="rect">
            <a:avLst/>
          </a:prstGeom>
        </p:spPr>
      </p:pic>
      <p:sp>
        <p:nvSpPr>
          <p:cNvPr id="5" name="TextBox 4"/>
          <p:cNvSpPr txBox="1"/>
          <p:nvPr/>
        </p:nvSpPr>
        <p:spPr>
          <a:xfrm>
            <a:off x="429089" y="5099745"/>
            <a:ext cx="6566053" cy="978729"/>
          </a:xfrm>
          <a:prstGeom prst="rect">
            <a:avLst/>
          </a:prstGeom>
          <a:solidFill>
            <a:srgbClr val="FFFF00"/>
          </a:solidFill>
        </p:spPr>
        <p:txBody>
          <a:bodyPr wrap="square" rtlCol="0">
            <a:spAutoFit/>
          </a:bodyPr>
          <a:lstStyle/>
          <a:p>
            <a:pPr algn="just">
              <a:lnSpc>
                <a:spcPct val="90000"/>
              </a:lnSpc>
              <a:spcBef>
                <a:spcPts val="1000"/>
              </a:spcBef>
            </a:pPr>
            <a:r>
              <a:rPr lang="en-US" sz="3200">
                <a:latin typeface="Times New Roman" panose="02020603050405020304" pitchFamily="18" charset="0"/>
                <a:cs typeface="Times New Roman" panose="02020603050405020304" pitchFamily="18" charset="0"/>
              </a:rPr>
              <a:t>Trạng thái là tổ hợp các giá trị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lưu trong các thiết bị l</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u trữ</a:t>
            </a:r>
            <a:endParaRPr 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t>Thiết</a:t>
            </a:r>
            <a:r>
              <a:rPr lang="en-US" dirty="0"/>
              <a:t> </a:t>
            </a:r>
            <a:r>
              <a:rPr lang="en-US" dirty="0" err="1"/>
              <a:t>bị</a:t>
            </a:r>
            <a:r>
              <a:rPr lang="en-US" dirty="0"/>
              <a:t> </a:t>
            </a:r>
            <a:r>
              <a:rPr lang="en-US" dirty="0" err="1"/>
              <a:t>lưu</a:t>
            </a:r>
            <a:r>
              <a:rPr lang="en-US" dirty="0"/>
              <a:t> </a:t>
            </a:r>
            <a:r>
              <a:rPr lang="en-US" dirty="0" err="1"/>
              <a:t>trữ</a:t>
            </a:r>
            <a:endParaRPr lang="en-US" dirty="0"/>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68301" y="1778942"/>
            <a:ext cx="3942251" cy="44891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448908" y="1825625"/>
            <a:ext cx="7374791" cy="4351338"/>
          </a:xfrm>
        </p:spPr>
        <p:txBody>
          <a:bodyPr/>
          <a:lstStyle/>
          <a:p>
            <a:pPr marL="514350" indent="-514350">
              <a:buFont typeface="+mj-lt"/>
              <a:buAutoNum type="arabicPeriod"/>
            </a:pPr>
            <a:r>
              <a:rPr lang="en-US" dirty="0" err="1"/>
              <a:t>Mạch</a:t>
            </a:r>
            <a:r>
              <a:rPr lang="en-US" dirty="0"/>
              <a:t> </a:t>
            </a:r>
            <a:r>
              <a:rPr lang="en-US" dirty="0" err="1"/>
              <a:t>số</a:t>
            </a:r>
            <a:endParaRPr lang="en-US" dirty="0"/>
          </a:p>
          <a:p>
            <a:pPr marL="514350" indent="-514350">
              <a:buFont typeface="+mj-lt"/>
              <a:buAutoNum type="arabicPeriod"/>
            </a:pP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t>Mạch</a:t>
            </a:r>
            <a:r>
              <a:rPr lang="en-US" dirty="0"/>
              <a:t> </a:t>
            </a:r>
            <a:r>
              <a:rPr lang="en-US" dirty="0" err="1"/>
              <a:t>tuần</a:t>
            </a:r>
            <a:r>
              <a:rPr lang="en-US" dirty="0"/>
              <a:t> </a:t>
            </a:r>
            <a:r>
              <a:rPr lang="en-US" dirty="0" err="1"/>
              <a:t>tự</a:t>
            </a:r>
            <a:endParaRPr lang="en-US" dirty="0"/>
          </a:p>
          <a:p>
            <a:pPr marL="514350" indent="-514350">
              <a:buFont typeface="+mj-lt"/>
              <a:buAutoNum type="arabicPeriod"/>
            </a:pPr>
            <a:r>
              <a:rPr lang="en-US" dirty="0" err="1"/>
              <a:t>Thiết</a:t>
            </a:r>
            <a:r>
              <a:rPr lang="en-US" dirty="0"/>
              <a:t> </a:t>
            </a:r>
            <a:r>
              <a:rPr lang="en-US" dirty="0" err="1"/>
              <a:t>bị</a:t>
            </a:r>
            <a:r>
              <a:rPr lang="en-US" dirty="0"/>
              <a:t> </a:t>
            </a:r>
            <a:r>
              <a:rPr lang="en-US" dirty="0" err="1"/>
              <a:t>lưu</a:t>
            </a:r>
            <a:r>
              <a:rPr lang="en-US" dirty="0"/>
              <a:t> </a:t>
            </a:r>
            <a:r>
              <a:rPr lang="en-US" dirty="0" err="1"/>
              <a:t>trữ</a:t>
            </a:r>
            <a:endParaRPr lang="en-US" dirty="0"/>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68301" y="1778942"/>
            <a:ext cx="3942251" cy="44891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6238919" cy="1325563"/>
          </a:xfrm>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(1/4)</a:t>
            </a:r>
            <a:endParaRPr lang="en-US" dirty="0"/>
          </a:p>
        </p:txBody>
      </p:sp>
      <p:sp>
        <p:nvSpPr>
          <p:cNvPr id="3" name="Content Placeholder 2"/>
          <p:cNvSpPr>
            <a:spLocks noGrp="1"/>
          </p:cNvSpPr>
          <p:nvPr>
            <p:ph idx="1"/>
          </p:nvPr>
        </p:nvSpPr>
        <p:spPr>
          <a:xfrm>
            <a:off x="393700" y="1783938"/>
            <a:ext cx="6238920" cy="3951116"/>
          </a:xfrm>
        </p:spPr>
        <p:txBody>
          <a:bodyPr>
            <a:normAutofit/>
          </a:bodyPr>
          <a:lstStyle/>
          <a:p>
            <a:pPr lvl="0" algn="just"/>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ra </a:t>
            </a:r>
            <a:r>
              <a:rPr lang="en-US" dirty="0" err="1"/>
              <a:t>mang</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chúng</a:t>
            </a:r>
            <a:r>
              <a:rPr lang="en-US" dirty="0"/>
              <a:t> </a:t>
            </a:r>
            <a:r>
              <a:rPr lang="en-US" dirty="0" err="1"/>
              <a:t>lưu</a:t>
            </a:r>
            <a:r>
              <a:rPr lang="en-US" dirty="0"/>
              <a:t> </a:t>
            </a:r>
            <a:r>
              <a:rPr lang="en-US" dirty="0" err="1"/>
              <a:t>trữ</a:t>
            </a:r>
            <a:r>
              <a:rPr lang="en-US" dirty="0"/>
              <a:t> (Q)</a:t>
            </a:r>
            <a:endParaRPr lang="en-US" dirty="0"/>
          </a:p>
          <a:p>
            <a:pPr lvl="0"/>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a:t>
            </a:r>
            <a:r>
              <a:rPr lang="en-US" dirty="0" err="1"/>
              <a:t>vào</a:t>
            </a:r>
            <a:r>
              <a:rPr lang="en-US" dirty="0"/>
              <a:t> </a:t>
            </a:r>
            <a:r>
              <a:rPr lang="en-US" dirty="0" err="1"/>
              <a:t>để</a:t>
            </a:r>
            <a:r>
              <a:rPr lang="en-US" dirty="0"/>
              <a:t> </a:t>
            </a:r>
            <a:r>
              <a:rPr lang="en-US" dirty="0" err="1"/>
              <a:t>thu</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điều</a:t>
            </a:r>
            <a:r>
              <a:rPr lang="en-US" dirty="0"/>
              <a:t> </a:t>
            </a:r>
            <a:r>
              <a:rPr lang="en-US" dirty="0" err="1"/>
              <a:t>khiển</a:t>
            </a:r>
            <a:endParaRPr lang="en-US" dirty="0"/>
          </a:p>
          <a:p>
            <a:pPr algn="just"/>
            <a:r>
              <a:rPr lang="en-US" dirty="0" err="1"/>
              <a:t>Có</a:t>
            </a:r>
            <a:r>
              <a:rPr lang="en-US" dirty="0"/>
              <a:t> 1 </a:t>
            </a:r>
            <a:r>
              <a:rPr lang="en-US" dirty="0" err="1"/>
              <a:t>ngõ</a:t>
            </a:r>
            <a:r>
              <a:rPr lang="en-US" dirty="0"/>
              <a:t> </a:t>
            </a:r>
            <a:r>
              <a:rPr lang="en-US" dirty="0" err="1"/>
              <a:t>vào</a:t>
            </a:r>
            <a:r>
              <a:rPr lang="en-US" dirty="0"/>
              <a:t> NẠP </a:t>
            </a:r>
            <a:r>
              <a:rPr lang="en-US" dirty="0" err="1"/>
              <a:t>để</a:t>
            </a:r>
            <a:r>
              <a:rPr lang="en-US" dirty="0"/>
              <a:t> </a:t>
            </a:r>
            <a:r>
              <a:rPr lang="en-US" dirty="0" err="1"/>
              <a:t>điều</a:t>
            </a:r>
            <a:r>
              <a:rPr lang="en-US" dirty="0"/>
              <a:t> </a:t>
            </a:r>
            <a:r>
              <a:rPr lang="en-US" dirty="0" err="1"/>
              <a:t>khiển</a:t>
            </a:r>
            <a:r>
              <a:rPr lang="en-US" dirty="0"/>
              <a:t> </a:t>
            </a:r>
            <a:r>
              <a:rPr lang="en-US" dirty="0" err="1"/>
              <a:t>việc</a:t>
            </a:r>
            <a:r>
              <a:rPr lang="en-US" dirty="0"/>
              <a:t> </a:t>
            </a:r>
            <a:r>
              <a:rPr lang="en-US" dirty="0" err="1"/>
              <a:t>cập</a:t>
            </a:r>
            <a:r>
              <a:rPr lang="en-US" dirty="0"/>
              <a:t> </a:t>
            </a:r>
            <a:r>
              <a:rPr lang="en-US" dirty="0" err="1"/>
              <a:t>nhật</a:t>
            </a:r>
            <a:r>
              <a:rPr lang="en-US" dirty="0"/>
              <a:t> </a:t>
            </a:r>
            <a:r>
              <a:rPr lang="en-US" dirty="0" err="1"/>
              <a:t>giá</a:t>
            </a:r>
            <a:r>
              <a:rPr lang="en-US" dirty="0"/>
              <a:t> </a:t>
            </a:r>
            <a:r>
              <a:rPr lang="en-US" dirty="0" err="1"/>
              <a:t>trị</a:t>
            </a:r>
            <a:r>
              <a:rPr lang="en-US" dirty="0"/>
              <a:t> (E, CLK)</a:t>
            </a:r>
            <a:endParaRPr lang="en-US" dirty="0"/>
          </a:p>
          <a:p>
            <a:pPr lvl="1" algn="just"/>
            <a:r>
              <a:rPr lang="en-US" dirty="0"/>
              <a:t>Latch: </a:t>
            </a:r>
            <a:r>
              <a:rPr lang="en-US" dirty="0" err="1"/>
              <a:t>Tích</a:t>
            </a:r>
            <a:r>
              <a:rPr lang="en-US" dirty="0"/>
              <a:t> </a:t>
            </a:r>
            <a:r>
              <a:rPr lang="en-US" dirty="0" err="1"/>
              <a:t>cực</a:t>
            </a:r>
            <a:r>
              <a:rPr lang="en-US" dirty="0"/>
              <a:t> </a:t>
            </a:r>
            <a:r>
              <a:rPr lang="en-US" dirty="0" err="1"/>
              <a:t>theo</a:t>
            </a:r>
            <a:r>
              <a:rPr lang="en-US" dirty="0"/>
              <a:t> </a:t>
            </a:r>
            <a:r>
              <a:rPr lang="en-US" dirty="0" err="1"/>
              <a:t>mức</a:t>
            </a:r>
            <a:endParaRPr lang="en-US" dirty="0"/>
          </a:p>
          <a:p>
            <a:pPr lvl="1" algn="just"/>
            <a:r>
              <a:rPr lang="en-US" dirty="0"/>
              <a:t>Flipflop: </a:t>
            </a:r>
            <a:r>
              <a:rPr lang="en-US" dirty="0" err="1"/>
              <a:t>Tích</a:t>
            </a:r>
            <a:r>
              <a:rPr lang="en-US" dirty="0"/>
              <a:t> </a:t>
            </a:r>
            <a:r>
              <a:rPr lang="en-US" dirty="0" err="1"/>
              <a:t>cực</a:t>
            </a:r>
            <a:r>
              <a:rPr lang="en-US" dirty="0"/>
              <a:t> </a:t>
            </a:r>
            <a:r>
              <a:rPr lang="en-US" err="1"/>
              <a:t>theo</a:t>
            </a:r>
            <a:r>
              <a:rPr lang="en-US"/>
              <a:t> cạnh</a:t>
            </a:r>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7" name="Picture 6"/>
          <p:cNvPicPr>
            <a:picLocks noChangeAspect="1"/>
          </p:cNvPicPr>
          <p:nvPr/>
        </p:nvPicPr>
        <p:blipFill rotWithShape="1">
          <a:blip r:embed="rId1"/>
          <a:srcRect t="8136" r="36901" b="21114"/>
          <a:stretch>
            <a:fillRect/>
          </a:stretch>
        </p:blipFill>
        <p:spPr>
          <a:xfrm>
            <a:off x="6787166" y="879290"/>
            <a:ext cx="5036535" cy="2370324"/>
          </a:xfrm>
          <a:prstGeom prst="rect">
            <a:avLst/>
          </a:prstGeom>
        </p:spPr>
      </p:pic>
      <p:graphicFrame>
        <p:nvGraphicFramePr>
          <p:cNvPr id="8" name="Object 7"/>
          <p:cNvGraphicFramePr>
            <a:graphicFrameLocks noChangeAspect="1"/>
          </p:cNvGraphicFramePr>
          <p:nvPr/>
        </p:nvGraphicFramePr>
        <p:xfrm>
          <a:off x="6185716" y="3522249"/>
          <a:ext cx="5612584" cy="2747963"/>
        </p:xfrm>
        <a:graphic>
          <a:graphicData uri="http://schemas.openxmlformats.org/presentationml/2006/ole">
            <mc:AlternateContent xmlns:mc="http://schemas.openxmlformats.org/markup-compatibility/2006">
              <mc:Choice xmlns:v="urn:schemas-microsoft-com:vml" Requires="v">
                <p:oleObj spid="_x0000_s2068" name="Visio" r:id="rId2" imgW="3600450" imgH="1788160" progId="Visio.Drawing.15">
                  <p:embed/>
                </p:oleObj>
              </mc:Choice>
              <mc:Fallback>
                <p:oleObj name="Visio" r:id="rId2" imgW="3600450" imgH="1788160" progId="Visio.Drawing.15">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716" y="3522249"/>
                        <a:ext cx="5612584" cy="2747963"/>
                      </a:xfrm>
                      <a:prstGeom prst="rect">
                        <a:avLst/>
                      </a:prstGeom>
                      <a:noFill/>
                    </p:spPr>
                  </p:pic>
                </p:oleObj>
              </mc:Fallback>
            </mc:AlternateContent>
          </a:graphicData>
        </a:graphic>
      </p:graphicFrame>
      <p:sp>
        <p:nvSpPr>
          <p:cNvPr id="5" name="TextBox 4"/>
          <p:cNvSpPr txBox="1"/>
          <p:nvPr/>
        </p:nvSpPr>
        <p:spPr>
          <a:xfrm>
            <a:off x="393700" y="5715301"/>
            <a:ext cx="6705682" cy="584775"/>
          </a:xfrm>
          <a:prstGeom prst="rect">
            <a:avLst/>
          </a:prstGeom>
          <a:solidFill>
            <a:srgbClr val="FFFF00"/>
          </a:solidFill>
        </p:spPr>
        <p:txBody>
          <a:bodyPr wrap="none" rtlCol="0">
            <a:spAutoFit/>
          </a:bodyPr>
          <a:lstStyle/>
          <a:p>
            <a:r>
              <a:rPr lang="en-US" sz="3200">
                <a:latin typeface="Times New Roman" panose="02020603050405020304" pitchFamily="18" charset="0"/>
                <a:cs typeface="Times New Roman" panose="02020603050405020304" pitchFamily="18" charset="0"/>
              </a:rPr>
              <a:t>Đọc và ghi theo một tín hiệu điều khiển</a:t>
            </a:r>
            <a:endParaRPr 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(2/4) - Latch</a:t>
            </a:r>
            <a:endParaRPr lang="en-US" dirty="0"/>
          </a:p>
        </p:txBody>
      </p:sp>
      <p:sp>
        <p:nvSpPr>
          <p:cNvPr id="3" name="Content Placeholder 2"/>
          <p:cNvSpPr>
            <a:spLocks noGrp="1"/>
          </p:cNvSpPr>
          <p:nvPr>
            <p:ph idx="1"/>
          </p:nvPr>
        </p:nvSpPr>
        <p:spPr/>
        <p:txBody>
          <a:bodyPr/>
          <a:lstStyle/>
          <a:p>
            <a:r>
              <a:rPr lang="en-US"/>
              <a:t>Latch là một thiết bị lưu trữ tích cực theo mức có khả năng lưu trữ 1 bit thông tin</a:t>
            </a:r>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5" name="Picture 4"/>
          <p:cNvPicPr>
            <a:picLocks noChangeAspect="1"/>
          </p:cNvPicPr>
          <p:nvPr/>
        </p:nvPicPr>
        <p:blipFill>
          <a:blip r:embed="rId1"/>
          <a:stretch>
            <a:fillRect/>
          </a:stretch>
        </p:blipFill>
        <p:spPr>
          <a:xfrm>
            <a:off x="1458105" y="2534988"/>
            <a:ext cx="5341352" cy="2237594"/>
          </a:xfrm>
          <a:prstGeom prst="rect">
            <a:avLst/>
          </a:prstGeom>
        </p:spPr>
      </p:pic>
      <p:graphicFrame>
        <p:nvGraphicFramePr>
          <p:cNvPr id="6" name="Table 5"/>
          <p:cNvGraphicFramePr>
            <a:graphicFrameLocks noGrp="1"/>
          </p:cNvGraphicFramePr>
          <p:nvPr/>
        </p:nvGraphicFramePr>
        <p:xfrm>
          <a:off x="7761150" y="2691729"/>
          <a:ext cx="1828800" cy="3418713"/>
        </p:xfrm>
        <a:graphic>
          <a:graphicData uri="http://schemas.openxmlformats.org/drawingml/2006/table">
            <a:tbl>
              <a:tblPr firstRow="1" firstCol="1" bandRow="1">
                <a:tableStyleId>{5940675A-B579-460E-94D1-54222C63F5DA}</a:tableStyleId>
              </a:tblPr>
              <a:tblGrid>
                <a:gridCol w="457200"/>
                <a:gridCol w="457200"/>
                <a:gridCol w="457200"/>
                <a:gridCol w="457200"/>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E</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0</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nvGraphicFramePr>
        <p:xfrm>
          <a:off x="10036199" y="3831301"/>
          <a:ext cx="914400" cy="1139571"/>
        </p:xfrm>
        <a:graphic>
          <a:graphicData uri="http://schemas.openxmlformats.org/drawingml/2006/table">
            <a:tbl>
              <a:tblPr firstRow="1" firstCol="1" bandRow="1">
                <a:tableStyleId>{5940675A-B579-460E-94D1-54222C63F5DA}</a:tableStyleId>
              </a:tblPr>
              <a:tblGrid>
                <a:gridCol w="457200"/>
                <a:gridCol w="457200"/>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E</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8" name="Picture 7"/>
          <p:cNvPicPr>
            <a:picLocks noChangeAspect="1"/>
          </p:cNvPicPr>
          <p:nvPr/>
        </p:nvPicPr>
        <p:blipFill>
          <a:blip r:embed="rId2"/>
          <a:stretch>
            <a:fillRect/>
          </a:stretch>
        </p:blipFill>
        <p:spPr>
          <a:xfrm>
            <a:off x="782224" y="4772582"/>
            <a:ext cx="6616401" cy="1647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(3/4) - Flipflop</a:t>
            </a:r>
            <a:endParaRPr lang="en-US" dirty="0"/>
          </a:p>
        </p:txBody>
      </p:sp>
      <p:sp>
        <p:nvSpPr>
          <p:cNvPr id="3" name="Content Placeholder 2"/>
          <p:cNvSpPr>
            <a:spLocks noGrp="1"/>
          </p:cNvSpPr>
          <p:nvPr>
            <p:ph idx="1"/>
          </p:nvPr>
        </p:nvSpPr>
        <p:spPr/>
        <p:txBody>
          <a:bodyPr>
            <a:normAutofit/>
          </a:bodyPr>
          <a:lstStyle/>
          <a:p>
            <a:r>
              <a:rPr lang="en-US"/>
              <a:t>Flipflop là một thiết bị lưu trữ tích cực theo cạnh có khả năng lưu trữ 1 bit thông tin</a:t>
            </a:r>
            <a:endParaRPr lang="en-US"/>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5" name="Picture 4"/>
          <p:cNvPicPr>
            <a:picLocks noChangeAspect="1"/>
          </p:cNvPicPr>
          <p:nvPr/>
        </p:nvPicPr>
        <p:blipFill>
          <a:blip r:embed="rId1"/>
          <a:stretch>
            <a:fillRect/>
          </a:stretch>
        </p:blipFill>
        <p:spPr>
          <a:xfrm>
            <a:off x="1664869" y="2575984"/>
            <a:ext cx="4933950" cy="2066925"/>
          </a:xfrm>
          <a:prstGeom prst="rect">
            <a:avLst/>
          </a:prstGeom>
        </p:spPr>
      </p:pic>
      <p:pic>
        <p:nvPicPr>
          <p:cNvPr id="6" name="Picture 5"/>
          <p:cNvPicPr>
            <a:picLocks noChangeAspect="1"/>
          </p:cNvPicPr>
          <p:nvPr/>
        </p:nvPicPr>
        <p:blipFill>
          <a:blip r:embed="rId2"/>
          <a:stretch>
            <a:fillRect/>
          </a:stretch>
        </p:blipFill>
        <p:spPr>
          <a:xfrm>
            <a:off x="393700" y="4691035"/>
            <a:ext cx="7476289" cy="1801840"/>
          </a:xfrm>
          <a:prstGeom prst="rect">
            <a:avLst/>
          </a:prstGeom>
        </p:spPr>
      </p:pic>
      <p:graphicFrame>
        <p:nvGraphicFramePr>
          <p:cNvPr id="7" name="Table 6"/>
          <p:cNvGraphicFramePr>
            <a:graphicFrameLocks noGrp="1"/>
          </p:cNvGraphicFramePr>
          <p:nvPr/>
        </p:nvGraphicFramePr>
        <p:xfrm>
          <a:off x="8091935" y="2666134"/>
          <a:ext cx="2103120" cy="3470529"/>
        </p:xfrm>
        <a:graphic>
          <a:graphicData uri="http://schemas.openxmlformats.org/drawingml/2006/table">
            <a:tbl>
              <a:tblPr firstRow="1" firstCol="1" bandRow="1">
                <a:tableStyleId>{5940675A-B579-460E-94D1-54222C63F5DA}</a:tableStyleId>
              </a:tblPr>
              <a:tblGrid>
                <a:gridCol w="731520"/>
                <a:gridCol w="457200"/>
                <a:gridCol w="457200"/>
                <a:gridCol w="457200"/>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Calibri" panose="020F0502020204030204" charset="0"/>
                          <a:cs typeface="Times New Roman" panose="02020603050405020304" pitchFamily="18" charset="0"/>
                        </a:rPr>
                        <a:t>CLK</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1</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0</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0</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2200" kern="1200" spc="-20">
                          <a:solidFill>
                            <a:schemeClr val="tx1"/>
                          </a:solidFill>
                          <a:effectLst/>
                          <a:latin typeface="Times New Roman" panose="02020603050405020304" pitchFamily="18" charset="0"/>
                          <a:ea typeface="+mn-ea"/>
                          <a:cs typeface="Times New Roman" panose="02020603050405020304" pitchFamily="18" charset="0"/>
                        </a:rPr>
                        <a:t>1</a:t>
                      </a:r>
                      <a:endParaRPr lang="en-US" sz="2200" kern="1200" spc="-2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nvGraphicFramePr>
        <p:xfrm>
          <a:off x="10527131" y="3879427"/>
          <a:ext cx="1188720" cy="1146048"/>
        </p:xfrm>
        <a:graphic>
          <a:graphicData uri="http://schemas.openxmlformats.org/drawingml/2006/table">
            <a:tbl>
              <a:tblPr firstRow="1" firstCol="1" bandRow="1">
                <a:tableStyleId>{5940675A-B579-460E-94D1-54222C63F5DA}</a:tableStyleId>
              </a:tblPr>
              <a:tblGrid>
                <a:gridCol w="731520"/>
                <a:gridCol w="457200"/>
              </a:tblGrid>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Calibri" panose="020F0502020204030204" charset="0"/>
                          <a:cs typeface="Times New Roman" panose="02020603050405020304" pitchFamily="18" charset="0"/>
                        </a:rPr>
                        <a:t>CLK</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r>
                        <a:rPr lang="en-US" sz="2200" spc="-20" baseline="30000">
                          <a:effectLst/>
                          <a:latin typeface="Times New Roman" panose="02020603050405020304" pitchFamily="18" charset="0"/>
                          <a:cs typeface="Times New Roman" panose="02020603050405020304" pitchFamily="18" charset="0"/>
                        </a:rPr>
                        <a:t>+</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marR="0" algn="ctr">
                        <a:lnSpc>
                          <a:spcPct val="125000"/>
                        </a:lnSpc>
                        <a:spcBef>
                          <a:spcPts val="600"/>
                        </a:spcBef>
                        <a:spcAft>
                          <a:spcPts val="0"/>
                        </a:spcAft>
                      </a:pPr>
                      <a:r>
                        <a:rPr lang="en-US" sz="2200" spc="-20">
                          <a:effectLst/>
                          <a:latin typeface="Times New Roman" panose="02020603050405020304" pitchFamily="18" charset="0"/>
                          <a:ea typeface="Calibri" panose="020F0502020204030204" charset="0"/>
                          <a:cs typeface="Times New Roman" panose="02020603050405020304" pitchFamily="18" charset="0"/>
                        </a:rPr>
                        <a:t>-</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Q</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0">
                <a:tc>
                  <a:txBody>
                    <a:bodyPr/>
                    <a:lstStyle/>
                    <a:p>
                      <a:pPr marL="0" marR="0" lvl="0" indent="0" algn="ctr" defTabSz="914400" rtl="0" eaLnBrk="1" fontAlgn="auto" latinLnBrk="0" hangingPunct="1">
                        <a:lnSpc>
                          <a:spcPct val="125000"/>
                        </a:lnSpc>
                        <a:spcBef>
                          <a:spcPts val="600"/>
                        </a:spcBef>
                        <a:spcAft>
                          <a:spcPts val="0"/>
                        </a:spcAft>
                        <a:buClrTx/>
                        <a:buSzTx/>
                        <a:buFontTx/>
                        <a:buNone/>
                        <a:defRPr/>
                      </a:pPr>
                      <a:r>
                        <a:rPr lang="en-US" sz="22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a:effectLst/>
                        <a:latin typeface="Calibri" panose="020F0502020204030204" charset="0"/>
                        <a:ea typeface="Calibri" panose="020F0502020204030204" charset="0"/>
                        <a:cs typeface="Times New Roman" panose="02020603050405020304" pitchFamily="18" charset="0"/>
                      </a:endParaRPr>
                    </a:p>
                  </a:txBody>
                  <a:tcPr marL="68580" marR="6858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2200" spc="-20">
                          <a:effectLst/>
                          <a:latin typeface="Times New Roman" panose="02020603050405020304" pitchFamily="18" charset="0"/>
                          <a:cs typeface="Times New Roman" panose="02020603050405020304" pitchFamily="18" charset="0"/>
                        </a:rPr>
                        <a:t>D</a:t>
                      </a:r>
                      <a:endParaRPr lang="en-US" sz="22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4</a:t>
            </a:r>
            <a:endParaRPr lang="en-US" dirty="0"/>
          </a:p>
        </p:txBody>
      </p:sp>
      <p:sp>
        <p:nvSpPr>
          <p:cNvPr id="3" name="Content Placeholder 2"/>
          <p:cNvSpPr>
            <a:spLocks noGrp="1"/>
          </p:cNvSpPr>
          <p:nvPr>
            <p:ph idx="1"/>
          </p:nvPr>
        </p:nvSpPr>
        <p:spPr>
          <a:xfrm>
            <a:off x="393700" y="1825625"/>
            <a:ext cx="4899517" cy="4351338"/>
          </a:xfrm>
        </p:spPr>
        <p:txBody>
          <a:bodyPr/>
          <a:lstStyle/>
          <a:p>
            <a:r>
              <a:rPr lang="en-US" dirty="0"/>
              <a:t>Hoàn </a:t>
            </a:r>
            <a:r>
              <a:rPr lang="en-US" dirty="0" err="1"/>
              <a:t>thành</a:t>
            </a:r>
            <a:r>
              <a:rPr lang="en-US" dirty="0"/>
              <a:t> </a:t>
            </a:r>
            <a:r>
              <a:rPr lang="en-US" dirty="0" err="1"/>
              <a:t>dạng</a:t>
            </a:r>
            <a:r>
              <a:rPr lang="en-US" dirty="0"/>
              <a:t> </a:t>
            </a:r>
            <a:r>
              <a:rPr lang="en-US" dirty="0" err="1"/>
              <a:t>sóng</a:t>
            </a:r>
            <a:r>
              <a:rPr lang="en-US" dirty="0"/>
              <a:t> </a:t>
            </a:r>
            <a:r>
              <a:rPr lang="en-US" dirty="0" err="1"/>
              <a:t>của</a:t>
            </a:r>
            <a:r>
              <a:rPr lang="en-US" dirty="0"/>
              <a:t> Q1 </a:t>
            </a:r>
            <a:r>
              <a:rPr lang="en-US" dirty="0" err="1"/>
              <a:t>và</a:t>
            </a:r>
            <a:r>
              <a:rPr lang="en-US" dirty="0"/>
              <a:t> Q2</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5418786" y="1862138"/>
            <a:ext cx="6248400" cy="43148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(4/4) – Thanh </a:t>
            </a:r>
            <a:r>
              <a:rPr lang="en-US" dirty="0" err="1"/>
              <a:t>ghi</a:t>
            </a:r>
            <a:endParaRPr lang="en-US" dirty="0"/>
          </a:p>
        </p:txBody>
      </p:sp>
      <p:sp>
        <p:nvSpPr>
          <p:cNvPr id="3" name="Content Placeholder 2"/>
          <p:cNvSpPr>
            <a:spLocks noGrp="1"/>
          </p:cNvSpPr>
          <p:nvPr>
            <p:ph idx="1"/>
          </p:nvPr>
        </p:nvSpPr>
        <p:spPr>
          <a:xfrm>
            <a:off x="4210756" y="1825625"/>
            <a:ext cx="7612944" cy="4351338"/>
          </a:xfrm>
        </p:spPr>
        <p:txBody>
          <a:bodyPr/>
          <a:lstStyle/>
          <a:p>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endParaRPr lang="en-US" dirty="0"/>
          </a:p>
          <a:p>
            <a:pPr lvl="1"/>
            <a:r>
              <a:rPr lang="en-US" dirty="0" err="1"/>
              <a:t>Có</a:t>
            </a:r>
            <a:r>
              <a:rPr lang="en-US" dirty="0"/>
              <a:t> </a:t>
            </a:r>
            <a:r>
              <a:rPr lang="en-US" dirty="0" err="1"/>
              <a:t>thể</a:t>
            </a:r>
            <a:r>
              <a:rPr lang="en-US" dirty="0"/>
              <a:t> </a:t>
            </a:r>
            <a:r>
              <a:rPr lang="en-US" dirty="0" err="1"/>
              <a:t>bổ</a:t>
            </a:r>
            <a:r>
              <a:rPr lang="en-US" dirty="0"/>
              <a:t> sung </a:t>
            </a:r>
            <a:r>
              <a:rPr lang="en-US" dirty="0" err="1"/>
              <a:t>khối</a:t>
            </a:r>
            <a:r>
              <a:rPr lang="en-US" dirty="0"/>
              <a:t> </a:t>
            </a:r>
            <a:r>
              <a:rPr lang="en-US" dirty="0" err="1"/>
              <a:t>luận</a:t>
            </a:r>
            <a:r>
              <a:rPr lang="en-US" dirty="0"/>
              <a:t> </a:t>
            </a:r>
            <a:r>
              <a:rPr lang="en-US" dirty="0" err="1"/>
              <a:t>lý</a:t>
            </a:r>
            <a:r>
              <a:rPr lang="en-US" dirty="0"/>
              <a:t> </a:t>
            </a:r>
            <a:r>
              <a:rPr lang="en-US" dirty="0" err="1"/>
              <a:t>tổ</a:t>
            </a:r>
            <a:r>
              <a:rPr lang="en-US" dirty="0"/>
              <a:t> </a:t>
            </a:r>
            <a:r>
              <a:rPr lang="en-US" dirty="0" err="1"/>
              <a:t>hợp</a:t>
            </a:r>
            <a:r>
              <a:rPr lang="en-US" dirty="0"/>
              <a:t> </a:t>
            </a:r>
            <a:r>
              <a:rPr lang="en-US" dirty="0" err="1"/>
              <a:t>để</a:t>
            </a:r>
            <a:r>
              <a:rPr lang="en-US" dirty="0"/>
              <a:t> </a:t>
            </a:r>
            <a:r>
              <a:rPr lang="en-US" dirty="0" err="1"/>
              <a:t>xử</a:t>
            </a:r>
            <a:r>
              <a:rPr lang="en-US" dirty="0"/>
              <a:t> </a:t>
            </a:r>
            <a:r>
              <a:rPr lang="en-US" dirty="0" err="1"/>
              <a:t>lý</a:t>
            </a:r>
            <a:endParaRPr lang="en-US"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6" name="Object 5"/>
          <p:cNvGraphicFramePr>
            <a:graphicFrameLocks noChangeAspect="1"/>
          </p:cNvGraphicFramePr>
          <p:nvPr/>
        </p:nvGraphicFramePr>
        <p:xfrm>
          <a:off x="393699" y="1690688"/>
          <a:ext cx="3726751" cy="4665661"/>
        </p:xfrm>
        <a:graphic>
          <a:graphicData uri="http://schemas.openxmlformats.org/presentationml/2006/ole">
            <mc:AlternateContent xmlns:mc="http://schemas.openxmlformats.org/markup-compatibility/2006">
              <mc:Choice xmlns:v="urn:schemas-microsoft-com:vml" Requires="v">
                <p:oleObj spid="_x0000_s3110" name="Visio" r:id="rId1" imgW="2955290" imgH="3755390" progId="Visio.Drawing.15">
                  <p:embed/>
                </p:oleObj>
              </mc:Choice>
              <mc:Fallback>
                <p:oleObj name="Visio" r:id="rId1" imgW="2955290" imgH="3755390" progId="Visio.Drawing.15">
                  <p:embed/>
                  <p:pic>
                    <p:nvPicPr>
                      <p:cNvPr id="0" name="Object 5"/>
                      <p:cNvPicPr>
                        <a:picLocks noChangeAspect="1" noChangeArrowheads="1"/>
                      </p:cNvPicPr>
                      <p:nvPr/>
                    </p:nvPicPr>
                    <p:blipFill>
                      <a:blip r:embed="rId2"/>
                      <a:srcRect/>
                      <a:stretch>
                        <a:fillRect/>
                      </a:stretch>
                    </p:blipFill>
                    <p:spPr bwMode="auto">
                      <a:xfrm>
                        <a:off x="393699" y="1690688"/>
                        <a:ext cx="3726751" cy="4665661"/>
                      </a:xfrm>
                      <a:prstGeom prst="rect">
                        <a:avLst/>
                      </a:prstGeom>
                      <a:noFill/>
                    </p:spPr>
                  </p:pic>
                </p:oleObj>
              </mc:Fallback>
            </mc:AlternateContent>
          </a:graphicData>
        </a:graphic>
      </p:graphicFrame>
      <p:graphicFrame>
        <p:nvGraphicFramePr>
          <p:cNvPr id="8" name="Object 7"/>
          <p:cNvGraphicFramePr>
            <a:graphicFrameLocks noChangeAspect="1"/>
          </p:cNvGraphicFramePr>
          <p:nvPr/>
        </p:nvGraphicFramePr>
        <p:xfrm>
          <a:off x="4210756" y="4729163"/>
          <a:ext cx="2305050" cy="1447800"/>
        </p:xfrm>
        <a:graphic>
          <a:graphicData uri="http://schemas.openxmlformats.org/presentationml/2006/ole">
            <mc:AlternateContent xmlns:mc="http://schemas.openxmlformats.org/markup-compatibility/2006">
              <mc:Choice xmlns:v="urn:schemas-microsoft-com:vml" Requires="v">
                <p:oleObj spid="_x0000_s3111" name="Visio" r:id="rId3" imgW="1991995" imgH="1232535" progId="Visio.Drawing.15">
                  <p:embed/>
                </p:oleObj>
              </mc:Choice>
              <mc:Fallback>
                <p:oleObj name="Visio" r:id="rId3" imgW="1991995" imgH="1232535"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756" y="4729163"/>
                        <a:ext cx="23050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p:cNvPicPr>
          <p:nvPr/>
        </p:nvPicPr>
        <p:blipFill>
          <a:blip r:embed="rId5"/>
          <a:stretch>
            <a:fillRect/>
          </a:stretch>
        </p:blipFill>
        <p:spPr>
          <a:xfrm>
            <a:off x="5826126" y="3312497"/>
            <a:ext cx="5972175" cy="1695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6 </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INC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lên</a:t>
            </a:r>
            <a:r>
              <a:rPr lang="en-US" dirty="0">
                <a:effectLst/>
                <a:latin typeface="Times New Roman" panose="02020603050405020304" pitchFamily="18" charset="0"/>
                <a:ea typeface="Times New Roman" panose="02020603050405020304" pitchFamily="18" charset="0"/>
              </a:rPr>
              <a:t> 1. </a:t>
            </a:r>
            <a:r>
              <a:rPr lang="vi-VN" spc="-20" dirty="0">
                <a:effectLst/>
                <a:latin typeface="Times New Roman" panose="02020603050405020304" pitchFamily="18" charset="0"/>
                <a:ea typeface="Times New Roman" panose="02020603050405020304" pitchFamily="18" charset="0"/>
              </a:rPr>
              <a:t>Trong đó O là ngõ ra và I là ngõ vào. Mối quan hệ giữa O và I là: O = I + 1.</a:t>
            </a:r>
            <a:r>
              <a:rPr lang="en-US" spc="-20" dirty="0">
                <a:effectLst/>
                <a:latin typeface="Times New Roman" panose="02020603050405020304" pitchFamily="18" charset="0"/>
                <a:ea typeface="Times New Roman" panose="02020603050405020304" pitchFamily="18" charset="0"/>
              </a:rPr>
              <a:t> REG </a:t>
            </a:r>
            <a:r>
              <a:rPr lang="en-US" spc="-20" dirty="0" err="1">
                <a:effectLst/>
                <a:latin typeface="Times New Roman" panose="02020603050405020304" pitchFamily="18" charset="0"/>
                <a:ea typeface="Times New Roman" panose="02020603050405020304" pitchFamily="18" charset="0"/>
              </a:rPr>
              <a:t>là</a:t>
            </a:r>
            <a:r>
              <a:rPr lang="en-US" spc="-20" dirty="0">
                <a:effectLst/>
                <a:latin typeface="Times New Roman" panose="02020603050405020304" pitchFamily="18" charset="0"/>
                <a:ea typeface="Times New Roman" panose="02020603050405020304" pitchFamily="18" charset="0"/>
              </a:rPr>
              <a:t> </a:t>
            </a:r>
            <a:r>
              <a:rPr lang="en-US" spc="-20" dirty="0" err="1">
                <a:effectLst/>
                <a:latin typeface="Times New Roman" panose="02020603050405020304" pitchFamily="18" charset="0"/>
                <a:ea typeface="Times New Roman" panose="02020603050405020304" pitchFamily="18" charset="0"/>
              </a:rPr>
              <a:t>thanh</a:t>
            </a:r>
            <a:r>
              <a:rPr lang="en-US" spc="-20" dirty="0">
                <a:effectLst/>
                <a:latin typeface="Times New Roman" panose="02020603050405020304" pitchFamily="18" charset="0"/>
                <a:ea typeface="Times New Roman" panose="02020603050405020304" pitchFamily="18" charset="0"/>
              </a:rPr>
              <a:t> </a:t>
            </a:r>
            <a:r>
              <a:rPr lang="en-US" spc="-20" dirty="0" err="1">
                <a:effectLst/>
                <a:latin typeface="Times New Roman" panose="02020603050405020304" pitchFamily="18" charset="0"/>
                <a:ea typeface="Times New Roman" panose="02020603050405020304" pitchFamily="18" charset="0"/>
              </a:rPr>
              <a:t>ghi</a:t>
            </a:r>
            <a:r>
              <a:rPr lang="en-US" spc="-20" dirty="0">
                <a:effectLst/>
                <a:latin typeface="Times New Roman" panose="02020603050405020304" pitchFamily="18" charset="0"/>
                <a:ea typeface="Times New Roman" panose="02020603050405020304" pitchFamily="18" charset="0"/>
              </a:rPr>
              <a:t> </a:t>
            </a:r>
            <a:r>
              <a:rPr lang="en-US" spc="-20" dirty="0" err="1">
                <a:effectLst/>
                <a:latin typeface="Times New Roman" panose="02020603050405020304" pitchFamily="18" charset="0"/>
                <a:ea typeface="Times New Roman" panose="02020603050405020304" pitchFamily="18" charset="0"/>
              </a:rPr>
              <a:t>chứa</a:t>
            </a:r>
            <a:r>
              <a:rPr lang="en-US" spc="-20" dirty="0">
                <a:effectLst/>
                <a:latin typeface="Times New Roman" panose="02020603050405020304" pitchFamily="18" charset="0"/>
                <a:ea typeface="Times New Roman" panose="02020603050405020304" pitchFamily="18" charset="0"/>
              </a:rPr>
              <a:t> 2 D flipflop. </a:t>
            </a:r>
            <a:r>
              <a:rPr lang="vi-VN" dirty="0">
                <a:effectLst/>
                <a:latin typeface="Times New Roman" panose="02020603050405020304" pitchFamily="18" charset="0"/>
                <a:ea typeface="Times New Roman" panose="02020603050405020304" pitchFamily="18" charset="0"/>
              </a:rPr>
              <a:t>Giả sử ban đầu Q = 0, sau 4 lần ngõ vào CLK tích cực thì Q bằng bao nhiêu?</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graphicFrame>
        <p:nvGraphicFramePr>
          <p:cNvPr id="8" name="Object 7"/>
          <p:cNvGraphicFramePr>
            <a:graphicFrameLocks noChangeAspect="1"/>
          </p:cNvGraphicFramePr>
          <p:nvPr/>
        </p:nvGraphicFramePr>
        <p:xfrm>
          <a:off x="4682085" y="3429000"/>
          <a:ext cx="2853230" cy="2570879"/>
        </p:xfrm>
        <a:graphic>
          <a:graphicData uri="http://schemas.openxmlformats.org/presentationml/2006/ole">
            <mc:AlternateContent xmlns:mc="http://schemas.openxmlformats.org/markup-compatibility/2006">
              <mc:Choice xmlns:v="urn:schemas-microsoft-com:vml" Requires="v">
                <p:oleObj spid="_x0000_s4106" name="Visio" r:id="rId1" imgW="1608455" imgH="1403985" progId="Visio.Drawing.15">
                  <p:embed/>
                </p:oleObj>
              </mc:Choice>
              <mc:Fallback>
                <p:oleObj name="Visio" r:id="rId1" imgW="1608455" imgH="1403985" progId="Visio.Drawing.15">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085" y="3429000"/>
                        <a:ext cx="2853230" cy="2570879"/>
                      </a:xfrm>
                      <a:prstGeom prst="rect">
                        <a:avLst/>
                      </a:prstGeom>
                      <a:noFill/>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68301" y="1778942"/>
            <a:ext cx="3942251" cy="448915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err="1"/>
              <a:t>Câu</a:t>
            </a:r>
            <a:r>
              <a:rPr lang="en-US" dirty="0"/>
              <a:t> </a:t>
            </a:r>
            <a:r>
              <a:rPr lang="en-US" dirty="0" err="1"/>
              <a:t>hỏi</a:t>
            </a:r>
            <a:r>
              <a:rPr lang="en-US" dirty="0"/>
              <a:t> </a:t>
            </a:r>
            <a:r>
              <a:rPr lang="en-US" dirty="0" err="1"/>
              <a:t>và</a:t>
            </a:r>
            <a:r>
              <a:rPr lang="en-US" dirty="0"/>
              <a:t> </a:t>
            </a:r>
            <a:r>
              <a:rPr lang="en-US" dirty="0" err="1"/>
              <a:t>Bài</a:t>
            </a:r>
            <a:r>
              <a:rPr lang="en-US" dirty="0"/>
              <a:t> </a:t>
            </a:r>
            <a:r>
              <a:rPr lang="en-US" dirty="0" err="1"/>
              <a:t>tập</a:t>
            </a:r>
            <a:r>
              <a:rPr lang="en-US"/>
              <a:t> (2/2</a:t>
            </a:r>
            <a:r>
              <a:rPr lang="en-US" dirty="0"/>
              <a:t>)</a:t>
            </a:r>
            <a:endParaRPr lang="en-US" dirty="0"/>
          </a:p>
        </p:txBody>
      </p:sp>
      <p:sp>
        <p:nvSpPr>
          <p:cNvPr id="3" name="Content Placeholder 2"/>
          <p:cNvSpPr>
            <a:spLocks noGrp="1"/>
          </p:cNvSpPr>
          <p:nvPr>
            <p:ph idx="1"/>
          </p:nvPr>
        </p:nvSpPr>
        <p:spPr/>
        <p:txBody>
          <a:bodyPr/>
          <a:lstStyle/>
          <a:p>
            <a:r>
              <a:rPr lang="en-US" dirty="0" err="1"/>
              <a:t>Ngõ</a:t>
            </a:r>
            <a:r>
              <a:rPr lang="en-US" dirty="0"/>
              <a:t> </a:t>
            </a:r>
            <a:r>
              <a:rPr lang="en-US" dirty="0" err="1"/>
              <a:t>vào</a:t>
            </a:r>
            <a:r>
              <a:rPr lang="en-US" dirty="0"/>
              <a:t> D </a:t>
            </a:r>
            <a:r>
              <a:rPr lang="en-US" dirty="0" err="1"/>
              <a:t>của</a:t>
            </a:r>
            <a:r>
              <a:rPr lang="en-US" dirty="0"/>
              <a:t> D flipflop </a:t>
            </a:r>
            <a:r>
              <a:rPr lang="en-US" dirty="0" err="1"/>
              <a:t>có</a:t>
            </a:r>
            <a:r>
              <a:rPr lang="en-US" dirty="0"/>
              <a:t> </a:t>
            </a:r>
            <a:r>
              <a:rPr lang="en-US" dirty="0" err="1"/>
              <a:t>biểu</a:t>
            </a:r>
            <a:r>
              <a:rPr lang="en-US" dirty="0"/>
              <a:t> </a:t>
            </a:r>
            <a:r>
              <a:rPr lang="en-US" dirty="0" err="1"/>
              <a:t>thức</a:t>
            </a:r>
            <a:r>
              <a:rPr lang="en-US" dirty="0"/>
              <a:t> D = AR + E. </a:t>
            </a:r>
            <a:r>
              <a:rPr lang="en-US" dirty="0" err="1"/>
              <a:t>Hãy</a:t>
            </a:r>
            <a:r>
              <a:rPr lang="en-US" dirty="0"/>
              <a:t> </a:t>
            </a:r>
            <a:r>
              <a:rPr lang="en-US" dirty="0" err="1"/>
              <a:t>vẽ</a:t>
            </a:r>
            <a:r>
              <a:rPr lang="en-US" dirty="0"/>
              <a:t> </a:t>
            </a:r>
            <a:r>
              <a:rPr lang="en-US" dirty="0" err="1"/>
              <a:t>dạng</a:t>
            </a:r>
            <a:r>
              <a:rPr lang="en-US" dirty="0"/>
              <a:t> </a:t>
            </a:r>
            <a:r>
              <a:rPr lang="en-US" dirty="0" err="1"/>
              <a:t>sóng</a:t>
            </a:r>
            <a:r>
              <a:rPr lang="en-US" dirty="0"/>
              <a:t> </a:t>
            </a:r>
            <a:r>
              <a:rPr lang="en-US" dirty="0" err="1"/>
              <a:t>của</a:t>
            </a:r>
            <a:r>
              <a:rPr lang="en-US" dirty="0"/>
              <a:t> </a:t>
            </a:r>
            <a:r>
              <a:rPr lang="en-US" dirty="0" err="1"/>
              <a:t>ngõ</a:t>
            </a:r>
            <a:r>
              <a:rPr lang="en-US" dirty="0"/>
              <a:t> ra Q</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1962150" y="3300413"/>
            <a:ext cx="8267700" cy="2876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448908" y="1825625"/>
            <a:ext cx="7374791" cy="4351338"/>
          </a:xfrm>
        </p:spPr>
        <p:txBody>
          <a:bodyPr/>
          <a:lstStyle/>
          <a:p>
            <a:pPr marL="514350" indent="-514350">
              <a:buFont typeface="+mj-lt"/>
              <a:buAutoNum type="arabicPeriod"/>
            </a:pPr>
            <a:r>
              <a:rPr lang="en-US" dirty="0" err="1"/>
              <a:t>Mạch</a:t>
            </a:r>
            <a:r>
              <a:rPr lang="en-US" dirty="0"/>
              <a:t> </a:t>
            </a:r>
            <a:r>
              <a:rPr lang="en-US" dirty="0" err="1"/>
              <a:t>số</a:t>
            </a:r>
            <a:endParaRPr lang="en-US" dirty="0"/>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68301" y="1778942"/>
            <a:ext cx="3942251" cy="44891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63006" y="5038796"/>
            <a:ext cx="7147331" cy="912825"/>
          </a:xfrm>
          <a:prstGeom prst="rect">
            <a:avLst/>
          </a:prstGeom>
          <a:solidFill>
            <a:srgbClr val="FFFF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r>
              <a:rPr lang="en-US"/>
              <a:t>Mạch số là mạch thu nhận, truyền, lưu trữ và xử lý tín hiệu số</a:t>
            </a:r>
            <a:endParaRPr lang="en-US"/>
          </a:p>
          <a:p>
            <a:r>
              <a:rPr lang="en-US"/>
              <a:t>Thiết kế mạch số:</a:t>
            </a:r>
            <a:endParaRPr lang="en-US"/>
          </a:p>
          <a:p>
            <a:pPr lvl="1"/>
            <a:r>
              <a:rPr lang="en-US"/>
              <a:t>Xác định chức năng của mạch số</a:t>
            </a:r>
            <a:endParaRPr lang="en-US"/>
          </a:p>
          <a:p>
            <a:pPr lvl="2"/>
            <a:r>
              <a:rPr lang="en-US"/>
              <a:t>Tìm mối quan hệ giữa các ngõ vào và các ngõ ra:</a:t>
            </a:r>
            <a:endParaRPr lang="en-US"/>
          </a:p>
          <a:p>
            <a:pPr lvl="3">
              <a:lnSpc>
                <a:spcPct val="110000"/>
              </a:lnSpc>
            </a:pPr>
            <a:r>
              <a:rPr lang="en-US"/>
              <a:t>Hàm Boolean</a:t>
            </a:r>
            <a:endParaRPr lang="en-US"/>
          </a:p>
          <a:p>
            <a:pPr lvl="3">
              <a:lnSpc>
                <a:spcPct val="110000"/>
              </a:lnSpc>
            </a:pPr>
            <a:r>
              <a:rPr lang="en-US"/>
              <a:t>Bảng chân trị</a:t>
            </a:r>
            <a:endParaRPr lang="en-US"/>
          </a:p>
          <a:p>
            <a:pPr lvl="1"/>
            <a:r>
              <a:rPr lang="en-US"/>
              <a:t>Xác định cấu trúc của mạch số</a:t>
            </a:r>
            <a:endParaRPr lang="en-US"/>
          </a:p>
          <a:p>
            <a:pPr lvl="2"/>
            <a:r>
              <a:rPr lang="en-US"/>
              <a:t>Tìm và kết nối các thiết bị thực hiện các toán tử luận lý:</a:t>
            </a:r>
            <a:endParaRPr lang="en-US"/>
          </a:p>
          <a:p>
            <a:pPr lvl="3">
              <a:lnSpc>
                <a:spcPct val="100000"/>
              </a:lnSpc>
            </a:pPr>
            <a:r>
              <a:rPr lang="en-US"/>
              <a:t>AND, OR, NOT</a:t>
            </a:r>
            <a:endParaRPr lang="en-US"/>
          </a:p>
          <a:p>
            <a:endParaRPr lang="en-US" dirty="0"/>
          </a:p>
        </p:txBody>
      </p:sp>
      <p:sp>
        <p:nvSpPr>
          <p:cNvPr id="2" name="Title 1"/>
          <p:cNvSpPr>
            <a:spLocks noGrp="1"/>
          </p:cNvSpPr>
          <p:nvPr>
            <p:ph type="title"/>
          </p:nvPr>
        </p:nvSpPr>
        <p:spPr/>
        <p:txBody>
          <a:bodyPr/>
          <a:lstStyle/>
          <a:p>
            <a:r>
              <a:rPr lang="en-US" dirty="0"/>
              <a:t>1. </a:t>
            </a:r>
            <a:r>
              <a:rPr lang="en-US" dirty="0" err="1"/>
              <a:t>Mạch</a:t>
            </a:r>
            <a:r>
              <a:rPr lang="en-US" dirty="0"/>
              <a:t> </a:t>
            </a:r>
            <a:r>
              <a:rPr lang="en-US" dirty="0" err="1"/>
              <a:t>số</a:t>
            </a:r>
            <a:r>
              <a:rPr lang="en-US" dirty="0"/>
              <a:t> (1/3)</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Mạch</a:t>
            </a:r>
            <a:r>
              <a:rPr lang="en-US" dirty="0"/>
              <a:t> </a:t>
            </a:r>
            <a:r>
              <a:rPr lang="en-US" dirty="0" err="1"/>
              <a:t>số</a:t>
            </a:r>
            <a:r>
              <a:rPr lang="en-US" dirty="0"/>
              <a:t> (2/3) – </a:t>
            </a:r>
            <a:r>
              <a:rPr lang="en-US" dirty="0" err="1"/>
              <a:t>Các</a:t>
            </a:r>
            <a:r>
              <a:rPr lang="en-US" dirty="0"/>
              <a:t> </a:t>
            </a:r>
            <a:r>
              <a:rPr lang="en-US" dirty="0" err="1"/>
              <a:t>cổng</a:t>
            </a:r>
            <a:r>
              <a:rPr lang="en-US" dirty="0"/>
              <a:t> </a:t>
            </a:r>
            <a:r>
              <a:rPr lang="en-US" dirty="0" err="1"/>
              <a:t>luận</a:t>
            </a:r>
            <a:r>
              <a:rPr lang="en-US" dirty="0"/>
              <a:t> </a:t>
            </a:r>
            <a:r>
              <a:rPr lang="en-US" dirty="0" err="1"/>
              <a:t>lý</a:t>
            </a:r>
            <a:endParaRPr lang="en-US" dirty="0"/>
          </a:p>
        </p:txBody>
      </p:sp>
      <p:pic>
        <p:nvPicPr>
          <p:cNvPr id="5" name="Content Placeholder 4"/>
          <p:cNvPicPr>
            <a:picLocks noGrp="1" noChangeAspect="1"/>
          </p:cNvPicPr>
          <p:nvPr>
            <p:ph idx="1"/>
          </p:nvPr>
        </p:nvPicPr>
        <p:blipFill>
          <a:blip r:embed="rId1"/>
          <a:stretch>
            <a:fillRect/>
          </a:stretch>
        </p:blipFill>
        <p:spPr>
          <a:xfrm>
            <a:off x="393699" y="1690687"/>
            <a:ext cx="3609489" cy="4665661"/>
          </a:xfrm>
          <a:prstGeom prst="rect">
            <a:avLst/>
          </a:prstGeom>
        </p:spPr>
      </p:pic>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sp>
        <p:nvSpPr>
          <p:cNvPr id="10" name="Rectangle 9"/>
          <p:cNvSpPr/>
          <p:nvPr/>
        </p:nvSpPr>
        <p:spPr>
          <a:xfrm>
            <a:off x="4178557" y="2189026"/>
            <a:ext cx="1839991" cy="523220"/>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 = AB</a:t>
            </a:r>
            <a:r>
              <a:rPr lang="en-US" sz="2800" spc="-20" dirty="0">
                <a:latin typeface="Times New Roman" panose="02020603050405020304" pitchFamily="18" charset="0"/>
                <a:ea typeface="Times New Roman" panose="02020603050405020304" pitchFamily="18" charset="0"/>
              </a:rPr>
              <a:t> + C</a:t>
            </a:r>
            <a:endParaRPr lang="en-US" sz="2800" dirty="0"/>
          </a:p>
        </p:txBody>
      </p:sp>
      <mc:AlternateContent xmlns:mc="http://schemas.openxmlformats.org/markup-compatibility/2006">
        <mc:Choice xmlns:a14="http://schemas.microsoft.com/office/drawing/2010/main" Requires="a14">
          <p:sp>
            <p:nvSpPr>
              <p:cNvPr id="12" name="Rectangle 11"/>
              <p:cNvSpPr/>
              <p:nvPr/>
            </p:nvSpPr>
            <p:spPr>
              <a:xfrm>
                <a:off x="4178557" y="4023517"/>
                <a:ext cx="3554819"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r>
                  <a:rPr lang="en-US" sz="2800" spc="-20" dirty="0">
                    <a:latin typeface="Times New Roman" panose="02020603050405020304" pitchFamily="18" charset="0"/>
                    <a:ea typeface="Times New Roman" panose="02020603050405020304" pitchFamily="18" charset="0"/>
                  </a:rPr>
                  <a:t>)(C + D + E)</a:t>
                </a:r>
                <a:endParaRPr lang="en-US" sz="2800" dirty="0"/>
              </a:p>
            </p:txBody>
          </p:sp>
        </mc:Choice>
        <mc:Fallback>
          <p:sp>
            <p:nvSpPr>
              <p:cNvPr id="12" name="Rectangle 11"/>
              <p:cNvSpPr>
                <a:spLocks noRot="1" noChangeAspect="1" noMove="1" noResize="1" noEditPoints="1" noAdjustHandles="1" noChangeArrowheads="1" noChangeShapeType="1" noTextEdit="1"/>
              </p:cNvSpPr>
              <p:nvPr/>
            </p:nvSpPr>
            <p:spPr>
              <a:xfrm>
                <a:off x="4178557" y="4023517"/>
                <a:ext cx="3554819" cy="525208"/>
              </a:xfrm>
              <a:prstGeom prst="rect">
                <a:avLst/>
              </a:prstGeom>
              <a:blipFill rotWithShape="1">
                <a:blip r:embed="rId2"/>
                <a:stretch>
                  <a:fillRect l="-7" t="-30" r="10" b="42"/>
                </a:stretch>
              </a:blipFill>
            </p:spPr>
            <p:txBody>
              <a:bodyPr/>
              <a:lstStyle/>
              <a:p>
                <a:r>
                  <a:rPr lang="en-US" altLang="en-US">
                    <a:noFill/>
                  </a:rPr>
                  <a:t> </a:t>
                </a:r>
              </a:p>
            </p:txBody>
          </p:sp>
        </mc:Fallback>
      </mc:AlternateContent>
      <p:pic>
        <p:nvPicPr>
          <p:cNvPr id="13" name="Picture 12"/>
          <p:cNvPicPr>
            <a:picLocks noChangeAspect="1"/>
          </p:cNvPicPr>
          <p:nvPr/>
        </p:nvPicPr>
        <p:blipFill>
          <a:blip r:embed="rId3"/>
          <a:stretch>
            <a:fillRect/>
          </a:stretch>
        </p:blipFill>
        <p:spPr>
          <a:xfrm>
            <a:off x="7007059" y="3346105"/>
            <a:ext cx="4823932" cy="1544137"/>
          </a:xfrm>
          <a:prstGeom prst="rect">
            <a:avLst/>
          </a:prstGeom>
        </p:spPr>
      </p:pic>
      <p:pic>
        <p:nvPicPr>
          <p:cNvPr id="14" name="Picture 13"/>
          <p:cNvPicPr>
            <a:picLocks noChangeAspect="1"/>
          </p:cNvPicPr>
          <p:nvPr/>
        </p:nvPicPr>
        <p:blipFill>
          <a:blip r:embed="rId4"/>
          <a:stretch>
            <a:fillRect/>
          </a:stretch>
        </p:blipFill>
        <p:spPr>
          <a:xfrm>
            <a:off x="7007059" y="1760064"/>
            <a:ext cx="3758308" cy="1381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1</a:t>
            </a:r>
            <a:endParaRPr lang="en-US" dirty="0"/>
          </a:p>
        </p:txBody>
      </p:sp>
      <p:sp>
        <p:nvSpPr>
          <p:cNvPr id="3" name="Content Placeholder 2"/>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các</a:t>
            </a:r>
            <a:r>
              <a:rPr lang="en-US" dirty="0"/>
              <a:t>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endParaRPr lang="en-US" dirty="0"/>
          </a:p>
          <a:p>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mc:AlternateContent xmlns:mc="http://schemas.openxmlformats.org/markup-compatibility/2006">
        <mc:Choice xmlns:a14="http://schemas.microsoft.com/office/drawing/2010/main" Requires="a14">
          <p:sp>
            <p:nvSpPr>
              <p:cNvPr id="5" name="Rectangle 4"/>
              <p:cNvSpPr/>
              <p:nvPr/>
            </p:nvSpPr>
            <p:spPr>
              <a:xfrm>
                <a:off x="3780141" y="2456690"/>
                <a:ext cx="4691028"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1(A,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r>
                  <a:rPr lang="en-US" sz="2800" spc="-20" dirty="0">
                    <a:latin typeface="Times New Roman" panose="02020603050405020304" pitchFamily="18" charset="0"/>
                    <a:ea typeface="Times New Roman" panose="02020603050405020304" pitchFamily="18" charset="0"/>
                  </a:rPr>
                  <a:t>)(C + D)B</a:t>
                </a:r>
                <a:endParaRPr lang="en-US" sz="2800" dirty="0"/>
              </a:p>
            </p:txBody>
          </p:sp>
        </mc:Choice>
        <mc:Fallback>
          <p:sp>
            <p:nvSpPr>
              <p:cNvPr id="5" name="Rectangle 4"/>
              <p:cNvSpPr>
                <a:spLocks noRot="1" noChangeAspect="1" noMove="1" noResize="1" noEditPoints="1" noAdjustHandles="1" noChangeArrowheads="1" noChangeShapeType="1" noTextEdit="1"/>
              </p:cNvSpPr>
              <p:nvPr/>
            </p:nvSpPr>
            <p:spPr>
              <a:xfrm>
                <a:off x="3780141" y="2456690"/>
                <a:ext cx="4691028" cy="525208"/>
              </a:xfrm>
              <a:prstGeom prst="rect">
                <a:avLst/>
              </a:prstGeom>
              <a:blipFill rotWithShape="1">
                <a:blip r:embed="rId1"/>
                <a:stretch>
                  <a:fillRect l="-13" t="-97" r="6" b="10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3227874" y="3116835"/>
                <a:ext cx="5795561"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2(A,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r>
                  <a:rPr lang="en-US" sz="2800" spc="-20" dirty="0">
                    <a:latin typeface="Times New Roman" panose="02020603050405020304" pitchFamily="18" charset="0"/>
                    <a:ea typeface="Times New Roman" panose="02020603050405020304" pitchFamily="18" charset="0"/>
                  </a:rPr>
                  <a:t>C)(C + ABD) + D</a:t>
                </a:r>
                <a:endParaRPr lang="en-US" sz="2800" dirty="0"/>
              </a:p>
            </p:txBody>
          </p:sp>
        </mc:Choice>
        <mc:Fallback>
          <p:sp>
            <p:nvSpPr>
              <p:cNvPr id="7" name="Rectangle 6"/>
              <p:cNvSpPr>
                <a:spLocks noRot="1" noChangeAspect="1" noMove="1" noResize="1" noEditPoints="1" noAdjustHandles="1" noChangeArrowheads="1" noChangeShapeType="1" noTextEdit="1"/>
              </p:cNvSpPr>
              <p:nvPr/>
            </p:nvSpPr>
            <p:spPr>
              <a:xfrm>
                <a:off x="3227874" y="3116835"/>
                <a:ext cx="5795561" cy="525208"/>
              </a:xfrm>
              <a:prstGeom prst="rect">
                <a:avLst/>
              </a:prstGeom>
              <a:blipFill rotWithShape="1">
                <a:blip r:embed="rId2"/>
                <a:stretch>
                  <a:fillRect l="-3" t="-49" r="1" b="61"/>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1" y="365125"/>
            <a:ext cx="11404600" cy="1325563"/>
          </a:xfrm>
        </p:spPr>
        <p:txBody>
          <a:bodyPr/>
          <a:lstStyle/>
          <a:p>
            <a:pPr algn="just"/>
            <a:r>
              <a:rPr lang="en-US" dirty="0"/>
              <a:t>1. </a:t>
            </a:r>
            <a:r>
              <a:rPr lang="en-US" dirty="0" err="1"/>
              <a:t>Mạch</a:t>
            </a:r>
            <a:r>
              <a:rPr lang="en-US" dirty="0"/>
              <a:t> </a:t>
            </a:r>
            <a:r>
              <a:rPr lang="en-US" dirty="0" err="1"/>
              <a:t>số</a:t>
            </a:r>
            <a:r>
              <a:rPr lang="en-US" dirty="0"/>
              <a:t> (3/3) – </a:t>
            </a:r>
            <a:r>
              <a:rPr lang="en-US" dirty="0" err="1"/>
              <a:t>Các</a:t>
            </a:r>
            <a:r>
              <a:rPr lang="en-US" dirty="0"/>
              <a:t> </a:t>
            </a:r>
            <a:r>
              <a:rPr lang="en-US" dirty="0" err="1"/>
              <a:t>cổng</a:t>
            </a:r>
            <a:r>
              <a:rPr lang="en-US" dirty="0"/>
              <a:t> </a:t>
            </a:r>
            <a:r>
              <a:rPr lang="en-US" dirty="0" err="1"/>
              <a:t>luận</a:t>
            </a:r>
            <a:r>
              <a:rPr lang="en-US" dirty="0"/>
              <a:t> </a:t>
            </a:r>
            <a:r>
              <a:rPr lang="en-US" dirty="0" err="1"/>
              <a:t>lý</a:t>
            </a:r>
            <a:r>
              <a:rPr lang="en-US" dirty="0"/>
              <a:t> </a:t>
            </a:r>
            <a:r>
              <a:rPr lang="en-US" dirty="0" err="1"/>
              <a:t>khác</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5" name="Picture 4"/>
          <p:cNvPicPr>
            <a:picLocks noChangeAspect="1"/>
          </p:cNvPicPr>
          <p:nvPr/>
        </p:nvPicPr>
        <p:blipFill>
          <a:blip r:embed="rId1"/>
          <a:stretch>
            <a:fillRect/>
          </a:stretch>
        </p:blipFill>
        <p:spPr>
          <a:xfrm>
            <a:off x="393700" y="1690688"/>
            <a:ext cx="4489283" cy="4639380"/>
          </a:xfrm>
          <a:prstGeom prst="rect">
            <a:avLst/>
          </a:prstGeom>
        </p:spPr>
      </p:pic>
      <p:pic>
        <p:nvPicPr>
          <p:cNvPr id="7" name="Picture 6"/>
          <p:cNvPicPr>
            <a:picLocks noChangeAspect="1"/>
          </p:cNvPicPr>
          <p:nvPr/>
        </p:nvPicPr>
        <p:blipFill>
          <a:blip r:embed="rId2"/>
          <a:stretch>
            <a:fillRect/>
          </a:stretch>
        </p:blipFill>
        <p:spPr>
          <a:xfrm>
            <a:off x="5165512" y="1690687"/>
            <a:ext cx="4476596" cy="4639381"/>
          </a:xfrm>
          <a:prstGeom prst="rect">
            <a:avLst/>
          </a:prstGeom>
        </p:spPr>
      </p:pic>
      <p:sp>
        <p:nvSpPr>
          <p:cNvPr id="3" name="Rectangle 2"/>
          <p:cNvSpPr/>
          <p:nvPr/>
        </p:nvSpPr>
        <p:spPr>
          <a:xfrm>
            <a:off x="4570163" y="2823411"/>
            <a:ext cx="208547" cy="1468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anose="02020603050405020304" pitchFamily="18" charset="0"/>
                <a:cs typeface="Times New Roman" panose="02020603050405020304" pitchFamily="18" charset="0"/>
              </a:rPr>
              <a:t>1</a:t>
            </a:r>
            <a:endParaRPr lang="en-US" sz="1400">
              <a:solidFill>
                <a:schemeClr val="tx1"/>
              </a:solidFill>
              <a:latin typeface="Times New Roman" panose="02020603050405020304" pitchFamily="18" charset="0"/>
              <a:cs typeface="Times New Roman" panose="02020603050405020304" pitchFamily="18" charset="0"/>
            </a:endParaRPr>
          </a:p>
          <a:p>
            <a:pPr algn="ctr"/>
            <a:endParaRPr lang="en-US" sz="1400">
              <a:solidFill>
                <a:schemeClr val="tx1"/>
              </a:solidFill>
              <a:latin typeface="Times New Roman" panose="02020603050405020304" pitchFamily="18" charset="0"/>
              <a:cs typeface="Times New Roman" panose="02020603050405020304" pitchFamily="18" charset="0"/>
            </a:endParaRPr>
          </a:p>
          <a:p>
            <a:pPr algn="ctr"/>
            <a:r>
              <a:rPr lang="en-US" sz="1400">
                <a:solidFill>
                  <a:schemeClr val="tx1"/>
                </a:solidFill>
                <a:latin typeface="Times New Roman" panose="02020603050405020304" pitchFamily="18" charset="0"/>
                <a:cs typeface="Times New Roman" panose="02020603050405020304" pitchFamily="18" charset="0"/>
              </a:rPr>
              <a:t>1</a:t>
            </a:r>
            <a:endParaRPr lang="en-US" sz="1400">
              <a:solidFill>
                <a:schemeClr val="tx1"/>
              </a:solidFill>
              <a:latin typeface="Times New Roman" panose="02020603050405020304" pitchFamily="18" charset="0"/>
              <a:cs typeface="Times New Roman" panose="02020603050405020304" pitchFamily="18" charset="0"/>
            </a:endParaRPr>
          </a:p>
          <a:p>
            <a:pPr algn="ctr"/>
            <a:endParaRPr lang="en-US" sz="1400">
              <a:solidFill>
                <a:schemeClr val="tx1"/>
              </a:solidFill>
              <a:latin typeface="Times New Roman" panose="02020603050405020304" pitchFamily="18" charset="0"/>
              <a:cs typeface="Times New Roman" panose="02020603050405020304" pitchFamily="18" charset="0"/>
            </a:endParaRPr>
          </a:p>
          <a:p>
            <a:pPr algn="ctr"/>
            <a:r>
              <a:rPr lang="en-US" sz="1400">
                <a:solidFill>
                  <a:schemeClr val="tx1"/>
                </a:solidFill>
                <a:latin typeface="Times New Roman" panose="02020603050405020304" pitchFamily="18" charset="0"/>
                <a:cs typeface="Times New Roman" panose="02020603050405020304" pitchFamily="18" charset="0"/>
              </a:rPr>
              <a:t>1</a:t>
            </a:r>
            <a:endParaRPr lang="en-US" sz="1400">
              <a:solidFill>
                <a:schemeClr val="tx1"/>
              </a:solidFill>
              <a:latin typeface="Times New Roman" panose="02020603050405020304" pitchFamily="18" charset="0"/>
              <a:cs typeface="Times New Roman" panose="02020603050405020304" pitchFamily="18" charset="0"/>
            </a:endParaRPr>
          </a:p>
          <a:p>
            <a:pPr algn="ctr"/>
            <a:endParaRPr lang="en-US" sz="1400">
              <a:solidFill>
                <a:schemeClr val="tx1"/>
              </a:solidFill>
              <a:latin typeface="Times New Roman" panose="02020603050405020304" pitchFamily="18" charset="0"/>
              <a:cs typeface="Times New Roman" panose="02020603050405020304" pitchFamily="18" charset="0"/>
            </a:endParaRPr>
          </a:p>
          <a:p>
            <a:pPr algn="ctr"/>
            <a:r>
              <a:rPr lang="en-US" sz="1400">
                <a:solidFill>
                  <a:schemeClr val="tx1"/>
                </a:solidFill>
                <a:latin typeface="Times New Roman" panose="02020603050405020304" pitchFamily="18" charset="0"/>
                <a:cs typeface="Times New Roman" panose="02020603050405020304" pitchFamily="18" charset="0"/>
              </a:rPr>
              <a:t>0</a:t>
            </a:r>
            <a:endParaRPr lang="en-US" sz="14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2</a:t>
            </a:r>
            <a:endParaRPr lang="en-US" dirty="0"/>
          </a:p>
        </p:txBody>
      </p:sp>
      <p:sp>
        <p:nvSpPr>
          <p:cNvPr id="3" name="Content Placeholder 2"/>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các</a:t>
            </a:r>
            <a:r>
              <a:rPr lang="en-US" dirty="0"/>
              <a:t>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endParaRPr lang="en-US" dirty="0"/>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mc:AlternateContent xmlns:mc="http://schemas.openxmlformats.org/markup-compatibility/2006">
        <mc:Choice xmlns:a14="http://schemas.microsoft.com/office/drawing/2010/main" Requires="a14">
          <p:sp>
            <p:nvSpPr>
              <p:cNvPr id="6" name="Rectangle 5"/>
              <p:cNvSpPr/>
              <p:nvPr/>
            </p:nvSpPr>
            <p:spPr>
              <a:xfrm>
                <a:off x="3780141" y="2456690"/>
                <a:ext cx="4558299" cy="525208"/>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1(A,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r>
                          <m:rPr>
                            <m:nor/>
                          </m:rPr>
                          <a:rPr lang="en-US" sz="2800" b="0" i="0" smtClean="0">
                            <a:latin typeface="Times New Roman" panose="02020603050405020304" pitchFamily="18" charset="0"/>
                            <a:cs typeface="Times New Roman" panose="02020603050405020304" pitchFamily="18" charset="0"/>
                          </a:rPr>
                          <m:t>B</m:t>
                        </m:r>
                      </m:e>
                    </m:acc>
                  </m:oMath>
                </a14:m>
                <a:r>
                  <a:rPr lang="en-US" sz="2800" spc="-20" dirty="0">
                    <a:latin typeface="Times New Roman" panose="02020603050405020304" pitchFamily="18" charset="0"/>
                    <a:ea typeface="Times New Roman" panose="02020603050405020304" pitchFamily="18" charset="0"/>
                  </a:rPr>
                  <a:t> + C)</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r>
                          <m:rPr>
                            <m:nor/>
                          </m:rPr>
                          <a:rPr lang="en-US" sz="2800" b="0" i="0" smtClean="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B</m:t>
                        </m:r>
                      </m:e>
                    </m:acc>
                  </m:oMath>
                </a14:m>
                <a:endParaRPr lang="en-US" sz="2800" dirty="0"/>
              </a:p>
            </p:txBody>
          </p:sp>
        </mc:Choice>
        <mc:Fallback>
          <p:sp>
            <p:nvSpPr>
              <p:cNvPr id="6" name="Rectangle 5"/>
              <p:cNvSpPr>
                <a:spLocks noRot="1" noChangeAspect="1" noMove="1" noResize="1" noEditPoints="1" noAdjustHandles="1" noChangeArrowheads="1" noChangeShapeType="1" noTextEdit="1"/>
              </p:cNvSpPr>
              <p:nvPr/>
            </p:nvSpPr>
            <p:spPr>
              <a:xfrm>
                <a:off x="3780141" y="2456690"/>
                <a:ext cx="4558299" cy="525208"/>
              </a:xfrm>
              <a:prstGeom prst="rect">
                <a:avLst/>
              </a:prstGeom>
              <a:blipFill rotWithShape="1">
                <a:blip r:embed="rId1"/>
                <a:stretch>
                  <a:fillRect l="-14" t="-97" r="6" b="10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3227874" y="3116835"/>
                <a:ext cx="5822620" cy="535339"/>
              </a:xfrm>
              <a:prstGeom prst="rect">
                <a:avLst/>
              </a:prstGeom>
            </p:spPr>
            <p:txBody>
              <a:bodyPr wrap="none">
                <a:spAutoFit/>
              </a:bodyPr>
              <a:lstStyle/>
              <a:p>
                <a:r>
                  <a:rPr lang="vi-VN" sz="2800" spc="-20" dirty="0">
                    <a:latin typeface="Times New Roman" panose="02020603050405020304" pitchFamily="18" charset="0"/>
                    <a:ea typeface="Times New Roman" panose="02020603050405020304" pitchFamily="18" charset="0"/>
                  </a:rPr>
                  <a:t>F</a:t>
                </a:r>
                <a:r>
                  <a:rPr lang="en-US" sz="2800" spc="-20" dirty="0">
                    <a:latin typeface="Times New Roman" panose="02020603050405020304" pitchFamily="18" charset="0"/>
                    <a:ea typeface="Times New Roman" panose="02020603050405020304" pitchFamily="18" charset="0"/>
                  </a:rPr>
                  <a:t>2(A, B, C)</a:t>
                </a:r>
                <a:r>
                  <a:rPr lang="vi-VN" sz="2800" spc="-20" dirty="0">
                    <a:latin typeface="Times New Roman" panose="02020603050405020304" pitchFamily="18" charset="0"/>
                    <a:ea typeface="Times New Roman" panose="02020603050405020304" pitchFamily="18" charset="0"/>
                  </a:rPr>
                  <a:t> =</a:t>
                </a:r>
                <a:r>
                  <a:rPr lang="en-US" sz="2800" spc="-20"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e>
                    </m:acc>
                  </m:oMath>
                </a14:m>
                <a:r>
                  <a:rPr lang="en-US" sz="2800" spc="-20" dirty="0">
                    <a:latin typeface="Times New Roman" panose="02020603050405020304" pitchFamily="18" charset="0"/>
                    <a:ea typeface="Times New Roman" panose="02020603050405020304" pitchFamily="18" charset="0"/>
                  </a:rPr>
                  <a:t> + (</a:t>
                </a:r>
                <a:r>
                  <a:rPr lang="vi-VN" sz="2800" spc="-20" dirty="0">
                    <a:latin typeface="Times New Roman" panose="02020603050405020304" pitchFamily="18" charset="0"/>
                    <a:ea typeface="Times New Roman" panose="02020603050405020304" pitchFamily="18" charset="0"/>
                  </a:rPr>
                  <a:t>B</a:t>
                </a:r>
                <a14:m>
                  <m:oMath xmlns:m="http://schemas.openxmlformats.org/officeDocument/2006/math">
                    <m:r>
                      <a:rPr lang="vi-VN" sz="2800" i="1" spc="-20" smtClean="0">
                        <a:latin typeface="Cambria Math" panose="02040503050406030204" pitchFamily="18" charset="0"/>
                        <a:ea typeface="Cambria Math" panose="02040503050406030204" pitchFamily="18" charset="0"/>
                      </a:rPr>
                      <m:t>⊕</m:t>
                    </m:r>
                  </m:oMath>
                </a14:m>
                <a:r>
                  <a:rPr lang="en-US" sz="2800" spc="-20" dirty="0">
                    <a:latin typeface="Times New Roman" panose="02020603050405020304" pitchFamily="18" charset="0"/>
                    <a:ea typeface="Times New Roman" panose="02020603050405020304" pitchFamily="18" charset="0"/>
                  </a:rPr>
                  <a:t>C)(C + </a:t>
                </a:r>
                <a14:m>
                  <m:oMath xmlns:m="http://schemas.openxmlformats.org/officeDocument/2006/math">
                    <m:acc>
                      <m:accPr>
                        <m:chr m:val="̅"/>
                        <m:ctrlPr>
                          <a:rPr lang="en-US" sz="2800" i="1">
                            <a:latin typeface="Cambria Math" panose="02040503050406030204" pitchFamily="18" charset="0"/>
                          </a:rPr>
                        </m:ctrlPr>
                      </m:accPr>
                      <m:e>
                        <m:r>
                          <m:rPr>
                            <m:nor/>
                          </m:rPr>
                          <a:rPr lang="vi-VN" sz="2800">
                            <a:latin typeface="Times New Roman" panose="02020603050405020304" pitchFamily="18" charset="0"/>
                            <a:cs typeface="Times New Roman" panose="02020603050405020304" pitchFamily="18" charset="0"/>
                          </a:rPr>
                          <m:t>A</m:t>
                        </m:r>
                        <m:r>
                          <a:rPr lang="vi-VN" sz="2800" i="1" spc="-20">
                            <a:latin typeface="Cambria Math" panose="02040503050406030204" pitchFamily="18" charset="0"/>
                            <a:ea typeface="Cambria Math" panose="02040503050406030204" pitchFamily="18" charset="0"/>
                          </a:rPr>
                          <m:t>⊕</m:t>
                        </m:r>
                        <m:r>
                          <m:rPr>
                            <m:nor/>
                          </m:rPr>
                          <a:rPr lang="en-US" sz="2800" b="0" i="0" smtClean="0">
                            <a:latin typeface="Times New Roman" panose="02020603050405020304" pitchFamily="18" charset="0"/>
                            <a:cs typeface="Times New Roman" panose="02020603050405020304" pitchFamily="18" charset="0"/>
                          </a:rPr>
                          <m:t>D</m:t>
                        </m:r>
                      </m:e>
                    </m:acc>
                  </m:oMath>
                </a14:m>
                <a:r>
                  <a:rPr lang="en-US" sz="2800" spc="-20" dirty="0">
                    <a:latin typeface="Times New Roman" panose="02020603050405020304" pitchFamily="18" charset="0"/>
                    <a:ea typeface="Times New Roman" panose="02020603050405020304" pitchFamily="18" charset="0"/>
                  </a:rPr>
                  <a:t>)</a:t>
                </a:r>
                <a:endParaRPr lang="en-US" sz="2800" dirty="0"/>
              </a:p>
            </p:txBody>
          </p:sp>
        </mc:Choice>
        <mc:Fallback>
          <p:sp>
            <p:nvSpPr>
              <p:cNvPr id="8" name="Rectangle 7"/>
              <p:cNvSpPr>
                <a:spLocks noRot="1" noChangeAspect="1" noMove="1" noResize="1" noEditPoints="1" noAdjustHandles="1" noChangeArrowheads="1" noChangeShapeType="1" noTextEdit="1"/>
              </p:cNvSpPr>
              <p:nvPr/>
            </p:nvSpPr>
            <p:spPr>
              <a:xfrm>
                <a:off x="3227874" y="3116835"/>
                <a:ext cx="5822620" cy="535339"/>
              </a:xfrm>
              <a:prstGeom prst="rect">
                <a:avLst/>
              </a:prstGeom>
              <a:blipFill rotWithShape="1">
                <a:blip r:embed="rId2"/>
                <a:stretch>
                  <a:fillRect l="-3" t="-48" r="8" b="54"/>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endParaRPr lang="en-US" dirty="0"/>
          </a:p>
        </p:txBody>
      </p:sp>
      <p:sp>
        <p:nvSpPr>
          <p:cNvPr id="3" name="Content Placeholder 2"/>
          <p:cNvSpPr>
            <a:spLocks noGrp="1"/>
          </p:cNvSpPr>
          <p:nvPr>
            <p:ph idx="1"/>
          </p:nvPr>
        </p:nvSpPr>
        <p:spPr>
          <a:xfrm>
            <a:off x="4448908" y="1825625"/>
            <a:ext cx="7374791" cy="4351338"/>
          </a:xfrm>
        </p:spPr>
        <p:txBody>
          <a:bodyPr/>
          <a:lstStyle/>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số</a:t>
            </a:r>
            <a:endParaRPr lang="en-US" dirty="0">
              <a:solidFill>
                <a:schemeClr val="bg2"/>
              </a:solidFill>
            </a:endParaRPr>
          </a:p>
          <a:p>
            <a:pPr marL="514350" indent="-514350">
              <a:buFont typeface="+mj-lt"/>
              <a:buAutoNum type="arabicPeriod"/>
            </a:pPr>
            <a:r>
              <a:rPr lang="en-US" dirty="0" err="1"/>
              <a:t>Mạch</a:t>
            </a:r>
            <a:r>
              <a:rPr lang="en-US" dirty="0"/>
              <a:t> </a:t>
            </a:r>
            <a:r>
              <a:rPr lang="en-US" dirty="0" err="1"/>
              <a:t>tổ</a:t>
            </a:r>
            <a:r>
              <a:rPr lang="en-US" dirty="0"/>
              <a:t> </a:t>
            </a:r>
            <a:r>
              <a:rPr lang="en-US" dirty="0" err="1"/>
              <a:t>hợp</a:t>
            </a:r>
            <a:endParaRPr lang="en-US" dirty="0"/>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mạch</a:t>
            </a:r>
            <a:r>
              <a:rPr lang="en-US" dirty="0">
                <a:solidFill>
                  <a:schemeClr val="bg2"/>
                </a:solidFill>
              </a:rPr>
              <a:t> </a:t>
            </a:r>
            <a:r>
              <a:rPr lang="en-US" dirty="0" err="1">
                <a:solidFill>
                  <a:schemeClr val="bg2"/>
                </a:solidFill>
              </a:rPr>
              <a:t>tổ</a:t>
            </a:r>
            <a:r>
              <a:rPr lang="en-US" dirty="0">
                <a:solidFill>
                  <a:schemeClr val="bg2"/>
                </a:solidFill>
              </a:rPr>
              <a:t> </a:t>
            </a:r>
            <a:r>
              <a:rPr lang="en-US" dirty="0" err="1">
                <a:solidFill>
                  <a:schemeClr val="bg2"/>
                </a:solidFill>
              </a:rPr>
              <a:t>hợp</a:t>
            </a:r>
            <a:endParaRPr lang="en-US" dirty="0">
              <a:solidFill>
                <a:schemeClr val="bg2"/>
              </a:solidFill>
            </a:endParaRPr>
          </a:p>
          <a:p>
            <a:pPr marL="514350" indent="-514350">
              <a:buFont typeface="+mj-lt"/>
              <a:buAutoNum type="arabicPeriod"/>
            </a:pPr>
            <a:r>
              <a:rPr lang="en-US" dirty="0" err="1">
                <a:solidFill>
                  <a:schemeClr val="bg2"/>
                </a:solidFill>
              </a:rPr>
              <a:t>Mạch</a:t>
            </a:r>
            <a:r>
              <a:rPr lang="en-US" dirty="0">
                <a:solidFill>
                  <a:schemeClr val="bg2"/>
                </a:solidFill>
              </a:rPr>
              <a:t> </a:t>
            </a:r>
            <a:r>
              <a:rPr lang="en-US" dirty="0" err="1">
                <a:solidFill>
                  <a:schemeClr val="bg2"/>
                </a:solidFill>
              </a:rPr>
              <a:t>tuần</a:t>
            </a:r>
            <a:r>
              <a:rPr lang="en-US" dirty="0">
                <a:solidFill>
                  <a:schemeClr val="bg2"/>
                </a:solidFill>
              </a:rPr>
              <a:t> </a:t>
            </a:r>
            <a:r>
              <a:rPr lang="en-US" dirty="0" err="1">
                <a:solidFill>
                  <a:schemeClr val="bg2"/>
                </a:solidFill>
              </a:rPr>
              <a:t>tự</a:t>
            </a:r>
            <a:endParaRPr lang="en-US" dirty="0">
              <a:solidFill>
                <a:schemeClr val="bg2"/>
              </a:solidFill>
            </a:endParaRPr>
          </a:p>
          <a:p>
            <a:pPr marL="514350" indent="-514350">
              <a:buFont typeface="+mj-lt"/>
              <a:buAutoNum type="arabicPeriod"/>
            </a:pPr>
            <a:r>
              <a:rPr lang="en-US" dirty="0" err="1">
                <a:solidFill>
                  <a:schemeClr val="bg2"/>
                </a:solidFill>
              </a:rPr>
              <a:t>Thiết</a:t>
            </a:r>
            <a:r>
              <a:rPr lang="en-US" dirty="0">
                <a:solidFill>
                  <a:schemeClr val="bg2"/>
                </a:solidFill>
              </a:rPr>
              <a:t> </a:t>
            </a:r>
            <a:r>
              <a:rPr lang="en-US" dirty="0" err="1">
                <a:solidFill>
                  <a:schemeClr val="bg2"/>
                </a:solidFill>
              </a:rPr>
              <a:t>bị</a:t>
            </a:r>
            <a:r>
              <a:rPr lang="en-US" dirty="0">
                <a:solidFill>
                  <a:schemeClr val="bg2"/>
                </a:solidFill>
              </a:rPr>
              <a:t> </a:t>
            </a:r>
            <a:r>
              <a:rPr lang="en-US" dirty="0" err="1">
                <a:solidFill>
                  <a:schemeClr val="bg2"/>
                </a:solidFill>
              </a:rPr>
              <a:t>lưu</a:t>
            </a:r>
            <a:r>
              <a:rPr lang="en-US" dirty="0">
                <a:solidFill>
                  <a:schemeClr val="bg2"/>
                </a:solidFill>
              </a:rPr>
              <a:t> </a:t>
            </a:r>
            <a:r>
              <a:rPr lang="en-US" dirty="0" err="1">
                <a:solidFill>
                  <a:schemeClr val="bg2"/>
                </a:solidFill>
              </a:rPr>
              <a:t>trữ</a:t>
            </a:r>
            <a:endParaRPr lang="en-US" dirty="0">
              <a:solidFill>
                <a:schemeClr val="bg2"/>
              </a:solidFill>
            </a:endParaRPr>
          </a:p>
          <a:p>
            <a:pPr marL="514350" indent="-514350">
              <a:buFont typeface="+mj-lt"/>
              <a:buAutoNum type="arabicPeriod"/>
            </a:pPr>
            <a:r>
              <a:rPr lang="en-US" dirty="0" err="1">
                <a:solidFill>
                  <a:schemeClr val="bg2"/>
                </a:solidFill>
              </a:rPr>
              <a:t>Câu</a:t>
            </a:r>
            <a:r>
              <a:rPr lang="en-US" dirty="0">
                <a:solidFill>
                  <a:schemeClr val="bg2"/>
                </a:solidFill>
              </a:rPr>
              <a:t> </a:t>
            </a:r>
            <a:r>
              <a:rPr lang="en-US" dirty="0" err="1">
                <a:solidFill>
                  <a:schemeClr val="bg2"/>
                </a:solidFill>
              </a:rPr>
              <a:t>hỏi</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Bài</a:t>
            </a:r>
            <a:r>
              <a:rPr lang="en-US" dirty="0">
                <a:solidFill>
                  <a:schemeClr val="bg2"/>
                </a:solidFill>
              </a:rPr>
              <a:t> </a:t>
            </a:r>
            <a:r>
              <a:rPr lang="en-US" dirty="0" err="1">
                <a:solidFill>
                  <a:schemeClr val="bg2"/>
                </a:solidFill>
              </a:rPr>
              <a:t>tập</a:t>
            </a:r>
            <a:endParaRPr lang="en-US" dirty="0">
              <a:solidFill>
                <a:schemeClr val="bg2"/>
              </a:solidFill>
            </a:endParaRPr>
          </a:p>
        </p:txBody>
      </p:sp>
      <p:sp>
        <p:nvSpPr>
          <p:cNvPr id="4" name="Slide Number Placeholder 3"/>
          <p:cNvSpPr>
            <a:spLocks noGrp="1"/>
          </p:cNvSpPr>
          <p:nvPr>
            <p:ph type="sldNum" sz="quarter" idx="12"/>
          </p:nvPr>
        </p:nvSpPr>
        <p:spPr/>
        <p:txBody>
          <a:bodyPr/>
          <a:lstStyle/>
          <a:p>
            <a:fld id="{3C3C09BB-C7E7-4454-851F-EF8D770487CA}" type="slidenum">
              <a:rPr lang="en-US" smtClean="0"/>
            </a:fld>
            <a:endParaRPr lang="en-US"/>
          </a:p>
        </p:txBody>
      </p:sp>
      <p:pic>
        <p:nvPicPr>
          <p:cNvPr id="6" name="Picture 5"/>
          <p:cNvPicPr>
            <a:picLocks noChangeAspect="1"/>
          </p:cNvPicPr>
          <p:nvPr/>
        </p:nvPicPr>
        <p:blipFill>
          <a:blip r:embed="rId1"/>
          <a:stretch>
            <a:fillRect/>
          </a:stretch>
        </p:blipFill>
        <p:spPr>
          <a:xfrm>
            <a:off x="368301" y="1778942"/>
            <a:ext cx="3942251" cy="44891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4454</Words>
  <Application>WPS Presentation</Application>
  <PresentationFormat>Widescreen</PresentationFormat>
  <Paragraphs>516</Paragraphs>
  <Slides>27</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27</vt:i4>
      </vt:variant>
    </vt:vector>
  </HeadingPairs>
  <TitlesOfParts>
    <vt:vector size="41" baseType="lpstr">
      <vt:lpstr>Arial</vt:lpstr>
      <vt:lpstr>SimSun</vt:lpstr>
      <vt:lpstr>Wingdings</vt:lpstr>
      <vt:lpstr>Times New Roman</vt:lpstr>
      <vt:lpstr>Cambria Math</vt:lpstr>
      <vt:lpstr>Microsoft YaHei</vt:lpstr>
      <vt:lpstr>Arial Unicode MS</vt:lpstr>
      <vt:lpstr>Calibri Light</vt:lpstr>
      <vt:lpstr>Calibri</vt:lpstr>
      <vt:lpstr>Office Theme</vt:lpstr>
      <vt:lpstr>Visio.Drawing.15</vt:lpstr>
      <vt:lpstr>Visio.Drawing.15</vt:lpstr>
      <vt:lpstr>Visio.Drawing.15</vt:lpstr>
      <vt:lpstr>Visio.Drawing.15</vt:lpstr>
      <vt:lpstr>IT012 – TỔ CHỨC VÀ CẤU TRÚC MÁY TÍNH II  CHƯƠNG 4 MẠCH SỐ</vt:lpstr>
      <vt:lpstr>Nội dung</vt:lpstr>
      <vt:lpstr>Nội dung</vt:lpstr>
      <vt:lpstr>1. Mạch số (1/3)</vt:lpstr>
      <vt:lpstr>1. Mạch số (2/3) – Các cổng luận lý</vt:lpstr>
      <vt:lpstr>Quiz 1</vt:lpstr>
      <vt:lpstr>1. Mạch số (3/3) – Các cổng luận lý khác</vt:lpstr>
      <vt:lpstr>Quiz 2</vt:lpstr>
      <vt:lpstr>Nội dung</vt:lpstr>
      <vt:lpstr>2. Mạch tổ hợp (1/2) – Thiết bị tổ hợp</vt:lpstr>
      <vt:lpstr>2. Mạch tổ hợp (2/2)</vt:lpstr>
      <vt:lpstr>Nội dung</vt:lpstr>
      <vt:lpstr>3. Thiết kế mạch tổ hợp (1/2)</vt:lpstr>
      <vt:lpstr>3. Thiết kế mạch tổ hợp (2/2)</vt:lpstr>
      <vt:lpstr>Quiz 3</vt:lpstr>
      <vt:lpstr>Nội dung</vt:lpstr>
      <vt:lpstr>4. Mạch tuần tự (1/2)</vt:lpstr>
      <vt:lpstr>4. Mạch tuần tự (2/2) – Cấu trúc</vt:lpstr>
      <vt:lpstr>Nội dung</vt:lpstr>
      <vt:lpstr>5. Thiết bị lưu trữ (1/4)</vt:lpstr>
      <vt:lpstr>5. Thiết bị lưu trữ (2/4) - Latch</vt:lpstr>
      <vt:lpstr>5. Thiết bị lưu trữ (3/4) - Flipflop</vt:lpstr>
      <vt:lpstr>Quiz 4</vt:lpstr>
      <vt:lpstr>5. Thiết bị lưu trữ (4/4) – Thanh ghi</vt:lpstr>
      <vt:lpstr>Quiz 6 </vt:lpstr>
      <vt:lpstr>Nội dung</vt:lpstr>
      <vt:lpstr>6. Câu hỏi và Bài tập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NGHE</dc:title>
  <dc:creator>Đại Dương Trần</dc:creator>
  <cp:lastModifiedBy>Home</cp:lastModifiedBy>
  <cp:revision>212</cp:revision>
  <dcterms:created xsi:type="dcterms:W3CDTF">2014-09-08T08:32:00Z</dcterms:created>
  <dcterms:modified xsi:type="dcterms:W3CDTF">2021-12-03T01:30:09Z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B362F1AF3CBD4C98A07AE8950463B8B8</vt:lpwstr>
  </property>
  <property fmtid="{D5CDD505-2E9C-101B-9397-08002B2CF9AE}" pid="3" name="KSOProductBuildVer">
    <vt:lpwstr>1033-11.2.0.10382</vt:lpwstr>
  </property>
</Properties>
</file>