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14" r:id="rId3"/>
    <p:sldId id="299" r:id="rId5"/>
    <p:sldId id="356" r:id="rId6"/>
    <p:sldId id="300" r:id="rId7"/>
    <p:sldId id="321" r:id="rId8"/>
    <p:sldId id="328" r:id="rId9"/>
    <p:sldId id="322" r:id="rId10"/>
    <p:sldId id="323" r:id="rId11"/>
    <p:sldId id="327" r:id="rId12"/>
    <p:sldId id="324" r:id="rId13"/>
    <p:sldId id="357" r:id="rId14"/>
    <p:sldId id="341" r:id="rId15"/>
    <p:sldId id="325" r:id="rId16"/>
    <p:sldId id="331" r:id="rId17"/>
    <p:sldId id="330" r:id="rId18"/>
    <p:sldId id="336" r:id="rId19"/>
    <p:sldId id="329" r:id="rId20"/>
    <p:sldId id="332" r:id="rId21"/>
    <p:sldId id="333" r:id="rId22"/>
    <p:sldId id="338" r:id="rId23"/>
    <p:sldId id="334" r:id="rId24"/>
    <p:sldId id="337" r:id="rId25"/>
    <p:sldId id="358" r:id="rId26"/>
    <p:sldId id="340" r:id="rId27"/>
    <p:sldId id="344" r:id="rId28"/>
    <p:sldId id="343" r:id="rId29"/>
    <p:sldId id="350" r:id="rId30"/>
    <p:sldId id="345" r:id="rId31"/>
    <p:sldId id="347" r:id="rId32"/>
    <p:sldId id="351" r:id="rId33"/>
    <p:sldId id="348" r:id="rId34"/>
    <p:sldId id="349" r:id="rId35"/>
    <p:sldId id="352" r:id="rId36"/>
    <p:sldId id="359" r:id="rId37"/>
    <p:sldId id="354" r:id="rId38"/>
    <p:sldId id="361" r:id="rId39"/>
    <p:sldId id="360" r:id="rId40"/>
    <p:sldId id="339" r:id="rId41"/>
    <p:sldId id="3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76391" autoAdjust="0"/>
  </p:normalViewPr>
  <p:slideViewPr>
    <p:cSldViewPr snapToGrid="0" showGuides="1">
      <p:cViewPr varScale="1">
        <p:scale>
          <a:sx n="55" d="100"/>
          <a:sy n="55" d="100"/>
        </p:scale>
        <p:origin x="11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4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Little-Endian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byte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word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Big-Endian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byte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IT012.L11.KHTN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HỌC TIẾP BUỔI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0xCAFEBAB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0xCAFEBAFC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address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dirty="0"/>
              <a:t>PC + 4 = 0xCAFEBABE8+ 4 = 0xCAFEBBABC-&gt; (PC+4)[31:28] = 0xC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0xAFEBAFC = {address, 2’b0} -&gt; address = 0xAFEBAFC &gt;&gt; 2 = 0x2BFAEBF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Format)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</a:t>
            </a:r>
            <a:r>
              <a:rPr lang="en-US" dirty="0" err="1"/>
              <a:t>Resentation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.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(Stored Program Concept):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: a </a:t>
            </a:r>
            <a:r>
              <a:rPr lang="en-US" dirty="0" err="1"/>
              <a:t>cộng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c = a + b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&lt;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1&gt; =&gt;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toáng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0 1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add c, a, b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add c, a, b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Trong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GỢI NHỚ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HỢP NGỮ (ASSEMBLY)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LỆNH MÃ MÁY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b="1" dirty="0" err="1">
                <a:solidFill>
                  <a:srgbClr val="FF0000"/>
                </a:solidFill>
              </a:rPr>
              <a:t>Lưu</a:t>
            </a:r>
            <a:r>
              <a:rPr lang="en-US" b="1" dirty="0">
                <a:solidFill>
                  <a:srgbClr val="FF0000"/>
                </a:solidFill>
              </a:rPr>
              <a:t> ý: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này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nào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MIPS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C/C++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!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Register Files)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add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$ra, $0 </a:t>
            </a:r>
            <a:r>
              <a:rPr lang="en-US" dirty="0" err="1"/>
              <a:t>và</a:t>
            </a:r>
            <a:r>
              <a:rPr lang="en-US" dirty="0"/>
              <a:t> $t3.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II</a:t>
            </a:r>
            <a:endParaRPr 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4671"/>
            <a:ext cx="12192000" cy="2908658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6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KIẾN TRÚC TẬP LỆNH</a:t>
            </a:r>
            <a:endParaRPr lang="en-US" sz="67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>
            <a:fillRect/>
          </a:stretch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>
            <a:fillRect/>
          </a:stretch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83"/>
    </mc:Choice>
    <mc:Fallback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6"/>
            <a:ext cx="11430000" cy="116204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Kiến</a:t>
            </a:r>
            <a:r>
              <a:rPr lang="en-US" sz="4400" dirty="0"/>
              <a:t> </a:t>
            </a:r>
            <a:r>
              <a:rPr lang="en-US" sz="4400" dirty="0" err="1"/>
              <a:t>trúc</a:t>
            </a:r>
            <a:r>
              <a:rPr lang="en-US" sz="4400" dirty="0"/>
              <a:t> </a:t>
            </a:r>
            <a:r>
              <a:rPr lang="en-US" sz="4400" dirty="0" err="1"/>
              <a:t>Tập</a:t>
            </a:r>
            <a:r>
              <a:rPr lang="en-US" sz="4400" dirty="0"/>
              <a:t> </a:t>
            </a:r>
            <a:r>
              <a:rPr lang="en-US" sz="4400" dirty="0" err="1"/>
              <a:t>lệnh</a:t>
            </a:r>
            <a:r>
              <a:rPr lang="en-US" sz="4400" dirty="0"/>
              <a:t> (6/6) – </a:t>
            </a:r>
            <a:r>
              <a:rPr lang="en-US" sz="4400" dirty="0" err="1"/>
              <a:t>Tập</a:t>
            </a:r>
            <a:r>
              <a:rPr lang="en-US" sz="4400" dirty="0"/>
              <a:t> </a:t>
            </a:r>
            <a:r>
              <a:rPr lang="en-US" sz="4400" dirty="0" err="1"/>
              <a:t>lệnh</a:t>
            </a:r>
            <a:r>
              <a:rPr lang="en-US" sz="4400" dirty="0"/>
              <a:t> MIPS (2/2)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3701" y="1474414"/>
          <a:ext cx="11430000" cy="48949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47176"/>
                <a:gridCol w="2426677"/>
                <a:gridCol w="2321169"/>
                <a:gridCol w="4325815"/>
                <a:gridCol w="1009163"/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ĐD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học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$s1,$2,20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 dữ liệu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$s1,20($s2)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word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 $s1,20($s2)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Mem[s2 + 20]=$s1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rowSpan="2"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$s1,$s2,$s3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~($s2 | $s3)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 phải luận lý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 $s1,$s2,10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$s1=$s2&gt;&gt;10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Rẽ nhánh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 nếu bằng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 $s1,$s2,25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($s1==$s2) đi đến PC+4+100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2500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31</a:t>
            </a:r>
            <a:endParaRPr lang="en-US" dirty="0"/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32 bit (word)</a:t>
            </a:r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$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($2 hay $</a:t>
            </a:r>
            <a:r>
              <a:rPr lang="en-US" dirty="0" err="1"/>
              <a:t>sp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$t0, $t1, …, $t9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/>
              <a:t>$s0, $s1, …, $s7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$v0, $v1, $k1, 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20" y="1389185"/>
            <a:ext cx="8138759" cy="4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371" y="3438743"/>
            <a:ext cx="3601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$t3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207966" y="1700085"/>
          <a:ext cx="3197471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/>
                <a:gridCol w="1934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$zero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$t3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$t4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987061" y="4032915"/>
            <a:ext cx="4909893" cy="9214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1914" y="2637691"/>
            <a:ext cx="3046692" cy="7815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26166" y="3717002"/>
            <a:ext cx="3407680" cy="4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5954" y="1774299"/>
            <a:ext cx="2844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 Files)</a:t>
            </a:r>
            <a:endParaRPr lang="en-US" sz="3200" dirty="0"/>
          </a:p>
        </p:txBody>
      </p:sp>
      <p:sp>
        <p:nvSpPr>
          <p:cNvPr id="16" name="Arc 15"/>
          <p:cNvSpPr/>
          <p:nvPr/>
        </p:nvSpPr>
        <p:spPr>
          <a:xfrm rot="6157359">
            <a:off x="7952965" y="1572971"/>
            <a:ext cx="1996108" cy="2129441"/>
          </a:xfrm>
          <a:prstGeom prst="arc">
            <a:avLst>
              <a:gd name="adj1" fmla="val 16200000"/>
              <a:gd name="adj2" fmla="val 21136177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/>
          <p:cNvSpPr/>
          <p:nvPr/>
        </p:nvSpPr>
        <p:spPr>
          <a:xfrm>
            <a:off x="9464898" y="3754395"/>
            <a:ext cx="562708" cy="584775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41552" y="2581385"/>
            <a:ext cx="1523346" cy="12629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44297" y="4135128"/>
            <a:ext cx="1393134" cy="17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3320727">
            <a:off x="8783112" y="3502284"/>
            <a:ext cx="939293" cy="1898764"/>
          </a:xfrm>
          <a:prstGeom prst="arc">
            <a:avLst>
              <a:gd name="adj1" fmla="val 16200000"/>
              <a:gd name="adj2" fmla="val 6168317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5371" y="6530990"/>
            <a:ext cx="11430001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20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– (C + 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700" y="1909286"/>
          <a:ext cx="8486531" cy="1931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9654"/>
                <a:gridCol w="2888235"/>
                <a:gridCol w="3328642"/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4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Big-Endian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9003323" y="3903785"/>
            <a:ext cx="334108" cy="773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7023" y="4001294"/>
            <a:ext cx="27949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word = 4 byte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ph idx="1"/>
          </p:nvPr>
        </p:nvGraphicFramePr>
        <p:xfrm>
          <a:off x="381000" y="3847855"/>
          <a:ext cx="114300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  <a:gridCol w="2286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  <a:endParaRPr lang="en-US" sz="3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1347" y="1828571"/>
          <a:ext cx="4032739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477"/>
                <a:gridCol w="2444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0xCAFE1993</a:t>
                      </a:r>
                      <a:endParaRPr lang="en-US" sz="3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ight Brace 11"/>
          <p:cNvSpPr/>
          <p:nvPr/>
        </p:nvSpPr>
        <p:spPr>
          <a:xfrm rot="16200000">
            <a:off x="2324589" y="1137627"/>
            <a:ext cx="668215" cy="4529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9188451" y="1152337"/>
            <a:ext cx="668215" cy="4529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24086" y="2350985"/>
            <a:ext cx="2844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41187" y="2372521"/>
            <a:ext cx="2844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8090" y="2173123"/>
            <a:ext cx="273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($t2)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97231" y="3302733"/>
          <a:ext cx="6601069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357"/>
                <a:gridCol w="1100178"/>
                <a:gridCol w="1100178"/>
                <a:gridCol w="1100178"/>
                <a:gridCol w="1100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0x000C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0x0C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0x0D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0x0E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0x0F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0x0008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0x09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0x0A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0x0B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0x0004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0x04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0x05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0x06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0x07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0x01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0x02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0x03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3700" y="4460973"/>
          <a:ext cx="319747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/>
                <a:gridCol w="1934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$t2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Plus Sign 2"/>
          <p:cNvSpPr/>
          <p:nvPr/>
        </p:nvSpPr>
        <p:spPr>
          <a:xfrm>
            <a:off x="3986788" y="3767594"/>
            <a:ext cx="562708" cy="584775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54215" y="2817069"/>
            <a:ext cx="1032573" cy="1099549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32185" y="2757898"/>
            <a:ext cx="868301" cy="2399702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72112" y="4317609"/>
            <a:ext cx="814676" cy="839991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3700" y="3732834"/>
            <a:ext cx="2693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610929" y="4138929"/>
            <a:ext cx="981919" cy="1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41877" y="2542263"/>
            <a:ext cx="2081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ight Brace 31"/>
          <p:cNvSpPr/>
          <p:nvPr/>
        </p:nvSpPr>
        <p:spPr>
          <a:xfrm rot="16200000">
            <a:off x="9178103" y="1418534"/>
            <a:ext cx="789581" cy="4171413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1737650" y="1761721"/>
            <a:ext cx="7676154" cy="2399702"/>
          </a:xfrm>
          <a:prstGeom prst="arc">
            <a:avLst>
              <a:gd name="adj1" fmla="val 11702759"/>
              <a:gd name="adj2" fmla="val 94049"/>
            </a:avLst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$t0: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A + B[3]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700" y="1909286"/>
          <a:ext cx="8990126" cy="1931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6069"/>
                <a:gridCol w="3059723"/>
                <a:gridCol w="3774334"/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$s1,20($s2)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!!!</a:t>
            </a:r>
            <a:endParaRPr lang="en-US" dirty="0"/>
          </a:p>
          <a:p>
            <a:pPr lvl="2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$s3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$s2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4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$t2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$t1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-7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($zero)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  <a:endParaRPr lang="en-US" dirty="0"/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add $t2, $t1, $zero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A  – (B + 7) +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700" y="1698266"/>
          <a:ext cx="8486531" cy="2575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9654"/>
                <a:gridCol w="2888235"/>
                <a:gridCol w="3328642"/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825625"/>
            <a:ext cx="11980985" cy="4351338"/>
          </a:xfrm>
        </p:spPr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MIPS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32 bit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túy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vừa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3.1.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R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5" name="Rectangle 18"/>
          <p:cNvSpPr txBox="1">
            <a:spLocks noChangeArrowheads="1"/>
          </p:cNvSpPr>
          <p:nvPr/>
        </p:nvSpPr>
        <p:spPr>
          <a:xfrm>
            <a:off x="393701" y="2876552"/>
            <a:ext cx="9154745" cy="329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Các trường lệnh</a:t>
            </a:r>
            <a:endParaRPr lang="en-US" altLang="en-US"/>
          </a:p>
          <a:p>
            <a:pPr lvl="1"/>
            <a:r>
              <a:rPr lang="en-US" altLang="en-US"/>
              <a:t>op (opcode): Mã thao tác</a:t>
            </a:r>
            <a:endParaRPr lang="en-US" altLang="en-US"/>
          </a:p>
          <a:p>
            <a:pPr lvl="1"/>
            <a:r>
              <a:rPr lang="en-US" altLang="en-US"/>
              <a:t>rs: Địa chỉ toán hạng thanh ghi nguồn thứ nhất</a:t>
            </a:r>
            <a:endParaRPr lang="en-US" altLang="en-US"/>
          </a:p>
          <a:p>
            <a:pPr lvl="1"/>
            <a:r>
              <a:rPr lang="en-US" altLang="en-US"/>
              <a:t>rt: Địa chỉ toán hạng thanh ghi nguồn thứ hai</a:t>
            </a:r>
            <a:endParaRPr lang="en-US" altLang="en-US"/>
          </a:p>
          <a:p>
            <a:pPr lvl="1"/>
            <a:r>
              <a:rPr lang="en-US" altLang="en-US"/>
              <a:t>rd: Địa chỉ toán hạng thanh ghi đích</a:t>
            </a:r>
            <a:endParaRPr lang="en-US" altLang="en-US"/>
          </a:p>
          <a:p>
            <a:pPr lvl="1"/>
            <a:r>
              <a:rPr lang="en-US" altLang="en-US"/>
              <a:t>shamt (shift amount): Lượng dịch (hiện tại là00000)</a:t>
            </a:r>
            <a:endParaRPr lang="en-US" altLang="en-US"/>
          </a:p>
          <a:p>
            <a:pPr lvl="1"/>
            <a:r>
              <a:rPr lang="en-US" altLang="en-US"/>
              <a:t>funct (function code): Mã thao tác (op) mở rộng</a:t>
            </a:r>
            <a:endParaRPr lang="en-AU" altLang="en-US" dirty="0"/>
          </a:p>
        </p:txBody>
      </p:sp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900766"/>
                <a:gridCol w="19007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3.1.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R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639604"/>
                <a:gridCol w="21619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614200"/>
                <a:gridCol w="2187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  <a:endParaRPr lang="en-US" sz="3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614200"/>
                <a:gridCol w="2187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3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614200"/>
                <a:gridCol w="2187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  <a:endParaRPr lang="en-US" sz="3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8880235" y="323452"/>
            <a:ext cx="2925884" cy="60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3.2.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I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6" name="Rectangle 18"/>
          <p:cNvSpPr txBox="1">
            <a:spLocks noChangeArrowheads="1"/>
          </p:cNvSpPr>
          <p:nvPr/>
        </p:nvSpPr>
        <p:spPr>
          <a:xfrm>
            <a:off x="393701" y="2876552"/>
            <a:ext cx="11404596" cy="329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pPr lvl="1"/>
            <a:r>
              <a:rPr lang="en-US" altLang="en-US" dirty="0"/>
              <a:t>op (opcode):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endParaRPr lang="en-US" altLang="en-US" dirty="0"/>
          </a:p>
          <a:p>
            <a:pPr lvl="1"/>
            <a:r>
              <a:rPr lang="en-US" altLang="en-US" dirty="0" err="1"/>
              <a:t>rs</a:t>
            </a:r>
            <a:r>
              <a:rPr lang="en-US" altLang="en-US" dirty="0"/>
              <a:t>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endParaRPr lang="en-US" altLang="en-US" dirty="0"/>
          </a:p>
          <a:p>
            <a:pPr lvl="1"/>
            <a:r>
              <a:rPr lang="en-US" altLang="en-US" dirty="0"/>
              <a:t>rt: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endParaRPr lang="en-US" altLang="en-US" dirty="0"/>
          </a:p>
          <a:p>
            <a:pPr lvl="1"/>
            <a:r>
              <a:rPr lang="en-US" altLang="en-US" dirty="0"/>
              <a:t>immediate: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16 bit (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bù</a:t>
            </a:r>
            <a:r>
              <a:rPr lang="en-US" altLang="en-US" dirty="0"/>
              <a:t> 2)</a:t>
            </a:r>
            <a:endParaRPr lang="en-US" altLang="en-US" dirty="0"/>
          </a:p>
          <a:p>
            <a:pPr lvl="2"/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dời</a:t>
            </a:r>
            <a:endParaRPr lang="en-US" altLang="en-US" dirty="0"/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900766"/>
                <a:gridCol w="19007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3.2.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I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1900766"/>
                <a:gridCol w="1639604"/>
                <a:gridCol w="21619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5702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3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5702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3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1900766"/>
                <a:gridCol w="1900766"/>
                <a:gridCol w="5702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  <a:endParaRPr lang="en-US" sz="3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9366243" y="1307978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3.3.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J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6" name="Rectangle 18"/>
          <p:cNvSpPr txBox="1">
            <a:spLocks noChangeArrowheads="1"/>
          </p:cNvSpPr>
          <p:nvPr/>
        </p:nvSpPr>
        <p:spPr>
          <a:xfrm>
            <a:off x="393701" y="2876552"/>
            <a:ext cx="11404596" cy="329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pPr lvl="1"/>
            <a:r>
              <a:rPr lang="en-US" altLang="en-US" dirty="0"/>
              <a:t>op (opcode):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endParaRPr lang="en-US" altLang="en-US" dirty="0"/>
          </a:p>
          <a:p>
            <a:pPr lvl="1"/>
            <a:r>
              <a:rPr lang="en-US" altLang="en-US" dirty="0"/>
              <a:t>address: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26 bit (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bù</a:t>
            </a:r>
            <a:r>
              <a:rPr lang="en-US" altLang="en-US" dirty="0"/>
              <a:t> 2)</a:t>
            </a:r>
            <a:endParaRPr lang="en-US" altLang="en-US" dirty="0"/>
          </a:p>
          <a:p>
            <a:pPr lvl="2"/>
            <a:r>
              <a:rPr lang="en-US" altLang="en-US" dirty="0"/>
              <a:t>Bit [27:2]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nhảy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endParaRPr lang="en-US" altLang="en-US" dirty="0"/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9503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3.3.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J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9503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6276" y="2919268"/>
            <a:ext cx="61194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0xCAFEBAB8: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0xCAFEBAFC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9503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(j)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0xCAFEFAFA = {(PC+4)[31:28], address, 2’b0}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9503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0x2BFAEBF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/>
                <a:gridCol w="9503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10101111111010111010111111</a:t>
                      </a:r>
                      <a:endParaRPr 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10101111111010111010111111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31922" y="5827731"/>
            <a:ext cx="2591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0x0ABFAEBF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 </a:t>
            </a:r>
            <a:r>
              <a:rPr lang="en-US" dirty="0">
                <a:solidFill>
                  <a:srgbClr val="7030A0"/>
                </a:solidFill>
              </a:rPr>
              <a:t>0xA5B0</a:t>
            </a:r>
            <a:r>
              <a:rPr lang="en-US" dirty="0"/>
              <a:t>,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0x00CAFE00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7" name="Picture 6" descr="A screenshot of a cell phone&#10;&#10;Description automatically generated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6"/>
          <a:stretch>
            <a:fillRect/>
          </a:stretch>
        </p:blipFill>
        <p:spPr>
          <a:xfrm>
            <a:off x="2057498" y="1690688"/>
            <a:ext cx="8411210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7" name="Picture 6" descr="A screenshot of a cell phone&#10;&#10;Description automatically generated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3"/>
          <a:stretch>
            <a:fillRect/>
          </a:stretch>
        </p:blipFill>
        <p:spPr>
          <a:xfrm>
            <a:off x="2108249" y="1748729"/>
            <a:ext cx="8000902" cy="450512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2012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$t1: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 A[B + 4]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G = A[16 – C] + A[B – 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700" y="1698266"/>
          <a:ext cx="8990127" cy="2575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04337"/>
                <a:gridCol w="3059625"/>
                <a:gridCol w="3526165"/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$s1,20($s2)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/>
              <a:t>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en-US" dirty="0"/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sub $s1, $s2, $s3</a:t>
            </a:r>
            <a:endParaRPr lang="en-US" dirty="0"/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ld</a:t>
            </a:r>
            <a:r>
              <a:rPr lang="en-US" dirty="0"/>
              <a:t> $t7, 20($k0)</a:t>
            </a:r>
            <a:endParaRPr lang="en-US" dirty="0"/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sw</a:t>
            </a:r>
            <a:r>
              <a:rPr lang="en-US" dirty="0"/>
              <a:t> $v1, 20($</a:t>
            </a:r>
            <a:r>
              <a:rPr lang="en-US" dirty="0" err="1"/>
              <a:t>gp</a:t>
            </a:r>
            <a:r>
              <a:rPr lang="en-US" dirty="0"/>
              <a:t>)</a:t>
            </a:r>
            <a:endParaRPr lang="en-US" dirty="0"/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nor $at, $ra, $a2</a:t>
            </a:r>
            <a:endParaRPr lang="en-US" dirty="0"/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 0x2500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0xFEC0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>
            <a:fillRect/>
          </a:stretch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(Instruction)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Set)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!</a:t>
            </a:r>
            <a:endParaRPr lang="en-US" dirty="0"/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!</a:t>
            </a:r>
            <a:endParaRPr lang="en-US" dirty="0"/>
          </a:p>
          <a:p>
            <a:pPr lvl="2"/>
            <a:r>
              <a:rPr lang="en-US" dirty="0"/>
              <a:t>NHƯNG!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!!!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(1/6)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(2/6)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90688"/>
            <a:ext cx="11430000" cy="466566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  <a:endParaRPr lang="en-US" dirty="0"/>
          </a:p>
          <a:p>
            <a:pPr lvl="2"/>
            <a:r>
              <a:rPr lang="en-US" dirty="0"/>
              <a:t>Opcode (Operation Code):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2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(stack)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(accumulator)</a:t>
            </a:r>
            <a:endParaRPr lang="en-US" dirty="0"/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(register–memory)</a:t>
            </a:r>
            <a:endParaRPr lang="en-US" dirty="0"/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/ </a:t>
            </a:r>
            <a:r>
              <a:rPr lang="en-US" dirty="0" err="1"/>
              <a:t>nạp</a:t>
            </a:r>
            <a:r>
              <a:rPr lang="en-US" dirty="0"/>
              <a:t> – </a:t>
            </a:r>
            <a:r>
              <a:rPr lang="en-US" dirty="0" err="1"/>
              <a:t>lưu</a:t>
            </a:r>
            <a:r>
              <a:rPr lang="en-US" dirty="0"/>
              <a:t> (register-register/load-store)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</a:t>
            </a:r>
            <a:r>
              <a:rPr lang="en-US" sz="4000" dirty="0" err="1"/>
              <a:t>Kiến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r>
              <a:rPr lang="en-US" sz="4000" dirty="0"/>
              <a:t> </a:t>
            </a:r>
            <a:r>
              <a:rPr lang="en-US" sz="4000" dirty="0" err="1"/>
              <a:t>lệnh</a:t>
            </a:r>
            <a:r>
              <a:rPr lang="en-US" sz="4000" dirty="0"/>
              <a:t> (3/6) - Thanh </a:t>
            </a:r>
            <a:r>
              <a:rPr lang="en-US" sz="4000" dirty="0" err="1"/>
              <a:t>ghi</a:t>
            </a:r>
            <a:r>
              <a:rPr lang="en-US" sz="4000" dirty="0"/>
              <a:t> – </a:t>
            </a:r>
            <a:r>
              <a:rPr lang="en-US" sz="4000" dirty="0" err="1"/>
              <a:t>thanh</a:t>
            </a:r>
            <a:r>
              <a:rPr lang="en-US" sz="4000" dirty="0"/>
              <a:t> </a:t>
            </a:r>
            <a:r>
              <a:rPr lang="en-US" sz="4000" dirty="0" err="1"/>
              <a:t>ghi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901" y="1825625"/>
            <a:ext cx="5270798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ghi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20768"/>
          <a:stretch>
            <a:fillRect/>
          </a:stretch>
        </p:blipFill>
        <p:spPr>
          <a:xfrm>
            <a:off x="253020" y="2428875"/>
            <a:ext cx="6299881" cy="3482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(4/6) –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2693" y="1938232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6315" y="3212266"/>
            <a:ext cx="6451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4116" y="4407833"/>
            <a:ext cx="7236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01010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6109227" y="2523007"/>
            <a:ext cx="0" cy="5847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77251" y="3823058"/>
            <a:ext cx="15871" cy="5847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792" y="5284995"/>
            <a:ext cx="2221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9323" y="5328229"/>
            <a:ext cx="2774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4946" y="5284995"/>
            <a:ext cx="2221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37426" y="5279131"/>
            <a:ext cx="2221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775553" y="4867106"/>
            <a:ext cx="3098323" cy="474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73876" y="4944685"/>
            <a:ext cx="1429182" cy="3912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438292" y="4867106"/>
            <a:ext cx="257416" cy="4688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549054" y="4944685"/>
            <a:ext cx="2012270" cy="334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6775" y="3821159"/>
            <a:ext cx="4258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FFC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6516" y="3173987"/>
            <a:ext cx="340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75985" y="3784779"/>
            <a:ext cx="1747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32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12784" y="4407833"/>
            <a:ext cx="1610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13077" y="3504653"/>
            <a:ext cx="63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103577" y="4113546"/>
            <a:ext cx="210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1"/>
          </p:cNvCxnSpPr>
          <p:nvPr/>
        </p:nvCxnSpPr>
        <p:spPr>
          <a:xfrm>
            <a:off x="9155761" y="4700220"/>
            <a:ext cx="1057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68056" y="2588780"/>
            <a:ext cx="19946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60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86315" y="3504653"/>
            <a:ext cx="1392609" cy="43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1" grpId="0"/>
      <p:bldP spid="23" grpId="0"/>
      <p:bldP spid="25" grpId="0"/>
      <p:bldP spid="27" grpId="0"/>
      <p:bldP spid="39" grpId="0"/>
      <p:bldP spid="40" grpId="0"/>
      <p:bldP spid="41" grpId="0"/>
      <p:bldP spid="42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trừ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– (C + 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1. </a:t>
            </a:r>
            <a:r>
              <a:rPr lang="en-US" sz="4200" dirty="0" err="1"/>
              <a:t>Kiến</a:t>
            </a:r>
            <a:r>
              <a:rPr lang="en-US" sz="4200" dirty="0"/>
              <a:t> </a:t>
            </a:r>
            <a:r>
              <a:rPr lang="en-US" sz="4200" dirty="0" err="1"/>
              <a:t>trúc</a:t>
            </a:r>
            <a:r>
              <a:rPr lang="en-US" sz="4200" dirty="0"/>
              <a:t> </a:t>
            </a:r>
            <a:r>
              <a:rPr lang="en-US" sz="4200" dirty="0" err="1"/>
              <a:t>Tập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r>
              <a:rPr lang="en-US" sz="4200" dirty="0"/>
              <a:t> (5/6) – </a:t>
            </a:r>
            <a:r>
              <a:rPr lang="en-US" sz="4200" dirty="0" err="1"/>
              <a:t>Tập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r>
              <a:rPr lang="en-US" sz="4200" dirty="0"/>
              <a:t> MIPS (1/2)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90688"/>
            <a:ext cx="11430000" cy="4665661"/>
          </a:xfrm>
        </p:spPr>
        <p:txBody>
          <a:bodyPr>
            <a:normAutofit/>
          </a:bodyPr>
          <a:lstStyle/>
          <a:p>
            <a:r>
              <a:rPr lang="en-US" dirty="0" err="1"/>
              <a:t>Thiêt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32 bit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R, I, J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$zero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  <a:endParaRPr lang="en-US" dirty="0"/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Byte (8 bit), halfword (16 bit), word (32 bit)</a:t>
            </a:r>
            <a:endParaRPr lang="en-US" dirty="0"/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5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Thanh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bù</a:t>
            </a:r>
            <a:r>
              <a:rPr lang="en-US" dirty="0"/>
              <a:t> 2),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7898</Words>
  <Application>WPS Presentation</Application>
  <PresentationFormat>Widescreen</PresentationFormat>
  <Paragraphs>919</Paragraphs>
  <Slides>39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Times New Roman</vt:lpstr>
      <vt:lpstr>Symbol</vt:lpstr>
      <vt:lpstr>Microsoft YaHei</vt:lpstr>
      <vt:lpstr>Arial Unicode MS</vt:lpstr>
      <vt:lpstr>Calibri Light</vt:lpstr>
      <vt:lpstr>Calibri</vt:lpstr>
      <vt:lpstr>Office Theme</vt:lpstr>
      <vt:lpstr>IT012 – TỔ CHỨC VÀ CẤU TRÚC MÁY TÍNH II  CHƯƠNG 6 KIẾN TRÚC TẬP LỆNH</vt:lpstr>
      <vt:lpstr>Nội dung</vt:lpstr>
      <vt:lpstr>Nội dung</vt:lpstr>
      <vt:lpstr>1. Kiến trúc Tập lệnh (1/6)</vt:lpstr>
      <vt:lpstr>1. Kiến trúc Tập lệnh (2/6)</vt:lpstr>
      <vt:lpstr>1. Kiến trúc Tập lệnh (3/6) - Thanh ghi – thanh ghi</vt:lpstr>
      <vt:lpstr>1. Kiến trúc Tập lệnh (4/6) – Lệnh</vt:lpstr>
      <vt:lpstr>Quiz 1</vt:lpstr>
      <vt:lpstr>1. Kiến trúc Tập lệnh (5/6) – Tập lệnh MIPS (1/2)</vt:lpstr>
      <vt:lpstr>1. Kiến trúc Tập lệnh (6/6) – Tập lệnh MIPS (2/2)</vt:lpstr>
      <vt:lpstr>Nội dung</vt:lpstr>
      <vt:lpstr>2. Toán hạng</vt:lpstr>
      <vt:lpstr>2.1. Toán hạng thanh ghi (1/2)</vt:lpstr>
      <vt:lpstr>2.1. Toán hạng thanh ghi (2/3)</vt:lpstr>
      <vt:lpstr>2.1. Toán hạng thanh ghi (3/3) – Ví dụ</vt:lpstr>
      <vt:lpstr>Quiz 2</vt:lpstr>
      <vt:lpstr>2.2. Toán hạng Bộ nhớ (1/3)</vt:lpstr>
      <vt:lpstr>2.2. Toán hạng Bộ nhớ (2/3)</vt:lpstr>
      <vt:lpstr>2.2. Toán hạng Bộ nhớ (3/3) – Ví dụ</vt:lpstr>
      <vt:lpstr>Quiz 3</vt:lpstr>
      <vt:lpstr>2.3. Toán hạng số tức thời</vt:lpstr>
      <vt:lpstr>Quiz 4</vt:lpstr>
      <vt:lpstr>Nội dung</vt:lpstr>
      <vt:lpstr>3. Định dạng lệnh</vt:lpstr>
      <vt:lpstr>3.1. Định dạng R (1/2)</vt:lpstr>
      <vt:lpstr>3.1. Định dạng R (2/2) – Ví dụ</vt:lpstr>
      <vt:lpstr>Quiz 5</vt:lpstr>
      <vt:lpstr>3.2. Định dạng I (1/2)</vt:lpstr>
      <vt:lpstr>3.2. Định dạng I (2/2) – Ví dụ</vt:lpstr>
      <vt:lpstr>Quiz 6</vt:lpstr>
      <vt:lpstr>3.3. Định dạng J (1/2)</vt:lpstr>
      <vt:lpstr>3.3. Định dạng J (2/2) – Ví dụ</vt:lpstr>
      <vt:lpstr>Quiz 7</vt:lpstr>
      <vt:lpstr>Nội dung</vt:lpstr>
      <vt:lpstr>4. Các mô hình định địa chỉ (1/2)</vt:lpstr>
      <vt:lpstr>4. Các mô hình định địa chỉ (2/2)</vt:lpstr>
      <vt:lpstr>Nội dung</vt:lpstr>
      <vt:lpstr>5. Câu hỏi và Bài tập (1/2)</vt:lpstr>
      <vt:lpstr>5. Câu hỏi và Bài tập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Home</cp:lastModifiedBy>
  <cp:revision>376</cp:revision>
  <dcterms:created xsi:type="dcterms:W3CDTF">2014-09-08T08:32:00Z</dcterms:created>
  <dcterms:modified xsi:type="dcterms:W3CDTF">2022-01-21T02:51:17Z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B90DE780A6E44128837BB5C5F3A09967</vt:lpwstr>
  </property>
  <property fmtid="{D5CDD505-2E9C-101B-9397-08002B2CF9AE}" pid="3" name="KSOProductBuildVer">
    <vt:lpwstr>1033-11.2.0.10443</vt:lpwstr>
  </property>
</Properties>
</file>