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sldIdLst>
    <p:sldId id="314" r:id="rId5"/>
    <p:sldId id="299" r:id="rId6"/>
    <p:sldId id="331" r:id="rId7"/>
    <p:sldId id="322" r:id="rId8"/>
    <p:sldId id="332" r:id="rId9"/>
    <p:sldId id="323" r:id="rId10"/>
    <p:sldId id="333" r:id="rId11"/>
    <p:sldId id="321" r:id="rId12"/>
    <p:sldId id="303" r:id="rId13"/>
    <p:sldId id="300" r:id="rId14"/>
    <p:sldId id="301" r:id="rId15"/>
    <p:sldId id="316" r:id="rId16"/>
    <p:sldId id="315" r:id="rId17"/>
    <p:sldId id="317" r:id="rId18"/>
    <p:sldId id="318" r:id="rId19"/>
    <p:sldId id="319" r:id="rId20"/>
    <p:sldId id="320" r:id="rId21"/>
    <p:sldId id="305" r:id="rId22"/>
    <p:sldId id="329" r:id="rId23"/>
    <p:sldId id="325" r:id="rId24"/>
    <p:sldId id="326" r:id="rId25"/>
    <p:sldId id="327" r:id="rId26"/>
    <p:sldId id="330" r:id="rId27"/>
    <p:sldId id="335" r:id="rId28"/>
    <p:sldId id="32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81142" autoAdjust="0"/>
  </p:normalViewPr>
  <p:slideViewPr>
    <p:cSldViewPr snapToGrid="0" showGuides="1">
      <p:cViewPr varScale="1">
        <p:scale>
          <a:sx n="58" d="100"/>
          <a:sy n="58" d="100"/>
        </p:scale>
        <p:origin x="125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6200-1DFF-45C5-BD5E-A313E125BE8D}"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BEDE5-6239-4ECB-ABE4-429C7A23B5D9}" type="slidenum">
              <a:rPr lang="en-US" smtClean="0"/>
              <a:t>‹#›</a:t>
            </a:fld>
            <a:endParaRPr lang="en-US"/>
          </a:p>
        </p:txBody>
      </p:sp>
    </p:spTree>
    <p:extLst>
      <p:ext uri="{BB962C8B-B14F-4D97-AF65-F5344CB8AC3E}">
        <p14:creationId xmlns:p14="http://schemas.microsoft.com/office/powerpoint/2010/main" val="237890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BEDE5-6239-4ECB-ABE4-429C7A23B5D9}" type="slidenum">
              <a:rPr lang="en-US" smtClean="0"/>
              <a:t>1</a:t>
            </a:fld>
            <a:endParaRPr lang="en-US"/>
          </a:p>
        </p:txBody>
      </p:sp>
    </p:spTree>
    <p:extLst>
      <p:ext uri="{BB962C8B-B14F-4D97-AF65-F5344CB8AC3E}">
        <p14:creationId xmlns:p14="http://schemas.microsoft.com/office/powerpoint/2010/main" val="110654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Đối với bộ nhớ lệnh thì PC (program counter) hay còn gọi là con trỏ lệnh sẽ trỏ tới địa chỉ của lệnh đang được thực thi</a:t>
            </a:r>
          </a:p>
          <a:p>
            <a:pPr marL="228600" indent="-228600">
              <a:buAutoNum type="arabicPeriod"/>
            </a:pPr>
            <a:r>
              <a:rPr lang="vi-VN" dirty="0"/>
              <a:t>MIPS cho phép stack và heap chung 1 segment, trong khi stack sẽ hướng từ địa chỉ cao xuống địa chỉ thấp thì heap hướng từ địa chỉ thấp lên địa chỉ cao</a:t>
            </a:r>
          </a:p>
          <a:p>
            <a:pPr marL="228600" indent="-228600">
              <a:buAutoNum type="arabicPeriod"/>
            </a:pPr>
            <a:r>
              <a:rPr lang="vi-VN" dirty="0"/>
              <a:t>Địa chỉ của đỉnh stack được trỏ bởi $sp (stack pointer)</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4</a:t>
            </a:fld>
            <a:endParaRPr lang="en-US"/>
          </a:p>
        </p:txBody>
      </p:sp>
    </p:spTree>
    <p:extLst>
      <p:ext uri="{BB962C8B-B14F-4D97-AF65-F5344CB8AC3E}">
        <p14:creationId xmlns:p14="http://schemas.microsoft.com/office/powerpoint/2010/main" val="175625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Ban đầu stack chỉ chứa 2 word có giá trị là 23 và 34, $sp (stack pointer) trỏ tới dữ liệu mới nhất được đẩy vào stack nghĩa là ở word có giá trị 34</a:t>
            </a:r>
          </a:p>
          <a:p>
            <a:pPr marL="228600" indent="-228600">
              <a:buAutoNum type="arabicPeriod"/>
            </a:pPr>
            <a:r>
              <a:rPr lang="vi-VN" dirty="0"/>
              <a:t>Để đẩy giá trị 45 vào stack thì phải thực hiện các thao tác sau:</a:t>
            </a:r>
          </a:p>
          <a:p>
            <a:pPr marL="685800" lvl="1" indent="-228600">
              <a:buAutoNum type="arabicPeriod"/>
            </a:pPr>
            <a:r>
              <a:rPr lang="vi-VN" dirty="0"/>
              <a:t>Giảm $sp xuống 4 để $sp trỏ tới word trống, lúc này stack sẵn sàng nhận dữ liệu mới</a:t>
            </a:r>
          </a:p>
          <a:p>
            <a:pPr marL="685800" lvl="1" indent="-228600">
              <a:buAutoNum type="arabicPeriod"/>
            </a:pPr>
            <a:r>
              <a:rPr lang="vi-VN" dirty="0"/>
              <a:t>Đẩy giá trị 45 vào stack tại vị trí $sp</a:t>
            </a:r>
          </a:p>
          <a:p>
            <a:pPr marL="228600" lvl="0" indent="-228600">
              <a:buAutoNum type="arabicPeriod"/>
            </a:pPr>
            <a:r>
              <a:rPr lang="vi-VN" dirty="0"/>
              <a:t>Để kéo dữ liệu ra stack thì phải thực hiện các thao tác sau:</a:t>
            </a:r>
          </a:p>
          <a:p>
            <a:pPr marL="685800" lvl="1" indent="-228600">
              <a:buAutoNum type="arabicPeriod"/>
            </a:pPr>
            <a:r>
              <a:rPr lang="vi-VN" dirty="0"/>
              <a:t>Kéo dữ liệu tại vị trí $sp ra khỏi stack</a:t>
            </a:r>
          </a:p>
          <a:p>
            <a:pPr marL="685800" lvl="1" indent="-228600">
              <a:buAutoNum type="arabicPeriod"/>
            </a:pPr>
            <a:r>
              <a:rPr lang="vi-VN" dirty="0"/>
              <a:t>Tăng $sp lên 4 để $sp trỏ tới word dữ liệu sẽ làm đỉnh của stack</a:t>
            </a:r>
          </a:p>
          <a:p>
            <a:pPr marL="457200" lvl="1" indent="0">
              <a:buNone/>
            </a:pPr>
            <a:endParaRPr lang="vi-VN" dirty="0"/>
          </a:p>
        </p:txBody>
      </p:sp>
      <p:sp>
        <p:nvSpPr>
          <p:cNvPr id="4" name="Slide Number Placeholder 3"/>
          <p:cNvSpPr>
            <a:spLocks noGrp="1"/>
          </p:cNvSpPr>
          <p:nvPr>
            <p:ph type="sldNum" sz="quarter" idx="5"/>
          </p:nvPr>
        </p:nvSpPr>
        <p:spPr/>
        <p:txBody>
          <a:bodyPr/>
          <a:lstStyle/>
          <a:p>
            <a:fld id="{A9ABEDE5-6239-4ECB-ABE4-429C7A23B5D9}" type="slidenum">
              <a:rPr lang="en-US" smtClean="0"/>
              <a:t>6</a:t>
            </a:fld>
            <a:endParaRPr lang="en-US"/>
          </a:p>
        </p:txBody>
      </p:sp>
    </p:spTree>
    <p:extLst>
      <p:ext uri="{BB962C8B-B14F-4D97-AF65-F5344CB8AC3E}">
        <p14:creationId xmlns:p14="http://schemas.microsoft.com/office/powerpoint/2010/main" val="131423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truy xuất mảng, cần phải có 2 thông tin: Địa chỉ của mảng (cũng chính là địa chỉ phần tử đầu tiên của mảng) và độ dài của mảng</a:t>
            </a:r>
          </a:p>
          <a:p>
            <a:r>
              <a:rPr lang="vi-VN" dirty="0"/>
              <a:t>Việc truy xuất mảng thông thường sẽ truy xuất theo chỉ số các phần tử của mảng (mỗi phần tử của mảng ứng với một địa chỉ)</a:t>
            </a:r>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20</a:t>
            </a:fld>
            <a:endParaRPr lang="en-US"/>
          </a:p>
        </p:txBody>
      </p:sp>
    </p:spTree>
    <p:extLst>
      <p:ext uri="{BB962C8B-B14F-4D97-AF65-F5344CB8AC3E}">
        <p14:creationId xmlns:p14="http://schemas.microsoft.com/office/powerpoint/2010/main" val="160628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Có thể truy xuất mảng thông qua con trỏ, con trỏ là một biến địa chỉ, vì thế chỉ cần thay đổi giá trị con trỏ là có thể truy cập tới các phần tử của mảng mà không cần phải tính toán địa chỉ mỗi phần tử </a:t>
            </a:r>
            <a:r>
              <a:rPr lang="vi-VN"/>
              <a:t>của mảng dựa trên chỉ số của mảng</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21</a:t>
            </a:fld>
            <a:endParaRPr lang="en-US"/>
          </a:p>
        </p:txBody>
      </p:sp>
    </p:spTree>
    <p:extLst>
      <p:ext uri="{BB962C8B-B14F-4D97-AF65-F5344CB8AC3E}">
        <p14:creationId xmlns:p14="http://schemas.microsoft.com/office/powerpoint/2010/main" val="995277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r>
              <a:rPr lang="en-US"/>
              <a:t>18/09/2014</a:t>
            </a:r>
            <a:endParaRPr lang="en-US" dirty="0"/>
          </a:p>
        </p:txBody>
      </p:sp>
      <p:sp>
        <p:nvSpPr>
          <p:cNvPr id="5" name="Footer Placeholder 4"/>
          <p:cNvSpPr>
            <a:spLocks noGrp="1"/>
          </p:cNvSpPr>
          <p:nvPr>
            <p:ph type="ftr" sz="quarter" idx="11"/>
          </p:nvPr>
        </p:nvSpPr>
        <p:spPr/>
        <p:txBody>
          <a:bodyPr/>
          <a:lstStyle>
            <a:lvl1pPr>
              <a:defRPr sz="2400">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dirty="0"/>
          </a:p>
        </p:txBody>
      </p:sp>
    </p:spTree>
    <p:extLst>
      <p:ext uri="{BB962C8B-B14F-4D97-AF65-F5344CB8AC3E}">
        <p14:creationId xmlns:p14="http://schemas.microsoft.com/office/powerpoint/2010/main" val="298503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152153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416655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11430000" cy="1325563"/>
          </a:xfrm>
          <a:solidFill>
            <a:srgbClr val="0070C0"/>
          </a:solidFill>
        </p:spPr>
        <p:txBody>
          <a:bodyPr/>
          <a:lstStyle>
            <a:lvl1pPr algn="l">
              <a:defRPr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p:cNvSpPr>
            <a:spLocks noGrp="1"/>
          </p:cNvSpPr>
          <p:nvPr>
            <p:ph idx="1"/>
          </p:nvPr>
        </p:nvSpPr>
        <p:spPr>
          <a:xfrm>
            <a:off x="393700" y="1825625"/>
            <a:ext cx="11430000" cy="4351338"/>
          </a:xfrm>
        </p:spPr>
        <p:txBody>
          <a:bodyPr/>
          <a:lstStyle>
            <a:lvl1pPr>
              <a:defRPr sz="32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ü"/>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393700" y="6356349"/>
            <a:ext cx="2774503" cy="365125"/>
          </a:xfrm>
          <a:solidFill>
            <a:srgbClr val="0070C0"/>
          </a:solidFill>
        </p:spPr>
        <p:txBody>
          <a:bodyPr/>
          <a:lstStyle>
            <a:lvl1pPr algn="l">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a:p>
        </p:txBody>
      </p:sp>
      <p:sp>
        <p:nvSpPr>
          <p:cNvPr id="7" name="Date Placeholder 3">
            <a:extLst>
              <a:ext uri="{FF2B5EF4-FFF2-40B4-BE49-F238E27FC236}">
                <a16:creationId xmlns:a16="http://schemas.microsoft.com/office/drawing/2014/main" id="{A22AE218-371A-43D2-B319-7311F80807B5}"/>
              </a:ext>
            </a:extLst>
          </p:cNvPr>
          <p:cNvSpPr txBox="1">
            <a:spLocks/>
          </p:cNvSpPr>
          <p:nvPr userDrawn="1"/>
        </p:nvSpPr>
        <p:spPr>
          <a:xfrm>
            <a:off x="3168203" y="6356349"/>
            <a:ext cx="5880994" cy="365125"/>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IT012 – </a:t>
            </a:r>
            <a:r>
              <a:rPr lang="en-US" dirty="0" err="1"/>
              <a:t>Tổ</a:t>
            </a:r>
            <a:r>
              <a:rPr lang="en-US" dirty="0"/>
              <a:t> </a:t>
            </a:r>
            <a:r>
              <a:rPr lang="en-US" dirty="0" err="1"/>
              <a:t>chức</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Máy</a:t>
            </a:r>
            <a:r>
              <a:rPr lang="en-US" dirty="0"/>
              <a:t> </a:t>
            </a:r>
            <a:r>
              <a:rPr lang="en-US" dirty="0" err="1"/>
              <a:t>tính</a:t>
            </a:r>
            <a:r>
              <a:rPr lang="en-US" dirty="0"/>
              <a:t> II</a:t>
            </a:r>
          </a:p>
        </p:txBody>
      </p:sp>
      <p:sp>
        <p:nvSpPr>
          <p:cNvPr id="9" name="Slide Number Placeholder 5">
            <a:extLst>
              <a:ext uri="{FF2B5EF4-FFF2-40B4-BE49-F238E27FC236}">
                <a16:creationId xmlns:a16="http://schemas.microsoft.com/office/drawing/2014/main" id="{B24CDDF9-9C66-4D7D-BC67-8BDD21A6D2F2}"/>
              </a:ext>
            </a:extLst>
          </p:cNvPr>
          <p:cNvSpPr txBox="1">
            <a:spLocks/>
          </p:cNvSpPr>
          <p:nvPr userDrawn="1"/>
        </p:nvSpPr>
        <p:spPr>
          <a:xfrm>
            <a:off x="9049197" y="6356349"/>
            <a:ext cx="2774503" cy="365124"/>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3145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157944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17183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18/09/2014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64117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18/09/2014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44107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18/09/2014</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95674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212244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28916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18/09/2014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C09BB-C7E7-4454-851F-EF8D770487CA}" type="slidenum">
              <a:rPr lang="en-US" smtClean="0"/>
              <a:t>‹#›</a:t>
            </a:fld>
            <a:endParaRPr lang="en-US"/>
          </a:p>
        </p:txBody>
      </p:sp>
    </p:spTree>
    <p:extLst>
      <p:ext uri="{BB962C8B-B14F-4D97-AF65-F5344CB8AC3E}">
        <p14:creationId xmlns:p14="http://schemas.microsoft.com/office/powerpoint/2010/main" val="234145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74671"/>
            <a:ext cx="12192000" cy="2908658"/>
          </a:xfrm>
          <a:solidFill>
            <a:srgbClr val="0070C0"/>
          </a:solidFill>
        </p:spPr>
        <p:txBody>
          <a:bodyPr anchor="t">
            <a:normAutofit/>
          </a:bodyPr>
          <a:lstStyle/>
          <a:p>
            <a:r>
              <a:rPr lang="en-US" sz="3600" b="1" dirty="0">
                <a:solidFill>
                  <a:schemeClr val="bg1"/>
                </a:solidFill>
              </a:rPr>
              <a:t>IT012 – TỔ CHỨC VÀ CẤU TRÚC MÁY TÍNH II</a:t>
            </a:r>
            <a:br>
              <a:rPr lang="en-US" sz="3200" b="1" dirty="0">
                <a:solidFill>
                  <a:schemeClr val="bg1"/>
                </a:solidFill>
              </a:rPr>
            </a:br>
            <a:br>
              <a:rPr lang="en-US" sz="3200" b="1" dirty="0">
                <a:solidFill>
                  <a:schemeClr val="bg1"/>
                </a:solidFill>
              </a:rPr>
            </a:br>
            <a:r>
              <a:rPr lang="en-US" sz="6700" b="1" dirty="0">
                <a:solidFill>
                  <a:schemeClr val="bg1"/>
                </a:solidFill>
              </a:rPr>
              <a:t>CH</a:t>
            </a:r>
            <a:r>
              <a:rPr lang="vi-VN" sz="6700" b="1" dirty="0">
                <a:solidFill>
                  <a:schemeClr val="bg1"/>
                </a:solidFill>
              </a:rPr>
              <a:t>Ư</a:t>
            </a:r>
            <a:r>
              <a:rPr lang="en-US" sz="6700" b="1" dirty="0">
                <a:solidFill>
                  <a:schemeClr val="bg1"/>
                </a:solidFill>
              </a:rPr>
              <a:t>ƠNG </a:t>
            </a:r>
            <a:r>
              <a:rPr lang="vi-VN" sz="6700" b="1" dirty="0">
                <a:solidFill>
                  <a:schemeClr val="bg1"/>
                </a:solidFill>
              </a:rPr>
              <a:t>8</a:t>
            </a:r>
            <a:br>
              <a:rPr lang="en-US" sz="6700" b="1" dirty="0">
                <a:solidFill>
                  <a:schemeClr val="bg1"/>
                </a:solidFill>
              </a:rPr>
            </a:br>
            <a:r>
              <a:rPr lang="vi-VN" sz="6700" b="1" dirty="0">
                <a:solidFill>
                  <a:schemeClr val="bg1"/>
                </a:solidFill>
              </a:rPr>
              <a:t>THỦ TỤC VÀ CON TRỎ</a:t>
            </a:r>
            <a:endParaRPr lang="en-US" sz="6700" b="1" dirty="0">
              <a:solidFill>
                <a:schemeClr val="bg1"/>
              </a:solidFill>
            </a:endParaRPr>
          </a:p>
        </p:txBody>
      </p:sp>
      <p:pic>
        <p:nvPicPr>
          <p:cNvPr id="1028" name="Picture 4">
            <a:extLst>
              <a:ext uri="{FF2B5EF4-FFF2-40B4-BE49-F238E27FC236}">
                <a16:creationId xmlns:a16="http://schemas.microsoft.com/office/drawing/2014/main" id="{7883C501-9AE8-42EF-8AC0-ACF0F1C6C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1301"/>
          <a:stretch/>
        </p:blipFill>
        <p:spPr bwMode="auto">
          <a:xfrm>
            <a:off x="1" y="1"/>
            <a:ext cx="1663699" cy="1689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UIT Web Transparent">
            <a:extLst>
              <a:ext uri="{FF2B5EF4-FFF2-40B4-BE49-F238E27FC236}">
                <a16:creationId xmlns:a16="http://schemas.microsoft.com/office/drawing/2014/main" id="{1C195F45-F07A-48D1-B62C-A60DC67A9A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207"/>
          <a:stretch/>
        </p:blipFill>
        <p:spPr bwMode="auto">
          <a:xfrm>
            <a:off x="10115549" y="0"/>
            <a:ext cx="2076450" cy="1585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773785-3917-4FA7-8CE0-298C8461DB68}"/>
              </a:ext>
            </a:extLst>
          </p:cNvPr>
          <p:cNvSpPr txBox="1"/>
          <p:nvPr/>
        </p:nvSpPr>
        <p:spPr>
          <a:xfrm>
            <a:off x="1827267" y="254347"/>
            <a:ext cx="8537465"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ỜNG ĐẠI HỌC CÔNG NGHỆ THÔNG TIN</a:t>
            </a:r>
          </a:p>
          <a:p>
            <a:pPr algn="ctr"/>
            <a:r>
              <a:rPr lang="en-US" sz="3200" b="1" dirty="0">
                <a:latin typeface="Times New Roman" panose="02020603050405020304" pitchFamily="18" charset="0"/>
                <a:cs typeface="Times New Roman" panose="02020603050405020304" pitchFamily="18" charset="0"/>
              </a:rPr>
              <a:t>KHOA KỸ THUẬT MÁY TÍNH</a:t>
            </a:r>
          </a:p>
        </p:txBody>
      </p:sp>
    </p:spTree>
    <p:extLst>
      <p:ext uri="{BB962C8B-B14F-4D97-AF65-F5344CB8AC3E}">
        <p14:creationId xmlns:p14="http://schemas.microsoft.com/office/powerpoint/2010/main" val="2604660381"/>
      </p:ext>
    </p:extLst>
  </p:cSld>
  <p:clrMapOvr>
    <a:masterClrMapping/>
  </p:clrMapOvr>
  <mc:AlternateContent xmlns:mc="http://schemas.openxmlformats.org/markup-compatibility/2006" xmlns:p14="http://schemas.microsoft.com/office/powerpoint/2010/main">
    <mc:Choice Requires="p14">
      <p:transition spd="slow" p14:dur="2000" advTm="40383"/>
    </mc:Choice>
    <mc:Fallback xmlns="">
      <p:transition spd="slow" advTm="40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E03ED263-5116-4B60-92C5-A93B6A8760C5}"/>
              </a:ext>
            </a:extLst>
          </p:cNvPr>
          <p:cNvPicPr>
            <a:picLocks noChangeAspect="1"/>
          </p:cNvPicPr>
          <p:nvPr/>
        </p:nvPicPr>
        <p:blipFill>
          <a:blip r:embed="rId2"/>
          <a:stretch>
            <a:fillRect/>
          </a:stretch>
        </p:blipFill>
        <p:spPr>
          <a:xfrm>
            <a:off x="4662152" y="1825625"/>
            <a:ext cx="6174332" cy="4356234"/>
          </a:xfrm>
          <a:prstGeom prst="rect">
            <a:avLst/>
          </a:prstGeom>
        </p:spPr>
      </p:pic>
      <p:sp>
        <p:nvSpPr>
          <p:cNvPr id="2" name="Title 1">
            <a:extLst>
              <a:ext uri="{FF2B5EF4-FFF2-40B4-BE49-F238E27FC236}">
                <a16:creationId xmlns:a16="http://schemas.microsoft.com/office/drawing/2014/main" id="{EA70F33F-D813-41B8-868A-687B78372A9F}"/>
              </a:ext>
            </a:extLst>
          </p:cNvPr>
          <p:cNvSpPr>
            <a:spLocks noGrp="1"/>
          </p:cNvSpPr>
          <p:nvPr>
            <p:ph type="title"/>
          </p:nvPr>
        </p:nvSpPr>
        <p:spPr/>
        <p:txBody>
          <a:bodyPr/>
          <a:lstStyle/>
          <a:p>
            <a:r>
              <a:rPr lang="vi-VN" dirty="0"/>
              <a:t>3</a:t>
            </a:r>
            <a:r>
              <a:rPr lang="en-US" dirty="0"/>
              <a:t>. </a:t>
            </a:r>
            <a:r>
              <a:rPr lang="en-US" dirty="0" err="1"/>
              <a:t>Thủ</a:t>
            </a:r>
            <a:r>
              <a:rPr lang="en-US" dirty="0"/>
              <a:t> </a:t>
            </a:r>
            <a:r>
              <a:rPr lang="en-US" dirty="0" err="1"/>
              <a:t>tục</a:t>
            </a:r>
            <a:r>
              <a:rPr lang="vi-VN" dirty="0"/>
              <a:t> (2/11) – Quy trình</a:t>
            </a:r>
            <a:endParaRPr lang="en-US" dirty="0"/>
          </a:p>
        </p:txBody>
      </p:sp>
      <p:sp>
        <p:nvSpPr>
          <p:cNvPr id="3" name="Content Placeholder 2">
            <a:extLst>
              <a:ext uri="{FF2B5EF4-FFF2-40B4-BE49-F238E27FC236}">
                <a16:creationId xmlns:a16="http://schemas.microsoft.com/office/drawing/2014/main" id="{E270751F-238E-420C-95F9-FD024218A142}"/>
              </a:ext>
            </a:extLst>
          </p:cNvPr>
          <p:cNvSpPr>
            <a:spLocks noGrp="1"/>
          </p:cNvSpPr>
          <p:nvPr>
            <p:ph idx="1"/>
          </p:nvPr>
        </p:nvSpPr>
        <p:spPr>
          <a:xfrm>
            <a:off x="167423" y="1690688"/>
            <a:ext cx="5769738" cy="4665661"/>
          </a:xfrm>
        </p:spPr>
        <p:txBody>
          <a:bodyPr>
            <a:normAutofit/>
          </a:bodyPr>
          <a:lstStyle/>
          <a:p>
            <a:pPr marL="0" indent="0">
              <a:buNone/>
            </a:pPr>
            <a:r>
              <a:rPr lang="en-US" dirty="0">
                <a:latin typeface="Courier New" panose="02070309020205020404" pitchFamily="49" charset="0"/>
                <a:cs typeface="Courier New" panose="02070309020205020404" pitchFamily="49" charset="0"/>
              </a:rPr>
              <a:t>void main(){</a:t>
            </a:r>
          </a:p>
          <a:p>
            <a:pPr marL="0" indent="0">
              <a:buNone/>
            </a:pPr>
            <a:r>
              <a:rPr lang="en-US" dirty="0">
                <a:latin typeface="Courier New" panose="02070309020205020404" pitchFamily="49" charset="0"/>
                <a:cs typeface="Courier New" panose="02070309020205020404" pitchFamily="49" charset="0"/>
              </a:rPr>
              <a:t>  int s = 0;</a:t>
            </a:r>
          </a:p>
          <a:p>
            <a:pPr marL="0" indent="0">
              <a:buNone/>
            </a:pPr>
            <a:r>
              <a:rPr lang="en-US" dirty="0">
                <a:latin typeface="Courier New" panose="02070309020205020404" pitchFamily="49" charset="0"/>
                <a:cs typeface="Courier New" panose="02070309020205020404" pitchFamily="49" charset="0"/>
              </a:rPr>
              <a:t>  s = sum(15, 12);</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int sum(int a, int b){</a:t>
            </a:r>
          </a:p>
          <a:p>
            <a:pPr marL="0" indent="0">
              <a:buNone/>
            </a:pPr>
            <a:r>
              <a:rPr lang="en-US" dirty="0">
                <a:latin typeface="Courier New" panose="02070309020205020404" pitchFamily="49" charset="0"/>
                <a:cs typeface="Courier New" panose="02070309020205020404" pitchFamily="49" charset="0"/>
              </a:rPr>
              <a:t>  int t = (a + b);</a:t>
            </a:r>
          </a:p>
          <a:p>
            <a:pPr marL="0" indent="0">
              <a:buNone/>
            </a:pPr>
            <a:r>
              <a:rPr lang="en-US" dirty="0">
                <a:latin typeface="Courier New" panose="02070309020205020404" pitchFamily="49" charset="0"/>
                <a:cs typeface="Courier New" panose="02070309020205020404" pitchFamily="49" charset="0"/>
              </a:rPr>
              <a:t>  return t;</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28618929-B4F7-4437-AA78-3579DF62F0E2}"/>
              </a:ext>
            </a:extLst>
          </p:cNvPr>
          <p:cNvSpPr>
            <a:spLocks noGrp="1"/>
          </p:cNvSpPr>
          <p:nvPr>
            <p:ph type="sldNum" sz="quarter" idx="12"/>
          </p:nvPr>
        </p:nvSpPr>
        <p:spPr/>
        <p:txBody>
          <a:bodyPr/>
          <a:lstStyle/>
          <a:p>
            <a:fld id="{3C3C09BB-C7E7-4454-851F-EF8D770487CA}" type="slidenum">
              <a:rPr lang="en-US" smtClean="0"/>
              <a:pPr/>
              <a:t>10</a:t>
            </a:fld>
            <a:endParaRPr lang="en-US"/>
          </a:p>
        </p:txBody>
      </p:sp>
      <p:sp>
        <p:nvSpPr>
          <p:cNvPr id="7" name="Callout: Bent Line 6">
            <a:extLst>
              <a:ext uri="{FF2B5EF4-FFF2-40B4-BE49-F238E27FC236}">
                <a16:creationId xmlns:a16="http://schemas.microsoft.com/office/drawing/2014/main" id="{410CAD01-A3FB-4D88-80BE-BF3590C87959}"/>
              </a:ext>
            </a:extLst>
          </p:cNvPr>
          <p:cNvSpPr/>
          <p:nvPr/>
        </p:nvSpPr>
        <p:spPr>
          <a:xfrm>
            <a:off x="8783391" y="1825624"/>
            <a:ext cx="3284113" cy="1249543"/>
          </a:xfrm>
          <a:prstGeom prst="borderCallout2">
            <a:avLst>
              <a:gd name="adj1" fmla="val 49904"/>
              <a:gd name="adj2" fmla="val 217"/>
              <a:gd name="adj3" fmla="val 49904"/>
              <a:gd name="adj4" fmla="val -17938"/>
              <a:gd name="adj5" fmla="val 104774"/>
              <a:gd name="adj6" fmla="val -51989"/>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600" dirty="0">
                <a:solidFill>
                  <a:srgbClr val="0070C0"/>
                </a:solidFill>
                <a:latin typeface="Times New Roman" panose="02020603050405020304" pitchFamily="18" charset="0"/>
                <a:cs typeface="Times New Roman" panose="02020603050405020304" pitchFamily="18" charset="0"/>
              </a:rPr>
              <a:t>1</a:t>
            </a:r>
            <a:r>
              <a:rPr lang="en-US" sz="2600" dirty="0">
                <a:solidFill>
                  <a:srgbClr val="0070C0"/>
                </a:solidFill>
                <a:latin typeface="Times New Roman" panose="02020603050405020304" pitchFamily="18" charset="0"/>
                <a:cs typeface="Times New Roman" panose="02020603050405020304" pitchFamily="18" charset="0"/>
              </a:rPr>
              <a:t>. </a:t>
            </a:r>
            <a:r>
              <a:rPr lang="vi-VN" sz="2600" dirty="0">
                <a:solidFill>
                  <a:srgbClr val="0070C0"/>
                </a:solidFill>
                <a:latin typeface="Times New Roman" panose="02020603050405020304" pitchFamily="18" charset="0"/>
                <a:cs typeface="Times New Roman" panose="02020603050405020304" pitchFamily="18" charset="0"/>
              </a:rPr>
              <a:t>Chuẩn bị đối số</a:t>
            </a:r>
            <a:endParaRPr lang="en-US" sz="2600" dirty="0">
              <a:solidFill>
                <a:srgbClr val="0070C0"/>
              </a:solidFill>
              <a:latin typeface="Times New Roman" panose="02020603050405020304" pitchFamily="18" charset="0"/>
              <a:cs typeface="Times New Roman" panose="02020603050405020304" pitchFamily="18" charset="0"/>
            </a:endParaRPr>
          </a:p>
          <a:p>
            <a:r>
              <a:rPr lang="vi-VN" sz="2600" dirty="0">
                <a:solidFill>
                  <a:srgbClr val="0070C0"/>
                </a:solidFill>
                <a:latin typeface="Times New Roman" panose="02020603050405020304" pitchFamily="18" charset="0"/>
                <a:cs typeface="Times New Roman" panose="02020603050405020304" pitchFamily="18" charset="0"/>
              </a:rPr>
              <a:t>2</a:t>
            </a:r>
            <a:r>
              <a:rPr lang="en-US" sz="2600" dirty="0">
                <a:solidFill>
                  <a:srgbClr val="0070C0"/>
                </a:solidFill>
                <a:latin typeface="Times New Roman" panose="02020603050405020304" pitchFamily="18" charset="0"/>
                <a:cs typeface="Times New Roman" panose="02020603050405020304" pitchFamily="18" charset="0"/>
              </a:rPr>
              <a:t>. </a:t>
            </a:r>
            <a:r>
              <a:rPr lang="en-US" sz="2600" dirty="0" err="1">
                <a:solidFill>
                  <a:srgbClr val="0070C0"/>
                </a:solidFill>
                <a:latin typeface="Times New Roman" panose="02020603050405020304" pitchFamily="18" charset="0"/>
                <a:cs typeface="Times New Roman" panose="02020603050405020304" pitchFamily="18" charset="0"/>
              </a:rPr>
              <a:t>Nhảy</a:t>
            </a:r>
            <a:r>
              <a:rPr lang="en-US" sz="2600" dirty="0">
                <a:solidFill>
                  <a:srgbClr val="0070C0"/>
                </a:solidFill>
                <a:latin typeface="Times New Roman" panose="02020603050405020304" pitchFamily="18" charset="0"/>
                <a:cs typeface="Times New Roman" panose="02020603050405020304" pitchFamily="18" charset="0"/>
              </a:rPr>
              <a:t> </a:t>
            </a:r>
            <a:r>
              <a:rPr lang="en-US" sz="2600" dirty="0" err="1">
                <a:solidFill>
                  <a:srgbClr val="0070C0"/>
                </a:solidFill>
                <a:latin typeface="Times New Roman" panose="02020603050405020304" pitchFamily="18" charset="0"/>
                <a:cs typeface="Times New Roman" panose="02020603050405020304" pitchFamily="18" charset="0"/>
              </a:rPr>
              <a:t>đến</a:t>
            </a:r>
            <a:r>
              <a:rPr lang="en-US" sz="2600" dirty="0">
                <a:solidFill>
                  <a:srgbClr val="0070C0"/>
                </a:solidFill>
                <a:latin typeface="Times New Roman" panose="02020603050405020304" pitchFamily="18" charset="0"/>
                <a:cs typeface="Times New Roman" panose="02020603050405020304" pitchFamily="18" charset="0"/>
              </a:rPr>
              <a:t> </a:t>
            </a:r>
            <a:r>
              <a:rPr lang="en-US" sz="2600" dirty="0" err="1">
                <a:solidFill>
                  <a:srgbClr val="0070C0"/>
                </a:solidFill>
                <a:latin typeface="Times New Roman" panose="02020603050405020304" pitchFamily="18" charset="0"/>
                <a:cs typeface="Times New Roman" panose="02020603050405020304" pitchFamily="18" charset="0"/>
              </a:rPr>
              <a:t>thủ</a:t>
            </a:r>
            <a:r>
              <a:rPr lang="en-US" sz="2600" dirty="0">
                <a:solidFill>
                  <a:srgbClr val="0070C0"/>
                </a:solidFill>
                <a:latin typeface="Times New Roman" panose="02020603050405020304" pitchFamily="18" charset="0"/>
                <a:cs typeface="Times New Roman" panose="02020603050405020304" pitchFamily="18" charset="0"/>
              </a:rPr>
              <a:t> </a:t>
            </a:r>
            <a:r>
              <a:rPr lang="en-US" sz="2600" dirty="0" err="1">
                <a:solidFill>
                  <a:srgbClr val="0070C0"/>
                </a:solidFill>
                <a:latin typeface="Times New Roman" panose="02020603050405020304" pitchFamily="18" charset="0"/>
                <a:cs typeface="Times New Roman" panose="02020603050405020304" pitchFamily="18" charset="0"/>
              </a:rPr>
              <a:t>tục</a:t>
            </a:r>
            <a:endParaRPr lang="vi-VN" sz="2600" dirty="0">
              <a:solidFill>
                <a:srgbClr val="0070C0"/>
              </a:solidFill>
              <a:latin typeface="Times New Roman" panose="02020603050405020304" pitchFamily="18" charset="0"/>
              <a:cs typeface="Times New Roman" panose="02020603050405020304" pitchFamily="18" charset="0"/>
            </a:endParaRPr>
          </a:p>
          <a:p>
            <a:r>
              <a:rPr lang="vi-VN" sz="2600" dirty="0">
                <a:solidFill>
                  <a:srgbClr val="0070C0"/>
                </a:solidFill>
                <a:latin typeface="Times New Roman" panose="02020603050405020304" pitchFamily="18" charset="0"/>
                <a:cs typeface="Times New Roman" panose="02020603050405020304" pitchFamily="18" charset="0"/>
              </a:rPr>
              <a:t>3. Lưu trạng thái</a:t>
            </a:r>
            <a:endParaRPr lang="en-US" sz="2600" dirty="0">
              <a:solidFill>
                <a:srgbClr val="0070C0"/>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592FE221-EDBB-42B6-83E3-E03259AAB16E}"/>
              </a:ext>
            </a:extLst>
          </p:cNvPr>
          <p:cNvCxnSpPr>
            <a:cxnSpLocks/>
          </p:cNvCxnSpPr>
          <p:nvPr/>
        </p:nvCxnSpPr>
        <p:spPr>
          <a:xfrm>
            <a:off x="3168203" y="2495433"/>
            <a:ext cx="149394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B4FF67-A178-4945-8A2A-2B0320A0D443}"/>
              </a:ext>
            </a:extLst>
          </p:cNvPr>
          <p:cNvCxnSpPr>
            <a:cxnSpLocks/>
          </p:cNvCxnSpPr>
          <p:nvPr/>
        </p:nvCxnSpPr>
        <p:spPr>
          <a:xfrm>
            <a:off x="2343955" y="3284114"/>
            <a:ext cx="2318197" cy="955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16FABF-840C-49AD-B13B-A96EF51A7F52}"/>
              </a:ext>
            </a:extLst>
          </p:cNvPr>
          <p:cNvCxnSpPr>
            <a:cxnSpLocks/>
          </p:cNvCxnSpPr>
          <p:nvPr/>
        </p:nvCxnSpPr>
        <p:spPr>
          <a:xfrm flipV="1">
            <a:off x="4662151" y="3478298"/>
            <a:ext cx="3670480" cy="11452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51C858-CB18-40D0-B3B7-C688F0C69773}"/>
              </a:ext>
            </a:extLst>
          </p:cNvPr>
          <p:cNvCxnSpPr>
            <a:cxnSpLocks/>
          </p:cNvCxnSpPr>
          <p:nvPr/>
        </p:nvCxnSpPr>
        <p:spPr>
          <a:xfrm flipV="1">
            <a:off x="3112469" y="4456091"/>
            <a:ext cx="5220162" cy="8242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B406C0-56EE-4155-9349-7E8D392B8BE5}"/>
              </a:ext>
            </a:extLst>
          </p:cNvPr>
          <p:cNvCxnSpPr>
            <a:cxnSpLocks/>
          </p:cNvCxnSpPr>
          <p:nvPr/>
        </p:nvCxnSpPr>
        <p:spPr>
          <a:xfrm flipH="1" flipV="1">
            <a:off x="1355516" y="3284114"/>
            <a:ext cx="3306637" cy="2240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Callout: Bent Line 31">
            <a:extLst>
              <a:ext uri="{FF2B5EF4-FFF2-40B4-BE49-F238E27FC236}">
                <a16:creationId xmlns:a16="http://schemas.microsoft.com/office/drawing/2014/main" id="{657567E5-3C55-4773-858C-8659C0760574}"/>
              </a:ext>
            </a:extLst>
          </p:cNvPr>
          <p:cNvSpPr/>
          <p:nvPr/>
        </p:nvSpPr>
        <p:spPr>
          <a:xfrm>
            <a:off x="10553073" y="3618963"/>
            <a:ext cx="1833094" cy="386367"/>
          </a:xfrm>
          <a:prstGeom prst="borderCallout2">
            <a:avLst>
              <a:gd name="adj1" fmla="val -96"/>
              <a:gd name="adj2" fmla="val 50101"/>
              <a:gd name="adj3" fmla="val -73429"/>
              <a:gd name="adj4" fmla="val 49509"/>
              <a:gd name="adj5" fmla="val -72768"/>
              <a:gd name="adj6" fmla="val 913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rgbClr val="0070C0"/>
                </a:solidFill>
                <a:latin typeface="Times New Roman" panose="02020603050405020304" pitchFamily="18" charset="0"/>
                <a:cs typeface="Times New Roman" panose="02020603050405020304" pitchFamily="18" charset="0"/>
              </a:rPr>
              <a:t>4. </a:t>
            </a:r>
            <a:r>
              <a:rPr lang="en-US" sz="2600" dirty="0" err="1">
                <a:solidFill>
                  <a:srgbClr val="0070C0"/>
                </a:solidFill>
                <a:latin typeface="Times New Roman" panose="02020603050405020304" pitchFamily="18" charset="0"/>
                <a:cs typeface="Times New Roman" panose="02020603050405020304" pitchFamily="18" charset="0"/>
              </a:rPr>
              <a:t>Thực</a:t>
            </a:r>
            <a:r>
              <a:rPr lang="en-US" sz="2600" dirty="0">
                <a:solidFill>
                  <a:srgbClr val="0070C0"/>
                </a:solidFill>
                <a:latin typeface="Times New Roman" panose="02020603050405020304" pitchFamily="18" charset="0"/>
                <a:cs typeface="Times New Roman" panose="02020603050405020304" pitchFamily="18" charset="0"/>
              </a:rPr>
              <a:t> </a:t>
            </a:r>
            <a:r>
              <a:rPr lang="en-US" sz="2600" dirty="0" err="1">
                <a:solidFill>
                  <a:srgbClr val="0070C0"/>
                </a:solidFill>
                <a:latin typeface="Times New Roman" panose="02020603050405020304" pitchFamily="18" charset="0"/>
                <a:cs typeface="Times New Roman" panose="02020603050405020304" pitchFamily="18" charset="0"/>
              </a:rPr>
              <a:t>thi</a:t>
            </a:r>
            <a:endParaRPr lang="en-US" sz="2600" dirty="0">
              <a:solidFill>
                <a:srgbClr val="0070C0"/>
              </a:solidFill>
              <a:latin typeface="Times New Roman" panose="02020603050405020304" pitchFamily="18" charset="0"/>
              <a:cs typeface="Times New Roman" panose="02020603050405020304" pitchFamily="18" charset="0"/>
            </a:endParaRPr>
          </a:p>
        </p:txBody>
      </p:sp>
      <p:sp>
        <p:nvSpPr>
          <p:cNvPr id="33" name="Callout: Bent Line 32">
            <a:extLst>
              <a:ext uri="{FF2B5EF4-FFF2-40B4-BE49-F238E27FC236}">
                <a16:creationId xmlns:a16="http://schemas.microsoft.com/office/drawing/2014/main" id="{2747E046-D00A-407C-A630-79536FD1A928}"/>
              </a:ext>
            </a:extLst>
          </p:cNvPr>
          <p:cNvSpPr/>
          <p:nvPr/>
        </p:nvSpPr>
        <p:spPr>
          <a:xfrm>
            <a:off x="9063417" y="5091560"/>
            <a:ext cx="3284113" cy="1225236"/>
          </a:xfrm>
          <a:prstGeom prst="borderCallout2">
            <a:avLst>
              <a:gd name="adj1" fmla="val -96"/>
              <a:gd name="adj2" fmla="val 50101"/>
              <a:gd name="adj3" fmla="val -10361"/>
              <a:gd name="adj4" fmla="val 48608"/>
              <a:gd name="adj5" fmla="val -17602"/>
              <a:gd name="adj6" fmla="val 4382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rgbClr val="0070C0"/>
                </a:solidFill>
                <a:latin typeface="Times New Roman" panose="02020603050405020304" pitchFamily="18" charset="0"/>
                <a:cs typeface="Times New Roman" panose="02020603050405020304" pitchFamily="18" charset="0"/>
              </a:rPr>
              <a:t>5. </a:t>
            </a:r>
            <a:r>
              <a:rPr lang="en-US" sz="2600" dirty="0" err="1">
                <a:solidFill>
                  <a:srgbClr val="0070C0"/>
                </a:solidFill>
                <a:latin typeface="Times New Roman" panose="02020603050405020304" pitchFamily="18" charset="0"/>
                <a:cs typeface="Times New Roman" panose="02020603050405020304" pitchFamily="18" charset="0"/>
              </a:rPr>
              <a:t>Chuẩn</a:t>
            </a:r>
            <a:r>
              <a:rPr lang="en-US" sz="2600" dirty="0">
                <a:solidFill>
                  <a:srgbClr val="0070C0"/>
                </a:solidFill>
                <a:latin typeface="Times New Roman" panose="02020603050405020304" pitchFamily="18" charset="0"/>
                <a:cs typeface="Times New Roman" panose="02020603050405020304" pitchFamily="18" charset="0"/>
              </a:rPr>
              <a:t> </a:t>
            </a:r>
            <a:r>
              <a:rPr lang="en-US" sz="2600" dirty="0" err="1">
                <a:solidFill>
                  <a:srgbClr val="0070C0"/>
                </a:solidFill>
                <a:latin typeface="Times New Roman" panose="02020603050405020304" pitchFamily="18" charset="0"/>
                <a:cs typeface="Times New Roman" panose="02020603050405020304" pitchFamily="18" charset="0"/>
              </a:rPr>
              <a:t>bị</a:t>
            </a:r>
            <a:r>
              <a:rPr lang="en-US" sz="2600" dirty="0">
                <a:solidFill>
                  <a:srgbClr val="0070C0"/>
                </a:solidFill>
                <a:latin typeface="Times New Roman" panose="02020603050405020304" pitchFamily="18" charset="0"/>
                <a:cs typeface="Times New Roman" panose="02020603050405020304" pitchFamily="18" charset="0"/>
              </a:rPr>
              <a:t> </a:t>
            </a:r>
            <a:r>
              <a:rPr lang="en-US" sz="2600" dirty="0" err="1">
                <a:solidFill>
                  <a:srgbClr val="0070C0"/>
                </a:solidFill>
                <a:latin typeface="Times New Roman" panose="02020603050405020304" pitchFamily="18" charset="0"/>
                <a:cs typeface="Times New Roman" panose="02020603050405020304" pitchFamily="18" charset="0"/>
              </a:rPr>
              <a:t>kết</a:t>
            </a:r>
            <a:r>
              <a:rPr lang="en-US" sz="2600" dirty="0">
                <a:solidFill>
                  <a:srgbClr val="0070C0"/>
                </a:solidFill>
                <a:latin typeface="Times New Roman" panose="02020603050405020304" pitchFamily="18" charset="0"/>
                <a:cs typeface="Times New Roman" panose="02020603050405020304" pitchFamily="18" charset="0"/>
              </a:rPr>
              <a:t> </a:t>
            </a:r>
            <a:r>
              <a:rPr lang="en-US" sz="2600" dirty="0" err="1">
                <a:solidFill>
                  <a:srgbClr val="0070C0"/>
                </a:solidFill>
                <a:latin typeface="Times New Roman" panose="02020603050405020304" pitchFamily="18" charset="0"/>
                <a:cs typeface="Times New Roman" panose="02020603050405020304" pitchFamily="18" charset="0"/>
              </a:rPr>
              <a:t>quả</a:t>
            </a:r>
            <a:endParaRPr lang="vi-VN" sz="2600" dirty="0">
              <a:solidFill>
                <a:srgbClr val="0070C0"/>
              </a:solidFill>
              <a:latin typeface="Times New Roman" panose="02020603050405020304" pitchFamily="18" charset="0"/>
              <a:cs typeface="Times New Roman" panose="02020603050405020304" pitchFamily="18" charset="0"/>
            </a:endParaRPr>
          </a:p>
          <a:p>
            <a:r>
              <a:rPr lang="vi-VN" sz="2600" dirty="0">
                <a:solidFill>
                  <a:srgbClr val="0070C0"/>
                </a:solidFill>
                <a:latin typeface="Times New Roman" panose="02020603050405020304" pitchFamily="18" charset="0"/>
                <a:cs typeface="Times New Roman" panose="02020603050405020304" pitchFamily="18" charset="0"/>
              </a:rPr>
              <a:t>6. Khôi phục trạng thái</a:t>
            </a:r>
          </a:p>
          <a:p>
            <a:r>
              <a:rPr lang="vi-VN" sz="2600" dirty="0">
                <a:solidFill>
                  <a:srgbClr val="0070C0"/>
                </a:solidFill>
                <a:latin typeface="Times New Roman" panose="02020603050405020304" pitchFamily="18" charset="0"/>
                <a:cs typeface="Times New Roman" panose="02020603050405020304" pitchFamily="18" charset="0"/>
              </a:rPr>
              <a:t>7. Quay về main</a:t>
            </a:r>
            <a:endParaRPr lang="en-US" sz="2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70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FDAE-AC32-403B-89DD-031FA0A8169A}"/>
              </a:ext>
            </a:extLst>
          </p:cNvPr>
          <p:cNvSpPr>
            <a:spLocks noGrp="1"/>
          </p:cNvSpPr>
          <p:nvPr>
            <p:ph type="title"/>
          </p:nvPr>
        </p:nvSpPr>
        <p:spPr/>
        <p:txBody>
          <a:bodyPr/>
          <a:lstStyle/>
          <a:p>
            <a:r>
              <a:rPr lang="vi-VN" dirty="0"/>
              <a:t>3</a:t>
            </a:r>
            <a:r>
              <a:rPr lang="en-US" dirty="0"/>
              <a:t>. </a:t>
            </a:r>
            <a:r>
              <a:rPr lang="en-US" dirty="0" err="1"/>
              <a:t>Thủ</a:t>
            </a:r>
            <a:r>
              <a:rPr lang="en-US" dirty="0"/>
              <a:t> </a:t>
            </a:r>
            <a:r>
              <a:rPr lang="en-US" dirty="0" err="1"/>
              <a:t>tục</a:t>
            </a:r>
            <a:r>
              <a:rPr lang="en-US" dirty="0"/>
              <a:t> (</a:t>
            </a:r>
            <a:r>
              <a:rPr lang="vi-VN" dirty="0"/>
              <a:t>3</a:t>
            </a:r>
            <a:r>
              <a:rPr lang="en-US" dirty="0"/>
              <a:t>/</a:t>
            </a:r>
            <a:r>
              <a:rPr lang="vi-VN" dirty="0"/>
              <a:t>11</a:t>
            </a:r>
            <a:r>
              <a:rPr lang="en-US" dirty="0"/>
              <a:t>)</a:t>
            </a:r>
            <a:r>
              <a:rPr lang="vi-VN" dirty="0"/>
              <a:t> - </a:t>
            </a:r>
            <a:r>
              <a:rPr lang="en-US" dirty="0">
                <a:latin typeface="Courier New" panose="02070309020205020404" pitchFamily="49" charset="0"/>
                <a:cs typeface="Courier New" panose="02070309020205020404" pitchFamily="49" charset="0"/>
              </a:rPr>
              <a:t>sum(15, 12)</a:t>
            </a:r>
            <a:endParaRPr lang="en-US" dirty="0"/>
          </a:p>
        </p:txBody>
      </p:sp>
      <p:sp>
        <p:nvSpPr>
          <p:cNvPr id="3" name="Content Placeholder 2">
            <a:extLst>
              <a:ext uri="{FF2B5EF4-FFF2-40B4-BE49-F238E27FC236}">
                <a16:creationId xmlns:a16="http://schemas.microsoft.com/office/drawing/2014/main" id="{FFE7E17C-0E89-452C-99E0-EE21A4C03314}"/>
              </a:ext>
            </a:extLst>
          </p:cNvPr>
          <p:cNvSpPr>
            <a:spLocks noGrp="1"/>
          </p:cNvSpPr>
          <p:nvPr>
            <p:ph idx="1"/>
          </p:nvPr>
        </p:nvSpPr>
        <p:spPr/>
        <p:txBody>
          <a:bodyPr/>
          <a:lstStyle/>
          <a:p>
            <a:pPr marL="514350" indent="-514350">
              <a:buFont typeface="+mj-lt"/>
              <a:buAutoNum type="arabicPeriod"/>
            </a:pPr>
            <a:r>
              <a:rPr lang="en-US" b="1" dirty="0" err="1"/>
              <a:t>Chuẩn</a:t>
            </a:r>
            <a:r>
              <a:rPr lang="en-US" b="1" dirty="0"/>
              <a:t> </a:t>
            </a:r>
            <a:r>
              <a:rPr lang="en-US" b="1" dirty="0" err="1"/>
              <a:t>bị</a:t>
            </a:r>
            <a:r>
              <a:rPr lang="en-US" b="1" dirty="0"/>
              <a:t> </a:t>
            </a:r>
            <a:r>
              <a:rPr lang="en-US" b="1" dirty="0" err="1"/>
              <a:t>đối</a:t>
            </a:r>
            <a:r>
              <a:rPr lang="en-US" b="1" dirty="0"/>
              <a:t> </a:t>
            </a:r>
            <a:r>
              <a:rPr lang="en-US" b="1" dirty="0" err="1"/>
              <a:t>số</a:t>
            </a:r>
            <a:endParaRPr lang="en-US" b="1" dirty="0"/>
          </a:p>
          <a:p>
            <a:pPr marL="514350" indent="-514350">
              <a:buFont typeface="+mj-lt"/>
              <a:buAutoNum type="arabicPeriod"/>
            </a:pPr>
            <a:r>
              <a:rPr lang="vi-VN" dirty="0"/>
              <a:t>Nhảy tới thủ tục</a:t>
            </a:r>
            <a:endParaRPr lang="en-US" dirty="0"/>
          </a:p>
          <a:p>
            <a:pPr marL="514350" indent="-514350">
              <a:buFont typeface="+mj-lt"/>
              <a:buAutoNum type="arabicPeriod"/>
            </a:pPr>
            <a:r>
              <a:rPr lang="vi-VN" dirty="0"/>
              <a:t>Lưu trạng thái</a:t>
            </a:r>
            <a:endParaRPr lang="en-US" dirty="0"/>
          </a:p>
          <a:p>
            <a:pPr marL="514350" indent="-514350">
              <a:buFont typeface="+mj-lt"/>
              <a:buAutoNum type="arabicPeriod"/>
            </a:pPr>
            <a:r>
              <a:rPr lang="en-US" dirty="0" err="1"/>
              <a:t>Thực</a:t>
            </a:r>
            <a:r>
              <a:rPr lang="en-US" dirty="0"/>
              <a:t> </a:t>
            </a:r>
            <a:r>
              <a:rPr lang="en-US" dirty="0" err="1"/>
              <a:t>thi</a:t>
            </a:r>
            <a:r>
              <a:rPr lang="en-US" dirty="0"/>
              <a:t> </a:t>
            </a:r>
            <a:r>
              <a:rPr lang="en-US" dirty="0" err="1"/>
              <a:t>thủ</a:t>
            </a:r>
            <a:r>
              <a:rPr lang="en-US" dirty="0"/>
              <a:t> </a:t>
            </a:r>
            <a:r>
              <a:rPr lang="en-US" dirty="0" err="1"/>
              <a:t>tục</a:t>
            </a:r>
            <a:endParaRPr lang="en-US" dirty="0"/>
          </a:p>
          <a:p>
            <a:pPr marL="514350" indent="-514350">
              <a:buFont typeface="+mj-lt"/>
              <a:buAutoNum type="arabicPeriod"/>
            </a:pPr>
            <a:r>
              <a:rPr lang="en-US" dirty="0" err="1"/>
              <a:t>Chuẩn</a:t>
            </a:r>
            <a:r>
              <a:rPr lang="en-US" dirty="0"/>
              <a:t> </a:t>
            </a:r>
            <a:r>
              <a:rPr lang="en-US" dirty="0" err="1"/>
              <a:t>bị</a:t>
            </a:r>
            <a:r>
              <a:rPr lang="en-US" dirty="0"/>
              <a:t> </a:t>
            </a:r>
            <a:r>
              <a:rPr lang="en-US" dirty="0" err="1"/>
              <a:t>kết</a:t>
            </a:r>
            <a:r>
              <a:rPr lang="en-US" dirty="0"/>
              <a:t> </a:t>
            </a:r>
            <a:r>
              <a:rPr lang="en-US" dirty="0" err="1"/>
              <a:t>quả</a:t>
            </a:r>
            <a:endParaRPr lang="vi-VN" dirty="0"/>
          </a:p>
          <a:p>
            <a:pPr marL="514350" indent="-514350">
              <a:buFont typeface="+mj-lt"/>
              <a:buAutoNum type="arabicPeriod"/>
            </a:pPr>
            <a:r>
              <a:rPr lang="vi-VN" dirty="0"/>
              <a:t>Khôi phục trạng thái</a:t>
            </a:r>
            <a:endParaRPr lang="en-US" dirty="0"/>
          </a:p>
          <a:p>
            <a:pPr marL="514350" indent="-514350">
              <a:buFont typeface="+mj-lt"/>
              <a:buAutoNum type="arabicPeriod"/>
            </a:pPr>
            <a:r>
              <a:rPr lang="en-US" dirty="0"/>
              <a:t>Quay </a:t>
            </a:r>
            <a:r>
              <a:rPr lang="en-US" dirty="0" err="1"/>
              <a:t>về</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chính</a:t>
            </a:r>
            <a:r>
              <a:rPr lang="en-US" dirty="0"/>
              <a:t> (</a:t>
            </a:r>
            <a:r>
              <a:rPr lang="en-US" dirty="0" err="1"/>
              <a:t>tại</a:t>
            </a:r>
            <a:r>
              <a:rPr lang="en-US" dirty="0"/>
              <a:t> </a:t>
            </a:r>
            <a:r>
              <a:rPr lang="en-US" dirty="0" err="1"/>
              <a:t>lệnh</a:t>
            </a:r>
            <a:r>
              <a:rPr lang="en-US" dirty="0"/>
              <a:t> </a:t>
            </a:r>
            <a:r>
              <a:rPr lang="en-US" dirty="0" err="1"/>
              <a:t>kế</a:t>
            </a:r>
            <a:r>
              <a:rPr lang="en-US" dirty="0"/>
              <a:t> </a:t>
            </a:r>
            <a:r>
              <a:rPr lang="en-US" dirty="0" err="1"/>
              <a:t>tiếp</a:t>
            </a:r>
            <a:r>
              <a:rPr lang="en-US" dirty="0"/>
              <a:t>)</a:t>
            </a:r>
          </a:p>
        </p:txBody>
      </p:sp>
      <p:sp>
        <p:nvSpPr>
          <p:cNvPr id="4" name="Slide Number Placeholder 3">
            <a:extLst>
              <a:ext uri="{FF2B5EF4-FFF2-40B4-BE49-F238E27FC236}">
                <a16:creationId xmlns:a16="http://schemas.microsoft.com/office/drawing/2014/main" id="{2C0DFFBB-108E-40E0-9D2B-AEAD6873D3A5}"/>
              </a:ext>
            </a:extLst>
          </p:cNvPr>
          <p:cNvSpPr>
            <a:spLocks noGrp="1"/>
          </p:cNvSpPr>
          <p:nvPr>
            <p:ph type="sldNum" sz="quarter" idx="12"/>
          </p:nvPr>
        </p:nvSpPr>
        <p:spPr/>
        <p:txBody>
          <a:bodyPr/>
          <a:lstStyle/>
          <a:p>
            <a:fld id="{3C3C09BB-C7E7-4454-851F-EF8D770487CA}" type="slidenum">
              <a:rPr lang="en-US" smtClean="0"/>
              <a:pPr/>
              <a:t>11</a:t>
            </a:fld>
            <a:endParaRPr lang="en-US"/>
          </a:p>
        </p:txBody>
      </p:sp>
      <p:sp>
        <p:nvSpPr>
          <p:cNvPr id="5" name="TextBox 4">
            <a:extLst>
              <a:ext uri="{FF2B5EF4-FFF2-40B4-BE49-F238E27FC236}">
                <a16:creationId xmlns:a16="http://schemas.microsoft.com/office/drawing/2014/main" id="{11591353-A97C-490A-A87E-B1DE004D7F3D}"/>
              </a:ext>
            </a:extLst>
          </p:cNvPr>
          <p:cNvSpPr txBox="1"/>
          <p:nvPr/>
        </p:nvSpPr>
        <p:spPr>
          <a:xfrm>
            <a:off x="6096000" y="1905506"/>
            <a:ext cx="5702300" cy="4031873"/>
          </a:xfrm>
          <a:prstGeom prst="rect">
            <a:avLst/>
          </a:prstGeom>
          <a:noFill/>
        </p:spPr>
        <p:txBody>
          <a:bodyPr wrap="square" rtlCol="0">
            <a:spAutoFit/>
          </a:bodyPr>
          <a:lstStyle/>
          <a:p>
            <a:pPr marL="457200" indent="-457200" algn="just">
              <a:buFont typeface="Arial" panose="020B0604020202020204" pitchFamily="34" charset="0"/>
              <a:buChar char="•"/>
            </a:pPr>
            <a:r>
              <a:rPr lang="vi-VN" sz="3200" dirty="0">
                <a:latin typeface="+mj-lt"/>
                <a:cs typeface="Courier New" panose="02070309020205020404" pitchFamily="49" charset="0"/>
              </a:rPr>
              <a:t>Các đối số được đặt trong các thanh ghi $a</a:t>
            </a:r>
            <a:r>
              <a:rPr lang="vi-VN" sz="3200" i="1" dirty="0">
                <a:latin typeface="+mj-lt"/>
                <a:cs typeface="Courier New" panose="02070309020205020404" pitchFamily="49" charset="0"/>
              </a:rPr>
              <a:t>x</a:t>
            </a:r>
          </a:p>
          <a:p>
            <a:pPr marL="914400" lvl="1" indent="-457200" algn="just">
              <a:buFont typeface="Wingdings" panose="05000000000000000000" pitchFamily="2" charset="2"/>
              <a:buChar char="Ø"/>
            </a:pPr>
            <a:r>
              <a:rPr lang="vi-VN" sz="2800" dirty="0">
                <a:latin typeface="+mj-lt"/>
                <a:cs typeface="Courier New" panose="02070309020205020404" pitchFamily="49" charset="0"/>
              </a:rPr>
              <a:t>Nếu nhiều hơn 4 đối số thì lưu vào ngăn xếp</a:t>
            </a:r>
          </a:p>
          <a:p>
            <a:pPr marL="457200" indent="-457200" algn="just">
              <a:buFont typeface="Arial" panose="020B0604020202020204" pitchFamily="34" charset="0"/>
              <a:buChar char="•"/>
            </a:pPr>
            <a:endParaRPr lang="vi-VN" sz="3200" b="1" dirty="0">
              <a:latin typeface="+mj-lt"/>
              <a:cs typeface="Courier New" panose="02070309020205020404" pitchFamily="49" charset="0"/>
            </a:endParaRPr>
          </a:p>
          <a:p>
            <a:r>
              <a:rPr lang="vi-VN" sz="3200" b="1" dirty="0">
                <a:latin typeface="Courier New" panose="02070309020205020404" pitchFamily="49" charset="0"/>
                <a:cs typeface="Courier New" panose="02070309020205020404" pitchFamily="49" charset="0"/>
              </a:rPr>
              <a:t>  addi $a0, $0, 15</a:t>
            </a:r>
          </a:p>
          <a:p>
            <a:r>
              <a:rPr lang="vi-VN" sz="3200" b="1" dirty="0">
                <a:latin typeface="Courier New" panose="02070309020205020404" pitchFamily="49" charset="0"/>
                <a:cs typeface="Courier New" panose="02070309020205020404" pitchFamily="49" charset="0"/>
              </a:rPr>
              <a:t>  addi $a1, $0, 12</a:t>
            </a:r>
            <a:endParaRPr lang="en-US" sz="3200" b="1" dirty="0">
              <a:latin typeface="Courier New" panose="02070309020205020404" pitchFamily="49" charset="0"/>
              <a:cs typeface="Courier New" panose="02070309020205020404" pitchFamily="49" charset="0"/>
            </a:endParaRP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376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FDAE-AC32-403B-89DD-031FA0A8169A}"/>
              </a:ext>
            </a:extLst>
          </p:cNvPr>
          <p:cNvSpPr>
            <a:spLocks noGrp="1"/>
          </p:cNvSpPr>
          <p:nvPr>
            <p:ph type="title"/>
          </p:nvPr>
        </p:nvSpPr>
        <p:spPr/>
        <p:txBody>
          <a:bodyPr/>
          <a:lstStyle/>
          <a:p>
            <a:r>
              <a:rPr lang="vi-VN" dirty="0"/>
              <a:t>3</a:t>
            </a:r>
            <a:r>
              <a:rPr lang="en-US" dirty="0"/>
              <a:t>. </a:t>
            </a:r>
            <a:r>
              <a:rPr lang="en-US" dirty="0" err="1"/>
              <a:t>Thủ</a:t>
            </a:r>
            <a:r>
              <a:rPr lang="en-US" dirty="0"/>
              <a:t> </a:t>
            </a:r>
            <a:r>
              <a:rPr lang="en-US" dirty="0" err="1"/>
              <a:t>tục</a:t>
            </a:r>
            <a:r>
              <a:rPr lang="vi-VN" dirty="0"/>
              <a:t> </a:t>
            </a:r>
            <a:r>
              <a:rPr lang="en-US" dirty="0"/>
              <a:t>(</a:t>
            </a:r>
            <a:r>
              <a:rPr lang="vi-VN" dirty="0"/>
              <a:t>4</a:t>
            </a:r>
            <a:r>
              <a:rPr lang="en-US" dirty="0"/>
              <a:t>/</a:t>
            </a:r>
            <a:r>
              <a:rPr lang="vi-VN" dirty="0"/>
              <a:t>11</a:t>
            </a:r>
            <a:r>
              <a:rPr lang="en-US" dirty="0"/>
              <a:t>)</a:t>
            </a:r>
            <a:r>
              <a:rPr lang="vi-VN" dirty="0"/>
              <a:t> - </a:t>
            </a:r>
            <a:r>
              <a:rPr lang="en-US" dirty="0">
                <a:latin typeface="Courier New" panose="02070309020205020404" pitchFamily="49" charset="0"/>
                <a:cs typeface="Courier New" panose="02070309020205020404" pitchFamily="49" charset="0"/>
              </a:rPr>
              <a:t>sum(15, 12)</a:t>
            </a:r>
            <a:endParaRPr lang="en-US" dirty="0"/>
          </a:p>
        </p:txBody>
      </p:sp>
      <p:sp>
        <p:nvSpPr>
          <p:cNvPr id="3" name="Content Placeholder 2">
            <a:extLst>
              <a:ext uri="{FF2B5EF4-FFF2-40B4-BE49-F238E27FC236}">
                <a16:creationId xmlns:a16="http://schemas.microsoft.com/office/drawing/2014/main" id="{FFE7E17C-0E89-452C-99E0-EE21A4C03314}"/>
              </a:ext>
            </a:extLst>
          </p:cNvPr>
          <p:cNvSpPr>
            <a:spLocks noGrp="1"/>
          </p:cNvSpPr>
          <p:nvPr>
            <p:ph idx="1"/>
          </p:nvPr>
        </p:nvSpPr>
        <p:spPr/>
        <p:txBody>
          <a:bodyPr/>
          <a:lstStyle/>
          <a:p>
            <a:pPr marL="514350" indent="-514350">
              <a:buFont typeface="+mj-lt"/>
              <a:buAutoNum type="arabicPeriod"/>
            </a:pPr>
            <a:r>
              <a:rPr lang="en-US" dirty="0" err="1"/>
              <a:t>Chuẩn</a:t>
            </a:r>
            <a:r>
              <a:rPr lang="en-US" dirty="0"/>
              <a:t> </a:t>
            </a:r>
            <a:r>
              <a:rPr lang="en-US" dirty="0" err="1"/>
              <a:t>bị</a:t>
            </a:r>
            <a:r>
              <a:rPr lang="en-US" dirty="0"/>
              <a:t> </a:t>
            </a:r>
            <a:r>
              <a:rPr lang="en-US" dirty="0" err="1"/>
              <a:t>đối</a:t>
            </a:r>
            <a:r>
              <a:rPr lang="en-US" dirty="0"/>
              <a:t> </a:t>
            </a:r>
            <a:r>
              <a:rPr lang="en-US" dirty="0" err="1"/>
              <a:t>số</a:t>
            </a:r>
            <a:endParaRPr lang="en-US" dirty="0"/>
          </a:p>
          <a:p>
            <a:pPr marL="514350" indent="-514350">
              <a:buFont typeface="+mj-lt"/>
              <a:buAutoNum type="arabicPeriod"/>
            </a:pPr>
            <a:r>
              <a:rPr lang="vi-VN" b="1" dirty="0"/>
              <a:t>Nhảy tới thủ tục</a:t>
            </a:r>
            <a:endParaRPr lang="en-US" b="1" dirty="0"/>
          </a:p>
          <a:p>
            <a:pPr marL="514350" indent="-514350">
              <a:buFont typeface="+mj-lt"/>
              <a:buAutoNum type="arabicPeriod"/>
            </a:pPr>
            <a:r>
              <a:rPr lang="vi-VN" dirty="0"/>
              <a:t>Lưu trạng thái</a:t>
            </a:r>
            <a:endParaRPr lang="en-US" dirty="0"/>
          </a:p>
          <a:p>
            <a:pPr marL="514350" indent="-514350">
              <a:buFont typeface="+mj-lt"/>
              <a:buAutoNum type="arabicPeriod"/>
            </a:pPr>
            <a:r>
              <a:rPr lang="en-US" dirty="0" err="1"/>
              <a:t>Thực</a:t>
            </a:r>
            <a:r>
              <a:rPr lang="en-US" dirty="0"/>
              <a:t> </a:t>
            </a:r>
            <a:r>
              <a:rPr lang="en-US" dirty="0" err="1"/>
              <a:t>thi</a:t>
            </a:r>
            <a:r>
              <a:rPr lang="en-US" dirty="0"/>
              <a:t> </a:t>
            </a:r>
            <a:r>
              <a:rPr lang="en-US" dirty="0" err="1"/>
              <a:t>thủ</a:t>
            </a:r>
            <a:r>
              <a:rPr lang="en-US" dirty="0"/>
              <a:t> </a:t>
            </a:r>
            <a:r>
              <a:rPr lang="en-US" dirty="0" err="1"/>
              <a:t>tục</a:t>
            </a:r>
            <a:endParaRPr lang="en-US" dirty="0"/>
          </a:p>
          <a:p>
            <a:pPr marL="514350" indent="-514350">
              <a:buFont typeface="+mj-lt"/>
              <a:buAutoNum type="arabicPeriod"/>
            </a:pPr>
            <a:r>
              <a:rPr lang="en-US" dirty="0" err="1"/>
              <a:t>Chuẩn</a:t>
            </a:r>
            <a:r>
              <a:rPr lang="en-US" dirty="0"/>
              <a:t> </a:t>
            </a:r>
            <a:r>
              <a:rPr lang="en-US" dirty="0" err="1"/>
              <a:t>bị</a:t>
            </a:r>
            <a:r>
              <a:rPr lang="en-US" dirty="0"/>
              <a:t> </a:t>
            </a:r>
            <a:r>
              <a:rPr lang="en-US" dirty="0" err="1"/>
              <a:t>kết</a:t>
            </a:r>
            <a:r>
              <a:rPr lang="en-US" dirty="0"/>
              <a:t> </a:t>
            </a:r>
            <a:r>
              <a:rPr lang="en-US" dirty="0" err="1"/>
              <a:t>quả</a:t>
            </a:r>
            <a:endParaRPr lang="vi-VN" dirty="0"/>
          </a:p>
          <a:p>
            <a:pPr marL="514350" indent="-514350">
              <a:buFont typeface="+mj-lt"/>
              <a:buAutoNum type="arabicPeriod"/>
            </a:pPr>
            <a:r>
              <a:rPr lang="vi-VN" dirty="0"/>
              <a:t>Khôi phục trạng thái</a:t>
            </a:r>
            <a:endParaRPr lang="en-US" dirty="0"/>
          </a:p>
          <a:p>
            <a:pPr marL="514350" indent="-514350">
              <a:buFont typeface="+mj-lt"/>
              <a:buAutoNum type="arabicPeriod"/>
            </a:pPr>
            <a:r>
              <a:rPr lang="en-US" dirty="0"/>
              <a:t>Quay </a:t>
            </a:r>
            <a:r>
              <a:rPr lang="en-US" dirty="0" err="1"/>
              <a:t>về</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chính</a:t>
            </a:r>
            <a:r>
              <a:rPr lang="en-US" dirty="0"/>
              <a:t> (</a:t>
            </a:r>
            <a:r>
              <a:rPr lang="en-US" dirty="0" err="1"/>
              <a:t>tại</a:t>
            </a:r>
            <a:r>
              <a:rPr lang="en-US" dirty="0"/>
              <a:t> </a:t>
            </a:r>
            <a:r>
              <a:rPr lang="en-US" dirty="0" err="1"/>
              <a:t>lệnh</a:t>
            </a:r>
            <a:r>
              <a:rPr lang="en-US" dirty="0"/>
              <a:t> </a:t>
            </a:r>
            <a:r>
              <a:rPr lang="en-US" dirty="0" err="1"/>
              <a:t>kế</a:t>
            </a:r>
            <a:r>
              <a:rPr lang="en-US" dirty="0"/>
              <a:t> </a:t>
            </a:r>
            <a:r>
              <a:rPr lang="en-US" dirty="0" err="1"/>
              <a:t>tiếp</a:t>
            </a:r>
            <a:r>
              <a:rPr lang="en-US" dirty="0"/>
              <a:t>)</a:t>
            </a:r>
          </a:p>
        </p:txBody>
      </p:sp>
      <p:sp>
        <p:nvSpPr>
          <p:cNvPr id="4" name="Slide Number Placeholder 3">
            <a:extLst>
              <a:ext uri="{FF2B5EF4-FFF2-40B4-BE49-F238E27FC236}">
                <a16:creationId xmlns:a16="http://schemas.microsoft.com/office/drawing/2014/main" id="{2C0DFFBB-108E-40E0-9D2B-AEAD6873D3A5}"/>
              </a:ext>
            </a:extLst>
          </p:cNvPr>
          <p:cNvSpPr>
            <a:spLocks noGrp="1"/>
          </p:cNvSpPr>
          <p:nvPr>
            <p:ph type="sldNum" sz="quarter" idx="12"/>
          </p:nvPr>
        </p:nvSpPr>
        <p:spPr/>
        <p:txBody>
          <a:bodyPr/>
          <a:lstStyle/>
          <a:p>
            <a:fld id="{3C3C09BB-C7E7-4454-851F-EF8D770487CA}" type="slidenum">
              <a:rPr lang="en-US" smtClean="0"/>
              <a:pPr/>
              <a:t>12</a:t>
            </a:fld>
            <a:endParaRPr lang="en-US"/>
          </a:p>
        </p:txBody>
      </p:sp>
      <p:sp>
        <p:nvSpPr>
          <p:cNvPr id="5" name="TextBox 4">
            <a:extLst>
              <a:ext uri="{FF2B5EF4-FFF2-40B4-BE49-F238E27FC236}">
                <a16:creationId xmlns:a16="http://schemas.microsoft.com/office/drawing/2014/main" id="{11591353-A97C-490A-A87E-B1DE004D7F3D}"/>
              </a:ext>
            </a:extLst>
          </p:cNvPr>
          <p:cNvSpPr txBox="1"/>
          <p:nvPr/>
        </p:nvSpPr>
        <p:spPr>
          <a:xfrm>
            <a:off x="6096000" y="1905506"/>
            <a:ext cx="5702300" cy="3908762"/>
          </a:xfrm>
          <a:prstGeom prst="rect">
            <a:avLst/>
          </a:prstGeom>
          <a:noFill/>
        </p:spPr>
        <p:txBody>
          <a:bodyPr wrap="square" rtlCol="0">
            <a:spAutoFit/>
          </a:bodyPr>
          <a:lstStyle/>
          <a:p>
            <a:pPr marL="457200" indent="-457200" algn="just">
              <a:buFont typeface="Arial" panose="020B0604020202020204" pitchFamily="34" charset="0"/>
              <a:buChar char="•"/>
            </a:pPr>
            <a:r>
              <a:rPr lang="vi-VN" sz="3200" dirty="0">
                <a:latin typeface="+mj-lt"/>
                <a:cs typeface="Courier New" panose="02070309020205020404" pitchFamily="49" charset="0"/>
              </a:rPr>
              <a:t>Nhảy tới thủ tục bằng lệnh jal</a:t>
            </a:r>
          </a:p>
          <a:p>
            <a:pPr marL="914400" lvl="1" indent="-457200" algn="just">
              <a:buFont typeface="Wingdings" panose="05000000000000000000" pitchFamily="2" charset="2"/>
              <a:buChar char="Ø"/>
            </a:pPr>
            <a:r>
              <a:rPr lang="vi-VN" sz="2800" dirty="0">
                <a:latin typeface="+mj-lt"/>
                <a:cs typeface="Courier New" panose="02070309020205020404" pitchFamily="49" charset="0"/>
              </a:rPr>
              <a:t>Lưu PC kế tiếp vào $ra</a:t>
            </a:r>
          </a:p>
          <a:p>
            <a:pPr marL="914400" lvl="1" indent="-457200" algn="just">
              <a:buFont typeface="Wingdings" panose="05000000000000000000" pitchFamily="2" charset="2"/>
              <a:buChar char="Ø"/>
            </a:pPr>
            <a:r>
              <a:rPr lang="vi-VN" sz="2800" dirty="0">
                <a:latin typeface="+mj-lt"/>
                <a:cs typeface="Courier New" panose="02070309020205020404" pitchFamily="49" charset="0"/>
              </a:rPr>
              <a:t>Nhảy tới địa chỉ của thủ tục</a:t>
            </a:r>
          </a:p>
          <a:p>
            <a:pPr marL="457200" indent="-457200" algn="just">
              <a:buFont typeface="Arial" panose="020B0604020202020204" pitchFamily="34" charset="0"/>
              <a:buChar char="•"/>
            </a:pPr>
            <a:endParaRPr lang="vi-VN" sz="3200" b="1" dirty="0">
              <a:latin typeface="+mj-lt"/>
              <a:cs typeface="Courier New" panose="02070309020205020404" pitchFamily="49" charset="0"/>
            </a:endParaRPr>
          </a:p>
          <a:p>
            <a:pPr algn="just"/>
            <a:r>
              <a:rPr lang="vi-VN"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jal</a:t>
            </a:r>
            <a:r>
              <a:rPr lang="en-US" sz="3200" b="1" dirty="0">
                <a:latin typeface="Courier New" panose="02070309020205020404" pitchFamily="49" charset="0"/>
                <a:cs typeface="Courier New" panose="02070309020205020404" pitchFamily="49" charset="0"/>
              </a:rPr>
              <a:t> procedure</a:t>
            </a:r>
          </a:p>
          <a:p>
            <a:pPr marL="457200" indent="-457200" algn="just">
              <a:buFont typeface="Arial" panose="020B0604020202020204" pitchFamily="34" charset="0"/>
              <a:buChar char="•"/>
            </a:pPr>
            <a:endParaRPr lang="vi-VN" sz="3200" b="1" dirty="0">
              <a:latin typeface="+mj-lt"/>
              <a:cs typeface="Courier New" panose="02070309020205020404" pitchFamily="49" charset="0"/>
            </a:endParaRPr>
          </a:p>
          <a:p>
            <a:pPr marL="457200" indent="-457200" algn="just">
              <a:buFont typeface="Arial" panose="020B0604020202020204" pitchFamily="34" charset="0"/>
              <a:buChar char="•"/>
            </a:pPr>
            <a:endParaRPr lang="vi-VN" sz="3200" b="1" dirty="0">
              <a:latin typeface="+mj-lt"/>
              <a:cs typeface="Courier New" panose="02070309020205020404" pitchFamily="49" charset="0"/>
            </a:endParaRPr>
          </a:p>
          <a:p>
            <a:r>
              <a:rPr lang="vi-VN" sz="3200" b="1" dirty="0">
                <a:latin typeface="Courier New" panose="02070309020205020404" pitchFamily="49" charset="0"/>
                <a:cs typeface="Courier New" panose="02070309020205020404" pitchFamily="49" charset="0"/>
              </a:rPr>
              <a:t>  </a:t>
            </a:r>
            <a:endParaRPr lang="en-US" sz="3200" b="1" dirty="0">
              <a:latin typeface="Courier New" panose="02070309020205020404" pitchFamily="49" charset="0"/>
              <a:cs typeface="Courier New" panose="02070309020205020404" pitchFamily="49" charset="0"/>
            </a:endParaRPr>
          </a:p>
        </p:txBody>
      </p:sp>
      <p:sp>
        <p:nvSpPr>
          <p:cNvPr id="7" name="Callout: Bent Line 6">
            <a:extLst>
              <a:ext uri="{FF2B5EF4-FFF2-40B4-BE49-F238E27FC236}">
                <a16:creationId xmlns:a16="http://schemas.microsoft.com/office/drawing/2014/main" id="{5441FCF3-36BB-421A-82C3-8CF0A8376CB0}"/>
              </a:ext>
            </a:extLst>
          </p:cNvPr>
          <p:cNvSpPr/>
          <p:nvPr/>
        </p:nvSpPr>
        <p:spPr>
          <a:xfrm>
            <a:off x="9079606" y="4682959"/>
            <a:ext cx="2618226" cy="893593"/>
          </a:xfrm>
          <a:prstGeom prst="borderCallout2">
            <a:avLst>
              <a:gd name="adj1" fmla="val 49904"/>
              <a:gd name="adj2" fmla="val 217"/>
              <a:gd name="adj3" fmla="val 49904"/>
              <a:gd name="adj4" fmla="val -17938"/>
              <a:gd name="adj5" fmla="val -47043"/>
              <a:gd name="adj6" fmla="val -3564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latin typeface="Times New Roman" panose="02020603050405020304" pitchFamily="18" charset="0"/>
                <a:cs typeface="Times New Roman" panose="02020603050405020304" pitchFamily="18" charset="0"/>
              </a:rPr>
              <a:t>$ra = PC + 4</a:t>
            </a:r>
            <a:endParaRPr lang="vi-VN" sz="2600" dirty="0">
              <a:solidFill>
                <a:schemeClr val="tx1"/>
              </a:solidFill>
              <a:latin typeface="Times New Roman" panose="02020603050405020304" pitchFamily="18" charset="0"/>
              <a:cs typeface="Times New Roman" panose="02020603050405020304" pitchFamily="18" charset="0"/>
            </a:endParaRPr>
          </a:p>
          <a:p>
            <a:r>
              <a:rPr lang="vi-VN" sz="2600" dirty="0">
                <a:solidFill>
                  <a:schemeClr val="tx1"/>
                </a:solidFill>
                <a:latin typeface="Times New Roman" panose="02020603050405020304" pitchFamily="18" charset="0"/>
                <a:cs typeface="Times New Roman" panose="02020603050405020304" pitchFamily="18" charset="0"/>
              </a:rPr>
              <a:t>PC = procedure</a:t>
            </a: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01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7E17C-0E89-452C-99E0-EE21A4C03314}"/>
              </a:ext>
            </a:extLst>
          </p:cNvPr>
          <p:cNvSpPr>
            <a:spLocks noGrp="1"/>
          </p:cNvSpPr>
          <p:nvPr>
            <p:ph idx="1"/>
          </p:nvPr>
        </p:nvSpPr>
        <p:spPr/>
        <p:txBody>
          <a:bodyPr/>
          <a:lstStyle/>
          <a:p>
            <a:pPr marL="514350" indent="-514350">
              <a:buFont typeface="+mj-lt"/>
              <a:buAutoNum type="arabicPeriod"/>
            </a:pPr>
            <a:r>
              <a:rPr lang="en-US" dirty="0" err="1"/>
              <a:t>Chuẩn</a:t>
            </a:r>
            <a:r>
              <a:rPr lang="en-US" dirty="0"/>
              <a:t> </a:t>
            </a:r>
            <a:r>
              <a:rPr lang="en-US" dirty="0" err="1"/>
              <a:t>bị</a:t>
            </a:r>
            <a:r>
              <a:rPr lang="en-US" dirty="0"/>
              <a:t> </a:t>
            </a:r>
            <a:r>
              <a:rPr lang="en-US" dirty="0" err="1"/>
              <a:t>đối</a:t>
            </a:r>
            <a:r>
              <a:rPr lang="en-US" dirty="0"/>
              <a:t> </a:t>
            </a:r>
            <a:r>
              <a:rPr lang="en-US" dirty="0" err="1"/>
              <a:t>số</a:t>
            </a:r>
            <a:endParaRPr lang="en-US" dirty="0"/>
          </a:p>
          <a:p>
            <a:pPr marL="514350" indent="-514350">
              <a:buFont typeface="+mj-lt"/>
              <a:buAutoNum type="arabicPeriod"/>
            </a:pPr>
            <a:r>
              <a:rPr lang="vi-VN" dirty="0"/>
              <a:t>Nhảy tới thủ tục</a:t>
            </a:r>
            <a:endParaRPr lang="en-US" dirty="0"/>
          </a:p>
          <a:p>
            <a:pPr marL="514350" indent="-514350">
              <a:buFont typeface="+mj-lt"/>
              <a:buAutoNum type="arabicPeriod"/>
            </a:pPr>
            <a:r>
              <a:rPr lang="vi-VN" b="1" dirty="0"/>
              <a:t>Lưu trạng thái</a:t>
            </a:r>
            <a:endParaRPr lang="en-US" b="1" dirty="0"/>
          </a:p>
          <a:p>
            <a:pPr marL="514350" indent="-514350">
              <a:buFont typeface="+mj-lt"/>
              <a:buAutoNum type="arabicPeriod"/>
            </a:pPr>
            <a:r>
              <a:rPr lang="en-US" dirty="0" err="1"/>
              <a:t>Thực</a:t>
            </a:r>
            <a:r>
              <a:rPr lang="en-US" dirty="0"/>
              <a:t> </a:t>
            </a:r>
            <a:r>
              <a:rPr lang="en-US" dirty="0" err="1"/>
              <a:t>thi</a:t>
            </a:r>
            <a:r>
              <a:rPr lang="en-US" dirty="0"/>
              <a:t> </a:t>
            </a:r>
            <a:r>
              <a:rPr lang="en-US" dirty="0" err="1"/>
              <a:t>thủ</a:t>
            </a:r>
            <a:r>
              <a:rPr lang="en-US" dirty="0"/>
              <a:t> </a:t>
            </a:r>
            <a:r>
              <a:rPr lang="en-US" dirty="0" err="1"/>
              <a:t>tục</a:t>
            </a:r>
            <a:endParaRPr lang="en-US" dirty="0"/>
          </a:p>
          <a:p>
            <a:pPr marL="514350" indent="-514350">
              <a:buFont typeface="+mj-lt"/>
              <a:buAutoNum type="arabicPeriod"/>
            </a:pPr>
            <a:r>
              <a:rPr lang="en-US" dirty="0" err="1"/>
              <a:t>Chuẩn</a:t>
            </a:r>
            <a:r>
              <a:rPr lang="en-US" dirty="0"/>
              <a:t> </a:t>
            </a:r>
            <a:r>
              <a:rPr lang="en-US" dirty="0" err="1"/>
              <a:t>bị</a:t>
            </a:r>
            <a:r>
              <a:rPr lang="en-US" dirty="0"/>
              <a:t> </a:t>
            </a:r>
            <a:r>
              <a:rPr lang="en-US" dirty="0" err="1"/>
              <a:t>kết</a:t>
            </a:r>
            <a:r>
              <a:rPr lang="en-US" dirty="0"/>
              <a:t> </a:t>
            </a:r>
            <a:r>
              <a:rPr lang="en-US" dirty="0" err="1"/>
              <a:t>quả</a:t>
            </a:r>
            <a:endParaRPr lang="vi-VN" dirty="0"/>
          </a:p>
          <a:p>
            <a:pPr marL="514350" indent="-514350">
              <a:buFont typeface="+mj-lt"/>
              <a:buAutoNum type="arabicPeriod"/>
            </a:pPr>
            <a:r>
              <a:rPr lang="vi-VN" dirty="0"/>
              <a:t>Khôi phục trạng thái</a:t>
            </a:r>
            <a:endParaRPr lang="en-US" dirty="0"/>
          </a:p>
          <a:p>
            <a:pPr marL="514350" indent="-514350">
              <a:buFont typeface="+mj-lt"/>
              <a:buAutoNum type="arabicPeriod"/>
            </a:pPr>
            <a:r>
              <a:rPr lang="en-US" dirty="0"/>
              <a:t>Quay </a:t>
            </a:r>
            <a:r>
              <a:rPr lang="en-US" dirty="0" err="1"/>
              <a:t>về</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chính</a:t>
            </a:r>
            <a:r>
              <a:rPr lang="en-US" dirty="0"/>
              <a:t> (</a:t>
            </a:r>
            <a:r>
              <a:rPr lang="en-US" dirty="0" err="1"/>
              <a:t>tại</a:t>
            </a:r>
            <a:r>
              <a:rPr lang="en-US" dirty="0"/>
              <a:t> </a:t>
            </a:r>
            <a:r>
              <a:rPr lang="en-US" dirty="0" err="1"/>
              <a:t>lệnh</a:t>
            </a:r>
            <a:r>
              <a:rPr lang="en-US" dirty="0"/>
              <a:t> </a:t>
            </a:r>
            <a:r>
              <a:rPr lang="en-US" dirty="0" err="1"/>
              <a:t>kế</a:t>
            </a:r>
            <a:r>
              <a:rPr lang="en-US" dirty="0"/>
              <a:t> </a:t>
            </a:r>
            <a:r>
              <a:rPr lang="en-US" dirty="0" err="1"/>
              <a:t>tiếp</a:t>
            </a:r>
            <a:r>
              <a:rPr lang="en-US" dirty="0"/>
              <a:t>)</a:t>
            </a:r>
          </a:p>
        </p:txBody>
      </p:sp>
      <p:pic>
        <p:nvPicPr>
          <p:cNvPr id="10" name="Picture 9">
            <a:extLst>
              <a:ext uri="{FF2B5EF4-FFF2-40B4-BE49-F238E27FC236}">
                <a16:creationId xmlns:a16="http://schemas.microsoft.com/office/drawing/2014/main" id="{CF168CEF-CED1-4F79-8A51-FA7C69682617}"/>
              </a:ext>
            </a:extLst>
          </p:cNvPr>
          <p:cNvPicPr>
            <a:picLocks noChangeAspect="1"/>
          </p:cNvPicPr>
          <p:nvPr/>
        </p:nvPicPr>
        <p:blipFill>
          <a:blip r:embed="rId2"/>
          <a:stretch>
            <a:fillRect/>
          </a:stretch>
        </p:blipFill>
        <p:spPr>
          <a:xfrm>
            <a:off x="6575425" y="2841288"/>
            <a:ext cx="5248275" cy="2895600"/>
          </a:xfrm>
          <a:prstGeom prst="rect">
            <a:avLst/>
          </a:prstGeom>
        </p:spPr>
      </p:pic>
      <p:sp>
        <p:nvSpPr>
          <p:cNvPr id="2" name="Title 1">
            <a:extLst>
              <a:ext uri="{FF2B5EF4-FFF2-40B4-BE49-F238E27FC236}">
                <a16:creationId xmlns:a16="http://schemas.microsoft.com/office/drawing/2014/main" id="{91D7FDAE-AC32-403B-89DD-031FA0A8169A}"/>
              </a:ext>
            </a:extLst>
          </p:cNvPr>
          <p:cNvSpPr>
            <a:spLocks noGrp="1"/>
          </p:cNvSpPr>
          <p:nvPr>
            <p:ph type="title"/>
          </p:nvPr>
        </p:nvSpPr>
        <p:spPr/>
        <p:txBody>
          <a:bodyPr/>
          <a:lstStyle/>
          <a:p>
            <a:r>
              <a:rPr lang="vi-VN" dirty="0"/>
              <a:t>3</a:t>
            </a:r>
            <a:r>
              <a:rPr lang="en-US" dirty="0"/>
              <a:t>. </a:t>
            </a:r>
            <a:r>
              <a:rPr lang="en-US" dirty="0" err="1"/>
              <a:t>Thủ</a:t>
            </a:r>
            <a:r>
              <a:rPr lang="en-US" dirty="0"/>
              <a:t> </a:t>
            </a:r>
            <a:r>
              <a:rPr lang="en-US" dirty="0" err="1"/>
              <a:t>tục</a:t>
            </a:r>
            <a:r>
              <a:rPr lang="en-US" dirty="0"/>
              <a:t> (</a:t>
            </a:r>
            <a:r>
              <a:rPr lang="vi-VN" dirty="0"/>
              <a:t>5</a:t>
            </a:r>
            <a:r>
              <a:rPr lang="en-US" dirty="0"/>
              <a:t>/</a:t>
            </a:r>
            <a:r>
              <a:rPr lang="vi-VN" dirty="0"/>
              <a:t>11</a:t>
            </a:r>
            <a:r>
              <a:rPr lang="en-US" dirty="0"/>
              <a:t>)</a:t>
            </a:r>
          </a:p>
        </p:txBody>
      </p:sp>
      <p:sp>
        <p:nvSpPr>
          <p:cNvPr id="4" name="Slide Number Placeholder 3">
            <a:extLst>
              <a:ext uri="{FF2B5EF4-FFF2-40B4-BE49-F238E27FC236}">
                <a16:creationId xmlns:a16="http://schemas.microsoft.com/office/drawing/2014/main" id="{2C0DFFBB-108E-40E0-9D2B-AEAD6873D3A5}"/>
              </a:ext>
            </a:extLst>
          </p:cNvPr>
          <p:cNvSpPr>
            <a:spLocks noGrp="1"/>
          </p:cNvSpPr>
          <p:nvPr>
            <p:ph type="sldNum" sz="quarter" idx="12"/>
          </p:nvPr>
        </p:nvSpPr>
        <p:spPr/>
        <p:txBody>
          <a:bodyPr/>
          <a:lstStyle/>
          <a:p>
            <a:fld id="{3C3C09BB-C7E7-4454-851F-EF8D770487CA}" type="slidenum">
              <a:rPr lang="en-US" smtClean="0"/>
              <a:pPr/>
              <a:t>13</a:t>
            </a:fld>
            <a:endParaRPr lang="en-US"/>
          </a:p>
        </p:txBody>
      </p:sp>
      <p:sp>
        <p:nvSpPr>
          <p:cNvPr id="7" name="TextBox 6">
            <a:extLst>
              <a:ext uri="{FF2B5EF4-FFF2-40B4-BE49-F238E27FC236}">
                <a16:creationId xmlns:a16="http://schemas.microsoft.com/office/drawing/2014/main" id="{CC3FCC7E-BDBE-4500-82E9-56557D660140}"/>
              </a:ext>
            </a:extLst>
          </p:cNvPr>
          <p:cNvSpPr txBox="1"/>
          <p:nvPr/>
        </p:nvSpPr>
        <p:spPr>
          <a:xfrm>
            <a:off x="5782256" y="1793841"/>
            <a:ext cx="6041444" cy="1015663"/>
          </a:xfrm>
          <a:prstGeom prst="rect">
            <a:avLst/>
          </a:prstGeom>
          <a:noFill/>
        </p:spPr>
        <p:txBody>
          <a:bodyPr wrap="square" rtlCol="0">
            <a:spAutoFit/>
          </a:bodyPr>
          <a:lstStyle/>
          <a:p>
            <a:pPr marL="457200" indent="-457200" algn="just">
              <a:buFont typeface="Arial" panose="020B0604020202020204" pitchFamily="34" charset="0"/>
              <a:buChar char="•"/>
            </a:pPr>
            <a:r>
              <a:rPr lang="vi-VN" sz="3200" dirty="0">
                <a:latin typeface="+mj-lt"/>
                <a:cs typeface="Courier New" panose="02070309020205020404" pitchFamily="49" charset="0"/>
              </a:rPr>
              <a:t>Lưu giá trị của các thanh ghi $s</a:t>
            </a:r>
            <a:r>
              <a:rPr lang="vi-VN" sz="3200" i="1" dirty="0">
                <a:latin typeface="+mj-lt"/>
                <a:cs typeface="Courier New" panose="02070309020205020404" pitchFamily="49" charset="0"/>
              </a:rPr>
              <a:t>x</a:t>
            </a:r>
            <a:r>
              <a:rPr lang="vi-VN" sz="3200" b="1" dirty="0">
                <a:latin typeface="Courier New" panose="02070309020205020404" pitchFamily="49" charset="0"/>
                <a:cs typeface="Courier New" panose="02070309020205020404" pitchFamily="49" charset="0"/>
              </a:rPr>
              <a:t>  </a:t>
            </a:r>
          </a:p>
          <a:p>
            <a:pPr marL="914400" lvl="1" indent="-457200" algn="just">
              <a:buFont typeface="Wingdings" panose="05000000000000000000" pitchFamily="2" charset="2"/>
              <a:buChar char="Ø"/>
            </a:pPr>
            <a:r>
              <a:rPr lang="vi-VN" sz="2800" dirty="0">
                <a:latin typeface="+mj-lt"/>
                <a:cs typeface="Courier New" panose="02070309020205020404" pitchFamily="49" charset="0"/>
              </a:rPr>
              <a:t>Đẩy vào vào ngăn xếp</a:t>
            </a:r>
            <a:endParaRPr lang="en-US" sz="2800" dirty="0">
              <a:latin typeface="+mj-lt"/>
              <a:cs typeface="Courier New" panose="02070309020205020404" pitchFamily="49" charset="0"/>
            </a:endParaRPr>
          </a:p>
        </p:txBody>
      </p:sp>
      <p:sp>
        <p:nvSpPr>
          <p:cNvPr id="8" name="TextBox 7">
            <a:extLst>
              <a:ext uri="{FF2B5EF4-FFF2-40B4-BE49-F238E27FC236}">
                <a16:creationId xmlns:a16="http://schemas.microsoft.com/office/drawing/2014/main" id="{F369E4E5-D603-4E78-83A2-9F769E66CA50}"/>
              </a:ext>
            </a:extLst>
          </p:cNvPr>
          <p:cNvSpPr txBox="1"/>
          <p:nvPr/>
        </p:nvSpPr>
        <p:spPr>
          <a:xfrm>
            <a:off x="7624293" y="2766471"/>
            <a:ext cx="4404575" cy="1077218"/>
          </a:xfrm>
          <a:prstGeom prst="rect">
            <a:avLst/>
          </a:prstGeom>
          <a:noFill/>
        </p:spPr>
        <p:txBody>
          <a:bodyPr wrap="square">
            <a:spAutoFit/>
          </a:bodyPr>
          <a:lstStyle/>
          <a:p>
            <a:r>
              <a:rPr lang="vi-VN" sz="3200" b="1" dirty="0">
                <a:latin typeface="Courier New" panose="02070309020205020404" pitchFamily="49" charset="0"/>
                <a:cs typeface="Courier New" panose="02070309020205020404" pitchFamily="49" charset="0"/>
              </a:rPr>
              <a:t>addi $sp, $sp, -4</a:t>
            </a:r>
          </a:p>
          <a:p>
            <a:r>
              <a:rPr lang="vi-VN" sz="3200" b="1" dirty="0">
                <a:latin typeface="Courier New" panose="02070309020205020404" pitchFamily="49" charset="0"/>
                <a:cs typeface="Courier New" panose="02070309020205020404" pitchFamily="49" charset="0"/>
              </a:rPr>
              <a:t>sw   $s0, 0($sp)</a:t>
            </a:r>
            <a:endParaRPr lang="en-US" sz="3200" dirty="0"/>
          </a:p>
        </p:txBody>
      </p:sp>
    </p:spTree>
    <p:extLst>
      <p:ext uri="{BB962C8B-B14F-4D97-AF65-F5344CB8AC3E}">
        <p14:creationId xmlns:p14="http://schemas.microsoft.com/office/powerpoint/2010/main" val="41505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FDAE-AC32-403B-89DD-031FA0A8169A}"/>
              </a:ext>
            </a:extLst>
          </p:cNvPr>
          <p:cNvSpPr>
            <a:spLocks noGrp="1"/>
          </p:cNvSpPr>
          <p:nvPr>
            <p:ph type="title"/>
          </p:nvPr>
        </p:nvSpPr>
        <p:spPr/>
        <p:txBody>
          <a:bodyPr/>
          <a:lstStyle/>
          <a:p>
            <a:r>
              <a:rPr lang="vi-VN" dirty="0"/>
              <a:t>3</a:t>
            </a:r>
            <a:r>
              <a:rPr lang="en-US" dirty="0"/>
              <a:t>. </a:t>
            </a:r>
            <a:r>
              <a:rPr lang="en-US" dirty="0" err="1"/>
              <a:t>Thủ</a:t>
            </a:r>
            <a:r>
              <a:rPr lang="en-US" dirty="0"/>
              <a:t> </a:t>
            </a:r>
            <a:r>
              <a:rPr lang="en-US" dirty="0" err="1"/>
              <a:t>tục</a:t>
            </a:r>
            <a:r>
              <a:rPr lang="en-US" dirty="0"/>
              <a:t> (</a:t>
            </a:r>
            <a:r>
              <a:rPr lang="vi-VN" dirty="0"/>
              <a:t>6</a:t>
            </a:r>
            <a:r>
              <a:rPr lang="en-US" dirty="0"/>
              <a:t>/</a:t>
            </a:r>
            <a:r>
              <a:rPr lang="vi-VN" dirty="0"/>
              <a:t>11</a:t>
            </a:r>
            <a:r>
              <a:rPr lang="en-US" dirty="0"/>
              <a:t>)</a:t>
            </a:r>
          </a:p>
        </p:txBody>
      </p:sp>
      <p:sp>
        <p:nvSpPr>
          <p:cNvPr id="3" name="Content Placeholder 2">
            <a:extLst>
              <a:ext uri="{FF2B5EF4-FFF2-40B4-BE49-F238E27FC236}">
                <a16:creationId xmlns:a16="http://schemas.microsoft.com/office/drawing/2014/main" id="{FFE7E17C-0E89-452C-99E0-EE21A4C03314}"/>
              </a:ext>
            </a:extLst>
          </p:cNvPr>
          <p:cNvSpPr>
            <a:spLocks noGrp="1"/>
          </p:cNvSpPr>
          <p:nvPr>
            <p:ph idx="1"/>
          </p:nvPr>
        </p:nvSpPr>
        <p:spPr/>
        <p:txBody>
          <a:bodyPr/>
          <a:lstStyle/>
          <a:p>
            <a:pPr marL="514350" indent="-514350">
              <a:buFont typeface="+mj-lt"/>
              <a:buAutoNum type="arabicPeriod"/>
            </a:pPr>
            <a:r>
              <a:rPr lang="en-US" dirty="0" err="1"/>
              <a:t>Chuẩn</a:t>
            </a:r>
            <a:r>
              <a:rPr lang="en-US" dirty="0"/>
              <a:t> </a:t>
            </a:r>
            <a:r>
              <a:rPr lang="en-US" dirty="0" err="1"/>
              <a:t>bị</a:t>
            </a:r>
            <a:r>
              <a:rPr lang="en-US" dirty="0"/>
              <a:t> </a:t>
            </a:r>
            <a:r>
              <a:rPr lang="en-US" dirty="0" err="1"/>
              <a:t>đối</a:t>
            </a:r>
            <a:r>
              <a:rPr lang="en-US" dirty="0"/>
              <a:t> </a:t>
            </a:r>
            <a:r>
              <a:rPr lang="en-US" dirty="0" err="1"/>
              <a:t>số</a:t>
            </a:r>
            <a:endParaRPr lang="en-US" dirty="0"/>
          </a:p>
          <a:p>
            <a:pPr marL="514350" indent="-514350">
              <a:buFont typeface="+mj-lt"/>
              <a:buAutoNum type="arabicPeriod"/>
            </a:pPr>
            <a:r>
              <a:rPr lang="vi-VN" dirty="0"/>
              <a:t>Nhảy tới thủ tục</a:t>
            </a:r>
            <a:endParaRPr lang="en-US" dirty="0"/>
          </a:p>
          <a:p>
            <a:pPr marL="514350" indent="-514350">
              <a:buFont typeface="+mj-lt"/>
              <a:buAutoNum type="arabicPeriod"/>
            </a:pPr>
            <a:r>
              <a:rPr lang="vi-VN" dirty="0"/>
              <a:t>Lưu trạng thái</a:t>
            </a:r>
            <a:endParaRPr lang="en-US" dirty="0"/>
          </a:p>
          <a:p>
            <a:pPr marL="514350" indent="-514350">
              <a:buFont typeface="+mj-lt"/>
              <a:buAutoNum type="arabicPeriod"/>
            </a:pPr>
            <a:r>
              <a:rPr lang="en-US" b="1" dirty="0" err="1"/>
              <a:t>Thực</a:t>
            </a:r>
            <a:r>
              <a:rPr lang="en-US" b="1" dirty="0"/>
              <a:t> </a:t>
            </a:r>
            <a:r>
              <a:rPr lang="en-US" b="1" dirty="0" err="1"/>
              <a:t>thi</a:t>
            </a:r>
            <a:r>
              <a:rPr lang="en-US" b="1" dirty="0"/>
              <a:t> </a:t>
            </a:r>
            <a:r>
              <a:rPr lang="en-US" b="1" dirty="0" err="1"/>
              <a:t>thủ</a:t>
            </a:r>
            <a:r>
              <a:rPr lang="en-US" b="1" dirty="0"/>
              <a:t> </a:t>
            </a:r>
            <a:r>
              <a:rPr lang="en-US" b="1" dirty="0" err="1"/>
              <a:t>tục</a:t>
            </a:r>
            <a:endParaRPr lang="en-US" b="1" dirty="0"/>
          </a:p>
          <a:p>
            <a:pPr marL="514350" indent="-514350">
              <a:buFont typeface="+mj-lt"/>
              <a:buAutoNum type="arabicPeriod"/>
            </a:pPr>
            <a:r>
              <a:rPr lang="en-US" dirty="0" err="1"/>
              <a:t>Chuẩn</a:t>
            </a:r>
            <a:r>
              <a:rPr lang="en-US" dirty="0"/>
              <a:t> </a:t>
            </a:r>
            <a:r>
              <a:rPr lang="en-US" dirty="0" err="1"/>
              <a:t>bị</a:t>
            </a:r>
            <a:r>
              <a:rPr lang="en-US" dirty="0"/>
              <a:t> </a:t>
            </a:r>
            <a:r>
              <a:rPr lang="en-US" dirty="0" err="1"/>
              <a:t>kết</a:t>
            </a:r>
            <a:r>
              <a:rPr lang="en-US" dirty="0"/>
              <a:t> </a:t>
            </a:r>
            <a:r>
              <a:rPr lang="en-US" dirty="0" err="1"/>
              <a:t>quả</a:t>
            </a:r>
            <a:endParaRPr lang="vi-VN" dirty="0"/>
          </a:p>
          <a:p>
            <a:pPr marL="514350" indent="-514350">
              <a:buFont typeface="+mj-lt"/>
              <a:buAutoNum type="arabicPeriod"/>
            </a:pPr>
            <a:r>
              <a:rPr lang="vi-VN" dirty="0"/>
              <a:t>Khôi phục trạng thái</a:t>
            </a:r>
            <a:endParaRPr lang="en-US" dirty="0"/>
          </a:p>
          <a:p>
            <a:pPr marL="514350" indent="-514350">
              <a:buFont typeface="+mj-lt"/>
              <a:buAutoNum type="arabicPeriod"/>
            </a:pPr>
            <a:r>
              <a:rPr lang="en-US" dirty="0"/>
              <a:t>Quay </a:t>
            </a:r>
            <a:r>
              <a:rPr lang="en-US" dirty="0" err="1"/>
              <a:t>về</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chính</a:t>
            </a:r>
            <a:r>
              <a:rPr lang="en-US" dirty="0"/>
              <a:t> (</a:t>
            </a:r>
            <a:r>
              <a:rPr lang="en-US" dirty="0" err="1"/>
              <a:t>tại</a:t>
            </a:r>
            <a:r>
              <a:rPr lang="en-US" dirty="0"/>
              <a:t> </a:t>
            </a:r>
            <a:r>
              <a:rPr lang="en-US" dirty="0" err="1"/>
              <a:t>lệnh</a:t>
            </a:r>
            <a:r>
              <a:rPr lang="en-US" dirty="0"/>
              <a:t> </a:t>
            </a:r>
            <a:r>
              <a:rPr lang="en-US" dirty="0" err="1"/>
              <a:t>kế</a:t>
            </a:r>
            <a:r>
              <a:rPr lang="en-US" dirty="0"/>
              <a:t> </a:t>
            </a:r>
            <a:r>
              <a:rPr lang="en-US" dirty="0" err="1"/>
              <a:t>tiếp</a:t>
            </a:r>
            <a:r>
              <a:rPr lang="en-US" dirty="0"/>
              <a:t>)</a:t>
            </a:r>
          </a:p>
        </p:txBody>
      </p:sp>
      <p:sp>
        <p:nvSpPr>
          <p:cNvPr id="4" name="Slide Number Placeholder 3">
            <a:extLst>
              <a:ext uri="{FF2B5EF4-FFF2-40B4-BE49-F238E27FC236}">
                <a16:creationId xmlns:a16="http://schemas.microsoft.com/office/drawing/2014/main" id="{2C0DFFBB-108E-40E0-9D2B-AEAD6873D3A5}"/>
              </a:ext>
            </a:extLst>
          </p:cNvPr>
          <p:cNvSpPr>
            <a:spLocks noGrp="1"/>
          </p:cNvSpPr>
          <p:nvPr>
            <p:ph type="sldNum" sz="quarter" idx="12"/>
          </p:nvPr>
        </p:nvSpPr>
        <p:spPr/>
        <p:txBody>
          <a:bodyPr/>
          <a:lstStyle/>
          <a:p>
            <a:fld id="{3C3C09BB-C7E7-4454-851F-EF8D770487CA}" type="slidenum">
              <a:rPr lang="en-US" smtClean="0"/>
              <a:pPr/>
              <a:t>14</a:t>
            </a:fld>
            <a:endParaRPr lang="en-US"/>
          </a:p>
        </p:txBody>
      </p:sp>
      <p:sp>
        <p:nvSpPr>
          <p:cNvPr id="7" name="TextBox 6">
            <a:extLst>
              <a:ext uri="{FF2B5EF4-FFF2-40B4-BE49-F238E27FC236}">
                <a16:creationId xmlns:a16="http://schemas.microsoft.com/office/drawing/2014/main" id="{CC3FCC7E-BDBE-4500-82E9-56557D660140}"/>
              </a:ext>
            </a:extLst>
          </p:cNvPr>
          <p:cNvSpPr txBox="1"/>
          <p:nvPr/>
        </p:nvSpPr>
        <p:spPr>
          <a:xfrm>
            <a:off x="6096000" y="3584004"/>
            <a:ext cx="5702300" cy="523220"/>
          </a:xfrm>
          <a:prstGeom prst="rect">
            <a:avLst/>
          </a:prstGeom>
          <a:noFill/>
        </p:spPr>
        <p:txBody>
          <a:bodyPr wrap="square" rtlCol="0">
            <a:spAutoFit/>
          </a:bodyPr>
          <a:lstStyle/>
          <a:p>
            <a:pPr algn="just"/>
            <a:r>
              <a:rPr lang="vi-VN" sz="2800" b="1" dirty="0">
                <a:latin typeface="Courier New" panose="02070309020205020404" pitchFamily="49" charset="0"/>
                <a:cs typeface="Courier New" panose="02070309020205020404" pitchFamily="49" charset="0"/>
              </a:rPr>
              <a:t>add $s0, $a0, $a1</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261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FDAE-AC32-403B-89DD-031FA0A8169A}"/>
              </a:ext>
            </a:extLst>
          </p:cNvPr>
          <p:cNvSpPr>
            <a:spLocks noGrp="1"/>
          </p:cNvSpPr>
          <p:nvPr>
            <p:ph type="title"/>
          </p:nvPr>
        </p:nvSpPr>
        <p:spPr/>
        <p:txBody>
          <a:bodyPr/>
          <a:lstStyle/>
          <a:p>
            <a:r>
              <a:rPr lang="vi-VN" dirty="0"/>
              <a:t>3</a:t>
            </a:r>
            <a:r>
              <a:rPr lang="en-US" dirty="0"/>
              <a:t>. </a:t>
            </a:r>
            <a:r>
              <a:rPr lang="en-US" dirty="0" err="1"/>
              <a:t>Thủ</a:t>
            </a:r>
            <a:r>
              <a:rPr lang="en-US" dirty="0"/>
              <a:t> </a:t>
            </a:r>
            <a:r>
              <a:rPr lang="en-US" dirty="0" err="1"/>
              <a:t>tục</a:t>
            </a:r>
            <a:r>
              <a:rPr lang="en-US" dirty="0"/>
              <a:t> (</a:t>
            </a:r>
            <a:r>
              <a:rPr lang="vi-VN" dirty="0"/>
              <a:t>7</a:t>
            </a:r>
            <a:r>
              <a:rPr lang="en-US" dirty="0"/>
              <a:t>/</a:t>
            </a:r>
            <a:r>
              <a:rPr lang="vi-VN" dirty="0"/>
              <a:t>11</a:t>
            </a:r>
            <a:r>
              <a:rPr lang="en-US" dirty="0"/>
              <a:t>)</a:t>
            </a:r>
          </a:p>
        </p:txBody>
      </p:sp>
      <p:sp>
        <p:nvSpPr>
          <p:cNvPr id="3" name="Content Placeholder 2">
            <a:extLst>
              <a:ext uri="{FF2B5EF4-FFF2-40B4-BE49-F238E27FC236}">
                <a16:creationId xmlns:a16="http://schemas.microsoft.com/office/drawing/2014/main" id="{FFE7E17C-0E89-452C-99E0-EE21A4C03314}"/>
              </a:ext>
            </a:extLst>
          </p:cNvPr>
          <p:cNvSpPr>
            <a:spLocks noGrp="1"/>
          </p:cNvSpPr>
          <p:nvPr>
            <p:ph idx="1"/>
          </p:nvPr>
        </p:nvSpPr>
        <p:spPr/>
        <p:txBody>
          <a:bodyPr/>
          <a:lstStyle/>
          <a:p>
            <a:pPr marL="514350" indent="-514350">
              <a:buFont typeface="+mj-lt"/>
              <a:buAutoNum type="arabicPeriod"/>
            </a:pPr>
            <a:r>
              <a:rPr lang="en-US" dirty="0" err="1"/>
              <a:t>Chuẩn</a:t>
            </a:r>
            <a:r>
              <a:rPr lang="en-US" dirty="0"/>
              <a:t> </a:t>
            </a:r>
            <a:r>
              <a:rPr lang="en-US" dirty="0" err="1"/>
              <a:t>bị</a:t>
            </a:r>
            <a:r>
              <a:rPr lang="en-US" dirty="0"/>
              <a:t> </a:t>
            </a:r>
            <a:r>
              <a:rPr lang="en-US" dirty="0" err="1"/>
              <a:t>đối</a:t>
            </a:r>
            <a:r>
              <a:rPr lang="en-US" dirty="0"/>
              <a:t> </a:t>
            </a:r>
            <a:r>
              <a:rPr lang="en-US" dirty="0" err="1"/>
              <a:t>số</a:t>
            </a:r>
            <a:endParaRPr lang="en-US" dirty="0"/>
          </a:p>
          <a:p>
            <a:pPr marL="514350" indent="-514350">
              <a:buFont typeface="+mj-lt"/>
              <a:buAutoNum type="arabicPeriod"/>
            </a:pPr>
            <a:r>
              <a:rPr lang="vi-VN" dirty="0"/>
              <a:t>Nhảy tới thủ tục</a:t>
            </a:r>
            <a:endParaRPr lang="en-US" dirty="0"/>
          </a:p>
          <a:p>
            <a:pPr marL="514350" indent="-514350">
              <a:buFont typeface="+mj-lt"/>
              <a:buAutoNum type="arabicPeriod"/>
            </a:pPr>
            <a:r>
              <a:rPr lang="vi-VN" dirty="0"/>
              <a:t>Lưu trạng thái</a:t>
            </a:r>
            <a:endParaRPr lang="en-US" dirty="0"/>
          </a:p>
          <a:p>
            <a:pPr marL="514350" indent="-514350">
              <a:buFont typeface="+mj-lt"/>
              <a:buAutoNum type="arabicPeriod"/>
            </a:pPr>
            <a:r>
              <a:rPr lang="en-US" dirty="0" err="1"/>
              <a:t>Thực</a:t>
            </a:r>
            <a:r>
              <a:rPr lang="en-US" dirty="0"/>
              <a:t> </a:t>
            </a:r>
            <a:r>
              <a:rPr lang="en-US" dirty="0" err="1"/>
              <a:t>thi</a:t>
            </a:r>
            <a:r>
              <a:rPr lang="en-US" dirty="0"/>
              <a:t> </a:t>
            </a:r>
            <a:r>
              <a:rPr lang="en-US" dirty="0" err="1"/>
              <a:t>thủ</a:t>
            </a:r>
            <a:r>
              <a:rPr lang="en-US" dirty="0"/>
              <a:t> </a:t>
            </a:r>
            <a:r>
              <a:rPr lang="en-US" dirty="0" err="1"/>
              <a:t>tục</a:t>
            </a:r>
            <a:endParaRPr lang="en-US" dirty="0"/>
          </a:p>
          <a:p>
            <a:pPr marL="514350" indent="-514350">
              <a:buFont typeface="+mj-lt"/>
              <a:buAutoNum type="arabicPeriod"/>
            </a:pPr>
            <a:r>
              <a:rPr lang="en-US" b="1" dirty="0" err="1"/>
              <a:t>Chuẩn</a:t>
            </a:r>
            <a:r>
              <a:rPr lang="en-US" b="1" dirty="0"/>
              <a:t> </a:t>
            </a:r>
            <a:r>
              <a:rPr lang="en-US" b="1" dirty="0" err="1"/>
              <a:t>bị</a:t>
            </a:r>
            <a:r>
              <a:rPr lang="en-US" b="1" dirty="0"/>
              <a:t> </a:t>
            </a:r>
            <a:r>
              <a:rPr lang="en-US" b="1" dirty="0" err="1"/>
              <a:t>kết</a:t>
            </a:r>
            <a:r>
              <a:rPr lang="en-US" b="1" dirty="0"/>
              <a:t> </a:t>
            </a:r>
            <a:r>
              <a:rPr lang="en-US" b="1" dirty="0" err="1"/>
              <a:t>quả</a:t>
            </a:r>
            <a:endParaRPr lang="vi-VN" b="1" dirty="0"/>
          </a:p>
          <a:p>
            <a:pPr marL="514350" indent="-514350">
              <a:buFont typeface="+mj-lt"/>
              <a:buAutoNum type="arabicPeriod"/>
            </a:pPr>
            <a:r>
              <a:rPr lang="vi-VN" dirty="0"/>
              <a:t>Khôi phục trạng thái</a:t>
            </a:r>
            <a:endParaRPr lang="en-US" dirty="0"/>
          </a:p>
          <a:p>
            <a:pPr marL="514350" indent="-514350">
              <a:buFont typeface="+mj-lt"/>
              <a:buAutoNum type="arabicPeriod"/>
            </a:pPr>
            <a:r>
              <a:rPr lang="en-US" dirty="0"/>
              <a:t>Quay </a:t>
            </a:r>
            <a:r>
              <a:rPr lang="en-US" dirty="0" err="1"/>
              <a:t>về</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chính</a:t>
            </a:r>
            <a:r>
              <a:rPr lang="en-US" dirty="0"/>
              <a:t> (</a:t>
            </a:r>
            <a:r>
              <a:rPr lang="en-US" dirty="0" err="1"/>
              <a:t>tại</a:t>
            </a:r>
            <a:r>
              <a:rPr lang="en-US" dirty="0"/>
              <a:t> </a:t>
            </a:r>
            <a:r>
              <a:rPr lang="en-US" dirty="0" err="1"/>
              <a:t>lệnh</a:t>
            </a:r>
            <a:r>
              <a:rPr lang="en-US" dirty="0"/>
              <a:t> </a:t>
            </a:r>
            <a:r>
              <a:rPr lang="en-US" dirty="0" err="1"/>
              <a:t>kế</a:t>
            </a:r>
            <a:r>
              <a:rPr lang="en-US" dirty="0"/>
              <a:t> </a:t>
            </a:r>
            <a:r>
              <a:rPr lang="en-US" dirty="0" err="1"/>
              <a:t>tiếp</a:t>
            </a:r>
            <a:r>
              <a:rPr lang="en-US" dirty="0"/>
              <a:t>)</a:t>
            </a:r>
          </a:p>
        </p:txBody>
      </p:sp>
      <p:sp>
        <p:nvSpPr>
          <p:cNvPr id="4" name="Slide Number Placeholder 3">
            <a:extLst>
              <a:ext uri="{FF2B5EF4-FFF2-40B4-BE49-F238E27FC236}">
                <a16:creationId xmlns:a16="http://schemas.microsoft.com/office/drawing/2014/main" id="{2C0DFFBB-108E-40E0-9D2B-AEAD6873D3A5}"/>
              </a:ext>
            </a:extLst>
          </p:cNvPr>
          <p:cNvSpPr>
            <a:spLocks noGrp="1"/>
          </p:cNvSpPr>
          <p:nvPr>
            <p:ph type="sldNum" sz="quarter" idx="12"/>
          </p:nvPr>
        </p:nvSpPr>
        <p:spPr/>
        <p:txBody>
          <a:bodyPr/>
          <a:lstStyle/>
          <a:p>
            <a:fld id="{3C3C09BB-C7E7-4454-851F-EF8D770487CA}" type="slidenum">
              <a:rPr lang="en-US" smtClean="0"/>
              <a:pPr/>
              <a:t>15</a:t>
            </a:fld>
            <a:endParaRPr lang="en-US"/>
          </a:p>
        </p:txBody>
      </p:sp>
      <p:sp>
        <p:nvSpPr>
          <p:cNvPr id="7" name="TextBox 6">
            <a:extLst>
              <a:ext uri="{FF2B5EF4-FFF2-40B4-BE49-F238E27FC236}">
                <a16:creationId xmlns:a16="http://schemas.microsoft.com/office/drawing/2014/main" id="{CC3FCC7E-BDBE-4500-82E9-56557D660140}"/>
              </a:ext>
            </a:extLst>
          </p:cNvPr>
          <p:cNvSpPr txBox="1"/>
          <p:nvPr/>
        </p:nvSpPr>
        <p:spPr>
          <a:xfrm>
            <a:off x="6096000" y="1825625"/>
            <a:ext cx="5702300" cy="2800767"/>
          </a:xfrm>
          <a:prstGeom prst="rect">
            <a:avLst/>
          </a:prstGeom>
          <a:noFill/>
        </p:spPr>
        <p:txBody>
          <a:bodyPr wrap="square" rtlCol="0">
            <a:spAutoFit/>
          </a:bodyPr>
          <a:lstStyle/>
          <a:p>
            <a:pPr marL="457200" indent="-457200" algn="just">
              <a:buFont typeface="Arial" panose="020B0604020202020204" pitchFamily="34" charset="0"/>
              <a:buChar char="•"/>
            </a:pPr>
            <a:r>
              <a:rPr lang="vi-VN" sz="3200" dirty="0">
                <a:latin typeface="+mj-lt"/>
                <a:cs typeface="Courier New" panose="02070309020205020404" pitchFamily="49" charset="0"/>
              </a:rPr>
              <a:t>Kết quả được đặt trong các thanh ghi $v0, $v1</a:t>
            </a:r>
          </a:p>
          <a:p>
            <a:pPr algn="just"/>
            <a:endParaRPr lang="vi-VN" sz="2800" b="1" dirty="0">
              <a:latin typeface="Courier New" panose="02070309020205020404" pitchFamily="49" charset="0"/>
              <a:cs typeface="Courier New" panose="02070309020205020404" pitchFamily="49" charset="0"/>
            </a:endParaRPr>
          </a:p>
          <a:p>
            <a:pPr algn="just"/>
            <a:endParaRPr lang="vi-VN" sz="2800" b="1" dirty="0">
              <a:latin typeface="Courier New" panose="02070309020205020404" pitchFamily="49" charset="0"/>
              <a:cs typeface="Courier New" panose="02070309020205020404" pitchFamily="49" charset="0"/>
            </a:endParaRPr>
          </a:p>
          <a:p>
            <a:pPr algn="just"/>
            <a:endParaRPr lang="vi-VN" sz="2800" b="1" dirty="0">
              <a:latin typeface="Courier New" panose="02070309020205020404" pitchFamily="49" charset="0"/>
              <a:cs typeface="Courier New" panose="02070309020205020404" pitchFamily="49" charset="0"/>
            </a:endParaRPr>
          </a:p>
          <a:p>
            <a:pPr algn="just"/>
            <a:r>
              <a:rPr lang="vi-VN" sz="2800" b="1" dirty="0">
                <a:latin typeface="Courier New" panose="02070309020205020404" pitchFamily="49" charset="0"/>
                <a:cs typeface="Courier New" panose="02070309020205020404" pitchFamily="49" charset="0"/>
              </a:rPr>
              <a:t>  add $v0, $s0, $0</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280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7E17C-0E89-452C-99E0-EE21A4C03314}"/>
              </a:ext>
            </a:extLst>
          </p:cNvPr>
          <p:cNvSpPr>
            <a:spLocks noGrp="1"/>
          </p:cNvSpPr>
          <p:nvPr>
            <p:ph idx="1"/>
          </p:nvPr>
        </p:nvSpPr>
        <p:spPr/>
        <p:txBody>
          <a:bodyPr/>
          <a:lstStyle/>
          <a:p>
            <a:pPr marL="514350" indent="-514350">
              <a:buFont typeface="+mj-lt"/>
              <a:buAutoNum type="arabicPeriod"/>
            </a:pPr>
            <a:r>
              <a:rPr lang="en-US" dirty="0" err="1"/>
              <a:t>Chuẩn</a:t>
            </a:r>
            <a:r>
              <a:rPr lang="en-US" dirty="0"/>
              <a:t> </a:t>
            </a:r>
            <a:r>
              <a:rPr lang="en-US" dirty="0" err="1"/>
              <a:t>bị</a:t>
            </a:r>
            <a:r>
              <a:rPr lang="en-US" dirty="0"/>
              <a:t> </a:t>
            </a:r>
            <a:r>
              <a:rPr lang="en-US" dirty="0" err="1"/>
              <a:t>đối</a:t>
            </a:r>
            <a:r>
              <a:rPr lang="en-US" dirty="0"/>
              <a:t> </a:t>
            </a:r>
            <a:r>
              <a:rPr lang="en-US" dirty="0" err="1"/>
              <a:t>số</a:t>
            </a:r>
            <a:endParaRPr lang="en-US" dirty="0"/>
          </a:p>
          <a:p>
            <a:pPr marL="514350" indent="-514350">
              <a:buFont typeface="+mj-lt"/>
              <a:buAutoNum type="arabicPeriod"/>
            </a:pPr>
            <a:r>
              <a:rPr lang="vi-VN" dirty="0"/>
              <a:t>Nhảy tới thủ tục</a:t>
            </a:r>
            <a:endParaRPr lang="en-US" dirty="0"/>
          </a:p>
          <a:p>
            <a:pPr marL="514350" indent="-514350">
              <a:buFont typeface="+mj-lt"/>
              <a:buAutoNum type="arabicPeriod"/>
            </a:pPr>
            <a:r>
              <a:rPr lang="vi-VN" dirty="0"/>
              <a:t>Lưu trạng thái</a:t>
            </a:r>
            <a:endParaRPr lang="en-US" dirty="0"/>
          </a:p>
          <a:p>
            <a:pPr marL="514350" indent="-514350">
              <a:buFont typeface="+mj-lt"/>
              <a:buAutoNum type="arabicPeriod"/>
            </a:pPr>
            <a:r>
              <a:rPr lang="en-US" dirty="0" err="1"/>
              <a:t>Thực</a:t>
            </a:r>
            <a:r>
              <a:rPr lang="en-US" dirty="0"/>
              <a:t> </a:t>
            </a:r>
            <a:r>
              <a:rPr lang="en-US" dirty="0" err="1"/>
              <a:t>thi</a:t>
            </a:r>
            <a:r>
              <a:rPr lang="en-US" dirty="0"/>
              <a:t> </a:t>
            </a:r>
            <a:r>
              <a:rPr lang="en-US" dirty="0" err="1"/>
              <a:t>thủ</a:t>
            </a:r>
            <a:r>
              <a:rPr lang="en-US" dirty="0"/>
              <a:t> </a:t>
            </a:r>
            <a:r>
              <a:rPr lang="en-US" dirty="0" err="1"/>
              <a:t>tục</a:t>
            </a:r>
            <a:endParaRPr lang="en-US" dirty="0"/>
          </a:p>
          <a:p>
            <a:pPr marL="514350" indent="-514350">
              <a:buFont typeface="+mj-lt"/>
              <a:buAutoNum type="arabicPeriod"/>
            </a:pPr>
            <a:r>
              <a:rPr lang="en-US" dirty="0" err="1"/>
              <a:t>Chuẩn</a:t>
            </a:r>
            <a:r>
              <a:rPr lang="en-US" dirty="0"/>
              <a:t> </a:t>
            </a:r>
            <a:r>
              <a:rPr lang="en-US" dirty="0" err="1"/>
              <a:t>bị</a:t>
            </a:r>
            <a:r>
              <a:rPr lang="en-US" dirty="0"/>
              <a:t> </a:t>
            </a:r>
            <a:r>
              <a:rPr lang="en-US" dirty="0" err="1"/>
              <a:t>kết</a:t>
            </a:r>
            <a:r>
              <a:rPr lang="en-US" dirty="0"/>
              <a:t> </a:t>
            </a:r>
            <a:r>
              <a:rPr lang="en-US" dirty="0" err="1"/>
              <a:t>quả</a:t>
            </a:r>
            <a:endParaRPr lang="vi-VN" dirty="0"/>
          </a:p>
          <a:p>
            <a:pPr marL="514350" indent="-514350">
              <a:buFont typeface="+mj-lt"/>
              <a:buAutoNum type="arabicPeriod"/>
            </a:pPr>
            <a:r>
              <a:rPr lang="vi-VN" b="1" dirty="0"/>
              <a:t>Khôi phục trạng thái</a:t>
            </a:r>
            <a:endParaRPr lang="en-US" b="1" dirty="0"/>
          </a:p>
          <a:p>
            <a:pPr marL="514350" indent="-514350">
              <a:buFont typeface="+mj-lt"/>
              <a:buAutoNum type="arabicPeriod"/>
            </a:pPr>
            <a:r>
              <a:rPr lang="en-US" dirty="0"/>
              <a:t>Quay </a:t>
            </a:r>
            <a:r>
              <a:rPr lang="en-US" dirty="0" err="1"/>
              <a:t>về</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chính</a:t>
            </a:r>
            <a:r>
              <a:rPr lang="en-US" dirty="0"/>
              <a:t> (</a:t>
            </a:r>
            <a:r>
              <a:rPr lang="en-US" dirty="0" err="1"/>
              <a:t>tại</a:t>
            </a:r>
            <a:r>
              <a:rPr lang="en-US" dirty="0"/>
              <a:t> </a:t>
            </a:r>
            <a:r>
              <a:rPr lang="en-US" dirty="0" err="1"/>
              <a:t>lệnh</a:t>
            </a:r>
            <a:r>
              <a:rPr lang="en-US" dirty="0"/>
              <a:t> </a:t>
            </a:r>
            <a:r>
              <a:rPr lang="en-US" dirty="0" err="1"/>
              <a:t>kế</a:t>
            </a:r>
            <a:r>
              <a:rPr lang="en-US" dirty="0"/>
              <a:t> </a:t>
            </a:r>
            <a:r>
              <a:rPr lang="en-US" dirty="0" err="1"/>
              <a:t>tiếp</a:t>
            </a:r>
            <a:r>
              <a:rPr lang="en-US" dirty="0"/>
              <a:t>)</a:t>
            </a:r>
          </a:p>
        </p:txBody>
      </p:sp>
      <p:pic>
        <p:nvPicPr>
          <p:cNvPr id="6" name="Picture 5">
            <a:extLst>
              <a:ext uri="{FF2B5EF4-FFF2-40B4-BE49-F238E27FC236}">
                <a16:creationId xmlns:a16="http://schemas.microsoft.com/office/drawing/2014/main" id="{1AEE9550-D34E-469B-A02D-4A396C234B31}"/>
              </a:ext>
            </a:extLst>
          </p:cNvPr>
          <p:cNvPicPr>
            <a:picLocks noChangeAspect="1"/>
          </p:cNvPicPr>
          <p:nvPr/>
        </p:nvPicPr>
        <p:blipFill>
          <a:blip r:embed="rId2"/>
          <a:stretch>
            <a:fillRect/>
          </a:stretch>
        </p:blipFill>
        <p:spPr>
          <a:xfrm>
            <a:off x="6588125" y="2944079"/>
            <a:ext cx="5210175" cy="2895600"/>
          </a:xfrm>
          <a:prstGeom prst="rect">
            <a:avLst/>
          </a:prstGeom>
        </p:spPr>
      </p:pic>
      <p:sp>
        <p:nvSpPr>
          <p:cNvPr id="2" name="Title 1">
            <a:extLst>
              <a:ext uri="{FF2B5EF4-FFF2-40B4-BE49-F238E27FC236}">
                <a16:creationId xmlns:a16="http://schemas.microsoft.com/office/drawing/2014/main" id="{91D7FDAE-AC32-403B-89DD-031FA0A8169A}"/>
              </a:ext>
            </a:extLst>
          </p:cNvPr>
          <p:cNvSpPr>
            <a:spLocks noGrp="1"/>
          </p:cNvSpPr>
          <p:nvPr>
            <p:ph type="title"/>
          </p:nvPr>
        </p:nvSpPr>
        <p:spPr/>
        <p:txBody>
          <a:bodyPr/>
          <a:lstStyle/>
          <a:p>
            <a:r>
              <a:rPr lang="vi-VN" dirty="0"/>
              <a:t>3</a:t>
            </a:r>
            <a:r>
              <a:rPr lang="en-US" dirty="0"/>
              <a:t>. </a:t>
            </a:r>
            <a:r>
              <a:rPr lang="en-US" dirty="0" err="1"/>
              <a:t>Thủ</a:t>
            </a:r>
            <a:r>
              <a:rPr lang="en-US" dirty="0"/>
              <a:t> </a:t>
            </a:r>
            <a:r>
              <a:rPr lang="vi-VN" dirty="0"/>
              <a:t>tục </a:t>
            </a:r>
            <a:r>
              <a:rPr lang="en-US" dirty="0"/>
              <a:t>(</a:t>
            </a:r>
            <a:r>
              <a:rPr lang="vi-VN" dirty="0"/>
              <a:t>8</a:t>
            </a:r>
            <a:r>
              <a:rPr lang="en-US" dirty="0"/>
              <a:t>/</a:t>
            </a:r>
            <a:r>
              <a:rPr lang="vi-VN" dirty="0"/>
              <a:t>11</a:t>
            </a:r>
            <a:r>
              <a:rPr lang="en-US" dirty="0"/>
              <a:t>)</a:t>
            </a:r>
          </a:p>
        </p:txBody>
      </p:sp>
      <p:sp>
        <p:nvSpPr>
          <p:cNvPr id="4" name="Slide Number Placeholder 3">
            <a:extLst>
              <a:ext uri="{FF2B5EF4-FFF2-40B4-BE49-F238E27FC236}">
                <a16:creationId xmlns:a16="http://schemas.microsoft.com/office/drawing/2014/main" id="{2C0DFFBB-108E-40E0-9D2B-AEAD6873D3A5}"/>
              </a:ext>
            </a:extLst>
          </p:cNvPr>
          <p:cNvSpPr>
            <a:spLocks noGrp="1"/>
          </p:cNvSpPr>
          <p:nvPr>
            <p:ph type="sldNum" sz="quarter" idx="12"/>
          </p:nvPr>
        </p:nvSpPr>
        <p:spPr/>
        <p:txBody>
          <a:bodyPr/>
          <a:lstStyle/>
          <a:p>
            <a:fld id="{3C3C09BB-C7E7-4454-851F-EF8D770487CA}" type="slidenum">
              <a:rPr lang="en-US" smtClean="0"/>
              <a:pPr/>
              <a:t>16</a:t>
            </a:fld>
            <a:endParaRPr lang="en-US"/>
          </a:p>
        </p:txBody>
      </p:sp>
      <p:sp>
        <p:nvSpPr>
          <p:cNvPr id="7" name="TextBox 6">
            <a:extLst>
              <a:ext uri="{FF2B5EF4-FFF2-40B4-BE49-F238E27FC236}">
                <a16:creationId xmlns:a16="http://schemas.microsoft.com/office/drawing/2014/main" id="{CC3FCC7E-BDBE-4500-82E9-56557D660140}"/>
              </a:ext>
            </a:extLst>
          </p:cNvPr>
          <p:cNvSpPr txBox="1"/>
          <p:nvPr/>
        </p:nvSpPr>
        <p:spPr>
          <a:xfrm>
            <a:off x="4778063" y="1793841"/>
            <a:ext cx="7045638" cy="1015663"/>
          </a:xfrm>
          <a:prstGeom prst="rect">
            <a:avLst/>
          </a:prstGeom>
          <a:noFill/>
        </p:spPr>
        <p:txBody>
          <a:bodyPr wrap="square" rtlCol="0">
            <a:spAutoFit/>
          </a:bodyPr>
          <a:lstStyle/>
          <a:p>
            <a:pPr marL="457200" indent="-457200" algn="just">
              <a:buFont typeface="Arial" panose="020B0604020202020204" pitchFamily="34" charset="0"/>
              <a:buChar char="•"/>
            </a:pPr>
            <a:r>
              <a:rPr lang="vi-VN" sz="3200" dirty="0">
                <a:latin typeface="+mj-lt"/>
                <a:cs typeface="Courier New" panose="02070309020205020404" pitchFamily="49" charset="0"/>
              </a:rPr>
              <a:t>Khôi phục giá trị của các thanh ghi $s</a:t>
            </a:r>
            <a:r>
              <a:rPr lang="vi-VN" sz="3200" i="1" dirty="0">
                <a:latin typeface="+mj-lt"/>
                <a:cs typeface="Courier New" panose="02070309020205020404" pitchFamily="49" charset="0"/>
              </a:rPr>
              <a:t>x</a:t>
            </a:r>
            <a:r>
              <a:rPr lang="vi-VN" sz="3200" b="1" dirty="0">
                <a:latin typeface="Courier New" panose="02070309020205020404" pitchFamily="49" charset="0"/>
                <a:cs typeface="Courier New" panose="02070309020205020404" pitchFamily="49" charset="0"/>
              </a:rPr>
              <a:t>  </a:t>
            </a:r>
          </a:p>
          <a:p>
            <a:pPr marL="914400" lvl="1" indent="-457200" algn="just">
              <a:buFont typeface="Wingdings" panose="05000000000000000000" pitchFamily="2" charset="2"/>
              <a:buChar char="Ø"/>
            </a:pPr>
            <a:r>
              <a:rPr lang="vi-VN" sz="2800" dirty="0">
                <a:latin typeface="+mj-lt"/>
                <a:cs typeface="Courier New" panose="02070309020205020404" pitchFamily="49" charset="0"/>
              </a:rPr>
              <a:t>Kéo ra khỏi ngăn xếp</a:t>
            </a:r>
            <a:endParaRPr lang="en-US" sz="2800" dirty="0">
              <a:latin typeface="+mj-lt"/>
              <a:cs typeface="Courier New" panose="02070309020205020404" pitchFamily="49" charset="0"/>
            </a:endParaRPr>
          </a:p>
        </p:txBody>
      </p:sp>
      <p:sp>
        <p:nvSpPr>
          <p:cNvPr id="8" name="TextBox 7">
            <a:extLst>
              <a:ext uri="{FF2B5EF4-FFF2-40B4-BE49-F238E27FC236}">
                <a16:creationId xmlns:a16="http://schemas.microsoft.com/office/drawing/2014/main" id="{F369E4E5-D603-4E78-83A2-9F769E66CA50}"/>
              </a:ext>
            </a:extLst>
          </p:cNvPr>
          <p:cNvSpPr txBox="1"/>
          <p:nvPr/>
        </p:nvSpPr>
        <p:spPr>
          <a:xfrm>
            <a:off x="7624293" y="2766471"/>
            <a:ext cx="4404575" cy="1077218"/>
          </a:xfrm>
          <a:prstGeom prst="rect">
            <a:avLst/>
          </a:prstGeom>
          <a:noFill/>
        </p:spPr>
        <p:txBody>
          <a:bodyPr wrap="square">
            <a:spAutoFit/>
          </a:bodyPr>
          <a:lstStyle/>
          <a:p>
            <a:r>
              <a:rPr lang="vi-VN" sz="3200" b="1" dirty="0">
                <a:latin typeface="Courier New" panose="02070309020205020404" pitchFamily="49" charset="0"/>
                <a:cs typeface="Courier New" panose="02070309020205020404" pitchFamily="49" charset="0"/>
              </a:rPr>
              <a:t>l</a:t>
            </a:r>
            <a:r>
              <a:rPr lang="en-US" sz="3200" b="1" dirty="0">
                <a:latin typeface="Courier New" panose="02070309020205020404" pitchFamily="49" charset="0"/>
                <a:cs typeface="Courier New" panose="02070309020205020404" pitchFamily="49" charset="0"/>
              </a:rPr>
              <a:t>w</a:t>
            </a:r>
            <a:r>
              <a:rPr lang="vi-VN" sz="3200" b="1" dirty="0">
                <a:latin typeface="Courier New" panose="02070309020205020404" pitchFamily="49" charset="0"/>
                <a:cs typeface="Courier New" panose="02070309020205020404" pitchFamily="49" charset="0"/>
              </a:rPr>
              <a:t>   $s0, 0($sp)</a:t>
            </a:r>
          </a:p>
          <a:p>
            <a:r>
              <a:rPr lang="vi-VN" sz="3200" b="1" dirty="0">
                <a:latin typeface="Courier New" panose="02070309020205020404" pitchFamily="49" charset="0"/>
                <a:cs typeface="Courier New" panose="02070309020205020404" pitchFamily="49" charset="0"/>
              </a:rPr>
              <a:t>addi $sp, $sp, 4</a:t>
            </a:r>
          </a:p>
        </p:txBody>
      </p:sp>
    </p:spTree>
    <p:extLst>
      <p:ext uri="{BB962C8B-B14F-4D97-AF65-F5344CB8AC3E}">
        <p14:creationId xmlns:p14="http://schemas.microsoft.com/office/powerpoint/2010/main" val="391766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7E17C-0E89-452C-99E0-EE21A4C03314}"/>
              </a:ext>
            </a:extLst>
          </p:cNvPr>
          <p:cNvSpPr>
            <a:spLocks noGrp="1"/>
          </p:cNvSpPr>
          <p:nvPr>
            <p:ph idx="1"/>
          </p:nvPr>
        </p:nvSpPr>
        <p:spPr/>
        <p:txBody>
          <a:bodyPr/>
          <a:lstStyle/>
          <a:p>
            <a:pPr marL="514350" indent="-514350">
              <a:buFont typeface="+mj-lt"/>
              <a:buAutoNum type="arabicPeriod"/>
            </a:pPr>
            <a:r>
              <a:rPr lang="en-US" dirty="0" err="1"/>
              <a:t>Chuẩn</a:t>
            </a:r>
            <a:r>
              <a:rPr lang="en-US" dirty="0"/>
              <a:t> </a:t>
            </a:r>
            <a:r>
              <a:rPr lang="en-US" dirty="0" err="1"/>
              <a:t>bị</a:t>
            </a:r>
            <a:r>
              <a:rPr lang="en-US" dirty="0"/>
              <a:t> </a:t>
            </a:r>
            <a:r>
              <a:rPr lang="en-US" dirty="0" err="1"/>
              <a:t>đối</a:t>
            </a:r>
            <a:r>
              <a:rPr lang="en-US" dirty="0"/>
              <a:t> </a:t>
            </a:r>
            <a:r>
              <a:rPr lang="en-US" dirty="0" err="1"/>
              <a:t>số</a:t>
            </a:r>
            <a:endParaRPr lang="en-US" dirty="0"/>
          </a:p>
          <a:p>
            <a:pPr marL="514350" indent="-514350">
              <a:buFont typeface="+mj-lt"/>
              <a:buAutoNum type="arabicPeriod"/>
            </a:pPr>
            <a:r>
              <a:rPr lang="vi-VN" dirty="0"/>
              <a:t>Nhảy tới thủ tục</a:t>
            </a:r>
            <a:endParaRPr lang="en-US" dirty="0"/>
          </a:p>
          <a:p>
            <a:pPr marL="514350" indent="-514350">
              <a:buFont typeface="+mj-lt"/>
              <a:buAutoNum type="arabicPeriod"/>
            </a:pPr>
            <a:r>
              <a:rPr lang="vi-VN" dirty="0"/>
              <a:t>Lưu trạng thái</a:t>
            </a:r>
            <a:endParaRPr lang="en-US" dirty="0"/>
          </a:p>
          <a:p>
            <a:pPr marL="514350" indent="-514350">
              <a:buFont typeface="+mj-lt"/>
              <a:buAutoNum type="arabicPeriod"/>
            </a:pPr>
            <a:r>
              <a:rPr lang="en-US" dirty="0" err="1"/>
              <a:t>Thực</a:t>
            </a:r>
            <a:r>
              <a:rPr lang="en-US" dirty="0"/>
              <a:t> </a:t>
            </a:r>
            <a:r>
              <a:rPr lang="en-US" dirty="0" err="1"/>
              <a:t>thi</a:t>
            </a:r>
            <a:r>
              <a:rPr lang="en-US" dirty="0"/>
              <a:t> </a:t>
            </a:r>
            <a:r>
              <a:rPr lang="en-US" dirty="0" err="1"/>
              <a:t>thủ</a:t>
            </a:r>
            <a:r>
              <a:rPr lang="en-US" dirty="0"/>
              <a:t> </a:t>
            </a:r>
            <a:r>
              <a:rPr lang="en-US" dirty="0" err="1"/>
              <a:t>tục</a:t>
            </a:r>
            <a:endParaRPr lang="en-US" dirty="0"/>
          </a:p>
          <a:p>
            <a:pPr marL="514350" indent="-514350">
              <a:buFont typeface="+mj-lt"/>
              <a:buAutoNum type="arabicPeriod"/>
            </a:pPr>
            <a:r>
              <a:rPr lang="en-US" dirty="0" err="1"/>
              <a:t>Chuẩn</a:t>
            </a:r>
            <a:r>
              <a:rPr lang="en-US" dirty="0"/>
              <a:t> </a:t>
            </a:r>
            <a:r>
              <a:rPr lang="en-US" dirty="0" err="1"/>
              <a:t>bị</a:t>
            </a:r>
            <a:r>
              <a:rPr lang="en-US" dirty="0"/>
              <a:t> </a:t>
            </a:r>
            <a:r>
              <a:rPr lang="en-US" dirty="0" err="1"/>
              <a:t>kết</a:t>
            </a:r>
            <a:r>
              <a:rPr lang="en-US" dirty="0"/>
              <a:t> </a:t>
            </a:r>
            <a:r>
              <a:rPr lang="en-US" dirty="0" err="1"/>
              <a:t>quả</a:t>
            </a:r>
            <a:endParaRPr lang="vi-VN" dirty="0"/>
          </a:p>
          <a:p>
            <a:pPr marL="514350" indent="-514350">
              <a:buFont typeface="+mj-lt"/>
              <a:buAutoNum type="arabicPeriod"/>
            </a:pPr>
            <a:r>
              <a:rPr lang="vi-VN" dirty="0"/>
              <a:t>Khôi phục trạng thái</a:t>
            </a:r>
            <a:endParaRPr lang="en-US" dirty="0"/>
          </a:p>
          <a:p>
            <a:pPr marL="514350" indent="-514350">
              <a:buFont typeface="+mj-lt"/>
              <a:buAutoNum type="arabicPeriod"/>
            </a:pPr>
            <a:r>
              <a:rPr lang="en-US" b="1" dirty="0"/>
              <a:t>Quay </a:t>
            </a:r>
            <a:r>
              <a:rPr lang="en-US" b="1" dirty="0" err="1"/>
              <a:t>về</a:t>
            </a:r>
            <a:r>
              <a:rPr lang="en-US" b="1" dirty="0"/>
              <a:t> </a:t>
            </a:r>
            <a:r>
              <a:rPr lang="en-US" b="1" dirty="0" err="1"/>
              <a:t>ch</a:t>
            </a:r>
            <a:r>
              <a:rPr lang="vi-VN" b="1" dirty="0"/>
              <a:t>ư</a:t>
            </a:r>
            <a:r>
              <a:rPr lang="en-US" b="1" dirty="0" err="1"/>
              <a:t>ơng</a:t>
            </a:r>
            <a:r>
              <a:rPr lang="en-US" b="1" dirty="0"/>
              <a:t> </a:t>
            </a:r>
            <a:r>
              <a:rPr lang="en-US" b="1" dirty="0" err="1"/>
              <a:t>trình</a:t>
            </a:r>
            <a:r>
              <a:rPr lang="en-US" b="1" dirty="0"/>
              <a:t> </a:t>
            </a:r>
            <a:r>
              <a:rPr lang="en-US" b="1" dirty="0" err="1"/>
              <a:t>chính</a:t>
            </a:r>
            <a:r>
              <a:rPr lang="en-US" b="1" dirty="0"/>
              <a:t> (</a:t>
            </a:r>
            <a:r>
              <a:rPr lang="en-US" b="1" dirty="0" err="1"/>
              <a:t>tại</a:t>
            </a:r>
            <a:r>
              <a:rPr lang="en-US" b="1" dirty="0"/>
              <a:t> </a:t>
            </a:r>
            <a:r>
              <a:rPr lang="en-US" b="1" dirty="0" err="1"/>
              <a:t>lệnh</a:t>
            </a:r>
            <a:r>
              <a:rPr lang="en-US" b="1" dirty="0"/>
              <a:t> </a:t>
            </a:r>
            <a:r>
              <a:rPr lang="en-US" b="1" dirty="0" err="1"/>
              <a:t>kế</a:t>
            </a:r>
            <a:r>
              <a:rPr lang="en-US" b="1" dirty="0"/>
              <a:t> </a:t>
            </a:r>
            <a:r>
              <a:rPr lang="en-US" b="1" dirty="0" err="1"/>
              <a:t>tiếp</a:t>
            </a:r>
            <a:r>
              <a:rPr lang="en-US" b="1" dirty="0"/>
              <a:t>)</a:t>
            </a:r>
          </a:p>
        </p:txBody>
      </p:sp>
      <p:sp>
        <p:nvSpPr>
          <p:cNvPr id="2" name="Title 1">
            <a:extLst>
              <a:ext uri="{FF2B5EF4-FFF2-40B4-BE49-F238E27FC236}">
                <a16:creationId xmlns:a16="http://schemas.microsoft.com/office/drawing/2014/main" id="{91D7FDAE-AC32-403B-89DD-031FA0A8169A}"/>
              </a:ext>
            </a:extLst>
          </p:cNvPr>
          <p:cNvSpPr>
            <a:spLocks noGrp="1"/>
          </p:cNvSpPr>
          <p:nvPr>
            <p:ph type="title"/>
          </p:nvPr>
        </p:nvSpPr>
        <p:spPr/>
        <p:txBody>
          <a:bodyPr/>
          <a:lstStyle/>
          <a:p>
            <a:r>
              <a:rPr lang="vi-VN" dirty="0"/>
              <a:t>3</a:t>
            </a:r>
            <a:r>
              <a:rPr lang="en-US" dirty="0"/>
              <a:t>. </a:t>
            </a:r>
            <a:r>
              <a:rPr lang="en-US" dirty="0" err="1"/>
              <a:t>Thủ</a:t>
            </a:r>
            <a:r>
              <a:rPr lang="en-US" dirty="0"/>
              <a:t> </a:t>
            </a:r>
            <a:r>
              <a:rPr lang="en-US" dirty="0" err="1"/>
              <a:t>tục</a:t>
            </a:r>
            <a:r>
              <a:rPr lang="en-US" dirty="0"/>
              <a:t> (</a:t>
            </a:r>
            <a:r>
              <a:rPr lang="vi-VN" dirty="0"/>
              <a:t>9</a:t>
            </a:r>
            <a:r>
              <a:rPr lang="en-US" dirty="0"/>
              <a:t>/</a:t>
            </a:r>
            <a:r>
              <a:rPr lang="vi-VN" dirty="0"/>
              <a:t>11</a:t>
            </a:r>
            <a:r>
              <a:rPr lang="en-US" dirty="0"/>
              <a:t>)</a:t>
            </a:r>
          </a:p>
        </p:txBody>
      </p:sp>
      <p:sp>
        <p:nvSpPr>
          <p:cNvPr id="4" name="Slide Number Placeholder 3">
            <a:extLst>
              <a:ext uri="{FF2B5EF4-FFF2-40B4-BE49-F238E27FC236}">
                <a16:creationId xmlns:a16="http://schemas.microsoft.com/office/drawing/2014/main" id="{2C0DFFBB-108E-40E0-9D2B-AEAD6873D3A5}"/>
              </a:ext>
            </a:extLst>
          </p:cNvPr>
          <p:cNvSpPr>
            <a:spLocks noGrp="1"/>
          </p:cNvSpPr>
          <p:nvPr>
            <p:ph type="sldNum" sz="quarter" idx="12"/>
          </p:nvPr>
        </p:nvSpPr>
        <p:spPr/>
        <p:txBody>
          <a:bodyPr/>
          <a:lstStyle/>
          <a:p>
            <a:fld id="{3C3C09BB-C7E7-4454-851F-EF8D770487CA}" type="slidenum">
              <a:rPr lang="en-US" smtClean="0"/>
              <a:pPr/>
              <a:t>17</a:t>
            </a:fld>
            <a:endParaRPr lang="en-US"/>
          </a:p>
        </p:txBody>
      </p:sp>
      <p:sp>
        <p:nvSpPr>
          <p:cNvPr id="8" name="TextBox 7">
            <a:extLst>
              <a:ext uri="{FF2B5EF4-FFF2-40B4-BE49-F238E27FC236}">
                <a16:creationId xmlns:a16="http://schemas.microsoft.com/office/drawing/2014/main" id="{F369E4E5-D603-4E78-83A2-9F769E66CA50}"/>
              </a:ext>
            </a:extLst>
          </p:cNvPr>
          <p:cNvSpPr txBox="1"/>
          <p:nvPr/>
        </p:nvSpPr>
        <p:spPr>
          <a:xfrm>
            <a:off x="9337184" y="5139243"/>
            <a:ext cx="2486516" cy="584775"/>
          </a:xfrm>
          <a:prstGeom prst="rect">
            <a:avLst/>
          </a:prstGeom>
          <a:noFill/>
        </p:spPr>
        <p:txBody>
          <a:bodyPr wrap="square">
            <a:spAutoFit/>
          </a:bodyPr>
          <a:lstStyle/>
          <a:p>
            <a:r>
              <a:rPr lang="vi-VN" sz="3200" b="1" dirty="0">
                <a:latin typeface="Courier New" panose="02070309020205020404" pitchFamily="49" charset="0"/>
                <a:cs typeface="Courier New" panose="02070309020205020404" pitchFamily="49" charset="0"/>
              </a:rPr>
              <a:t>jr  $ra</a:t>
            </a:r>
          </a:p>
        </p:txBody>
      </p:sp>
    </p:spTree>
    <p:extLst>
      <p:ext uri="{BB962C8B-B14F-4D97-AF65-F5344CB8AC3E}">
        <p14:creationId xmlns:p14="http://schemas.microsoft.com/office/powerpoint/2010/main" val="422092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2878-D728-4F68-871F-A5A447FA94B1}"/>
              </a:ext>
            </a:extLst>
          </p:cNvPr>
          <p:cNvSpPr>
            <a:spLocks noGrp="1"/>
          </p:cNvSpPr>
          <p:nvPr>
            <p:ph type="title"/>
          </p:nvPr>
        </p:nvSpPr>
        <p:spPr>
          <a:xfrm>
            <a:off x="393700" y="365125"/>
            <a:ext cx="6509375" cy="1325563"/>
          </a:xfrm>
        </p:spPr>
        <p:txBody>
          <a:bodyPr/>
          <a:lstStyle/>
          <a:p>
            <a:r>
              <a:rPr lang="vi-VN" dirty="0"/>
              <a:t>3</a:t>
            </a:r>
            <a:r>
              <a:rPr lang="en-US" dirty="0"/>
              <a:t>. </a:t>
            </a:r>
            <a:r>
              <a:rPr lang="en-US" dirty="0" err="1"/>
              <a:t>Thủ</a:t>
            </a:r>
            <a:r>
              <a:rPr lang="en-US" dirty="0"/>
              <a:t> </a:t>
            </a:r>
            <a:r>
              <a:rPr lang="en-US" dirty="0" err="1"/>
              <a:t>tục</a:t>
            </a:r>
            <a:r>
              <a:rPr lang="en-US" dirty="0"/>
              <a:t> (</a:t>
            </a:r>
            <a:r>
              <a:rPr lang="vi-VN" dirty="0"/>
              <a:t>11</a:t>
            </a:r>
            <a:r>
              <a:rPr lang="en-US" dirty="0"/>
              <a:t>/</a:t>
            </a:r>
            <a:r>
              <a:rPr lang="vi-VN" dirty="0"/>
              <a:t>11</a:t>
            </a:r>
            <a:r>
              <a:rPr lang="en-US" dirty="0"/>
              <a:t>)</a:t>
            </a:r>
          </a:p>
        </p:txBody>
      </p:sp>
      <p:sp>
        <p:nvSpPr>
          <p:cNvPr id="3" name="Content Placeholder 2">
            <a:extLst>
              <a:ext uri="{FF2B5EF4-FFF2-40B4-BE49-F238E27FC236}">
                <a16:creationId xmlns:a16="http://schemas.microsoft.com/office/drawing/2014/main" id="{2B5761E0-B657-4104-9BE0-88C423AA3CB2}"/>
              </a:ext>
            </a:extLst>
          </p:cNvPr>
          <p:cNvSpPr>
            <a:spLocks noGrp="1"/>
          </p:cNvSpPr>
          <p:nvPr>
            <p:ph idx="1"/>
          </p:nvPr>
        </p:nvSpPr>
        <p:spPr>
          <a:xfrm>
            <a:off x="6646749" y="501651"/>
            <a:ext cx="5151550" cy="5854698"/>
          </a:xfrm>
        </p:spPr>
        <p:txBody>
          <a:bodyPr>
            <a:noAutofit/>
          </a:bodyPr>
          <a:lstStyle/>
          <a:p>
            <a:pPr marL="0" indent="0">
              <a:lnSpc>
                <a:spcPts val="2000"/>
              </a:lnSpc>
              <a:buNone/>
            </a:pPr>
            <a:r>
              <a:rPr lang="vi-VN"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add  $s0, $0, $0</a:t>
            </a:r>
            <a:endParaRPr lang="vi-VN" dirty="0">
              <a:latin typeface="Courier New" panose="02070309020205020404" pitchFamily="49" charset="0"/>
              <a:cs typeface="Courier New" panose="02070309020205020404" pitchFamily="49" charset="0"/>
            </a:endParaRPr>
          </a:p>
          <a:p>
            <a:pPr marL="0" indent="0">
              <a:lnSpc>
                <a:spcPts val="2000"/>
              </a:lnSpc>
              <a:buNone/>
            </a:pPr>
            <a:r>
              <a:rPr lang="vi-VN"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addi</a:t>
            </a:r>
            <a:r>
              <a:rPr lang="en-US" dirty="0">
                <a:latin typeface="Courier New" panose="02070309020205020404" pitchFamily="49" charset="0"/>
                <a:cs typeface="Courier New" panose="02070309020205020404" pitchFamily="49" charset="0"/>
              </a:rPr>
              <a:t> $a0, $0, 15</a:t>
            </a:r>
          </a:p>
          <a:p>
            <a:pPr marL="0" indent="0">
              <a:lnSpc>
                <a:spcPts val="2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addi</a:t>
            </a:r>
            <a:r>
              <a:rPr lang="en-US" dirty="0">
                <a:latin typeface="Courier New" panose="02070309020205020404" pitchFamily="49" charset="0"/>
                <a:cs typeface="Courier New" panose="02070309020205020404" pitchFamily="49" charset="0"/>
              </a:rPr>
              <a:t> $a1, $0, 12</a:t>
            </a:r>
          </a:p>
          <a:p>
            <a:pPr marL="0" indent="0">
              <a:lnSpc>
                <a:spcPts val="2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sumPro</a:t>
            </a:r>
            <a:endParaRPr lang="en-US" dirty="0">
              <a:latin typeface="Courier New" panose="02070309020205020404" pitchFamily="49" charset="0"/>
              <a:cs typeface="Courier New" panose="02070309020205020404" pitchFamily="49" charset="0"/>
            </a:endParaRPr>
          </a:p>
          <a:p>
            <a:pPr marL="0" indent="0">
              <a:lnSpc>
                <a:spcPts val="2000"/>
              </a:lnSpc>
              <a:buNone/>
            </a:pPr>
            <a:r>
              <a:rPr lang="en-US" dirty="0">
                <a:latin typeface="Courier New" panose="02070309020205020404" pitchFamily="49" charset="0"/>
                <a:cs typeface="Courier New" panose="02070309020205020404" pitchFamily="49" charset="0"/>
              </a:rPr>
              <a:t>  add  $s0, $0, $v0</a:t>
            </a:r>
          </a:p>
          <a:p>
            <a:pPr marL="0" indent="0">
              <a:lnSpc>
                <a:spcPts val="2000"/>
              </a:lnSpc>
              <a:buNone/>
            </a:pPr>
            <a:r>
              <a:rPr lang="en-US" dirty="0">
                <a:latin typeface="Courier New" panose="02070309020205020404" pitchFamily="49" charset="0"/>
                <a:cs typeface="Courier New" panose="02070309020205020404" pitchFamily="49" charset="0"/>
              </a:rPr>
              <a:t>  j    exit</a:t>
            </a:r>
          </a:p>
          <a:p>
            <a:pPr marL="0" indent="0">
              <a:lnSpc>
                <a:spcPts val="2000"/>
              </a:lnSpc>
              <a:buNone/>
            </a:pPr>
            <a:r>
              <a:rPr lang="en-US" dirty="0" err="1">
                <a:latin typeface="Courier New" panose="02070309020205020404" pitchFamily="49" charset="0"/>
                <a:cs typeface="Courier New" panose="02070309020205020404" pitchFamily="49" charset="0"/>
              </a:rPr>
              <a:t>sumPro</a:t>
            </a:r>
            <a:r>
              <a:rPr lang="en-US" dirty="0">
                <a:latin typeface="Courier New" panose="02070309020205020404" pitchFamily="49" charset="0"/>
                <a:cs typeface="Courier New" panose="02070309020205020404" pitchFamily="49" charset="0"/>
              </a:rPr>
              <a:t>:</a:t>
            </a:r>
            <a:endParaRPr lang="vi-VN" dirty="0">
              <a:latin typeface="Courier New" panose="02070309020205020404" pitchFamily="49" charset="0"/>
              <a:cs typeface="Courier New" panose="02070309020205020404" pitchFamily="49" charset="0"/>
            </a:endParaRPr>
          </a:p>
          <a:p>
            <a:pPr marL="0" indent="0">
              <a:lnSpc>
                <a:spcPts val="2000"/>
              </a:lnSpc>
              <a:buNone/>
            </a:pPr>
            <a:r>
              <a:rPr lang="vi-VN" dirty="0">
                <a:latin typeface="Courier New" panose="02070309020205020404" pitchFamily="49" charset="0"/>
                <a:cs typeface="Courier New" panose="02070309020205020404" pitchFamily="49" charset="0"/>
              </a:rPr>
              <a:t>  addi $sp, $sp, -4</a:t>
            </a:r>
          </a:p>
          <a:p>
            <a:pPr marL="0" indent="0">
              <a:lnSpc>
                <a:spcPts val="2000"/>
              </a:lnSpc>
              <a:buNone/>
            </a:pPr>
            <a:r>
              <a:rPr lang="vi-VN" dirty="0">
                <a:latin typeface="Courier New" panose="02070309020205020404" pitchFamily="49" charset="0"/>
                <a:cs typeface="Courier New" panose="02070309020205020404" pitchFamily="49" charset="0"/>
              </a:rPr>
              <a:t>  sw   $s0, 0($sp)</a:t>
            </a:r>
            <a:endParaRPr lang="en-US" dirty="0">
              <a:latin typeface="Courier New" panose="02070309020205020404" pitchFamily="49" charset="0"/>
              <a:cs typeface="Courier New" panose="02070309020205020404" pitchFamily="49" charset="0"/>
            </a:endParaRPr>
          </a:p>
          <a:p>
            <a:pPr marL="0" indent="0">
              <a:lnSpc>
                <a:spcPts val="2000"/>
              </a:lnSpc>
              <a:buNone/>
            </a:pPr>
            <a:r>
              <a:rPr lang="en-US" dirty="0">
                <a:latin typeface="Courier New" panose="02070309020205020404" pitchFamily="49" charset="0"/>
                <a:cs typeface="Courier New" panose="02070309020205020404" pitchFamily="49" charset="0"/>
              </a:rPr>
              <a:t>  add  $</a:t>
            </a:r>
            <a:r>
              <a:rPr lang="vi-VN" dirty="0">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0,</a:t>
            </a:r>
            <a:r>
              <a:rPr lang="vi-VN"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$a0,</a:t>
            </a:r>
            <a:r>
              <a:rPr lang="vi-VN"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$a1</a:t>
            </a:r>
            <a:endParaRPr lang="vi-VN" dirty="0">
              <a:latin typeface="Courier New" panose="02070309020205020404" pitchFamily="49" charset="0"/>
              <a:cs typeface="Courier New" panose="02070309020205020404" pitchFamily="49" charset="0"/>
            </a:endParaRPr>
          </a:p>
          <a:p>
            <a:pPr marL="0" indent="0">
              <a:lnSpc>
                <a:spcPts val="2000"/>
              </a:lnSpc>
              <a:buNone/>
            </a:pPr>
            <a:r>
              <a:rPr lang="vi-VN" dirty="0">
                <a:latin typeface="Courier New" panose="02070309020205020404" pitchFamily="49" charset="0"/>
                <a:cs typeface="Courier New" panose="02070309020205020404" pitchFamily="49" charset="0"/>
              </a:rPr>
              <a:t>  add  $v0, $s0, $0</a:t>
            </a:r>
          </a:p>
          <a:p>
            <a:pPr marL="0" indent="0">
              <a:lnSpc>
                <a:spcPts val="2000"/>
              </a:lnSpc>
              <a:buNone/>
            </a:pPr>
            <a:r>
              <a:rPr lang="vi-VN" dirty="0">
                <a:latin typeface="Courier New" panose="02070309020205020404" pitchFamily="49" charset="0"/>
                <a:cs typeface="Courier New" panose="02070309020205020404" pitchFamily="49" charset="0"/>
              </a:rPr>
              <a:t>  lw   $s0, 0($sp)</a:t>
            </a:r>
          </a:p>
          <a:p>
            <a:pPr marL="0" indent="0">
              <a:lnSpc>
                <a:spcPts val="2000"/>
              </a:lnSpc>
              <a:buNone/>
            </a:pPr>
            <a:r>
              <a:rPr lang="vi-VN" dirty="0">
                <a:latin typeface="Courier New" panose="02070309020205020404" pitchFamily="49" charset="0"/>
                <a:cs typeface="Courier New" panose="02070309020205020404" pitchFamily="49" charset="0"/>
              </a:rPr>
              <a:t>  addi $sp, $sp, 4</a:t>
            </a:r>
            <a:endParaRPr lang="en-US" dirty="0">
              <a:latin typeface="Courier New" panose="02070309020205020404" pitchFamily="49" charset="0"/>
              <a:cs typeface="Courier New" panose="02070309020205020404" pitchFamily="49" charset="0"/>
            </a:endParaRPr>
          </a:p>
          <a:p>
            <a:pPr marL="0" indent="0">
              <a:lnSpc>
                <a:spcPts val="2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jr</a:t>
            </a:r>
            <a:r>
              <a:rPr lang="en-US" dirty="0">
                <a:latin typeface="Courier New" panose="02070309020205020404" pitchFamily="49" charset="0"/>
                <a:cs typeface="Courier New" panose="02070309020205020404" pitchFamily="49" charset="0"/>
              </a:rPr>
              <a:t>   $ra</a:t>
            </a:r>
          </a:p>
          <a:p>
            <a:pPr marL="0" indent="0">
              <a:lnSpc>
                <a:spcPts val="2000"/>
              </a:lnSpc>
              <a:buNone/>
            </a:pPr>
            <a:r>
              <a:rPr lang="en-US" dirty="0">
                <a:latin typeface="Courier New" panose="02070309020205020404" pitchFamily="49" charset="0"/>
                <a:cs typeface="Courier New" panose="02070309020205020404" pitchFamily="49" charset="0"/>
              </a:rPr>
              <a:t>exit:</a:t>
            </a:r>
          </a:p>
        </p:txBody>
      </p:sp>
      <p:sp>
        <p:nvSpPr>
          <p:cNvPr id="4" name="Slide Number Placeholder 3">
            <a:extLst>
              <a:ext uri="{FF2B5EF4-FFF2-40B4-BE49-F238E27FC236}">
                <a16:creationId xmlns:a16="http://schemas.microsoft.com/office/drawing/2014/main" id="{974BB691-1EA0-46C4-A98B-61A5FC2133E8}"/>
              </a:ext>
            </a:extLst>
          </p:cNvPr>
          <p:cNvSpPr>
            <a:spLocks noGrp="1"/>
          </p:cNvSpPr>
          <p:nvPr>
            <p:ph type="sldNum" sz="quarter" idx="12"/>
          </p:nvPr>
        </p:nvSpPr>
        <p:spPr/>
        <p:txBody>
          <a:bodyPr/>
          <a:lstStyle/>
          <a:p>
            <a:fld id="{3C3C09BB-C7E7-4454-851F-EF8D770487CA}" type="slidenum">
              <a:rPr lang="en-US" smtClean="0"/>
              <a:pPr/>
              <a:t>18</a:t>
            </a:fld>
            <a:endParaRPr lang="en-US"/>
          </a:p>
        </p:txBody>
      </p:sp>
      <p:sp>
        <p:nvSpPr>
          <p:cNvPr id="5" name="Content Placeholder 2">
            <a:extLst>
              <a:ext uri="{FF2B5EF4-FFF2-40B4-BE49-F238E27FC236}">
                <a16:creationId xmlns:a16="http://schemas.microsoft.com/office/drawing/2014/main" id="{C8116540-3EE5-433A-A53B-F113FC2A0188}"/>
              </a:ext>
            </a:extLst>
          </p:cNvPr>
          <p:cNvSpPr txBox="1">
            <a:spLocks/>
          </p:cNvSpPr>
          <p:nvPr/>
        </p:nvSpPr>
        <p:spPr>
          <a:xfrm>
            <a:off x="393698" y="1825625"/>
            <a:ext cx="5702301" cy="4530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void main(){</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int s = 0;</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s = sum(15, 12);</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int sum(int a, int b){</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int t = a + b;</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return 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3830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additive="base">
                                        <p:cTn id="7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additive="base">
                                        <p:cTn id="7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 calcmode="lin" valueType="num">
                                      <p:cBhvr additive="base">
                                        <p:cTn id="8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AFD2-0D5B-42A4-B507-C4354D885555}"/>
              </a:ext>
            </a:extLst>
          </p:cNvPr>
          <p:cNvSpPr>
            <a:spLocks noGrp="1"/>
          </p:cNvSpPr>
          <p:nvPr>
            <p:ph type="title"/>
          </p:nvPr>
        </p:nvSpPr>
        <p:spPr/>
        <p:txBody>
          <a:bodyPr/>
          <a:lstStyle/>
          <a:p>
            <a:r>
              <a:rPr lang="vi-VN" dirty="0"/>
              <a:t>Quiz 1</a:t>
            </a:r>
            <a:endParaRPr lang="en-US" dirty="0"/>
          </a:p>
        </p:txBody>
      </p:sp>
      <p:sp>
        <p:nvSpPr>
          <p:cNvPr id="4" name="Slide Number Placeholder 3">
            <a:extLst>
              <a:ext uri="{FF2B5EF4-FFF2-40B4-BE49-F238E27FC236}">
                <a16:creationId xmlns:a16="http://schemas.microsoft.com/office/drawing/2014/main" id="{91CCE4C2-43A4-4541-9E4B-581860C39DE3}"/>
              </a:ext>
            </a:extLst>
          </p:cNvPr>
          <p:cNvSpPr>
            <a:spLocks noGrp="1"/>
          </p:cNvSpPr>
          <p:nvPr>
            <p:ph type="sldNum" sz="quarter" idx="12"/>
          </p:nvPr>
        </p:nvSpPr>
        <p:spPr/>
        <p:txBody>
          <a:bodyPr/>
          <a:lstStyle/>
          <a:p>
            <a:fld id="{3C3C09BB-C7E7-4454-851F-EF8D770487CA}" type="slidenum">
              <a:rPr lang="en-US" smtClean="0"/>
              <a:pPr/>
              <a:t>19</a:t>
            </a:fld>
            <a:endParaRPr lang="en-US"/>
          </a:p>
        </p:txBody>
      </p:sp>
      <p:sp>
        <p:nvSpPr>
          <p:cNvPr id="6" name="Content Placeholder 2">
            <a:extLst>
              <a:ext uri="{FF2B5EF4-FFF2-40B4-BE49-F238E27FC236}">
                <a16:creationId xmlns:a16="http://schemas.microsoft.com/office/drawing/2014/main" id="{910E3870-CCF0-4BD4-9225-F457D9AFD170}"/>
              </a:ext>
            </a:extLst>
          </p:cNvPr>
          <p:cNvSpPr txBox="1">
            <a:spLocks/>
          </p:cNvSpPr>
          <p:nvPr/>
        </p:nvSpPr>
        <p:spPr>
          <a:xfrm>
            <a:off x="5947228" y="1898196"/>
            <a:ext cx="5876473" cy="4448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void main(){</a:t>
            </a:r>
          </a:p>
          <a:p>
            <a:pPr marL="0" indent="0">
              <a:buFont typeface="Arial" panose="020B0604020202020204" pitchFamily="34" charset="0"/>
              <a:buNone/>
            </a:pPr>
            <a:r>
              <a:rPr lang="vi-VN"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a:t>
            </a:r>
            <a:r>
              <a:rPr lang="vi-VN" dirty="0">
                <a:latin typeface="Courier New" panose="02070309020205020404" pitchFamily="49" charset="0"/>
                <a:cs typeface="Courier New" panose="02070309020205020404" pitchFamily="49" charset="0"/>
              </a:rPr>
              <a:t>wap</a:t>
            </a:r>
            <a:r>
              <a:rPr lang="en-US" dirty="0">
                <a:latin typeface="Courier New" panose="02070309020205020404" pitchFamily="49" charset="0"/>
                <a:cs typeface="Courier New" panose="02070309020205020404" pitchFamily="49" charset="0"/>
              </a:rPr>
              <a:t>(</a:t>
            </a:r>
            <a:r>
              <a:rPr lang="vi-VN" dirty="0">
                <a:latin typeface="Courier New" panose="02070309020205020404" pitchFamily="49" charset="0"/>
                <a:cs typeface="Courier New" panose="02070309020205020404" pitchFamily="49" charset="0"/>
              </a:rPr>
              <a:t>array[]</a:t>
            </a:r>
            <a:r>
              <a:rPr lang="en-US" dirty="0">
                <a:latin typeface="Courier New" panose="02070309020205020404" pitchFamily="49" charset="0"/>
                <a:cs typeface="Courier New" panose="02070309020205020404" pitchFamily="49" charset="0"/>
              </a:rPr>
              <a:t>, </a:t>
            </a:r>
            <a:r>
              <a:rPr lang="vi-VN" dirty="0">
                <a:latin typeface="Courier New" panose="02070309020205020404" pitchFamily="49" charset="0"/>
                <a:cs typeface="Courier New" panose="02070309020205020404" pitchFamily="49" charset="0"/>
              </a:rPr>
              <a:t>index</a:t>
            </a: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a:t>
            </a:r>
          </a:p>
          <a:p>
            <a:pPr marL="0" lvl="1" indent="0" eaLnBrk="1" hangingPunct="1">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void swap(int v[], int k)</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temp;</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temp = v[k];</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v[k] = v[k+1];</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v[k+1] = temp;</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B0869FC9-899A-4CE2-AA53-F6F55FB51CDE}"/>
              </a:ext>
            </a:extLst>
          </p:cNvPr>
          <p:cNvSpPr txBox="1"/>
          <p:nvPr/>
        </p:nvSpPr>
        <p:spPr>
          <a:xfrm>
            <a:off x="406401" y="1898196"/>
            <a:ext cx="5428342" cy="1077218"/>
          </a:xfrm>
          <a:prstGeom prst="rect">
            <a:avLst/>
          </a:prstGeom>
          <a:noFill/>
        </p:spPr>
        <p:txBody>
          <a:bodyPr wrap="square" rtlCol="0">
            <a:spAutoFit/>
          </a:bodyPr>
          <a:lstStyle/>
          <a:p>
            <a:pPr marL="457200" indent="-457200" algn="just">
              <a:buFont typeface="Arial" panose="020B0604020202020204" pitchFamily="34" charset="0"/>
              <a:buChar char="•"/>
            </a:pPr>
            <a:r>
              <a:rPr lang="vi-VN" sz="3200" dirty="0">
                <a:latin typeface="+mj-lt"/>
                <a:cs typeface="Courier New" panose="02070309020205020404" pitchFamily="49" charset="0"/>
              </a:rPr>
              <a:t>Biên dịch thủ tục bên cạnh sang hợp ngữ MIPS</a:t>
            </a:r>
          </a:p>
        </p:txBody>
      </p:sp>
    </p:spTree>
    <p:extLst>
      <p:ext uri="{BB962C8B-B14F-4D97-AF65-F5344CB8AC3E}">
        <p14:creationId xmlns:p14="http://schemas.microsoft.com/office/powerpoint/2010/main" val="62005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620986" y="1825625"/>
            <a:ext cx="7202713" cy="4351338"/>
          </a:xfrm>
        </p:spPr>
        <p:txBody>
          <a:bodyPr/>
          <a:lstStyle/>
          <a:p>
            <a:pPr marL="514350" indent="-514350">
              <a:buFont typeface="+mj-lt"/>
              <a:buAutoNum type="arabicPeriod"/>
            </a:pPr>
            <a:r>
              <a:rPr lang="vi-VN" dirty="0"/>
              <a:t>Không gian địa chỉ</a:t>
            </a:r>
          </a:p>
          <a:p>
            <a:pPr marL="514350" indent="-514350">
              <a:buFont typeface="+mj-lt"/>
              <a:buAutoNum type="arabicPeriod"/>
            </a:pPr>
            <a:r>
              <a:rPr lang="vi-VN" dirty="0"/>
              <a:t>Ngăn xếp</a:t>
            </a:r>
          </a:p>
          <a:p>
            <a:pPr marL="514350" indent="-514350">
              <a:buFont typeface="+mj-lt"/>
              <a:buAutoNum type="arabicPeriod"/>
            </a:pPr>
            <a:r>
              <a:rPr lang="en-US" dirty="0" err="1"/>
              <a:t>Thủ</a:t>
            </a:r>
            <a:r>
              <a:rPr lang="en-US" dirty="0"/>
              <a:t> </a:t>
            </a:r>
            <a:r>
              <a:rPr lang="en-US" dirty="0" err="1"/>
              <a:t>tục</a:t>
            </a:r>
            <a:endParaRPr lang="en-US" dirty="0"/>
          </a:p>
          <a:p>
            <a:pPr marL="514350" indent="-514350">
              <a:buFont typeface="+mj-lt"/>
              <a:buAutoNum type="arabicPeriod"/>
            </a:pPr>
            <a:r>
              <a:rPr lang="vi-VN" dirty="0"/>
              <a:t>Mảng và Con trỏ</a:t>
            </a:r>
          </a:p>
          <a:p>
            <a:pPr marL="514350" indent="-514350">
              <a:buFont typeface="+mj-lt"/>
              <a:buAutoNum type="arabicPeriod"/>
            </a:pPr>
            <a:r>
              <a:rPr lang="vi-VN" dirty="0"/>
              <a:t>Câu hỏi và Bài 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pic>
        <p:nvPicPr>
          <p:cNvPr id="6" name="Picture 5">
            <a:extLst>
              <a:ext uri="{FF2B5EF4-FFF2-40B4-BE49-F238E27FC236}">
                <a16:creationId xmlns:a16="http://schemas.microsoft.com/office/drawing/2014/main" id="{3D3083C8-702D-44B0-89E4-154A4A49F46E}"/>
              </a:ext>
            </a:extLst>
          </p:cNvPr>
          <p:cNvPicPr>
            <a:picLocks noChangeAspect="1"/>
          </p:cNvPicPr>
          <p:nvPr/>
        </p:nvPicPr>
        <p:blipFill>
          <a:blip r:embed="rId2"/>
          <a:stretch>
            <a:fillRect/>
          </a:stretch>
        </p:blipFill>
        <p:spPr>
          <a:xfrm>
            <a:off x="393698" y="1690688"/>
            <a:ext cx="4097256" cy="4665661"/>
          </a:xfrm>
          <a:prstGeom prst="rect">
            <a:avLst/>
          </a:prstGeom>
        </p:spPr>
      </p:pic>
    </p:spTree>
    <p:extLst>
      <p:ext uri="{BB962C8B-B14F-4D97-AF65-F5344CB8AC3E}">
        <p14:creationId xmlns:p14="http://schemas.microsoft.com/office/powerpoint/2010/main" val="204636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A8B9-9A1F-4220-AAB8-DF86CE160744}"/>
              </a:ext>
            </a:extLst>
          </p:cNvPr>
          <p:cNvSpPr>
            <a:spLocks noGrp="1"/>
          </p:cNvSpPr>
          <p:nvPr>
            <p:ph type="title"/>
          </p:nvPr>
        </p:nvSpPr>
        <p:spPr/>
        <p:txBody>
          <a:bodyPr/>
          <a:lstStyle/>
          <a:p>
            <a:r>
              <a:rPr lang="vi-VN" dirty="0"/>
              <a:t>4. Mảng và Con trỏ (1/3) – Làm việc với mảng</a:t>
            </a:r>
            <a:endParaRPr lang="en-US" dirty="0"/>
          </a:p>
        </p:txBody>
      </p:sp>
      <p:sp>
        <p:nvSpPr>
          <p:cNvPr id="3" name="Content Placeholder 2">
            <a:extLst>
              <a:ext uri="{FF2B5EF4-FFF2-40B4-BE49-F238E27FC236}">
                <a16:creationId xmlns:a16="http://schemas.microsoft.com/office/drawing/2014/main" id="{E07A3AC0-FFD7-4C6C-9407-298465DB7A5A}"/>
              </a:ext>
            </a:extLst>
          </p:cNvPr>
          <p:cNvSpPr>
            <a:spLocks noGrp="1"/>
          </p:cNvSpPr>
          <p:nvPr>
            <p:ph idx="1"/>
          </p:nvPr>
        </p:nvSpPr>
        <p:spPr>
          <a:xfrm>
            <a:off x="393700" y="1859868"/>
            <a:ext cx="4152542" cy="2163650"/>
          </a:xfrm>
          <a:noFill/>
        </p:spPr>
        <p:txBody>
          <a:bodyPr>
            <a:normAutofit/>
          </a:bodyPr>
          <a:lstStyle/>
          <a:p>
            <a:pPr marL="0" indent="0">
              <a:buNone/>
            </a:pPr>
            <a:r>
              <a:rPr lang="en-US" sz="2800" dirty="0"/>
              <a:t>clear1(int array[], int size){</a:t>
            </a:r>
            <a:br>
              <a:rPr lang="en-US" sz="2800" dirty="0"/>
            </a:br>
            <a:r>
              <a:rPr lang="en-US" sz="2800" dirty="0"/>
              <a:t>  int </a:t>
            </a:r>
            <a:r>
              <a:rPr lang="en-US" sz="2800" dirty="0" err="1"/>
              <a:t>i</a:t>
            </a:r>
            <a:r>
              <a:rPr lang="en-US" sz="2800" dirty="0"/>
              <a:t>;</a:t>
            </a:r>
            <a:br>
              <a:rPr lang="en-US" sz="2800" dirty="0"/>
            </a:br>
            <a:r>
              <a:rPr lang="en-US" sz="2800" dirty="0"/>
              <a:t>  for (</a:t>
            </a:r>
            <a:r>
              <a:rPr lang="en-US" sz="2800" dirty="0" err="1"/>
              <a:t>i</a:t>
            </a:r>
            <a:r>
              <a:rPr lang="en-US" sz="2800" dirty="0"/>
              <a:t> = 0; </a:t>
            </a:r>
            <a:r>
              <a:rPr lang="en-US" sz="2800" dirty="0" err="1"/>
              <a:t>i</a:t>
            </a:r>
            <a:r>
              <a:rPr lang="en-US" sz="2800" dirty="0"/>
              <a:t> &lt; size; </a:t>
            </a:r>
            <a:r>
              <a:rPr lang="en-US" sz="2800" dirty="0" err="1"/>
              <a:t>i</a:t>
            </a:r>
            <a:r>
              <a:rPr lang="en-US" sz="2800" dirty="0"/>
              <a:t>++)</a:t>
            </a:r>
            <a:br>
              <a:rPr lang="en-US" sz="2800" dirty="0"/>
            </a:br>
            <a:r>
              <a:rPr lang="en-US" sz="2800" dirty="0"/>
              <a:t>  array[</a:t>
            </a:r>
            <a:r>
              <a:rPr lang="en-US" sz="2800" dirty="0" err="1"/>
              <a:t>i</a:t>
            </a:r>
            <a:r>
              <a:rPr lang="en-US" sz="2800" dirty="0"/>
              <a:t>] = 0;</a:t>
            </a:r>
            <a:br>
              <a:rPr lang="en-US" sz="2800" dirty="0"/>
            </a:br>
            <a:r>
              <a:rPr lang="en-US" sz="2800" dirty="0"/>
              <a:t>}</a:t>
            </a:r>
          </a:p>
        </p:txBody>
      </p:sp>
      <p:sp>
        <p:nvSpPr>
          <p:cNvPr id="4" name="Slide Number Placeholder 3">
            <a:extLst>
              <a:ext uri="{FF2B5EF4-FFF2-40B4-BE49-F238E27FC236}">
                <a16:creationId xmlns:a16="http://schemas.microsoft.com/office/drawing/2014/main" id="{19681FC0-0207-4A97-BC4A-7AE180182536}"/>
              </a:ext>
            </a:extLst>
          </p:cNvPr>
          <p:cNvSpPr>
            <a:spLocks noGrp="1"/>
          </p:cNvSpPr>
          <p:nvPr>
            <p:ph type="sldNum" sz="quarter" idx="12"/>
          </p:nvPr>
        </p:nvSpPr>
        <p:spPr/>
        <p:txBody>
          <a:bodyPr/>
          <a:lstStyle/>
          <a:p>
            <a:fld id="{3C3C09BB-C7E7-4454-851F-EF8D770487CA}" type="slidenum">
              <a:rPr lang="en-US" smtClean="0"/>
              <a:pPr/>
              <a:t>20</a:t>
            </a:fld>
            <a:endParaRPr lang="en-US"/>
          </a:p>
        </p:txBody>
      </p:sp>
      <p:sp>
        <p:nvSpPr>
          <p:cNvPr id="7" name="Content Placeholder 2">
            <a:extLst>
              <a:ext uri="{FF2B5EF4-FFF2-40B4-BE49-F238E27FC236}">
                <a16:creationId xmlns:a16="http://schemas.microsoft.com/office/drawing/2014/main" id="{8B098118-9560-4733-955C-348EF906CD0C}"/>
              </a:ext>
            </a:extLst>
          </p:cNvPr>
          <p:cNvSpPr txBox="1">
            <a:spLocks/>
          </p:cNvSpPr>
          <p:nvPr/>
        </p:nvSpPr>
        <p:spPr>
          <a:xfrm>
            <a:off x="7671159" y="1690688"/>
            <a:ext cx="4152542" cy="1117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t>$a0 </a:t>
            </a:r>
            <a:r>
              <a:rPr lang="en-US" sz="2800" dirty="0" err="1"/>
              <a:t>là</a:t>
            </a:r>
            <a:r>
              <a:rPr lang="en-US" sz="2800" dirty="0"/>
              <a:t> </a:t>
            </a:r>
            <a:r>
              <a:rPr lang="en-US" sz="2800" dirty="0" err="1"/>
              <a:t>địa</a:t>
            </a:r>
            <a:r>
              <a:rPr lang="en-US" sz="2800" dirty="0"/>
              <a:t> </a:t>
            </a:r>
            <a:r>
              <a:rPr lang="en-US" sz="2800" dirty="0" err="1"/>
              <a:t>chỉ</a:t>
            </a:r>
            <a:r>
              <a:rPr lang="en-US" sz="2800" dirty="0"/>
              <a:t> </a:t>
            </a:r>
            <a:r>
              <a:rPr lang="en-US" sz="2800" dirty="0" err="1"/>
              <a:t>của</a:t>
            </a:r>
            <a:r>
              <a:rPr lang="en-US" sz="2800" dirty="0"/>
              <a:t> array</a:t>
            </a:r>
          </a:p>
          <a:p>
            <a:pPr marL="0" indent="0">
              <a:buFont typeface="Arial" panose="020B0604020202020204" pitchFamily="34" charset="0"/>
              <a:buNone/>
            </a:pPr>
            <a:r>
              <a:rPr lang="en-US" sz="2800" dirty="0"/>
              <a:t>$a1 </a:t>
            </a:r>
            <a:r>
              <a:rPr lang="en-US" sz="2800" dirty="0" err="1"/>
              <a:t>là</a:t>
            </a:r>
            <a:r>
              <a:rPr lang="en-US" sz="2800" dirty="0"/>
              <a:t> </a:t>
            </a:r>
            <a:r>
              <a:rPr lang="en-US" sz="2800" dirty="0" err="1"/>
              <a:t>kích</a:t>
            </a:r>
            <a:r>
              <a:rPr lang="en-US" sz="2800" dirty="0"/>
              <a:t> </a:t>
            </a:r>
            <a:r>
              <a:rPr lang="en-US" sz="2800" dirty="0" err="1"/>
              <a:t>th</a:t>
            </a:r>
            <a:r>
              <a:rPr lang="vi-VN" sz="2800" dirty="0"/>
              <a:t>ư</a:t>
            </a:r>
            <a:r>
              <a:rPr lang="en-US" sz="2800" dirty="0" err="1"/>
              <a:t>ớc</a:t>
            </a:r>
            <a:r>
              <a:rPr lang="en-US" sz="2800" dirty="0"/>
              <a:t> </a:t>
            </a:r>
            <a:r>
              <a:rPr lang="en-US" sz="2800" dirty="0" err="1"/>
              <a:t>của</a:t>
            </a:r>
            <a:r>
              <a:rPr lang="en-US" sz="2800" dirty="0"/>
              <a:t> array</a:t>
            </a:r>
          </a:p>
        </p:txBody>
      </p:sp>
      <p:pic>
        <p:nvPicPr>
          <p:cNvPr id="5" name="Picture 4">
            <a:extLst>
              <a:ext uri="{FF2B5EF4-FFF2-40B4-BE49-F238E27FC236}">
                <a16:creationId xmlns:a16="http://schemas.microsoft.com/office/drawing/2014/main" id="{21F98C8C-77A6-441C-AAD9-B61AD05FD01A}"/>
              </a:ext>
            </a:extLst>
          </p:cNvPr>
          <p:cNvPicPr>
            <a:picLocks noChangeAspect="1"/>
          </p:cNvPicPr>
          <p:nvPr/>
        </p:nvPicPr>
        <p:blipFill>
          <a:blip r:embed="rId3"/>
          <a:stretch>
            <a:fillRect/>
          </a:stretch>
        </p:blipFill>
        <p:spPr>
          <a:xfrm>
            <a:off x="0" y="3206966"/>
            <a:ext cx="6941713" cy="3149383"/>
          </a:xfrm>
          <a:prstGeom prst="rect">
            <a:avLst/>
          </a:prstGeom>
        </p:spPr>
      </p:pic>
      <p:sp>
        <p:nvSpPr>
          <p:cNvPr id="8" name="Content Placeholder 2">
            <a:extLst>
              <a:ext uri="{FF2B5EF4-FFF2-40B4-BE49-F238E27FC236}">
                <a16:creationId xmlns:a16="http://schemas.microsoft.com/office/drawing/2014/main" id="{77923AA9-EE95-43AD-A476-DAE2ACFD585A}"/>
              </a:ext>
            </a:extLst>
          </p:cNvPr>
          <p:cNvSpPr txBox="1">
            <a:spLocks/>
          </p:cNvSpPr>
          <p:nvPr/>
        </p:nvSpPr>
        <p:spPr>
          <a:xfrm>
            <a:off x="6941714" y="2627290"/>
            <a:ext cx="4881987" cy="3814069"/>
          </a:xfrm>
          <a:prstGeom prst="rect">
            <a:avLst/>
          </a:prstGeom>
          <a:solidFill>
            <a:srgbClr val="FFFF00"/>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dirty="0"/>
              <a:t>             add $t0, $zero, $zero</a:t>
            </a:r>
          </a:p>
          <a:p>
            <a:pPr marL="0" indent="0">
              <a:lnSpc>
                <a:spcPct val="120000"/>
              </a:lnSpc>
              <a:buNone/>
            </a:pPr>
            <a:r>
              <a:rPr lang="en-US" dirty="0"/>
              <a:t>LOOP: </a:t>
            </a:r>
            <a:r>
              <a:rPr lang="en-US" dirty="0" err="1"/>
              <a:t>sll</a:t>
            </a:r>
            <a:r>
              <a:rPr lang="en-US" dirty="0"/>
              <a:t> $t1, $t0, 2</a:t>
            </a:r>
          </a:p>
          <a:p>
            <a:pPr marL="0" indent="0">
              <a:lnSpc>
                <a:spcPct val="120000"/>
              </a:lnSpc>
              <a:buNone/>
            </a:pPr>
            <a:r>
              <a:rPr lang="en-US" dirty="0"/>
              <a:t>             add $t2, $a0, $t1</a:t>
            </a:r>
          </a:p>
          <a:p>
            <a:pPr marL="0" indent="0">
              <a:lnSpc>
                <a:spcPct val="120000"/>
              </a:lnSpc>
              <a:buNone/>
            </a:pPr>
            <a:r>
              <a:rPr lang="en-US" dirty="0"/>
              <a:t>	  </a:t>
            </a:r>
            <a:r>
              <a:rPr lang="en-US" dirty="0" err="1"/>
              <a:t>sw</a:t>
            </a:r>
            <a:r>
              <a:rPr lang="en-US" dirty="0"/>
              <a:t> $zero, 0($t2)</a:t>
            </a:r>
          </a:p>
          <a:p>
            <a:pPr marL="0" indent="0">
              <a:lnSpc>
                <a:spcPct val="120000"/>
              </a:lnSpc>
              <a:buNone/>
            </a:pPr>
            <a:r>
              <a:rPr lang="en-US" dirty="0"/>
              <a:t>	  </a:t>
            </a:r>
            <a:r>
              <a:rPr lang="en-US" dirty="0" err="1"/>
              <a:t>addi</a:t>
            </a:r>
            <a:r>
              <a:rPr lang="en-US" dirty="0"/>
              <a:t> $t0, $t0, 1</a:t>
            </a:r>
          </a:p>
          <a:p>
            <a:pPr marL="0" indent="0">
              <a:lnSpc>
                <a:spcPct val="120000"/>
              </a:lnSpc>
              <a:buNone/>
            </a:pPr>
            <a:r>
              <a:rPr lang="en-US" dirty="0"/>
              <a:t>	  </a:t>
            </a:r>
            <a:r>
              <a:rPr lang="en-US" dirty="0" err="1"/>
              <a:t>slt</a:t>
            </a:r>
            <a:r>
              <a:rPr lang="en-US" dirty="0"/>
              <a:t> $t3, $t0, $a1</a:t>
            </a:r>
          </a:p>
          <a:p>
            <a:pPr marL="0" indent="0">
              <a:lnSpc>
                <a:spcPct val="120000"/>
              </a:lnSpc>
              <a:buNone/>
            </a:pPr>
            <a:r>
              <a:rPr lang="en-US" dirty="0"/>
              <a:t>	  </a:t>
            </a:r>
            <a:r>
              <a:rPr lang="en-US" dirty="0" err="1"/>
              <a:t>bne</a:t>
            </a:r>
            <a:r>
              <a:rPr lang="en-US" dirty="0"/>
              <a:t> $t3, $zero, LOOP</a:t>
            </a:r>
            <a:endParaRPr lang="en-US" sz="2800" dirty="0"/>
          </a:p>
        </p:txBody>
      </p:sp>
    </p:spTree>
    <p:extLst>
      <p:ext uri="{BB962C8B-B14F-4D97-AF65-F5344CB8AC3E}">
        <p14:creationId xmlns:p14="http://schemas.microsoft.com/office/powerpoint/2010/main" val="150644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A8B9-9A1F-4220-AAB8-DF86CE160744}"/>
              </a:ext>
            </a:extLst>
          </p:cNvPr>
          <p:cNvSpPr>
            <a:spLocks noGrp="1"/>
          </p:cNvSpPr>
          <p:nvPr>
            <p:ph type="title"/>
          </p:nvPr>
        </p:nvSpPr>
        <p:spPr>
          <a:xfrm>
            <a:off x="393700" y="365125"/>
            <a:ext cx="11580585" cy="1325563"/>
          </a:xfrm>
        </p:spPr>
        <p:txBody>
          <a:bodyPr/>
          <a:lstStyle/>
          <a:p>
            <a:r>
              <a:rPr lang="vi-VN" dirty="0"/>
              <a:t>4. Mảng và Con trỏ (</a:t>
            </a:r>
            <a:r>
              <a:rPr lang="en-US" dirty="0"/>
              <a:t>2</a:t>
            </a:r>
            <a:r>
              <a:rPr lang="vi-VN" dirty="0"/>
              <a:t>/3) – Làm việc với con trỏ</a:t>
            </a:r>
            <a:endParaRPr lang="en-US" dirty="0"/>
          </a:p>
        </p:txBody>
      </p:sp>
      <p:sp>
        <p:nvSpPr>
          <p:cNvPr id="4" name="Slide Number Placeholder 3">
            <a:extLst>
              <a:ext uri="{FF2B5EF4-FFF2-40B4-BE49-F238E27FC236}">
                <a16:creationId xmlns:a16="http://schemas.microsoft.com/office/drawing/2014/main" id="{19681FC0-0207-4A97-BC4A-7AE180182536}"/>
              </a:ext>
            </a:extLst>
          </p:cNvPr>
          <p:cNvSpPr>
            <a:spLocks noGrp="1"/>
          </p:cNvSpPr>
          <p:nvPr>
            <p:ph type="sldNum" sz="quarter" idx="12"/>
          </p:nvPr>
        </p:nvSpPr>
        <p:spPr/>
        <p:txBody>
          <a:bodyPr/>
          <a:lstStyle/>
          <a:p>
            <a:fld id="{3C3C09BB-C7E7-4454-851F-EF8D770487CA}" type="slidenum">
              <a:rPr lang="en-US" smtClean="0"/>
              <a:pPr/>
              <a:t>21</a:t>
            </a:fld>
            <a:endParaRPr lang="en-US"/>
          </a:p>
        </p:txBody>
      </p:sp>
      <p:sp>
        <p:nvSpPr>
          <p:cNvPr id="5" name="Content Placeholder 2">
            <a:extLst>
              <a:ext uri="{FF2B5EF4-FFF2-40B4-BE49-F238E27FC236}">
                <a16:creationId xmlns:a16="http://schemas.microsoft.com/office/drawing/2014/main" id="{43A17D0A-DE94-40F3-BE07-90EA59F434FE}"/>
              </a:ext>
            </a:extLst>
          </p:cNvPr>
          <p:cNvSpPr txBox="1">
            <a:spLocks/>
          </p:cNvSpPr>
          <p:nvPr/>
        </p:nvSpPr>
        <p:spPr>
          <a:xfrm>
            <a:off x="393701" y="1726684"/>
            <a:ext cx="7277458" cy="216365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t>clear2(int *array, int size){</a:t>
            </a:r>
            <a:br>
              <a:rPr lang="en-US" sz="2800" dirty="0"/>
            </a:br>
            <a:r>
              <a:rPr lang="en-US" sz="2800" dirty="0"/>
              <a:t>  int *p;</a:t>
            </a:r>
            <a:br>
              <a:rPr lang="en-US" sz="2800" dirty="0"/>
            </a:br>
            <a:r>
              <a:rPr lang="en-US" sz="2800" dirty="0"/>
              <a:t>  for (p = &amp;array[0]; p &lt; &amp;array[size]; p++)</a:t>
            </a:r>
            <a:br>
              <a:rPr lang="en-US" sz="2800" dirty="0"/>
            </a:br>
            <a:r>
              <a:rPr lang="en-US" sz="2800" dirty="0"/>
              <a:t>  *p = 0;</a:t>
            </a:r>
            <a:br>
              <a:rPr lang="en-US" sz="2800" dirty="0"/>
            </a:br>
            <a:r>
              <a:rPr lang="en-US" sz="2800" dirty="0"/>
              <a:t>} </a:t>
            </a:r>
          </a:p>
        </p:txBody>
      </p:sp>
      <p:sp>
        <p:nvSpPr>
          <p:cNvPr id="7" name="Content Placeholder 2">
            <a:extLst>
              <a:ext uri="{FF2B5EF4-FFF2-40B4-BE49-F238E27FC236}">
                <a16:creationId xmlns:a16="http://schemas.microsoft.com/office/drawing/2014/main" id="{8B098118-9560-4733-955C-348EF906CD0C}"/>
              </a:ext>
            </a:extLst>
          </p:cNvPr>
          <p:cNvSpPr txBox="1">
            <a:spLocks/>
          </p:cNvSpPr>
          <p:nvPr/>
        </p:nvSpPr>
        <p:spPr>
          <a:xfrm>
            <a:off x="7671159" y="1690688"/>
            <a:ext cx="4152542" cy="1117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t>$a0 </a:t>
            </a:r>
            <a:r>
              <a:rPr lang="en-US" sz="2800" dirty="0" err="1"/>
              <a:t>là</a:t>
            </a:r>
            <a:r>
              <a:rPr lang="en-US" sz="2800" dirty="0"/>
              <a:t> </a:t>
            </a:r>
            <a:r>
              <a:rPr lang="en-US" sz="2800" dirty="0" err="1"/>
              <a:t>địa</a:t>
            </a:r>
            <a:r>
              <a:rPr lang="en-US" sz="2800" dirty="0"/>
              <a:t> </a:t>
            </a:r>
            <a:r>
              <a:rPr lang="en-US" sz="2800" dirty="0" err="1"/>
              <a:t>chỉ</a:t>
            </a:r>
            <a:r>
              <a:rPr lang="en-US" sz="2800" dirty="0"/>
              <a:t> </a:t>
            </a:r>
            <a:r>
              <a:rPr lang="en-US" sz="2800" dirty="0" err="1"/>
              <a:t>của</a:t>
            </a:r>
            <a:r>
              <a:rPr lang="en-US" sz="2800" dirty="0"/>
              <a:t> array</a:t>
            </a:r>
          </a:p>
          <a:p>
            <a:pPr marL="0" indent="0">
              <a:buFont typeface="Arial" panose="020B0604020202020204" pitchFamily="34" charset="0"/>
              <a:buNone/>
            </a:pPr>
            <a:r>
              <a:rPr lang="en-US" sz="2800" dirty="0"/>
              <a:t>$a1 </a:t>
            </a:r>
            <a:r>
              <a:rPr lang="en-US" sz="2800" dirty="0" err="1"/>
              <a:t>là</a:t>
            </a:r>
            <a:r>
              <a:rPr lang="en-US" sz="2800" dirty="0"/>
              <a:t> </a:t>
            </a:r>
            <a:r>
              <a:rPr lang="en-US" sz="2800" dirty="0" err="1"/>
              <a:t>kích</a:t>
            </a:r>
            <a:r>
              <a:rPr lang="en-US" sz="2800" dirty="0"/>
              <a:t> </a:t>
            </a:r>
            <a:r>
              <a:rPr lang="en-US" sz="2800" dirty="0" err="1"/>
              <a:t>th</a:t>
            </a:r>
            <a:r>
              <a:rPr lang="vi-VN" sz="2800" dirty="0"/>
              <a:t>ư</a:t>
            </a:r>
            <a:r>
              <a:rPr lang="en-US" sz="2800" dirty="0" err="1"/>
              <a:t>ớc</a:t>
            </a:r>
            <a:r>
              <a:rPr lang="en-US" sz="2800" dirty="0"/>
              <a:t> </a:t>
            </a:r>
            <a:r>
              <a:rPr lang="en-US" sz="2800" dirty="0" err="1"/>
              <a:t>của</a:t>
            </a:r>
            <a:r>
              <a:rPr lang="en-US" sz="2800" dirty="0"/>
              <a:t> array</a:t>
            </a:r>
          </a:p>
        </p:txBody>
      </p:sp>
      <p:pic>
        <p:nvPicPr>
          <p:cNvPr id="6" name="Picture 5">
            <a:extLst>
              <a:ext uri="{FF2B5EF4-FFF2-40B4-BE49-F238E27FC236}">
                <a16:creationId xmlns:a16="http://schemas.microsoft.com/office/drawing/2014/main" id="{39B1EDCB-135F-41BE-8B70-F4A26AB90DDD}"/>
              </a:ext>
            </a:extLst>
          </p:cNvPr>
          <p:cNvPicPr>
            <a:picLocks noChangeAspect="1"/>
          </p:cNvPicPr>
          <p:nvPr/>
        </p:nvPicPr>
        <p:blipFill>
          <a:blip r:embed="rId3"/>
          <a:stretch>
            <a:fillRect/>
          </a:stretch>
        </p:blipFill>
        <p:spPr>
          <a:xfrm>
            <a:off x="0" y="3206966"/>
            <a:ext cx="6941713" cy="3149383"/>
          </a:xfrm>
          <a:prstGeom prst="rect">
            <a:avLst/>
          </a:prstGeom>
        </p:spPr>
      </p:pic>
      <p:sp>
        <p:nvSpPr>
          <p:cNvPr id="8" name="Content Placeholder 2">
            <a:extLst>
              <a:ext uri="{FF2B5EF4-FFF2-40B4-BE49-F238E27FC236}">
                <a16:creationId xmlns:a16="http://schemas.microsoft.com/office/drawing/2014/main" id="{2F60655F-78E4-4201-84EB-EBCC3DCA9A69}"/>
              </a:ext>
            </a:extLst>
          </p:cNvPr>
          <p:cNvSpPr txBox="1">
            <a:spLocks/>
          </p:cNvSpPr>
          <p:nvPr/>
        </p:nvSpPr>
        <p:spPr>
          <a:xfrm>
            <a:off x="6941714" y="2627290"/>
            <a:ext cx="5032571" cy="3814069"/>
          </a:xfrm>
          <a:prstGeom prst="rect">
            <a:avLst/>
          </a:prstGeom>
          <a:solidFill>
            <a:srgbClr val="FFFF00"/>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dirty="0"/>
              <a:t>            add $t0, $zero, $a0</a:t>
            </a:r>
          </a:p>
          <a:p>
            <a:pPr marL="0" indent="0">
              <a:lnSpc>
                <a:spcPct val="120000"/>
              </a:lnSpc>
              <a:buNone/>
            </a:pPr>
            <a:r>
              <a:rPr lang="en-US" dirty="0"/>
              <a:t>            </a:t>
            </a:r>
            <a:r>
              <a:rPr lang="en-US" dirty="0" err="1"/>
              <a:t>sll</a:t>
            </a:r>
            <a:r>
              <a:rPr lang="en-US" dirty="0"/>
              <a:t> $t1, $a1, 2</a:t>
            </a:r>
          </a:p>
          <a:p>
            <a:pPr marL="0" indent="0">
              <a:lnSpc>
                <a:spcPct val="120000"/>
              </a:lnSpc>
              <a:buNone/>
            </a:pPr>
            <a:r>
              <a:rPr lang="en-US" dirty="0"/>
              <a:t>	  add $t2, $a0, $t1</a:t>
            </a:r>
          </a:p>
          <a:p>
            <a:pPr marL="0" indent="0">
              <a:lnSpc>
                <a:spcPct val="120000"/>
              </a:lnSpc>
              <a:buNone/>
            </a:pPr>
            <a:r>
              <a:rPr lang="en-US" dirty="0"/>
              <a:t>LOOP: </a:t>
            </a:r>
            <a:r>
              <a:rPr lang="en-US" dirty="0" err="1"/>
              <a:t>sw</a:t>
            </a:r>
            <a:r>
              <a:rPr lang="en-US" dirty="0"/>
              <a:t> $zero, 0($t0)</a:t>
            </a:r>
          </a:p>
          <a:p>
            <a:pPr marL="0" indent="0">
              <a:lnSpc>
                <a:spcPct val="120000"/>
              </a:lnSpc>
              <a:buNone/>
            </a:pPr>
            <a:r>
              <a:rPr lang="en-US" dirty="0"/>
              <a:t>	  </a:t>
            </a:r>
            <a:r>
              <a:rPr lang="en-US" dirty="0" err="1"/>
              <a:t>addi</a:t>
            </a:r>
            <a:r>
              <a:rPr lang="en-US" dirty="0"/>
              <a:t> $t0, $t0, 4</a:t>
            </a:r>
          </a:p>
          <a:p>
            <a:pPr marL="0" indent="0">
              <a:lnSpc>
                <a:spcPct val="120000"/>
              </a:lnSpc>
              <a:buNone/>
            </a:pPr>
            <a:r>
              <a:rPr lang="en-US" dirty="0"/>
              <a:t>	  </a:t>
            </a:r>
            <a:r>
              <a:rPr lang="en-US" dirty="0" err="1"/>
              <a:t>slt</a:t>
            </a:r>
            <a:r>
              <a:rPr lang="en-US" dirty="0"/>
              <a:t> $t3, $t0, $2</a:t>
            </a:r>
          </a:p>
          <a:p>
            <a:pPr marL="0" indent="0">
              <a:lnSpc>
                <a:spcPct val="120000"/>
              </a:lnSpc>
              <a:buNone/>
            </a:pPr>
            <a:r>
              <a:rPr lang="en-US" dirty="0"/>
              <a:t>	  </a:t>
            </a:r>
            <a:r>
              <a:rPr lang="en-US" dirty="0" err="1"/>
              <a:t>bne</a:t>
            </a:r>
            <a:r>
              <a:rPr lang="en-US" dirty="0"/>
              <a:t> $t3, $zero, LOOP</a:t>
            </a:r>
            <a:endParaRPr lang="en-US" sz="2800" dirty="0"/>
          </a:p>
        </p:txBody>
      </p:sp>
    </p:spTree>
    <p:extLst>
      <p:ext uri="{BB962C8B-B14F-4D97-AF65-F5344CB8AC3E}">
        <p14:creationId xmlns:p14="http://schemas.microsoft.com/office/powerpoint/2010/main" val="181814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094C-A2D4-4E6C-B2C4-4A8832A5B0DE}"/>
              </a:ext>
            </a:extLst>
          </p:cNvPr>
          <p:cNvSpPr>
            <a:spLocks noGrp="1"/>
          </p:cNvSpPr>
          <p:nvPr>
            <p:ph type="title"/>
          </p:nvPr>
        </p:nvSpPr>
        <p:spPr>
          <a:xfrm>
            <a:off x="393699" y="365125"/>
            <a:ext cx="11551557" cy="1325563"/>
          </a:xfrm>
        </p:spPr>
        <p:txBody>
          <a:bodyPr>
            <a:normAutofit/>
          </a:bodyPr>
          <a:lstStyle/>
          <a:p>
            <a:r>
              <a:rPr lang="vi-VN" dirty="0"/>
              <a:t>4. Mảng và Con trỏ (</a:t>
            </a:r>
            <a:r>
              <a:rPr lang="en-US" dirty="0"/>
              <a:t>3</a:t>
            </a:r>
            <a:r>
              <a:rPr lang="vi-VN" dirty="0"/>
              <a:t>/3) – So sánh</a:t>
            </a:r>
            <a:endParaRPr lang="en-US" dirty="0"/>
          </a:p>
        </p:txBody>
      </p:sp>
      <p:sp>
        <p:nvSpPr>
          <p:cNvPr id="3" name="Content Placeholder 2">
            <a:extLst>
              <a:ext uri="{FF2B5EF4-FFF2-40B4-BE49-F238E27FC236}">
                <a16:creationId xmlns:a16="http://schemas.microsoft.com/office/drawing/2014/main" id="{4948683E-4912-418A-B082-1C4CA2D2CB64}"/>
              </a:ext>
            </a:extLst>
          </p:cNvPr>
          <p:cNvSpPr>
            <a:spLocks noGrp="1"/>
          </p:cNvSpPr>
          <p:nvPr>
            <p:ph idx="1"/>
          </p:nvPr>
        </p:nvSpPr>
        <p:spPr/>
        <p:txBody>
          <a:bodyPr/>
          <a:lstStyle/>
          <a:p>
            <a:pPr marL="0" indent="0">
              <a:buNone/>
            </a:pPr>
            <a:r>
              <a:rPr lang="en-US" dirty="0"/>
              <a:t>   </a:t>
            </a:r>
            <a:r>
              <a:rPr lang="en-US" dirty="0" err="1"/>
              <a:t>Truy</a:t>
            </a:r>
            <a:r>
              <a:rPr lang="en-US" dirty="0"/>
              <a:t> </a:t>
            </a:r>
            <a:r>
              <a:rPr lang="en-US" dirty="0" err="1"/>
              <a:t>xuất</a:t>
            </a:r>
            <a:r>
              <a:rPr lang="en-US" dirty="0"/>
              <a:t> </a:t>
            </a:r>
            <a:r>
              <a:rPr lang="en-US" dirty="0" err="1"/>
              <a:t>theo</a:t>
            </a:r>
            <a:r>
              <a:rPr lang="en-US" dirty="0"/>
              <a:t> </a:t>
            </a:r>
            <a:r>
              <a:rPr lang="en-US" dirty="0" err="1"/>
              <a:t>chỉ</a:t>
            </a:r>
            <a:r>
              <a:rPr lang="en-US" dirty="0"/>
              <a:t> </a:t>
            </a:r>
            <a:r>
              <a:rPr lang="en-US" dirty="0" err="1"/>
              <a:t>số</a:t>
            </a:r>
            <a:r>
              <a:rPr lang="en-US" dirty="0"/>
              <a:t> </a:t>
            </a:r>
            <a:r>
              <a:rPr lang="en-US" dirty="0" err="1"/>
              <a:t>của</a:t>
            </a:r>
            <a:r>
              <a:rPr lang="en-US" dirty="0"/>
              <a:t> </a:t>
            </a:r>
            <a:r>
              <a:rPr lang="en-US" dirty="0" err="1"/>
              <a:t>mảng</a:t>
            </a:r>
            <a:r>
              <a:rPr lang="en-US" dirty="0"/>
              <a:t>     </a:t>
            </a:r>
            <a:r>
              <a:rPr lang="en-US" dirty="0" err="1"/>
              <a:t>Truy</a:t>
            </a:r>
            <a:r>
              <a:rPr lang="en-US" dirty="0"/>
              <a:t> </a:t>
            </a:r>
            <a:r>
              <a:rPr lang="en-US" dirty="0" err="1"/>
              <a:t>xuất</a:t>
            </a:r>
            <a:r>
              <a:rPr lang="en-US" dirty="0"/>
              <a:t> </a:t>
            </a:r>
            <a:r>
              <a:rPr lang="en-US" dirty="0" err="1"/>
              <a:t>theo</a:t>
            </a:r>
            <a:r>
              <a:rPr lang="en-US" dirty="0"/>
              <a:t> </a:t>
            </a:r>
            <a:r>
              <a:rPr lang="en-US" dirty="0" err="1"/>
              <a:t>địa</a:t>
            </a:r>
            <a:r>
              <a:rPr lang="en-US" dirty="0"/>
              <a:t> </a:t>
            </a:r>
            <a:r>
              <a:rPr lang="en-US" dirty="0" err="1"/>
              <a:t>chỉ</a:t>
            </a:r>
            <a:r>
              <a:rPr lang="en-US" dirty="0"/>
              <a:t> (con </a:t>
            </a:r>
            <a:r>
              <a:rPr lang="en-US" dirty="0" err="1"/>
              <a:t>trỏ</a:t>
            </a:r>
            <a:r>
              <a:rPr lang="en-US" dirty="0"/>
              <a:t>)</a:t>
            </a:r>
          </a:p>
        </p:txBody>
      </p:sp>
      <p:sp>
        <p:nvSpPr>
          <p:cNvPr id="4" name="Slide Number Placeholder 3">
            <a:extLst>
              <a:ext uri="{FF2B5EF4-FFF2-40B4-BE49-F238E27FC236}">
                <a16:creationId xmlns:a16="http://schemas.microsoft.com/office/drawing/2014/main" id="{E6FAD1D2-EF48-4A8E-B6B2-5AD8A8937CB4}"/>
              </a:ext>
            </a:extLst>
          </p:cNvPr>
          <p:cNvSpPr>
            <a:spLocks noGrp="1"/>
          </p:cNvSpPr>
          <p:nvPr>
            <p:ph type="sldNum" sz="quarter" idx="12"/>
          </p:nvPr>
        </p:nvSpPr>
        <p:spPr/>
        <p:txBody>
          <a:bodyPr/>
          <a:lstStyle/>
          <a:p>
            <a:fld id="{3C3C09BB-C7E7-4454-851F-EF8D770487CA}" type="slidenum">
              <a:rPr lang="en-US" smtClean="0"/>
              <a:pPr/>
              <a:t>22</a:t>
            </a:fld>
            <a:endParaRPr lang="en-US"/>
          </a:p>
        </p:txBody>
      </p:sp>
      <p:sp>
        <p:nvSpPr>
          <p:cNvPr id="5" name="Content Placeholder 2">
            <a:extLst>
              <a:ext uri="{FF2B5EF4-FFF2-40B4-BE49-F238E27FC236}">
                <a16:creationId xmlns:a16="http://schemas.microsoft.com/office/drawing/2014/main" id="{AE032380-5979-4193-B1B2-4135E72B3608}"/>
              </a:ext>
            </a:extLst>
          </p:cNvPr>
          <p:cNvSpPr txBox="1">
            <a:spLocks/>
          </p:cNvSpPr>
          <p:nvPr/>
        </p:nvSpPr>
        <p:spPr>
          <a:xfrm>
            <a:off x="746976" y="2362894"/>
            <a:ext cx="5250286" cy="3814069"/>
          </a:xfrm>
          <a:prstGeom prst="rect">
            <a:avLst/>
          </a:prstGeom>
          <a:solidFill>
            <a:srgbClr val="FFFF00"/>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dirty="0"/>
              <a:t>             add $t0, $zero, $zero</a:t>
            </a:r>
          </a:p>
          <a:p>
            <a:pPr marL="0" indent="0">
              <a:lnSpc>
                <a:spcPct val="120000"/>
              </a:lnSpc>
              <a:buNone/>
            </a:pPr>
            <a:r>
              <a:rPr lang="en-US" dirty="0"/>
              <a:t>LOOP: </a:t>
            </a:r>
            <a:r>
              <a:rPr lang="en-US" dirty="0" err="1"/>
              <a:t>sll</a:t>
            </a:r>
            <a:r>
              <a:rPr lang="en-US" dirty="0"/>
              <a:t> $t1, $t0, 2</a:t>
            </a:r>
          </a:p>
          <a:p>
            <a:pPr marL="0" indent="0">
              <a:lnSpc>
                <a:spcPct val="120000"/>
              </a:lnSpc>
              <a:buNone/>
            </a:pPr>
            <a:r>
              <a:rPr lang="en-US" dirty="0"/>
              <a:t>             add $t2, $a0, $t1</a:t>
            </a:r>
          </a:p>
          <a:p>
            <a:pPr marL="0" indent="0">
              <a:lnSpc>
                <a:spcPct val="120000"/>
              </a:lnSpc>
              <a:buNone/>
            </a:pPr>
            <a:r>
              <a:rPr lang="en-US" dirty="0"/>
              <a:t>	  </a:t>
            </a:r>
            <a:r>
              <a:rPr lang="en-US" dirty="0" err="1"/>
              <a:t>sw</a:t>
            </a:r>
            <a:r>
              <a:rPr lang="en-US" dirty="0"/>
              <a:t> $zero, 0($t2)</a:t>
            </a:r>
          </a:p>
          <a:p>
            <a:pPr marL="0" indent="0">
              <a:lnSpc>
                <a:spcPct val="120000"/>
              </a:lnSpc>
              <a:buNone/>
            </a:pPr>
            <a:r>
              <a:rPr lang="en-US" dirty="0"/>
              <a:t>	  </a:t>
            </a:r>
            <a:r>
              <a:rPr lang="en-US" dirty="0" err="1"/>
              <a:t>addi</a:t>
            </a:r>
            <a:r>
              <a:rPr lang="en-US" dirty="0"/>
              <a:t> $t0, $t0, 1</a:t>
            </a:r>
          </a:p>
          <a:p>
            <a:pPr marL="0" indent="0">
              <a:lnSpc>
                <a:spcPct val="120000"/>
              </a:lnSpc>
              <a:buNone/>
            </a:pPr>
            <a:r>
              <a:rPr lang="en-US" dirty="0"/>
              <a:t>	  </a:t>
            </a:r>
            <a:r>
              <a:rPr lang="en-US" dirty="0" err="1"/>
              <a:t>slt</a:t>
            </a:r>
            <a:r>
              <a:rPr lang="en-US" dirty="0"/>
              <a:t> $t3, $t0, $a1</a:t>
            </a:r>
          </a:p>
          <a:p>
            <a:pPr marL="0" indent="0">
              <a:lnSpc>
                <a:spcPct val="120000"/>
              </a:lnSpc>
              <a:buNone/>
            </a:pPr>
            <a:r>
              <a:rPr lang="en-US" dirty="0"/>
              <a:t>	  </a:t>
            </a:r>
            <a:r>
              <a:rPr lang="en-US" dirty="0" err="1"/>
              <a:t>bne</a:t>
            </a:r>
            <a:r>
              <a:rPr lang="en-US" dirty="0"/>
              <a:t> $t3, $zero, LOOP</a:t>
            </a:r>
            <a:endParaRPr lang="en-US" sz="2800" dirty="0"/>
          </a:p>
        </p:txBody>
      </p:sp>
      <p:sp>
        <p:nvSpPr>
          <p:cNvPr id="6" name="Content Placeholder 2">
            <a:extLst>
              <a:ext uri="{FF2B5EF4-FFF2-40B4-BE49-F238E27FC236}">
                <a16:creationId xmlns:a16="http://schemas.microsoft.com/office/drawing/2014/main" id="{B0A6633F-CD04-4585-B473-E2E712EDD2CA}"/>
              </a:ext>
            </a:extLst>
          </p:cNvPr>
          <p:cNvSpPr txBox="1">
            <a:spLocks/>
          </p:cNvSpPr>
          <p:nvPr/>
        </p:nvSpPr>
        <p:spPr>
          <a:xfrm>
            <a:off x="6350538" y="2362894"/>
            <a:ext cx="5250286" cy="3814069"/>
          </a:xfrm>
          <a:prstGeom prst="rect">
            <a:avLst/>
          </a:prstGeom>
          <a:solidFill>
            <a:srgbClr val="FFFF00"/>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dirty="0"/>
              <a:t>            add $t0, $zero, $a0</a:t>
            </a:r>
          </a:p>
          <a:p>
            <a:pPr marL="0" indent="0">
              <a:lnSpc>
                <a:spcPct val="120000"/>
              </a:lnSpc>
              <a:buNone/>
            </a:pPr>
            <a:r>
              <a:rPr lang="en-US" dirty="0"/>
              <a:t>            </a:t>
            </a:r>
            <a:r>
              <a:rPr lang="en-US" dirty="0" err="1"/>
              <a:t>sll</a:t>
            </a:r>
            <a:r>
              <a:rPr lang="en-US" dirty="0"/>
              <a:t> $t1, $a1, 2</a:t>
            </a:r>
          </a:p>
          <a:p>
            <a:pPr marL="0" indent="0">
              <a:lnSpc>
                <a:spcPct val="120000"/>
              </a:lnSpc>
              <a:buNone/>
            </a:pPr>
            <a:r>
              <a:rPr lang="en-US" dirty="0"/>
              <a:t>	  add $t2, $a0, $t1</a:t>
            </a:r>
          </a:p>
          <a:p>
            <a:pPr marL="0" indent="0">
              <a:lnSpc>
                <a:spcPct val="120000"/>
              </a:lnSpc>
              <a:buNone/>
            </a:pPr>
            <a:r>
              <a:rPr lang="en-US" dirty="0"/>
              <a:t>LOOP: </a:t>
            </a:r>
            <a:r>
              <a:rPr lang="en-US" dirty="0" err="1"/>
              <a:t>sw</a:t>
            </a:r>
            <a:r>
              <a:rPr lang="en-US" dirty="0"/>
              <a:t> $zero, 0($t0)</a:t>
            </a:r>
          </a:p>
          <a:p>
            <a:pPr marL="0" indent="0">
              <a:lnSpc>
                <a:spcPct val="120000"/>
              </a:lnSpc>
              <a:buNone/>
            </a:pPr>
            <a:r>
              <a:rPr lang="en-US" dirty="0"/>
              <a:t>	  </a:t>
            </a:r>
            <a:r>
              <a:rPr lang="en-US" dirty="0" err="1"/>
              <a:t>addi</a:t>
            </a:r>
            <a:r>
              <a:rPr lang="en-US" dirty="0"/>
              <a:t> $t0, $t0, 4</a:t>
            </a:r>
          </a:p>
          <a:p>
            <a:pPr marL="0" indent="0">
              <a:lnSpc>
                <a:spcPct val="120000"/>
              </a:lnSpc>
              <a:buNone/>
            </a:pPr>
            <a:r>
              <a:rPr lang="en-US" dirty="0"/>
              <a:t>	  </a:t>
            </a:r>
            <a:r>
              <a:rPr lang="en-US" dirty="0" err="1"/>
              <a:t>slt</a:t>
            </a:r>
            <a:r>
              <a:rPr lang="en-US" dirty="0"/>
              <a:t> $t3, $t0, $2</a:t>
            </a:r>
          </a:p>
          <a:p>
            <a:pPr marL="0" indent="0">
              <a:lnSpc>
                <a:spcPct val="120000"/>
              </a:lnSpc>
              <a:buNone/>
            </a:pPr>
            <a:r>
              <a:rPr lang="en-US" dirty="0"/>
              <a:t>	  </a:t>
            </a:r>
            <a:r>
              <a:rPr lang="en-US" dirty="0" err="1"/>
              <a:t>bne</a:t>
            </a:r>
            <a:r>
              <a:rPr lang="en-US" dirty="0"/>
              <a:t> $t3, $zero, LOOP</a:t>
            </a:r>
            <a:endParaRPr lang="en-US" sz="2800" dirty="0"/>
          </a:p>
        </p:txBody>
      </p:sp>
      <p:sp>
        <p:nvSpPr>
          <p:cNvPr id="7" name="Right Brace 6">
            <a:extLst>
              <a:ext uri="{FF2B5EF4-FFF2-40B4-BE49-F238E27FC236}">
                <a16:creationId xmlns:a16="http://schemas.microsoft.com/office/drawing/2014/main" id="{7306E569-C683-4E91-98A5-677D741871B9}"/>
              </a:ext>
            </a:extLst>
          </p:cNvPr>
          <p:cNvSpPr/>
          <p:nvPr/>
        </p:nvSpPr>
        <p:spPr>
          <a:xfrm>
            <a:off x="5036457" y="3077029"/>
            <a:ext cx="478972" cy="290285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D95D4A4-9B6C-46A6-9A63-3E077BCF491E}"/>
              </a:ext>
            </a:extLst>
          </p:cNvPr>
          <p:cNvSpPr txBox="1"/>
          <p:nvPr/>
        </p:nvSpPr>
        <p:spPr>
          <a:xfrm>
            <a:off x="5561420" y="4236069"/>
            <a:ext cx="389850" cy="584775"/>
          </a:xfrm>
          <a:prstGeom prst="rect">
            <a:avLst/>
          </a:prstGeom>
          <a:noFill/>
        </p:spPr>
        <p:txBody>
          <a:bodyPr wrap="none" rtlCol="0">
            <a:spAutoFit/>
          </a:bodyPr>
          <a:lstStyle/>
          <a:p>
            <a:r>
              <a:rPr lang="vi-VN" sz="3200" dirty="0">
                <a:latin typeface="+mj-lt"/>
              </a:rPr>
              <a:t>6</a:t>
            </a:r>
            <a:endParaRPr lang="en-US" sz="3200" dirty="0">
              <a:latin typeface="+mj-lt"/>
            </a:endParaRPr>
          </a:p>
        </p:txBody>
      </p:sp>
      <p:sp>
        <p:nvSpPr>
          <p:cNvPr id="10" name="Right Brace 9">
            <a:extLst>
              <a:ext uri="{FF2B5EF4-FFF2-40B4-BE49-F238E27FC236}">
                <a16:creationId xmlns:a16="http://schemas.microsoft.com/office/drawing/2014/main" id="{A81592E5-F0BB-4A0D-A3B8-765525854B98}"/>
              </a:ext>
            </a:extLst>
          </p:cNvPr>
          <p:cNvSpPr/>
          <p:nvPr/>
        </p:nvSpPr>
        <p:spPr>
          <a:xfrm>
            <a:off x="10691248" y="4093029"/>
            <a:ext cx="478972" cy="188685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98E58FC-AF4C-4C4E-A4F1-4834C6D95C8D}"/>
              </a:ext>
            </a:extLst>
          </p:cNvPr>
          <p:cNvSpPr txBox="1"/>
          <p:nvPr/>
        </p:nvSpPr>
        <p:spPr>
          <a:xfrm>
            <a:off x="11216211" y="4758583"/>
            <a:ext cx="389850" cy="584775"/>
          </a:xfrm>
          <a:prstGeom prst="rect">
            <a:avLst/>
          </a:prstGeom>
          <a:noFill/>
        </p:spPr>
        <p:txBody>
          <a:bodyPr wrap="none" rtlCol="0">
            <a:spAutoFit/>
          </a:bodyPr>
          <a:lstStyle/>
          <a:p>
            <a:r>
              <a:rPr lang="vi-VN" sz="3200" dirty="0">
                <a:latin typeface="+mj-lt"/>
              </a:rPr>
              <a:t>4</a:t>
            </a:r>
            <a:endParaRPr lang="en-US" sz="3200" dirty="0">
              <a:latin typeface="+mj-lt"/>
            </a:endParaRPr>
          </a:p>
        </p:txBody>
      </p:sp>
    </p:spTree>
    <p:extLst>
      <p:ext uri="{BB962C8B-B14F-4D97-AF65-F5344CB8AC3E}">
        <p14:creationId xmlns:p14="http://schemas.microsoft.com/office/powerpoint/2010/main" val="1797775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A0A6-E9AF-48FF-961D-8A75F99DD182}"/>
              </a:ext>
            </a:extLst>
          </p:cNvPr>
          <p:cNvSpPr>
            <a:spLocks noGrp="1"/>
          </p:cNvSpPr>
          <p:nvPr>
            <p:ph type="title"/>
          </p:nvPr>
        </p:nvSpPr>
        <p:spPr/>
        <p:txBody>
          <a:bodyPr/>
          <a:lstStyle/>
          <a:p>
            <a:r>
              <a:rPr lang="vi-VN" dirty="0"/>
              <a:t>Quiz 2</a:t>
            </a:r>
            <a:endParaRPr lang="en-US" dirty="0"/>
          </a:p>
        </p:txBody>
      </p:sp>
      <p:sp>
        <p:nvSpPr>
          <p:cNvPr id="3" name="Content Placeholder 2">
            <a:extLst>
              <a:ext uri="{FF2B5EF4-FFF2-40B4-BE49-F238E27FC236}">
                <a16:creationId xmlns:a16="http://schemas.microsoft.com/office/drawing/2014/main" id="{6B40A7AF-CA5F-407B-8071-E1D74025B6B1}"/>
              </a:ext>
            </a:extLst>
          </p:cNvPr>
          <p:cNvSpPr>
            <a:spLocks noGrp="1"/>
          </p:cNvSpPr>
          <p:nvPr>
            <p:ph idx="1"/>
          </p:nvPr>
        </p:nvSpPr>
        <p:spPr/>
        <p:txBody>
          <a:bodyPr>
            <a:normAutofit/>
          </a:bodyPr>
          <a:lstStyle/>
          <a:p>
            <a:pPr marL="453390" marR="0">
              <a:lnSpc>
                <a:spcPct val="115000"/>
              </a:lnSpc>
              <a:spcBef>
                <a:spcPts val="0"/>
              </a:spcBef>
              <a:spcAft>
                <a:spcPts val="1000"/>
              </a:spcAft>
            </a:pPr>
            <a:r>
              <a:rPr lang="vi-VN" dirty="0">
                <a:effectLst/>
                <a:ea typeface="Calibri" panose="020F0502020204030204" pitchFamily="34" charset="0"/>
              </a:rPr>
              <a:t>Biên dịch chương trình bên dưới sang hợp ngữ MIPS bằng cách sử dụng con trỏ</a:t>
            </a:r>
            <a:endParaRPr lang="vi-VN" dirty="0">
              <a:ea typeface="Calibri" panose="020F0502020204030204" pitchFamily="34" charset="0"/>
            </a:endParaRPr>
          </a:p>
          <a:p>
            <a:pPr marL="224790" marR="0" indent="0">
              <a:lnSpc>
                <a:spcPct val="115000"/>
              </a:lnSpc>
              <a:spcBef>
                <a:spcPts val="0"/>
              </a:spcBef>
              <a:spcAft>
                <a:spcPts val="1000"/>
              </a:spcAft>
              <a:buNone/>
            </a:pPr>
            <a:r>
              <a:rPr lang="vi-VN" b="1" dirty="0">
                <a:effectLst/>
                <a:latin typeface="Courier New" panose="02070309020205020404" pitchFamily="49" charset="0"/>
                <a:ea typeface="Calibri" panose="020F0502020204030204" pitchFamily="34" charset="0"/>
                <a:cs typeface="Courier New" panose="02070309020205020404" pitchFamily="49" charset="0"/>
              </a:rPr>
              <a:t>i</a:t>
            </a:r>
            <a:r>
              <a:rPr lang="en-US" b="1" dirty="0">
                <a:effectLst/>
                <a:latin typeface="Courier New" panose="02070309020205020404" pitchFamily="49" charset="0"/>
                <a:ea typeface="Calibri" panose="020F0502020204030204" pitchFamily="34" charset="0"/>
                <a:cs typeface="Courier New" panose="02070309020205020404" pitchFamily="49" charset="0"/>
              </a:rPr>
              <a:t>f</a:t>
            </a:r>
            <a:r>
              <a:rPr lang="vi-VN" b="1" dirty="0">
                <a:effectLst/>
                <a:latin typeface="Courier New" panose="02070309020205020404" pitchFamily="49" charset="0"/>
                <a:ea typeface="Calibri" panose="020F0502020204030204" pitchFamily="34" charset="0"/>
                <a:cs typeface="Courier New" panose="02070309020205020404" pitchFamily="49" charset="0"/>
              </a:rPr>
              <a:t>(</a:t>
            </a:r>
            <a:r>
              <a:rPr lang="en-US" b="1" dirty="0" err="1">
                <a:effectLst/>
                <a:latin typeface="Courier New" panose="02070309020205020404" pitchFamily="49" charset="0"/>
                <a:ea typeface="Calibri" panose="020F0502020204030204" pitchFamily="34" charset="0"/>
                <a:cs typeface="Courier New" panose="02070309020205020404" pitchFamily="49" charset="0"/>
              </a:rPr>
              <a:t>i</a:t>
            </a:r>
            <a:r>
              <a:rPr lang="en-US" b="1" dirty="0">
                <a:effectLst/>
                <a:latin typeface="Courier New" panose="02070309020205020404" pitchFamily="49" charset="0"/>
                <a:ea typeface="Calibri" panose="020F0502020204030204" pitchFamily="34" charset="0"/>
                <a:cs typeface="Courier New" panose="02070309020205020404" pitchFamily="49" charset="0"/>
              </a:rPr>
              <a:t>&lt;j)</a:t>
            </a:r>
            <a:endParaRPr lang="vi-VN" b="1" dirty="0">
              <a:effectLst/>
              <a:latin typeface="Courier New" panose="02070309020205020404" pitchFamily="49" charset="0"/>
              <a:ea typeface="Calibri" panose="020F0502020204030204" pitchFamily="34" charset="0"/>
              <a:cs typeface="Courier New" panose="02070309020205020404" pitchFamily="49" charset="0"/>
            </a:endParaRPr>
          </a:p>
          <a:p>
            <a:pPr marL="224790" marR="0" indent="0">
              <a:lnSpc>
                <a:spcPct val="115000"/>
              </a:lnSpc>
              <a:spcBef>
                <a:spcPts val="0"/>
              </a:spcBef>
              <a:spcAft>
                <a:spcPts val="1000"/>
              </a:spcAft>
              <a:buNone/>
            </a:pPr>
            <a:r>
              <a:rPr lang="vi-VN" b="1" dirty="0">
                <a:latin typeface="Courier New" panose="02070309020205020404" pitchFamily="49" charset="0"/>
                <a:ea typeface="Calibri" panose="020F0502020204030204" pitchFamily="34" charset="0"/>
                <a:cs typeface="Courier New" panose="02070309020205020404" pitchFamily="49" charset="0"/>
              </a:rPr>
              <a:t>  </a:t>
            </a:r>
            <a:r>
              <a:rPr lang="en-US" b="1" dirty="0">
                <a:effectLst/>
                <a:latin typeface="Courier New" panose="02070309020205020404" pitchFamily="49" charset="0"/>
                <a:ea typeface="Calibri" panose="020F0502020204030204" pitchFamily="34" charset="0"/>
                <a:cs typeface="Courier New" panose="02070309020205020404" pitchFamily="49" charset="0"/>
              </a:rPr>
              <a:t>A[</a:t>
            </a:r>
            <a:r>
              <a:rPr lang="en-US" b="1" dirty="0" err="1">
                <a:effectLst/>
                <a:latin typeface="Courier New" panose="02070309020205020404" pitchFamily="49" charset="0"/>
                <a:ea typeface="Calibri" panose="020F0502020204030204" pitchFamily="34" charset="0"/>
                <a:cs typeface="Courier New" panose="02070309020205020404" pitchFamily="49" charset="0"/>
              </a:rPr>
              <a:t>i</a:t>
            </a:r>
            <a:r>
              <a:rPr lang="en-US" b="1" dirty="0">
                <a:effectLst/>
                <a:latin typeface="Courier New" panose="02070309020205020404" pitchFamily="49" charset="0"/>
                <a:ea typeface="Calibri" panose="020F0502020204030204" pitchFamily="34" charset="0"/>
                <a:cs typeface="Courier New" panose="02070309020205020404" pitchFamily="49" charset="0"/>
              </a:rPr>
              <a:t>]</a:t>
            </a:r>
            <a:r>
              <a:rPr lang="vi-VN" b="1" dirty="0">
                <a:effectLst/>
                <a:latin typeface="Courier New" panose="02070309020205020404" pitchFamily="49" charset="0"/>
                <a:ea typeface="Calibri" panose="020F0502020204030204" pitchFamily="34" charset="0"/>
                <a:cs typeface="Courier New" panose="02070309020205020404" pitchFamily="49" charset="0"/>
              </a:rPr>
              <a:t> </a:t>
            </a:r>
            <a:r>
              <a:rPr lang="en-US" b="1" dirty="0">
                <a:effectLst/>
                <a:latin typeface="Courier New" panose="02070309020205020404" pitchFamily="49" charset="0"/>
                <a:ea typeface="Calibri" panose="020F0502020204030204" pitchFamily="34" charset="0"/>
                <a:cs typeface="Courier New" panose="02070309020205020404" pitchFamily="49" charset="0"/>
              </a:rPr>
              <a:t>= </a:t>
            </a:r>
            <a:r>
              <a:rPr lang="en-US" b="1" dirty="0" err="1">
                <a:effectLst/>
                <a:latin typeface="Courier New" panose="02070309020205020404" pitchFamily="49" charset="0"/>
                <a:ea typeface="Calibri" panose="020F0502020204030204" pitchFamily="34" charset="0"/>
                <a:cs typeface="Courier New" panose="02070309020205020404" pitchFamily="49" charset="0"/>
              </a:rPr>
              <a:t>i</a:t>
            </a:r>
            <a:r>
              <a:rPr lang="en-US" b="1" dirty="0">
                <a:effectLst/>
                <a:latin typeface="Courier New" panose="02070309020205020404" pitchFamily="49" charset="0"/>
                <a:ea typeface="Calibri" panose="020F0502020204030204" pitchFamily="34" charset="0"/>
                <a:cs typeface="Courier New" panose="02070309020205020404" pitchFamily="49" charset="0"/>
              </a:rPr>
              <a:t>;</a:t>
            </a:r>
            <a:endParaRPr lang="vi-VN" b="1" dirty="0">
              <a:latin typeface="Courier New" panose="02070309020205020404" pitchFamily="49" charset="0"/>
              <a:ea typeface="Calibri" panose="020F0502020204030204" pitchFamily="34" charset="0"/>
              <a:cs typeface="Courier New" panose="02070309020205020404" pitchFamily="49" charset="0"/>
            </a:endParaRPr>
          </a:p>
          <a:p>
            <a:pPr marL="224790" marR="0" indent="0">
              <a:lnSpc>
                <a:spcPct val="115000"/>
              </a:lnSpc>
              <a:spcBef>
                <a:spcPts val="0"/>
              </a:spcBef>
              <a:spcAft>
                <a:spcPts val="1000"/>
              </a:spcAft>
              <a:buNone/>
            </a:pPr>
            <a:r>
              <a:rPr lang="vi-VN" b="1" dirty="0">
                <a:latin typeface="Courier New" panose="02070309020205020404" pitchFamily="49" charset="0"/>
                <a:ea typeface="Calibri" panose="020F0502020204030204" pitchFamily="34" charset="0"/>
                <a:cs typeface="Courier New" panose="02070309020205020404" pitchFamily="49" charset="0"/>
              </a:rPr>
              <a:t>e</a:t>
            </a:r>
            <a:r>
              <a:rPr lang="en-US" b="1" dirty="0" err="1">
                <a:effectLst/>
                <a:latin typeface="Courier New" panose="02070309020205020404" pitchFamily="49" charset="0"/>
                <a:ea typeface="Calibri" panose="020F0502020204030204" pitchFamily="34" charset="0"/>
                <a:cs typeface="Courier New" panose="02070309020205020404" pitchFamily="49" charset="0"/>
              </a:rPr>
              <a:t>lse</a:t>
            </a:r>
            <a:endParaRPr lang="vi-VN" b="1" dirty="0">
              <a:effectLst/>
              <a:latin typeface="Courier New" panose="02070309020205020404" pitchFamily="49" charset="0"/>
              <a:ea typeface="Calibri" panose="020F0502020204030204" pitchFamily="34" charset="0"/>
              <a:cs typeface="Courier New" panose="02070309020205020404" pitchFamily="49" charset="0"/>
            </a:endParaRPr>
          </a:p>
          <a:p>
            <a:pPr marL="224790" marR="0" indent="0">
              <a:lnSpc>
                <a:spcPct val="115000"/>
              </a:lnSpc>
              <a:spcBef>
                <a:spcPts val="0"/>
              </a:spcBef>
              <a:spcAft>
                <a:spcPts val="1000"/>
              </a:spcAft>
              <a:buNone/>
            </a:pPr>
            <a:r>
              <a:rPr lang="vi-VN" b="1" dirty="0">
                <a:effectLst/>
                <a:latin typeface="Courier New" panose="02070309020205020404" pitchFamily="49" charset="0"/>
                <a:ea typeface="Calibri" panose="020F0502020204030204" pitchFamily="34" charset="0"/>
                <a:cs typeface="Courier New" panose="02070309020205020404" pitchFamily="49" charset="0"/>
              </a:rPr>
              <a:t>  </a:t>
            </a:r>
            <a:r>
              <a:rPr lang="en-US" b="1" dirty="0">
                <a:effectLst/>
                <a:latin typeface="Courier New" panose="02070309020205020404" pitchFamily="49" charset="0"/>
                <a:ea typeface="Calibri" panose="020F0502020204030204" pitchFamily="34" charset="0"/>
                <a:cs typeface="Courier New" panose="02070309020205020404" pitchFamily="49" charset="0"/>
              </a:rPr>
              <a:t>A[</a:t>
            </a:r>
            <a:r>
              <a:rPr lang="en-US" b="1" dirty="0" err="1">
                <a:effectLst/>
                <a:latin typeface="Courier New" panose="02070309020205020404" pitchFamily="49" charset="0"/>
                <a:ea typeface="Calibri" panose="020F0502020204030204" pitchFamily="34" charset="0"/>
                <a:cs typeface="Courier New" panose="02070309020205020404" pitchFamily="49" charset="0"/>
              </a:rPr>
              <a:t>i</a:t>
            </a:r>
            <a:r>
              <a:rPr lang="en-US" b="1" dirty="0">
                <a:effectLst/>
                <a:latin typeface="Courier New" panose="02070309020205020404" pitchFamily="49" charset="0"/>
                <a:ea typeface="Calibri" panose="020F0502020204030204" pitchFamily="34" charset="0"/>
                <a:cs typeface="Courier New" panose="02070309020205020404" pitchFamily="49" charset="0"/>
              </a:rPr>
              <a:t>] = j;</a:t>
            </a:r>
          </a:p>
          <a:p>
            <a:endParaRPr lang="en-US" dirty="0"/>
          </a:p>
        </p:txBody>
      </p:sp>
      <p:sp>
        <p:nvSpPr>
          <p:cNvPr id="4" name="Slide Number Placeholder 3">
            <a:extLst>
              <a:ext uri="{FF2B5EF4-FFF2-40B4-BE49-F238E27FC236}">
                <a16:creationId xmlns:a16="http://schemas.microsoft.com/office/drawing/2014/main" id="{9F5ED04A-FE60-4DB6-AD54-F96686143013}"/>
              </a:ext>
            </a:extLst>
          </p:cNvPr>
          <p:cNvSpPr>
            <a:spLocks noGrp="1"/>
          </p:cNvSpPr>
          <p:nvPr>
            <p:ph type="sldNum" sz="quarter" idx="12"/>
          </p:nvPr>
        </p:nvSpPr>
        <p:spPr/>
        <p:txBody>
          <a:bodyPr/>
          <a:lstStyle/>
          <a:p>
            <a:fld id="{3C3C09BB-C7E7-4454-851F-EF8D770487CA}" type="slidenum">
              <a:rPr lang="en-US" smtClean="0"/>
              <a:pPr/>
              <a:t>23</a:t>
            </a:fld>
            <a:endParaRPr lang="en-US"/>
          </a:p>
        </p:txBody>
      </p:sp>
    </p:spTree>
    <p:extLst>
      <p:ext uri="{BB962C8B-B14F-4D97-AF65-F5344CB8AC3E}">
        <p14:creationId xmlns:p14="http://schemas.microsoft.com/office/powerpoint/2010/main" val="216901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620986" y="1825625"/>
            <a:ext cx="7202713" cy="4351338"/>
          </a:xfrm>
        </p:spPr>
        <p:txBody>
          <a:bodyPr/>
          <a:lstStyle/>
          <a:p>
            <a:pPr marL="514350" indent="-514350">
              <a:buFont typeface="+mj-lt"/>
              <a:buAutoNum type="arabicPeriod"/>
            </a:pPr>
            <a:r>
              <a:rPr lang="vi-VN" dirty="0">
                <a:solidFill>
                  <a:schemeClr val="bg2"/>
                </a:solidFill>
              </a:rPr>
              <a:t>Không gian địa chỉ</a:t>
            </a:r>
          </a:p>
          <a:p>
            <a:pPr marL="514350" indent="-514350">
              <a:buFont typeface="+mj-lt"/>
              <a:buAutoNum type="arabicPeriod"/>
            </a:pPr>
            <a:r>
              <a:rPr lang="vi-VN" dirty="0">
                <a:solidFill>
                  <a:schemeClr val="bg2"/>
                </a:solidFill>
              </a:rPr>
              <a:t>Ngăn xếp</a:t>
            </a:r>
          </a:p>
          <a:p>
            <a:pPr marL="514350" indent="-514350">
              <a:buFont typeface="+mj-lt"/>
              <a:buAutoNum type="arabicPeriod"/>
            </a:pPr>
            <a:r>
              <a:rPr lang="en-US" dirty="0" err="1">
                <a:solidFill>
                  <a:schemeClr val="bg2"/>
                </a:solidFill>
              </a:rPr>
              <a:t>Thủ</a:t>
            </a:r>
            <a:r>
              <a:rPr lang="en-US" dirty="0">
                <a:solidFill>
                  <a:schemeClr val="bg2"/>
                </a:solidFill>
              </a:rPr>
              <a:t> </a:t>
            </a:r>
            <a:r>
              <a:rPr lang="en-US" dirty="0" err="1">
                <a:solidFill>
                  <a:schemeClr val="bg2"/>
                </a:solidFill>
              </a:rPr>
              <a:t>tục</a:t>
            </a:r>
            <a:endParaRPr lang="en-US" dirty="0">
              <a:solidFill>
                <a:schemeClr val="bg2"/>
              </a:solidFill>
            </a:endParaRPr>
          </a:p>
          <a:p>
            <a:pPr marL="514350" indent="-514350">
              <a:buFont typeface="+mj-lt"/>
              <a:buAutoNum type="arabicPeriod"/>
            </a:pPr>
            <a:r>
              <a:rPr lang="vi-VN" dirty="0">
                <a:solidFill>
                  <a:schemeClr val="bg2"/>
                </a:solidFill>
              </a:rPr>
              <a:t>Mảng và Con trỏ</a:t>
            </a:r>
          </a:p>
          <a:p>
            <a:pPr marL="514350" indent="-514350">
              <a:buFont typeface="+mj-lt"/>
              <a:buAutoNum type="arabicPeriod"/>
            </a:pPr>
            <a:r>
              <a:rPr lang="vi-VN" dirty="0"/>
              <a:t>Câu hỏi và Bài 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24</a:t>
            </a:fld>
            <a:endParaRPr lang="en-US"/>
          </a:p>
        </p:txBody>
      </p:sp>
      <p:pic>
        <p:nvPicPr>
          <p:cNvPr id="6" name="Picture 5">
            <a:extLst>
              <a:ext uri="{FF2B5EF4-FFF2-40B4-BE49-F238E27FC236}">
                <a16:creationId xmlns:a16="http://schemas.microsoft.com/office/drawing/2014/main" id="{3D3083C8-702D-44B0-89E4-154A4A49F46E}"/>
              </a:ext>
            </a:extLst>
          </p:cNvPr>
          <p:cNvPicPr>
            <a:picLocks noChangeAspect="1"/>
          </p:cNvPicPr>
          <p:nvPr/>
        </p:nvPicPr>
        <p:blipFill>
          <a:blip r:embed="rId2"/>
          <a:stretch>
            <a:fillRect/>
          </a:stretch>
        </p:blipFill>
        <p:spPr>
          <a:xfrm>
            <a:off x="393698" y="1690688"/>
            <a:ext cx="4097256" cy="4665661"/>
          </a:xfrm>
          <a:prstGeom prst="rect">
            <a:avLst/>
          </a:prstGeom>
        </p:spPr>
      </p:pic>
    </p:spTree>
    <p:extLst>
      <p:ext uri="{BB962C8B-B14F-4D97-AF65-F5344CB8AC3E}">
        <p14:creationId xmlns:p14="http://schemas.microsoft.com/office/powerpoint/2010/main" val="2152459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D13-12D1-46F4-9FEF-97870279C1E6}"/>
              </a:ext>
            </a:extLst>
          </p:cNvPr>
          <p:cNvSpPr>
            <a:spLocks noGrp="1"/>
          </p:cNvSpPr>
          <p:nvPr>
            <p:ph type="title"/>
          </p:nvPr>
        </p:nvSpPr>
        <p:spPr/>
        <p:txBody>
          <a:bodyPr/>
          <a:lstStyle/>
          <a:p>
            <a:r>
              <a:rPr lang="vi-VN" dirty="0"/>
              <a:t>5. Câu hỏi và Bài tập</a:t>
            </a:r>
            <a:endParaRPr lang="en-US" dirty="0"/>
          </a:p>
        </p:txBody>
      </p:sp>
      <p:sp>
        <p:nvSpPr>
          <p:cNvPr id="3" name="Content Placeholder 2">
            <a:extLst>
              <a:ext uri="{FF2B5EF4-FFF2-40B4-BE49-F238E27FC236}">
                <a16:creationId xmlns:a16="http://schemas.microsoft.com/office/drawing/2014/main" id="{42CDCB6C-C121-4965-82E5-5A13BF6AAEC6}"/>
              </a:ext>
            </a:extLst>
          </p:cNvPr>
          <p:cNvSpPr>
            <a:spLocks noGrp="1"/>
          </p:cNvSpPr>
          <p:nvPr>
            <p:ph idx="1"/>
          </p:nvPr>
        </p:nvSpPr>
        <p:spPr/>
        <p:txBody>
          <a:bodyPr/>
          <a:lstStyle/>
          <a:p>
            <a:r>
              <a:rPr lang="vi-VN" dirty="0"/>
              <a:t>Biên dịch thủ tục swap bên dưới sang hợp ngữ MIPS bằng cách sử dụng con trỏ</a:t>
            </a:r>
          </a:p>
          <a:p>
            <a:pPr marL="0" indent="0">
              <a:buNone/>
            </a:pPr>
            <a:r>
              <a:rPr lang="en-US" altLang="en-US" b="1" dirty="0">
                <a:latin typeface="Courier New" panose="02070309020205020404" pitchFamily="49" charset="0"/>
                <a:cs typeface="Courier New" panose="02070309020205020404" pitchFamily="49" charset="0"/>
              </a:rPr>
              <a:t>void swap(int v[], int k)</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v[k];</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v[k] = v[k+1];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v[k+1] =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20F1C58B-1323-46E8-8364-4E02E514C412}"/>
              </a:ext>
            </a:extLst>
          </p:cNvPr>
          <p:cNvSpPr>
            <a:spLocks noGrp="1"/>
          </p:cNvSpPr>
          <p:nvPr>
            <p:ph type="sldNum" sz="quarter" idx="12"/>
          </p:nvPr>
        </p:nvSpPr>
        <p:spPr/>
        <p:txBody>
          <a:bodyPr/>
          <a:lstStyle/>
          <a:p>
            <a:fld id="{3C3C09BB-C7E7-4454-851F-EF8D770487CA}" type="slidenum">
              <a:rPr lang="en-US" smtClean="0"/>
              <a:pPr/>
              <a:t>25</a:t>
            </a:fld>
            <a:endParaRPr lang="en-US"/>
          </a:p>
        </p:txBody>
      </p:sp>
    </p:spTree>
    <p:extLst>
      <p:ext uri="{BB962C8B-B14F-4D97-AF65-F5344CB8AC3E}">
        <p14:creationId xmlns:p14="http://schemas.microsoft.com/office/powerpoint/2010/main" val="283654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620986" y="1825625"/>
            <a:ext cx="7202713" cy="4351338"/>
          </a:xfrm>
        </p:spPr>
        <p:txBody>
          <a:bodyPr/>
          <a:lstStyle/>
          <a:p>
            <a:pPr marL="514350" indent="-514350">
              <a:buFont typeface="+mj-lt"/>
              <a:buAutoNum type="arabicPeriod"/>
            </a:pPr>
            <a:r>
              <a:rPr lang="vi-VN" dirty="0"/>
              <a:t>Không gian địa chỉ</a:t>
            </a:r>
          </a:p>
          <a:p>
            <a:pPr marL="514350" indent="-514350">
              <a:buFont typeface="+mj-lt"/>
              <a:buAutoNum type="arabicPeriod"/>
            </a:pPr>
            <a:r>
              <a:rPr lang="vi-VN" dirty="0">
                <a:solidFill>
                  <a:schemeClr val="bg2"/>
                </a:solidFill>
              </a:rPr>
              <a:t>Ngăn xếp</a:t>
            </a:r>
          </a:p>
          <a:p>
            <a:pPr marL="514350" indent="-514350">
              <a:buFont typeface="+mj-lt"/>
              <a:buAutoNum type="arabicPeriod"/>
            </a:pPr>
            <a:r>
              <a:rPr lang="en-US" dirty="0" err="1">
                <a:solidFill>
                  <a:schemeClr val="bg2"/>
                </a:solidFill>
              </a:rPr>
              <a:t>Thủ</a:t>
            </a:r>
            <a:r>
              <a:rPr lang="en-US" dirty="0">
                <a:solidFill>
                  <a:schemeClr val="bg2"/>
                </a:solidFill>
              </a:rPr>
              <a:t> </a:t>
            </a:r>
            <a:r>
              <a:rPr lang="en-US" dirty="0" err="1">
                <a:solidFill>
                  <a:schemeClr val="bg2"/>
                </a:solidFill>
              </a:rPr>
              <a:t>tục</a:t>
            </a:r>
            <a:endParaRPr lang="en-US" dirty="0">
              <a:solidFill>
                <a:schemeClr val="bg2"/>
              </a:solidFill>
            </a:endParaRPr>
          </a:p>
          <a:p>
            <a:pPr marL="514350" indent="-514350">
              <a:buFont typeface="+mj-lt"/>
              <a:buAutoNum type="arabicPeriod"/>
            </a:pPr>
            <a:r>
              <a:rPr lang="vi-VN" dirty="0">
                <a:solidFill>
                  <a:schemeClr val="bg2"/>
                </a:solidFill>
              </a:rPr>
              <a:t>Mảng và Con trỏ</a:t>
            </a:r>
          </a:p>
          <a:p>
            <a:pPr marL="514350" indent="-514350">
              <a:buFont typeface="+mj-lt"/>
              <a:buAutoNum type="arabicPeriod"/>
            </a:pPr>
            <a:r>
              <a:rPr lang="vi-VN" dirty="0">
                <a:solidFill>
                  <a:schemeClr val="bg2"/>
                </a:solidFill>
              </a:rPr>
              <a:t>Câu hỏi và Bài 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3</a:t>
            </a:fld>
            <a:endParaRPr lang="en-US"/>
          </a:p>
        </p:txBody>
      </p:sp>
      <p:pic>
        <p:nvPicPr>
          <p:cNvPr id="6" name="Picture 5">
            <a:extLst>
              <a:ext uri="{FF2B5EF4-FFF2-40B4-BE49-F238E27FC236}">
                <a16:creationId xmlns:a16="http://schemas.microsoft.com/office/drawing/2014/main" id="{3D3083C8-702D-44B0-89E4-154A4A49F46E}"/>
              </a:ext>
            </a:extLst>
          </p:cNvPr>
          <p:cNvPicPr>
            <a:picLocks noChangeAspect="1"/>
          </p:cNvPicPr>
          <p:nvPr/>
        </p:nvPicPr>
        <p:blipFill>
          <a:blip r:embed="rId2"/>
          <a:stretch>
            <a:fillRect/>
          </a:stretch>
        </p:blipFill>
        <p:spPr>
          <a:xfrm>
            <a:off x="393698" y="1690688"/>
            <a:ext cx="4097256" cy="4665661"/>
          </a:xfrm>
          <a:prstGeom prst="rect">
            <a:avLst/>
          </a:prstGeom>
        </p:spPr>
      </p:pic>
    </p:spTree>
    <p:extLst>
      <p:ext uri="{BB962C8B-B14F-4D97-AF65-F5344CB8AC3E}">
        <p14:creationId xmlns:p14="http://schemas.microsoft.com/office/powerpoint/2010/main" val="246571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2C7D0-907E-4A63-8CF3-77BE5C0A4071}"/>
              </a:ext>
            </a:extLst>
          </p:cNvPr>
          <p:cNvSpPr>
            <a:spLocks noGrp="1"/>
          </p:cNvSpPr>
          <p:nvPr>
            <p:ph idx="1"/>
          </p:nvPr>
        </p:nvSpPr>
        <p:spPr>
          <a:xfrm>
            <a:off x="393700" y="1690688"/>
            <a:ext cx="7518397" cy="4665661"/>
          </a:xfrm>
        </p:spPr>
        <p:txBody>
          <a:bodyPr>
            <a:normAutofit/>
          </a:bodyPr>
          <a:lstStyle/>
          <a:p>
            <a:pPr algn="just"/>
            <a:r>
              <a:rPr lang="vi-VN" dirty="0"/>
              <a:t>Bộ nhớ được tổ chức như là mảng 1 chiều các word</a:t>
            </a:r>
          </a:p>
          <a:p>
            <a:pPr lvl="1" algn="just"/>
            <a:r>
              <a:rPr lang="vi-VN" dirty="0"/>
              <a:t>Mỗi word có một địa chỉ truy cập duy nhất</a:t>
            </a:r>
          </a:p>
          <a:p>
            <a:pPr lvl="1" algn="just"/>
            <a:r>
              <a:rPr lang="vi-VN" dirty="0"/>
              <a:t>Nhiều word liên tiếp tạo thành một phân đoạn (segment) với chức năng chuyên biệt</a:t>
            </a:r>
          </a:p>
          <a:p>
            <a:pPr lvl="2" algn="just"/>
            <a:r>
              <a:rPr lang="vi-VN" dirty="0"/>
              <a:t>Text (Code): Mã chương trình</a:t>
            </a:r>
          </a:p>
          <a:p>
            <a:pPr lvl="2" algn="just"/>
            <a:r>
              <a:rPr lang="vi-VN" dirty="0"/>
              <a:t>Static Data: Hằng số và biến tĩnh</a:t>
            </a:r>
          </a:p>
          <a:p>
            <a:pPr lvl="2" algn="just"/>
            <a:r>
              <a:rPr lang="vi-VN" dirty="0"/>
              <a:t>Dynamic Data (Heap): Cấu trúc dữ liệu động</a:t>
            </a:r>
          </a:p>
          <a:p>
            <a:pPr lvl="2" algn="just"/>
            <a:r>
              <a:rPr lang="vi-VN" dirty="0"/>
              <a:t>Stack (ngăn xếp): Cấu trúc dữ liệu LIFO, biến cục bộ</a:t>
            </a:r>
          </a:p>
          <a:p>
            <a:pPr lvl="2" algn="just"/>
            <a:r>
              <a:rPr lang="vi-VN" dirty="0"/>
              <a:t>Dự phòng: Dành cho các mục đích khác (I/O,  ...)</a:t>
            </a:r>
          </a:p>
          <a:p>
            <a:pPr lvl="1"/>
            <a:endParaRPr lang="vi-VN" dirty="0"/>
          </a:p>
          <a:p>
            <a:endParaRPr lang="en-US" dirty="0"/>
          </a:p>
        </p:txBody>
      </p:sp>
      <p:sp>
        <p:nvSpPr>
          <p:cNvPr id="2" name="Title 1">
            <a:extLst>
              <a:ext uri="{FF2B5EF4-FFF2-40B4-BE49-F238E27FC236}">
                <a16:creationId xmlns:a16="http://schemas.microsoft.com/office/drawing/2014/main" id="{F586E4A0-D88C-420D-A3ED-F8D73DCB77E8}"/>
              </a:ext>
            </a:extLst>
          </p:cNvPr>
          <p:cNvSpPr>
            <a:spLocks noGrp="1"/>
          </p:cNvSpPr>
          <p:nvPr>
            <p:ph type="title"/>
          </p:nvPr>
        </p:nvSpPr>
        <p:spPr>
          <a:xfrm>
            <a:off x="393701" y="365125"/>
            <a:ext cx="7543799" cy="1325563"/>
          </a:xfrm>
        </p:spPr>
        <p:txBody>
          <a:bodyPr/>
          <a:lstStyle/>
          <a:p>
            <a:r>
              <a:rPr lang="vi-VN" dirty="0"/>
              <a:t>1. Không gian địa chỉ</a:t>
            </a:r>
            <a:endParaRPr lang="en-US" dirty="0"/>
          </a:p>
        </p:txBody>
      </p:sp>
      <p:sp>
        <p:nvSpPr>
          <p:cNvPr id="4" name="Slide Number Placeholder 3">
            <a:extLst>
              <a:ext uri="{FF2B5EF4-FFF2-40B4-BE49-F238E27FC236}">
                <a16:creationId xmlns:a16="http://schemas.microsoft.com/office/drawing/2014/main" id="{BB0A4FD7-3BE7-4C72-BBAF-C3B34C911D8B}"/>
              </a:ext>
            </a:extLst>
          </p:cNvPr>
          <p:cNvSpPr>
            <a:spLocks noGrp="1"/>
          </p:cNvSpPr>
          <p:nvPr>
            <p:ph type="sldNum" sz="quarter" idx="12"/>
          </p:nvPr>
        </p:nvSpPr>
        <p:spPr/>
        <p:txBody>
          <a:bodyPr/>
          <a:lstStyle/>
          <a:p>
            <a:fld id="{3C3C09BB-C7E7-4454-851F-EF8D770487CA}" type="slidenum">
              <a:rPr lang="en-US" smtClean="0"/>
              <a:pPr/>
              <a:t>4</a:t>
            </a:fld>
            <a:endParaRPr lang="en-US"/>
          </a:p>
        </p:txBody>
      </p:sp>
      <p:pic>
        <p:nvPicPr>
          <p:cNvPr id="6" name="Picture 5">
            <a:extLst>
              <a:ext uri="{FF2B5EF4-FFF2-40B4-BE49-F238E27FC236}">
                <a16:creationId xmlns:a16="http://schemas.microsoft.com/office/drawing/2014/main" id="{3A1ED3E6-32EA-4B62-98D8-F73C16FB6EDD}"/>
              </a:ext>
            </a:extLst>
          </p:cNvPr>
          <p:cNvPicPr>
            <a:picLocks noChangeAspect="1"/>
          </p:cNvPicPr>
          <p:nvPr/>
        </p:nvPicPr>
        <p:blipFill>
          <a:blip r:embed="rId3"/>
          <a:stretch>
            <a:fillRect/>
          </a:stretch>
        </p:blipFill>
        <p:spPr>
          <a:xfrm>
            <a:off x="8676497" y="141875"/>
            <a:ext cx="3121802" cy="3229917"/>
          </a:xfrm>
          <a:prstGeom prst="rect">
            <a:avLst/>
          </a:prstGeom>
        </p:spPr>
      </p:pic>
      <p:pic>
        <p:nvPicPr>
          <p:cNvPr id="8" name="Picture 7">
            <a:extLst>
              <a:ext uri="{FF2B5EF4-FFF2-40B4-BE49-F238E27FC236}">
                <a16:creationId xmlns:a16="http://schemas.microsoft.com/office/drawing/2014/main" id="{7037DD6F-7DC2-4C5F-B514-21756DFD3A9D}"/>
              </a:ext>
            </a:extLst>
          </p:cNvPr>
          <p:cNvPicPr>
            <a:picLocks noChangeAspect="1"/>
          </p:cNvPicPr>
          <p:nvPr/>
        </p:nvPicPr>
        <p:blipFill rotWithShape="1">
          <a:blip r:embed="rId4"/>
          <a:srcRect/>
          <a:stretch/>
        </p:blipFill>
        <p:spPr>
          <a:xfrm>
            <a:off x="7937500" y="3371792"/>
            <a:ext cx="3886201" cy="2984557"/>
          </a:xfrm>
          <a:prstGeom prst="rect">
            <a:avLst/>
          </a:prstGeom>
        </p:spPr>
      </p:pic>
    </p:spTree>
    <p:extLst>
      <p:ext uri="{BB962C8B-B14F-4D97-AF65-F5344CB8AC3E}">
        <p14:creationId xmlns:p14="http://schemas.microsoft.com/office/powerpoint/2010/main" val="420220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620986" y="1825625"/>
            <a:ext cx="7202713" cy="4351338"/>
          </a:xfrm>
        </p:spPr>
        <p:txBody>
          <a:bodyPr/>
          <a:lstStyle/>
          <a:p>
            <a:pPr marL="514350" indent="-514350">
              <a:buFont typeface="+mj-lt"/>
              <a:buAutoNum type="arabicPeriod"/>
            </a:pPr>
            <a:r>
              <a:rPr lang="vi-VN" dirty="0">
                <a:solidFill>
                  <a:schemeClr val="bg2"/>
                </a:solidFill>
              </a:rPr>
              <a:t>Không gian địa chỉ</a:t>
            </a:r>
          </a:p>
          <a:p>
            <a:pPr marL="514350" indent="-514350">
              <a:buFont typeface="+mj-lt"/>
              <a:buAutoNum type="arabicPeriod"/>
            </a:pPr>
            <a:r>
              <a:rPr lang="vi-VN" dirty="0"/>
              <a:t>Ngăn xếp</a:t>
            </a:r>
          </a:p>
          <a:p>
            <a:pPr marL="514350" indent="-514350">
              <a:buFont typeface="+mj-lt"/>
              <a:buAutoNum type="arabicPeriod"/>
            </a:pPr>
            <a:r>
              <a:rPr lang="en-US" dirty="0" err="1">
                <a:solidFill>
                  <a:schemeClr val="bg2"/>
                </a:solidFill>
              </a:rPr>
              <a:t>Thủ</a:t>
            </a:r>
            <a:r>
              <a:rPr lang="en-US" dirty="0">
                <a:solidFill>
                  <a:schemeClr val="bg2"/>
                </a:solidFill>
              </a:rPr>
              <a:t> </a:t>
            </a:r>
            <a:r>
              <a:rPr lang="en-US" dirty="0" err="1">
                <a:solidFill>
                  <a:schemeClr val="bg2"/>
                </a:solidFill>
              </a:rPr>
              <a:t>tục</a:t>
            </a:r>
            <a:endParaRPr lang="en-US" dirty="0">
              <a:solidFill>
                <a:schemeClr val="bg2"/>
              </a:solidFill>
            </a:endParaRPr>
          </a:p>
          <a:p>
            <a:pPr marL="514350" indent="-514350">
              <a:buFont typeface="+mj-lt"/>
              <a:buAutoNum type="arabicPeriod"/>
            </a:pPr>
            <a:r>
              <a:rPr lang="vi-VN" dirty="0">
                <a:solidFill>
                  <a:schemeClr val="bg2"/>
                </a:solidFill>
              </a:rPr>
              <a:t>Mảng và Con trỏ</a:t>
            </a:r>
          </a:p>
          <a:p>
            <a:pPr marL="514350" indent="-514350">
              <a:buFont typeface="+mj-lt"/>
              <a:buAutoNum type="arabicPeriod"/>
            </a:pPr>
            <a:r>
              <a:rPr lang="vi-VN" dirty="0">
                <a:solidFill>
                  <a:schemeClr val="bg2"/>
                </a:solidFill>
              </a:rPr>
              <a:t>Câu hỏi và Bài 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5</a:t>
            </a:fld>
            <a:endParaRPr lang="en-US"/>
          </a:p>
        </p:txBody>
      </p:sp>
      <p:pic>
        <p:nvPicPr>
          <p:cNvPr id="6" name="Picture 5">
            <a:extLst>
              <a:ext uri="{FF2B5EF4-FFF2-40B4-BE49-F238E27FC236}">
                <a16:creationId xmlns:a16="http://schemas.microsoft.com/office/drawing/2014/main" id="{3D3083C8-702D-44B0-89E4-154A4A49F46E}"/>
              </a:ext>
            </a:extLst>
          </p:cNvPr>
          <p:cNvPicPr>
            <a:picLocks noChangeAspect="1"/>
          </p:cNvPicPr>
          <p:nvPr/>
        </p:nvPicPr>
        <p:blipFill>
          <a:blip r:embed="rId2"/>
          <a:stretch>
            <a:fillRect/>
          </a:stretch>
        </p:blipFill>
        <p:spPr>
          <a:xfrm>
            <a:off x="393698" y="1690688"/>
            <a:ext cx="4097256" cy="4665661"/>
          </a:xfrm>
          <a:prstGeom prst="rect">
            <a:avLst/>
          </a:prstGeom>
        </p:spPr>
      </p:pic>
    </p:spTree>
    <p:extLst>
      <p:ext uri="{BB962C8B-B14F-4D97-AF65-F5344CB8AC3E}">
        <p14:creationId xmlns:p14="http://schemas.microsoft.com/office/powerpoint/2010/main" val="212242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8E8A-81A7-421A-AC50-08DC082614BC}"/>
              </a:ext>
            </a:extLst>
          </p:cNvPr>
          <p:cNvSpPr>
            <a:spLocks noGrp="1"/>
          </p:cNvSpPr>
          <p:nvPr>
            <p:ph type="title"/>
          </p:nvPr>
        </p:nvSpPr>
        <p:spPr/>
        <p:txBody>
          <a:bodyPr/>
          <a:lstStyle/>
          <a:p>
            <a:r>
              <a:rPr lang="vi-VN" dirty="0"/>
              <a:t>2. Ngăn xếp</a:t>
            </a:r>
            <a:endParaRPr lang="en-US" dirty="0"/>
          </a:p>
        </p:txBody>
      </p:sp>
      <p:sp>
        <p:nvSpPr>
          <p:cNvPr id="3" name="Content Placeholder 2">
            <a:extLst>
              <a:ext uri="{FF2B5EF4-FFF2-40B4-BE49-F238E27FC236}">
                <a16:creationId xmlns:a16="http://schemas.microsoft.com/office/drawing/2014/main" id="{D5EF845F-1653-4FEE-B2B6-EC2E724D1E2E}"/>
              </a:ext>
            </a:extLst>
          </p:cNvPr>
          <p:cNvSpPr>
            <a:spLocks noGrp="1"/>
          </p:cNvSpPr>
          <p:nvPr>
            <p:ph idx="1"/>
          </p:nvPr>
        </p:nvSpPr>
        <p:spPr/>
        <p:txBody>
          <a:bodyPr/>
          <a:lstStyle/>
          <a:p>
            <a:pPr algn="just"/>
            <a:r>
              <a:rPr lang="vi-VN" dirty="0"/>
              <a:t>Ngăn xếp: Cấu trúc dữ liệu theo cơ chế </a:t>
            </a:r>
            <a:r>
              <a:rPr lang="vi-VN" b="1" dirty="0"/>
              <a:t>Vào sau Ra trước</a:t>
            </a:r>
          </a:p>
          <a:p>
            <a:pPr marL="0" indent="0">
              <a:buNone/>
            </a:pPr>
            <a:endParaRPr lang="en-US" dirty="0"/>
          </a:p>
        </p:txBody>
      </p:sp>
      <p:sp>
        <p:nvSpPr>
          <p:cNvPr id="4" name="Slide Number Placeholder 3">
            <a:extLst>
              <a:ext uri="{FF2B5EF4-FFF2-40B4-BE49-F238E27FC236}">
                <a16:creationId xmlns:a16="http://schemas.microsoft.com/office/drawing/2014/main" id="{38358E78-0207-4FBB-8561-9DD85D428025}"/>
              </a:ext>
            </a:extLst>
          </p:cNvPr>
          <p:cNvSpPr>
            <a:spLocks noGrp="1"/>
          </p:cNvSpPr>
          <p:nvPr>
            <p:ph type="sldNum" sz="quarter" idx="12"/>
          </p:nvPr>
        </p:nvSpPr>
        <p:spPr/>
        <p:txBody>
          <a:bodyPr/>
          <a:lstStyle/>
          <a:p>
            <a:fld id="{3C3C09BB-C7E7-4454-851F-EF8D770487CA}" type="slidenum">
              <a:rPr lang="en-US" smtClean="0"/>
              <a:pPr/>
              <a:t>6</a:t>
            </a:fld>
            <a:endParaRPr lang="en-US"/>
          </a:p>
        </p:txBody>
      </p:sp>
      <p:pic>
        <p:nvPicPr>
          <p:cNvPr id="14" name="Picture 13">
            <a:extLst>
              <a:ext uri="{FF2B5EF4-FFF2-40B4-BE49-F238E27FC236}">
                <a16:creationId xmlns:a16="http://schemas.microsoft.com/office/drawing/2014/main" id="{DE8C0F7D-658D-4425-AED1-FF6295D5A585}"/>
              </a:ext>
            </a:extLst>
          </p:cNvPr>
          <p:cNvPicPr>
            <a:picLocks noChangeAspect="1"/>
          </p:cNvPicPr>
          <p:nvPr/>
        </p:nvPicPr>
        <p:blipFill>
          <a:blip r:embed="rId3"/>
          <a:stretch>
            <a:fillRect/>
          </a:stretch>
        </p:blipFill>
        <p:spPr>
          <a:xfrm>
            <a:off x="5440" y="2336662"/>
            <a:ext cx="3483754" cy="3975238"/>
          </a:xfrm>
          <a:prstGeom prst="rect">
            <a:avLst/>
          </a:prstGeom>
        </p:spPr>
      </p:pic>
      <p:pic>
        <p:nvPicPr>
          <p:cNvPr id="16" name="Picture 15">
            <a:extLst>
              <a:ext uri="{FF2B5EF4-FFF2-40B4-BE49-F238E27FC236}">
                <a16:creationId xmlns:a16="http://schemas.microsoft.com/office/drawing/2014/main" id="{24DD360C-649B-4BD4-8677-871D265E83C2}"/>
              </a:ext>
            </a:extLst>
          </p:cNvPr>
          <p:cNvPicPr>
            <a:picLocks noChangeAspect="1"/>
          </p:cNvPicPr>
          <p:nvPr/>
        </p:nvPicPr>
        <p:blipFill>
          <a:blip r:embed="rId4"/>
          <a:stretch>
            <a:fillRect/>
          </a:stretch>
        </p:blipFill>
        <p:spPr>
          <a:xfrm>
            <a:off x="3514594" y="2336661"/>
            <a:ext cx="2002022" cy="3975237"/>
          </a:xfrm>
          <a:prstGeom prst="rect">
            <a:avLst/>
          </a:prstGeom>
        </p:spPr>
      </p:pic>
      <p:pic>
        <p:nvPicPr>
          <p:cNvPr id="20" name="Picture 19">
            <a:extLst>
              <a:ext uri="{FF2B5EF4-FFF2-40B4-BE49-F238E27FC236}">
                <a16:creationId xmlns:a16="http://schemas.microsoft.com/office/drawing/2014/main" id="{F225D138-499A-4442-A1C3-D8BD07381615}"/>
              </a:ext>
            </a:extLst>
          </p:cNvPr>
          <p:cNvPicPr>
            <a:picLocks noChangeAspect="1"/>
          </p:cNvPicPr>
          <p:nvPr/>
        </p:nvPicPr>
        <p:blipFill>
          <a:blip r:embed="rId5"/>
          <a:stretch>
            <a:fillRect/>
          </a:stretch>
        </p:blipFill>
        <p:spPr>
          <a:xfrm>
            <a:off x="5521905" y="2336661"/>
            <a:ext cx="2838321" cy="3501076"/>
          </a:xfrm>
          <a:prstGeom prst="rect">
            <a:avLst/>
          </a:prstGeom>
        </p:spPr>
      </p:pic>
      <p:pic>
        <p:nvPicPr>
          <p:cNvPr id="22" name="Picture 21">
            <a:extLst>
              <a:ext uri="{FF2B5EF4-FFF2-40B4-BE49-F238E27FC236}">
                <a16:creationId xmlns:a16="http://schemas.microsoft.com/office/drawing/2014/main" id="{F36B3677-E035-4FCF-B3B6-A75942664908}"/>
              </a:ext>
            </a:extLst>
          </p:cNvPr>
          <p:cNvPicPr>
            <a:picLocks noChangeAspect="1"/>
          </p:cNvPicPr>
          <p:nvPr/>
        </p:nvPicPr>
        <p:blipFill>
          <a:blip r:embed="rId6"/>
          <a:stretch>
            <a:fillRect/>
          </a:stretch>
        </p:blipFill>
        <p:spPr>
          <a:xfrm>
            <a:off x="7878007" y="2336661"/>
            <a:ext cx="2695194" cy="3840302"/>
          </a:xfrm>
          <a:prstGeom prst="rect">
            <a:avLst/>
          </a:prstGeom>
        </p:spPr>
      </p:pic>
      <p:pic>
        <p:nvPicPr>
          <p:cNvPr id="24" name="Picture 23">
            <a:extLst>
              <a:ext uri="{FF2B5EF4-FFF2-40B4-BE49-F238E27FC236}">
                <a16:creationId xmlns:a16="http://schemas.microsoft.com/office/drawing/2014/main" id="{DED84530-3922-4FAD-9AC3-82AFA3569BC5}"/>
              </a:ext>
            </a:extLst>
          </p:cNvPr>
          <p:cNvPicPr>
            <a:picLocks noChangeAspect="1"/>
          </p:cNvPicPr>
          <p:nvPr/>
        </p:nvPicPr>
        <p:blipFill>
          <a:blip r:embed="rId7"/>
          <a:stretch>
            <a:fillRect/>
          </a:stretch>
        </p:blipFill>
        <p:spPr>
          <a:xfrm>
            <a:off x="10054340" y="2336662"/>
            <a:ext cx="1953671" cy="3106196"/>
          </a:xfrm>
          <a:prstGeom prst="rect">
            <a:avLst/>
          </a:prstGeom>
        </p:spPr>
      </p:pic>
    </p:spTree>
    <p:extLst>
      <p:ext uri="{BB962C8B-B14F-4D97-AF65-F5344CB8AC3E}">
        <p14:creationId xmlns:p14="http://schemas.microsoft.com/office/powerpoint/2010/main" val="15713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620986" y="1825625"/>
            <a:ext cx="7202713" cy="4351338"/>
          </a:xfrm>
        </p:spPr>
        <p:txBody>
          <a:bodyPr/>
          <a:lstStyle/>
          <a:p>
            <a:pPr marL="514350" indent="-514350">
              <a:buFont typeface="+mj-lt"/>
              <a:buAutoNum type="arabicPeriod"/>
            </a:pPr>
            <a:r>
              <a:rPr lang="vi-VN" dirty="0">
                <a:solidFill>
                  <a:schemeClr val="bg2"/>
                </a:solidFill>
              </a:rPr>
              <a:t>Không gian địa chỉ</a:t>
            </a:r>
          </a:p>
          <a:p>
            <a:pPr marL="514350" indent="-514350">
              <a:buFont typeface="+mj-lt"/>
              <a:buAutoNum type="arabicPeriod"/>
            </a:pPr>
            <a:r>
              <a:rPr lang="vi-VN" dirty="0">
                <a:solidFill>
                  <a:schemeClr val="bg2"/>
                </a:solidFill>
              </a:rPr>
              <a:t>Ngăn xếp</a:t>
            </a:r>
          </a:p>
          <a:p>
            <a:pPr marL="514350" indent="-514350">
              <a:buFont typeface="+mj-lt"/>
              <a:buAutoNum type="arabicPeriod"/>
            </a:pPr>
            <a:r>
              <a:rPr lang="en-US" dirty="0" err="1"/>
              <a:t>Thủ</a:t>
            </a:r>
            <a:r>
              <a:rPr lang="en-US" dirty="0"/>
              <a:t> </a:t>
            </a:r>
            <a:r>
              <a:rPr lang="en-US" dirty="0" err="1"/>
              <a:t>tục</a:t>
            </a:r>
            <a:endParaRPr lang="en-US" dirty="0"/>
          </a:p>
          <a:p>
            <a:pPr marL="514350" indent="-514350">
              <a:buFont typeface="+mj-lt"/>
              <a:buAutoNum type="arabicPeriod"/>
            </a:pPr>
            <a:r>
              <a:rPr lang="vi-VN" dirty="0">
                <a:solidFill>
                  <a:schemeClr val="bg2"/>
                </a:solidFill>
              </a:rPr>
              <a:t>Mảng và Con trỏ</a:t>
            </a:r>
          </a:p>
          <a:p>
            <a:pPr marL="514350" indent="-514350">
              <a:buFont typeface="+mj-lt"/>
              <a:buAutoNum type="arabicPeriod"/>
            </a:pPr>
            <a:r>
              <a:rPr lang="vi-VN" dirty="0">
                <a:solidFill>
                  <a:schemeClr val="bg2"/>
                </a:solidFill>
              </a:rPr>
              <a:t>Câu hỏi và Bài 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7</a:t>
            </a:fld>
            <a:endParaRPr lang="en-US"/>
          </a:p>
        </p:txBody>
      </p:sp>
      <p:pic>
        <p:nvPicPr>
          <p:cNvPr id="6" name="Picture 5">
            <a:extLst>
              <a:ext uri="{FF2B5EF4-FFF2-40B4-BE49-F238E27FC236}">
                <a16:creationId xmlns:a16="http://schemas.microsoft.com/office/drawing/2014/main" id="{3D3083C8-702D-44B0-89E4-154A4A49F46E}"/>
              </a:ext>
            </a:extLst>
          </p:cNvPr>
          <p:cNvPicPr>
            <a:picLocks noChangeAspect="1"/>
          </p:cNvPicPr>
          <p:nvPr/>
        </p:nvPicPr>
        <p:blipFill>
          <a:blip r:embed="rId2"/>
          <a:stretch>
            <a:fillRect/>
          </a:stretch>
        </p:blipFill>
        <p:spPr>
          <a:xfrm>
            <a:off x="393698" y="1690688"/>
            <a:ext cx="4097256" cy="4665661"/>
          </a:xfrm>
          <a:prstGeom prst="rect">
            <a:avLst/>
          </a:prstGeom>
        </p:spPr>
      </p:pic>
    </p:spTree>
    <p:extLst>
      <p:ext uri="{BB962C8B-B14F-4D97-AF65-F5344CB8AC3E}">
        <p14:creationId xmlns:p14="http://schemas.microsoft.com/office/powerpoint/2010/main" val="165834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3419-3696-4D12-B268-D95F9DA61A5D}"/>
              </a:ext>
            </a:extLst>
          </p:cNvPr>
          <p:cNvSpPr>
            <a:spLocks noGrp="1"/>
          </p:cNvSpPr>
          <p:nvPr>
            <p:ph type="title"/>
          </p:nvPr>
        </p:nvSpPr>
        <p:spPr/>
        <p:txBody>
          <a:bodyPr/>
          <a:lstStyle/>
          <a:p>
            <a:r>
              <a:rPr lang="vi-VN" dirty="0"/>
              <a:t>3. Thủ tục (1/11)</a:t>
            </a:r>
            <a:endParaRPr lang="en-US" dirty="0"/>
          </a:p>
        </p:txBody>
      </p:sp>
      <p:sp>
        <p:nvSpPr>
          <p:cNvPr id="3" name="Content Placeholder 2">
            <a:extLst>
              <a:ext uri="{FF2B5EF4-FFF2-40B4-BE49-F238E27FC236}">
                <a16:creationId xmlns:a16="http://schemas.microsoft.com/office/drawing/2014/main" id="{230FBB6B-C352-47B8-82A4-639D741CBA52}"/>
              </a:ext>
            </a:extLst>
          </p:cNvPr>
          <p:cNvSpPr>
            <a:spLocks noGrp="1"/>
          </p:cNvSpPr>
          <p:nvPr>
            <p:ph idx="1"/>
          </p:nvPr>
        </p:nvSpPr>
        <p:spPr/>
        <p:txBody>
          <a:bodyPr>
            <a:normAutofit lnSpcReduction="10000"/>
          </a:bodyPr>
          <a:lstStyle/>
          <a:p>
            <a:pPr algn="just"/>
            <a:r>
              <a:rPr lang="vi-VN" dirty="0"/>
              <a:t>Thủ tục là một đoạn chương trình có chức năng thực hiện một tác vụ chuyên biệt dựa trên các đối số được cung cấp</a:t>
            </a:r>
          </a:p>
          <a:p>
            <a:pPr lvl="1"/>
            <a:r>
              <a:rPr lang="vi-VN" dirty="0"/>
              <a:t>Chương trình dễ hiểu hơn</a:t>
            </a:r>
          </a:p>
          <a:p>
            <a:pPr lvl="1"/>
            <a:r>
              <a:rPr lang="vi-VN" dirty="0"/>
              <a:t>Tái sử dụng mã chương trình</a:t>
            </a:r>
          </a:p>
          <a:p>
            <a:r>
              <a:rPr lang="vi-VN" dirty="0"/>
              <a:t>Sử dụng thủ tục khi nào?</a:t>
            </a:r>
          </a:p>
          <a:p>
            <a:pPr lvl="1"/>
            <a:r>
              <a:rPr lang="vi-VN" dirty="0"/>
              <a:t>Chương trình có một tác vụ thực thi lại nhiều lần</a:t>
            </a:r>
          </a:p>
          <a:p>
            <a:pPr lvl="2"/>
            <a:r>
              <a:rPr lang="vi-VN" dirty="0"/>
              <a:t>Tác vụ là một thủ tục</a:t>
            </a:r>
          </a:p>
          <a:p>
            <a:pPr lvl="1"/>
            <a:r>
              <a:rPr lang="vi-VN" dirty="0"/>
              <a:t>Chương trình có nhiều khối mã, mỗi khối mã thực hiện một công việc nào đó</a:t>
            </a:r>
          </a:p>
          <a:p>
            <a:pPr lvl="2"/>
            <a:r>
              <a:rPr lang="vi-VN" dirty="0"/>
              <a:t>Mỗi khối mã là một thủ tục</a:t>
            </a:r>
            <a:endParaRPr lang="en-US" dirty="0"/>
          </a:p>
        </p:txBody>
      </p:sp>
      <p:sp>
        <p:nvSpPr>
          <p:cNvPr id="4" name="Slide Number Placeholder 3">
            <a:extLst>
              <a:ext uri="{FF2B5EF4-FFF2-40B4-BE49-F238E27FC236}">
                <a16:creationId xmlns:a16="http://schemas.microsoft.com/office/drawing/2014/main" id="{65A57A1D-B28E-4AF3-A985-B6CA81747B0E}"/>
              </a:ext>
            </a:extLst>
          </p:cNvPr>
          <p:cNvSpPr>
            <a:spLocks noGrp="1"/>
          </p:cNvSpPr>
          <p:nvPr>
            <p:ph type="sldNum" sz="quarter" idx="12"/>
          </p:nvPr>
        </p:nvSpPr>
        <p:spPr/>
        <p:txBody>
          <a:bodyPr/>
          <a:lstStyle/>
          <a:p>
            <a:fld id="{3C3C09BB-C7E7-4454-851F-EF8D770487CA}" type="slidenum">
              <a:rPr lang="en-US" smtClean="0"/>
              <a:pPr/>
              <a:t>8</a:t>
            </a:fld>
            <a:endParaRPr lang="en-US"/>
          </a:p>
        </p:txBody>
      </p:sp>
    </p:spTree>
    <p:extLst>
      <p:ext uri="{BB962C8B-B14F-4D97-AF65-F5344CB8AC3E}">
        <p14:creationId xmlns:p14="http://schemas.microsoft.com/office/powerpoint/2010/main" val="313747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9119-3496-41A8-A4AE-8C2FDD74F6E2}"/>
              </a:ext>
            </a:extLst>
          </p:cNvPr>
          <p:cNvSpPr>
            <a:spLocks noGrp="1"/>
          </p:cNvSpPr>
          <p:nvPr>
            <p:ph type="title"/>
          </p:nvPr>
        </p:nvSpPr>
        <p:spPr/>
        <p:txBody>
          <a:bodyPr/>
          <a:lstStyle/>
          <a:p>
            <a:r>
              <a:rPr lang="vi-VN" dirty="0"/>
              <a:t>3</a:t>
            </a:r>
            <a:r>
              <a:rPr lang="en-US" dirty="0"/>
              <a:t>. </a:t>
            </a:r>
            <a:r>
              <a:rPr lang="en-US" dirty="0" err="1"/>
              <a:t>Thủ</a:t>
            </a:r>
            <a:r>
              <a:rPr lang="en-US" dirty="0"/>
              <a:t> </a:t>
            </a:r>
            <a:r>
              <a:rPr lang="en-US" dirty="0" err="1"/>
              <a:t>tục</a:t>
            </a:r>
            <a:r>
              <a:rPr lang="en-US"/>
              <a:t> ()</a:t>
            </a:r>
            <a:endParaRPr lang="en-US" dirty="0"/>
          </a:p>
        </p:txBody>
      </p:sp>
      <p:sp>
        <p:nvSpPr>
          <p:cNvPr id="3" name="Content Placeholder 2">
            <a:extLst>
              <a:ext uri="{FF2B5EF4-FFF2-40B4-BE49-F238E27FC236}">
                <a16:creationId xmlns:a16="http://schemas.microsoft.com/office/drawing/2014/main" id="{7C50353C-9705-4346-B0A9-F6318BE74478}"/>
              </a:ext>
            </a:extLst>
          </p:cNvPr>
          <p:cNvSpPr>
            <a:spLocks noGrp="1"/>
          </p:cNvSpPr>
          <p:nvPr>
            <p:ph idx="1"/>
          </p:nvPr>
        </p:nvSpPr>
        <p:spPr/>
        <p:txBody>
          <a:bodyPr/>
          <a:lstStyle/>
          <a:p>
            <a:r>
              <a:rPr lang="en-US" dirty="0" err="1"/>
              <a:t>Quy</a:t>
            </a:r>
            <a:r>
              <a:rPr lang="en-US" dirty="0"/>
              <a:t> </a:t>
            </a:r>
            <a:r>
              <a:rPr lang="vi-VN" dirty="0"/>
              <a:t>ư</a:t>
            </a:r>
            <a:r>
              <a:rPr lang="en-US" dirty="0" err="1"/>
              <a:t>ớc</a:t>
            </a:r>
            <a:r>
              <a:rPr lang="en-US" dirty="0"/>
              <a:t>:</a:t>
            </a:r>
          </a:p>
          <a:p>
            <a:pPr lvl="1"/>
            <a:r>
              <a:rPr lang="en-US" dirty="0"/>
              <a:t> Thanh </a:t>
            </a:r>
            <a:r>
              <a:rPr lang="en-US" dirty="0" err="1"/>
              <a:t>ghi</a:t>
            </a:r>
            <a:r>
              <a:rPr lang="en-US" dirty="0"/>
              <a:t> </a:t>
            </a:r>
            <a:r>
              <a:rPr lang="en-US" dirty="0" err="1"/>
              <a:t>đối</a:t>
            </a:r>
            <a:r>
              <a:rPr lang="en-US" dirty="0"/>
              <a:t> </a:t>
            </a:r>
            <a:r>
              <a:rPr lang="en-US" dirty="0" err="1"/>
              <a:t>số</a:t>
            </a:r>
            <a:r>
              <a:rPr lang="en-US" dirty="0"/>
              <a:t>: $a0 - $a3</a:t>
            </a:r>
          </a:p>
          <a:p>
            <a:pPr lvl="1"/>
            <a:r>
              <a:rPr lang="en-US" dirty="0"/>
              <a:t> Thanh </a:t>
            </a:r>
            <a:r>
              <a:rPr lang="en-US" dirty="0" err="1"/>
              <a:t>ghi</a:t>
            </a:r>
            <a:r>
              <a:rPr lang="en-US" dirty="0"/>
              <a:t> </a:t>
            </a:r>
            <a:r>
              <a:rPr lang="en-US" dirty="0" err="1"/>
              <a:t>kết</a:t>
            </a:r>
            <a:r>
              <a:rPr lang="en-US" dirty="0"/>
              <a:t> </a:t>
            </a:r>
            <a:r>
              <a:rPr lang="en-US" dirty="0" err="1"/>
              <a:t>quả</a:t>
            </a:r>
            <a:r>
              <a:rPr lang="en-US" dirty="0"/>
              <a:t>: $v0, $v1</a:t>
            </a:r>
          </a:p>
          <a:p>
            <a:pPr lvl="1"/>
            <a:r>
              <a:rPr lang="en-US" dirty="0"/>
              <a:t> Thanh </a:t>
            </a:r>
            <a:r>
              <a:rPr lang="en-US" dirty="0" err="1"/>
              <a:t>ghi</a:t>
            </a:r>
            <a:r>
              <a:rPr lang="en-US" dirty="0"/>
              <a:t> </a:t>
            </a:r>
            <a:r>
              <a:rPr lang="en-US" dirty="0" err="1"/>
              <a:t>tạm</a:t>
            </a:r>
            <a:r>
              <a:rPr lang="en-US" dirty="0"/>
              <a:t>: $t0 - $t9</a:t>
            </a:r>
          </a:p>
          <a:p>
            <a:pPr lvl="1"/>
            <a:r>
              <a:rPr lang="en-US" b="1" dirty="0"/>
              <a:t> Thanh </a:t>
            </a:r>
            <a:r>
              <a:rPr lang="en-US" b="1" dirty="0" err="1"/>
              <a:t>ghi</a:t>
            </a:r>
            <a:r>
              <a:rPr lang="en-US" b="1" dirty="0"/>
              <a:t> </a:t>
            </a:r>
            <a:r>
              <a:rPr lang="en-US" b="1" dirty="0" err="1"/>
              <a:t>lưu</a:t>
            </a:r>
            <a:r>
              <a:rPr lang="en-US" b="1" dirty="0"/>
              <a:t> </a:t>
            </a:r>
            <a:r>
              <a:rPr lang="en-US" b="1" dirty="0" err="1"/>
              <a:t>trữ</a:t>
            </a:r>
            <a:r>
              <a:rPr lang="en-US" b="1" dirty="0"/>
              <a:t>: $s0 - $s7</a:t>
            </a:r>
          </a:p>
          <a:p>
            <a:pPr lvl="1"/>
            <a:r>
              <a:rPr lang="en-US" b="1" dirty="0"/>
              <a:t> </a:t>
            </a:r>
            <a:r>
              <a:rPr lang="en-US" dirty="0"/>
              <a:t>Thanh </a:t>
            </a:r>
            <a:r>
              <a:rPr lang="en-US" dirty="0" err="1"/>
              <a:t>ghi</a:t>
            </a:r>
            <a:r>
              <a:rPr lang="en-US" dirty="0"/>
              <a:t> </a:t>
            </a:r>
            <a:r>
              <a:rPr lang="en-US" dirty="0" err="1"/>
              <a:t>địa</a:t>
            </a:r>
            <a:r>
              <a:rPr lang="en-US" dirty="0"/>
              <a:t> </a:t>
            </a:r>
            <a:r>
              <a:rPr lang="en-US" dirty="0" err="1"/>
              <a:t>chỉ</a:t>
            </a:r>
            <a:r>
              <a:rPr lang="en-US" dirty="0"/>
              <a:t> </a:t>
            </a:r>
            <a:r>
              <a:rPr lang="en-US" dirty="0" err="1"/>
              <a:t>trả</a:t>
            </a:r>
            <a:r>
              <a:rPr lang="en-US" dirty="0"/>
              <a:t> </a:t>
            </a:r>
            <a:r>
              <a:rPr lang="en-US" dirty="0" err="1"/>
              <a:t>về</a:t>
            </a:r>
            <a:r>
              <a:rPr lang="en-US" dirty="0"/>
              <a:t>: $ra</a:t>
            </a:r>
          </a:p>
          <a:p>
            <a:pPr lvl="1"/>
            <a:r>
              <a:rPr lang="en-US" dirty="0"/>
              <a:t> Thanh </a:t>
            </a:r>
            <a:r>
              <a:rPr lang="en-US" dirty="0" err="1"/>
              <a:t>ghi</a:t>
            </a:r>
            <a:r>
              <a:rPr lang="en-US" dirty="0"/>
              <a:t> con </a:t>
            </a:r>
            <a:r>
              <a:rPr lang="en-US" dirty="0" err="1"/>
              <a:t>trỏ</a:t>
            </a:r>
            <a:r>
              <a:rPr lang="en-US" dirty="0"/>
              <a:t> </a:t>
            </a:r>
            <a:r>
              <a:rPr lang="en-US" dirty="0" err="1"/>
              <a:t>ngăn</a:t>
            </a:r>
            <a:r>
              <a:rPr lang="en-US" dirty="0"/>
              <a:t> </a:t>
            </a:r>
            <a:r>
              <a:rPr lang="en-US" dirty="0" err="1"/>
              <a:t>xếp</a:t>
            </a:r>
            <a:r>
              <a:rPr lang="en-US" dirty="0"/>
              <a:t>: $</a:t>
            </a:r>
            <a:r>
              <a:rPr lang="en-US" dirty="0" err="1"/>
              <a:t>sp</a:t>
            </a:r>
            <a:endParaRPr lang="en-US" dirty="0"/>
          </a:p>
        </p:txBody>
      </p:sp>
      <p:sp>
        <p:nvSpPr>
          <p:cNvPr id="4" name="Slide Number Placeholder 3">
            <a:extLst>
              <a:ext uri="{FF2B5EF4-FFF2-40B4-BE49-F238E27FC236}">
                <a16:creationId xmlns:a16="http://schemas.microsoft.com/office/drawing/2014/main" id="{40903A7D-0ED1-497A-B5CA-E00BC40EF1CF}"/>
              </a:ext>
            </a:extLst>
          </p:cNvPr>
          <p:cNvSpPr>
            <a:spLocks noGrp="1"/>
          </p:cNvSpPr>
          <p:nvPr>
            <p:ph type="sldNum" sz="quarter" idx="12"/>
          </p:nvPr>
        </p:nvSpPr>
        <p:spPr/>
        <p:txBody>
          <a:bodyPr/>
          <a:lstStyle/>
          <a:p>
            <a:fld id="{3C3C09BB-C7E7-4454-851F-EF8D770487CA}" type="slidenum">
              <a:rPr lang="en-US" smtClean="0"/>
              <a:pPr/>
              <a:t>9</a:t>
            </a:fld>
            <a:endParaRPr lang="en-US"/>
          </a:p>
        </p:txBody>
      </p:sp>
      <p:sp>
        <p:nvSpPr>
          <p:cNvPr id="6" name="TextBox 5">
            <a:extLst>
              <a:ext uri="{FF2B5EF4-FFF2-40B4-BE49-F238E27FC236}">
                <a16:creationId xmlns:a16="http://schemas.microsoft.com/office/drawing/2014/main" id="{99E81D21-36B2-469F-A0F2-5F8D279C63CB}"/>
              </a:ext>
            </a:extLst>
          </p:cNvPr>
          <p:cNvSpPr txBox="1"/>
          <p:nvPr/>
        </p:nvSpPr>
        <p:spPr>
          <a:xfrm>
            <a:off x="6593983" y="3098149"/>
            <a:ext cx="5229717" cy="1569660"/>
          </a:xfrm>
          <a:prstGeom prst="rect">
            <a:avLst/>
          </a:prstGeom>
          <a:noFill/>
        </p:spPr>
        <p:txBody>
          <a:bodyPr wrap="square">
            <a:spAutoFit/>
          </a:bodyPr>
          <a:lstStyle/>
          <a:p>
            <a:pPr algn="ctr"/>
            <a:r>
              <a:rPr lang="vi-VN" sz="3200" b="1" dirty="0">
                <a:latin typeface="Times New Roman" panose="02020603050405020304" pitchFamily="18" charset="0"/>
                <a:cs typeface="Times New Roman" panose="02020603050405020304" pitchFamily="18" charset="0"/>
              </a:rPr>
              <a:t>Về tổng quát, p</a:t>
            </a:r>
            <a:r>
              <a:rPr lang="en-US" sz="3200" b="1" dirty="0" err="1">
                <a:latin typeface="Times New Roman" panose="02020603050405020304" pitchFamily="18" charset="0"/>
                <a:cs typeface="Times New Roman" panose="02020603050405020304" pitchFamily="18" charset="0"/>
              </a:rPr>
              <a:t>hải</a:t>
            </a:r>
            <a:r>
              <a:rPr lang="en-US" sz="3200" b="1"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phải đẩy </a:t>
            </a:r>
            <a:r>
              <a:rPr lang="en-US" sz="3200" b="1" dirty="0" err="1">
                <a:latin typeface="Times New Roman" panose="02020603050405020304" pitchFamily="18" charset="0"/>
                <a:cs typeface="Times New Roman" panose="02020603050405020304" pitchFamily="18" charset="0"/>
              </a:rPr>
              <a:t>dữ</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liệu</a:t>
            </a:r>
            <a:r>
              <a:rPr lang="en-US" sz="3200" b="1"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vào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ngăn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xếp</a:t>
            </a:r>
            <a:r>
              <a:rPr lang="en-US" sz="3200" b="1" dirty="0">
                <a:latin typeface="Times New Roman" panose="02020603050405020304" pitchFamily="18" charset="0"/>
                <a:cs typeface="Times New Roman" panose="02020603050405020304" pitchFamily="18" charset="0"/>
              </a:rPr>
              <a:t> tr</a:t>
            </a:r>
            <a:r>
              <a:rPr lang="vi-VN" sz="3200" b="1" dirty="0">
                <a:latin typeface="Times New Roman" panose="02020603050405020304" pitchFamily="18" charset="0"/>
                <a:cs typeface="Times New Roman" panose="02020603050405020304" pitchFamily="18" charset="0"/>
              </a:rPr>
              <a:t>ư</a:t>
            </a:r>
            <a:r>
              <a:rPr lang="en-US" sz="3200" b="1" dirty="0" err="1">
                <a:latin typeface="Times New Roman" panose="02020603050405020304" pitchFamily="18" charset="0"/>
                <a:cs typeface="Times New Roman" panose="02020603050405020304" pitchFamily="18" charset="0"/>
              </a:rPr>
              <a:t>ớc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khi</a:t>
            </a:r>
            <a:r>
              <a:rPr lang="en-US" sz="3200" b="1"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thực thi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thủ</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tục</a:t>
            </a:r>
            <a:endParaRPr lang="en-US" sz="3200" dirty="0">
              <a:latin typeface="Times New Roman" panose="02020603050405020304" pitchFamily="18" charset="0"/>
              <a:cs typeface="Times New Roman" panose="02020603050405020304" pitchFamily="18" charset="0"/>
            </a:endParaRPr>
          </a:p>
        </p:txBody>
      </p:sp>
      <p:sp>
        <p:nvSpPr>
          <p:cNvPr id="7" name="Left Brace 6">
            <a:extLst>
              <a:ext uri="{FF2B5EF4-FFF2-40B4-BE49-F238E27FC236}">
                <a16:creationId xmlns:a16="http://schemas.microsoft.com/office/drawing/2014/main" id="{AC657054-DD50-4DD5-ADC1-A1A30AE4D458}"/>
              </a:ext>
            </a:extLst>
          </p:cNvPr>
          <p:cNvSpPr/>
          <p:nvPr/>
        </p:nvSpPr>
        <p:spPr>
          <a:xfrm rot="10800000">
            <a:off x="6246253" y="3683357"/>
            <a:ext cx="476518" cy="399245"/>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971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9CA35CB3A08FDC49A74AFB19ED6C7BEC" ma:contentTypeVersion="13" ma:contentTypeDescription="Tạo tài liệu mới." ma:contentTypeScope="" ma:versionID="b96560179f5d7c07fd16e7decf54a343">
  <xsd:schema xmlns:xsd="http://www.w3.org/2001/XMLSchema" xmlns:xs="http://www.w3.org/2001/XMLSchema" xmlns:p="http://schemas.microsoft.com/office/2006/metadata/properties" xmlns:ns3="016fe2c4-c83e-4bb1-90ff-a283d5b924af" xmlns:ns4="b7c4912e-3789-4575-8a62-c3988a19b0f3" targetNamespace="http://schemas.microsoft.com/office/2006/metadata/properties" ma:root="true" ma:fieldsID="9211ca9b3b23d4b7ea2763c76432a186" ns3:_="" ns4:_="">
    <xsd:import namespace="016fe2c4-c83e-4bb1-90ff-a283d5b924af"/>
    <xsd:import namespace="b7c4912e-3789-4575-8a62-c3988a19b0f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fe2c4-c83e-4bb1-90ff-a283d5b924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c4912e-3789-4575-8a62-c3988a19b0f3" elementFormDefault="qualified">
    <xsd:import namespace="http://schemas.microsoft.com/office/2006/documentManagement/types"/>
    <xsd:import namespace="http://schemas.microsoft.com/office/infopath/2007/PartnerControls"/>
    <xsd:element name="SharedWithUsers" ma:index="13"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Chia sẻ Có Chi tiết" ma:internalName="SharedWithDetails" ma:readOnly="true">
      <xsd:simpleType>
        <xsd:restriction base="dms:Note">
          <xsd:maxLength value="255"/>
        </xsd:restriction>
      </xsd:simpleType>
    </xsd:element>
    <xsd:element name="SharingHintHash" ma:index="15"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24BC59-03E9-446B-985A-E3A1F395E610}">
  <ds:schemaRefs>
    <ds:schemaRef ds:uri="http://schemas.microsoft.com/sharepoint/v3/contenttype/forms"/>
  </ds:schemaRefs>
</ds:datastoreItem>
</file>

<file path=customXml/itemProps2.xml><?xml version="1.0" encoding="utf-8"?>
<ds:datastoreItem xmlns:ds="http://schemas.openxmlformats.org/officeDocument/2006/customXml" ds:itemID="{A1EC2DE3-7E0B-48EC-91EB-8054A1A3C55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BB6E7DF-0BD7-4B27-AB3A-893506C2DB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fe2c4-c83e-4bb1-90ff-a283d5b924af"/>
    <ds:schemaRef ds:uri="b7c4912e-3789-4575-8a62-c3988a19b0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7246</TotalTime>
  <Words>2194</Words>
  <Application>Microsoft Office PowerPoint</Application>
  <PresentationFormat>Widescreen</PresentationFormat>
  <Paragraphs>285</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Courier New</vt:lpstr>
      <vt:lpstr>Times New Roman</vt:lpstr>
      <vt:lpstr>Wingdings</vt:lpstr>
      <vt:lpstr>Office Theme</vt:lpstr>
      <vt:lpstr>IT012 – TỔ CHỨC VÀ CẤU TRÚC MÁY TÍNH II  CHƯƠNG 8 THỦ TỤC VÀ CON TRỎ</vt:lpstr>
      <vt:lpstr>Nội dung</vt:lpstr>
      <vt:lpstr>Nội dung</vt:lpstr>
      <vt:lpstr>1. Không gian địa chỉ</vt:lpstr>
      <vt:lpstr>Nội dung</vt:lpstr>
      <vt:lpstr>2. Ngăn xếp</vt:lpstr>
      <vt:lpstr>Nội dung</vt:lpstr>
      <vt:lpstr>3. Thủ tục (1/11)</vt:lpstr>
      <vt:lpstr>3. Thủ tục ()</vt:lpstr>
      <vt:lpstr>3. Thủ tục (2/11) – Quy trình</vt:lpstr>
      <vt:lpstr>3. Thủ tục (3/11) - sum(15, 12)</vt:lpstr>
      <vt:lpstr>3. Thủ tục (4/11) - sum(15, 12)</vt:lpstr>
      <vt:lpstr>3. Thủ tục (5/11)</vt:lpstr>
      <vt:lpstr>3. Thủ tục (6/11)</vt:lpstr>
      <vt:lpstr>3. Thủ tục (7/11)</vt:lpstr>
      <vt:lpstr>3. Thủ tục (8/11)</vt:lpstr>
      <vt:lpstr>3. Thủ tục (9/11)</vt:lpstr>
      <vt:lpstr>3. Thủ tục (11/11)</vt:lpstr>
      <vt:lpstr>Quiz 1</vt:lpstr>
      <vt:lpstr>4. Mảng và Con trỏ (1/3) – Làm việc với mảng</vt:lpstr>
      <vt:lpstr>4. Mảng và Con trỏ (2/3) – Làm việc với con trỏ</vt:lpstr>
      <vt:lpstr>4. Mảng và Con trỏ (3/3) – So sánh</vt:lpstr>
      <vt:lpstr>Quiz 2</vt:lpstr>
      <vt:lpstr>Nội dung</vt:lpstr>
      <vt:lpstr>5. Câu hỏi và 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NGHE</dc:title>
  <dc:creator>Đại Dương Trần</dc:creator>
  <cp:lastModifiedBy>Trần Văn Quang</cp:lastModifiedBy>
  <cp:revision>274</cp:revision>
  <dcterms:created xsi:type="dcterms:W3CDTF">2014-09-08T08:32:30Z</dcterms:created>
  <dcterms:modified xsi:type="dcterms:W3CDTF">2020-11-10T15:55:55Z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0x0101009CA35CB3A08FDC49A74AFB19ED6C7BEC</vt:lpwstr>
  </property>
</Properties>
</file>