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2"/>
  </p:notesMasterIdLst>
  <p:handoutMasterIdLst>
    <p:handoutMasterId r:id="rId33"/>
  </p:handoutMasterIdLst>
  <p:sldIdLst>
    <p:sldId id="747" r:id="rId2"/>
    <p:sldId id="943" r:id="rId3"/>
    <p:sldId id="729" r:id="rId4"/>
    <p:sldId id="944" r:id="rId5"/>
    <p:sldId id="950" r:id="rId6"/>
    <p:sldId id="945" r:id="rId7"/>
    <p:sldId id="946" r:id="rId8"/>
    <p:sldId id="947" r:id="rId9"/>
    <p:sldId id="948" r:id="rId10"/>
    <p:sldId id="949" r:id="rId11"/>
    <p:sldId id="951" r:id="rId12"/>
    <p:sldId id="952" r:id="rId13"/>
    <p:sldId id="953" r:id="rId14"/>
    <p:sldId id="954" r:id="rId15"/>
    <p:sldId id="965" r:id="rId16"/>
    <p:sldId id="966" r:id="rId17"/>
    <p:sldId id="967" r:id="rId18"/>
    <p:sldId id="994" r:id="rId19"/>
    <p:sldId id="1000" r:id="rId20"/>
    <p:sldId id="1001" r:id="rId21"/>
    <p:sldId id="1002" r:id="rId22"/>
    <p:sldId id="968" r:id="rId23"/>
    <p:sldId id="969" r:id="rId24"/>
    <p:sldId id="970" r:id="rId25"/>
    <p:sldId id="971" r:id="rId26"/>
    <p:sldId id="972" r:id="rId27"/>
    <p:sldId id="973" r:id="rId28"/>
    <p:sldId id="956" r:id="rId29"/>
    <p:sldId id="957" r:id="rId30"/>
    <p:sldId id="99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00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1481" autoAdjust="0"/>
  </p:normalViewPr>
  <p:slideViewPr>
    <p:cSldViewPr>
      <p:cViewPr varScale="1">
        <p:scale>
          <a:sx n="65" d="100"/>
          <a:sy n="65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Ngôn ngữ lai</a:t>
            </a:r>
          </a:p>
          <a:p>
            <a:pPr lvl="2"/>
            <a:r>
              <a:rPr lang="en-US" sz="2800" smtClean="0"/>
              <a:t>C-like style</a:t>
            </a:r>
          </a:p>
          <a:p>
            <a:pPr lvl="2"/>
            <a:r>
              <a:rPr lang="en-US" sz="2800" smtClean="0"/>
              <a:t>Object-oriented style</a:t>
            </a:r>
          </a:p>
          <a:p>
            <a:pPr lvl="2"/>
            <a:r>
              <a:rPr lang="en-US" sz="2800" smtClean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1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dirty="0" smtClean="0"/>
              <a:t>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“</a:t>
            </a:r>
            <a:r>
              <a:rPr lang="en-US" i="1" dirty="0" err="1" smtClean="0">
                <a:solidFill>
                  <a:srgbClr val="0000FF"/>
                </a:solidFill>
              </a:rPr>
              <a:t>một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tập</a:t>
            </a:r>
            <a:r>
              <a:rPr lang="en-US" i="1" dirty="0" smtClean="0">
                <a:solidFill>
                  <a:srgbClr val="0000FF"/>
                </a:solidFill>
              </a:rPr>
              <a:t> con”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C++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baseline="0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dirty="0" smtClean="0"/>
              <a:t>C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pPr algn="just" eaLnBrk="1" hangingPunct="1">
              <a:lnSpc>
                <a:spcPct val="120000"/>
              </a:lnSpc>
            </a:pPr>
            <a:r>
              <a:rPr lang="en-US" dirty="0" smtClean="0"/>
              <a:t>C++ ~= C + LTHĐT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2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Namespace (tạm dịch là không gian tên) là một cơ chế trong C++ cho phép chúng ta phân nhóm các thực thể như class, object, function thành những nhóm riêng biệt, mỗi nhóm đó được đặt cho</a:t>
            </a:r>
            <a:endParaRPr lang="en-US" smtClean="0"/>
          </a:p>
          <a:p>
            <a:r>
              <a:rPr lang="en-US" smtClean="0"/>
              <a:t>std::cout &lt;&lt; "Hello World";</a:t>
            </a:r>
            <a:r>
              <a:rPr lang="vi-VN" smtClean="0"/>
              <a:t> một cái tên, gọi là không gian tên (namespace).</a:t>
            </a:r>
            <a:endParaRPr lang="en-US" smtClean="0"/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4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0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cout &lt;&lt; endl;     </a:t>
            </a:r>
            <a:r>
              <a:rPr lang="en-US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print a blank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4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Enter first integer</a:t>
            </a:r>
            <a:endParaRPr lang="en-US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45</a:t>
            </a:r>
            <a:endParaRPr lang="en-US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Enter second integer</a:t>
            </a:r>
            <a:endParaRPr lang="en-US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72</a:t>
            </a:r>
            <a:endParaRPr lang="en-US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Sum is 117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6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8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0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Còn</a:t>
            </a:r>
            <a:r>
              <a:rPr lang="en-US" baseline="0" smtClean="0"/>
              <a:t> gọi là tham số ngầm định</a:t>
            </a:r>
            <a:endParaRPr lang="en-US" smtClean="0"/>
          </a:p>
          <a:p>
            <a:r>
              <a:rPr lang="en-US" smtClean="0"/>
              <a:t>Ưu</a:t>
            </a:r>
            <a:r>
              <a:rPr lang="en-US" baseline="0" smtClean="0"/>
              <a:t> điểm:</a:t>
            </a:r>
          </a:p>
          <a:p>
            <a:r>
              <a:rPr lang="en-US" baseline="0" smtClean="0"/>
              <a:t>   Không cần hiểu rõ ý nghĩa tất cả các tham số</a:t>
            </a:r>
          </a:p>
          <a:p>
            <a:r>
              <a:rPr lang="en-US" baseline="0" smtClean="0"/>
              <a:t>   Có thể giảm được số lượng hàm cần định nghĩa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EA6A5A-4AB8-4F42-8A95-D038CA1EF636}" type="datetime1">
              <a:rPr lang="vi-VN" smtClean="0"/>
              <a:t>30/11/2018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335820D-E508-49D0-B3B3-4AFFF4EC6D4A}" type="datetime1">
              <a:rPr lang="vi-VN" smtClean="0"/>
              <a:t>30/11/2018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85B3DC-B7F8-4F2D-BC7E-DF2A35A0CA36}" type="datetime1">
              <a:rPr lang="vi-VN" smtClean="0"/>
              <a:t>30/11/2018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DEFF413-66DE-4771-974A-6DF2763048C9}" type="datetime1">
              <a:rPr lang="vi-VN" smtClean="0"/>
              <a:t>30/11/2018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5123334-3B3D-49AA-83B4-9275DF4C9295}" type="datetime1">
              <a:rPr lang="vi-VN" smtClean="0"/>
              <a:t>30/11/2018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CEB7CEA-EDFF-4DD0-8F3D-84767A26B577}" type="datetime1">
              <a:rPr lang="vi-VN" smtClean="0"/>
              <a:t>30/11/2018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9CB324A-581D-48FD-A23E-8A63441E79C0}" type="datetime1">
              <a:rPr lang="vi-VN" smtClean="0"/>
              <a:t>30/11/2018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8B9C680-BA89-4D33-BF06-E306ABBE2512}" type="datetime1">
              <a:rPr lang="vi-VN" smtClean="0"/>
              <a:t>30/11/2018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2AFA8D3-EF58-42D1-9A24-20F475FB643D}" type="datetime1">
              <a:rPr lang="vi-VN" smtClean="0"/>
              <a:t>30/11/2018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734332-2949-47C5-847D-AC6CC28ABC05}" type="datetime1">
              <a:rPr lang="vi-VN" smtClean="0"/>
              <a:t>30/11/2018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B311994-90FE-48A0-9FDA-10D3A0F1D6E3}" type="datetime1">
              <a:rPr lang="vi-VN" smtClean="0"/>
              <a:t>30/11/2018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hướng đối tượng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2438400"/>
            <a:ext cx="6019800" cy="1524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CÁC ĐẶC ĐIỂM MỚI CỦA C++</a:t>
            </a:r>
            <a:endParaRPr lang="es-ES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0166"/>
            <a:ext cx="1522551" cy="1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4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for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25868"/>
            <a:ext cx="8305800" cy="4495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 </a:t>
            </a:r>
            <a:r>
              <a:rPr lang="en-US" sz="2200" b="0" smtClean="0">
                <a:solidFill>
                  <a:srgbClr val="000000"/>
                </a:solidFill>
              </a:rPr>
              <a:t>main()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 </a:t>
            </a:r>
            <a:r>
              <a:rPr lang="en-US" sz="2200" b="0" smtClean="0">
                <a:solidFill>
                  <a:srgbClr val="000000"/>
                </a:solidFill>
              </a:rPr>
              <a:t>a[4], i;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for </a:t>
            </a:r>
            <a:r>
              <a:rPr lang="en-US" sz="2200" b="0" smtClean="0">
                <a:solidFill>
                  <a:srgbClr val="000000"/>
                </a:solidFill>
              </a:rPr>
              <a:t>(i=0; i&lt;4; i++){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for </a:t>
            </a:r>
            <a:r>
              <a:rPr lang="en-US" sz="2200" b="0" smtClean="0">
                <a:solidFill>
                  <a:srgbClr val="000000"/>
                </a:solidFill>
              </a:rPr>
              <a:t>(i=0; i&lt;4; i++){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5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for gộp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3400" y="2025868"/>
            <a:ext cx="8305800" cy="4495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void </a:t>
            </a:r>
            <a:r>
              <a:rPr lang="en-US" sz="2400" b="0" smtClean="0">
                <a:solidFill>
                  <a:srgbClr val="000000"/>
                </a:solidFill>
              </a:rPr>
              <a:t>main()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rgbClr val="000000"/>
                </a:solidFill>
              </a:rPr>
              <a:t> a[4], i;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for</a:t>
            </a:r>
            <a:r>
              <a:rPr lang="en-US" sz="2400" b="0" smtClean="0">
                <a:solidFill>
                  <a:srgbClr val="000000"/>
                </a:solidFill>
              </a:rPr>
              <a:t> (i=0; i&lt;4; i++)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}</a:t>
            </a:r>
            <a:endParaRPr lang="en-US" sz="2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6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hàm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2743200" cy="269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435653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38" y="4393817"/>
            <a:ext cx="434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7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786"/>
            <a:ext cx="4252016" cy="264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4" y="2130736"/>
            <a:ext cx="4128976" cy="266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876800"/>
            <a:ext cx="29337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Lịch sử ngôn ngữ lập trình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8397" y="1364606"/>
            <a:ext cx="8344603" cy="518859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Lịch sử của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Mở rộng của </a:t>
            </a:r>
            <a:r>
              <a:rPr lang="vi-V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Đầu thập niên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1980</a:t>
            </a: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Bjarne Stroustrup (Bell Laboratories)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Cung cấp khả năng lập trình hướng đối tượng</a:t>
            </a: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Ngôn ngữ lai</a:t>
            </a:r>
            <a:endParaRPr lang="en-US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http://katatunix.files.wordpress.com/2013/08/cdt_icon72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Môi trường của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47800"/>
            <a:ext cx="3730624" cy="50292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C++: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Edit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Preprocess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Compile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Load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Execute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4259262" y="1285875"/>
            <a:ext cx="4656138" cy="5572125"/>
            <a:chOff x="2638" y="762"/>
            <a:chExt cx="2933" cy="351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b="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sz="1200" b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20" y="2310"/>
              <a:ext cx="486" cy="16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60"/>
              <a:chOff x="0" y="0"/>
              <a:chExt cx="19999" cy="19999"/>
            </a:xfrm>
          </p:grpSpPr>
          <p:sp>
            <p:nvSpPr>
              <p:cNvPr id="152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60"/>
              <a:chOff x="0" y="0"/>
              <a:chExt cx="19999" cy="19999"/>
            </a:xfrm>
          </p:grpSpPr>
          <p:sp>
            <p:nvSpPr>
              <p:cNvPr id="148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8"/>
              <a:chOff x="0" y="0"/>
              <a:chExt cx="19999" cy="20001"/>
            </a:xfrm>
          </p:grpSpPr>
          <p:sp>
            <p:nvSpPr>
              <p:cNvPr id="144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19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Loader puts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in 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b="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sz="1200" b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8"/>
              <a:chOff x="0" y="0"/>
              <a:chExt cx="19999" cy="20001"/>
            </a:xfrm>
          </p:grpSpPr>
          <p:sp>
            <p:nvSpPr>
              <p:cNvPr id="140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code with the libraries,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creates </a:t>
              </a:r>
              <a:r>
                <a:rPr lang="en-US" sz="12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a.out</a:t>
              </a: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stores it on disk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9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7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5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9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0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2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3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7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4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5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3720" y="3310"/>
              <a:ext cx="486" cy="16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</a:endParaRPr>
            </a:p>
          </p:txBody>
        </p:sp>
        <p:grpSp>
          <p:nvGrpSpPr>
            <p:cNvPr id="44" name="Group 74"/>
            <p:cNvGrpSpPr>
              <a:grpSpLocks/>
            </p:cNvGrpSpPr>
            <p:nvPr/>
          </p:nvGrpSpPr>
          <p:grpSpPr bwMode="auto">
            <a:xfrm>
              <a:off x="3720" y="3477"/>
              <a:ext cx="487" cy="764"/>
              <a:chOff x="-2" y="1"/>
              <a:chExt cx="20003" cy="19999"/>
            </a:xfrm>
          </p:grpSpPr>
          <p:sp>
            <p:nvSpPr>
              <p:cNvPr id="113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4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90"/>
                  </a:cxn>
                  <a:cxn ang="0">
                    <a:pos x="0" y="19990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58"/>
                  </a:cxn>
                  <a:cxn ang="0">
                    <a:pos x="0" y="19958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90"/>
                  </a:cxn>
                  <a:cxn ang="0">
                    <a:pos x="0" y="19990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6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7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58"/>
                    </a:cxn>
                    <a:cxn ang="0">
                      <a:pos x="0" y="19958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2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9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7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2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9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7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2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9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7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2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9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7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2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9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44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9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Khác biệt đối với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Chú thích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Các kiểu dữ liệu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Kiểm tra kiểu, đổi kiểu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Phạm vi và khai báo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gian tên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Hằng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Quản lý bộ nhớ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Tham chiếu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3048000"/>
            <a:ext cx="3352800" cy="3200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ja-JP" sz="6600">
                <a:latin typeface="Times New Roman" pitchFamily="18" charset="0"/>
                <a:ea typeface="MS PGothic" pitchFamily="34" charset="-128"/>
              </a:rPr>
              <a:t>C++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562600" y="3048000"/>
            <a:ext cx="1023938" cy="954088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ja-JP" sz="2800">
                <a:latin typeface="Times New Roman" pitchFamily="18" charset="0"/>
                <a:ea typeface="MS PGothic" pitchFamily="34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Khác biệt đối với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35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Phạm vi và khai báo</a:t>
            </a:r>
            <a:r>
              <a:rPr lang="en-US" sz="35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giống như C, chúng ta có thể </a:t>
            </a:r>
            <a:r>
              <a:rPr lang="vi-VN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khai báo một biến tại một vị trí bất kỳ </a:t>
            </a: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chương trình.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 biến chỉ có tầm tác dụng trong khối lệnh nó được khai báo.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Do đó, </a:t>
            </a:r>
            <a:r>
              <a:rPr lang="vi-VN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C++ cung cấp toán tử định phạm vi (::) </a:t>
            </a:r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để xác định rõ biến nào được sử dụng khi xảy ra tình trạng định nghĩa chồng một tên biến trong một khối lệnh con.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 tử phạm vi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vi (::)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1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y = ::x + 3;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8" name="Picture 4" descr="http://upload.wikimedia.org/wikipedia/commons/4/47/PNG_transparency_demonstra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08532"/>
            <a:ext cx="4495800" cy="33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371600"/>
            <a:ext cx="6400800" cy="665163"/>
            <a:chOff x="1828800" y="1665516"/>
            <a:chExt cx="64008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548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Một số lưu ý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14448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Ngôn ngữ C++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2906484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Tham số mặc nhiên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3668484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Tái định nghĩa hàm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4440237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Quản lý bộ nhớ động</a:t>
              </a: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1873074" y="5211411"/>
            <a:ext cx="5410200" cy="665163"/>
            <a:chOff x="1828800" y="4386491"/>
            <a:chExt cx="5410200" cy="665163"/>
          </a:xfrm>
        </p:grpSpPr>
        <p:grpSp>
          <p:nvGrpSpPr>
            <p:cNvPr id="77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8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Truyền tham số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01425" y="5964237"/>
            <a:ext cx="5413775" cy="665163"/>
            <a:chOff x="1828800" y="5323116"/>
            <a:chExt cx="5413775" cy="665163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Inline Functions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8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 tử phạm vi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399" y="1447800"/>
            <a:ext cx="8229601" cy="495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// Using the unary scope resolution operator.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#include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iostream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include</a:t>
            </a:r>
            <a:r>
              <a:rPr lang="en-US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sz="2400" b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iomanip</a:t>
            </a:r>
            <a:r>
              <a:rPr lang="en-US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endParaRPr lang="en-US" sz="24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b="0" noProof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sing namespace </a:t>
            </a:r>
            <a:r>
              <a:rPr lang="en-US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5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// define global constant PI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double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3.14159265358979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main()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 </a:t>
            </a:r>
            <a:r>
              <a:rPr lang="en-US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{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    </a:t>
            </a:r>
            <a:r>
              <a:rPr lang="en-US" sz="2400" b="0" dirty="0" smtClean="0">
                <a:solidFill>
                  <a:srgbClr val="008000"/>
                </a:solidFill>
                <a:cs typeface="Courier New" pitchFamily="49" charset="0"/>
              </a:rPr>
              <a:t>      //define local constant PI</a:t>
            </a:r>
            <a:endParaRPr lang="en-US" sz="2400" b="0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dirty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    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sz="2400" b="0" dirty="0" err="1" smtClean="0">
                <a:solidFill>
                  <a:srgbClr val="0000FF"/>
                </a:solidFill>
                <a:cs typeface="Courier New" pitchFamily="49" charset="0"/>
              </a:rPr>
              <a:t>const</a:t>
            </a:r>
            <a:r>
              <a:rPr lang="en-US" sz="2400" b="0" dirty="0" smtClean="0">
                <a:solidFill>
                  <a:srgbClr val="0000FF"/>
                </a:solidFill>
                <a:cs typeface="Courier New" pitchFamily="49" charset="0"/>
              </a:rPr>
              <a:t> float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2400" b="0" dirty="0" err="1" smtClean="0">
                <a:solidFill>
                  <a:srgbClr val="0000FF"/>
                </a:solidFill>
                <a:cs typeface="Courier New" pitchFamily="49" charset="0"/>
              </a:rPr>
              <a:t>static_cast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&lt; </a:t>
            </a:r>
            <a:r>
              <a:rPr lang="en-US" sz="2400" b="0" dirty="0" smtClean="0">
                <a:solidFill>
                  <a:srgbClr val="0000FF"/>
                </a:solidFill>
                <a:cs typeface="Courier New" pitchFamily="49" charset="0"/>
              </a:rPr>
              <a:t>float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 &gt;( ::</a:t>
            </a:r>
            <a:r>
              <a:rPr lang="en-US" sz="2400" b="0" dirty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dirty="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2400" b="0" dirty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38508" y="1904999"/>
            <a:ext cx="3429292" cy="3962401"/>
            <a:chOff x="3087" y="1392"/>
            <a:chExt cx="1857" cy="2496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3624" y="3072"/>
              <a:ext cx="413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87" y="1392"/>
              <a:ext cx="1857" cy="12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b="0" dirty="0">
                  <a:latin typeface="Times New Roman" pitchFamily="18" charset="0"/>
                </a:rPr>
                <a:t>Access the global </a:t>
              </a:r>
              <a:r>
                <a:rPr lang="en-US" dirty="0">
                  <a:latin typeface="Courier New" pitchFamily="49" charset="0"/>
                </a:rPr>
                <a:t>PI</a:t>
              </a:r>
              <a:r>
                <a:rPr lang="en-US" b="0" dirty="0">
                  <a:latin typeface="Times New Roman" pitchFamily="18" charset="0"/>
                </a:rPr>
                <a:t> with </a:t>
              </a:r>
              <a:r>
                <a:rPr lang="en-US" dirty="0">
                  <a:solidFill>
                    <a:srgbClr val="FF3300"/>
                  </a:solidFill>
                  <a:latin typeface="Courier New" pitchFamily="49" charset="0"/>
                </a:rPr>
                <a:t>::PI</a:t>
              </a:r>
              <a:r>
                <a:rPr lang="en-US" b="0" dirty="0">
                  <a:latin typeface="Times New Roman" pitchFamily="18" charset="0"/>
                </a:rPr>
                <a:t>. 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b="0" dirty="0" smtClean="0">
                  <a:latin typeface="Times New Roman" pitchFamily="18" charset="0"/>
                </a:rPr>
                <a:t>Cast </a:t>
              </a:r>
              <a:r>
                <a:rPr lang="en-US" b="0" dirty="0">
                  <a:latin typeface="Times New Roman" pitchFamily="18" charset="0"/>
                </a:rPr>
                <a:t>the global </a:t>
              </a:r>
              <a:r>
                <a:rPr lang="en-US" dirty="0">
                  <a:latin typeface="Courier New" pitchFamily="49" charset="0"/>
                </a:rPr>
                <a:t>PI</a:t>
              </a:r>
              <a:r>
                <a:rPr lang="en-US" b="0" dirty="0">
                  <a:latin typeface="Times New Roman" pitchFamily="18" charset="0"/>
                </a:rPr>
                <a:t> to a </a:t>
              </a:r>
              <a:r>
                <a:rPr lang="en-US" dirty="0">
                  <a:latin typeface="Courier New" pitchFamily="49" charset="0"/>
                </a:rPr>
                <a:t>float</a:t>
              </a:r>
              <a:r>
                <a:rPr lang="en-US" b="0" dirty="0">
                  <a:latin typeface="Times New Roman" pitchFamily="18" charset="0"/>
                </a:rPr>
                <a:t> for the local </a:t>
              </a:r>
              <a:r>
                <a:rPr lang="en-US" dirty="0">
                  <a:latin typeface="Courier New" pitchFamily="49" charset="0"/>
                </a:rPr>
                <a:t>PI</a:t>
              </a:r>
              <a:r>
                <a:rPr lang="en-US" b="0" dirty="0">
                  <a:latin typeface="Times New Roman" pitchFamily="18" charset="0"/>
                </a:rPr>
                <a:t>. This example will show the difference between </a:t>
              </a:r>
              <a:r>
                <a:rPr lang="en-US" dirty="0">
                  <a:latin typeface="Courier New" pitchFamily="49" charset="0"/>
                </a:rPr>
                <a:t>float</a:t>
              </a:r>
              <a:r>
                <a:rPr lang="en-US" b="0" dirty="0">
                  <a:latin typeface="Times New Roman" pitchFamily="18" charset="0"/>
                </a:rPr>
                <a:t> and </a:t>
              </a:r>
              <a:r>
                <a:rPr lang="en-US" dirty="0">
                  <a:latin typeface="Courier New" pitchFamily="49" charset="0"/>
                </a:rPr>
                <a:t>double</a:t>
              </a:r>
              <a:r>
                <a:rPr lang="en-US" b="0" dirty="0">
                  <a:latin typeface="Times New Roman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 tử phạm vi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371599"/>
            <a:ext cx="8305800" cy="26959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    </a:t>
            </a:r>
            <a:r>
              <a:rPr lang="en-US" sz="2400" b="0" smtClean="0">
                <a:solidFill>
                  <a:srgbClr val="008000"/>
                </a:solidFill>
                <a:cs typeface="Courier New" pitchFamily="49" charset="0"/>
              </a:rPr>
              <a:t>   // display values of local and global PI constants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13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cout &lt;&lt; setprecision(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20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)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14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    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"  Local float value of PI = "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             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15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    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"\nGlobal double value of PI = "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&lt;&lt; ::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&lt;&lt; endl;</a:t>
            </a: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16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2400" b="0" smtClean="0">
                <a:solidFill>
                  <a:srgbClr val="0000FF"/>
                </a:solidFill>
                <a:cs typeface="Courier New" pitchFamily="49" charset="0"/>
              </a:rPr>
              <a:t>return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0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;  </a:t>
            </a:r>
            <a:r>
              <a:rPr lang="en-US" sz="2400" b="0" smtClean="0">
                <a:solidFill>
                  <a:srgbClr val="008000"/>
                </a:solidFill>
                <a:cs typeface="Courier New" pitchFamily="49" charset="0"/>
              </a:rPr>
              <a:t>// indicates successful termination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17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4114800"/>
            <a:ext cx="8305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algn="l">
              <a:spcBef>
                <a:spcPts val="300"/>
              </a:spcBef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Borland C++ command-line compiler output: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latin typeface="Courier New" pitchFamily="49" charset="0"/>
              </a:rPr>
              <a:t> 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float value of PI = 3.141592741012573242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double value of PI = 3.141592653589790007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 </a:t>
            </a:r>
          </a:p>
          <a:p>
            <a:pPr algn="l">
              <a:spcBef>
                <a:spcPts val="300"/>
              </a:spcBef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Microsoft Visual C++ compiler output: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float value of PI = 3.1415927410125732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double value of PI = 3.14159265358979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 </a:t>
            </a:r>
          </a:p>
          <a:p>
            <a:pPr algn="l">
              <a:spcBef>
                <a:spcPts val="300"/>
              </a:spcBef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 xuất với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1111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Luồng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chuẩn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Luồng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chuẩn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cerr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Luồng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lỗi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chuẩn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 xuất với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(#include &lt;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namespace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;)</a:t>
            </a: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&lt;&lt; "hey";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char name[10];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&gt;&gt; name;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&lt;&lt;"Hey "&lt;&lt;name&lt;&lt;", nice name." &lt;&lt;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&lt;&lt;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</a:t>
            </a:r>
            <a:endParaRPr lang="en-US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33400" y="1495424"/>
            <a:ext cx="8229600" cy="4448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Fig. 1.2: fig01_02.cpp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A first program in C++.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&lt;iostream&gt;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4      </a:t>
            </a:r>
            <a:r>
              <a:rPr lang="en-US" b="0">
                <a:solidFill>
                  <a:srgbClr val="0000FF"/>
                </a:solidFill>
                <a:latin typeface="AvantGarde" pitchFamily="34" charset="0"/>
                <a:cs typeface="Times New Roman" pitchFamily="18" charset="0"/>
              </a:rPr>
              <a:t>u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sing namespace std;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5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6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7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8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"Welcome to C++!\n"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9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main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533400" y="5990898"/>
            <a:ext cx="8382000" cy="533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Welcome to C++! </a:t>
            </a:r>
          </a:p>
        </p:txBody>
      </p:sp>
      <p:grpSp>
        <p:nvGrpSpPr>
          <p:cNvPr id="10" name="Group 1032"/>
          <p:cNvGrpSpPr>
            <a:grpSpLocks/>
          </p:cNvGrpSpPr>
          <p:nvPr/>
        </p:nvGrpSpPr>
        <p:grpSpPr bwMode="auto">
          <a:xfrm>
            <a:off x="3276600" y="1600200"/>
            <a:ext cx="4038600" cy="400050"/>
            <a:chOff x="960" y="1698"/>
            <a:chExt cx="2544" cy="252"/>
          </a:xfrm>
        </p:grpSpPr>
        <p:sp>
          <p:nvSpPr>
            <p:cNvPr id="11" name="Text Box 1029"/>
            <p:cNvSpPr txBox="1">
              <a:spLocks noChangeArrowheads="1"/>
            </p:cNvSpPr>
            <p:nvPr/>
          </p:nvSpPr>
          <p:spPr bwMode="auto">
            <a:xfrm>
              <a:off x="1872" y="1698"/>
              <a:ext cx="1632" cy="25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Single-line comments.</a:t>
              </a:r>
            </a:p>
          </p:txBody>
        </p:sp>
        <p:sp>
          <p:nvSpPr>
            <p:cNvPr id="12" name="Line 1030"/>
            <p:cNvSpPr>
              <a:spLocks noChangeShapeType="1"/>
            </p:cNvSpPr>
            <p:nvPr/>
          </p:nvSpPr>
          <p:spPr bwMode="auto">
            <a:xfrm flipH="1" flipV="1">
              <a:off x="1056" y="1794"/>
              <a:ext cx="816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031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035"/>
          <p:cNvGrpSpPr>
            <a:grpSpLocks/>
          </p:cNvGrpSpPr>
          <p:nvPr/>
        </p:nvGrpSpPr>
        <p:grpSpPr bwMode="auto">
          <a:xfrm>
            <a:off x="1675941" y="1523699"/>
            <a:ext cx="7183514" cy="1015598"/>
            <a:chOff x="888" y="599"/>
            <a:chExt cx="4317" cy="1124"/>
          </a:xfrm>
        </p:grpSpPr>
        <p:sp>
          <p:nvSpPr>
            <p:cNvPr id="15" name="Text Box 1033"/>
            <p:cNvSpPr txBox="1">
              <a:spLocks noChangeArrowheads="1"/>
            </p:cNvSpPr>
            <p:nvPr/>
          </p:nvSpPr>
          <p:spPr bwMode="auto">
            <a:xfrm>
              <a:off x="2949" y="599"/>
              <a:ext cx="2256" cy="112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Preprocessor directive to include input/output stream header file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&lt;iostream&gt;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6" name="Line 1034"/>
            <p:cNvSpPr>
              <a:spLocks noChangeShapeType="1"/>
            </p:cNvSpPr>
            <p:nvPr/>
          </p:nvSpPr>
          <p:spPr bwMode="auto">
            <a:xfrm flipH="1">
              <a:off x="888" y="937"/>
              <a:ext cx="206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038"/>
          <p:cNvGrpSpPr>
            <a:grpSpLocks/>
          </p:cNvGrpSpPr>
          <p:nvPr/>
        </p:nvGrpSpPr>
        <p:grpSpPr bwMode="auto">
          <a:xfrm>
            <a:off x="1905000" y="2362200"/>
            <a:ext cx="5791200" cy="1066800"/>
            <a:chOff x="960" y="544"/>
            <a:chExt cx="3648" cy="672"/>
          </a:xfrm>
        </p:grpSpPr>
        <p:sp>
          <p:nvSpPr>
            <p:cNvPr id="18" name="Text Box 1036"/>
            <p:cNvSpPr txBox="1">
              <a:spLocks noChangeArrowheads="1"/>
            </p:cNvSpPr>
            <p:nvPr/>
          </p:nvSpPr>
          <p:spPr bwMode="auto">
            <a:xfrm>
              <a:off x="2208" y="544"/>
              <a:ext cx="2400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Function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main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appears exactly once in every C++ program..</a:t>
              </a:r>
            </a:p>
          </p:txBody>
        </p:sp>
        <p:sp>
          <p:nvSpPr>
            <p:cNvPr id="19" name="Line 1037"/>
            <p:cNvSpPr>
              <a:spLocks noChangeShapeType="1"/>
            </p:cNvSpPr>
            <p:nvPr/>
          </p:nvSpPr>
          <p:spPr bwMode="auto">
            <a:xfrm flipH="1">
              <a:off x="960" y="784"/>
              <a:ext cx="12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041"/>
          <p:cNvGrpSpPr>
            <a:grpSpLocks/>
          </p:cNvGrpSpPr>
          <p:nvPr/>
        </p:nvGrpSpPr>
        <p:grpSpPr bwMode="auto">
          <a:xfrm>
            <a:off x="1295400" y="1600200"/>
            <a:ext cx="5638800" cy="1828800"/>
            <a:chOff x="-336" y="288"/>
            <a:chExt cx="3552" cy="1152"/>
          </a:xfrm>
        </p:grpSpPr>
        <p:sp>
          <p:nvSpPr>
            <p:cNvPr id="21" name="Text Box 1039"/>
            <p:cNvSpPr txBox="1">
              <a:spLocks noChangeArrowheads="1"/>
            </p:cNvSpPr>
            <p:nvPr/>
          </p:nvSpPr>
          <p:spPr bwMode="auto">
            <a:xfrm>
              <a:off x="1248" y="288"/>
              <a:ext cx="1968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Function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main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returns an integer value.</a:t>
              </a:r>
            </a:p>
          </p:txBody>
        </p:sp>
        <p:sp>
          <p:nvSpPr>
            <p:cNvPr id="22" name="Line 1040"/>
            <p:cNvSpPr>
              <a:spLocks noChangeShapeType="1"/>
            </p:cNvSpPr>
            <p:nvPr/>
          </p:nvSpPr>
          <p:spPr bwMode="auto">
            <a:xfrm flipH="1">
              <a:off x="-336" y="384"/>
              <a:ext cx="158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044"/>
          <p:cNvGrpSpPr>
            <a:grpSpLocks/>
          </p:cNvGrpSpPr>
          <p:nvPr/>
        </p:nvGrpSpPr>
        <p:grpSpPr bwMode="auto">
          <a:xfrm>
            <a:off x="1295400" y="2209800"/>
            <a:ext cx="7543800" cy="1676400"/>
            <a:chOff x="-1776" y="467"/>
            <a:chExt cx="4752" cy="1056"/>
          </a:xfrm>
        </p:grpSpPr>
        <p:sp>
          <p:nvSpPr>
            <p:cNvPr id="24" name="Text Box 1042"/>
            <p:cNvSpPr txBox="1">
              <a:spLocks noChangeArrowheads="1"/>
            </p:cNvSpPr>
            <p:nvPr/>
          </p:nvSpPr>
          <p:spPr bwMode="auto">
            <a:xfrm>
              <a:off x="1296" y="467"/>
              <a:ext cx="1680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Left brace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{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begins function body.</a:t>
              </a:r>
            </a:p>
          </p:txBody>
        </p:sp>
        <p:sp>
          <p:nvSpPr>
            <p:cNvPr id="25" name="Line 1043"/>
            <p:cNvSpPr>
              <a:spLocks noChangeShapeType="1"/>
            </p:cNvSpPr>
            <p:nvPr/>
          </p:nvSpPr>
          <p:spPr bwMode="auto">
            <a:xfrm flipH="1">
              <a:off x="-1776" y="659"/>
              <a:ext cx="30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1295400" y="3429000"/>
            <a:ext cx="5715000" cy="2286000"/>
            <a:chOff x="624" y="1218"/>
            <a:chExt cx="3600" cy="1440"/>
          </a:xfrm>
        </p:grpSpPr>
        <p:sp>
          <p:nvSpPr>
            <p:cNvPr id="27" name="Text Box 1045"/>
            <p:cNvSpPr txBox="1">
              <a:spLocks noChangeArrowheads="1"/>
            </p:cNvSpPr>
            <p:nvPr/>
          </p:nvSpPr>
          <p:spPr bwMode="auto">
            <a:xfrm>
              <a:off x="2160" y="1218"/>
              <a:ext cx="2064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Corresponding right brace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}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ends function body.</a:t>
              </a:r>
            </a:p>
          </p:txBody>
        </p:sp>
        <p:sp>
          <p:nvSpPr>
            <p:cNvPr id="28" name="Line 1046"/>
            <p:cNvSpPr>
              <a:spLocks noChangeShapeType="1"/>
            </p:cNvSpPr>
            <p:nvPr/>
          </p:nvSpPr>
          <p:spPr bwMode="auto">
            <a:xfrm flipH="1">
              <a:off x="624" y="1410"/>
              <a:ext cx="153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1050"/>
          <p:cNvGrpSpPr>
            <a:grpSpLocks/>
          </p:cNvGrpSpPr>
          <p:nvPr/>
        </p:nvGrpSpPr>
        <p:grpSpPr bwMode="auto">
          <a:xfrm>
            <a:off x="4495800" y="3048000"/>
            <a:ext cx="4343400" cy="1219200"/>
            <a:chOff x="3168" y="1014"/>
            <a:chExt cx="2736" cy="768"/>
          </a:xfrm>
        </p:grpSpPr>
        <p:sp>
          <p:nvSpPr>
            <p:cNvPr id="30" name="Text Box 1048"/>
            <p:cNvSpPr txBox="1">
              <a:spLocks noChangeArrowheads="1"/>
            </p:cNvSpPr>
            <p:nvPr/>
          </p:nvSpPr>
          <p:spPr bwMode="auto">
            <a:xfrm>
              <a:off x="4416" y="1014"/>
              <a:ext cx="1488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Statements end with a semicolon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;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31" name="Line 1049"/>
            <p:cNvSpPr>
              <a:spLocks noChangeShapeType="1"/>
            </p:cNvSpPr>
            <p:nvPr/>
          </p:nvSpPr>
          <p:spPr bwMode="auto">
            <a:xfrm flipH="1">
              <a:off x="3168" y="1206"/>
              <a:ext cx="12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1053"/>
          <p:cNvGrpSpPr>
            <a:grpSpLocks/>
          </p:cNvGrpSpPr>
          <p:nvPr/>
        </p:nvGrpSpPr>
        <p:grpSpPr bwMode="auto">
          <a:xfrm>
            <a:off x="1828330" y="4400550"/>
            <a:ext cx="7010870" cy="400050"/>
            <a:chOff x="571" y="1800"/>
            <a:chExt cx="2981" cy="252"/>
          </a:xfrm>
        </p:grpSpPr>
        <p:sp>
          <p:nvSpPr>
            <p:cNvPr id="33" name="Text Box 1051"/>
            <p:cNvSpPr txBox="1">
              <a:spLocks noChangeArrowheads="1"/>
            </p:cNvSpPr>
            <p:nvPr/>
          </p:nvSpPr>
          <p:spPr bwMode="auto">
            <a:xfrm>
              <a:off x="1511" y="1800"/>
              <a:ext cx="2041" cy="25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Name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cout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belongs to namespace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std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34" name="Line 1052"/>
            <p:cNvSpPr>
              <a:spLocks noChangeShapeType="1"/>
            </p:cNvSpPr>
            <p:nvPr/>
          </p:nvSpPr>
          <p:spPr bwMode="auto">
            <a:xfrm flipH="1" flipV="1">
              <a:off x="571" y="1812"/>
              <a:ext cx="9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056"/>
          <p:cNvGrpSpPr>
            <a:grpSpLocks/>
          </p:cNvGrpSpPr>
          <p:nvPr/>
        </p:nvGrpSpPr>
        <p:grpSpPr bwMode="auto">
          <a:xfrm>
            <a:off x="2209800" y="3810000"/>
            <a:ext cx="6629400" cy="457200"/>
            <a:chOff x="1200" y="1458"/>
            <a:chExt cx="4176" cy="288"/>
          </a:xfrm>
        </p:grpSpPr>
        <p:sp>
          <p:nvSpPr>
            <p:cNvPr id="36" name="Text Box 1054"/>
            <p:cNvSpPr txBox="1">
              <a:spLocks noChangeArrowheads="1"/>
            </p:cNvSpPr>
            <p:nvPr/>
          </p:nvSpPr>
          <p:spPr bwMode="auto">
            <a:xfrm>
              <a:off x="3408" y="1458"/>
              <a:ext cx="1968" cy="25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Stream insertion operator.</a:t>
              </a:r>
            </a:p>
          </p:txBody>
        </p:sp>
        <p:sp>
          <p:nvSpPr>
            <p:cNvPr id="37" name="Line 1055"/>
            <p:cNvSpPr>
              <a:spLocks noChangeShapeType="1"/>
            </p:cNvSpPr>
            <p:nvPr/>
          </p:nvSpPr>
          <p:spPr bwMode="auto">
            <a:xfrm flipH="1">
              <a:off x="1200" y="1580"/>
              <a:ext cx="2208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1059"/>
          <p:cNvGrpSpPr>
            <a:grpSpLocks/>
          </p:cNvGrpSpPr>
          <p:nvPr/>
        </p:nvGrpSpPr>
        <p:grpSpPr bwMode="auto">
          <a:xfrm>
            <a:off x="2286000" y="4840137"/>
            <a:ext cx="6553200" cy="1027264"/>
            <a:chOff x="624" y="1922"/>
            <a:chExt cx="4128" cy="640"/>
          </a:xfrm>
        </p:grpSpPr>
        <p:sp>
          <p:nvSpPr>
            <p:cNvPr id="39" name="Text Box 1057"/>
            <p:cNvSpPr txBox="1">
              <a:spLocks noChangeArrowheads="1"/>
            </p:cNvSpPr>
            <p:nvPr/>
          </p:nvSpPr>
          <p:spPr bwMode="auto">
            <a:xfrm>
              <a:off x="1728" y="1922"/>
              <a:ext cx="3024" cy="6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Keyword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return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is one of several means to exit function; value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0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 indicates program terminated successfully.</a:t>
              </a:r>
            </a:p>
          </p:txBody>
        </p:sp>
        <p:sp>
          <p:nvSpPr>
            <p:cNvPr id="40" name="Line 1058"/>
            <p:cNvSpPr>
              <a:spLocks noChangeShapeType="1"/>
            </p:cNvSpPr>
            <p:nvPr/>
          </p:nvSpPr>
          <p:spPr bwMode="auto">
            <a:xfrm flipH="1" flipV="1">
              <a:off x="624" y="2040"/>
              <a:ext cx="1104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2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97002"/>
            <a:ext cx="8001000" cy="5178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</a:t>
            </a:r>
            <a:r>
              <a:rPr lang="en-US" b="0" smtClean="0">
                <a:solidFill>
                  <a:srgbClr val="0000FF"/>
                </a:solidFill>
                <a:cs typeface="Courier New" pitchFamily="49" charset="0"/>
              </a:rPr>
              <a:t>#</a:t>
            </a:r>
            <a:r>
              <a:rPr lang="en-US" b="0">
                <a:solidFill>
                  <a:srgbClr val="0000FF"/>
                </a:solidFill>
                <a:cs typeface="Courier New" pitchFamily="49" charset="0"/>
              </a:rPr>
              <a:t>include</a:t>
            </a:r>
            <a:r>
              <a:rPr lang="en-US" b="0">
                <a:solidFill>
                  <a:srgbClr val="000000"/>
                </a:solidFill>
                <a:cs typeface="Courier New" pitchFamily="49" charset="0"/>
              </a:rPr>
              <a:t> &lt;iostream&gt;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 namespace std;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main(){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integer1;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first number to be input by user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lang="en-US" b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i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integer2;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second number to be input by user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sum;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variable in which sum will be stored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"Enter first integer\n"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prompt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9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cin &gt;&gt; integer1;          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read an integer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"Enter second integer\n"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prompt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cin &gt;&gt; integer2;           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read an integer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sum = integer1 + integer2;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assign result to sum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13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"Sum is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sum &lt;&lt; endl;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print sum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15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main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33600" y="1752600"/>
            <a:ext cx="6248400" cy="1905000"/>
            <a:chOff x="432" y="842"/>
            <a:chExt cx="3936" cy="1200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208" y="842"/>
              <a:ext cx="2160" cy="26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Declare integer variables.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576" y="960"/>
              <a:ext cx="1632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624" y="960"/>
              <a:ext cx="1584" cy="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432" y="960"/>
              <a:ext cx="1776" cy="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52600" y="2667000"/>
            <a:ext cx="7010400" cy="1600200"/>
            <a:chOff x="240" y="1314"/>
            <a:chExt cx="4416" cy="1008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776" y="1314"/>
              <a:ext cx="2880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Use stream extraction operator with standard input stream to obtain user input.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40" y="1520"/>
              <a:ext cx="1536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419600" y="4724400"/>
            <a:ext cx="4572000" cy="1016000"/>
            <a:chOff x="2544" y="2384"/>
            <a:chExt cx="2880" cy="640"/>
          </a:xfrm>
        </p:grpSpPr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072" y="2384"/>
              <a:ext cx="2352" cy="6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Stream manipulator </a:t>
              </a:r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std::endl 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outputs a newline, then “flushes output buffer.”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544" y="272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514600" y="5867399"/>
            <a:ext cx="6477000" cy="708025"/>
            <a:chOff x="1344" y="2816"/>
            <a:chExt cx="4080" cy="446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832" y="2816"/>
              <a:ext cx="2592" cy="44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Concatenating, chaining or cascading stream insertion operations.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 flipV="1">
              <a:off x="2496" y="2816"/>
              <a:ext cx="33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 flipV="1">
              <a:off x="2064" y="2816"/>
              <a:ext cx="76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 flipV="1">
              <a:off x="1344" y="2816"/>
              <a:ext cx="148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2667000" y="3733800"/>
            <a:ext cx="6324600" cy="1828800"/>
            <a:chOff x="1536" y="2142"/>
            <a:chExt cx="3984" cy="1152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968" y="2142"/>
              <a:ext cx="3552" cy="56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Calculations can be performed in output statements: alternative for lines </a:t>
              </a:r>
              <a:r>
                <a:rPr lang="en-US" b="0" smtClean="0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lang="en-US" b="0">
                  <a:solidFill>
                    <a:schemeClr val="bg1"/>
                  </a:solidFill>
                  <a:latin typeface="Times New Roman" pitchFamily="18" charset="0"/>
                </a:rPr>
                <a:t>and </a:t>
              </a:r>
              <a:r>
                <a:rPr lang="en-US" b="0" smtClean="0">
                  <a:solidFill>
                    <a:schemeClr val="bg1"/>
                  </a:solidFill>
                  <a:latin typeface="Times New Roman" pitchFamily="18" charset="0"/>
                </a:rPr>
                <a:t>13:</a:t>
              </a:r>
              <a:endParaRPr lang="en-US" b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r>
                <a:rPr lang="en-US" sz="120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20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::cout &lt;&lt; "Sum is " &lt;&lt; integer1 + integer2 &lt;&lt; std::endl;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1536" y="2478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3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#include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 sz="2400" smtClean="0">
                <a:latin typeface="Courier New" pitchFamily="49" charset="0"/>
              </a:rPr>
              <a:t>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</a:rPr>
              <a:t>sing namespace std;</a:t>
            </a:r>
            <a:endParaRPr lang="en-US" sz="24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400">
                <a:latin typeface="Courier New" pitchFamily="49" charset="0"/>
              </a:rPr>
              <a:t>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400">
                <a:latin typeface="Courier New" pitchFamily="49" charset="0"/>
              </a:rPr>
              <a:t> d;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2400">
                <a:latin typeface="Courier New" pitchFamily="49" charset="0"/>
              </a:rPr>
              <a:t> s[100];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cout &lt;&lt; “</a:t>
            </a:r>
            <a:r>
              <a:rPr lang="en-US" sz="2400">
                <a:latin typeface="Courier New" pitchFamily="49" charset="0"/>
              </a:rPr>
              <a:t>Input an </a:t>
            </a:r>
            <a:r>
              <a:rPr lang="en-US" sz="2400" err="1"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, a double and </a:t>
            </a:r>
            <a:r>
              <a:rPr lang="en-US" sz="2400" smtClean="0">
                <a:latin typeface="Courier New" pitchFamily="49" charset="0"/>
              </a:rPr>
              <a:t>a string</a:t>
            </a:r>
            <a:r>
              <a:rPr lang="en-US" sz="2400">
                <a:latin typeface="Courier New" pitchFamily="49" charset="0"/>
              </a:rPr>
              <a:t>.”;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cin</a:t>
            </a:r>
            <a:r>
              <a:rPr lang="en-US" sz="2400">
                <a:latin typeface="Courier New" pitchFamily="49" charset="0"/>
              </a:rPr>
              <a:t> &gt;&gt; n &gt;&gt; d &gt;&gt; s;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“n = “ &lt;&lt; n &lt;&lt; “\n”;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“d = “ &lt;&lt; d &lt;&lt; “\n”;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“s = “ &lt;&lt; s &lt;&lt; “\n”;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  <a:endParaRPr 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Các kiểu dữ liệu của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H="1">
            <a:off x="2382838" y="1295400"/>
            <a:ext cx="1198562" cy="118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800600" y="1295400"/>
            <a:ext cx="1277938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096000" y="1295400"/>
            <a:ext cx="1341438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11963" y="23844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b="1">
                <a:solidFill>
                  <a:srgbClr val="009999"/>
                </a:solidFill>
                <a:latin typeface="Arial" charset="0"/>
                <a:ea typeface="新細明體" charset="-120"/>
              </a:rPr>
              <a:t>structured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000" b="1">
                <a:latin typeface="Arial" charset="0"/>
                <a:ea typeface="新細明體" charset="-120"/>
              </a:rPr>
              <a:t>array   struct   union   class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TW" altLang="en-US" b="1">
                  <a:solidFill>
                    <a:srgbClr val="CC0000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altLang="zh-TW" b="1">
                  <a:solidFill>
                    <a:schemeClr val="accent2"/>
                  </a:solidFill>
                  <a:latin typeface="Arial" charset="0"/>
                  <a:ea typeface="新細明體" charset="-120"/>
                </a:rPr>
                <a:t>address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latin typeface="Arial" charset="0"/>
                  <a:ea typeface="新細明體" charset="-120"/>
                </a:rPr>
                <a:t>pointer    reference</a:t>
              </a:r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b="1">
                <a:solidFill>
                  <a:srgbClr val="CC0000"/>
                </a:solidFill>
                <a:latin typeface="Arial" charset="0"/>
                <a:ea typeface="新細明體" charset="-120"/>
              </a:rPr>
              <a:t>simple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sz="2000" b="1">
                <a:solidFill>
                  <a:srgbClr val="A50021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A50021"/>
                </a:solidFill>
                <a:latin typeface="Arial" charset="0"/>
                <a:ea typeface="新細明體" charset="-120"/>
              </a:rPr>
              <a:t>integral            </a:t>
            </a:r>
            <a:r>
              <a:rPr lang="en-US" altLang="zh-TW" sz="2000" b="1">
                <a:latin typeface="Arial" charset="0"/>
                <a:ea typeface="新細明體" charset="-120"/>
              </a:rPr>
              <a:t>enum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solidFill>
                    <a:srgbClr val="A50021"/>
                  </a:solidFill>
                  <a:latin typeface="Arial" charset="0"/>
                  <a:ea typeface="新細明體" charset="-120"/>
                </a:rPr>
                <a:t>floating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latin typeface="Arial" charset="0"/>
                  <a:ea typeface="新細明體" charset="-120"/>
                </a:rPr>
                <a:t>float  double   long double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000" b="1">
                <a:latin typeface="Arial" charset="0"/>
                <a:ea typeface="新細明體" charset="-120"/>
              </a:rPr>
              <a:t>char  short   int  long  bool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1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thể hiện một cửa sổ thông báo trong Visual C++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90800"/>
            <a:ext cx="579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862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486400"/>
            <a:ext cx="579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2895600"/>
            <a:ext cx="1981200" cy="11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4191000"/>
            <a:ext cx="2057400" cy="120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486400"/>
            <a:ext cx="2057400" cy="103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2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2057400"/>
            <a:ext cx="811915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Phong cách lập trình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phong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vi-V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Đặt 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,…)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Tab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Khai báo prototype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{}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https://encrypted-tbn3.gstatic.com/images?q=tbn:ANd9GcTYlk9joHN-MBZYAm9h1yFGppPaaX01BhOpnpgL6MuMwa-Jrc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849755"/>
            <a:ext cx="2895601" cy="37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JfAfqIyM9Xo/UYyuAzRVReI/AAAAAAAAA7o/uAigMXyXVzw/s1600/man_walking_do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3048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đích</a:t>
            </a:r>
            <a:r>
              <a:rPr lang="vi-VN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mặc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vi-VN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dãy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mặc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vi-VN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Nếu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không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đủ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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mặc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nhiên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Nhập bốn số nguyên và xuất các giá trị vừa nhập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Có bao nhiêu cách để giải quyết?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http://sohanews2.vcmedia.vn/2013/tamtrangxausohagioitinh14713-13737659294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4267200" cy="320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Dùng 4 biến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cách dài nhất, cơ bản nhất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Dùng mảng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khai báo biến gọn hơn, 1 lần thay cho nhiều lần 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Dùng mảng và vòng lặp do while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nhập gọn hơn, viết 1 lần thay cho nhiều lần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 mảng và vòng lặp for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gọn hơn, for viết gọn hơn vòng while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Dùng mảng, vòng lặp for gộp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gọn hơn, nhưng không tách riêng được 2 phần nhập xuất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Dùng hàm để tách riêng phần nhập xuất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code có thể tái sử dụng nhiều lần </a:t>
            </a:r>
          </a:p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Dùng file để nhập xuất từ file </a:t>
            </a:r>
            <a:r>
              <a:rPr lang="vi-VN" smtClean="0">
                <a:latin typeface="Arial" pitchFamily="34" charset="0"/>
                <a:cs typeface="Arial" pitchFamily="34" charset="0"/>
              </a:rPr>
              <a:t>thay cho việc nhập bằng bàn phím và xuất ra màn hình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1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4 biến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57400"/>
            <a:ext cx="83058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</a:t>
            </a:r>
            <a:r>
              <a:rPr lang="en-US" sz="2200" b="0" smtClean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</a:t>
            </a:r>
            <a:r>
              <a:rPr lang="en-US" sz="2200" b="0" smtClean="0">
                <a:solidFill>
                  <a:srgbClr val="000000"/>
                </a:solidFill>
              </a:rPr>
              <a:t> a1, a2, a3, a4;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a1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&amp;a1);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a2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&amp;a2);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a3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&amp;a3);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a4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&amp;a4);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 %d %d %d %d\n", a1, a2, a3, a4);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394255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2: Dùng mảng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57400"/>
            <a:ext cx="83058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</a:t>
            </a:r>
            <a:r>
              <a:rPr lang="en-US" sz="2200" b="0" smtClean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int a[4];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a1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&amp;a[0]);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a2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&amp;a[1]);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a3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&amp;a[2]);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a4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&amp;a[3]);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nhap 4 so:%d %d %d %d\n", a[0], a[1], a[2], a[3]);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8956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3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while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29000" y="1447800"/>
            <a:ext cx="54102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 </a:t>
            </a:r>
            <a:r>
              <a:rPr lang="en-US" sz="2200" b="0" smtClean="0">
                <a:solidFill>
                  <a:srgbClr val="000000"/>
                </a:solidFill>
              </a:rPr>
              <a:t>main(){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 </a:t>
            </a:r>
            <a:r>
              <a:rPr lang="en-US" sz="2200" b="0" smtClean="0">
                <a:solidFill>
                  <a:srgbClr val="000000"/>
                </a:solidFill>
              </a:rPr>
              <a:t>a[4], i;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 = 0;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do</a:t>
            </a: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i++;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  <a:r>
              <a:rPr lang="en-US" sz="2200" b="0" smtClean="0">
                <a:solidFill>
                  <a:srgbClr val="0000FF"/>
                </a:solidFill>
              </a:rPr>
              <a:t>while</a:t>
            </a:r>
            <a:r>
              <a:rPr lang="en-US" sz="2200" b="0" smtClean="0">
                <a:solidFill>
                  <a:srgbClr val="000000"/>
                </a:solidFill>
              </a:rPr>
              <a:t>(i&lt;4);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 = 0;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so:");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do</a:t>
            </a: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i++;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  <a:r>
              <a:rPr lang="en-US" sz="2200" b="0" smtClean="0">
                <a:solidFill>
                  <a:srgbClr val="0000FF"/>
                </a:solidFill>
              </a:rPr>
              <a:t>while</a:t>
            </a:r>
            <a:r>
              <a:rPr lang="en-US" sz="2200" b="0" smtClean="0">
                <a:solidFill>
                  <a:srgbClr val="000000"/>
                </a:solidFill>
              </a:rPr>
              <a:t>(i&lt;4);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13092</TotalTime>
  <Words>1679</Words>
  <Application>Microsoft Office PowerPoint</Application>
  <PresentationFormat>On-screen Show (4:3)</PresentationFormat>
  <Paragraphs>427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MS PGothic</vt:lpstr>
      <vt:lpstr>新細明體</vt:lpstr>
      <vt:lpstr>Arial</vt:lpstr>
      <vt:lpstr>AvantGarde</vt:lpstr>
      <vt:lpstr>Calibri</vt:lpstr>
      <vt:lpstr>Courier</vt:lpstr>
      <vt:lpstr>Courier New</vt:lpstr>
      <vt:lpstr>Mincho</vt:lpstr>
      <vt:lpstr>Times</vt:lpstr>
      <vt:lpstr>Times New Roman</vt:lpstr>
      <vt:lpstr>Wingdings</vt:lpstr>
      <vt:lpstr>Template</vt:lpstr>
      <vt:lpstr> CÁC ĐẶC ĐIỂM MỚI CỦA C++</vt:lpstr>
      <vt:lpstr>Nội dung</vt:lpstr>
      <vt:lpstr>Phong cách lập trình</vt:lpstr>
      <vt:lpstr>Bài tập C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Lịch sử ngôn ngữ lập trình</vt:lpstr>
      <vt:lpstr>Lịch sử của C++</vt:lpstr>
      <vt:lpstr>Môi trường của C++</vt:lpstr>
      <vt:lpstr>Khác biệt đối với C</vt:lpstr>
      <vt:lpstr>Khác biệt đối với C</vt:lpstr>
      <vt:lpstr>Toán tử phạm vi</vt:lpstr>
      <vt:lpstr>Toán tử phạm vi</vt:lpstr>
      <vt:lpstr>Toán tử phạm vi</vt:lpstr>
      <vt:lpstr>Nhập xuất với C++</vt:lpstr>
      <vt:lpstr>Nhập xuất với C++</vt:lpstr>
      <vt:lpstr>Ví dụ 1</vt:lpstr>
      <vt:lpstr>Ví dụ 2</vt:lpstr>
      <vt:lpstr>Ví dụ 3</vt:lpstr>
      <vt:lpstr>Các kiểu dữ liệu của C++</vt:lpstr>
      <vt:lpstr>Tham số mặc nhiên</vt:lpstr>
      <vt:lpstr>Tham số mặc nhiên</vt:lpstr>
      <vt:lpstr>Tham số mặc nhiên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Win 8.1 Version 2</cp:lastModifiedBy>
  <cp:revision>781</cp:revision>
  <cp:lastPrinted>1601-01-01T00:00:00Z</cp:lastPrinted>
  <dcterms:created xsi:type="dcterms:W3CDTF">1601-01-01T00:00:00Z</dcterms:created>
  <dcterms:modified xsi:type="dcterms:W3CDTF">2018-11-30T10:46:40Z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