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 id="2147483725" r:id="rId2"/>
  </p:sldMasterIdLst>
  <p:notesMasterIdLst>
    <p:notesMasterId r:id="rId36"/>
  </p:notesMasterIdLst>
  <p:handoutMasterIdLst>
    <p:handoutMasterId r:id="rId37"/>
  </p:handoutMasterIdLst>
  <p:sldIdLst>
    <p:sldId id="747" r:id="rId3"/>
    <p:sldId id="943" r:id="rId4"/>
    <p:sldId id="729" r:id="rId5"/>
    <p:sldId id="944" r:id="rId6"/>
    <p:sldId id="948" r:id="rId7"/>
    <p:sldId id="945" r:id="rId8"/>
    <p:sldId id="951" r:id="rId9"/>
    <p:sldId id="946" r:id="rId10"/>
    <p:sldId id="949" r:id="rId11"/>
    <p:sldId id="950" r:id="rId12"/>
    <p:sldId id="952" r:id="rId13"/>
    <p:sldId id="953" r:id="rId14"/>
    <p:sldId id="947" r:id="rId15"/>
    <p:sldId id="954" r:id="rId16"/>
    <p:sldId id="956" r:id="rId17"/>
    <p:sldId id="957" r:id="rId18"/>
    <p:sldId id="958" r:id="rId19"/>
    <p:sldId id="959" r:id="rId20"/>
    <p:sldId id="955" r:id="rId21"/>
    <p:sldId id="962" r:id="rId22"/>
    <p:sldId id="963" r:id="rId23"/>
    <p:sldId id="964" r:id="rId24"/>
    <p:sldId id="965" r:id="rId25"/>
    <p:sldId id="966" r:id="rId26"/>
    <p:sldId id="969" r:id="rId27"/>
    <p:sldId id="967" r:id="rId28"/>
    <p:sldId id="968" r:id="rId29"/>
    <p:sldId id="971" r:id="rId30"/>
    <p:sldId id="970" r:id="rId31"/>
    <p:sldId id="973" r:id="rId32"/>
    <p:sldId id="986" r:id="rId33"/>
    <p:sldId id="987" r:id="rId34"/>
    <p:sldId id="988" r:id="rId3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3575" autoAdjust="0"/>
  </p:normalViewPr>
  <p:slideViewPr>
    <p:cSldViewPr>
      <p:cViewPr varScale="1">
        <p:scale>
          <a:sx n="65" d="100"/>
          <a:sy n="65" d="100"/>
        </p:scale>
        <p:origin x="1508"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cơ sở được coi là lớp tổng quát hóa của các lớp dẫn xuất, ngược lại các lớp dẫn xuất là chi tiết hóa của lớp cơ sở.</a:t>
            </a:r>
          </a:p>
          <a:p>
            <a:r>
              <a:rPr lang="vi-VN" smtClean="0"/>
              <a:t>Ví dụ: Một lớp cơ sở hình đa giác phải có phương thức tính diện tích của nó nhưng nội dung tính diện tích như thế nào sẽ được xác định ở các lớp dẫn xuất hình tam giác, tứ giác,…</a:t>
            </a:r>
          </a:p>
          <a:p>
            <a:r>
              <a:rPr lang="vi-VN" smtClean="0"/>
              <a:t>Tính chất như trên trong kế thừa gọi là tính đa hình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70464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409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Tất cả mọi đối tượng đều được quan điểm như người vì thao tác được thực hiện thông qua con trỏ đến lớp Người.</a:t>
            </a:r>
          </a:p>
          <a:p>
            <a:pPr>
              <a:buFontTx/>
              <a:buChar char="-"/>
            </a:pPr>
            <a:r>
              <a:rPr lang="en-US" smtClean="0"/>
              <a:t>Đe bao đam xuat lieu tương ứng vơi đoi tương, phai co cach nhan dien đoi tương, ta thêm mot vung dư lieu vao lơp cơ sơ đe nhan dien, vung nay co gia trị phu thuoc vao loai cua đoi tương va đươc goi la vung chon kieu.</a:t>
            </a:r>
          </a:p>
          <a:p>
            <a:pPr>
              <a:buFontTx/>
              <a:buChar char="-"/>
            </a:pPr>
            <a:r>
              <a:rPr lang="en-US" smtClean="0"/>
              <a:t>Cac đoi tương thuoc lơp ngươi co cung gia trị cho vung chon kieu, cac đoi tương thuoc lơp sinh viên co gia trị cua vung chon kieu khac cua lơp ngươi.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55105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22575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Tương tự cho lớp Nữ sinh và lớp Công nhân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60647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34800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176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1432219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8973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363867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67418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36503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Dùng phương thức ảo khắc phục được các nhược điểm của cách tiếp cận dùng vùng chọn kiểu.</a:t>
            </a:r>
            <a:endParaRPr lang="en-US" smtClean="0"/>
          </a:p>
          <a:p>
            <a:pPr algn="just">
              <a:buFontTx/>
              <a:buChar char="-"/>
            </a:pPr>
            <a:r>
              <a:rPr lang="en-US" smtClean="0"/>
              <a:t>Chương trình dịch không thể xác định được sự ràng buộc của đối tượng và phương thức</a:t>
            </a:r>
          </a:p>
          <a:p>
            <a:pPr algn="just">
              <a:buFontTx/>
              <a:buChar char="-"/>
            </a:pPr>
            <a:r>
              <a:rPr lang="en-US" smtClean="0"/>
              <a:t>Ràng buộc này chỉ được xác định một cách động tại thời điểm thực thi chương trình</a:t>
            </a:r>
          </a:p>
          <a:p>
            <a:pPr algn="just">
              <a:buFontTx/>
              <a:buChar char="-"/>
            </a:pPr>
            <a:r>
              <a:rPr lang="en-US" smtClean="0"/>
              <a:t>Để xác định một phương thức bị ràng buộc động, ở khai báo phương thức của lớp cơ sở phải dùng từ khóa </a:t>
            </a:r>
            <a:r>
              <a:rPr lang="en-US" u="sng" smtClean="0"/>
              <a:t>virtual</a:t>
            </a:r>
          </a:p>
          <a:p>
            <a:pPr algn="just">
              <a:buFontTx/>
              <a:buChar char="-"/>
            </a:pPr>
            <a:r>
              <a:rPr lang="en-US" smtClean="0"/>
              <a:t>Khi một phương thức được định nghĩa ảo, tất cả các phương thức phải nạp chồng từ điểm này xuống phân cấp lớp cho dù nó có được khai báo là tường minh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00215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smtClean="0"/>
              <a:t>Phương thức ảo xuat được khai báo ở lớp Nguoi cho phép sử dụng con trỏ đến lớp cơ sở (Nguoi) nhưng trỏ đến một đối tượng thuộc lớp con (Sinh viên, công nhân) gọi đúng thao tác ở lớp con</a:t>
            </a:r>
          </a:p>
          <a:p>
            <a:pPr>
              <a:buFontTx/>
              <a:buChar char="-"/>
            </a:pPr>
            <a:r>
              <a:rPr lang="en-US" smtClean="0"/>
              <a:t>Con trỏ pn thuộc lớp Nguoi nhưng trỏ đến đối tượng sinh viên, vì vậy pn-&gt;Xuat() thực hiện thao tác xuất của lớp sinh viên.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53382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58015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206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Có thể xem như thao tác XuatDs được viết trước cho các lớp con cháu chưa ra đời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390526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30381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79966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79342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vi-VN" b="1" dirty="0" smtClean="0"/>
              <a:t>Các đặc trưng của phương thức ảo:</a:t>
            </a:r>
          </a:p>
          <a:p>
            <a:pPr algn="just" eaLnBrk="1" hangingPunct="1">
              <a:lnSpc>
                <a:spcPct val="120000"/>
              </a:lnSpc>
            </a:pPr>
            <a:r>
              <a:rPr lang="vi-VN" dirty="0" smtClean="0"/>
              <a:t>Phương thức ảo không thể là các hàm thành viên tĩnh.</a:t>
            </a:r>
          </a:p>
          <a:p>
            <a:pPr algn="just" eaLnBrk="1" hangingPunct="1">
              <a:lnSpc>
                <a:spcPct val="120000"/>
              </a:lnSpc>
            </a:pPr>
            <a:r>
              <a:rPr lang="vi-VN" dirty="0" smtClean="0"/>
              <a:t>Một phương thức ảo có thể được khai báo là friend trong một lớp khác nhưng các hàm friend của lớp thì không thể là phương thức ảo.</a:t>
            </a:r>
          </a:p>
          <a:p>
            <a:pPr algn="just" eaLnBrk="1" hangingPunct="1">
              <a:lnSpc>
                <a:spcPct val="120000"/>
              </a:lnSpc>
            </a:pPr>
            <a:r>
              <a:rPr lang="vi-VN" dirty="0" smtClean="0"/>
              <a:t>Không cần thiết phải ghi rõ từ khóa virtual khi định nghĩa một phương thức ảo trong lớp dẫn xuất (để cũng chẳng ảnh hưởng gì).</a:t>
            </a:r>
          </a:p>
          <a:p>
            <a:pPr algn="just" eaLnBrk="1" hangingPunct="1">
              <a:lnSpc>
                <a:spcPct val="120000"/>
              </a:lnSpc>
            </a:pPr>
            <a:r>
              <a:rPr lang="vi-VN" dirty="0" smtClean="0"/>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endParaRPr lang="en-US" dirty="0"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3002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404467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72494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Arial" pitchFamily="34" charset="0"/>
                <a:cs typeface="Arial" pitchFamily="34" charset="0"/>
              </a:rPr>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0335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12036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9073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64685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13397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93575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016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9C7989A3-874F-4B81-A01A-C319C458B4DA}" type="datetime1">
              <a:rPr lang="vi-VN" smtClean="0"/>
              <a:t>04/12/2018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E2A7A963-412C-455C-AADA-1FC9291D8B28}"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78BD3876-9669-482D-8B29-5798E0B3F458}"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defTabSz="685800">
              <a:defRPr/>
            </a:pPr>
            <a:fld id="{9C7989A3-874F-4B81-A01A-C319C458B4DA}"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15784422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defTabSz="685800">
              <a:defRPr/>
            </a:pPr>
            <a:fld id="{8EFCD99E-C2EC-4AEA-8660-4FCC97640ACF}"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3375645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900"/>
            </a:lvl1pPr>
          </a:lstStyle>
          <a:p>
            <a:pPr defTabSz="685800">
              <a:defRPr/>
            </a:pPr>
            <a:fld id="{9451C82C-4A5B-4F86-AD0E-CFB52467808B}"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2750285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900"/>
            </a:lvl1pPr>
          </a:lstStyle>
          <a:p>
            <a:pPr defTabSz="685800">
              <a:defRPr/>
            </a:pPr>
            <a:fld id="{0D251D5E-3355-41C8-B2EA-72D4E5A39AA7}"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237285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900"/>
            </a:lvl1pPr>
          </a:lstStyle>
          <a:p>
            <a:pPr defTabSz="685800">
              <a:defRPr/>
            </a:pPr>
            <a:fld id="{CC74E924-DD9E-4DFF-9C8F-4A640A00F893}"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1177392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900"/>
            </a:lvl1pPr>
          </a:lstStyle>
          <a:p>
            <a:pPr defTabSz="685800">
              <a:defRPr/>
            </a:pPr>
            <a:fld id="{804854DC-1C25-412B-98F5-7E28FA0B2816}"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16170216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900"/>
            </a:lvl1pPr>
          </a:lstStyle>
          <a:p>
            <a:pPr defTabSz="685800">
              <a:defRPr/>
            </a:pPr>
            <a:fld id="{CBE246AC-CD86-4630-994A-589D8F836377}"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1445364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900"/>
            </a:lvl1pPr>
          </a:lstStyle>
          <a:p>
            <a:pPr defTabSz="685800">
              <a:defRPr/>
            </a:pPr>
            <a:fld id="{9676A188-A091-44BC-9E32-DA718AF0D3FA}"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15906752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8EFCD99E-C2EC-4AEA-8660-4FCC97640ACF}" type="datetime1">
              <a:rPr lang="vi-VN" smtClean="0"/>
              <a:t>04/12/2018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900"/>
            </a:lvl1pPr>
          </a:lstStyle>
          <a:p>
            <a:pPr defTabSz="685800">
              <a:defRPr/>
            </a:pPr>
            <a:fld id="{76D4944D-2BA8-4263-8FF6-132CC72906D0}"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30264408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900"/>
            </a:lvl1pPr>
          </a:lstStyle>
          <a:p>
            <a:pPr defTabSz="685800">
              <a:defRPr/>
            </a:pPr>
            <a:fld id="{E2A7A963-412C-455C-AADA-1FC9291D8B28}"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23602178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900"/>
            </a:lvl1pPr>
          </a:lstStyle>
          <a:p>
            <a:pPr defTabSz="685800">
              <a:defRPr/>
            </a:pPr>
            <a:fld id="{78BD3876-9669-482D-8B29-5798E0B3F458}"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7492161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51C82C-4A5B-4F86-AD0E-CFB52467808B}"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D251D5E-3355-41C8-B2EA-72D4E5A39AA7}"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CC74E924-DD9E-4DFF-9C8F-4A640A00F893}" type="datetime1">
              <a:rPr lang="vi-VN" smtClean="0"/>
              <a:t>04/12/2018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804854DC-1C25-412B-98F5-7E28FA0B2816}" type="datetime1">
              <a:rPr lang="vi-VN" smtClean="0"/>
              <a:t>04/12/2018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BE246AC-CD86-4630-994A-589D8F836377}" type="datetime1">
              <a:rPr lang="vi-VN" smtClean="0"/>
              <a:t>04/12/2018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676A188-A091-44BC-9E32-DA718AF0D3FA}"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76D4944D-2BA8-4263-8FF6-132CC72906D0}"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2837E14-E73F-49FF-B079-1BDD4A0D7603}" type="datetime1">
              <a:rPr lang="vi-VN" smtClean="0"/>
              <a:t>04/12/2018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900"/>
            </a:lvl1pPr>
          </a:lstStyle>
          <a:p>
            <a:pPr defTabSz="685800">
              <a:defRPr/>
            </a:pPr>
            <a:fld id="{C2837E14-E73F-49FF-B079-1BDD4A0D7603}" type="datetime1">
              <a:rPr lang="vi-VN" smtClean="0">
                <a:solidFill>
                  <a:prstClr val="black"/>
                </a:solidFill>
                <a:latin typeface="Arial" panose="020B0604020202020204" pitchFamily="34" charset="0"/>
              </a:rPr>
              <a:pPr defTabSz="685800">
                <a:defRPr/>
              </a:pPr>
              <a:t>04/12/2018</a:t>
            </a:fld>
            <a:endParaRPr lang="en-US">
              <a:solidFill>
                <a:prstClr val="black"/>
              </a:solidFill>
            </a:endParaRPr>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900"/>
            </a:lvl1pPr>
          </a:lstStyle>
          <a:p>
            <a:pPr defTabSz="685800">
              <a:defRPr/>
            </a:pPr>
            <a:r>
              <a:rPr lang="vi-VN" smtClean="0">
                <a:solidFill>
                  <a:prstClr val="black"/>
                </a:solidFill>
                <a:latin typeface="Arial" panose="020B0604020202020204" pitchFamily="34" charset="0"/>
              </a:rPr>
              <a:t>Lập trình hướng đối tượng</a:t>
            </a:r>
            <a:endParaRPr lang="en-US">
              <a:solidFill>
                <a:prstClr val="black"/>
              </a:solidFill>
            </a:endParaRPr>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900"/>
            </a:lvl1pPr>
          </a:lstStyle>
          <a:p>
            <a:pPr defTabSz="685800">
              <a:defRPr/>
            </a:pPr>
            <a:fld id="{C28B05EC-EEAD-4141-B1F4-06C30AD2BDCB}" type="slidenum">
              <a:rPr lang="en-US" smtClean="0">
                <a:solidFill>
                  <a:prstClr val="black"/>
                </a:solidFill>
              </a:rPr>
              <a:pPr defTabSz="685800">
                <a:defRPr/>
              </a:pPr>
              <a:t>‹#›</a:t>
            </a:fld>
            <a:endParaRPr lang="en-US">
              <a:solidFill>
                <a:prstClr val="black"/>
              </a:solidFill>
            </a:endParaRPr>
          </a:p>
        </p:txBody>
      </p:sp>
    </p:spTree>
    <p:extLst>
      <p:ext uri="{BB962C8B-B14F-4D97-AF65-F5344CB8AC3E}">
        <p14:creationId xmlns:p14="http://schemas.microsoft.com/office/powerpoint/2010/main" val="7865136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hf hd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
            </a:r>
            <a:br>
              <a:rPr lang="en-US" sz="4800" b="1" dirty="0" smtClean="0"/>
            </a:br>
            <a:r>
              <a:rPr lang="en-US" sz="4800" b="1" dirty="0" smtClean="0"/>
              <a:t> ĐA HÌNH</a:t>
            </a:r>
            <a:endParaRPr lang="es-ES" sz="4800" b="1" dirty="0">
              <a:solidFill>
                <a:schemeClr val="tx1"/>
              </a:solidFill>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7411" y="109647"/>
            <a:ext cx="949177" cy="1134382"/>
          </a:xfrm>
          <a:prstGeom prst="rect">
            <a:avLst/>
          </a:prstGeom>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ns) : Nguoi(n,ns), MucLuong(ml){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a:t>
            </a:r>
            <a:r>
              <a:rPr lang="en-US" sz="2400" b="0">
                <a:solidFill>
                  <a:srgbClr val="000000"/>
                </a:solidFill>
              </a:rPr>
              <a:t> i = 0; i &lt; n; i++)</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an[i] </a:t>
            </a:r>
            <a:r>
              <a:rPr lang="en-US" sz="2400" b="0">
                <a:solidFill>
                  <a:srgbClr val="000000"/>
                </a:solidFill>
                <a:sym typeface="Wingdings" pitchFamily="2" charset="2"/>
              </a:rPr>
              <a:t></a:t>
            </a:r>
            <a:r>
              <a:rPr lang="en-US" sz="2400" b="0">
                <a:solidFill>
                  <a:srgbClr val="000000"/>
                </a:solidFill>
              </a:rPr>
              <a:t>Xuat();</a:t>
            </a:r>
          </a:p>
          <a:p>
            <a:pPr marL="342900" indent="-342900">
              <a:spcBef>
                <a:spcPct val="20000"/>
              </a:spcBef>
              <a:buFont typeface="Wingdings" pitchFamily="2" charset="2"/>
              <a:buNone/>
            </a:pPr>
            <a:r>
              <a:rPr lang="en-US" sz="2400" b="0">
                <a:solidFill>
                  <a:srgbClr val="000000"/>
                </a:solidFill>
              </a:rPr>
              <a:t>		cout &lt;&lt; "\n";</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5"/>
          <p:cNvSpPr>
            <a:spLocks noChangeArrowheads="1"/>
          </p:cNvSpPr>
          <p:nvPr/>
        </p:nvSpPr>
        <p:spPr bwMode="auto">
          <a:xfrm>
            <a:off x="2895600" y="4800600"/>
            <a:ext cx="60960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Để bảo đảm xuất liệu tương ứng với đối tượng, </a:t>
            </a:r>
            <a:r>
              <a:rPr lang="en-US" sz="2800" smtClean="0">
                <a:solidFill>
                  <a:srgbClr val="0000FF"/>
                </a:solidFill>
                <a:latin typeface="Arial" pitchFamily="34" charset="0"/>
                <a:cs typeface="Arial" pitchFamily="34" charset="0"/>
              </a:rPr>
              <a:t>phải có cách nhận diện đối tượng</a:t>
            </a:r>
            <a:endParaRPr lang="en-US" sz="28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Ta </a:t>
            </a:r>
            <a:r>
              <a:rPr lang="en-US" sz="2400" smtClean="0">
                <a:solidFill>
                  <a:srgbClr val="0000FF"/>
                </a:solidFill>
                <a:latin typeface="Arial" pitchFamily="34" charset="0"/>
                <a:cs typeface="Arial" pitchFamily="34" charset="0"/>
              </a:rPr>
              <a:t>thêm một vùng dữ liệu vào lớp cơ sở để nhận diện</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Vùng này có giá trị phụ thuộc vào loại của đối tượng và được gọi là vùng chọn kiểu.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đối tượng thuộc lớp người có cùng giá trị cho </a:t>
            </a:r>
            <a:r>
              <a:rPr lang="en-US" sz="2800" smtClean="0">
                <a:solidFill>
                  <a:srgbClr val="0000FF"/>
                </a:solidFill>
                <a:latin typeface="Arial" pitchFamily="34" charset="0"/>
                <a:cs typeface="Arial" pitchFamily="34" charset="0"/>
              </a:rPr>
              <a:t>vùng chọn kiểu</a:t>
            </a:r>
            <a:r>
              <a:rPr lang="en-US" sz="2800" smtClean="0">
                <a:latin typeface="Arial" pitchFamily="34" charset="0"/>
                <a:cs typeface="Arial" pitchFamily="34" charset="0"/>
              </a:rPr>
              <a:t>, các đối tượng thuộc lớp sinh viên có giá trị của </a:t>
            </a:r>
            <a:r>
              <a:rPr lang="en-US" sz="2800" smtClean="0">
                <a:solidFill>
                  <a:srgbClr val="0000FF"/>
                </a:solidFill>
                <a:latin typeface="Arial" pitchFamily="34" charset="0"/>
                <a:cs typeface="Arial" pitchFamily="34" charset="0"/>
              </a:rPr>
              <a:t>vùng chọn kiểu khác của lớp người</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		</a:t>
            </a:r>
            <a:r>
              <a:rPr lang="en-US" sz="2400" b="0">
                <a:solidFill>
                  <a:srgbClr val="FF0303"/>
                </a:solidFill>
              </a:rPr>
              <a:t>enum LOAI {NGUOI, SV, CN};</a:t>
            </a:r>
          </a:p>
          <a:p>
            <a:pPr marL="342900" indent="-342900">
              <a:lnSpc>
                <a:spcPct val="90000"/>
              </a:lnSpc>
              <a:spcBef>
                <a:spcPct val="20000"/>
              </a:spcBef>
              <a:buFont typeface="Wingdings" pitchFamily="2" charset="2"/>
              <a:buNone/>
            </a:pPr>
            <a:r>
              <a:rPr lang="en-US" sz="2400" b="0">
                <a:solidFill>
                  <a:srgbClr val="FF0303"/>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	</a:t>
            </a:r>
            <a:r>
              <a:rPr lang="en-US" sz="2400" b="0">
                <a:solidFill>
                  <a:srgbClr val="0000FF"/>
                </a:solidFill>
              </a:rPr>
              <a:t>int</a:t>
            </a:r>
            <a:r>
              <a:rPr lang="en-US" sz="2400" b="0">
                <a:solidFill>
                  <a:srgbClr val="000000"/>
                </a:solidFill>
              </a:rPr>
              <a: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LOAI pl;</a:t>
            </a:r>
          </a:p>
          <a:p>
            <a:pPr marL="342900" indent="-342900">
              <a:lnSpc>
                <a:spcPct val="90000"/>
              </a:lnSpc>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 </a:t>
            </a:r>
            <a:r>
              <a:rPr lang="en-US" sz="2400" b="0">
                <a:solidFill>
                  <a:srgbClr val="FF0303"/>
                </a:solidFill>
              </a:rPr>
              <a:t>pl(NGUOI)</a:t>
            </a:r>
            <a:r>
              <a:rPr lang="en-US" sz="2400" b="0">
                <a:solidFill>
                  <a:srgbClr val="000000"/>
                </a:solidFill>
              </a:rPr>
              <a:t> {HoTen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cout &lt;&lt; "Nguoi, ho ten: " &lt;&lt; HoTen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 </a:t>
            </a:r>
          </a:p>
          <a:p>
            <a:pPr marL="342900" indent="-342900">
              <a:spcBef>
                <a:spcPct val="20000"/>
              </a:spcBef>
              <a:buFont typeface="Wingdings" pitchFamily="2" charset="2"/>
              <a:buNone/>
            </a:pPr>
            <a:r>
              <a:rPr lang="en-US" sz="2400" b="0">
                <a:solidFill>
                  <a:srgbClr val="000000"/>
                </a:solidFill>
              </a:rPr>
              <a:t>		MaSo = strdup(ms); </a:t>
            </a:r>
            <a:r>
              <a:rPr lang="en-US" sz="2400" b="0">
                <a:solidFill>
                  <a:srgbClr val="FF0303"/>
                </a:solidFill>
              </a:rPr>
              <a:t>pl = SV</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		cout&lt;&lt;"Sinh vien "&lt;&lt;HoTen&lt;&lt;", ma so " &lt;&lt; MaSo;</a:t>
            </a:r>
          </a:p>
          <a:p>
            <a:pPr marL="342900" indent="-342900">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a:t>
            </a:r>
            <a:r>
              <a:rPr lang="en-US" sz="2400" b="0">
                <a:solidFill>
                  <a:srgbClr val="0000FF"/>
                </a:solidFill>
              </a:rPr>
              <a:t>ns</a:t>
            </a:r>
            <a:r>
              <a:rPr lang="en-US" sz="2400" b="0">
                <a:solidFill>
                  <a:srgbClr val="000000"/>
                </a:solidFill>
              </a:rPr>
              <a:t>) : Nguoi(n,ns), MucLuong(ml){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ten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 = 0; i &lt; n; i++){</a:t>
            </a:r>
          </a:p>
          <a:p>
            <a:pPr marL="342900" indent="-342900">
              <a:lnSpc>
                <a:spcPct val="90000"/>
              </a:lnSpc>
              <a:spcBef>
                <a:spcPct val="20000"/>
              </a:spcBef>
              <a:buFont typeface="Wingdings" pitchFamily="2" charset="2"/>
              <a:buNone/>
            </a:pPr>
            <a:r>
              <a:rPr lang="en-US" sz="2400" b="0">
                <a:solidFill>
                  <a:srgbClr val="000000"/>
                </a:solidFill>
              </a:rPr>
              <a:t>		switch(an[i]-&gt;pl){</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Nguoi::SV:	</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00"/>
                </a:solidFill>
              </a:rPr>
              <a:t>SinhVien*)</a:t>
            </a:r>
            <a:r>
              <a:rPr lang="en-US" sz="2400" b="0">
                <a:solidFill>
                  <a:srgbClr val="000000"/>
                </a:solidFill>
              </a:rPr>
              <a:t>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Nguoi::CN:	</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00"/>
                </a:solidFill>
              </a:rPr>
              <a:t>CongNhan*)</a:t>
            </a:r>
            <a:r>
              <a:rPr lang="en-US" sz="2400" b="0">
                <a:solidFill>
                  <a:srgbClr val="000000"/>
                </a:solidFill>
              </a:rPr>
              <a:t>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default</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an[i]-&gt;Xuat(); </a:t>
            </a:r>
            <a:r>
              <a:rPr lang="en-US" sz="2400" b="0">
                <a:solidFill>
                  <a:srgbClr val="0000FF"/>
                </a:solidFill>
              </a:rPr>
              <a:t>break</a:t>
            </a:r>
            <a:r>
              <a:rPr lang="en-US" sz="2400" b="0">
                <a:solidFill>
                  <a:srgbClr val="000000"/>
                </a:solidFill>
              </a:rPr>
              <a:t>;</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cout &lt;&lt; "\n";</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4"/>
          <p:cNvSpPr>
            <a:spLocks noChangeArrowheads="1"/>
          </p:cNvSpPr>
          <p:nvPr/>
        </p:nvSpPr>
        <p:spPr bwMode="auto">
          <a:xfrm>
            <a:off x="2743200" y="4755932"/>
            <a:ext cx="61722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 ten Tran Nhan Cong muc luong:1000000</a:t>
            </a:r>
          </a:p>
          <a:p>
            <a:pPr>
              <a:lnSpc>
                <a:spcPct val="120000"/>
              </a:lnSpc>
            </a:pPr>
            <a:r>
              <a:rPr lang="en-US" sz="20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Cách tiếp cận trên giải quyết được vấn đề: </a:t>
            </a:r>
            <a:r>
              <a:rPr lang="en-US" sz="2800" smtClean="0">
                <a:solidFill>
                  <a:srgbClr val="0070C0"/>
                </a:solidFill>
                <a:latin typeface="Arial" pitchFamily="34" charset="0"/>
                <a:cs typeface="Arial" pitchFamily="34" charset="0"/>
              </a:rPr>
              <a:t>Lưu trữ các đối tượng khác kiểu nhau</a:t>
            </a:r>
            <a:r>
              <a:rPr lang="en-US" sz="2800" smtClean="0">
                <a:solidFill>
                  <a:srgbClr val="0000FF"/>
                </a:solidFill>
                <a:latin typeface="Arial" pitchFamily="34" charset="0"/>
                <a:cs typeface="Arial" pitchFamily="34" charset="0"/>
              </a:rPr>
              <a:t> </a:t>
            </a:r>
            <a:r>
              <a:rPr lang="en-US" sz="2800" smtClean="0">
                <a:solidFill>
                  <a:srgbClr val="FF3300"/>
                </a:solidFill>
                <a:latin typeface="Arial" pitchFamily="34" charset="0"/>
                <a:cs typeface="Arial" pitchFamily="34" charset="0"/>
              </a:rPr>
              <a:t>và thao tác khác nhau tương ứng từng đối tượng</a:t>
            </a:r>
            <a:r>
              <a:rPr lang="en-US" sz="2800" smtClean="0">
                <a:latin typeface="Arial" pitchFamily="34" charset="0"/>
                <a:cs typeface="Arial" pitchFamily="34" charset="0"/>
              </a:rPr>
              <a:t>. Tuy nhiên, </a:t>
            </a:r>
            <a:r>
              <a:rPr lang="en-US" sz="2800" smtClean="0">
                <a:solidFill>
                  <a:schemeClr val="tx1">
                    <a:lumMod val="95000"/>
                    <a:lumOff val="5000"/>
                  </a:schemeClr>
                </a:solidFill>
                <a:latin typeface="Arial" pitchFamily="34" charset="0"/>
                <a:cs typeface="Arial" pitchFamily="34" charset="0"/>
              </a:rPr>
              <a:t>tồn tại một số khuyết điểm:</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Mã lệnh dài dòng (nhiều switch case)</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Dễ sai sót, khó sửa</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Khó nâng cấp, bảo trì</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nhược điểm trên </a:t>
            </a:r>
            <a:r>
              <a:rPr lang="en-US" sz="2800" smtClean="0">
                <a:solidFill>
                  <a:srgbClr val="0000FF"/>
                </a:solidFill>
                <a:latin typeface="Arial" pitchFamily="34" charset="0"/>
                <a:cs typeface="Arial" pitchFamily="34" charset="0"/>
              </a:rPr>
              <a:t>có thể khắc phục được nhờ phương thức ảo</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Vùng chọn kiểu</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thuần ảo</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Bài toán Tính tiền lương</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Phương thức ảo</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Là cách </a:t>
            </a:r>
            <a:r>
              <a:rPr lang="vi-VN" smtClean="0">
                <a:solidFill>
                  <a:srgbClr val="0066FF"/>
                </a:solidFill>
                <a:latin typeface="Arial" pitchFamily="34" charset="0"/>
                <a:cs typeface="Arial" pitchFamily="34" charset="0"/>
              </a:rPr>
              <a:t>thể hiện tính đa hình </a:t>
            </a:r>
            <a:r>
              <a:rPr lang="vi-VN" smtClean="0">
                <a:solidFill>
                  <a:schemeClr val="tx1">
                    <a:lumMod val="95000"/>
                    <a:lumOff val="5000"/>
                  </a:schemeClr>
                </a:solidFill>
                <a:latin typeface="Arial" pitchFamily="34" charset="0"/>
                <a:cs typeface="Arial" pitchFamily="34" charset="0"/>
              </a:rPr>
              <a:t>trong ngôn ngữ C++.</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Các phương thức ở lớp cơ sở có tính đa hình phải được định nghĩa là một phương thức ảo</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Con trỏ thuộc lớp cơ sở có thể trỏ đến lớp con:</a:t>
            </a:r>
          </a:p>
          <a:p>
            <a:pPr lvl="1" algn="just">
              <a:lnSpc>
                <a:spcPct val="130000"/>
              </a:lnSpc>
              <a:spcBef>
                <a:spcPts val="300"/>
              </a:spcBef>
              <a:spcAft>
                <a:spcPts val="300"/>
              </a:spcAft>
              <a:buNone/>
            </a:pPr>
            <a:r>
              <a:rPr lang="fr-FR" sz="2400" smtClean="0">
                <a:solidFill>
                  <a:schemeClr val="tx1">
                    <a:lumMod val="95000"/>
                    <a:lumOff val="5000"/>
                  </a:schemeClr>
                </a:solidFill>
                <a:latin typeface="Arial" pitchFamily="34" charset="0"/>
                <a:cs typeface="Arial" pitchFamily="34" charset="0"/>
              </a:rPr>
              <a:t>Nguoi* pn=new SinhVien(“Le Vien Sinh”,TH11001,1982);</a:t>
            </a:r>
            <a:endParaRPr lang="en-US" sz="24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mong muốn thông qua con trỏ thuộc lớp cơ sở có thể </a:t>
            </a:r>
            <a:r>
              <a:rPr lang="vi-VN" smtClean="0">
                <a:solidFill>
                  <a:srgbClr val="FF3300"/>
                </a:solidFill>
                <a:latin typeface="Arial" pitchFamily="34" charset="0"/>
                <a:cs typeface="Arial" pitchFamily="34" charset="0"/>
              </a:rPr>
              <a:t>truy xuất hàm thành phần được định nghĩa lại ở lớp con</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en-US" sz="3200" smtClean="0">
                <a:solidFill>
                  <a:schemeClr val="tx1">
                    <a:lumMod val="95000"/>
                    <a:lumOff val="5000"/>
                  </a:schemeClr>
                </a:solidFill>
                <a:latin typeface="Arial" pitchFamily="34" charset="0"/>
                <a:cs typeface="Arial" pitchFamily="34" charset="0"/>
              </a:rPr>
              <a:t>pn-&gt;Xuat(); </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//Mong muon: goi Xuat cua lop sinh vien,</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//Thuc te: goi Xuat cua lop Nguoi</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cho phép giải quyết vấn đề trên.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qui định một hàm thành phần là phương thức ảo bằng cách thêm từ kh</a:t>
            </a:r>
            <a:r>
              <a:rPr lang="en-US" smtClean="0">
                <a:solidFill>
                  <a:schemeClr val="tx1">
                    <a:lumMod val="95000"/>
                    <a:lumOff val="5000"/>
                  </a:schemeClr>
                </a:solidFill>
                <a:latin typeface="Arial" pitchFamily="34" charset="0"/>
                <a:cs typeface="Arial" pitchFamily="34" charset="0"/>
              </a:rPr>
              <a:t>óa</a:t>
            </a:r>
            <a:r>
              <a:rPr lang="vi-VN" smtClean="0">
                <a:solidFill>
                  <a:schemeClr val="tx1">
                    <a:lumMod val="95000"/>
                    <a:lumOff val="5000"/>
                  </a:schemeClr>
                </a:solidFill>
                <a:latin typeface="Arial" pitchFamily="34" charset="0"/>
                <a:cs typeface="Arial" pitchFamily="34" charset="0"/>
              </a:rPr>
              <a:t> </a:t>
            </a:r>
            <a:r>
              <a:rPr lang="vi-VN" smtClean="0">
                <a:solidFill>
                  <a:srgbClr val="FF3300"/>
                </a:solidFill>
                <a:latin typeface="Arial" pitchFamily="34" charset="0"/>
                <a:cs typeface="Arial" pitchFamily="34" charset="0"/>
              </a:rPr>
              <a:t>virtual</a:t>
            </a:r>
            <a:r>
              <a:rPr lang="vi-VN" smtClean="0">
                <a:solidFill>
                  <a:schemeClr val="tx1">
                    <a:lumMod val="95000"/>
                    <a:lumOff val="5000"/>
                  </a:schemeClr>
                </a:solidFill>
                <a:latin typeface="Arial" pitchFamily="34" charset="0"/>
                <a:cs typeface="Arial" pitchFamily="34" charset="0"/>
              </a:rPr>
              <a:t> vào trước khai báo hàm.</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ví dụ trên, ta </a:t>
            </a:r>
            <a:r>
              <a:rPr lang="vi-VN" smtClean="0">
                <a:solidFill>
                  <a:srgbClr val="FF3300"/>
                </a:solidFill>
                <a:latin typeface="Arial" pitchFamily="34" charset="0"/>
                <a:cs typeface="Arial" pitchFamily="34" charset="0"/>
              </a:rPr>
              <a:t>thêm từ kh</a:t>
            </a:r>
            <a:r>
              <a:rPr lang="en-US" smtClean="0">
                <a:solidFill>
                  <a:srgbClr val="FF3300"/>
                </a:solidFill>
                <a:latin typeface="Arial" pitchFamily="34" charset="0"/>
                <a:cs typeface="Arial" pitchFamily="34" charset="0"/>
              </a:rPr>
              <a:t>óa</a:t>
            </a:r>
            <a:r>
              <a:rPr lang="vi-VN" smtClean="0">
                <a:solidFill>
                  <a:srgbClr val="FF3300"/>
                </a:solidFill>
                <a:latin typeface="Arial" pitchFamily="34" charset="0"/>
                <a:cs typeface="Arial" pitchFamily="34" charset="0"/>
              </a:rPr>
              <a:t> virtual vào trước khai báo của hàm Xuat</a:t>
            </a:r>
            <a:r>
              <a:rPr lang="vi-VN"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ns):NamSinh(ns){HoTen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Dùng phương thức ảo, ta </a:t>
            </a:r>
            <a:r>
              <a:rPr lang="vi-VN" smtClean="0">
                <a:solidFill>
                  <a:srgbClr val="FF3300"/>
                </a:solidFill>
                <a:latin typeface="Arial" pitchFamily="34" charset="0"/>
                <a:cs typeface="Arial" pitchFamily="34" charset="0"/>
              </a:rPr>
              <a:t>dễ dàng nâng cấp sửa chữa</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Thêm một loại đối tượng mới rất đơn giản, </a:t>
            </a:r>
            <a:r>
              <a:rPr lang="vi-VN" smtClean="0">
                <a:solidFill>
                  <a:srgbClr val="0070C0"/>
                </a:solidFill>
                <a:latin typeface="Arial" pitchFamily="34" charset="0"/>
                <a:cs typeface="Arial" pitchFamily="34" charset="0"/>
              </a:rPr>
              <a:t>không cần sửa đổi thao tác xử lý </a:t>
            </a:r>
            <a:r>
              <a:rPr lang="vi-VN" smtClean="0">
                <a:solidFill>
                  <a:schemeClr val="tx1">
                    <a:lumMod val="95000"/>
                    <a:lumOff val="5000"/>
                  </a:schemeClr>
                </a:solidFill>
                <a:latin typeface="Arial" pitchFamily="34" charset="0"/>
                <a:cs typeface="Arial" pitchFamily="34" charset="0"/>
              </a:rPr>
              <a:t>(Xuat</a:t>
            </a:r>
            <a:r>
              <a:rPr lang="en-US" smtClean="0">
                <a:solidFill>
                  <a:schemeClr val="tx1">
                    <a:lumMod val="95000"/>
                    <a:lumOff val="5000"/>
                  </a:schemeClr>
                </a:solidFill>
                <a:latin typeface="Arial" pitchFamily="34" charset="0"/>
                <a:cs typeface="Arial" pitchFamily="34" charset="0"/>
              </a:rPr>
              <a:t>Ds</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Qui trình thêm chỉ là </a:t>
            </a:r>
            <a:r>
              <a:rPr lang="vi-VN" smtClean="0">
                <a:solidFill>
                  <a:srgbClr val="0070C0"/>
                </a:solidFill>
                <a:latin typeface="Arial" pitchFamily="34" charset="0"/>
                <a:cs typeface="Arial" pitchFamily="34" charset="0"/>
              </a:rPr>
              <a:t>xây dựng lớp con kế thừa lớp cơ sở </a:t>
            </a:r>
            <a:r>
              <a:rPr lang="vi-VN" smtClean="0">
                <a:solidFill>
                  <a:schemeClr val="tx1">
                    <a:lumMod val="95000"/>
                    <a:lumOff val="5000"/>
                  </a:schemeClr>
                </a:solidFill>
                <a:latin typeface="Arial" pitchFamily="34" charset="0"/>
                <a:cs typeface="Arial" pitchFamily="34" charset="0"/>
              </a:rPr>
              <a:t>và </a:t>
            </a:r>
            <a:r>
              <a:rPr lang="vi-VN" smtClean="0">
                <a:solidFill>
                  <a:srgbClr val="FF3300"/>
                </a:solidFill>
                <a:latin typeface="Arial" pitchFamily="34" charset="0"/>
                <a:cs typeface="Arial" pitchFamily="34" charset="0"/>
              </a:rPr>
              <a:t>định nghĩa lại phương thức (ảo) ở lớp mới </a:t>
            </a:r>
            <a:r>
              <a:rPr lang="vi-VN" smtClean="0">
                <a:solidFill>
                  <a:schemeClr val="tx1">
                    <a:lumMod val="95000"/>
                    <a:lumOff val="5000"/>
                  </a:schemeClr>
                </a:solidFill>
                <a:latin typeface="Arial" pitchFamily="34" charset="0"/>
                <a:cs typeface="Arial" pitchFamily="34" charset="0"/>
              </a:rPr>
              <a:t>tạo nếu cần.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CaSi : </a:t>
            </a:r>
            <a:r>
              <a:rPr lang="en-US" sz="2400" b="0" smtClean="0">
                <a:solidFill>
                  <a:srgbClr val="0000FF"/>
                </a:solidFill>
              </a:rPr>
              <a:t>public</a:t>
            </a:r>
            <a:r>
              <a:rPr lang="en-US" sz="2400" b="0" smtClean="0">
                <a:solidFill>
                  <a:srgbClr val="000000"/>
                </a:solidFill>
              </a:rPr>
              <a:t> Nguoi{</a:t>
            </a:r>
          </a:p>
          <a:p>
            <a:pPr marL="342900" indent="-342900">
              <a:lnSpc>
                <a:spcPct val="130000"/>
              </a:lnSpc>
              <a:spcBef>
                <a:spcPts val="0"/>
              </a:spcBef>
              <a:buFont typeface="Wingdings" pitchFamily="2" charset="2"/>
              <a:buNone/>
            </a:pPr>
            <a:r>
              <a:rPr lang="en-US" sz="2400" b="0" smtClean="0">
                <a:solidFill>
                  <a:srgbClr val="0000FF"/>
                </a:solidFill>
              </a:rPr>
              <a:t>protected</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double</a:t>
            </a:r>
            <a:r>
              <a:rPr lang="en-US" sz="2400" b="0" smtClean="0">
                <a:solidFill>
                  <a:srgbClr val="000000"/>
                </a:solidFill>
              </a:rPr>
              <a:t> CatXe;</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CaSi( </a:t>
            </a:r>
            <a:r>
              <a:rPr lang="en-US" sz="2400" b="0" smtClean="0">
                <a:solidFill>
                  <a:srgbClr val="0000FF"/>
                </a:solidFill>
              </a:rPr>
              <a:t>char</a:t>
            </a:r>
            <a:r>
              <a:rPr lang="en-US" sz="2400" b="0" smtClean="0">
                <a:solidFill>
                  <a:srgbClr val="000000"/>
                </a:solidFill>
              </a:rPr>
              <a:t> *ht, </a:t>
            </a:r>
            <a:r>
              <a:rPr lang="en-US" sz="2400" b="0" smtClean="0">
                <a:solidFill>
                  <a:srgbClr val="0000FF"/>
                </a:solidFill>
              </a:rPr>
              <a:t>double</a:t>
            </a:r>
            <a:r>
              <a:rPr lang="en-US" sz="2400" b="0" smtClean="0">
                <a:solidFill>
                  <a:srgbClr val="000000"/>
                </a:solidFill>
              </a:rPr>
              <a:t> cx, </a:t>
            </a:r>
            <a:r>
              <a:rPr lang="en-US" sz="2400" b="0" smtClean="0">
                <a:solidFill>
                  <a:srgbClr val="0000FF"/>
                </a:solidFill>
              </a:rPr>
              <a:t>int</a:t>
            </a:r>
            <a:r>
              <a:rPr lang="en-US" sz="2400" b="0" smtClean="0">
                <a:solidFill>
                  <a:srgbClr val="000000"/>
                </a:solidFill>
              </a:rPr>
              <a:t> ns): Nguoi(ht,ns),CatXe(cx) {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Xuat() </a:t>
            </a:r>
            <a:r>
              <a:rPr lang="en-US" sz="2400" b="0" smtClean="0">
                <a:solidFill>
                  <a:srgbClr val="0000FF"/>
                </a:solidFill>
              </a:rPr>
              <a:t>const</a:t>
            </a:r>
            <a:r>
              <a:rPr lang="en-US" sz="2400" b="0" smtClean="0">
                <a:solidFill>
                  <a:srgbClr val="000000"/>
                </a:solidFill>
              </a:rPr>
              <a:t> { </a:t>
            </a:r>
          </a:p>
          <a:p>
            <a:pPr marL="342900" indent="-342900">
              <a:lnSpc>
                <a:spcPct val="130000"/>
              </a:lnSpc>
              <a:spcBef>
                <a:spcPts val="0"/>
              </a:spcBef>
              <a:buFont typeface="Wingdings" pitchFamily="2" charset="2"/>
              <a:buNone/>
            </a:pPr>
            <a:r>
              <a:rPr lang="en-US" sz="2400" b="0" smtClean="0">
                <a:solidFill>
                  <a:srgbClr val="000000"/>
                </a:solidFill>
              </a:rPr>
              <a:t>		cout&lt;&lt;"Ca si, "&lt;&lt;HoTen&lt;&lt;" co cat xe "&lt;&lt; CatXe;</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676056"/>
            <a:ext cx="8382000" cy="18009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Hàm </a:t>
            </a:r>
            <a:r>
              <a:rPr lang="vi-VN" sz="2800" smtClean="0">
                <a:solidFill>
                  <a:srgbClr val="0066FF"/>
                </a:solidFill>
                <a:latin typeface="Arial" pitchFamily="34" charset="0"/>
                <a:cs typeface="Arial" pitchFamily="34" charset="0"/>
              </a:rPr>
              <a:t>XuatDs</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không thay đổi</a:t>
            </a:r>
            <a:r>
              <a:rPr lang="vi-VN" sz="2800" smtClean="0">
                <a:solidFill>
                  <a:schemeClr val="tx1">
                    <a:lumMod val="95000"/>
                    <a:lumOff val="5000"/>
                  </a:schemeClr>
                </a:solidFill>
                <a:latin typeface="Arial" pitchFamily="34" charset="0"/>
                <a:cs typeface="Arial" pitchFamily="34" charset="0"/>
              </a:rPr>
              <a:t>, nhưng nó có thể hoạt động cho các loại đối tượng ca sĩ thuộc lớp mới ra đời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609600" y="1447800"/>
            <a:ext cx="8153400" cy="32004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*an[]){</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an[i]-&gt;Xuat();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ảo </a:t>
            </a:r>
            <a:r>
              <a:rPr lang="vi-VN" smtClean="0">
                <a:solidFill>
                  <a:schemeClr val="tx1">
                    <a:lumMod val="95000"/>
                    <a:lumOff val="5000"/>
                  </a:schemeClr>
                </a:solidFill>
                <a:latin typeface="Arial" pitchFamily="34" charset="0"/>
                <a:cs typeface="Arial" pitchFamily="34" charset="0"/>
              </a:rPr>
              <a:t>chỉ hoạt động thông qua </a:t>
            </a:r>
            <a:r>
              <a:rPr lang="vi-VN" smtClean="0">
                <a:solidFill>
                  <a:srgbClr val="FF3300"/>
                </a:solidFill>
                <a:latin typeface="Arial" pitchFamily="34" charset="0"/>
                <a:cs typeface="Arial" pitchFamily="34" charset="0"/>
              </a:rPr>
              <a:t>con trỏ</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Muốn một hàm trở thành phương thức ảo có hai cách: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Khai báo với từ khoá </a:t>
            </a:r>
            <a:r>
              <a:rPr lang="vi-VN" smtClean="0">
                <a:solidFill>
                  <a:srgbClr val="FF3300"/>
                </a:solidFill>
                <a:latin typeface="Arial" pitchFamily="34" charset="0"/>
                <a:cs typeface="Arial" pitchFamily="34" charset="0"/>
              </a:rPr>
              <a:t>virtual</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Hoặc phương thức tương ứng ở lớp cơ sở đã là phương thức ảo.</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chỉ hoạt động nếu các phương thức ở lớp cơ sở và lớp con có </a:t>
            </a:r>
            <a:r>
              <a:rPr lang="vi-VN" smtClean="0">
                <a:solidFill>
                  <a:srgbClr val="0066FF"/>
                </a:solidFill>
                <a:latin typeface="Arial" pitchFamily="34" charset="0"/>
                <a:cs typeface="Arial" pitchFamily="34" charset="0"/>
              </a:rPr>
              <a:t>nghi thức giao tiếp giống hệt nhau</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Nếu ở lớp con định nghĩa lại phương thức ảo thì sẽ gọi phương thức ở lớp cơ sở (gần nhất có định nghĩa).</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gọi một thao tác, khả năng </a:t>
            </a:r>
            <a:r>
              <a:rPr lang="vi-VN" sz="2800" smtClean="0">
                <a:solidFill>
                  <a:srgbClr val="0070C0"/>
                </a:solidFill>
                <a:latin typeface="Arial" pitchFamily="34" charset="0"/>
                <a:cs typeface="Arial" pitchFamily="34" charset="0"/>
              </a:rPr>
              <a:t>chọn đúng phiên bản</a:t>
            </a:r>
            <a:r>
              <a:rPr lang="vi-VN" sz="2800" smtClean="0">
                <a:solidFill>
                  <a:schemeClr val="tx1">
                    <a:lumMod val="95000"/>
                    <a:lumOff val="5000"/>
                  </a:schemeClr>
                </a:solidFill>
                <a:latin typeface="Arial" pitchFamily="34" charset="0"/>
                <a:cs typeface="Arial" pitchFamily="34" charset="0"/>
              </a:rPr>
              <a:t> tùy theo đối tượng để thực hiện thông qua </a:t>
            </a:r>
            <a:r>
              <a:rPr lang="vi-VN" sz="2800" smtClean="0">
                <a:solidFill>
                  <a:srgbClr val="FF3300"/>
                </a:solidFill>
                <a:latin typeface="Arial" pitchFamily="34" charset="0"/>
                <a:cs typeface="Arial" pitchFamily="34" charset="0"/>
              </a:rPr>
              <a:t>con trỏ </a:t>
            </a:r>
            <a:r>
              <a:rPr lang="vi-VN" sz="2800" smtClean="0">
                <a:solidFill>
                  <a:schemeClr val="tx1">
                    <a:lumMod val="95000"/>
                    <a:lumOff val="5000"/>
                  </a:schemeClr>
                </a:solidFill>
                <a:latin typeface="Arial" pitchFamily="34" charset="0"/>
                <a:cs typeface="Arial" pitchFamily="34" charset="0"/>
              </a:rPr>
              <a:t>đến lớp cơ sở được gọi là </a:t>
            </a:r>
            <a:r>
              <a:rPr lang="vi-VN" sz="2800" smtClean="0">
                <a:solidFill>
                  <a:srgbClr val="002060"/>
                </a:solidFill>
                <a:latin typeface="Arial" pitchFamily="34" charset="0"/>
                <a:cs typeface="Arial" pitchFamily="34" charset="0"/>
              </a:rPr>
              <a:t>tính đa hình (polymorphisms)</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Cơ chế đa hình được thực hiện nhờ ở mỗi đối tượng có thêm một </a:t>
            </a:r>
            <a:r>
              <a:rPr lang="vi-VN" sz="2800" smtClean="0">
                <a:solidFill>
                  <a:srgbClr val="0070C0"/>
                </a:solidFill>
                <a:latin typeface="Arial" pitchFamily="34" charset="0"/>
                <a:cs typeface="Arial" pitchFamily="34" charset="0"/>
              </a:rPr>
              <a:t>bảng phương thức ảo</a:t>
            </a:r>
            <a:r>
              <a:rPr lang="vi-VN" sz="2800" smtClean="0">
                <a:solidFill>
                  <a:schemeClr val="tx1">
                    <a:lumMod val="95000"/>
                    <a:lumOff val="5000"/>
                  </a:schemeClr>
                </a:solidFill>
                <a:latin typeface="Arial" pitchFamily="34" charset="0"/>
                <a:cs typeface="Arial" pitchFamily="34" charset="0"/>
              </a:rPr>
              <a:t>. Bảng này chứa địa chỉ của các phương thức ảo và nó được trình biên dịch khởi tạo một cách ngầm định khi thiết lập đối tượng.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Tính đa hình xuất hiện </a:t>
            </a:r>
            <a:r>
              <a:rPr lang="vi-VN" sz="2800" smtClean="0">
                <a:solidFill>
                  <a:srgbClr val="0070C0"/>
                </a:solidFill>
                <a:latin typeface="Arial" pitchFamily="34" charset="0"/>
                <a:cs typeface="Arial" pitchFamily="34" charset="0"/>
              </a:rPr>
              <a:t>khi có sự kế thừa giữa các lớp</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ó những </a:t>
            </a:r>
            <a:r>
              <a:rPr lang="vi-VN" sz="2800" smtClean="0">
                <a:solidFill>
                  <a:srgbClr val="FF3300"/>
                </a:solidFill>
                <a:latin typeface="Arial" pitchFamily="34" charset="0"/>
                <a:cs typeface="Arial" pitchFamily="34" charset="0"/>
              </a:rPr>
              <a:t>phương thức tổng quát </a:t>
            </a:r>
            <a:r>
              <a:rPr lang="vi-VN" sz="2800" smtClean="0">
                <a:solidFill>
                  <a:schemeClr val="tx1">
                    <a:lumMod val="95000"/>
                    <a:lumOff val="5000"/>
                  </a:schemeClr>
                </a:solidFill>
                <a:latin typeface="Arial" pitchFamily="34" charset="0"/>
                <a:cs typeface="Arial" pitchFamily="34" charset="0"/>
              </a:rPr>
              <a:t>cho mọi lớp dẫn xuất nên có mặt ở lớp cơ sở nhưng nội dung của nó chỉ được xác định ở các lớp dẫn xuất cụ thể.</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Phương thức tính diện tích của lớp hình, hình tam giác, tứ giác,…</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thao tác được thực hiện thông qua con trỏ, hàm có địa chỉ trong bảng phương thức ảo sẽ được gọi.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mỗi đối tượng thuộc lớp cơ sở </a:t>
            </a:r>
            <a:r>
              <a:rPr lang="en-US"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có bảng phương thức ảo có một phần tử là địa chỉ hàm </a:t>
            </a:r>
            <a:r>
              <a:rPr lang="vi-VN" sz="2800" smtClean="0">
                <a:solidFill>
                  <a:srgbClr val="0070C0"/>
                </a:solidFill>
                <a:latin typeface="Arial" pitchFamily="34" charset="0"/>
                <a:cs typeface="Arial" pitchFamily="34" charset="0"/>
              </a:rPr>
              <a:t>Nguoi::Xuat</a:t>
            </a:r>
            <a:r>
              <a:rPr lang="vi-VN" sz="2800" smtClean="0">
                <a:solidFill>
                  <a:schemeClr val="tx1">
                    <a:lumMod val="95000"/>
                    <a:lumOff val="5000"/>
                  </a:schemeClr>
                </a:solidFill>
                <a:latin typeface="Arial" pitchFamily="34" charset="0"/>
                <a:cs typeface="Arial" pitchFamily="34" charset="0"/>
              </a:rPr>
              <a:t>. Mỗi đối tượng thuộc lớp </a:t>
            </a:r>
            <a:r>
              <a:rPr lang="vi-VN" sz="2800" smtClean="0">
                <a:solidFill>
                  <a:srgbClr val="FF330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có bảng tương tự nhưng nội dung là địa chỉ của hàm </a:t>
            </a:r>
            <a:r>
              <a:rPr lang="vi-VN" sz="2800" smtClean="0">
                <a:solidFill>
                  <a:srgbClr val="FF3300"/>
                </a:solidFill>
                <a:latin typeface="Arial" pitchFamily="34" charset="0"/>
                <a:cs typeface="Arial" pitchFamily="34" charset="0"/>
              </a:rPr>
              <a:t>SinhVien::Xuat</a:t>
            </a:r>
            <a:r>
              <a:rPr lang="vi-VN" sz="280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a:t>
            </a:r>
            <a:r>
              <a:rPr lang="vi-VN" b="1" smtClean="0">
                <a:effectLst>
                  <a:outerShdw blurRad="38100" dist="38100" dir="2700000" algn="tl">
                    <a:srgbClr val="000000">
                      <a:alpha val="43137"/>
                    </a:srgbClr>
                  </a:outerShdw>
                </a:effectLst>
                <a:latin typeface="Arial" pitchFamily="34" charset="0"/>
                <a:cs typeface="Arial" pitchFamily="34" charset="0"/>
              </a:rPr>
              <a:t>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ảo không thể là các hàm thành viên tĩnh.</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phương thức ảo có thể được khai báo là friend trong một lớp khác nhưng các hàm friend của lớp thì không thể là phương thức ảo.</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Không cần thiết phải ghi rõ từ khóa virtual khi định nghĩa một phương thức ảo trong lớp dẫn xuất (để cũng chẳng ảnh hưởng gì</a:t>
            </a:r>
            <a:r>
              <a:rPr lang="vi-VN"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8094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a:t>
            </a:r>
            <a:r>
              <a:rPr lang="vi-VN" b="1" smtClean="0">
                <a:effectLst>
                  <a:outerShdw blurRad="38100" dist="38100" dir="2700000" algn="tl">
                    <a:srgbClr val="000000">
                      <a:alpha val="43137"/>
                    </a:srgbClr>
                  </a:outerShdw>
                </a:effectLst>
                <a:latin typeface="Arial" pitchFamily="34" charset="0"/>
                <a:cs typeface="Arial" pitchFamily="34" charset="0"/>
              </a:rPr>
              <a:t>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a:solidFill>
                  <a:schemeClr val="tx1">
                    <a:lumMod val="95000"/>
                    <a:lumOff val="5000"/>
                  </a:schemeClr>
                </a:solidFill>
                <a:latin typeface="Arial" pitchFamily="34" charset="0"/>
                <a:cs typeface="Arial" pitchFamily="34" charset="0"/>
              </a:rPr>
              <a:t>sự </a:t>
            </a:r>
            <a:r>
              <a:rPr lang="vi-VN" sz="2800">
                <a:solidFill>
                  <a:srgbClr val="FF3300"/>
                </a:solidFill>
                <a:latin typeface="Arial" pitchFamily="34" charset="0"/>
                <a:cs typeface="Arial" pitchFamily="34" charset="0"/>
              </a:rPr>
              <a:t>kết nối động</a:t>
            </a:r>
            <a:r>
              <a:rPr lang="vi-VN" sz="2800">
                <a:solidFill>
                  <a:schemeClr val="tx1">
                    <a:lumMod val="95000"/>
                    <a:lumOff val="5000"/>
                  </a:schemeClr>
                </a:solidFill>
                <a:latin typeface="Arial" pitchFamily="34" charset="0"/>
                <a:cs typeface="Arial" pitchFamily="34" charset="0"/>
              </a:rPr>
              <a:t> được thực hiện thích hợp cho từng lớp dọc theo cây phả hệ, một khi phương thức nào đó </a:t>
            </a:r>
            <a:r>
              <a:rPr lang="vi-VN" sz="2800" smtClean="0">
                <a:solidFill>
                  <a:schemeClr val="tx1">
                    <a:lumMod val="95000"/>
                    <a:lumOff val="5000"/>
                  </a:schemeClr>
                </a:solidFill>
                <a:latin typeface="Arial" pitchFamily="34" charset="0"/>
                <a:cs typeface="Arial" pitchFamily="34" charset="0"/>
              </a:rPr>
              <a:t>được </a:t>
            </a:r>
            <a:r>
              <a:rPr lang="vi-VN" sz="2800">
                <a:solidFill>
                  <a:schemeClr val="tx1">
                    <a:lumMod val="95000"/>
                    <a:lumOff val="5000"/>
                  </a:schemeClr>
                </a:solidFill>
                <a:latin typeface="Arial" pitchFamily="34" charset="0"/>
                <a:cs typeface="Arial" pitchFamily="34" charset="0"/>
              </a:rPr>
              <a:t>xác định là ảo, từ lớp </a:t>
            </a:r>
            <a:r>
              <a:rPr lang="vi-VN" sz="2800" smtClean="0">
                <a:solidFill>
                  <a:schemeClr val="tx1">
                    <a:lumMod val="95000"/>
                    <a:lumOff val="5000"/>
                  </a:schemeClr>
                </a:solidFill>
                <a:latin typeface="Arial" pitchFamily="34" charset="0"/>
                <a:cs typeface="Arial" pitchFamily="34" charset="0"/>
              </a:rPr>
              <a:t>cơ sở đến </a:t>
            </a:r>
            <a:r>
              <a:rPr lang="vi-VN" sz="2800">
                <a:solidFill>
                  <a:schemeClr val="tx1">
                    <a:lumMod val="95000"/>
                    <a:lumOff val="5000"/>
                  </a:schemeClr>
                </a:solidFill>
                <a:latin typeface="Arial" pitchFamily="34" charset="0"/>
                <a:cs typeface="Arial" pitchFamily="34" charset="0"/>
              </a:rPr>
              <a:t>các lớp dẫn xuất đều phải </a:t>
            </a:r>
            <a:r>
              <a:rPr lang="vi-VN" sz="2800" smtClean="0">
                <a:solidFill>
                  <a:schemeClr val="tx1">
                    <a:lumMod val="95000"/>
                    <a:lumOff val="5000"/>
                  </a:schemeClr>
                </a:solidFill>
                <a:latin typeface="Arial" pitchFamily="34" charset="0"/>
                <a:cs typeface="Arial" pitchFamily="34" charset="0"/>
              </a:rPr>
              <a:t>đ</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n </a:t>
            </a:r>
            <a:r>
              <a:rPr lang="vi-VN" sz="2800">
                <a:solidFill>
                  <a:schemeClr val="tx1">
                    <a:lumMod val="95000"/>
                    <a:lumOff val="5000"/>
                  </a:schemeClr>
                </a:solidFill>
                <a:latin typeface="Arial" pitchFamily="34" charset="0"/>
                <a:cs typeface="Arial" pitchFamily="34" charset="0"/>
              </a:rPr>
              <a:t>thống </a:t>
            </a:r>
            <a:r>
              <a:rPr lang="vi-VN" sz="2800" smtClean="0">
                <a:solidFill>
                  <a:schemeClr val="tx1">
                    <a:lumMod val="95000"/>
                    <a:lumOff val="5000"/>
                  </a:schemeClr>
                </a:solidFill>
                <a:latin typeface="Arial" pitchFamily="34" charset="0"/>
                <a:cs typeface="Arial" pitchFamily="34" charset="0"/>
              </a:rPr>
              <a:t>nhất.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Nếu </a:t>
            </a:r>
            <a:r>
              <a:rPr lang="vi-VN" sz="2800">
                <a:solidFill>
                  <a:schemeClr val="tx1">
                    <a:lumMod val="95000"/>
                    <a:lumOff val="5000"/>
                  </a:schemeClr>
                </a:solidFill>
                <a:latin typeface="Arial" pitchFamily="34" charset="0"/>
                <a:cs typeface="Arial" pitchFamily="34" charset="0"/>
              </a:rPr>
              <a:t>đối với phương thức ảo ở lớp dẫn xuất, chúng ta lại sơ suất định nghĩa các tham số khác đi một chút thì trình biên dịch sẽ xem đó là phương thức khác. </a:t>
            </a:r>
            <a:r>
              <a:rPr lang="vi-VN" sz="2800">
                <a:solidFill>
                  <a:srgbClr val="FF3300"/>
                </a:solidFill>
                <a:latin typeface="Arial" pitchFamily="34" charset="0"/>
                <a:cs typeface="Arial" pitchFamily="34" charset="0"/>
              </a:rPr>
              <a:t>Đây chính là điều kiện để kết nối động</a:t>
            </a:r>
            <a:r>
              <a:rPr lang="vi-VN" sz="280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6276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43" y="285998"/>
            <a:ext cx="6858000" cy="8001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3371850" y="1975248"/>
            <a:ext cx="2514600" cy="3568303"/>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685800"/>
              <a:endParaRPr lang="en-US" sz="1500">
                <a:solidFill>
                  <a:prstClr val="black"/>
                </a:solidFill>
              </a:endParaRPr>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endParaRPr lang="en-US" sz="1500">
                <a:solidFill>
                  <a:prstClr val="black"/>
                </a:solidFill>
              </a:endParaRPr>
            </a:p>
          </p:txBody>
        </p:sp>
      </p:grpSp>
      <p:sp>
        <p:nvSpPr>
          <p:cNvPr id="3" name="Footer Placeholder 2"/>
          <p:cNvSpPr>
            <a:spLocks noGrp="1"/>
          </p:cNvSpPr>
          <p:nvPr>
            <p:ph type="ftr" sz="quarter" idx="11"/>
          </p:nvPr>
        </p:nvSpPr>
        <p:spPr/>
        <p:txBody>
          <a:bodyPr/>
          <a:lstStyle/>
          <a:p>
            <a:pPr defTabSz="685800">
              <a:defRPr/>
            </a:pPr>
            <a:r>
              <a:rPr lang="vi-VN">
                <a:solidFill>
                  <a:prstClr val="black"/>
                </a:solidFill>
              </a:rPr>
              <a:t>Lập trình hướng đối tượng</a:t>
            </a:r>
            <a:endParaRPr lang="en-US">
              <a:solidFill>
                <a:prstClr val="black"/>
              </a:solidFill>
            </a:endParaRPr>
          </a:p>
        </p:txBody>
      </p:sp>
      <p:sp>
        <p:nvSpPr>
          <p:cNvPr id="4" name="Slide Number Placeholder 3"/>
          <p:cNvSpPr>
            <a:spLocks noGrp="1"/>
          </p:cNvSpPr>
          <p:nvPr>
            <p:ph type="sldNum" sz="quarter" idx="12"/>
          </p:nvPr>
        </p:nvSpPr>
        <p:spPr/>
        <p:txBody>
          <a:bodyPr/>
          <a:lstStyle/>
          <a:p>
            <a:pPr defTabSz="685800">
              <a:defRPr/>
            </a:pPr>
            <a:fld id="{C28B05EC-EEAD-4141-B1F4-06C30AD2BDCB}" type="slidenum">
              <a:rPr lang="en-US">
                <a:solidFill>
                  <a:prstClr val="black"/>
                </a:solidFill>
              </a:rPr>
              <a:pPr defTabSz="685800">
                <a:defRPr/>
              </a:pPr>
              <a:t>33</a:t>
            </a:fld>
            <a:endParaRPr lang="en-US">
              <a:solidFill>
                <a:prstClr val="black"/>
              </a:solidFill>
            </a:endParaRPr>
          </a:p>
        </p:txBody>
      </p:sp>
    </p:spTree>
    <p:extLst>
      <p:ext uri="{BB962C8B-B14F-4D97-AF65-F5344CB8AC3E}">
        <p14:creationId xmlns:p14="http://schemas.microsoft.com/office/powerpoint/2010/main" val="35364283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Đa</a:t>
            </a:r>
            <a:r>
              <a:rPr lang="en-US" sz="2800" smtClean="0">
                <a:solidFill>
                  <a:srgbClr val="0070C0"/>
                </a:solidFill>
                <a:latin typeface="Arial" pitchFamily="34" charset="0"/>
                <a:cs typeface="Arial" pitchFamily="34" charset="0"/>
              </a:rPr>
              <a:t> hình</a:t>
            </a:r>
            <a:r>
              <a:rPr lang="vi-VN" sz="2800" smtClean="0">
                <a:solidFill>
                  <a:schemeClr val="tx1">
                    <a:lumMod val="95000"/>
                    <a:lumOff val="5000"/>
                  </a:schemeClr>
                </a:solidFill>
                <a:latin typeface="Arial" pitchFamily="34" charset="0"/>
                <a:cs typeface="Arial" pitchFamily="34" charset="0"/>
              </a:rPr>
              <a:t>: Là hiện tượng các đối tượng thuộc các lớp khác nhau có khả năng hiểu cùng một thông điệp theo các cách khác nhau.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124200" y="5425966"/>
            <a:ext cx="3429000" cy="1096196"/>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a:t>
            </a:r>
            <a:r>
              <a:rPr lang="en-US" smtClean="0">
                <a:solidFill>
                  <a:srgbClr val="0000FF"/>
                </a:solidFill>
                <a:latin typeface="Arial" pitchFamily="34" charset="0"/>
                <a:cs typeface="Arial" pitchFamily="34" charset="0"/>
              </a:rPr>
              <a:t>cần quản lý danh sách các đối tượng có kiểu có thể khác nhau</a:t>
            </a:r>
            <a:r>
              <a:rPr lang="en-US" smtClean="0">
                <a:latin typeface="Arial" pitchFamily="34" charset="0"/>
                <a:cs typeface="Arial" pitchFamily="34" charset="0"/>
              </a:rPr>
              <a:t> </a:t>
            </a:r>
            <a:r>
              <a:rPr lang="en-US" smtClean="0">
                <a:latin typeface="Arial" pitchFamily="34" charset="0"/>
                <a:cs typeface="Arial" pitchFamily="34" charset="0"/>
                <a:sym typeface="Wingdings" pitchFamily="2" charset="2"/>
              </a:rPr>
              <a:t>Cần giải quyết 2 vấn đề:</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Cách lưu trữ</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Thao tác xử lý</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Xét trường hợp cụ thể, các đối tượng có thể là Người, Sinh viên hoặc Công nhân.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mặt lưu trữ</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Có thể dùng mảng</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Danh sách liên kết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thao tác</a:t>
            </a:r>
            <a:r>
              <a:rPr lang="en-US" smtClean="0">
                <a:latin typeface="Arial" pitchFamily="34" charset="0"/>
                <a:cs typeface="Arial" pitchFamily="34" charset="0"/>
              </a:rPr>
              <a:t>: Phải thõa yêu cầu đa hình, thao tác có hoạt động khác nhau ứng với các loại đối tượng khác nhau</a:t>
            </a:r>
            <a:endParaRPr lang="en-US">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Oval Callout 6"/>
          <p:cNvSpPr/>
          <p:nvPr/>
        </p:nvSpPr>
        <p:spPr>
          <a:xfrm>
            <a:off x="4572000" y="1600200"/>
            <a:ext cx="4343400" cy="2209800"/>
          </a:xfrm>
          <a:prstGeom prst="wedgeEllipseCallout">
            <a:avLst>
              <a:gd name="adj1" fmla="val -54590"/>
              <a:gd name="adj2" fmla="val 475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0" smtClean="0">
                <a:solidFill>
                  <a:schemeClr val="tx1"/>
                </a:solidFill>
                <a:latin typeface="Arial" pitchFamily="34" charset="0"/>
                <a:cs typeface="Arial" pitchFamily="34" charset="0"/>
              </a:rPr>
              <a:t>Có hai cách để giải quyết vần đề:</a:t>
            </a:r>
          </a:p>
          <a:p>
            <a:pPr marL="342900" indent="-342900">
              <a:buFontTx/>
              <a:buChar char="-"/>
            </a:pPr>
            <a:r>
              <a:rPr lang="en-US" sz="2400" b="0" smtClean="0">
                <a:solidFill>
                  <a:schemeClr val="tx1"/>
                </a:solidFill>
                <a:latin typeface="Arial" pitchFamily="34" charset="0"/>
                <a:cs typeface="Arial" pitchFamily="34" charset="0"/>
              </a:rPr>
              <a:t>Vùng chọn kiểu</a:t>
            </a:r>
          </a:p>
          <a:p>
            <a:pPr marL="342900" indent="-342900">
              <a:buFontTx/>
              <a:buChar char="-"/>
            </a:pPr>
            <a:r>
              <a:rPr lang="en-US" sz="2400" b="0" smtClean="0">
                <a:solidFill>
                  <a:schemeClr val="tx1"/>
                </a:solidFill>
                <a:latin typeface="Arial" pitchFamily="34" charset="0"/>
                <a:cs typeface="Arial" pitchFamily="34" charset="0"/>
              </a:rPr>
              <a:t>Phương thức ảo</a:t>
            </a:r>
            <a:endParaRPr lang="en-US" sz="2400" b="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ns):NamSinh(ns){HoTen=strdup(ht);}</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 &lt;&lt; " sinh “</a:t>
            </a:r>
          </a:p>
          <a:p>
            <a:pPr marL="342900" indent="-342900">
              <a:lnSpc>
                <a:spcPct val="90000"/>
              </a:lnSpc>
              <a:spcBef>
                <a:spcPct val="20000"/>
              </a:spcBef>
              <a:buFont typeface="Wingdings" pitchFamily="2" charset="2"/>
              <a:buNone/>
            </a:pPr>
            <a:r>
              <a:rPr lang="en-US" sz="2400" b="0">
                <a:solidFill>
                  <a:srgbClr val="000000"/>
                </a:solidFill>
              </a:rPr>
              <a:t>		cout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a:t>
            </a:r>
          </a:p>
          <a:p>
            <a:pPr marL="342900" indent="-342900">
              <a:spcBef>
                <a:spcPct val="20000"/>
              </a:spcBef>
              <a:buFont typeface="Wingdings" pitchFamily="2" charset="2"/>
              <a:buNone/>
            </a:pPr>
            <a:r>
              <a:rPr lang="en-US" sz="2400" b="0">
                <a:solidFill>
                  <a:srgbClr val="000000"/>
                </a:solidFill>
              </a:rPr>
              <a:t>		MaSo = 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cout&lt;&lt;"Sinh vien "&lt;&lt;HoTen&lt;&lt;", ma so "&lt;&lt;MaSo;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char *ms, int ns) : SinhVien(ht,ms,ns)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cout &lt;&lt; HoTen </a:t>
            </a:r>
          </a:p>
          <a:p>
            <a:pPr marL="342900" indent="-342900">
              <a:spcBef>
                <a:spcPct val="20000"/>
              </a:spcBef>
              <a:buFont typeface="Wingdings" pitchFamily="2" charset="2"/>
              <a:buNone/>
            </a:pPr>
            <a:r>
              <a:rPr lang="en-US" sz="2400" b="0">
                <a:solidFill>
                  <a:srgbClr val="000000"/>
                </a:solidFill>
              </a:rPr>
              <a:t>		cout &lt;&lt; " ma so " &lt;&lt; MaSo &lt;&lt; " an 2 to pho";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12354</TotalTime>
  <Words>2442</Words>
  <Application>Microsoft Office PowerPoint</Application>
  <PresentationFormat>On-screen Show (4:3)</PresentationFormat>
  <Paragraphs>374</Paragraphs>
  <Slides>33</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Times New Roman</vt:lpstr>
      <vt:lpstr>Wingdings</vt:lpstr>
      <vt:lpstr>Template</vt:lpstr>
      <vt:lpstr>1_Template</vt:lpstr>
      <vt:lpstr>  ĐA HÌNH</vt:lpstr>
      <vt:lpstr>Nội dung</vt:lpstr>
      <vt:lpstr>Giới thiệu</vt:lpstr>
      <vt:lpstr>Giới thiệu</vt:lpstr>
      <vt:lpstr>Bài toán</vt:lpstr>
      <vt:lpstr>Bài toán</vt:lpstr>
      <vt:lpstr>Ví dụ</vt:lpstr>
      <vt:lpstr>Ví dụ</vt:lpstr>
      <vt:lpstr>Ví dụ</vt:lpstr>
      <vt:lpstr>Ví dụ</vt:lpstr>
      <vt:lpstr>Ví dụ</vt:lpstr>
      <vt:lpstr>Ví dụ</vt:lpstr>
      <vt:lpstr>Dùng vùng chọn kiểu</vt:lpstr>
      <vt:lpstr>Dùng vùng chọn kiểu – Ví dụ</vt:lpstr>
      <vt:lpstr>Dùng vùng chọn kiểu – Ví dụ</vt:lpstr>
      <vt:lpstr>Dùng vùng chọn kiểu – Ví dụ</vt:lpstr>
      <vt:lpstr>Dùng vùng chọn kiểu – Ví dụ</vt:lpstr>
      <vt:lpstr>Dùng vùng chọn kiểu – Ví dụ</vt:lpstr>
      <vt:lpstr>Dùng vùng chọn kiểu</vt:lpstr>
      <vt:lpstr>Phương thức ảo</vt:lpstr>
      <vt:lpstr>Phương thức ảo</vt:lpstr>
      <vt:lpstr>Phương thức ảo</vt:lpstr>
      <vt:lpstr>Phương thức ảo – Ví dụ</vt:lpstr>
      <vt:lpstr>Thêm lớp con mới</vt:lpstr>
      <vt:lpstr>Thêm lớp con mới – Ví dụ</vt:lpstr>
      <vt:lpstr>Thêm lớp con mới</vt:lpstr>
      <vt:lpstr>Lưu ý khi sử dụng phương thức ảo</vt:lpstr>
      <vt:lpstr>Lưu ý khi sử dụng phương thức ảo</vt:lpstr>
      <vt:lpstr>Cơ chế thực hiện phương thức ảo</vt:lpstr>
      <vt:lpstr>Cơ chế thực hiện phương thức ảo</vt:lpstr>
      <vt:lpstr>Các đặc trưng của phương thức ảo</vt:lpstr>
      <vt:lpstr>Các đặc trưng của phương thức ảo</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Nguyet Minh Phan</cp:lastModifiedBy>
  <cp:revision>711</cp:revision>
  <cp:lastPrinted>1601-01-01T00:00:00Z</cp:lastPrinted>
  <dcterms:created xsi:type="dcterms:W3CDTF">1601-01-01T00:00:00Z</dcterms:created>
  <dcterms:modified xsi:type="dcterms:W3CDTF">2018-12-03T22:38:03Z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