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BFA4E-443B-4FE5-A3EA-C1F51E51ED0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B32F3-68AE-49D3-BA35-0CB29B2B8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9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48F1E3-0BA9-4479-9A23-62D2F56F905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36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48F1E3-0BA9-4479-9A23-62D2F56F905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48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48F1E3-0BA9-4479-9A23-62D2F56F905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3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smtClean="0"/>
              <a:t>C++ không cung cấp cơ chế thiết lập đối tượng có khả năng đa hình theo cơ chế hàm thành phần ảo.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mtClean="0"/>
              <a:t>Tuy nhiên ta có thể </a:t>
            </a:r>
            <a:r>
              <a:rPr lang="en-US" i="1" smtClean="0">
                <a:solidFill>
                  <a:srgbClr val="0000FF"/>
                </a:solidFill>
              </a:rPr>
              <a:t>“thu xếp”</a:t>
            </a:r>
            <a:r>
              <a:rPr lang="en-US" smtClean="0"/>
              <a:t> để có thể tạo đối tượng theo nghĩa </a:t>
            </a:r>
            <a:r>
              <a:rPr lang="en-US" i="1" smtClean="0">
                <a:solidFill>
                  <a:srgbClr val="0000FF"/>
                </a:solidFill>
              </a:rPr>
              <a:t>“ảo”</a:t>
            </a:r>
            <a:r>
              <a:rPr lang="en-US" smtClean="0"/>
              <a:t>.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smtClean="0"/>
              <a:t>Phương thức thiết lập ảo cũng có thể được hiện thực bằng cách dùng hàm </a:t>
            </a:r>
            <a:r>
              <a:rPr lang="en-US" smtClean="0">
                <a:solidFill>
                  <a:srgbClr val="0000FF"/>
                </a:solidFill>
              </a:rPr>
              <a:t>thành phần tĩnh</a:t>
            </a:r>
            <a:r>
              <a:rPr lang="en-US" smtClean="0"/>
              <a:t> để tạo đối tượng.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48F1E3-0BA9-4479-9A23-62D2F56F905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30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Một đối tượng thuộc lớp cơ sở trừu tượng phải thuộc một trong các lớp con.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48F1E3-0BA9-4479-9A23-62D2F56F905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65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48F1E3-0BA9-4479-9A23-62D2F56F905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02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48F1E3-0BA9-4479-9A23-62D2F56F905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16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48F1E3-0BA9-4479-9A23-62D2F56F905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4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48F1E3-0BA9-4479-9A23-62D2F56F905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117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48F1E3-0BA9-4479-9A23-62D2F56F905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51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48F1E3-0BA9-4479-9A23-62D2F56F905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7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7989A3-874F-4B81-A01A-C319C458B4DA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72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A7A963-412C-455C-AADA-1FC9291D8B28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822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BD3876-9669-482D-8B29-5798E0B3F458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1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7989A3-874F-4B81-A01A-C319C458B4DA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856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FCD99E-C2EC-4AEA-8660-4FCC97640ACF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92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51C82C-4A5B-4F86-AD0E-CFB52467808B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7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251D5E-3355-41C8-B2EA-72D4E5A39AA7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7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74E924-DD9E-4DFF-9C8F-4A640A00F893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5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4854DC-1C25-412B-98F5-7E28FA0B2816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35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E246AC-CD86-4630-994A-589D8F836377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260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76A188-A091-44BC-9E32-DA718AF0D3FA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9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FCD99E-C2EC-4AEA-8660-4FCC97640ACF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1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D4944D-2BA8-4263-8FF6-132CC72906D0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3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A7A963-412C-455C-AADA-1FC9291D8B28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411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BD3876-9669-482D-8B29-5798E0B3F458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51C82C-4A5B-4F86-AD0E-CFB52467808B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91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251D5E-3355-41C8-B2EA-72D4E5A39AA7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0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74E924-DD9E-4DFF-9C8F-4A640A00F893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22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4854DC-1C25-412B-98F5-7E28FA0B2816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437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E246AC-CD86-4630-994A-589D8F836377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72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76A188-A091-44BC-9E32-DA718AF0D3FA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66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D4944D-2BA8-4263-8FF6-132CC72906D0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202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37E14-E73F-49FF-B079-1BDD4A0D7603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0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1200" y="6629400"/>
            <a:ext cx="28448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37E14-E73F-49FF-B079-1BDD4A0D7603}" type="datetime1">
              <a:rPr lang="vi-VN" b="1" smtClean="0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04/12/2018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7200" y="6629400"/>
            <a:ext cx="38608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 smtClean="0">
                <a:solidFill>
                  <a:prstClr val="black"/>
                </a:solidFill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629400"/>
            <a:ext cx="28448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4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524000" y="2057400"/>
            <a:ext cx="5943600" cy="2286000"/>
          </a:xfrm>
        </p:spPr>
        <p:txBody>
          <a:bodyPr>
            <a:noAutofit/>
          </a:bodyPr>
          <a:lstStyle/>
          <a:p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/>
              <a:t> ĐA </a:t>
            </a:r>
            <a:r>
              <a:rPr lang="en-US" sz="4800" b="1" dirty="0" smtClean="0"/>
              <a:t>HÌNH (</a:t>
            </a:r>
            <a:r>
              <a:rPr lang="en-US" sz="4800" b="1" dirty="0" err="1" smtClean="0"/>
              <a:t>tt</a:t>
            </a:r>
            <a:r>
              <a:rPr lang="en-US" sz="4800" b="1" dirty="0" smtClean="0"/>
              <a:t>)</a:t>
            </a:r>
            <a:endParaRPr lang="es-ES" sz="4800" b="1" dirty="0"/>
          </a:p>
        </p:txBody>
      </p:sp>
      <p:pic>
        <p:nvPicPr>
          <p:cNvPr id="5" name="Picture 8" descr="http://www.dreamscoder.com/images/Languages/c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2133600"/>
            <a:ext cx="1485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://2.bp.blogspot.com/-nunmjEZhieI/U2JgSweqDVI/AAAAAAAAAMs/U0XLpJI5y08/s1600/microsoftvisualstudio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42094" y="3055114"/>
            <a:ext cx="4699818" cy="163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12" y="109647"/>
            <a:ext cx="949177" cy="1134382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>
            <a:no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toán Tính tiền lương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382000" cy="51816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Bài toán: 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Công ty ABC là công ty sản xuất kinh doanh thú nhồi bông. Công ty có nhiều nhân viên làm việc trong </a:t>
            </a: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ba bộ phận 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khác nhau: bộ phận quản lý, bộ phận sản xuất, bộ phận văn phòng. Việc tính lương cho nhân viên dựa vào các yếu tố sau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8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với nhân viên văn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phòng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Lương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Lương Cơ Bản + Số ngày làm việc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00.000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+ Trợ Cấp 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629400"/>
            <a:ext cx="2895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629400"/>
            <a:ext cx="2133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0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>
            <a:no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toán Tính tiền lương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382000" cy="4925144"/>
          </a:xfrm>
        </p:spPr>
        <p:txBody>
          <a:bodyPr>
            <a:normAutofit/>
          </a:bodyPr>
          <a:lstStyle/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 với nhân viên sản xuất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Lương = Lương Cơ Bản + Số Sản Phẩm * 2.000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 với nhân viên quản lý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Lương = Lương Cơ Bản* Hệ số chức vụ + Thưởng.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Ngoài 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 công ty cần quản lý các thông tin về nhân viên của mình như: </a:t>
            </a: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họ tên, ngày sinh và các thông số trên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để tính lương cho từng nhân viên trong công ty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629400"/>
            <a:ext cx="2895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629400"/>
            <a:ext cx="2133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>
            <a:no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Bài toán Tính tiền lương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Yêu cầu: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Thiết kế các lớp thích hợp để thực hiện các yêu cầu sau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8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Nhập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thông tin của các nhân viên để phục vụ cho việc tính lương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Thực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hiện việc tính lương cho từng nhân viên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Xuất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thông tin của các nhân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viên.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Tính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tổng lương của công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ty.</a:t>
            </a:r>
            <a:endParaRPr lang="en-US" sz="24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Tìm 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kiếm một nhân viên theo họ tên</a:t>
            </a:r>
            <a:r>
              <a:rPr lang="vi-VN" sz="24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629400"/>
            <a:ext cx="2895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629400"/>
            <a:ext cx="2133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/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 &amp; A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495800" y="1490664"/>
            <a:ext cx="3352800" cy="4757737"/>
            <a:chOff x="2208" y="768"/>
            <a:chExt cx="1170" cy="2517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>
                <a:solidFill>
                  <a:prstClr val="black"/>
                </a:solidFill>
                <a:latin typeface="Arial" charset="0"/>
                <a:cs typeface="Arial" charset="0"/>
              </a:rPr>
              <a:t>Lập trình hướng đối tượng</a:t>
            </a:r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07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Phương thức hủy bỏ ảo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Trong ví dụ quản lý danh sách các đối tượng thuộc các lớp </a:t>
            </a: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Nguoi, SinhVien, CongNhan,… </a:t>
            </a:r>
            <a:r>
              <a:rPr lang="vi-VN" sz="280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Thao tác dọn dẹp đối tượng là cần thiết</a:t>
            </a:r>
            <a:endParaRPr lang="vi-VN" sz="28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629400"/>
            <a:ext cx="2895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629400"/>
            <a:ext cx="2133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43100" y="1303591"/>
            <a:ext cx="8496300" cy="5029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FF"/>
                </a:solidFill>
                <a:latin typeface="Arial" charset="0"/>
                <a:cs typeface="Arial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  <a:cs typeface="Arial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N = 4;</a:t>
            </a:r>
          </a:p>
          <a:p>
            <a:pPr marL="342900" indent="-3429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main(){</a:t>
            </a:r>
          </a:p>
          <a:p>
            <a:pPr marL="342900" indent="-3429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Nguoi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*a[N];</a:t>
            </a:r>
          </a:p>
          <a:p>
            <a:pPr marL="342900" indent="-3429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a[0] =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SinhVien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("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Vien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Van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Sinh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", "20001234“,1982);</a:t>
            </a:r>
          </a:p>
          <a:p>
            <a:pPr marL="342900" indent="-3429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a[1] =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NuSinh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("Le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Thi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Ha Dong", "20001235“,1984);</a:t>
            </a:r>
          </a:p>
          <a:p>
            <a:pPr marL="342900" indent="-3429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a[2] =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CongNhan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("Tran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Nhan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Cong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",1000000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, 1984);</a:t>
            </a:r>
          </a:p>
          <a:p>
            <a:pPr marL="342900" indent="-3429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a[3] = 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Nguoi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("Nguyen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Thanh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Nhan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", 1960);</a:t>
            </a:r>
          </a:p>
          <a:p>
            <a:pPr marL="342900" indent="-3429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XuatDs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(4,a);</a:t>
            </a:r>
          </a:p>
          <a:p>
            <a:pPr marL="342900" indent="-3429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( 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  <a:cs typeface="Arial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&lt; 4;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++) </a:t>
            </a:r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a[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];</a:t>
            </a:r>
          </a:p>
          <a:p>
            <a:pPr marL="342900" indent="-342900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22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/>
          <a:lstStyle/>
          <a:p>
            <a:r>
              <a:rPr lang="vi-VN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Phương thức hủy bỏ ảo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Thông qua con trỏ thuộc lớp cơ sở Nguoi, </a:t>
            </a:r>
            <a:r>
              <a:rPr lang="vi-VN" sz="280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chỉ có phương thức hủy bỏ của lớp Nguoi được gọi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Để bảo đảm việc </a:t>
            </a: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dọn dẹp là đầy đủ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ta </a:t>
            </a: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phải 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dùng </a:t>
            </a: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phương thức hủy bỏ ảo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629400"/>
            <a:ext cx="2895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629400"/>
            <a:ext cx="2133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81200" y="1447800"/>
            <a:ext cx="8305800" cy="5029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 Nguoi{</a:t>
            </a:r>
          </a:p>
          <a:p>
            <a:pPr marL="34290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	protected</a:t>
            </a: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</a:p>
          <a:p>
            <a:pPr marL="34290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char</a:t>
            </a: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*HoTen; 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 NamSinh;</a:t>
            </a:r>
          </a:p>
          <a:p>
            <a:pPr marL="34290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	public</a:t>
            </a: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</a:p>
          <a:p>
            <a:pPr marL="34290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	Nguoi(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char</a:t>
            </a: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*ht, 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 ns):NamSinh(ns) </a:t>
            </a: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{</a:t>
            </a:r>
          </a:p>
          <a:p>
            <a:pPr marL="34290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			HoTen </a:t>
            </a: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= </a:t>
            </a: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strdup(ht);</a:t>
            </a:r>
          </a:p>
          <a:p>
            <a:pPr marL="34290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		}</a:t>
            </a:r>
            <a:endParaRPr lang="en-US" sz="240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2400">
                <a:solidFill>
                  <a:srgbClr val="FF0303"/>
                </a:solidFill>
                <a:latin typeface="Arial" charset="0"/>
                <a:cs typeface="Arial" charset="0"/>
              </a:rPr>
              <a:t>virtual ~Nguoi() </a:t>
            </a:r>
            <a:r>
              <a:rPr lang="en-US" sz="2400">
                <a:solidFill>
                  <a:srgbClr val="FF0303"/>
                </a:solidFill>
                <a:latin typeface="Arial" charset="0"/>
                <a:cs typeface="Arial" charset="0"/>
              </a:rPr>
              <a:t>{</a:t>
            </a:r>
          </a:p>
          <a:p>
            <a:pPr marL="34290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sz="2400">
                <a:solidFill>
                  <a:srgbClr val="FF0303"/>
                </a:solidFill>
                <a:latin typeface="Arial" charset="0"/>
                <a:cs typeface="Arial" charset="0"/>
              </a:rPr>
              <a:t>			delete </a:t>
            </a:r>
            <a:r>
              <a:rPr lang="en-US" sz="2400">
                <a:solidFill>
                  <a:srgbClr val="FF0303"/>
                </a:solidFill>
                <a:latin typeface="Arial" charset="0"/>
                <a:cs typeface="Arial" charset="0"/>
              </a:rPr>
              <a:t>[ ] HoTen</a:t>
            </a:r>
            <a:r>
              <a:rPr lang="en-US" sz="2400">
                <a:solidFill>
                  <a:srgbClr val="FF0303"/>
                </a:solidFill>
                <a:latin typeface="Arial" charset="0"/>
                <a:cs typeface="Arial" charset="0"/>
              </a:rPr>
              <a:t>;</a:t>
            </a:r>
          </a:p>
          <a:p>
            <a:pPr marL="34290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sz="2400">
                <a:solidFill>
                  <a:srgbClr val="FF0303"/>
                </a:solidFill>
                <a:latin typeface="Arial" charset="0"/>
                <a:cs typeface="Arial" charset="0"/>
              </a:rPr>
              <a:t>		}</a:t>
            </a:r>
            <a:endParaRPr lang="en-US" sz="2400">
              <a:solidFill>
                <a:srgbClr val="FF0303"/>
              </a:solidFill>
              <a:latin typeface="Arial" charset="0"/>
              <a:cs typeface="Arial" charset="0"/>
            </a:endParaRPr>
          </a:p>
          <a:p>
            <a:pPr marL="34290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virtual</a:t>
            </a: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400">
                <a:solidFill>
                  <a:srgbClr val="0000FF"/>
                </a:solidFill>
                <a:latin typeface="Arial" charset="0"/>
                <a:cs typeface="Arial" charset="0"/>
              </a:rPr>
              <a:t>void</a:t>
            </a: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 Xuat(ostream &amp;os) const {//…}</a:t>
            </a:r>
          </a:p>
          <a:p>
            <a:pPr marL="34290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Arial" charset="0"/>
                <a:cs typeface="Arial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5297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>
            <a:noAutofit/>
          </a:bodyPr>
          <a:lstStyle/>
          <a:p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Phương thức thuần ảo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lớp cơ sở trừu tượng</a:t>
            </a:r>
            <a:endParaRPr lang="en-US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382000" cy="51054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Lớp cơ sở trừu tượng </a:t>
            </a:r>
            <a:r>
              <a:rPr lang="vi-VN" sz="280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là lớp cơ sở không có đối tượng nào thuộc chính nó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vi-VN" sz="28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Xét các lớp Circle, Rectangle, Square kế thừa từ lớp Shape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Trong ví dụ trên, các hàm trong lớp Shape có nội dung nhưng nội dung không có ý nghĩa. Đồng thời ta luôn luôn có thể tạo được đối tượng thuộc lớp Shape, điều này không đúng với tư tưởng của </a:t>
            </a:r>
            <a:r>
              <a:rPr lang="vi-VN" sz="280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phương pháp luận hướng đối tượng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629400"/>
            <a:ext cx="2895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629400"/>
            <a:ext cx="2133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3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>
            <a:noAutofit/>
          </a:bodyPr>
          <a:lstStyle/>
          <a:p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Phương thức thuần ảo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lớp cơ sở trừu tượng</a:t>
            </a:r>
            <a:endParaRPr lang="en-US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382000" cy="51816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Ta có thể thay thế cho nội dung không có ý nghĩa bằng </a:t>
            </a:r>
            <a:r>
              <a:rPr lang="vi-VN" sz="280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phương thức ảo thuần tuý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Phương thức ảo thuần tuý là </a:t>
            </a: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phương thức ảo không có nội dung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Khi lớp có phương thức ảo thuần tuý, lớp trở thành lớp cơ sở trừu tượng. Ta không thể tạo đối tượng thuộc lớp cơ sở thuần tuý.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Ta có thể định nghĩa phương thức ảo thuần tuý, nhưng chỉ có các đối tượng thuộc lớp con có thể gọi nó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629400"/>
            <a:ext cx="2895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629400"/>
            <a:ext cx="2133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34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>
            <a:noAutofit/>
          </a:bodyPr>
          <a:lstStyle/>
          <a:p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Phương thức thuần ảo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lớp cơ sở trừu tượng</a:t>
            </a:r>
            <a:endParaRPr lang="en-US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Trong ví dụ trên, </a:t>
            </a: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các hàm thành phần trong lớp Shape là phương thức ảo thuần </a:t>
            </a: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tuý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Nó bảo đảm không thể tạo được đối tượng thuộc lớp 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Shape.</a:t>
            </a:r>
            <a:endParaRPr lang="en-US" sz="28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endParaRPr lang="en-US" sz="28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Ví 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dụ trên cũng định nghĩa nội dung cho phương thức ảo thuần 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tuý, 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nhưng chỉ có các đối tượng thuộc lớp con có thể gọi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629400"/>
            <a:ext cx="2895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629400"/>
            <a:ext cx="2133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6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>
            <a:noAutofit/>
          </a:bodyPr>
          <a:lstStyle/>
          <a:p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Phương thức thuần ảo</a:t>
            </a:r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vi-VN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và lớp cơ sở trừu tượng</a:t>
            </a:r>
            <a:endParaRPr lang="en-US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382000" cy="4925144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Phương thức ảo thuần tuý 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có ý nghĩa cho việc </a:t>
            </a:r>
            <a:r>
              <a:rPr lang="vi-VN" sz="280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tổ chức sơ đồ phân cấp các lớp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nó đóng vai trò chừa sẵn chỗ trống cho các lớp con điền vào với phiên bản phù hợp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endParaRPr lang="vi-VN" sz="280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Bản thân các lớp con của lớp cơ sở trừu tượng cũng có thể là lớp cơ sở trừu </a:t>
            </a:r>
            <a:r>
              <a:rPr lang="vi-VN" sz="28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tượng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629400"/>
            <a:ext cx="2895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629400"/>
            <a:ext cx="2133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6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>
            <a:no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629400"/>
            <a:ext cx="2895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629400"/>
            <a:ext cx="2133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129368" y="2801938"/>
            <a:ext cx="2057400" cy="1084263"/>
          </a:xfrm>
          <a:prstGeom prst="flowChartAlternateProcess">
            <a:avLst/>
          </a:prstGeom>
          <a:solidFill>
            <a:srgbClr val="00E4A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815169" y="2786058"/>
            <a:ext cx="8921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Shape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6129368" y="3219446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29368" y="3363908"/>
            <a:ext cx="20574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virtual void draw()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3976718" y="4749796"/>
            <a:ext cx="2057400" cy="1084262"/>
          </a:xfrm>
          <a:prstGeom prst="flowChartAlternateProcess">
            <a:avLst/>
          </a:prstGeom>
          <a:solidFill>
            <a:srgbClr val="00E4A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662519" y="4749796"/>
            <a:ext cx="89217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Circle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976718" y="5183183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976719" y="5300658"/>
            <a:ext cx="20574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public 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void draw()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043518" y="4532308"/>
            <a:ext cx="434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043518" y="4532308"/>
            <a:ext cx="0" cy="217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7177118" y="4321172"/>
            <a:ext cx="0" cy="217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7177118" y="3887783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8396318" y="4749796"/>
            <a:ext cx="2057400" cy="1084262"/>
          </a:xfrm>
          <a:prstGeom prst="flowChartAlternateProcess">
            <a:avLst/>
          </a:prstGeom>
          <a:solidFill>
            <a:srgbClr val="00E4A8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8929718" y="4749796"/>
            <a:ext cx="12192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Triangle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8396318" y="5183183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8396319" y="5268908"/>
            <a:ext cx="20574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public </a:t>
            </a:r>
            <a:r>
              <a:rPr lang="en-US" sz="2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void draw()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9386918" y="4532308"/>
            <a:ext cx="0" cy="217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1905000" y="1643050"/>
            <a:ext cx="4224368" cy="2419124"/>
          </a:xfrm>
          <a:prstGeom prst="rect">
            <a:avLst/>
          </a:prstGeom>
          <a:solidFill>
            <a:srgbClr val="FFFFC5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EECE1"/>
              </a:buClr>
            </a:pPr>
            <a:r>
              <a:rPr lang="en-US" sz="28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2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Shape    </a:t>
            </a:r>
            <a:r>
              <a:rPr lang="en-US" sz="280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//Abstract</a:t>
            </a:r>
            <a:r>
              <a:rPr lang="en-US" sz="2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EECE1"/>
              </a:buClr>
            </a:pPr>
            <a:r>
              <a:rPr lang="en-US" sz="2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{</a:t>
            </a:r>
            <a:br>
              <a:rPr lang="en-US" sz="2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8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2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en-US" sz="2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80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en-US" sz="280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Pure virtual Function</a:t>
            </a:r>
            <a:r>
              <a:rPr lang="en-US" sz="2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2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8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virtual </a:t>
            </a:r>
            <a:r>
              <a:rPr lang="en-US" sz="28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sz="2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draw() </a:t>
            </a:r>
            <a:r>
              <a:rPr lang="en-US" sz="2800" u="sng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0;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EECE1"/>
              </a:buClr>
            </a:pPr>
            <a:r>
              <a:rPr lang="en-US" sz="28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21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66800"/>
          </a:xfrm>
        </p:spPr>
        <p:txBody>
          <a:bodyPr>
            <a:no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Ví dụ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629400"/>
            <a:ext cx="2895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hướng đối tượng</a:t>
            </a:r>
            <a:endParaRPr lang="en-US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629400"/>
            <a:ext cx="21336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B05EC-EEAD-4141-B1F4-06C30AD2BDCB}" type="slidenum">
              <a:rPr lang="en-US" b="1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b="1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1200" y="1447800"/>
            <a:ext cx="8229600" cy="3352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EECE1"/>
              </a:buClr>
            </a:pPr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Circle</a:t>
            </a: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Shape { 	</a:t>
            </a:r>
            <a:r>
              <a:rPr lang="en-US" sz="240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//No draw() - Abstract</a:t>
            </a:r>
            <a:br>
              <a:rPr lang="en-US" sz="240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print(){</a:t>
            </a:r>
            <a:b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&lt;&lt; “I am a circle” &lt;&lt; endl;</a:t>
            </a:r>
            <a:b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342900" indent="-3429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EEECE1"/>
              </a:buClr>
            </a:pPr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Rectangle</a:t>
            </a: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: </a:t>
            </a:r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Shape {</a:t>
            </a:r>
            <a:b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:</a:t>
            </a:r>
            <a:b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draw(){ 	</a:t>
            </a:r>
            <a:r>
              <a:rPr lang="en-US" sz="240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// Override Shape::draw()</a:t>
            </a: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&lt;&lt; “Drawing Rectangle” &lt;&lt; endl;</a:t>
            </a:r>
            <a:b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24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81200" y="4929198"/>
            <a:ext cx="8229600" cy="1547802"/>
          </a:xfrm>
          <a:prstGeom prst="rect">
            <a:avLst/>
          </a:prstGeom>
          <a:solidFill>
            <a:srgbClr val="FFE4C9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EEECE1"/>
              </a:buClr>
            </a:pP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Shape *s;</a:t>
            </a:r>
          </a:p>
          <a:p>
            <a:pPr marL="3429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EEECE1"/>
              </a:buClr>
            </a:pP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Rectangle </a:t>
            </a: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r; </a:t>
            </a: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>
              <a:solidFill>
                <a:srgbClr val="339933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EEECE1"/>
              </a:buClr>
            </a:pP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Circle c; </a:t>
            </a:r>
            <a:r>
              <a:rPr lang="en-US" sz="2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8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847</Words>
  <Application>Microsoft Office PowerPoint</Application>
  <PresentationFormat>Widescreen</PresentationFormat>
  <Paragraphs>115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Template</vt:lpstr>
      <vt:lpstr>1_Template</vt:lpstr>
      <vt:lpstr>  ĐA HÌNH (tt)</vt:lpstr>
      <vt:lpstr>Phương thức hủy bỏ ảo</vt:lpstr>
      <vt:lpstr>Phương thức hủy bỏ ảo</vt:lpstr>
      <vt:lpstr>Phương thức thuần ảo và lớp cơ sở trừu tượng</vt:lpstr>
      <vt:lpstr>Phương thức thuần ảo và lớp cơ sở trừu tượng</vt:lpstr>
      <vt:lpstr>Phương thức thuần ảo và lớp cơ sở trừu tượng</vt:lpstr>
      <vt:lpstr>Phương thức thuần ảo và lớp cơ sở trừu tượng</vt:lpstr>
      <vt:lpstr>Ví dụ</vt:lpstr>
      <vt:lpstr>Ví dụ</vt:lpstr>
      <vt:lpstr>Bài toán Tính tiền lương</vt:lpstr>
      <vt:lpstr>Bài toán Tính tiền lương</vt:lpstr>
      <vt:lpstr>Bài toán Tính tiền lương</vt:lpstr>
      <vt:lpstr>Q &amp; A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ĐA HÌNH (tt)</dc:title>
  <dc:creator>Nguyet Minh Phan</dc:creator>
  <cp:lastModifiedBy>Nguyet Minh Phan</cp:lastModifiedBy>
  <cp:revision>1</cp:revision>
  <dcterms:created xsi:type="dcterms:W3CDTF">2018-12-03T22:36:45Z</dcterms:created>
  <dcterms:modified xsi:type="dcterms:W3CDTF">2018-12-03T22:37:57Z</dcterms:modified>
</cp:coreProperties>
</file>