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51"/>
  </p:notesMasterIdLst>
  <p:handoutMasterIdLst>
    <p:handoutMasterId r:id="rId52"/>
  </p:handoutMasterIdLst>
  <p:sldIdLst>
    <p:sldId id="747" r:id="rId2"/>
    <p:sldId id="1031" r:id="rId3"/>
    <p:sldId id="729" r:id="rId4"/>
    <p:sldId id="944" r:id="rId5"/>
    <p:sldId id="1029" r:id="rId6"/>
    <p:sldId id="946" r:id="rId7"/>
    <p:sldId id="945" r:id="rId8"/>
    <p:sldId id="950" r:id="rId9"/>
    <p:sldId id="951" r:id="rId10"/>
    <p:sldId id="947" r:id="rId11"/>
    <p:sldId id="948" r:id="rId12"/>
    <p:sldId id="949" r:id="rId13"/>
    <p:sldId id="952" r:id="rId14"/>
    <p:sldId id="954" r:id="rId15"/>
    <p:sldId id="955" r:id="rId16"/>
    <p:sldId id="956" r:id="rId17"/>
    <p:sldId id="953" r:id="rId18"/>
    <p:sldId id="957" r:id="rId19"/>
    <p:sldId id="958" r:id="rId20"/>
    <p:sldId id="959" r:id="rId21"/>
    <p:sldId id="960" r:id="rId22"/>
    <p:sldId id="1030" r:id="rId23"/>
    <p:sldId id="961" r:id="rId24"/>
    <p:sldId id="964" r:id="rId25"/>
    <p:sldId id="962" r:id="rId26"/>
    <p:sldId id="963" r:id="rId27"/>
    <p:sldId id="965" r:id="rId28"/>
    <p:sldId id="966" r:id="rId29"/>
    <p:sldId id="967" r:id="rId30"/>
    <p:sldId id="968" r:id="rId31"/>
    <p:sldId id="972" r:id="rId32"/>
    <p:sldId id="973" r:id="rId33"/>
    <p:sldId id="1033" r:id="rId34"/>
    <p:sldId id="974" r:id="rId35"/>
    <p:sldId id="971" r:id="rId36"/>
    <p:sldId id="975" r:id="rId37"/>
    <p:sldId id="979" r:id="rId38"/>
    <p:sldId id="976" r:id="rId39"/>
    <p:sldId id="977" r:id="rId40"/>
    <p:sldId id="978" r:id="rId41"/>
    <p:sldId id="980" r:id="rId42"/>
    <p:sldId id="981" r:id="rId43"/>
    <p:sldId id="985" r:id="rId44"/>
    <p:sldId id="982" r:id="rId45"/>
    <p:sldId id="983" r:id="rId46"/>
    <p:sldId id="984" r:id="rId47"/>
    <p:sldId id="986" r:id="rId48"/>
    <p:sldId id="987" r:id="rId49"/>
    <p:sldId id="1034" r:id="rId50"/>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8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7601" autoAdjust="0"/>
  </p:normalViewPr>
  <p:slideViewPr>
    <p:cSldViewPr>
      <p:cViewPr varScale="1">
        <p:scale>
          <a:sx n="70" d="100"/>
          <a:sy n="70" d="100"/>
        </p:scale>
        <p:origin x="158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#include "iostream"</a:t>
            </a:r>
          </a:p>
          <a:p>
            <a:r>
              <a:rPr lang="en-US" sz="1200" kern="1200" smtClean="0">
                <a:solidFill>
                  <a:schemeClr val="tx1"/>
                </a:solidFill>
                <a:latin typeface="+mn-lt"/>
                <a:ea typeface="+mn-ea"/>
                <a:cs typeface="+mn-cs"/>
              </a:rPr>
              <a:t>#include &lt;ctime&gt;</a:t>
            </a:r>
          </a:p>
          <a:p>
            <a:r>
              <a:rPr lang="en-US" sz="1200" kern="1200" smtClean="0">
                <a:solidFill>
                  <a:schemeClr val="tx1"/>
                </a:solidFill>
                <a:latin typeface="+mn-lt"/>
                <a:ea typeface="+mn-ea"/>
                <a:cs typeface="+mn-cs"/>
              </a:rPr>
              <a:t>using namespace std;</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int _tmain(int argc, _TCHAR* argv[])</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int *a;</a:t>
            </a:r>
          </a:p>
          <a:p>
            <a:r>
              <a:rPr lang="en-US" sz="1200" kern="1200" smtClean="0">
                <a:solidFill>
                  <a:schemeClr val="tx1"/>
                </a:solidFill>
                <a:latin typeface="+mn-lt"/>
                <a:ea typeface="+mn-ea"/>
                <a:cs typeface="+mn-cs"/>
              </a:rPr>
              <a:t>int n = 7;</a:t>
            </a:r>
          </a:p>
          <a:p>
            <a:r>
              <a:rPr lang="en-US" sz="1200" kern="1200" smtClean="0">
                <a:solidFill>
                  <a:schemeClr val="tx1"/>
                </a:solidFill>
                <a:latin typeface="+mn-lt"/>
                <a:ea typeface="+mn-ea"/>
                <a:cs typeface="+mn-cs"/>
              </a:rPr>
              <a:t>a = new int[7];</a:t>
            </a:r>
          </a:p>
          <a:p>
            <a:r>
              <a:rPr lang="en-US" sz="1200" kern="1200" smtClean="0">
                <a:solidFill>
                  <a:schemeClr val="tx1"/>
                </a:solidFill>
                <a:latin typeface="+mn-lt"/>
                <a:ea typeface="+mn-ea"/>
                <a:cs typeface="+mn-cs"/>
              </a:rPr>
              <a:t>srand(time(0));</a:t>
            </a:r>
          </a:p>
          <a:p>
            <a:r>
              <a:rPr lang="nn-NO" sz="1200" kern="1200" smtClean="0">
                <a:solidFill>
                  <a:schemeClr val="tx1"/>
                </a:solidFill>
                <a:latin typeface="+mn-lt"/>
                <a:ea typeface="+mn-ea"/>
                <a:cs typeface="+mn-cs"/>
              </a:rPr>
              <a:t>for (int i=0; i&lt;n; i++)</a:t>
            </a:r>
          </a:p>
          <a:p>
            <a:r>
              <a:rPr lang="en-US" sz="1200" kern="1200" smtClean="0">
                <a:solidFill>
                  <a:schemeClr val="tx1"/>
                </a:solidFill>
                <a:latin typeface="+mn-lt"/>
                <a:ea typeface="+mn-ea"/>
                <a:cs typeface="+mn-cs"/>
              </a:rPr>
              <a:t>a[i] = rand()%50;</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delete []a;</a:t>
            </a:r>
          </a:p>
          <a:p>
            <a:r>
              <a:rPr lang="en-US" sz="1200" kern="1200" smtClean="0">
                <a:solidFill>
                  <a:schemeClr val="tx1"/>
                </a:solidFill>
                <a:latin typeface="+mn-lt"/>
                <a:ea typeface="+mn-ea"/>
                <a:cs typeface="+mn-cs"/>
              </a:rPr>
              <a:t>return 0;</a:t>
            </a:r>
          </a:p>
          <a:p>
            <a:r>
              <a:rPr lang="en-US" sz="1200" kern="120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264321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Khai báo và định nghĩa toán tử thực chất không khác với việc khai báo và định nghĩa một loại hàm bất kỳ nào khác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62417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301974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91754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90030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25395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16472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1114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Ví dụ: không thể thay đổi định nghĩa có sẵn của phép ("+") đối với hai số kiểu int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58193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7212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64330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66563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4259066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908863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r>
              <a:rPr lang="en-US" smtClean="0"/>
              <a:t>Khi có thể định nghĩa bằng hai cách, dùng hàm thành phần sẽ gọn hơn. Tuy nhiên chọn hàm thành phần hay hàm toàn cục hoàn toàn tùy theo sở thích của người sử dụng.</a:t>
            </a:r>
          </a:p>
          <a:p>
            <a:pPr algn="just">
              <a:lnSpc>
                <a:spcPct val="120000"/>
              </a:lnSpc>
            </a:pPr>
            <a:r>
              <a:rPr lang="en-US" smtClean="0"/>
              <a:t>Dùng hàm toàn cục </a:t>
            </a:r>
            <a:r>
              <a:rPr lang="en-US" smtClean="0">
                <a:solidFill>
                  <a:srgbClr val="0000FF"/>
                </a:solidFill>
              </a:rPr>
              <a:t>thuận tiện hơn</a:t>
            </a:r>
            <a:r>
              <a:rPr lang="en-US" smtClean="0"/>
              <a:t> khi ta có nhu cầu </a:t>
            </a:r>
            <a:r>
              <a:rPr lang="en-US" smtClean="0">
                <a:solidFill>
                  <a:srgbClr val="0000FF"/>
                </a:solidFill>
              </a:rPr>
              <a:t>chuyển kiểu ở toán hạng thứ nhất</a:t>
            </a:r>
            <a:r>
              <a:rPr lang="en-US" smtClean="0"/>
              <a:t>.</a:t>
            </a:r>
          </a:p>
          <a:p>
            <a:pPr algn="just">
              <a:lnSpc>
                <a:spcPct val="120000"/>
              </a:lnSpc>
            </a:pPr>
            <a:r>
              <a:rPr lang="en-US" smtClean="0"/>
              <a:t>Các phép toán =, [], (), </a:t>
            </a:r>
            <a:r>
              <a:rPr lang="en-US" smtClean="0">
                <a:sym typeface="Wingdings" pitchFamily="2" charset="2"/>
              </a:rPr>
              <a:t></a:t>
            </a:r>
            <a:r>
              <a:rPr lang="en-US" smtClean="0"/>
              <a:t> như đã nói trên bắt buộc phải được định nghĩa là hàm thành phần vì toán hạng thứ nhất phải là value.</a:t>
            </a:r>
          </a:p>
          <a:p>
            <a:pPr algn="just">
              <a:lnSpc>
                <a:spcPct val="120000"/>
              </a:lnSpc>
            </a:pPr>
            <a:r>
              <a:rPr lang="en-US" smtClean="0"/>
              <a:t>Khi định nghĩa phép toán có </a:t>
            </a:r>
            <a:r>
              <a:rPr lang="en-US" smtClean="0">
                <a:solidFill>
                  <a:srgbClr val="0000FF"/>
                </a:solidFill>
              </a:rPr>
              <a:t>toán hạng thứ nhất thuộc lớp đang xét</a:t>
            </a:r>
            <a:r>
              <a:rPr lang="en-US" smtClean="0"/>
              <a:t> thì có thể dùng hàm thành phần hoặc hàm toàn cục. </a:t>
            </a:r>
          </a:p>
          <a:p>
            <a:pPr algn="just">
              <a:lnSpc>
                <a:spcPct val="120000"/>
              </a:lnSpc>
            </a:pPr>
            <a:r>
              <a:rPr lang="en-US" smtClean="0"/>
              <a:t>Tuy nhiên, nếu toán hạng thứ nhất không thuộc lớp đang xét thì phải định nghĩa bằng hàm toàn cục.</a:t>
            </a:r>
          </a:p>
          <a:p>
            <a:pPr algn="just">
              <a:lnSpc>
                <a:spcPct val="120000"/>
              </a:lnSpc>
            </a:pPr>
            <a:r>
              <a:rPr lang="en-US" smtClean="0"/>
              <a:t>Trường hợp thông dụng là định nghĩa phép toán &lt;&lt; và &gt;&gt;.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15394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5000"/>
              </a:lnSpc>
            </a:pPr>
            <a:r>
              <a:rPr lang="en-US" sz="1200" smtClean="0">
                <a:solidFill>
                  <a:srgbClr val="FF0303"/>
                </a:solidFill>
              </a:rPr>
              <a:t>3 + a; // 3.operator + (a): SAI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010427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04050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922647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4137211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803995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870427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36923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659437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Ta có thể học theo cách chuyển kiểu từ số nguyên sang số thực để chuyển từ số nguyên sang phân số.</a:t>
            </a:r>
            <a:endParaRPr lang="en-US" smtClean="0"/>
          </a:p>
          <a:p>
            <a:pPr lvl="1"/>
            <a:r>
              <a:rPr lang="en-US" sz="1400" b="1" smtClean="0">
                <a:latin typeface="Times New Roman" pitchFamily="18" charset="0"/>
                <a:cs typeface="Times New Roman" pitchFamily="18" charset="0"/>
              </a:rPr>
              <a:t>PhanSo a = 3; 	// PhanSo a = PhanSo(3);</a:t>
            </a:r>
          </a:p>
          <a:p>
            <a:pPr lvl="1"/>
            <a:r>
              <a:rPr lang="en-US" sz="1400" b="1" smtClean="0">
                <a:latin typeface="Times New Roman" pitchFamily="18" charset="0"/>
                <a:cs typeface="Times New Roman" pitchFamily="18" charset="0"/>
              </a:rPr>
              <a:t>		// Hay PhanSo a(3);</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174538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Times New Roman" pitchFamily="18" charset="0"/>
                <a:cs typeface="Times New Roman" pitchFamily="18" charset="0"/>
              </a:rPr>
              <a:t>Việc tạo phân số từ số nguyên chính là phép gọi phương thức thiết lập.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50551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013185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188171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Ta có thể giảm số phép toán cần định nghĩa từ 3 xuống 1 bằng cách dùng hàm toàn cục</a:t>
            </a:r>
          </a:p>
          <a:p>
            <a:pPr>
              <a:buFontTx/>
              <a:buChar char="-"/>
            </a:pPr>
            <a:r>
              <a:rPr lang="en-US" smtClean="0"/>
              <a:t>Khi đó cơ chế chuyển kiểu có thể được thực hiện cho cả hai toán hạng</a:t>
            </a:r>
          </a:p>
          <a:p>
            <a:r>
              <a:rPr lang="vi-VN" smtClean="0">
                <a:latin typeface="Times New Roman" pitchFamily="18" charset="0"/>
                <a:cs typeface="Times New Roman" pitchFamily="18" charset="0"/>
              </a:rPr>
              <a:t>Ta dùng chuyển kiểu bằng phương thức thiết lập khi thoả hai điều kiện sau:</a:t>
            </a:r>
          </a:p>
          <a:p>
            <a:pPr lvl="1"/>
            <a:r>
              <a:rPr lang="vi-VN" smtClean="0">
                <a:latin typeface="Times New Roman" pitchFamily="18" charset="0"/>
                <a:cs typeface="Times New Roman" pitchFamily="18" charset="0"/>
              </a:rPr>
              <a:t>Chuyển từ kiểu đã có (số nguyên)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sang kiểu đang định nghĩa (phân số).</a:t>
            </a:r>
          </a:p>
          <a:p>
            <a:pPr lvl="1"/>
            <a:r>
              <a:rPr lang="vi-VN" smtClean="0">
                <a:latin typeface="Times New Roman" pitchFamily="18" charset="0"/>
                <a:cs typeface="Times New Roman" pitchFamily="18" charset="0"/>
              </a:rPr>
              <a:t>Có quan hệ </a:t>
            </a:r>
            <a:r>
              <a:rPr lang="vi-VN" b="1" smtClean="0">
                <a:latin typeface="Times New Roman" pitchFamily="18" charset="0"/>
                <a:cs typeface="Times New Roman" pitchFamily="18" charset="0"/>
              </a:rPr>
              <a:t>là một </a:t>
            </a:r>
            <a:r>
              <a:rPr lang="vi-VN" smtClean="0">
                <a:latin typeface="Times New Roman" pitchFamily="18" charset="0"/>
                <a:cs typeface="Times New Roman" pitchFamily="18" charset="0"/>
              </a:rPr>
              <a:t>từ kiểu đã có sang kiểu đang định nghĩa (một số nguyên là một phân số).</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383566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ví dụ dùng chuyển kiểu bằng phương thức thiết lập bao gồm: Chuyển từ số thực sang số phức, char * sang String, số thực sang điểm trong mặt phẳng.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2782139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latin typeface="Arial" pitchFamily="34" charset="0"/>
                <a:cs typeface="Arial" pitchFamily="34" charset="0"/>
              </a:rPr>
              <a:t>Phương thức thiết lập với một tham số sẽ dẫn đến cơ chế chuyển kiểu tự động có thể không mong muốn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932868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830370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9117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400987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1164670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Sự</a:t>
            </a:r>
            <a:r>
              <a:rPr lang="en-US" baseline="0" smtClean="0"/>
              <a:t>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69018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858890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itchFamily="18" charset="0"/>
                <a:cs typeface="Times New Roman" pitchFamily="18" charset="0"/>
              </a:rPr>
              <a:t>Lưu ý rằng hiện tượng nhập nhằng không xảy ra khi thực hiện phép toán số học mà ngôn ngữ cung cấp</a:t>
            </a:r>
            <a:endParaRPr lang="en-US" smtClean="0">
              <a:latin typeface="Times New Roman" pitchFamily="18" charset="0"/>
              <a:cs typeface="Times New Roman" pitchFamily="18" charset="0"/>
            </a:endParaRPr>
          </a:p>
          <a:p>
            <a:r>
              <a:rPr lang="en-US" smtClean="0"/>
              <a:t>void main() {</a:t>
            </a:r>
          </a:p>
          <a:p>
            <a:r>
              <a:rPr lang="en-US" smtClean="0"/>
              <a:t>	int a = 3, b = 7;</a:t>
            </a:r>
          </a:p>
          <a:p>
            <a:r>
              <a:rPr lang="en-US" smtClean="0"/>
              <a:t>	double r = 3.2, s = 6.3;</a:t>
            </a:r>
          </a:p>
          <a:p>
            <a:r>
              <a:rPr lang="en-US" smtClean="0"/>
              <a:t>	cout &lt;&lt; a+b &lt;&lt; "\n";	  // Ok</a:t>
            </a:r>
          </a:p>
          <a:p>
            <a:r>
              <a:rPr lang="en-US" smtClean="0"/>
              <a:t>	cout &lt;&lt; r+s &lt;&lt; "\n";	  // Ok</a:t>
            </a:r>
          </a:p>
          <a:p>
            <a:r>
              <a:rPr lang="en-US" smtClean="0"/>
              <a:t>	cout &lt;&lt; a+r &lt;&lt; "\n";	  // Ok: double(a)+r</a:t>
            </a:r>
          </a:p>
          <a:p>
            <a:r>
              <a:rPr lang="en-US" smtClean="0"/>
              <a:t>	cout &lt;&lt; Sum(a,b) &lt;&lt; "\n"; // Ok Sum(int, int)</a:t>
            </a:r>
          </a:p>
          <a:p>
            <a:r>
              <a:rPr lang="en-US" smtClean="0"/>
              <a:t>	cout &lt;&lt; Sum(r,s) &lt;&lt; "\n";  // Ok Sum(double, double)</a:t>
            </a:r>
          </a:p>
          <a:p>
            <a:r>
              <a:rPr lang="en-US" smtClean="0"/>
              <a:t>	cout &lt;&lt; Sum(a,r) &lt;&lt; "\n";</a:t>
            </a:r>
            <a:r>
              <a:rPr lang="en-US" baseline="0" smtClean="0"/>
              <a:t> </a:t>
            </a:r>
            <a:r>
              <a:rPr lang="en-US" smtClean="0"/>
              <a:t>//Nhap nhang, Sum(int, int) hay Sum(double, double)</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895637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2278716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882717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594086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void main() {</a:t>
            </a:r>
          </a:p>
          <a:p>
            <a:r>
              <a:rPr lang="en-US" smtClean="0"/>
              <a:t>	PhanSo a(2,3), b(3,4), c;</a:t>
            </a:r>
          </a:p>
          <a:p>
            <a:r>
              <a:rPr lang="en-US" smtClean="0"/>
              <a:t>	cout &lt;&lt; sqrt(a) &lt;&lt; “\n”;  // Ok</a:t>
            </a:r>
          </a:p>
          <a:p>
            <a:r>
              <a:rPr lang="en-US" smtClean="0"/>
              <a:t>	c = a + b;	// Ok</a:t>
            </a:r>
          </a:p>
          <a:p>
            <a:r>
              <a:rPr lang="en-US" smtClean="0"/>
              <a:t>	c = a + 2;	// Nhap nhang</a:t>
            </a:r>
          </a:p>
          <a:p>
            <a:r>
              <a:rPr lang="en-US" smtClean="0"/>
              <a:t>	c = 2 + a;	// Nhap nhang </a:t>
            </a:r>
          </a:p>
          <a:p>
            <a:r>
              <a:rPr lang="en-US" smtClean="0"/>
              <a:t>	double r = 2.5 + a; // Nhap nhang</a:t>
            </a:r>
          </a:p>
          <a:p>
            <a:r>
              <a:rPr lang="en-US" smtClean="0"/>
              <a:t>	r = a + 2.5; // Nhap nhang</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1185391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itchFamily="18" charset="0"/>
                <a:cs typeface="Times New Roman" pitchFamily="18" charset="0"/>
              </a:rPr>
              <a:t>Để tránh hiện tượng nhập nhằng như trên, ta chuyển kiểu một cách tường minh</a:t>
            </a:r>
            <a:r>
              <a:rPr lang="en-US" smtClean="0"/>
              <a:t>.</a:t>
            </a:r>
          </a:p>
          <a:p>
            <a:r>
              <a:rPr lang="en-US" smtClean="0"/>
              <a:t>Các</a:t>
            </a:r>
            <a:r>
              <a:rPr lang="en-US" baseline="0" smtClean="0"/>
              <a:t> câu lệnh màu đỏ đều bị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2155275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77861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2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Đây là một mở rộng đáng kể của C++ so với C</a:t>
            </a:r>
            <a:endParaRPr lang="en-US" sz="1200" smtClean="0">
              <a:solidFill>
                <a:schemeClr val="tx1">
                  <a:lumMod val="95000"/>
                  <a:lumOff val="5000"/>
                </a:schemeClr>
              </a:solidFill>
              <a:latin typeface="Arial" pitchFamily="34" charset="0"/>
              <a:cs typeface="Arial" pitchFamily="34" charset="0"/>
            </a:endParaRPr>
          </a:p>
          <a:p>
            <a:pPr marL="0" marR="0" indent="0" algn="just" defTabSz="914400" rtl="0" eaLnBrk="1" fontAlgn="auto" latinLnBrk="0" hangingPunct="1">
              <a:lnSpc>
                <a:spcPct val="12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C/C++ đã cài đặt sẵn các toán tử cho các kiểu dữ liệu cơ sở (int, float…)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099154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87673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được chia thành hai loại theo số toán hạng nó chấp nhận</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đơn (toán tử một ngôi) </a:t>
            </a:r>
            <a:r>
              <a:rPr lang="vi-VN" sz="2400" smtClean="0">
                <a:latin typeface="Arial" pitchFamily="34" charset="0"/>
                <a:cs typeface="Arial" pitchFamily="34" charset="0"/>
              </a:rPr>
              <a:t>nhận một toán hạng</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đôi (toán tử hai ngôi) </a:t>
            </a:r>
            <a:r>
              <a:rPr lang="vi-VN" sz="2400" smtClean="0">
                <a:latin typeface="Arial" pitchFamily="34" charset="0"/>
                <a:cs typeface="Arial" pitchFamily="34" charset="0"/>
              </a:rPr>
              <a:t>nhận hai toán hạng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đơn lại được chia thành hai loại:</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trước</a:t>
            </a:r>
            <a:r>
              <a:rPr lang="vi-VN" sz="2400" smtClean="0">
                <a:latin typeface="Arial" pitchFamily="34" charset="0"/>
                <a:cs typeface="Arial" pitchFamily="34" charset="0"/>
              </a:rPr>
              <a:t> đặt trước toán hạng</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sau </a:t>
            </a:r>
            <a:r>
              <a:rPr lang="vi-VN" sz="2400" smtClean="0">
                <a:latin typeface="Arial" pitchFamily="34" charset="0"/>
                <a:cs typeface="Arial" pitchFamily="34" charset="0"/>
              </a:rPr>
              <a:t>đặt sau toán hạng</a:t>
            </a:r>
            <a:endParaRPr lang="en-US" sz="2400" smtClean="0">
              <a:solidFill>
                <a:srgbClr val="0000FF"/>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3035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solidFill>
                  <a:srgbClr val="FF3300"/>
                </a:solidFill>
                <a:latin typeface="Arial" pitchFamily="34" charset="0"/>
                <a:cs typeface="Arial" pitchFamily="34" charset="0"/>
              </a:rPr>
              <a:t>Toán tử chỉ mục ("[…]") </a:t>
            </a:r>
            <a:r>
              <a:rPr lang="vi-VN" smtClean="0">
                <a:solidFill>
                  <a:schemeClr val="tx1">
                    <a:lumMod val="95000"/>
                    <a:lumOff val="5000"/>
                  </a:schemeClr>
                </a:solidFill>
                <a:latin typeface="Arial" pitchFamily="34" charset="0"/>
                <a:cs typeface="Arial" pitchFamily="34" charset="0"/>
              </a:rPr>
              <a:t>là toán tử đôi, mặc dù một trong hai toán hạng nằm trong ngoặc: arg1[arg2]</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27018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659947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E249121B-92D1-4E01-9A25-9830FD6D4B89}"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D10390C-C953-40B9-AF99-C944BE0F1035}"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B1D9EC07-D8EE-478E-B171-AC0656FCEBD2}"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A100396-9DCB-432F-9E70-D7A30FBE05E6}"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EC46C5D1-73B2-416F-B28B-F5A9DA3F8749}"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C65AB1F-95B3-463A-8F8C-F0D198C2913E}"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54E8D935-0C16-478F-AB60-4B1B3713FD3E}" type="datetime1">
              <a:rPr lang="vi-VN" smtClean="0"/>
              <a:t>01/12/2018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065676F-C303-46A3-9C4B-75F9B8262154}" type="datetime1">
              <a:rPr lang="vi-VN" smtClean="0"/>
              <a:t>01/12/2018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A61E294-09A0-46F2-89BD-81F10FBAD460}" type="datetime1">
              <a:rPr lang="vi-VN" smtClean="0"/>
              <a:t>01/12/2018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ECBBBCF6-4F8D-4AB6-A8BD-9DFC658BEF93}"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B2E9D62C-891A-4A03-8A3C-5C59428315E0}"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733F8F3D-CC22-43C4-995C-9097E9EA9B24}" type="datetime1">
              <a:rPr lang="vi-VN" smtClean="0"/>
              <a:t>01/12/2018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a.operator@(b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mailto:aa.operator@(int)" TargetMode="External"/><Relationship Id="rId4" Type="http://schemas.openxmlformats.org/officeDocument/2006/relationships/hyperlink" Target="mailto:aa.operator@()"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895600"/>
            <a:ext cx="5943600" cy="2286000"/>
          </a:xfrm>
        </p:spPr>
        <p:txBody>
          <a:bodyPr>
            <a:noAutofit/>
          </a:bodyPr>
          <a:lstStyle/>
          <a:p>
            <a:r>
              <a:rPr lang="en-US" sz="4800" b="1" smtClean="0"/>
              <a:t>ĐA NĂNG HÓA</a:t>
            </a:r>
            <a:br>
              <a:rPr lang="en-US" sz="4800" b="1" smtClean="0"/>
            </a:br>
            <a:r>
              <a:rPr lang="en-US" sz="4800" b="1" smtClean="0"/>
              <a:t>TOÁN TỬ</a:t>
            </a:r>
            <a:endParaRPr lang="es-ES" sz="4800" b="1" dirty="0">
              <a:solidFill>
                <a:schemeClr val="tx1"/>
              </a:solidFill>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7546" y="771166"/>
            <a:ext cx="1522551" cy="1819634"/>
          </a:xfrm>
          <a:prstGeom prst="rect">
            <a:avLst/>
          </a:prstGeom>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tên hàm là </a:t>
            </a:r>
            <a:r>
              <a:rPr lang="vi-VN" sz="2800" smtClean="0">
                <a:solidFill>
                  <a:srgbClr val="FF3300"/>
                </a:solidFill>
                <a:latin typeface="Arial" pitchFamily="34" charset="0"/>
                <a:cs typeface="Arial" pitchFamily="34" charset="0"/>
              </a:rPr>
              <a:t>“operator@” </a:t>
            </a:r>
            <a:r>
              <a:rPr lang="vi-VN" sz="2800" smtClean="0">
                <a:solidFill>
                  <a:schemeClr val="tx1">
                    <a:lumMod val="95000"/>
                    <a:lumOff val="5000"/>
                  </a:schemeClr>
                </a:solidFill>
                <a:latin typeface="Arial" pitchFamily="34" charset="0"/>
                <a:cs typeface="Arial" pitchFamily="34" charset="0"/>
              </a:rPr>
              <a:t>cho </a:t>
            </a:r>
            <a:r>
              <a:rPr lang="vi-VN" sz="2800" smtClean="0">
                <a:solidFill>
                  <a:srgbClr val="0000FF"/>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Ví dụ: </a:t>
            </a:r>
            <a:r>
              <a:rPr lang="en-US" sz="2400" smtClean="0">
                <a:solidFill>
                  <a:srgbClr val="0066FF"/>
                </a:solidFill>
                <a:latin typeface="Arial" pitchFamily="34" charset="0"/>
                <a:cs typeface="Arial" pitchFamily="34" charset="0"/>
              </a:rPr>
              <a:t>operator+</a:t>
            </a:r>
            <a:endParaRPr lang="vi-VN" sz="24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2060"/>
                </a:solidFill>
                <a:latin typeface="Arial" pitchFamily="34" charset="0"/>
                <a:cs typeface="Arial" pitchFamily="34" charset="0"/>
              </a:rPr>
              <a:t>Số lượng tham số tại khai báo </a:t>
            </a:r>
            <a:r>
              <a:rPr lang="en-US" sz="2800" smtClean="0">
                <a:solidFill>
                  <a:srgbClr val="002060"/>
                </a:solidFill>
                <a:latin typeface="Arial" pitchFamily="34" charset="0"/>
                <a:cs typeface="Arial" pitchFamily="34" charset="0"/>
              </a:rPr>
              <a:t>hàm </a:t>
            </a:r>
            <a:r>
              <a:rPr lang="vi-VN" sz="2800" smtClean="0">
                <a:solidFill>
                  <a:srgbClr val="002060"/>
                </a:solidFill>
                <a:latin typeface="Arial" pitchFamily="34" charset="0"/>
                <a:cs typeface="Arial" pitchFamily="34" charset="0"/>
              </a:rPr>
              <a:t>phụ thuộc hai yếu tố:</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Toán tử là toán tử đơn hay đôi</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Toán tử được khai báo là </a:t>
            </a:r>
            <a:r>
              <a:rPr lang="en-US" sz="2400" smtClean="0">
                <a:solidFill>
                  <a:schemeClr val="tx1">
                    <a:lumMod val="95000"/>
                    <a:lumOff val="5000"/>
                  </a:schemeClr>
                </a:solidFill>
                <a:latin typeface="Arial" pitchFamily="34" charset="0"/>
                <a:cs typeface="Arial" pitchFamily="34" charset="0"/>
              </a:rPr>
              <a:t>phương thức </a:t>
            </a:r>
            <a:r>
              <a:rPr lang="vi-VN" sz="2400" smtClean="0">
                <a:solidFill>
                  <a:schemeClr val="tx1">
                    <a:lumMod val="95000"/>
                    <a:lumOff val="5000"/>
                  </a:schemeClr>
                </a:solidFill>
                <a:latin typeface="Arial" pitchFamily="34" charset="0"/>
                <a:cs typeface="Arial" pitchFamily="34" charset="0"/>
              </a:rPr>
              <a:t>toàn cục hay phương thức của lớp</a:t>
            </a:r>
            <a:endParaRPr lang="en-US" sz="2400" smtClean="0">
              <a:solidFill>
                <a:schemeClr val="tx1">
                  <a:lumMod val="95000"/>
                  <a:lumOff val="5000"/>
                </a:schemeClr>
              </a:solidFill>
              <a:latin typeface="Arial" pitchFamily="34" charset="0"/>
              <a:cs typeface="Arial" pitchFamily="34" charset="0"/>
            </a:endParaRPr>
          </a:p>
          <a:p>
            <a:pPr marL="457200" lvl="1" indent="0"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2/3 + 5 – 6/5 = ?</a:t>
            </a:r>
            <a:endParaRPr lang="vi-VN" sz="24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TextBox 7"/>
          <p:cNvSpPr txBox="1"/>
          <p:nvPr/>
        </p:nvSpPr>
        <p:spPr>
          <a:xfrm>
            <a:off x="37878" y="1900535"/>
            <a:ext cx="9044464" cy="1246495"/>
          </a:xfrm>
          <a:prstGeom prst="rect">
            <a:avLst/>
          </a:prstGeom>
          <a:noFill/>
        </p:spPr>
        <p:txBody>
          <a:bodyPr wrap="none" rtlCol="0">
            <a:spAutoFit/>
          </a:bodyPr>
          <a:lstStyle/>
          <a:p>
            <a:r>
              <a:rPr lang="en-US" sz="2500" smtClean="0"/>
              <a:t>aa@bb 	</a:t>
            </a:r>
            <a:r>
              <a:rPr lang="en-US" sz="2500" smtClean="0">
                <a:sym typeface="Wingdings" pitchFamily="2" charset="2"/>
              </a:rPr>
              <a:t> </a:t>
            </a:r>
            <a:r>
              <a:rPr lang="en-US" sz="2500" smtClean="0">
                <a:sym typeface="Wingdings" pitchFamily="2" charset="2"/>
                <a:hlinkClick r:id="rId3"/>
              </a:rPr>
              <a:t>aa.operator@(bb)</a:t>
            </a:r>
            <a:r>
              <a:rPr lang="en-US" sz="2500" smtClean="0">
                <a:sym typeface="Wingdings" pitchFamily="2" charset="2"/>
              </a:rPr>
              <a:t>	hoặc </a:t>
            </a:r>
            <a:r>
              <a:rPr lang="en-US" sz="2500" smtClean="0">
                <a:solidFill>
                  <a:srgbClr val="0000C0"/>
                </a:solidFill>
                <a:sym typeface="Wingdings" pitchFamily="2" charset="2"/>
              </a:rPr>
              <a:t>operator@(aa,bb)</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4"/>
              </a:rPr>
              <a:t>aa.operator@()</a:t>
            </a:r>
            <a:r>
              <a:rPr lang="en-US" sz="2500" smtClean="0">
                <a:sym typeface="Wingdings" pitchFamily="2" charset="2"/>
              </a:rPr>
              <a:t>	 	hoặc </a:t>
            </a:r>
            <a:r>
              <a:rPr lang="en-US" sz="2500" smtClean="0">
                <a:solidFill>
                  <a:srgbClr val="0000C0"/>
                </a:solidFill>
                <a:sym typeface="Wingdings" pitchFamily="2" charset="2"/>
              </a:rPr>
              <a:t>operator@(aa)</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5"/>
              </a:rPr>
              <a:t>aa.operator@(int)</a:t>
            </a:r>
            <a:r>
              <a:rPr lang="en-US" sz="2500" smtClean="0">
                <a:sym typeface="Wingdings" pitchFamily="2" charset="2"/>
              </a:rPr>
              <a:t>	hoặc </a:t>
            </a:r>
            <a:r>
              <a:rPr lang="en-US" sz="2500" smtClean="0">
                <a:solidFill>
                  <a:srgbClr val="0000C0"/>
                </a:solidFill>
                <a:sym typeface="Wingdings" pitchFamily="2" charset="2"/>
              </a:rPr>
              <a:t>operator@(aa,int)</a:t>
            </a:r>
            <a:endParaRPr lang="en-US" sz="2500">
              <a:solidFill>
                <a:srgbClr val="0000C0"/>
              </a:solidFill>
            </a:endParaRPr>
          </a:p>
        </p:txBody>
      </p:sp>
      <p:sp>
        <p:nvSpPr>
          <p:cNvPr id="9" name="TextBox 8"/>
          <p:cNvSpPr txBox="1"/>
          <p:nvPr/>
        </p:nvSpPr>
        <p:spPr>
          <a:xfrm>
            <a:off x="533400" y="3881735"/>
            <a:ext cx="3657600" cy="461665"/>
          </a:xfrm>
          <a:prstGeom prst="rect">
            <a:avLst/>
          </a:prstGeom>
          <a:solidFill>
            <a:schemeClr val="accent5">
              <a:lumMod val="90000"/>
            </a:schemeClr>
          </a:solidFill>
        </p:spPr>
        <p:txBody>
          <a:bodyPr wrap="square" rtlCol="0">
            <a:spAutoFit/>
          </a:bodyPr>
          <a:lstStyle/>
          <a:p>
            <a:pPr algn="ctr"/>
            <a:r>
              <a:rPr lang="en-US" sz="2400"/>
              <a:t>P</a:t>
            </a:r>
            <a:r>
              <a:rPr lang="en-US" sz="2400" smtClean="0"/>
              <a:t>hương thức của lớp</a:t>
            </a:r>
            <a:endParaRPr lang="en-US" sz="2400"/>
          </a:p>
        </p:txBody>
      </p:sp>
      <p:sp>
        <p:nvSpPr>
          <p:cNvPr id="10" name="TextBox 9"/>
          <p:cNvSpPr txBox="1"/>
          <p:nvPr/>
        </p:nvSpPr>
        <p:spPr>
          <a:xfrm>
            <a:off x="5638800" y="3881735"/>
            <a:ext cx="2514600" cy="461665"/>
          </a:xfrm>
          <a:prstGeom prst="rect">
            <a:avLst/>
          </a:prstGeom>
          <a:solidFill>
            <a:schemeClr val="accent5">
              <a:lumMod val="90000"/>
            </a:schemeClr>
          </a:solidFill>
        </p:spPr>
        <p:txBody>
          <a:bodyPr wrap="square" rtlCol="0">
            <a:spAutoFit/>
          </a:bodyPr>
          <a:lstStyle/>
          <a:p>
            <a:pPr algn="ctr"/>
            <a:r>
              <a:rPr lang="en-US" sz="2400"/>
              <a:t>H</a:t>
            </a:r>
            <a:r>
              <a:rPr lang="en-US" sz="2400" smtClean="0"/>
              <a:t>àm toàn cục</a:t>
            </a:r>
            <a:endParaRPr lang="en-US" sz="2400"/>
          </a:p>
        </p:txBody>
      </p:sp>
      <p:cxnSp>
        <p:nvCxnSpPr>
          <p:cNvPr id="11" name="Straight Arrow Connector 10"/>
          <p:cNvCxnSpPr>
            <a:stCxn id="9" idx="0"/>
          </p:cNvCxnSpPr>
          <p:nvPr/>
        </p:nvCxnSpPr>
        <p:spPr>
          <a:xfrm flipV="1">
            <a:off x="2362200" y="3119735"/>
            <a:ext cx="381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0"/>
          </p:cNvCxnSpPr>
          <p:nvPr/>
        </p:nvCxnSpPr>
        <p:spPr>
          <a:xfrm flipH="1" flipV="1">
            <a:off x="6705600" y="3043535"/>
            <a:ext cx="1905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long</a:t>
            </a:r>
            <a:r>
              <a:rPr lang="en-US" sz="2400" b="0">
                <a:solidFill>
                  <a:srgbClr val="000000"/>
                </a:solidFill>
              </a:rPr>
              <a:t> USCLN(</a:t>
            </a:r>
            <a:r>
              <a:rPr lang="en-US" sz="2400" b="0">
                <a:solidFill>
                  <a:srgbClr val="0000FF"/>
                </a:solidFill>
              </a:rPr>
              <a:t>long </a:t>
            </a:r>
            <a:r>
              <a:rPr lang="en-US" sz="2400" b="0">
                <a:solidFill>
                  <a:srgbClr val="000000"/>
                </a:solidFill>
              </a:rPr>
              <a:t>x, </a:t>
            </a:r>
            <a:r>
              <a:rPr lang="en-US" sz="2400" b="0">
                <a:solidFill>
                  <a:srgbClr val="0000FF"/>
                </a:solidFill>
              </a:rPr>
              <a:t>long</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long</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x = abs(x);</a:t>
            </a:r>
          </a:p>
          <a:p>
            <a:pPr marL="342900" indent="-342900">
              <a:spcBef>
                <a:spcPct val="20000"/>
              </a:spcBef>
              <a:buFont typeface="Wingdings" pitchFamily="2" charset="2"/>
              <a:buNone/>
            </a:pPr>
            <a:r>
              <a:rPr lang="en-US" sz="2400" b="0">
                <a:solidFill>
                  <a:srgbClr val="000000"/>
                </a:solidFill>
              </a:rPr>
              <a:t>	y = abs(y);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if</a:t>
            </a:r>
            <a:r>
              <a:rPr lang="en-US" sz="2400" b="0">
                <a:solidFill>
                  <a:srgbClr val="000000"/>
                </a:solidFill>
              </a:rPr>
              <a:t> (x == 0 || y == 0) </a:t>
            </a:r>
            <a:r>
              <a:rPr lang="en-US" sz="2400" b="0">
                <a:solidFill>
                  <a:srgbClr val="0000FF"/>
                </a:solidFill>
              </a:rPr>
              <a:t>return</a:t>
            </a:r>
            <a:r>
              <a:rPr lang="en-US" sz="2400" b="0">
                <a:solidFill>
                  <a:srgbClr val="000000"/>
                </a:solidFill>
              </a:rPr>
              <a:t> 1;</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while</a:t>
            </a:r>
            <a:r>
              <a:rPr lang="en-US" sz="2400" b="0">
                <a:solidFill>
                  <a:srgbClr val="000000"/>
                </a:solidFill>
              </a:rPr>
              <a:t> ((r = x % y) != 0){</a:t>
            </a:r>
          </a:p>
          <a:p>
            <a:pPr marL="342900" indent="-342900">
              <a:spcBef>
                <a:spcPct val="20000"/>
              </a:spcBef>
              <a:buFont typeface="Wingdings" pitchFamily="2" charset="2"/>
              <a:buNone/>
            </a:pPr>
            <a:r>
              <a:rPr lang="en-US" sz="2400" b="0">
                <a:solidFill>
                  <a:srgbClr val="000000"/>
                </a:solidFill>
              </a:rPr>
              <a:t>		x = y;</a:t>
            </a:r>
          </a:p>
          <a:p>
            <a:pPr marL="342900" indent="-342900">
              <a:spcBef>
                <a:spcPct val="20000"/>
              </a:spcBef>
              <a:buFont typeface="Wingdings" pitchFamily="2" charset="2"/>
              <a:buNone/>
            </a:pPr>
            <a:r>
              <a:rPr lang="en-US" sz="2400" b="0">
                <a:solidFill>
                  <a:srgbClr val="000000"/>
                </a:solidFill>
              </a:rPr>
              <a:t>		y = r;</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a:t>
            </a:r>
          </a:p>
          <a:p>
            <a:pPr marL="342900" indent="-342900">
              <a:spcBef>
                <a:spcPct val="20000"/>
              </a:spcBef>
              <a:buFont typeface="Wingdings" pitchFamily="2" charset="2"/>
              <a:buNone/>
            </a:pPr>
            <a:r>
              <a:rPr lang="en-US" sz="2000" b="0">
                <a:solidFill>
                  <a:srgbClr val="000000"/>
                </a:solidFill>
              </a:rPr>
              <a:t>		Set(t,m); </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a:t>
            </a:r>
            <a:r>
              <a:rPr lang="en-US" sz="2000" b="0">
                <a:solidFill>
                  <a:srgbClr val="0000FF"/>
                </a:solidFill>
              </a:rPr>
              <a:t>long</a:t>
            </a:r>
            <a:r>
              <a:rPr lang="en-US" sz="2000" b="0">
                <a:solidFill>
                  <a:srgbClr val="000000"/>
                </a:solidFill>
              </a:rPr>
              <a:t> t,</a:t>
            </a:r>
            <a:r>
              <a:rPr lang="en-US" sz="2000" b="0">
                <a:solidFill>
                  <a:srgbClr val="0000FF"/>
                </a:solidFill>
              </a:rPr>
              <a:t> 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tu;</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mau;</a:t>
            </a:r>
          </a:p>
          <a:p>
            <a:pPr marL="342900" indent="-342900">
              <a:spcBef>
                <a:spcPct val="20000"/>
              </a:spcBef>
              <a:buFont typeface="Wingdings" pitchFamily="2" charset="2"/>
              <a:buNone/>
            </a:pPr>
            <a:r>
              <a:rPr lang="en-US" sz="2000" b="0">
                <a:solidFill>
                  <a:srgbClr val="000000"/>
                </a:solidFill>
              </a:rPr>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	PhanSo Cong(PhanSo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smtClean="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FF0303"/>
                </a:solidFill>
              </a:rPr>
              <a:t> -</a:t>
            </a:r>
            <a:r>
              <a:rPr lang="en-US" sz="2400" b="0">
                <a:solidFill>
                  <a:srgbClr val="000000"/>
                </a:solidFill>
              </a:rPr>
              <a:t> ()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PhanSo(-tu, mau);</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 </a:t>
            </a:r>
            <a:r>
              <a:rPr lang="en-US" sz="2400" b="0">
                <a:solidFill>
                  <a:srgbClr val="000000"/>
                </a:solidFill>
              </a:rPr>
              <a:t>(PhanSo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PhanSo::UocLuoc(){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usc = USCLN(tu, mau);</a:t>
            </a:r>
          </a:p>
          <a:p>
            <a:pPr marL="342900" indent="-342900">
              <a:spcBef>
                <a:spcPct val="20000"/>
              </a:spcBef>
              <a:buFont typeface="Wingdings" pitchFamily="2" charset="2"/>
              <a:buNone/>
            </a:pPr>
            <a:r>
              <a:rPr lang="en-US" sz="2000" b="0">
                <a:solidFill>
                  <a:srgbClr val="000000"/>
                </a:solidFill>
              </a:rPr>
              <a:t>	tu /= usc; </a:t>
            </a:r>
          </a:p>
          <a:p>
            <a:pPr marL="342900" indent="-342900">
              <a:spcBef>
                <a:spcPct val="20000"/>
              </a:spcBef>
              <a:buFont typeface="Wingdings" pitchFamily="2" charset="2"/>
              <a:buNone/>
            </a:pPr>
            <a:r>
              <a:rPr lang="en-US" sz="2000" b="0">
                <a:solidFill>
                  <a:srgbClr val="000000"/>
                </a:solidFill>
              </a:rPr>
              <a:t>	mau /= usc;</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(mau &lt; 0) mau = -mau, tu = -tu;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(tu == 0) </a:t>
            </a:r>
            <a:r>
              <a:rPr lang="en-US" sz="2000" b="0">
                <a:solidFill>
                  <a:srgbClr val="0000FF"/>
                </a:solidFill>
              </a:rPr>
              <a:t>mau</a:t>
            </a:r>
            <a:r>
              <a:rPr lang="en-US" sz="2000" b="0">
                <a:solidFill>
                  <a:srgbClr val="000000"/>
                </a:solidFill>
              </a:rPr>
              <a:t> = 1;</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PhanSo::Set(</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(m) {</a:t>
            </a:r>
          </a:p>
          <a:p>
            <a:pPr marL="342900" indent="-342900">
              <a:spcBef>
                <a:spcPct val="20000"/>
              </a:spcBef>
              <a:buFont typeface="Wingdings" pitchFamily="2" charset="2"/>
              <a:buNone/>
            </a:pPr>
            <a:r>
              <a:rPr lang="en-US" sz="2000" b="0">
                <a:solidFill>
                  <a:srgbClr val="000000"/>
                </a:solidFill>
              </a:rPr>
              <a:t>		tu = t;		</a:t>
            </a:r>
          </a:p>
          <a:p>
            <a:pPr marL="342900" indent="-342900">
              <a:spcBef>
                <a:spcPct val="20000"/>
              </a:spcBef>
              <a:buFont typeface="Wingdings" pitchFamily="2" charset="2"/>
              <a:buNone/>
            </a:pPr>
            <a:r>
              <a:rPr lang="en-US" sz="2000" b="0">
                <a:solidFill>
                  <a:srgbClr val="000000"/>
                </a:solidFill>
              </a:rPr>
              <a:t>		mau = m;</a:t>
            </a:r>
          </a:p>
          <a:p>
            <a:pPr marL="342900" indent="-342900">
              <a:spcBef>
                <a:spcPct val="20000"/>
              </a:spcBef>
              <a:buFont typeface="Wingdings" pitchFamily="2" charset="2"/>
              <a:buNone/>
            </a:pPr>
            <a:r>
              <a:rPr lang="en-US" sz="2000" b="0">
                <a:solidFill>
                  <a:srgbClr val="000000"/>
                </a:solidFill>
              </a:rPr>
              <a:t>		UocLuoc();</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PhanSo PhanSo::Cong(PhanSo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PhanSo(tu*b.mau + mau*b.tu, mau*b.mau);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PhanSo::</a:t>
            </a:r>
            <a:r>
              <a:rPr lang="en-US" sz="2000" b="0">
                <a:solidFill>
                  <a:srgbClr val="FF0303"/>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PhanSo(tu*b.mau + mau*b.tu, mau*b.mau);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bool</a:t>
            </a:r>
            <a:r>
              <a:rPr lang="en-US" sz="2000" b="0">
                <a:solidFill>
                  <a:srgbClr val="000000"/>
                </a:solidFill>
              </a:rPr>
              <a:t> PhanSo::</a:t>
            </a:r>
            <a:r>
              <a:rPr lang="en-US" sz="2000" b="0">
                <a:solidFill>
                  <a:srgbClr val="FF0303"/>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tu*b.mau == mau*b.tu;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PhanSo::Xuat()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cout &lt;&lt; tu;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(tu != 0 &amp;&amp; mau != 1)</a:t>
            </a:r>
          </a:p>
          <a:p>
            <a:pPr marL="342900" indent="-342900">
              <a:spcBef>
                <a:spcPct val="20000"/>
              </a:spcBef>
              <a:buFont typeface="Wingdings" pitchFamily="2" charset="2"/>
              <a:buNone/>
            </a:pPr>
            <a:r>
              <a:rPr lang="en-US" sz="2000" b="0">
                <a:solidFill>
                  <a:srgbClr val="000000"/>
                </a:solidFill>
              </a:rPr>
              <a:t>		cout &lt;&lt; "/" &lt;&lt; mau;</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Hạn chế của overload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toán tử mới hoặc kết hợp các toán tử có sẵn theo kiểu mà trước đó chưa được định nghĩa.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thay đổi thứ tự ưu tiên của các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cú pháp mới cho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định nghĩa lại một định nghĩa có sẵn của một toán tử</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ràng buộc của phép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Hầu hết các phép toán không ràng buộc ý nghĩa</a:t>
            </a:r>
            <a:r>
              <a:rPr lang="vi-VN" sz="2800" smtClean="0">
                <a:solidFill>
                  <a:schemeClr val="tx1">
                    <a:lumMod val="95000"/>
                    <a:lumOff val="5000"/>
                  </a:schemeClr>
                </a:solidFill>
                <a:latin typeface="Arial" pitchFamily="34" charset="0"/>
                <a:cs typeface="Arial" pitchFamily="34" charset="0"/>
              </a:rPr>
              <a:t>, chỉ một số trường hợp cá biệt như  </a:t>
            </a:r>
            <a:r>
              <a:rPr lang="vi-VN" sz="2800" smtClean="0">
                <a:solidFill>
                  <a:srgbClr val="FF3300"/>
                </a:solidFill>
                <a:latin typeface="Arial" pitchFamily="34" charset="0"/>
                <a:cs typeface="Arial" pitchFamily="34" charset="0"/>
              </a:rPr>
              <a:t>operator =, operator [], operator (), operator -&gt; </a:t>
            </a:r>
            <a:r>
              <a:rPr lang="vi-VN" sz="2800" smtClean="0">
                <a:solidFill>
                  <a:schemeClr val="tx1">
                    <a:lumMod val="95000"/>
                    <a:lumOff val="5000"/>
                  </a:schemeClr>
                </a:solidFill>
                <a:latin typeface="Arial" pitchFamily="34" charset="0"/>
                <a:cs typeface="Arial" pitchFamily="34" charset="0"/>
              </a:rPr>
              <a:t>đòi hỏi </a:t>
            </a:r>
            <a:r>
              <a:rPr lang="vi-VN" sz="2800" smtClean="0">
                <a:solidFill>
                  <a:srgbClr val="FF3300"/>
                </a:solidFill>
                <a:latin typeface="Arial" pitchFamily="34" charset="0"/>
                <a:cs typeface="Arial" pitchFamily="34" charset="0"/>
              </a:rPr>
              <a:t>phải được định nghĩa là hàm thành phần</a:t>
            </a:r>
            <a:r>
              <a:rPr lang="vi-VN" sz="2800" smtClean="0">
                <a:solidFill>
                  <a:schemeClr val="tx1">
                    <a:lumMod val="95000"/>
                    <a:lumOff val="5000"/>
                  </a:schemeClr>
                </a:solidFill>
                <a:latin typeface="Arial" pitchFamily="34" charset="0"/>
                <a:cs typeface="Arial" pitchFamily="34" charset="0"/>
              </a:rPr>
              <a:t> của lớp để toán hạng thứ nhất có thể là một đối tượng trái (lvalue).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phải chủ động định nghĩa phép toán +=, -=, *=,… dù đã định nghĩa phép gán và các phép toán +,-,*,…</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Lưu ý khi định nghĩa lại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Tôn trọng ý nghĩa của toán tử gốc</a:t>
            </a:r>
            <a:r>
              <a:rPr lang="vi-VN" sz="2800" smtClean="0">
                <a:solidFill>
                  <a:schemeClr val="tx1">
                    <a:lumMod val="95000"/>
                    <a:lumOff val="5000"/>
                  </a:schemeClr>
                </a:solidFill>
                <a:latin typeface="Arial" pitchFamily="34" charset="0"/>
                <a:cs typeface="Arial" pitchFamily="34" charset="0"/>
              </a:rPr>
              <a:t>, cung cấp chức năng mà người dùng mong đợi/chấp nhận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Cố gắng tái sử dụng mã nguồn một cách tối đa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ta định nghĩa hàm thành phần có tên đặc biệt bắt đầu bằng từ </a:t>
            </a:r>
            <a:r>
              <a:rPr lang="en-US" sz="2800" smtClean="0">
                <a:solidFill>
                  <a:schemeClr val="tx1">
                    <a:lumMod val="95000"/>
                    <a:lumOff val="5000"/>
                  </a:schemeClr>
                </a:solidFill>
                <a:latin typeface="Arial" pitchFamily="34" charset="0"/>
                <a:cs typeface="Arial" pitchFamily="34" charset="0"/>
              </a:rPr>
              <a:t>khóa </a:t>
            </a:r>
            <a:r>
              <a:rPr lang="vi-VN" sz="2800" smtClean="0">
                <a:solidFill>
                  <a:srgbClr val="0000FF"/>
                </a:solidFill>
                <a:latin typeface="Arial" pitchFamily="34" charset="0"/>
                <a:cs typeface="Arial" pitchFamily="34" charset="0"/>
              </a:rPr>
              <a:t>operator</a:t>
            </a:r>
            <a:r>
              <a:rPr lang="vi-VN" sz="2800" smtClean="0">
                <a:solidFill>
                  <a:schemeClr val="tx1">
                    <a:lumMod val="95000"/>
                    <a:lumOff val="5000"/>
                  </a:schemeClr>
                </a:solidFill>
                <a:latin typeface="Arial" pitchFamily="34" charset="0"/>
                <a:cs typeface="Arial" pitchFamily="34" charset="0"/>
              </a:rPr>
              <a:t> theo sau bởi tên phép toán cần định nghĩa. Sau khi định nghĩa phép toán, ta có thể dùng theo giao diện tự nhiên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Giới thiệu</a:t>
            </a:r>
            <a:endParaRPr lang="vi-VN" smtClean="0">
              <a:solidFill>
                <a:schemeClr val="tx1">
                  <a:lumMod val="95000"/>
                  <a:lumOff val="5000"/>
                </a:schemeClr>
              </a:solidFill>
              <a:latin typeface="Arial" pitchFamily="34" charset="0"/>
              <a:cs typeface="Arial" pitchFamily="34" charset="0"/>
            </a:endParaRP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Các toán tử của C++</a:t>
            </a: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Các toán tử overload được</a:t>
            </a: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Cú pháp Operator Overloading</a:t>
            </a: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Chuyển kiểu </a:t>
            </a: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Sự nhập nhằng</a:t>
            </a:r>
            <a:endParaRPr lang="en-US"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988840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0000FF"/>
                </a:solidFill>
                <a:latin typeface="Arial" pitchFamily="34" charset="0"/>
                <a:cs typeface="Arial" pitchFamily="34" charset="0"/>
              </a:rPr>
              <a:t>hàm thành phần</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số tham số ít hơn số ngôi một </a:t>
            </a:r>
            <a:r>
              <a:rPr lang="vi-VN" sz="2800" smtClean="0">
                <a:solidFill>
                  <a:schemeClr val="tx1">
                    <a:lumMod val="95000"/>
                    <a:lumOff val="5000"/>
                  </a:schemeClr>
                </a:solidFill>
                <a:latin typeface="Arial" pitchFamily="34" charset="0"/>
                <a:cs typeface="Arial" pitchFamily="34" charset="0"/>
              </a:rPr>
              <a:t>vì đã có một tham số ngầm định là đối tượng gọi phép toán (toán hạng thứ nhất). Phép toán 2 ngôi cần 1 tham số và phép toán 1 ngôi không có tham số: </a:t>
            </a:r>
          </a:p>
          <a:p>
            <a:pPr lvl="1" algn="just">
              <a:lnSpc>
                <a:spcPct val="130000"/>
              </a:lnSpc>
              <a:spcBef>
                <a:spcPts val="300"/>
              </a:spcBef>
              <a:spcAft>
                <a:spcPts val="300"/>
              </a:spcAft>
              <a:buNone/>
            </a:pPr>
            <a:r>
              <a:rPr lang="en-US" smtClean="0">
                <a:solidFill>
                  <a:srgbClr val="FF0000"/>
                </a:solidFill>
                <a:latin typeface="Arial" pitchFamily="34" charset="0"/>
                <a:cs typeface="Arial" pitchFamily="34" charset="0"/>
              </a:rPr>
              <a:t>a - b;		// a.operator -(b);</a:t>
            </a:r>
          </a:p>
          <a:p>
            <a:pPr lvl="1" algn="just">
              <a:lnSpc>
                <a:spcPct val="130000"/>
              </a:lnSpc>
              <a:spcBef>
                <a:spcPts val="300"/>
              </a:spcBef>
              <a:spcAft>
                <a:spcPts val="300"/>
              </a:spcAft>
              <a:buNone/>
            </a:pPr>
            <a:r>
              <a:rPr lang="en-US" smtClean="0">
                <a:solidFill>
                  <a:srgbClr val="FF0000"/>
                </a:solidFill>
                <a:latin typeface="Arial" pitchFamily="34" charset="0"/>
                <a:cs typeface="Arial" pitchFamily="34" charset="0"/>
              </a:rPr>
              <a:t>-a; 		// a.operator –();</a:t>
            </a:r>
            <a:endParaRPr lang="vi-VN" smtClean="0">
              <a:solidFill>
                <a:srgbClr val="FF00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FF0000"/>
                </a:solidFill>
                <a:latin typeface="Arial" pitchFamily="34" charset="0"/>
                <a:cs typeface="Arial" pitchFamily="34" charset="0"/>
              </a:rPr>
              <a:t>hàm toàn cục</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số tham số bằng số ngôi</a:t>
            </a:r>
            <a:r>
              <a:rPr lang="vi-VN" sz="2800" smtClean="0">
                <a:solidFill>
                  <a:schemeClr val="tx1">
                    <a:lumMod val="95000"/>
                    <a:lumOff val="5000"/>
                  </a:schemeClr>
                </a:solidFill>
                <a:latin typeface="Arial" pitchFamily="34" charset="0"/>
                <a:cs typeface="Arial" pitchFamily="34" charset="0"/>
              </a:rPr>
              <a:t>, Phép toán 2 ngôi cần 2 tham số và phép toán một ngôi cần một tham số:</a:t>
            </a:r>
          </a:p>
          <a:p>
            <a:pPr lvl="1" algn="just">
              <a:lnSpc>
                <a:spcPct val="130000"/>
              </a:lnSpc>
              <a:spcBef>
                <a:spcPts val="300"/>
              </a:spcBef>
              <a:spcAft>
                <a:spcPts val="300"/>
              </a:spcAft>
              <a:buNone/>
            </a:pPr>
            <a:r>
              <a:rPr lang="vi-VN" smtClean="0">
                <a:solidFill>
                  <a:srgbClr val="FF0000"/>
                </a:solidFill>
                <a:latin typeface="Arial" pitchFamily="34" charset="0"/>
                <a:cs typeface="Arial" pitchFamily="34" charset="0"/>
              </a:rPr>
              <a:t>a - b;	</a:t>
            </a:r>
            <a:r>
              <a:rPr lang="en-US" smtClean="0">
                <a:solidFill>
                  <a:srgbClr val="FF0000"/>
                </a:solidFill>
                <a:latin typeface="Arial" pitchFamily="34" charset="0"/>
                <a:cs typeface="Arial" pitchFamily="34" charset="0"/>
              </a:rPr>
              <a:t>	</a:t>
            </a:r>
            <a:r>
              <a:rPr lang="vi-VN" smtClean="0">
                <a:solidFill>
                  <a:srgbClr val="FF0000"/>
                </a:solidFill>
                <a:latin typeface="Arial" pitchFamily="34" charset="0"/>
                <a:cs typeface="Arial" pitchFamily="34" charset="0"/>
              </a:rPr>
              <a:t>// operator -(a,b);</a:t>
            </a:r>
          </a:p>
          <a:p>
            <a:pPr lvl="1" algn="just">
              <a:lnSpc>
                <a:spcPct val="130000"/>
              </a:lnSpc>
              <a:spcBef>
                <a:spcPts val="300"/>
              </a:spcBef>
              <a:spcAft>
                <a:spcPts val="300"/>
              </a:spcAft>
              <a:buNone/>
            </a:pPr>
            <a:r>
              <a:rPr lang="vi-VN" smtClean="0">
                <a:solidFill>
                  <a:srgbClr val="FF0000"/>
                </a:solidFill>
                <a:latin typeface="Arial" pitchFamily="34" charset="0"/>
                <a:cs typeface="Arial" pitchFamily="34" charset="0"/>
              </a:rPr>
              <a:t>-a; 	</a:t>
            </a:r>
            <a:r>
              <a:rPr lang="en-US" smtClean="0">
                <a:solidFill>
                  <a:srgbClr val="FF0000"/>
                </a:solidFill>
                <a:latin typeface="Arial" pitchFamily="34" charset="0"/>
                <a:cs typeface="Arial" pitchFamily="34" charset="0"/>
              </a:rPr>
              <a:t>	</a:t>
            </a:r>
            <a:r>
              <a:rPr lang="vi-VN" smtClean="0">
                <a:solidFill>
                  <a:srgbClr val="FF0000"/>
                </a:solidFill>
                <a:latin typeface="Arial" pitchFamily="34" charset="0"/>
                <a:cs typeface="Arial" pitchFamily="34" charset="0"/>
              </a:rPr>
              <a:t>// a.operator –();</a:t>
            </a:r>
            <a:endParaRPr lang="en-US" smtClean="0">
              <a:solidFill>
                <a:srgbClr val="FF00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latin typeface="Arial" pitchFamily="34" charset="0"/>
                <a:cs typeface="Arial" pitchFamily="34" charset="0"/>
              </a:rPr>
              <a:t>Dùng </a:t>
            </a:r>
            <a:r>
              <a:rPr lang="vi-VN" sz="2800">
                <a:latin typeface="Arial" pitchFamily="34" charset="0"/>
                <a:cs typeface="Arial" pitchFamily="34" charset="0"/>
              </a:rPr>
              <a:t>hàm </a:t>
            </a:r>
            <a:r>
              <a:rPr lang="en-US" sz="2800" smtClean="0">
                <a:latin typeface="Arial" pitchFamily="34" charset="0"/>
                <a:cs typeface="Arial" pitchFamily="34" charset="0"/>
              </a:rPr>
              <a:t>thành phần hay hàm toàn cục?</a:t>
            </a: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phép toán =, </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 định nghĩa hàm toàn cục được không</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0"/>
              </a:spcBef>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N</a:t>
            </a:r>
            <a:r>
              <a:rPr lang="vi-VN" sz="2800" smtClean="0">
                <a:solidFill>
                  <a:schemeClr val="tx1">
                    <a:lumMod val="95000"/>
                    <a:lumOff val="5000"/>
                  </a:schemeClr>
                </a:solidFill>
                <a:latin typeface="Arial" pitchFamily="34" charset="0"/>
                <a:cs typeface="Arial" pitchFamily="34" charset="0"/>
              </a:rPr>
              <a:t>ếu </a:t>
            </a:r>
            <a:r>
              <a:rPr lang="vi-VN" sz="2800">
                <a:solidFill>
                  <a:schemeClr val="tx1">
                    <a:lumMod val="95000"/>
                    <a:lumOff val="5000"/>
                  </a:schemeClr>
                </a:solidFill>
                <a:latin typeface="Arial" pitchFamily="34" charset="0"/>
                <a:cs typeface="Arial" pitchFamily="34" charset="0"/>
              </a:rPr>
              <a:t>toán hạng thứ nhất không thuộc lớp đang </a:t>
            </a:r>
            <a:r>
              <a:rPr lang="vi-VN" sz="2800" smtClean="0">
                <a:solidFill>
                  <a:schemeClr val="tx1">
                    <a:lumMod val="95000"/>
                    <a:lumOff val="5000"/>
                  </a:schemeClr>
                </a:solidFill>
                <a:latin typeface="Arial" pitchFamily="34" charset="0"/>
                <a:cs typeface="Arial" pitchFamily="34" charset="0"/>
              </a:rPr>
              <a:t>xét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917836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9"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(long b) </a:t>
            </a:r>
            <a:r>
              <a:rPr lang="en-US" sz="2000" b="0">
                <a:solidFill>
                  <a:srgbClr val="0000FF"/>
                </a:solidFill>
              </a:rPr>
              <a:t>const</a:t>
            </a:r>
            <a:r>
              <a:rPr lang="en-US" sz="2000" b="0">
                <a:solidFill>
                  <a:srgbClr val="000000"/>
                </a:solidFill>
              </a:rPr>
              <a:t>{</a:t>
            </a:r>
            <a:r>
              <a:rPr lang="en-US" sz="2000" b="0">
                <a:solidFill>
                  <a:srgbClr val="0000FF"/>
                </a:solidFill>
              </a:rPr>
              <a:t>return</a:t>
            </a:r>
            <a:r>
              <a:rPr lang="en-US" sz="2000" b="0">
                <a:solidFill>
                  <a:srgbClr val="000000"/>
                </a:solidFill>
              </a:rPr>
              <a:t> PhanSo(tu + b*mau, mau);}</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Xuat()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PhanSo a(2,3), b(4,1);</a:t>
            </a:r>
          </a:p>
          <a:p>
            <a:pPr marL="342900" indent="-342900">
              <a:lnSpc>
                <a:spcPct val="105000"/>
              </a:lnSpc>
              <a:spcBef>
                <a:spcPct val="20000"/>
              </a:spcBef>
              <a:buFont typeface="Wingdings" pitchFamily="2" charset="2"/>
              <a:buNone/>
            </a:pPr>
            <a:r>
              <a:rPr lang="en-US" sz="2000" b="0">
                <a:solidFill>
                  <a:srgbClr val="000000"/>
                </a:solidFill>
              </a:rPr>
              <a:t>a + b; // a.operator + (b)</a:t>
            </a:r>
          </a:p>
          <a:p>
            <a:pPr marL="342900" indent="-342900">
              <a:lnSpc>
                <a:spcPct val="105000"/>
              </a:lnSpc>
              <a:spcBef>
                <a:spcPct val="20000"/>
              </a:spcBef>
              <a:buFont typeface="Wingdings" pitchFamily="2" charset="2"/>
              <a:buNone/>
            </a:pPr>
            <a:r>
              <a:rPr lang="en-US" sz="2000" b="0">
                <a:solidFill>
                  <a:srgbClr val="000000"/>
                </a:solidFill>
              </a:rPr>
              <a:t>a + 5; // a.operator + (5)</a:t>
            </a:r>
          </a:p>
          <a:p>
            <a:pPr marL="342900" indent="-342900">
              <a:lnSpc>
                <a:spcPct val="105000"/>
              </a:lnSpc>
              <a:spcBef>
                <a:spcPct val="20000"/>
              </a:spcBef>
              <a:buFont typeface="Wingdings" pitchFamily="2" charset="2"/>
              <a:buNone/>
            </a:pPr>
            <a:r>
              <a:rPr lang="en-US" sz="2000" b="0">
                <a:solidFill>
                  <a:srgbClr val="FF0303"/>
                </a:solidFill>
              </a:rPr>
              <a:t>3 + a; </a:t>
            </a:r>
            <a:r>
              <a:rPr lang="en-US" sz="2000" b="0" smtClean="0">
                <a:solidFill>
                  <a:srgbClr val="FF0303"/>
                </a:solidFill>
              </a:rPr>
              <a:t>// 3.operator + (a): ???</a:t>
            </a:r>
            <a:endParaRPr lang="en-US" sz="2000" b="0">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a:t>
            </a:r>
            <a:r>
              <a:rPr lang="en-US" sz="2000" b="0" smtClean="0">
                <a:solidFill>
                  <a:srgbClr val="000000"/>
                </a:solidFill>
              </a:rPr>
              <a:t>PhanSo{</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Set(t,m); }</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 </a:t>
            </a:r>
            <a:r>
              <a:rPr lang="en-US" sz="2000" b="0">
                <a:solidFill>
                  <a:srgbClr val="000000"/>
                </a:solidFill>
              </a:rPr>
              <a:t>(PhanSo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smtClean="0">
                <a:solidFill>
                  <a:srgbClr val="000000"/>
                </a:solidFill>
              </a:rPr>
              <a:t>;{ </a:t>
            </a:r>
            <a:r>
              <a:rPr lang="en-US" sz="2000" b="0" smtClean="0">
                <a:solidFill>
                  <a:srgbClr val="0000FF"/>
                </a:solidFill>
              </a:rPr>
              <a:t>return</a:t>
            </a:r>
            <a:r>
              <a:rPr lang="en-US" sz="2000" b="0" smtClean="0">
                <a:solidFill>
                  <a:srgbClr val="000000"/>
                </a:solidFill>
              </a:rPr>
              <a:t> </a:t>
            </a:r>
            <a:r>
              <a:rPr lang="en-US" sz="2000" b="0">
                <a:solidFill>
                  <a:srgbClr val="000000"/>
                </a:solidFill>
              </a:rPr>
              <a:t>PhanSo(tu + b*mau,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smtClean="0">
                <a:solidFill>
                  <a:srgbClr val="000000"/>
                </a:solidFill>
              </a:rPr>
              <a:t>{ 	</a:t>
            </a:r>
            <a:r>
              <a:rPr lang="en-US" sz="2000" b="0" smtClean="0">
                <a:solidFill>
                  <a:srgbClr val="0000FF"/>
                </a:solidFill>
              </a:rPr>
              <a:t>return</a:t>
            </a:r>
            <a:r>
              <a:rPr lang="en-US" sz="2000" b="0" smtClean="0">
                <a:solidFill>
                  <a:srgbClr val="000000"/>
                </a:solidFill>
              </a:rPr>
              <a:t> </a:t>
            </a:r>
            <a:r>
              <a:rPr lang="en-US" sz="2000" b="0">
                <a:solidFill>
                  <a:srgbClr val="000000"/>
                </a:solidFill>
              </a:rPr>
              <a:t>PhanSo(a*b.mau+b.tu, b.mau); </a:t>
            </a:r>
            <a:r>
              <a:rPr lang="en-US" sz="2000" b="0" smtClean="0">
                <a:solidFill>
                  <a:srgbClr val="000000"/>
                </a:solidFill>
              </a:rPr>
              <a:t>}</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PhanSo a(2,3), b(4,1), c(0,1);</a:t>
            </a:r>
          </a:p>
          <a:p>
            <a:pPr marL="342900" indent="-342900">
              <a:spcBef>
                <a:spcPct val="20000"/>
              </a:spcBef>
              <a:buFont typeface="Wingdings" pitchFamily="2" charset="2"/>
              <a:buNone/>
            </a:pPr>
            <a:r>
              <a:rPr lang="en-US" sz="2000" b="0">
                <a:solidFill>
                  <a:srgbClr val="000000"/>
                </a:solidFill>
              </a:rPr>
              <a:t>c = a + b; // a.operator + (b): Ok</a:t>
            </a:r>
          </a:p>
          <a:p>
            <a:pPr marL="342900" indent="-342900">
              <a:spcBef>
                <a:spcPct val="20000"/>
              </a:spcBef>
              <a:buFont typeface="Wingdings" pitchFamily="2" charset="2"/>
              <a:buNone/>
            </a:pPr>
            <a:r>
              <a:rPr lang="en-US" sz="2000" b="0">
                <a:solidFill>
                  <a:srgbClr val="000000"/>
                </a:solidFill>
              </a:rPr>
              <a:t>c = a + 5; // a.operator + (5): Ok</a:t>
            </a:r>
          </a:p>
          <a:p>
            <a:pPr marL="342900" indent="-342900">
              <a:spcBef>
                <a:spcPct val="20000"/>
              </a:spcBef>
              <a:buFont typeface="Wingdings" pitchFamily="2" charset="2"/>
              <a:buNone/>
            </a:pPr>
            <a:r>
              <a:rPr lang="en-US" sz="2000" b="0">
                <a:solidFill>
                  <a:srgbClr val="FF0303"/>
                </a:solidFill>
              </a:rPr>
              <a:t>c = 3 + a; // operator + (3,a): Ok</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(type conversions)</a:t>
            </a:r>
          </a:p>
        </p:txBody>
      </p:sp>
      <p:sp>
        <p:nvSpPr>
          <p:cNvPr id="3" name="Content Placeholder 2"/>
          <p:cNvSpPr>
            <a:spLocks noGrp="1"/>
          </p:cNvSpPr>
          <p:nvPr>
            <p:ph idx="1"/>
          </p:nvPr>
        </p:nvSpPr>
        <p:spPr>
          <a:xfrm>
            <a:off x="457200" y="1447800"/>
            <a:ext cx="8382000" cy="4925144"/>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Về mặt khái niệm, ta có thể thực hiện </a:t>
            </a:r>
            <a:r>
              <a:rPr lang="vi-VN" sz="2800" smtClean="0">
                <a:solidFill>
                  <a:srgbClr val="FF3300"/>
                </a:solidFill>
                <a:latin typeface="Arial" pitchFamily="34" charset="0"/>
                <a:cs typeface="Arial" pitchFamily="34" charset="0"/>
              </a:rPr>
              <a:t>trộn lẫn </a:t>
            </a:r>
            <a:r>
              <a:rPr lang="vi-VN" sz="2800" smtClean="0">
                <a:solidFill>
                  <a:schemeClr val="tx1">
                    <a:lumMod val="95000"/>
                    <a:lumOff val="5000"/>
                  </a:schemeClr>
                </a:solidFill>
                <a:latin typeface="Arial" pitchFamily="34" charset="0"/>
                <a:cs typeface="Arial" pitchFamily="34" charset="0"/>
              </a:rPr>
              <a:t>phân số và số nguyên trong các phép toán số học và quan hệ.</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Chẳng hạn có thể cộng </a:t>
            </a:r>
            <a:r>
              <a:rPr lang="vi-VN" sz="2800" smtClean="0">
                <a:solidFill>
                  <a:srgbClr val="FF3300"/>
                </a:solidFill>
                <a:latin typeface="Arial" pitchFamily="34" charset="0"/>
                <a:cs typeface="Arial" pitchFamily="34" charset="0"/>
              </a:rPr>
              <a:t>phân số và phân số, phân số và số nguyên, số nguyên và phân số</a:t>
            </a:r>
            <a:r>
              <a:rPr lang="vi-VN" sz="2800" smtClean="0">
                <a:solidFill>
                  <a:schemeClr val="tx1">
                    <a:lumMod val="95000"/>
                    <a:lumOff val="5000"/>
                  </a:schemeClr>
                </a:solidFill>
                <a:latin typeface="Arial" pitchFamily="34" charset="0"/>
                <a:cs typeface="Arial" pitchFamily="34" charset="0"/>
              </a:rPr>
              <a:t>. Điều đó cũng đúng cho các phép toán khác như trừ, nhân, chia, so sánh. Nghĩa là ta có nhu cầu định nghĩa phép toán +,-,*,/,&lt;,&gt;,==,!=,&lt;=,&gt;= cho phân số và số nguyên.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cách định nghĩa các hàm như trên cho phép toán + và làm tương tự cho các phép toán còn lại ta có thể thao tác trên phân số và số nguyên.</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 {Set(t,m);}</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&lt;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//Tương tự cho các phép toán còn lại</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4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các khai báo như trên, ta có thể sử dụng </a:t>
            </a:r>
            <a:r>
              <a:rPr lang="vi-VN" sz="2800" smtClean="0">
                <a:solidFill>
                  <a:srgbClr val="FF3300"/>
                </a:solidFill>
                <a:latin typeface="Arial" pitchFamily="34" charset="0"/>
                <a:cs typeface="Arial" pitchFamily="34" charset="0"/>
              </a:rPr>
              <a:t>phân số và số nguyên lẫn lộn </a:t>
            </a:r>
            <a:r>
              <a:rPr lang="vi-VN" sz="2800" smtClean="0">
                <a:solidFill>
                  <a:schemeClr val="tx1">
                    <a:lumMod val="95000"/>
                    <a:lumOff val="5000"/>
                  </a:schemeClr>
                </a:solidFill>
                <a:latin typeface="Arial" pitchFamily="34" charset="0"/>
                <a:cs typeface="Arial" pitchFamily="34" charset="0"/>
              </a:rPr>
              <a:t>trong một biểu thức</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vi-VN" sz="2400" smtClean="0">
                <a:solidFill>
                  <a:srgbClr val="0000FF"/>
                </a:solidFill>
                <a:latin typeface="Arial" pitchFamily="34" charset="0"/>
                <a:cs typeface="Arial" pitchFamily="34" charset="0"/>
              </a:rPr>
              <a:t>void</a:t>
            </a:r>
            <a:r>
              <a:rPr lang="vi-VN" sz="2400" smtClean="0">
                <a:latin typeface="Arial" pitchFamily="34" charset="0"/>
                <a:cs typeface="Arial" pitchFamily="34" charset="0"/>
              </a:rPr>
              <a:t> main() {</a:t>
            </a:r>
          </a:p>
          <a:p>
            <a:pPr lvl="1" algn="just">
              <a:lnSpc>
                <a:spcPct val="130000"/>
              </a:lnSpc>
              <a:spcBef>
                <a:spcPts val="300"/>
              </a:spcBef>
              <a:spcAft>
                <a:spcPts val="300"/>
              </a:spcAft>
              <a:buNone/>
            </a:pPr>
            <a:r>
              <a:rPr lang="vi-VN" sz="2400" smtClean="0">
                <a:latin typeface="Arial" pitchFamily="34" charset="0"/>
                <a:cs typeface="Arial" pitchFamily="34" charset="0"/>
              </a:rPr>
              <a:t>		PhanSo </a:t>
            </a:r>
            <a:r>
              <a:rPr lang="en-US" sz="2400" smtClean="0">
                <a:latin typeface="Arial" pitchFamily="34" charset="0"/>
                <a:cs typeface="Arial" pitchFamily="34" charset="0"/>
              </a:rPr>
              <a:t> </a:t>
            </a:r>
            <a:r>
              <a:rPr lang="vi-VN" sz="2400" smtClean="0">
                <a:latin typeface="Arial" pitchFamily="34" charset="0"/>
                <a:cs typeface="Arial" pitchFamily="34" charset="0"/>
              </a:rPr>
              <a:t>a(2,3), b(1,4), c(3,1), d(2,5);</a:t>
            </a:r>
          </a:p>
          <a:p>
            <a:pPr lvl="1" algn="just">
              <a:lnSpc>
                <a:spcPct val="130000"/>
              </a:lnSpc>
              <a:spcBef>
                <a:spcPts val="300"/>
              </a:spcBef>
              <a:spcAft>
                <a:spcPts val="300"/>
              </a:spcAft>
              <a:buNone/>
            </a:pPr>
            <a:r>
              <a:rPr lang="vi-VN" sz="2400" smtClean="0">
                <a:latin typeface="Arial" pitchFamily="34" charset="0"/>
                <a:cs typeface="Arial" pitchFamily="34" charset="0"/>
              </a:rPr>
              <a:t>		a = b * -c;</a:t>
            </a:r>
          </a:p>
          <a:p>
            <a:pPr lvl="1" algn="just">
              <a:lnSpc>
                <a:spcPct val="130000"/>
              </a:lnSpc>
              <a:spcBef>
                <a:spcPts val="300"/>
              </a:spcBef>
              <a:spcAft>
                <a:spcPts val="300"/>
              </a:spcAft>
              <a:buNone/>
            </a:pPr>
            <a:r>
              <a:rPr lang="vi-VN" sz="2400" smtClean="0">
                <a:latin typeface="Arial" pitchFamily="34" charset="0"/>
                <a:cs typeface="Arial" pitchFamily="34" charset="0"/>
              </a:rPr>
              <a:t>		c = (b+2) * 2/a;</a:t>
            </a:r>
          </a:p>
          <a:p>
            <a:pPr lvl="1" algn="just">
              <a:lnSpc>
                <a:spcPct val="130000"/>
              </a:lnSpc>
              <a:spcBef>
                <a:spcPts val="300"/>
              </a:spcBef>
              <a:spcAft>
                <a:spcPts val="300"/>
              </a:spcAft>
              <a:buNone/>
            </a:pPr>
            <a:r>
              <a:rPr lang="vi-VN" sz="2400" smtClean="0">
                <a:latin typeface="Arial" pitchFamily="34" charset="0"/>
                <a:cs typeface="Arial" pitchFamily="34" charset="0"/>
              </a:rPr>
              <a:t>		d = a/3 + (b*c-2)/5;</a:t>
            </a:r>
          </a:p>
          <a:p>
            <a:pPr lvl="1" algn="just">
              <a:lnSpc>
                <a:spcPct val="130000"/>
              </a:lnSpc>
              <a:spcBef>
                <a:spcPts val="300"/>
              </a:spcBef>
              <a:spcAft>
                <a:spcPts val="300"/>
              </a:spcAft>
              <a:buNone/>
            </a:pPr>
            <a:r>
              <a:rPr lang="vi-VN" sz="2400" smtClean="0">
                <a:latin typeface="Arial" pitchFamily="34" charset="0"/>
                <a:cs typeface="Arial" pitchFamily="34" charset="0"/>
              </a:rPr>
              <a:t>	}</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cách </a:t>
            </a:r>
            <a:r>
              <a:rPr lang="vi-VN" sz="2800" smtClean="0">
                <a:solidFill>
                  <a:schemeClr val="tx1">
                    <a:lumMod val="95000"/>
                    <a:lumOff val="5000"/>
                  </a:schemeClr>
                </a:solidFill>
                <a:latin typeface="Arial" pitchFamily="34" charset="0"/>
                <a:cs typeface="Arial" pitchFamily="34" charset="0"/>
              </a:rPr>
              <a:t>viết </a:t>
            </a:r>
            <a:r>
              <a:rPr lang="vi-VN" sz="2800" smtClean="0">
                <a:solidFill>
                  <a:srgbClr val="0070C0"/>
                </a:solidFill>
                <a:latin typeface="Arial" pitchFamily="34" charset="0"/>
                <a:cs typeface="Arial" pitchFamily="34" charset="0"/>
              </a:rPr>
              <a:t>các hàm tương tự nhau</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0000"/>
                </a:solidFill>
                <a:latin typeface="Arial" pitchFamily="34" charset="0"/>
                <a:cs typeface="Arial" pitchFamily="34" charset="0"/>
              </a:rPr>
              <a:t>lặp đi lặp lại</a:t>
            </a:r>
            <a:r>
              <a:rPr lang="vi-VN" sz="2800" smtClean="0">
                <a:solidFill>
                  <a:schemeClr val="tx1">
                    <a:lumMod val="95000"/>
                    <a:lumOff val="5000"/>
                  </a:schemeClr>
                </a:solidFill>
                <a:latin typeface="Arial" pitchFamily="34" charset="0"/>
                <a:cs typeface="Arial" pitchFamily="34" charset="0"/>
              </a:rPr>
              <a:t> như vậy là cách tiếp cận gây mệt mỏi và dễ sai sót.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học theo cách chuyển kiểu ngầm định mà C++ áp dụng cho các kiểu dữ liệu có sẵn</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r = 2;		</a:t>
            </a:r>
            <a:r>
              <a:rPr lang="fr-FR" sz="2400" smtClean="0">
                <a:solidFill>
                  <a:srgbClr val="008000"/>
                </a:solidFill>
                <a:latin typeface="Arial" pitchFamily="34" charset="0"/>
                <a:cs typeface="Arial" pitchFamily="34" charset="0"/>
              </a:rPr>
              <a:t>// double r = double(2);</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s = r + 3; 	</a:t>
            </a:r>
            <a:r>
              <a:rPr lang="fr-FR" sz="2400" smtClean="0">
                <a:solidFill>
                  <a:srgbClr val="008000"/>
                </a:solidFill>
                <a:latin typeface="Arial" pitchFamily="34" charset="0"/>
                <a:cs typeface="Arial" pitchFamily="34" charset="0"/>
              </a:rPr>
              <a:t>// double s = r + double(3);</a:t>
            </a:r>
          </a:p>
          <a:p>
            <a:pPr lvl="1" algn="just">
              <a:lnSpc>
                <a:spcPct val="130000"/>
              </a:lnSpc>
              <a:spcBef>
                <a:spcPts val="300"/>
              </a:spcBef>
              <a:spcAft>
                <a:spcPts val="300"/>
              </a:spcAft>
              <a:buNone/>
            </a:pPr>
            <a:r>
              <a:rPr lang="fr-FR" sz="2400" smtClean="0">
                <a:latin typeface="Arial" pitchFamily="34" charset="0"/>
                <a:cs typeface="Arial" pitchFamily="34" charset="0"/>
              </a:rPr>
              <a:t>cout &lt;&lt; sqrt(9); 		</a:t>
            </a:r>
            <a:r>
              <a:rPr lang="fr-FR" sz="2400" smtClean="0">
                <a:solidFill>
                  <a:srgbClr val="008000"/>
                </a:solidFill>
                <a:latin typeface="Arial" pitchFamily="34" charset="0"/>
                <a:cs typeface="Arial" pitchFamily="34" charset="0"/>
              </a:rPr>
              <a:t>// cout &lt;&lt; sqrt(double(9));</a:t>
            </a:r>
            <a:endParaRPr lang="en-US" sz="2400" smtClean="0">
              <a:solidFill>
                <a:srgbClr val="00800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ví dụ sau: Giả sử có lớp </a:t>
            </a:r>
            <a:r>
              <a:rPr lang="en-US" sz="2800" smtClean="0">
                <a:solidFill>
                  <a:srgbClr val="0070C0"/>
                </a:solidFill>
                <a:latin typeface="Arial" pitchFamily="34" charset="0"/>
                <a:cs typeface="Arial" pitchFamily="34" charset="0"/>
              </a:rPr>
              <a:t>PhanSo</a:t>
            </a:r>
            <a:r>
              <a:rPr lang="en-US" sz="2800" smtClean="0">
                <a:solidFill>
                  <a:schemeClr val="tx1">
                    <a:lumMod val="95000"/>
                    <a:lumOff val="5000"/>
                  </a:schemeClr>
                </a:solidFill>
                <a:latin typeface="Arial" pitchFamily="34" charset="0"/>
                <a:cs typeface="Arial" pitchFamily="34" charset="0"/>
              </a:rPr>
              <a:t> cung cấp các thao tác </a:t>
            </a:r>
            <a:r>
              <a:rPr lang="en-US" sz="2800" smtClean="0">
                <a:solidFill>
                  <a:srgbClr val="0070C0"/>
                </a:solidFill>
                <a:latin typeface="Arial" pitchFamily="34" charset="0"/>
                <a:cs typeface="Arial" pitchFamily="34" charset="0"/>
              </a:rPr>
              <a:t>Set, Cong, Tru, Nhan, Chia</a:t>
            </a:r>
            <a:endParaRPr lang="vi-VN" sz="2800" smtClean="0">
              <a:solidFill>
                <a:srgbClr val="0070C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2"/>
          <p:cNvSpPr>
            <a:spLocks noChangeArrowheads="1"/>
          </p:cNvSpPr>
          <p:nvPr/>
        </p:nvSpPr>
        <p:spPr bwMode="auto">
          <a:xfrm>
            <a:off x="914400" y="2819400"/>
            <a:ext cx="7696200" cy="1600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PhanSo A, B, C, D, E;</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C.Set(A.Cong(B));</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E.Set(D.Cong(C));</a:t>
            </a:r>
          </a:p>
        </p:txBody>
      </p:sp>
      <p:sp>
        <p:nvSpPr>
          <p:cNvPr id="8" name="Explosion 1 7"/>
          <p:cNvSpPr/>
          <p:nvPr/>
        </p:nvSpPr>
        <p:spPr>
          <a:xfrm>
            <a:off x="1219200" y="4648200"/>
            <a:ext cx="7239000" cy="1524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E = A + B  + D   ???</a:t>
            </a:r>
            <a:endParaRPr lang="en-US" sz="2800">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cần tính toán một biểu thức, nếu kiểu dữ liệu chưa hoàn toàn khớp, trình biên dịch sẽ tìm cách chuyển kiểu.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Trong một biểu thức số học, nếu có sự tham gia của một toán hạng </a:t>
            </a:r>
            <a:r>
              <a:rPr lang="en-US" sz="2400" smtClean="0">
                <a:latin typeface="Arial" pitchFamily="34" charset="0"/>
                <a:cs typeface="Arial" pitchFamily="34" charset="0"/>
              </a:rPr>
              <a:t>là số </a:t>
            </a:r>
            <a:r>
              <a:rPr lang="vi-VN" sz="2400" smtClean="0">
                <a:latin typeface="Arial" pitchFamily="34" charset="0"/>
                <a:cs typeface="Arial" pitchFamily="34" charset="0"/>
              </a:rPr>
              <a:t>thực, các thành phần khác sẽ được chuyển sang số thực.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Các trường hợp khác chuyển kiểu được thực hiện theo nguyên tắc nâng cấp (int sang long, float sang double</a:t>
            </a:r>
            <a:r>
              <a:rPr lang="en-US" sz="2400" smtClean="0">
                <a:latin typeface="Arial" pitchFamily="34" charset="0"/>
                <a:cs typeface="Arial" pitchFamily="34" charset="0"/>
              </a:rPr>
              <a:t>,</a:t>
            </a:r>
            <a:r>
              <a:rPr lang="vi-VN" sz="2400" smtClean="0">
                <a:latin typeface="Arial" pitchFamily="34" charset="0"/>
                <a:cs typeface="Arial" pitchFamily="34" charset="0"/>
              </a:rPr>
              <a:t>…).</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vậy ta</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cần </a:t>
            </a:r>
            <a:r>
              <a:rPr lang="vi-VN" sz="2800" smtClean="0">
                <a:solidFill>
                  <a:schemeClr val="tx1">
                    <a:lumMod val="95000"/>
                    <a:lumOff val="5000"/>
                  </a:schemeClr>
                </a:solidFill>
                <a:latin typeface="Arial" pitchFamily="34" charset="0"/>
                <a:cs typeface="Arial" pitchFamily="34" charset="0"/>
              </a:rPr>
              <a:t>xây dựng một phương thức thiết lập để tạo một phân số với tham số là số nguyên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762000" y="256189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a:t>
            </a:r>
            <a:r>
              <a:rPr lang="en-US" sz="2000" b="0" smtClean="0">
                <a:solidFill>
                  <a:srgbClr val="000000"/>
                </a:solidFill>
              </a:rPr>
              <a:t>PhanSo{</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smtClean="0">
                <a:solidFill>
                  <a:srgbClr val="000000"/>
                </a:solidFill>
              </a:rPr>
              <a:t>PhanSo (</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 </a:t>
            </a:r>
            <a:r>
              <a:rPr lang="en-US" sz="2000" b="0" smtClean="0">
                <a:solidFill>
                  <a:srgbClr val="000000"/>
                </a:solidFill>
              </a:rPr>
              <a:t>{ Set(t,m); }</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smtClean="0">
                <a:solidFill>
                  <a:srgbClr val="FF0303"/>
                </a:solidFill>
              </a:rPr>
              <a:t>PhanSo (</a:t>
            </a:r>
            <a:r>
              <a:rPr lang="en-US" sz="2000" b="0">
                <a:solidFill>
                  <a:srgbClr val="FF0303"/>
                </a:solidFill>
              </a:rPr>
              <a:t>long t)</a:t>
            </a:r>
            <a:r>
              <a:rPr lang="en-US" sz="2000" b="0">
                <a:solidFill>
                  <a:srgbClr val="000000"/>
                </a:solidFill>
              </a:rPr>
              <a:t> </a:t>
            </a:r>
            <a:r>
              <a:rPr lang="en-US" sz="2000" b="0" smtClean="0">
                <a:solidFill>
                  <a:srgbClr val="FF0303"/>
                </a:solidFill>
              </a:rPr>
              <a:t>{ Set(t,1); }</a:t>
            </a:r>
            <a:endParaRPr lang="en-US" sz="2000" b="0">
              <a:solidFill>
                <a:srgbClr val="FF0303"/>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có thể </a:t>
            </a:r>
            <a:r>
              <a:rPr lang="vi-VN" sz="2800" smtClean="0">
                <a:solidFill>
                  <a:srgbClr val="0000FF"/>
                </a:solidFill>
                <a:latin typeface="Arial" pitchFamily="34" charset="0"/>
                <a:cs typeface="Arial" pitchFamily="34" charset="0"/>
              </a:rPr>
              <a:t>giảm bớt việc khai báo và định nghĩa phép toán + phân số với số nguyên</a:t>
            </a:r>
            <a:r>
              <a:rPr lang="vi-VN" sz="2800" smtClean="0">
                <a:solidFill>
                  <a:schemeClr val="tx1">
                    <a:lumMod val="95000"/>
                    <a:lumOff val="5000"/>
                  </a:schemeClr>
                </a:solidFill>
                <a:latin typeface="Arial" pitchFamily="34" charset="0"/>
                <a:cs typeface="Arial" pitchFamily="34" charset="0"/>
              </a:rPr>
              <a:t>, cơ chế chuyển kiểu tự động cho phép thực hiện thao tác cộng đó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762000" y="3733800"/>
            <a:ext cx="8077200" cy="2667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PhanSo a(2,3), b(4,1), c(0); </a:t>
            </a:r>
          </a:p>
          <a:p>
            <a:pPr marL="342900" indent="-342900">
              <a:spcBef>
                <a:spcPts val="0"/>
              </a:spcBef>
              <a:buFont typeface="Wingdings" pitchFamily="2" charset="2"/>
              <a:buNone/>
            </a:pPr>
            <a:r>
              <a:rPr lang="en-US" sz="2400" b="0">
                <a:solidFill>
                  <a:srgbClr val="000000"/>
                </a:solidFill>
              </a:rPr>
              <a:t>PhanSo d = 5;</a:t>
            </a:r>
          </a:p>
          <a:p>
            <a:pPr marL="342900" indent="-342900">
              <a:spcBef>
                <a:spcPts val="0"/>
              </a:spcBef>
              <a:buFont typeface="Wingdings" pitchFamily="2" charset="2"/>
              <a:buNone/>
            </a:pPr>
            <a:r>
              <a:rPr lang="en-US" sz="2400" b="0">
                <a:solidFill>
                  <a:srgbClr val="000000"/>
                </a:solidFill>
              </a:rPr>
              <a:t>// PhanSo d = </a:t>
            </a:r>
            <a:r>
              <a:rPr lang="en-US" sz="2400" b="0">
                <a:solidFill>
                  <a:srgbClr val="FF0303"/>
                </a:solidFill>
              </a:rPr>
              <a:t>PhanSo(5)</a:t>
            </a:r>
            <a:r>
              <a:rPr lang="en-US" sz="2400" b="0">
                <a:solidFill>
                  <a:srgbClr val="000000"/>
                </a:solidFill>
              </a:rPr>
              <a:t>; // </a:t>
            </a:r>
            <a:r>
              <a:rPr lang="en-US" sz="2400" b="0">
                <a:solidFill>
                  <a:srgbClr val="FF0303"/>
                </a:solidFill>
              </a:rPr>
              <a:t>PhanSo d(5)</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c = a + b; 	// c = a.operator + </a:t>
            </a:r>
            <a:r>
              <a:rPr lang="en-US" sz="2400" b="0" smtClean="0">
                <a:solidFill>
                  <a:srgbClr val="000000"/>
                </a:solidFill>
              </a:rPr>
              <a:t>b</a:t>
            </a:r>
            <a:endParaRPr lang="en-US" sz="2400" b="0">
              <a:solidFill>
                <a:srgbClr val="000000"/>
              </a:solidFill>
            </a:endParaRPr>
          </a:p>
          <a:p>
            <a:pPr marL="342900" indent="-342900">
              <a:spcBef>
                <a:spcPts val="0"/>
              </a:spcBef>
              <a:buFont typeface="Wingdings" pitchFamily="2" charset="2"/>
              <a:buNone/>
            </a:pPr>
            <a:r>
              <a:rPr lang="en-US" sz="2400" b="0">
                <a:solidFill>
                  <a:srgbClr val="000000"/>
                </a:solidFill>
              </a:rPr>
              <a:t>c = a + 5; 	// c = a.operator + </a:t>
            </a:r>
            <a:r>
              <a:rPr lang="en-US" sz="2400" b="0" smtClean="0">
                <a:solidFill>
                  <a:srgbClr val="000000"/>
                </a:solidFill>
              </a:rPr>
              <a:t>PhanSo(5)</a:t>
            </a:r>
            <a:endParaRPr lang="en-US" sz="2400" b="0">
              <a:solidFill>
                <a:srgbClr val="000000"/>
              </a:solidFill>
            </a:endParaRPr>
          </a:p>
          <a:p>
            <a:pPr marL="342900" indent="-342900">
              <a:spcBef>
                <a:spcPts val="0"/>
              </a:spcBef>
              <a:buFont typeface="Wingdings" pitchFamily="2" charset="2"/>
              <a:buNone/>
            </a:pPr>
            <a:r>
              <a:rPr lang="en-US" sz="2400" b="0">
                <a:solidFill>
                  <a:srgbClr val="000000"/>
                </a:solidFill>
              </a:rPr>
              <a:t>c = 3 + a; 	// c = operator + (3,a)</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có </a:t>
            </a:r>
            <a:r>
              <a:rPr lang="vi-VN" sz="2800" smtClean="0">
                <a:solidFill>
                  <a:schemeClr val="tx1">
                    <a:lumMod val="95000"/>
                    <a:lumOff val="5000"/>
                  </a:schemeClr>
                </a:solidFill>
                <a:latin typeface="Arial" pitchFamily="34" charset="0"/>
                <a:cs typeface="Arial" pitchFamily="34" charset="0"/>
              </a:rPr>
              <a:t>thể </a:t>
            </a:r>
            <a:r>
              <a:rPr lang="vi-VN" sz="2800">
                <a:solidFill>
                  <a:schemeClr val="tx1">
                    <a:lumMod val="95000"/>
                    <a:lumOff val="5000"/>
                  </a:schemeClr>
                </a:solidFill>
                <a:latin typeface="Arial" pitchFamily="34" charset="0"/>
                <a:cs typeface="Arial" pitchFamily="34" charset="0"/>
              </a:rPr>
              <a:t>giảm việc định nghĩa 3 phép toán còn </a:t>
            </a:r>
            <a:r>
              <a:rPr lang="vi-VN" sz="2800" smtClean="0">
                <a:solidFill>
                  <a:schemeClr val="tx1">
                    <a:lumMod val="95000"/>
                    <a:lumOff val="5000"/>
                  </a:schemeClr>
                </a:solidFill>
                <a:latin typeface="Arial" pitchFamily="34" charset="0"/>
                <a:cs typeface="Arial" pitchFamily="34" charset="0"/>
              </a:rPr>
              <a:t>2</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Phương thức thiết lập với một tham số là số nguyên như trên hàm ý rằng một số nguyên là một phân số, có thể chuyển kiểu ngầm định từ số nguyên sang phân số.</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Có cách nào để đơn giản hơn, mỗi phép toán phải định nghĩa 2 hàm thành phần tương ứng</a:t>
            </a:r>
            <a:r>
              <a:rPr lang="vi-VN" sz="2800"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77489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giảm số phép toán cần định nghĩa từ 3 xuống 1 bằng cách dùng hàm toàn cục</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762000" y="2575034"/>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PhanSo{</a:t>
            </a:r>
          </a:p>
          <a:p>
            <a:pPr marL="342900" indent="-342900">
              <a:spcBef>
                <a:spcPct val="20000"/>
              </a:spcBef>
              <a:buFont typeface="Wingdings" pitchFamily="2" charset="2"/>
              <a:buNone/>
            </a:pPr>
            <a:r>
              <a:rPr lang="en-US" sz="2200" b="0">
                <a:solidFill>
                  <a:srgbClr val="000000"/>
                </a:solidFill>
              </a:rPr>
              <a:t>	long tu, mau;</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smtClean="0">
                <a:solidFill>
                  <a:srgbClr val="000000"/>
                </a:solidFill>
              </a:rPr>
              <a:t>PhanSo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a:solidFill>
                  <a:srgbClr val="0000FF"/>
                </a:solidFill>
              </a:rPr>
              <a:t>long</a:t>
            </a:r>
            <a:r>
              <a:rPr lang="en-US" sz="2200" b="0">
                <a:solidFill>
                  <a:srgbClr val="000000"/>
                </a:solidFill>
              </a:rPr>
              <a:t> m) </a:t>
            </a:r>
            <a:r>
              <a:rPr lang="en-US" sz="2200" b="0" smtClean="0">
                <a:solidFill>
                  <a:srgbClr val="000000"/>
                </a:solidFill>
              </a:rPr>
              <a:t>{ Set(t,m); }</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a:t>
            </a:r>
            <a:r>
              <a:rPr lang="en-US" sz="2200" b="0" smtClean="0">
                <a:solidFill>
                  <a:srgbClr val="000000"/>
                </a:solidFill>
              </a:rPr>
              <a:t>PhanSo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smtClean="0">
                <a:solidFill>
                  <a:srgbClr val="000000"/>
                </a:solidFill>
              </a:rPr>
              <a:t>{ Set(t,1); }</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smtClean="0">
                <a:solidFill>
                  <a:srgbClr val="000000"/>
                </a:solidFill>
              </a:rPr>
              <a:t>Set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a:solidFill>
                  <a:srgbClr val="0000FF"/>
                </a:solidFill>
              </a:rPr>
              <a:t>long</a:t>
            </a:r>
            <a:r>
              <a:rPr lang="en-US" sz="2200" b="0">
                <a:solidFill>
                  <a:srgbClr val="000000"/>
                </a:solidFill>
              </a:rPr>
              <a:t> 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Khi nào chuyển kiểu</a:t>
            </a:r>
            <a:r>
              <a:rPr lang="en-US" sz="3600" b="1" smtClean="0">
                <a:effectLst>
                  <a:outerShdw blurRad="38100" dist="38100" dir="2700000" algn="tl">
                    <a:srgbClr val="000000">
                      <a:alpha val="43137"/>
                    </a:srgbClr>
                  </a:outerShdw>
                </a:effectLst>
                <a:latin typeface="Arial" pitchFamily="34" charset="0"/>
                <a:cs typeface="Arial" pitchFamily="34" charset="0"/>
              </a:rPr>
              <a:t> </a:t>
            </a:r>
            <a:r>
              <a:rPr lang="vi-VN" sz="3600" b="1" smtClean="0">
                <a:effectLst>
                  <a:outerShdw blurRad="38100" dist="38100" dir="2700000" algn="tl">
                    <a:srgbClr val="000000">
                      <a:alpha val="43137"/>
                    </a:srgbClr>
                  </a:outerShdw>
                </a:effectLst>
                <a:latin typeface="Arial" pitchFamily="34" charset="0"/>
                <a:cs typeface="Arial" pitchFamily="34" charset="0"/>
              </a:rPr>
              <a:t>bằng </a:t>
            </a:r>
            <a:r>
              <a:rPr lang="en-US" sz="3600" b="1" smtClean="0">
                <a:effectLst>
                  <a:outerShdw blurRad="38100" dist="38100" dir="2700000" algn="tl">
                    <a:srgbClr val="000000">
                      <a:alpha val="43137"/>
                    </a:srgbClr>
                  </a:outerShdw>
                </a:effectLst>
                <a:latin typeface="Arial" pitchFamily="34" charset="0"/>
                <a:cs typeface="Arial" pitchFamily="34" charset="0"/>
              </a:rPr>
              <a:t>constructor</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dùng chuyển kiểu bằng phương thức thiết lập khi thỏa </a:t>
            </a:r>
            <a:r>
              <a:rPr lang="vi-VN" sz="2800" smtClean="0">
                <a:solidFill>
                  <a:srgbClr val="0070C0"/>
                </a:solidFill>
                <a:latin typeface="Arial" pitchFamily="34" charset="0"/>
                <a:cs typeface="Arial" pitchFamily="34" charset="0"/>
              </a:rPr>
              <a:t>hai điều kiện </a:t>
            </a:r>
            <a:r>
              <a:rPr lang="vi-VN" sz="2800" smtClean="0">
                <a:solidFill>
                  <a:schemeClr val="tx1">
                    <a:lumMod val="95000"/>
                    <a:lumOff val="5000"/>
                  </a:schemeClr>
                </a:solidFill>
                <a:latin typeface="Arial" pitchFamily="34" charset="0"/>
                <a:cs typeface="Arial" pitchFamily="34" charset="0"/>
              </a:rPr>
              <a:t>sau: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Chuyển từ kiểu </a:t>
            </a:r>
            <a:r>
              <a:rPr lang="vi-VN" sz="2400" smtClean="0">
                <a:solidFill>
                  <a:srgbClr val="C00000"/>
                </a:solidFill>
                <a:latin typeface="Arial" pitchFamily="34" charset="0"/>
                <a:cs typeface="Arial" pitchFamily="34" charset="0"/>
              </a:rPr>
              <a:t>đã </a:t>
            </a:r>
            <a:r>
              <a:rPr lang="vi-VN" sz="2400">
                <a:solidFill>
                  <a:srgbClr val="C00000"/>
                </a:solidFill>
                <a:latin typeface="Arial" pitchFamily="34" charset="0"/>
                <a:cs typeface="Arial" pitchFamily="34" charset="0"/>
              </a:rPr>
              <a:t>có (số nguyên) </a:t>
            </a:r>
            <a:r>
              <a:rPr lang="vi-VN" sz="2400" smtClean="0">
                <a:latin typeface="Arial" pitchFamily="34" charset="0"/>
                <a:cs typeface="Arial" pitchFamily="34" charset="0"/>
              </a:rPr>
              <a:t>sang </a:t>
            </a:r>
            <a:r>
              <a:rPr lang="vi-VN" sz="2400" smtClean="0">
                <a:solidFill>
                  <a:srgbClr val="C00000"/>
                </a:solidFill>
                <a:latin typeface="Arial" pitchFamily="34" charset="0"/>
                <a:cs typeface="Arial" pitchFamily="34" charset="0"/>
              </a:rPr>
              <a:t>kiểu đang định nghĩa (phân số)</a:t>
            </a:r>
            <a:r>
              <a:rPr lang="vi-VN" sz="240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Có quan hệ </a:t>
            </a:r>
            <a:r>
              <a:rPr lang="vi-VN" sz="2400" smtClean="0">
                <a:solidFill>
                  <a:srgbClr val="FF3300"/>
                </a:solidFill>
                <a:latin typeface="Arial" pitchFamily="34" charset="0"/>
                <a:cs typeface="Arial" pitchFamily="34" charset="0"/>
              </a:rPr>
              <a:t>là một </a:t>
            </a:r>
            <a:r>
              <a:rPr lang="vi-VN" sz="2400" smtClean="0">
                <a:latin typeface="Arial" pitchFamily="34" charset="0"/>
                <a:cs typeface="Arial" pitchFamily="34" charset="0"/>
              </a:rPr>
              <a:t>từ kiểu đã có sang kiểu đang định nghĩa (một số nguyên là một phân số).</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C00000"/>
                </a:solidFill>
                <a:latin typeface="Arial" pitchFamily="34" charset="0"/>
                <a:cs typeface="Arial" pitchFamily="34" charset="0"/>
              </a:rPr>
              <a:t>C</a:t>
            </a:r>
            <a:r>
              <a:rPr lang="vi-VN" sz="2800" smtClean="0">
                <a:solidFill>
                  <a:srgbClr val="C00000"/>
                </a:solidFill>
                <a:latin typeface="Arial" pitchFamily="34" charset="0"/>
                <a:cs typeface="Arial" pitchFamily="34" charset="0"/>
              </a:rPr>
              <a:t>huyển kiểu </a:t>
            </a:r>
            <a:r>
              <a:rPr lang="en-US" sz="2800" smtClean="0">
                <a:solidFill>
                  <a:srgbClr val="C00000"/>
                </a:solidFill>
                <a:latin typeface="Arial" pitchFamily="34" charset="0"/>
                <a:cs typeface="Arial" pitchFamily="34" charset="0"/>
              </a:rPr>
              <a:t>bằng constructor </a:t>
            </a:r>
            <a:r>
              <a:rPr lang="vi-VN" sz="2800" smtClean="0">
                <a:solidFill>
                  <a:schemeClr val="tx1">
                    <a:lumMod val="95000"/>
                    <a:lumOff val="5000"/>
                  </a:schemeClr>
                </a:solidFill>
                <a:latin typeface="Arial" pitchFamily="34" charset="0"/>
                <a:cs typeface="Arial" pitchFamily="34" charset="0"/>
              </a:rPr>
              <a:t>có một số nhược điểm</a:t>
            </a:r>
            <a:r>
              <a:rPr lang="en-US" sz="2800" smtClean="0">
                <a:solidFill>
                  <a:schemeClr val="tx1">
                    <a:lumMod val="95000"/>
                    <a:lumOff val="5000"/>
                  </a:schemeClr>
                </a:solidFill>
                <a:latin typeface="Arial" pitchFamily="34" charset="0"/>
                <a:cs typeface="Arial" pitchFamily="34" charset="0"/>
              </a:rPr>
              <a:t> sau</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Muốn chuyển từ kiểu đang định nghĩa sang một kiểu đã có, ta phải sửa đổi kiểu đã có.</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Không thể chuyển từ kiểu đang định nghĩa sang kiểu cơ bản có sẵn.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nhược điểm trên có thể được khắc phục bằng cách </a:t>
            </a:r>
            <a:r>
              <a:rPr lang="vi-VN" sz="2800" smtClean="0">
                <a:solidFill>
                  <a:srgbClr val="C00000"/>
                </a:solidFill>
                <a:latin typeface="Arial" pitchFamily="34" charset="0"/>
                <a:cs typeface="Arial" pitchFamily="34" charset="0"/>
              </a:rPr>
              <a:t>định nghĩa phép toán chuyển kiểu</a:t>
            </a:r>
            <a:r>
              <a:rPr lang="vi-VN" sz="2800" smtClean="0">
                <a:solidFill>
                  <a:schemeClr val="tx1">
                    <a:lumMod val="95000"/>
                    <a:lumOff val="5000"/>
                  </a:schemeClr>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là hàm thành phần có dạng</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 </a:t>
            </a:r>
            <a:r>
              <a:rPr lang="vi-VN" sz="2800" smtClean="0">
                <a:solidFill>
                  <a:srgbClr val="C00000"/>
                </a:solidFill>
                <a:latin typeface="Arial" pitchFamily="34" charset="0"/>
                <a:cs typeface="Arial" pitchFamily="34" charset="0"/>
              </a:rPr>
              <a:t>X::operator T()</a:t>
            </a:r>
            <a:endParaRPr lang="vi-VN" sz="2400" smtClean="0">
              <a:solidFill>
                <a:srgbClr val="C000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phép toán trên, sẽ có cơ chế chuyển kiểu tự động từ kiểu đang được định nghĩa X sang kiểu đã có T.</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D</a:t>
            </a:r>
            <a:r>
              <a:rPr lang="vi-VN" sz="2600" smtClean="0">
                <a:solidFill>
                  <a:schemeClr val="tx1">
                    <a:lumMod val="95000"/>
                    <a:lumOff val="5000"/>
                  </a:schemeClr>
                </a:solidFill>
                <a:latin typeface="Arial" pitchFamily="34" charset="0"/>
                <a:cs typeface="Arial" pitchFamily="34" charset="0"/>
              </a:rPr>
              <a:t>ùng phép toán chuyển kiểu khi định nghĩa kiểu mới và muốn tận dụng các phép toán của kiểu đã có</a:t>
            </a:r>
            <a:r>
              <a:rPr lang="en-US" sz="2600" smtClean="0">
                <a:solidFill>
                  <a:schemeClr val="tx1">
                    <a:lumMod val="95000"/>
                    <a:lumOff val="5000"/>
                  </a:schemeClr>
                </a:solidFill>
                <a:latin typeface="Arial" pitchFamily="34" charset="0"/>
                <a:cs typeface="Arial" pitchFamily="34" charset="0"/>
              </a:rPr>
              <a:t>.</a:t>
            </a:r>
            <a:endParaRPr lang="vi-VN" sz="26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762000" y="255926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class</a:t>
            </a:r>
            <a:r>
              <a:rPr lang="en-US" sz="2200" b="0" smtClean="0">
                <a:solidFill>
                  <a:srgbClr val="000000"/>
                </a:solidFill>
              </a:rPr>
              <a:t> NumStr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public</a:t>
            </a: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	    NumStr(</a:t>
            </a:r>
            <a:r>
              <a:rPr lang="en-US" sz="2200" b="0" smtClean="0">
                <a:solidFill>
                  <a:srgbClr val="0000FF"/>
                </a:solidFill>
              </a:rPr>
              <a:t>char</a:t>
            </a:r>
            <a:r>
              <a:rPr lang="en-US" sz="2200" b="0" smtClean="0">
                <a:solidFill>
                  <a:srgbClr val="000000"/>
                </a:solidFill>
              </a:rPr>
              <a:t> *p) { s = strdup(p);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operator</a:t>
            </a:r>
            <a:r>
              <a:rPr lang="en-US" sz="2200" b="0" smtClean="0">
                <a:solidFill>
                  <a:srgbClr val="000000"/>
                </a:solidFill>
              </a:rPr>
              <a:t> </a:t>
            </a:r>
            <a:r>
              <a:rPr lang="en-US" sz="2200" b="0" smtClean="0">
                <a:solidFill>
                  <a:srgbClr val="0000FF"/>
                </a:solidFill>
              </a:rPr>
              <a:t>double</a:t>
            </a:r>
            <a:r>
              <a:rPr lang="en-US" sz="2200" b="0" smtClean="0">
                <a:solidFill>
                  <a:srgbClr val="000000"/>
                </a:solidFill>
              </a:rPr>
              <a:t>() { </a:t>
            </a:r>
            <a:r>
              <a:rPr lang="en-US" sz="2200" b="0" smtClean="0">
                <a:solidFill>
                  <a:srgbClr val="0000FF"/>
                </a:solidFill>
              </a:rPr>
              <a:t>return</a:t>
            </a:r>
            <a:r>
              <a:rPr lang="en-US" sz="2200" b="0" smtClean="0">
                <a:solidFill>
                  <a:srgbClr val="000000"/>
                </a:solidFill>
              </a:rPr>
              <a:t> atof(s);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friend</a:t>
            </a:r>
            <a:r>
              <a:rPr lang="en-US" sz="2200" b="0" smtClean="0">
                <a:solidFill>
                  <a:srgbClr val="000000"/>
                </a:solidFill>
              </a:rPr>
              <a:t> ostream &amp; operator &lt;&lt; (ostream &amp;o, NumStr &amp;ns);</a:t>
            </a:r>
          </a:p>
          <a:p>
            <a:pPr marL="342900" indent="-342900">
              <a:spcBef>
                <a:spcPct val="20000"/>
              </a:spcBef>
              <a:buFont typeface="Wingdings" pitchFamily="2" charset="2"/>
              <a:buNone/>
            </a:pP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ostream &amp; operator &lt;&lt; (ostream &amp;o, NumStr &amp;ns){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return</a:t>
            </a:r>
            <a:r>
              <a:rPr lang="en-US" sz="2200" b="0" smtClean="0">
                <a:solidFill>
                  <a:srgbClr val="000000"/>
                </a:solidFill>
              </a:rPr>
              <a:t> o &lt;&lt; ns.s;</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main() {</a:t>
            </a:r>
          </a:p>
          <a:p>
            <a:pPr marL="342900" indent="-342900">
              <a:spcBef>
                <a:spcPct val="20000"/>
              </a:spcBef>
              <a:buFont typeface="Wingdings" pitchFamily="2" charset="2"/>
              <a:buNone/>
            </a:pPr>
            <a:r>
              <a:rPr lang="en-US" sz="2200" b="0" smtClean="0">
                <a:solidFill>
                  <a:srgbClr val="000000"/>
                </a:solidFill>
              </a:rPr>
              <a:t>	NumStr s1("123.45"), s2("34.12");</a:t>
            </a:r>
          </a:p>
          <a:p>
            <a:pPr marL="342900" indent="-342900">
              <a:spcBef>
                <a:spcPct val="20000"/>
              </a:spcBef>
              <a:buFont typeface="Wingdings" pitchFamily="2" charset="2"/>
              <a:buNone/>
            </a:pPr>
            <a:r>
              <a:rPr lang="en-US" sz="2200" b="0" smtClean="0">
                <a:solidFill>
                  <a:srgbClr val="000000"/>
                </a:solidFill>
              </a:rPr>
              <a:t>	cout &lt;&lt; "s1 = " &lt;&lt; s1 &lt;&lt; "\n";	// Xuat 's1 = 123.45' ra cout</a:t>
            </a:r>
          </a:p>
          <a:p>
            <a:pPr marL="342900" indent="-342900">
              <a:spcBef>
                <a:spcPct val="20000"/>
              </a:spcBef>
              <a:buFont typeface="Wingdings" pitchFamily="2" charset="2"/>
              <a:buNone/>
            </a:pPr>
            <a:r>
              <a:rPr lang="en-US" sz="2200" b="0" smtClean="0">
                <a:solidFill>
                  <a:srgbClr val="000000"/>
                </a:solidFill>
              </a:rPr>
              <a:t>	cout &lt;&lt; "s2 = " &lt;&lt; s2 &lt;&lt; "\n";	// Xuat 's2 = 34.12' ra cout</a:t>
            </a:r>
          </a:p>
          <a:p>
            <a:pPr marL="342900" indent="-342900">
              <a:spcBef>
                <a:spcPct val="20000"/>
              </a:spcBef>
              <a:buFont typeface="Wingdings" pitchFamily="2" charset="2"/>
              <a:buNone/>
            </a:pPr>
            <a:r>
              <a:rPr lang="en-US" sz="2200" b="0" smtClean="0">
                <a:solidFill>
                  <a:srgbClr val="000000"/>
                </a:solidFill>
              </a:rPr>
              <a:t>	cout &lt;&lt; "s1 + s2 = " &lt;&lt; </a:t>
            </a:r>
            <a:r>
              <a:rPr lang="en-US" sz="2200" b="0" smtClean="0">
                <a:solidFill>
                  <a:srgbClr val="FF0000"/>
                </a:solidFill>
              </a:rPr>
              <a:t>s1 + s2 </a:t>
            </a:r>
            <a:r>
              <a:rPr lang="en-US" sz="2200" b="0" smtClean="0">
                <a:solidFill>
                  <a:srgbClr val="000000"/>
                </a:solidFill>
              </a:rPr>
              <a:t>&lt;&lt; "\n";	</a:t>
            </a:r>
          </a:p>
          <a:p>
            <a:pPr marL="342900" indent="-342900">
              <a:spcBef>
                <a:spcPct val="20000"/>
              </a:spcBef>
              <a:buFont typeface="Wingdings" pitchFamily="2" charset="2"/>
              <a:buNone/>
            </a:pPr>
            <a:r>
              <a:rPr lang="en-US" sz="2200" b="0" smtClean="0">
                <a:solidFill>
                  <a:srgbClr val="000000"/>
                </a:solidFill>
              </a:rPr>
              <a:t>		// Xuat 's1 + s2 = 157.57' ra cout</a:t>
            </a:r>
          </a:p>
          <a:p>
            <a:pPr marL="342900" indent="-342900">
              <a:spcBef>
                <a:spcPct val="20000"/>
              </a:spcBef>
              <a:buFont typeface="Wingdings" pitchFamily="2" charset="2"/>
              <a:buNone/>
            </a:pPr>
            <a:r>
              <a:rPr lang="en-US" sz="2200" b="0" smtClean="0">
                <a:solidFill>
                  <a:srgbClr val="000000"/>
                </a:solidFill>
              </a:rPr>
              <a:t>	cout &lt;&lt; "s1 + 50 = " &lt;&lt; </a:t>
            </a:r>
            <a:r>
              <a:rPr lang="en-US" sz="2200" b="0" smtClean="0">
                <a:solidFill>
                  <a:srgbClr val="FF0000"/>
                </a:solidFill>
              </a:rPr>
              <a:t>s1 + 50 </a:t>
            </a:r>
            <a:r>
              <a:rPr lang="en-US" sz="2200" b="0" smtClean="0">
                <a:solidFill>
                  <a:srgbClr val="000000"/>
                </a:solidFill>
              </a:rPr>
              <a:t>&lt;&lt; "\n";	</a:t>
            </a:r>
          </a:p>
          <a:p>
            <a:pPr marL="342900" indent="-342900">
              <a:spcBef>
                <a:spcPct val="20000"/>
              </a:spcBef>
              <a:buFont typeface="Wingdings" pitchFamily="2" charset="2"/>
              <a:buNone/>
            </a:pPr>
            <a:r>
              <a:rPr lang="en-US" sz="2200" b="0" smtClean="0">
                <a:solidFill>
                  <a:srgbClr val="000000"/>
                </a:solidFill>
              </a:rPr>
              <a:t>		// Xuat 's1 + 50 = 173.45' ra cout</a:t>
            </a:r>
          </a:p>
          <a:p>
            <a:pPr marL="342900" indent="-342900">
              <a:spcBef>
                <a:spcPct val="20000"/>
              </a:spcBef>
              <a:buFont typeface="Wingdings" pitchFamily="2" charset="2"/>
              <a:buNone/>
            </a:pPr>
            <a:r>
              <a:rPr lang="en-US" sz="2200" b="0" smtClean="0">
                <a:solidFill>
                  <a:srgbClr val="000000"/>
                </a:solidFill>
              </a:rPr>
              <a:t>	cout &lt;&lt; "s1*2=" &lt;&lt; </a:t>
            </a:r>
            <a:r>
              <a:rPr lang="en-US" sz="2200" b="0" smtClean="0">
                <a:solidFill>
                  <a:srgbClr val="FF0000"/>
                </a:solidFill>
              </a:rPr>
              <a:t>s1*2</a:t>
            </a:r>
            <a:r>
              <a:rPr lang="en-US" sz="2200" b="0" smtClean="0">
                <a:solidFill>
                  <a:srgbClr val="000000"/>
                </a:solidFill>
              </a:rPr>
              <a:t> &lt;&lt; "\n";	// Xuat 's1*2=246.9' ra cout</a:t>
            </a:r>
          </a:p>
          <a:p>
            <a:pPr marL="342900" indent="-342900">
              <a:spcBef>
                <a:spcPct val="20000"/>
              </a:spcBef>
              <a:buFont typeface="Wingdings" pitchFamily="2" charset="2"/>
              <a:buNone/>
            </a:pPr>
            <a:r>
              <a:rPr lang="en-US" sz="2200" b="0" smtClean="0">
                <a:solidFill>
                  <a:srgbClr val="000000"/>
                </a:solidFill>
              </a:rPr>
              <a:t>	cout &lt;&lt; "s1/2 = " &lt;&lt; </a:t>
            </a:r>
            <a:r>
              <a:rPr lang="en-US" sz="2200" b="0" smtClean="0">
                <a:solidFill>
                  <a:srgbClr val="FF0000"/>
                </a:solidFill>
              </a:rPr>
              <a:t>s1/2</a:t>
            </a:r>
            <a:r>
              <a:rPr lang="en-US" sz="2200" b="0" smtClean="0">
                <a:solidFill>
                  <a:srgbClr val="000000"/>
                </a:solidFill>
              </a:rPr>
              <a:t> &lt;&lt; "\n";	</a:t>
            </a:r>
          </a:p>
          <a:p>
            <a:pPr marL="342900" indent="-342900">
              <a:spcBef>
                <a:spcPct val="20000"/>
              </a:spcBef>
              <a:buFont typeface="Wingdings" pitchFamily="2" charset="2"/>
              <a:buNone/>
            </a:pPr>
            <a:r>
              <a:rPr lang="en-US" sz="2200" b="0" smtClean="0">
                <a:solidFill>
                  <a:srgbClr val="000000"/>
                </a:solidFill>
              </a:rPr>
              <a:t>		// Xuat 's1 / 2 = 61.725' ra cout</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vi-VN" sz="2800" smtClean="0">
                <a:solidFill>
                  <a:srgbClr val="FF0000"/>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cho phép ta sử dụng cú pháp toán học đối với các kiểu dữ liệu của C++ thay vì gọi hàm </a:t>
            </a:r>
            <a:r>
              <a:rPr lang="vi-VN" sz="2800" smtClean="0">
                <a:solidFill>
                  <a:srgbClr val="0066FF"/>
                </a:solidFill>
                <a:latin typeface="Arial" pitchFamily="34" charset="0"/>
                <a:cs typeface="Arial" pitchFamily="34" charset="0"/>
              </a:rPr>
              <a:t>(bản chất vẫn là gọi hàm)</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Ví dụ thay </a:t>
            </a:r>
            <a:r>
              <a:rPr lang="vi-VN" sz="2400" smtClean="0">
                <a:solidFill>
                  <a:srgbClr val="FF0000"/>
                </a:solidFill>
                <a:latin typeface="Arial" pitchFamily="34" charset="0"/>
                <a:cs typeface="Arial" pitchFamily="34" charset="0"/>
              </a:rPr>
              <a:t>a.set(b.cong(c));</a:t>
            </a:r>
            <a:r>
              <a:rPr lang="en-US" sz="2400" smtClean="0">
                <a:solidFill>
                  <a:srgbClr val="FF0000"/>
                </a:solidFill>
                <a:latin typeface="Arial" pitchFamily="34" charset="0"/>
                <a:cs typeface="Arial" pitchFamily="34" charset="0"/>
              </a:rPr>
              <a:t> </a:t>
            </a:r>
            <a:r>
              <a:rPr lang="en-US" sz="2400" smtClean="0">
                <a:latin typeface="Arial" pitchFamily="34" charset="0"/>
                <a:cs typeface="Arial" pitchFamily="34" charset="0"/>
              </a:rPr>
              <a:t>bằng</a:t>
            </a:r>
            <a:r>
              <a:rPr lang="vi-VN" sz="2400" smtClean="0">
                <a:latin typeface="Arial" pitchFamily="34" charset="0"/>
                <a:cs typeface="Arial" pitchFamily="34" charset="0"/>
              </a:rPr>
              <a:t> </a:t>
            </a:r>
            <a:r>
              <a:rPr lang="vi-VN" sz="2400" smtClean="0">
                <a:solidFill>
                  <a:srgbClr val="0000FF"/>
                </a:solidFill>
                <a:latin typeface="Arial" pitchFamily="34" charset="0"/>
                <a:cs typeface="Arial" pitchFamily="34" charset="0"/>
              </a:rPr>
              <a:t>a = b + 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Gần với kiểu trình bày mà con người quen dùng (mang tính tự nhiên)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Đơn giản hóa mã chương trình</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8" name="Rounded Rectangle 7"/>
          <p:cNvSpPr/>
          <p:nvPr/>
        </p:nvSpPr>
        <p:spPr>
          <a:xfrm>
            <a:off x="1295400" y="5334000"/>
            <a:ext cx="6705600" cy="11430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smtClean="0">
                <a:solidFill>
                  <a:schemeClr val="tx1">
                    <a:lumMod val="95000"/>
                    <a:lumOff val="5000"/>
                  </a:schemeClr>
                </a:solidFill>
              </a:rPr>
              <a:t>PhanSo A, B;</a:t>
            </a:r>
          </a:p>
          <a:p>
            <a:r>
              <a:rPr lang="en-US" sz="2400" b="0">
                <a:solidFill>
                  <a:schemeClr val="tx1">
                    <a:lumMod val="95000"/>
                    <a:lumOff val="5000"/>
                  </a:schemeClr>
                </a:solidFill>
              </a:rPr>
              <a:t>c</a:t>
            </a:r>
            <a:r>
              <a:rPr lang="en-US" sz="2400" b="0" smtClean="0">
                <a:solidFill>
                  <a:schemeClr val="tx1">
                    <a:lumMod val="95000"/>
                    <a:lumOff val="5000"/>
                  </a:schemeClr>
                </a:solidFill>
              </a:rPr>
              <a:t>in&gt;&gt;A;  //A.Nhap();</a:t>
            </a:r>
          </a:p>
          <a:p>
            <a:r>
              <a:rPr lang="en-US" sz="2400" b="0">
                <a:solidFill>
                  <a:schemeClr val="tx1">
                    <a:lumMod val="95000"/>
                    <a:lumOff val="5000"/>
                  </a:schemeClr>
                </a:solidFill>
              </a:rPr>
              <a:t>c</a:t>
            </a:r>
            <a:r>
              <a:rPr lang="en-US" sz="2400" b="0" smtClean="0">
                <a:solidFill>
                  <a:schemeClr val="tx1">
                    <a:lumMod val="95000"/>
                    <a:lumOff val="5000"/>
                  </a:schemeClr>
                </a:solidFill>
              </a:rPr>
              <a:t>in&gt;&gt;B;  //B.Nhap();</a:t>
            </a:r>
            <a:endParaRPr lang="en-US" sz="2400" b="0">
              <a:solidFill>
                <a:schemeClr val="tx1">
                  <a:lumMod val="95000"/>
                  <a:lumOff val="5000"/>
                </a:schemeClr>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cũng được dùng để biểu diễn </a:t>
            </a:r>
            <a:r>
              <a:rPr lang="vi-VN" sz="2800" smtClean="0">
                <a:solidFill>
                  <a:srgbClr val="0000FF"/>
                </a:solidFill>
                <a:latin typeface="Arial" pitchFamily="34" charset="0"/>
                <a:cs typeface="Arial" pitchFamily="34" charset="0"/>
              </a:rPr>
              <a:t>quan hệ </a:t>
            </a:r>
            <a:r>
              <a:rPr lang="vi-VN" sz="2800" smtClean="0">
                <a:solidFill>
                  <a:srgbClr val="C00000"/>
                </a:solidFill>
                <a:latin typeface="Arial" pitchFamily="34" charset="0"/>
                <a:cs typeface="Arial" pitchFamily="34" charset="0"/>
              </a:rPr>
              <a:t>là một </a:t>
            </a:r>
            <a:r>
              <a:rPr lang="vi-VN" sz="2800" smtClean="0">
                <a:solidFill>
                  <a:schemeClr val="tx1">
                    <a:lumMod val="95000"/>
                    <a:lumOff val="5000"/>
                  </a:schemeClr>
                </a:solidFill>
                <a:latin typeface="Arial" pitchFamily="34" charset="0"/>
                <a:cs typeface="Arial" pitchFamily="34" charset="0"/>
              </a:rPr>
              <a:t>từ kiểu đang định nghĩa sang kiểu đã có.</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762000" y="3092668"/>
            <a:ext cx="8077200" cy="3460532"/>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smtClean="0">
                <a:solidFill>
                  <a:srgbClr val="0000FF"/>
                </a:solidFill>
              </a:rPr>
              <a:t>class </a:t>
            </a:r>
            <a:r>
              <a:rPr lang="en-US" sz="2200" b="0" smtClean="0">
                <a:solidFill>
                  <a:srgbClr val="000000"/>
                </a:solidFill>
              </a:rPr>
              <a:t>PhanSo {</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long </a:t>
            </a:r>
            <a:r>
              <a:rPr lang="en-US" sz="2200" b="0" smtClean="0">
                <a:solidFill>
                  <a:srgbClr val="000000"/>
                </a:solidFill>
              </a:rPr>
              <a:t>tu, mau;</a:t>
            </a:r>
          </a:p>
          <a:p>
            <a:pPr marL="342900" indent="-342900">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PhanSo(</a:t>
            </a:r>
            <a:r>
              <a:rPr lang="en-US" sz="2200" b="0" smtClean="0">
                <a:solidFill>
                  <a:srgbClr val="0000FF"/>
                </a:solidFill>
              </a:rPr>
              <a:t>long </a:t>
            </a:r>
            <a:r>
              <a:rPr lang="en-US" sz="2200" b="0" smtClean="0">
                <a:solidFill>
                  <a:srgbClr val="000000"/>
                </a:solidFill>
              </a:rPr>
              <a:t>t = 0, </a:t>
            </a:r>
            <a:r>
              <a:rPr lang="en-US" sz="2200" b="0" smtClean="0">
                <a:solidFill>
                  <a:srgbClr val="0000FF"/>
                </a:solidFill>
              </a:rPr>
              <a:t>long </a:t>
            </a:r>
            <a:r>
              <a:rPr lang="en-US" sz="2200" b="0" smtClean="0">
                <a:solidFill>
                  <a:srgbClr val="000000"/>
                </a:solidFill>
              </a:rPr>
              <a:t>m = 1) {Set(t,m);}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void </a:t>
            </a:r>
            <a:r>
              <a:rPr lang="en-US" sz="2200" b="0" smtClean="0">
                <a:solidFill>
                  <a:srgbClr val="000000"/>
                </a:solidFill>
              </a:rPr>
              <a:t>Set(</a:t>
            </a:r>
            <a:r>
              <a:rPr lang="en-US" sz="2200" b="0" smtClean="0">
                <a:solidFill>
                  <a:srgbClr val="0000FF"/>
                </a:solidFill>
              </a:rPr>
              <a:t>long</a:t>
            </a:r>
            <a:r>
              <a:rPr lang="en-US" sz="2200" b="0" smtClean="0">
                <a:solidFill>
                  <a:srgbClr val="000000"/>
                </a:solidFill>
              </a:rPr>
              <a:t> t, </a:t>
            </a:r>
            <a:r>
              <a:rPr lang="en-US" sz="2200" b="0" smtClean="0">
                <a:solidFill>
                  <a:srgbClr val="0000FF"/>
                </a:solidFill>
              </a:rPr>
              <a:t>long </a:t>
            </a:r>
            <a:r>
              <a:rPr lang="en-US" sz="2200" b="0" smtClean="0">
                <a:solidFill>
                  <a:srgbClr val="000000"/>
                </a:solidFill>
              </a:rPr>
              <a: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friend </a:t>
            </a:r>
            <a:r>
              <a:rPr lang="en-US" sz="2200" b="0" smtClean="0">
                <a:solidFill>
                  <a:srgbClr val="000000"/>
                </a:solidFill>
              </a:rPr>
              <a:t>PhanSo operator + (PhanSo a, Pham So b);</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operator</a:t>
            </a:r>
            <a:r>
              <a:rPr lang="en-US" sz="2200" b="0" smtClean="0">
                <a:solidFill>
                  <a:schemeClr val="tx1">
                    <a:lumMod val="95000"/>
                    <a:lumOff val="5000"/>
                  </a:schemeClr>
                </a:solidFill>
              </a:rPr>
              <a:t> </a:t>
            </a:r>
            <a:r>
              <a:rPr lang="en-US" sz="2200" b="0" smtClean="0">
                <a:solidFill>
                  <a:srgbClr val="0000FF"/>
                </a:solidFill>
              </a:rPr>
              <a:t>double</a:t>
            </a:r>
            <a:r>
              <a:rPr lang="en-US" sz="2200" b="0" smtClean="0">
                <a:solidFill>
                  <a:schemeClr val="tx1">
                    <a:lumMod val="95000"/>
                    <a:lumOff val="5000"/>
                  </a:schemeClr>
                </a:solidFill>
              </a:rPr>
              <a:t>() </a:t>
            </a:r>
            <a:r>
              <a:rPr lang="en-US" sz="2200" b="0" smtClean="0">
                <a:solidFill>
                  <a:srgbClr val="0000FF"/>
                </a:solidFill>
              </a:rPr>
              <a:t>const </a:t>
            </a:r>
            <a:r>
              <a:rPr lang="en-US" sz="2200" b="0" smtClean="0">
                <a:solidFill>
                  <a:schemeClr val="tx1">
                    <a:lumMod val="95000"/>
                    <a:lumOff val="5000"/>
                  </a:schemeClr>
                </a:solidFill>
              </a:rPr>
              <a:t>{</a:t>
            </a:r>
            <a:r>
              <a:rPr lang="en-US" sz="2200" b="0" smtClean="0">
                <a:solidFill>
                  <a:srgbClr val="0000FF"/>
                </a:solidFill>
              </a:rPr>
              <a:t>return</a:t>
            </a:r>
            <a:r>
              <a:rPr lang="en-US" sz="2200" b="0" smtClean="0">
                <a:solidFill>
                  <a:schemeClr val="tx1">
                    <a:lumMod val="95000"/>
                    <a:lumOff val="5000"/>
                  </a:schemeClr>
                </a:solidFill>
              </a:rPr>
              <a:t> </a:t>
            </a:r>
            <a:r>
              <a:rPr lang="en-US" sz="2200" b="0" smtClean="0">
                <a:solidFill>
                  <a:srgbClr val="0000FF"/>
                </a:solidFill>
              </a:rPr>
              <a:t>double</a:t>
            </a:r>
            <a:r>
              <a:rPr lang="en-US" sz="2200" b="0" smtClean="0">
                <a:solidFill>
                  <a:schemeClr val="tx1">
                    <a:lumMod val="95000"/>
                    <a:lumOff val="5000"/>
                  </a:schemeClr>
                </a:solidFill>
              </a:rPr>
              <a:t>(tu)/mau;}</a:t>
            </a:r>
          </a:p>
          <a:p>
            <a:pPr marL="342900" indent="-342900">
              <a:spcBef>
                <a:spcPts val="0"/>
              </a:spcBef>
              <a:buFont typeface="Wingdings" pitchFamily="2" charset="2"/>
              <a:buNone/>
            </a:pP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PhanSo a(9,4);</a:t>
            </a:r>
          </a:p>
          <a:p>
            <a:pPr marL="342900" indent="-342900">
              <a:spcBef>
                <a:spcPts val="0"/>
              </a:spcBef>
              <a:buFont typeface="Wingdings" pitchFamily="2" charset="2"/>
              <a:buNone/>
            </a:pPr>
            <a:r>
              <a:rPr lang="en-US" sz="2200" b="0" smtClean="0">
                <a:solidFill>
                  <a:srgbClr val="000000"/>
                </a:solidFill>
              </a:rPr>
              <a:t>cout&lt;&lt;sqrt(a)&lt;&lt;“\n”; </a:t>
            </a:r>
            <a:r>
              <a:rPr lang="en-US" sz="2200" b="0" smtClean="0">
                <a:solidFill>
                  <a:srgbClr val="008000"/>
                </a:solidFill>
              </a:rPr>
              <a:t>//cout&lt;&lt;sqrt(a.operator double())&lt;&lt;“\n”;</a:t>
            </a:r>
            <a:endParaRPr lang="en-US" sz="2200" b="0">
              <a:solidFill>
                <a:srgbClr val="008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Nhập nhằng là hiện tượng xảy ra khi trình biên dịch tìm được ít nhất hai cách chuyển kiểu để thực hiện một việc tính toán nào đó.</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7" name="Rectangle 3"/>
          <p:cNvSpPr>
            <a:spLocks noChangeArrowheads="1"/>
          </p:cNvSpPr>
          <p:nvPr/>
        </p:nvSpPr>
        <p:spPr bwMode="auto">
          <a:xfrm>
            <a:off x="914400" y="3276600"/>
            <a:ext cx="7924800" cy="3124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int </a:t>
            </a:r>
            <a:r>
              <a:rPr lang="en-US" sz="2200" b="0" smtClean="0">
                <a:solidFill>
                  <a:srgbClr val="000000"/>
                </a:solidFill>
              </a:rPr>
              <a:t>Sum(</a:t>
            </a:r>
            <a:r>
              <a:rPr lang="en-US" sz="2200" b="0" smtClean="0">
                <a:solidFill>
                  <a:srgbClr val="0000FF"/>
                </a:solidFill>
              </a:rPr>
              <a:t>int</a:t>
            </a:r>
            <a:r>
              <a:rPr lang="en-US" sz="2200" b="0" smtClean="0">
                <a:solidFill>
                  <a:srgbClr val="000000"/>
                </a:solidFill>
              </a:rPr>
              <a:t> a, </a:t>
            </a:r>
            <a:r>
              <a:rPr lang="en-US" sz="2200" b="0" smtClean="0">
                <a:solidFill>
                  <a:srgbClr val="0000FF"/>
                </a:solidFill>
              </a:rPr>
              <a:t>int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double </a:t>
            </a:r>
            <a:r>
              <a:rPr lang="en-US" sz="2200" b="0" smtClean="0">
                <a:solidFill>
                  <a:srgbClr val="000000"/>
                </a:solidFill>
              </a:rPr>
              <a:t>Sum(</a:t>
            </a:r>
            <a:r>
              <a:rPr lang="en-US" sz="2200" b="0" smtClean="0">
                <a:solidFill>
                  <a:srgbClr val="0000FF"/>
                </a:solidFill>
              </a:rPr>
              <a:t>double</a:t>
            </a:r>
            <a:r>
              <a:rPr lang="en-US" sz="2200" b="0" smtClean="0">
                <a:solidFill>
                  <a:srgbClr val="000000"/>
                </a:solidFill>
              </a:rPr>
              <a:t> a, </a:t>
            </a:r>
            <a:r>
              <a:rPr lang="en-US" sz="2200" b="0" smtClean="0">
                <a:solidFill>
                  <a:srgbClr val="0000FF"/>
                </a:solidFill>
              </a:rPr>
              <a:t>double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smtClean="0">
                <a:solidFill>
                  <a:schemeClr val="tx1">
                    <a:lumMod val="95000"/>
                    <a:lumOff val="5000"/>
                  </a:schemeClr>
                </a:solidFill>
              </a:rPr>
              <a:t>1</a:t>
            </a:r>
            <a:r>
              <a:rPr lang="en-US" sz="2400" b="0" smtClean="0">
                <a:solidFill>
                  <a:srgbClr val="0000FF"/>
                </a:solidFill>
              </a:rPr>
              <a:t> 	void</a:t>
            </a:r>
            <a:r>
              <a:rPr lang="en-US" sz="2400" b="0" smtClean="0">
                <a:solidFill>
                  <a:srgbClr val="000000"/>
                </a:solidFill>
              </a:rPr>
              <a:t> main() {</a:t>
            </a:r>
          </a:p>
          <a:p>
            <a:pPr marL="342900" indent="-342900">
              <a:lnSpc>
                <a:spcPct val="110000"/>
              </a:lnSpc>
              <a:spcBef>
                <a:spcPct val="20000"/>
              </a:spcBef>
              <a:buFont typeface="Wingdings" pitchFamily="2" charset="2"/>
              <a:buNone/>
            </a:pPr>
            <a:r>
              <a:rPr lang="en-US" sz="2400" b="0" smtClean="0">
                <a:solidFill>
                  <a:srgbClr val="000000"/>
                </a:solidFill>
              </a:rPr>
              <a:t>2		</a:t>
            </a:r>
            <a:r>
              <a:rPr lang="en-US" sz="2400" b="0" smtClean="0">
                <a:solidFill>
                  <a:srgbClr val="0000FF"/>
                </a:solidFill>
              </a:rPr>
              <a:t>int</a:t>
            </a:r>
            <a:r>
              <a:rPr lang="en-US" sz="2400" b="0" smtClean="0">
                <a:solidFill>
                  <a:srgbClr val="000000"/>
                </a:solidFill>
              </a:rPr>
              <a:t> a = 3, b = 7;</a:t>
            </a:r>
          </a:p>
          <a:p>
            <a:pPr marL="342900" indent="-342900">
              <a:lnSpc>
                <a:spcPct val="110000"/>
              </a:lnSpc>
              <a:spcBef>
                <a:spcPct val="20000"/>
              </a:spcBef>
              <a:buFont typeface="Wingdings" pitchFamily="2" charset="2"/>
              <a:buNone/>
            </a:pPr>
            <a:r>
              <a:rPr lang="en-US" sz="2400" b="0" smtClean="0">
                <a:solidFill>
                  <a:srgbClr val="000000"/>
                </a:solidFill>
              </a:rPr>
              <a:t>3		</a:t>
            </a:r>
            <a:r>
              <a:rPr lang="en-US" sz="2400" b="0" smtClean="0">
                <a:solidFill>
                  <a:srgbClr val="0000FF"/>
                </a:solidFill>
              </a:rPr>
              <a:t>double</a:t>
            </a:r>
            <a:r>
              <a:rPr lang="en-US" sz="2400" b="0" smtClean="0">
                <a:solidFill>
                  <a:srgbClr val="000000"/>
                </a:solidFill>
              </a:rPr>
              <a:t> r = 3.2, s = 6.3;</a:t>
            </a:r>
          </a:p>
          <a:p>
            <a:pPr marL="342900" indent="-342900">
              <a:lnSpc>
                <a:spcPct val="110000"/>
              </a:lnSpc>
              <a:spcBef>
                <a:spcPct val="20000"/>
              </a:spcBef>
              <a:buFont typeface="Wingdings" pitchFamily="2" charset="2"/>
              <a:buNone/>
            </a:pPr>
            <a:r>
              <a:rPr lang="en-US" sz="2400" b="0" smtClean="0">
                <a:solidFill>
                  <a:srgbClr val="000000"/>
                </a:solidFill>
              </a:rPr>
              <a:t>4		cout &lt;&lt; a+b &lt;&lt; "\n";</a:t>
            </a:r>
          </a:p>
          <a:p>
            <a:pPr marL="342900" indent="-342900">
              <a:lnSpc>
                <a:spcPct val="110000"/>
              </a:lnSpc>
              <a:spcBef>
                <a:spcPct val="20000"/>
              </a:spcBef>
              <a:buFont typeface="Wingdings" pitchFamily="2" charset="2"/>
              <a:buNone/>
            </a:pPr>
            <a:r>
              <a:rPr lang="en-US" sz="2400" b="0" smtClean="0">
                <a:solidFill>
                  <a:srgbClr val="000000"/>
                </a:solidFill>
              </a:rPr>
              <a:t>5		cout &lt;&lt; r+s &lt;&lt; "\n";	</a:t>
            </a:r>
          </a:p>
          <a:p>
            <a:pPr marL="342900" indent="-342900">
              <a:lnSpc>
                <a:spcPct val="110000"/>
              </a:lnSpc>
              <a:spcBef>
                <a:spcPct val="20000"/>
              </a:spcBef>
              <a:buFont typeface="Wingdings" pitchFamily="2" charset="2"/>
              <a:buNone/>
            </a:pPr>
            <a:r>
              <a:rPr lang="en-US" sz="2400" b="0" smtClean="0">
                <a:solidFill>
                  <a:srgbClr val="000000"/>
                </a:solidFill>
              </a:rPr>
              <a:t>6		cout &lt;&lt; a+r &lt;&lt; "\n";</a:t>
            </a:r>
          </a:p>
          <a:p>
            <a:pPr marL="342900" indent="-342900">
              <a:lnSpc>
                <a:spcPct val="110000"/>
              </a:lnSpc>
              <a:spcBef>
                <a:spcPct val="20000"/>
              </a:spcBef>
              <a:buFont typeface="Wingdings" pitchFamily="2" charset="2"/>
              <a:buNone/>
            </a:pPr>
            <a:r>
              <a:rPr lang="en-US" sz="2400" b="0" smtClean="0">
                <a:solidFill>
                  <a:srgbClr val="000000"/>
                </a:solidFill>
              </a:rPr>
              <a:t>7		cout &lt;&lt; Sum(a,b) &lt;&lt; "\n";</a:t>
            </a:r>
          </a:p>
          <a:p>
            <a:pPr marL="342900" indent="-342900">
              <a:lnSpc>
                <a:spcPct val="110000"/>
              </a:lnSpc>
              <a:spcBef>
                <a:spcPct val="20000"/>
              </a:spcBef>
              <a:buFont typeface="Wingdings" pitchFamily="2" charset="2"/>
              <a:buNone/>
            </a:pPr>
            <a:r>
              <a:rPr lang="en-US" sz="2400" b="0" smtClean="0">
                <a:solidFill>
                  <a:srgbClr val="000000"/>
                </a:solidFill>
              </a:rPr>
              <a:t>8		cout &lt;&lt; Sum(r,s) &lt;&lt; "\n";</a:t>
            </a:r>
          </a:p>
          <a:p>
            <a:pPr marL="342900" indent="-342900">
              <a:lnSpc>
                <a:spcPct val="110000"/>
              </a:lnSpc>
              <a:spcBef>
                <a:spcPct val="20000"/>
              </a:spcBef>
              <a:buFont typeface="Wingdings" pitchFamily="2" charset="2"/>
              <a:buNone/>
            </a:pPr>
            <a:r>
              <a:rPr lang="en-US" sz="2400" b="0" smtClean="0">
                <a:solidFill>
                  <a:srgbClr val="000000"/>
                </a:solidFill>
              </a:rPr>
              <a:t>9		cout &lt;&lt; Sum(a,r) &lt;&lt; "\n";</a:t>
            </a:r>
          </a:p>
          <a:p>
            <a:pPr marL="342900" indent="-342900">
              <a:lnSpc>
                <a:spcPct val="110000"/>
              </a:lnSpc>
              <a:spcBef>
                <a:spcPct val="20000"/>
              </a:spcBef>
              <a:buFont typeface="Wingdings" pitchFamily="2" charset="2"/>
              <a:buNone/>
            </a:pPr>
            <a:r>
              <a:rPr lang="en-US" sz="2400" b="0" smtClean="0">
                <a:solidFill>
                  <a:srgbClr val="000000"/>
                </a:solidFill>
              </a:rPr>
              <a:t>10 }</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Hiện tượng nhập nhằng t</a:t>
            </a:r>
            <a:r>
              <a:rPr lang="vi-VN" sz="2800" smtClean="0">
                <a:solidFill>
                  <a:schemeClr val="tx1">
                    <a:lumMod val="95000"/>
                    <a:lumOff val="5000"/>
                  </a:schemeClr>
                </a:solidFill>
                <a:latin typeface="Arial" pitchFamily="34" charset="0"/>
                <a:cs typeface="Arial" pitchFamily="34" charset="0"/>
              </a:rPr>
              <a:t>hường xảy ra khi </a:t>
            </a:r>
            <a:r>
              <a:rPr lang="vi-VN" sz="2800" smtClean="0">
                <a:solidFill>
                  <a:srgbClr val="0070C0"/>
                </a:solidFill>
                <a:latin typeface="Arial" pitchFamily="34" charset="0"/>
                <a:cs typeface="Arial" pitchFamily="34" charset="0"/>
              </a:rPr>
              <a:t>người sử dụng định nghĩa lớp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qui định cơ chế chuyển kiểu </a:t>
            </a:r>
            <a:r>
              <a:rPr lang="vi-VN" sz="2800" smtClean="0">
                <a:solidFill>
                  <a:schemeClr val="tx1">
                    <a:lumMod val="95000"/>
                    <a:lumOff val="5000"/>
                  </a:schemeClr>
                </a:solidFill>
                <a:latin typeface="Arial" pitchFamily="34" charset="0"/>
                <a:cs typeface="Arial" pitchFamily="34" charset="0"/>
              </a:rPr>
              <a:t>bằng phương thức thiết lập và/hay phép toán chuyển kiểu.</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lớp phân số</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9" name="Rectangle 3"/>
          <p:cNvSpPr>
            <a:spLocks noChangeArrowheads="1"/>
          </p:cNvSpPr>
          <p:nvPr/>
        </p:nvSpPr>
        <p:spPr bwMode="auto">
          <a:xfrm>
            <a:off x="533400" y="1371600"/>
            <a:ext cx="8229600" cy="51816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smtClean="0">
                <a:solidFill>
                  <a:srgbClr val="0000FF"/>
                </a:solidFill>
              </a:rPr>
              <a:t>class </a:t>
            </a:r>
            <a:r>
              <a:rPr lang="en-US" sz="2400" b="0" smtClean="0">
                <a:solidFill>
                  <a:schemeClr val="tx1">
                    <a:lumMod val="95000"/>
                    <a:lumOff val="5000"/>
                  </a:schemeClr>
                </a:solidFill>
              </a:rPr>
              <a:t>PhanSo {</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long </a:t>
            </a:r>
            <a:r>
              <a:rPr lang="en-US" sz="2400" b="0" smtClean="0">
                <a:solidFill>
                  <a:schemeClr val="tx1">
                    <a:lumMod val="95000"/>
                    <a:lumOff val="5000"/>
                  </a:schemeClr>
                </a:solidFill>
              </a:rPr>
              <a:t>tu, mau;</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UocLuoc();</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 </a:t>
            </a:r>
            <a:r>
              <a:rPr lang="en-US" sz="2400" b="0" smtClean="0">
                <a:solidFill>
                  <a:schemeClr val="tx1">
                    <a:lumMod val="95000"/>
                    <a:lumOff val="5000"/>
                  </a:schemeClr>
                </a:solidFill>
              </a:rPr>
              <a:t>SoSanh(PhanSo b);</a:t>
            </a:r>
          </a:p>
          <a:p>
            <a:pPr marL="342900" indent="-342900">
              <a:spcBef>
                <a:spcPts val="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ts val="0"/>
              </a:spcBef>
              <a:buFont typeface="Wingdings" pitchFamily="2" charset="2"/>
              <a:buNone/>
            </a:pPr>
            <a:r>
              <a:rPr lang="en-US" sz="2400" b="0" smtClean="0">
                <a:solidFill>
                  <a:schemeClr val="tx1">
                    <a:lumMod val="95000"/>
                    <a:lumOff val="5000"/>
                  </a:schemeClr>
                </a:solidFill>
              </a:rPr>
              <a:t>	PhanSo(</a:t>
            </a:r>
            <a:r>
              <a:rPr lang="en-US" sz="2400" b="0" smtClean="0">
                <a:solidFill>
                  <a:srgbClr val="0000FF"/>
                </a:solidFill>
              </a:rPr>
              <a:t>long</a:t>
            </a:r>
            <a:r>
              <a:rPr lang="en-US" sz="2400" b="0" smtClean="0">
                <a:solidFill>
                  <a:schemeClr val="tx1">
                    <a:lumMod val="95000"/>
                    <a:lumOff val="5000"/>
                  </a:schemeClr>
                </a:solidFill>
              </a:rPr>
              <a:t> t = 0, </a:t>
            </a:r>
            <a:r>
              <a:rPr lang="en-US" sz="2400" b="0" smtClean="0">
                <a:solidFill>
                  <a:srgbClr val="0000FF"/>
                </a:solidFill>
              </a:rPr>
              <a:t>long </a:t>
            </a:r>
            <a:r>
              <a:rPr lang="en-US" sz="2400" b="0" smtClean="0">
                <a:solidFill>
                  <a:schemeClr val="tx1">
                    <a:lumMod val="95000"/>
                    <a:lumOff val="5000"/>
                  </a:schemeClr>
                </a:solidFill>
              </a:rPr>
              <a:t>m = 1) {Set(t,m);}</a:t>
            </a:r>
          </a:p>
          <a:p>
            <a:pPr marL="342900" indent="-342900">
              <a:spcBef>
                <a:spcPts val="0"/>
              </a:spcBef>
              <a:buFont typeface="Wingdings" pitchFamily="2" charset="2"/>
              <a:buNone/>
            </a:pPr>
            <a:r>
              <a:rPr lang="en-US" sz="2400" b="0">
                <a:solidFill>
                  <a:schemeClr val="tx1">
                    <a:lumMod val="95000"/>
                    <a:lumOff val="5000"/>
                  </a:schemeClr>
                </a:solidFill>
              </a:rPr>
              <a:t>	PhanSo (</a:t>
            </a:r>
            <a:r>
              <a:rPr lang="en-US" sz="2400" b="0">
                <a:solidFill>
                  <a:srgbClr val="0000FF"/>
                </a:solidFill>
              </a:rPr>
              <a:t>long</a:t>
            </a:r>
            <a:r>
              <a:rPr lang="en-US" sz="2400" b="0">
                <a:solidFill>
                  <a:schemeClr val="tx1">
                    <a:lumMod val="95000"/>
                    <a:lumOff val="5000"/>
                  </a:schemeClr>
                </a:solidFill>
              </a:rPr>
              <a:t> t) { Set(t,1); }</a:t>
            </a:r>
            <a:endParaRPr lang="en-US" sz="2400" b="0" smtClean="0">
              <a:solidFill>
                <a:schemeClr val="tx1">
                  <a:lumMod val="95000"/>
                  <a:lumOff val="5000"/>
                </a:schemeClr>
              </a:solidFill>
            </a:endParaRP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Set(long t, long m);</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operator</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a:t>
            </a:r>
            <a:r>
              <a:rPr lang="en-US" sz="2400" b="0" smtClean="0">
                <a:solidFill>
                  <a:srgbClr val="0000FF"/>
                </a:solidFill>
              </a:rPr>
              <a:t>const </a:t>
            </a:r>
            <a:r>
              <a:rPr lang="en-US" sz="2400" b="0" smtClean="0">
                <a:solidFill>
                  <a:schemeClr val="tx1">
                    <a:lumMod val="95000"/>
                    <a:lumOff val="5000"/>
                  </a:schemeClr>
                </a:solidFill>
              </a:rPr>
              <a:t>{</a:t>
            </a:r>
            <a:r>
              <a:rPr lang="en-US" sz="2400" b="0" smtClean="0">
                <a:solidFill>
                  <a:srgbClr val="0000FF"/>
                </a:solidFill>
              </a:rPr>
              <a:t>return</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(tu)/mau;}</a:t>
            </a:r>
          </a:p>
          <a:p>
            <a:pPr marL="342900" indent="-342900">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phân số có hai cơ chế chuyển kiểu, </a:t>
            </a:r>
            <a:r>
              <a:rPr lang="vi-VN" sz="2800" smtClean="0">
                <a:solidFill>
                  <a:srgbClr val="FF3300"/>
                </a:solidFill>
                <a:latin typeface="Arial" pitchFamily="34" charset="0"/>
                <a:cs typeface="Arial" pitchFamily="34" charset="0"/>
              </a:rPr>
              <a:t>từ số nguyên sang phân số</a:t>
            </a:r>
            <a:r>
              <a:rPr lang="vi-VN" sz="2800" smtClean="0">
                <a:solidFill>
                  <a:schemeClr val="tx1">
                    <a:lumMod val="95000"/>
                    <a:lumOff val="5000"/>
                  </a:schemeClr>
                </a:solidFill>
                <a:latin typeface="Arial" pitchFamily="34" charset="0"/>
                <a:cs typeface="Arial" pitchFamily="34" charset="0"/>
              </a:rPr>
              <a:t> nhờ phương thức thiết lập và </a:t>
            </a:r>
            <a:r>
              <a:rPr lang="vi-VN" sz="2800" smtClean="0">
                <a:solidFill>
                  <a:srgbClr val="0070C0"/>
                </a:solidFill>
                <a:latin typeface="Arial" pitchFamily="34" charset="0"/>
                <a:cs typeface="Arial" pitchFamily="34" charset="0"/>
              </a:rPr>
              <a:t>từ phân số sang số thực </a:t>
            </a:r>
            <a:r>
              <a:rPr lang="vi-VN" sz="2800" smtClean="0">
                <a:solidFill>
                  <a:schemeClr val="tx1">
                    <a:lumMod val="95000"/>
                    <a:lumOff val="5000"/>
                  </a:schemeClr>
                </a:solidFill>
                <a:latin typeface="Arial" pitchFamily="34" charset="0"/>
                <a:cs typeface="Arial" pitchFamily="34" charset="0"/>
              </a:rPr>
              <a:t>nhờ phép toán chuyển kiểu.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hiện tượng nhập nhằng xảy ra khi ta thực hiện phép cộng phân số và số nguyên hoặc phân số với số thực.</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800" b="0" smtClean="0">
                <a:solidFill>
                  <a:srgbClr val="0000FF"/>
                </a:solidFill>
              </a:rPr>
              <a:t>void</a:t>
            </a:r>
            <a:r>
              <a:rPr lang="en-US" sz="2800" b="0" smtClean="0">
                <a:solidFill>
                  <a:schemeClr val="tx1">
                    <a:lumMod val="95000"/>
                    <a:lumOff val="5000"/>
                  </a:schemeClr>
                </a:solidFill>
              </a:rPr>
              <a:t> main() {</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PhanSo a(2,3), b(3,4), c;</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cout &lt;&lt; sqrt(a) &lt;&lt; “\n”;</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 = a + b;</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a:t>
            </a:r>
            <a:r>
              <a:rPr lang="en-US" sz="2800" b="0" smtClean="0">
                <a:solidFill>
                  <a:srgbClr val="FF0000"/>
                </a:solidFill>
              </a:rPr>
              <a:t>c = a + 2;</a:t>
            </a:r>
          </a:p>
          <a:p>
            <a:pPr marL="342900" indent="-342900">
              <a:lnSpc>
                <a:spcPct val="120000"/>
              </a:lnSpc>
              <a:spcBef>
                <a:spcPts val="0"/>
              </a:spcBef>
              <a:buFont typeface="Wingdings" pitchFamily="2" charset="2"/>
              <a:buNone/>
            </a:pPr>
            <a:r>
              <a:rPr lang="en-US" sz="2800" b="0" smtClean="0">
                <a:solidFill>
                  <a:srgbClr val="FF0000"/>
                </a:solidFill>
              </a:rPr>
              <a:t>	c = 2 + a;</a:t>
            </a:r>
          </a:p>
          <a:p>
            <a:pPr marL="342900" indent="-342900">
              <a:lnSpc>
                <a:spcPct val="120000"/>
              </a:lnSpc>
              <a:spcBef>
                <a:spcPts val="0"/>
              </a:spcBef>
              <a:buFont typeface="Wingdings" pitchFamily="2" charset="2"/>
              <a:buNone/>
            </a:pPr>
            <a:r>
              <a:rPr lang="en-US" sz="2800" b="0" smtClean="0">
                <a:solidFill>
                  <a:srgbClr val="FF0000"/>
                </a:solidFill>
              </a:rPr>
              <a:t>	double r = 2.5 + a;</a:t>
            </a:r>
          </a:p>
          <a:p>
            <a:pPr marL="342900" indent="-342900">
              <a:lnSpc>
                <a:spcPct val="120000"/>
              </a:lnSpc>
              <a:spcBef>
                <a:spcPts val="0"/>
              </a:spcBef>
              <a:buFont typeface="Wingdings" pitchFamily="2" charset="2"/>
              <a:buNone/>
            </a:pPr>
            <a:r>
              <a:rPr lang="en-US" sz="2800" b="0" smtClean="0">
                <a:solidFill>
                  <a:srgbClr val="FF0000"/>
                </a:solidFill>
              </a:rPr>
              <a:t>	r = a + 2.5;</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a:t>
            </a:r>
            <a:endParaRPr lang="en-US" sz="28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 </a:t>
            </a:r>
            <a:r>
              <a:rPr lang="en-US" sz="2400" b="0" smtClean="0">
                <a:solidFill>
                  <a:schemeClr val="tx1">
                    <a:lumMod val="95000"/>
                    <a:lumOff val="5000"/>
                  </a:schemeClr>
                </a:solidFill>
              </a:rPr>
              <a:t>main()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PhanSo a(2,3), b(3,4), c;</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b;</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c = a + 2;	</a:t>
            </a:r>
          </a:p>
          <a:p>
            <a:pPr marL="342900" indent="-342900">
              <a:lnSpc>
                <a:spcPct val="110000"/>
              </a:lnSpc>
              <a:spcBef>
                <a:spcPts val="0"/>
              </a:spcBef>
              <a:buFont typeface="Wingdings" pitchFamily="2" charset="2"/>
              <a:buNone/>
            </a:pPr>
            <a:r>
              <a:rPr lang="en-US" sz="2400" b="0" smtClean="0">
                <a:solidFill>
                  <a:srgbClr val="FF3300"/>
                </a:solidFill>
              </a:rPr>
              <a:t>	c = 2 + a;	</a:t>
            </a:r>
          </a:p>
          <a:p>
            <a:pPr marL="342900" indent="-342900">
              <a:lnSpc>
                <a:spcPct val="110000"/>
              </a:lnSpc>
              <a:spcBef>
                <a:spcPts val="0"/>
              </a:spcBef>
              <a:buFont typeface="Wingdings" pitchFamily="2" charset="2"/>
              <a:buNone/>
            </a:pPr>
            <a:r>
              <a:rPr lang="en-US" sz="2400" b="0" smtClean="0">
                <a:solidFill>
                  <a:srgbClr val="FF3300"/>
                </a:solidFill>
              </a:rPr>
              <a:t>	c = 2.5 + a; </a:t>
            </a:r>
          </a:p>
          <a:p>
            <a:pPr marL="342900" indent="-342900">
              <a:lnSpc>
                <a:spcPct val="110000"/>
              </a:lnSpc>
              <a:spcBef>
                <a:spcPts val="0"/>
              </a:spcBef>
              <a:buFont typeface="Wingdings" pitchFamily="2" charset="2"/>
              <a:buNone/>
            </a:pPr>
            <a:r>
              <a:rPr lang="en-US" sz="2400" b="0" smtClean="0">
                <a:solidFill>
                  <a:srgbClr val="FF3300"/>
                </a:solidFill>
              </a:rPr>
              <a:t>	c = a + 2.5;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PhanSo(2);</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PhanSo(2) + a;</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a:t>
            </a:r>
            <a:r>
              <a:rPr lang="en-US" sz="2400" b="0" smtClean="0">
                <a:solidFill>
                  <a:srgbClr val="0000FF"/>
                </a:solidFill>
              </a:rPr>
              <a:t>double</a:t>
            </a:r>
            <a:r>
              <a:rPr lang="en-US" sz="2400" b="0" smtClean="0">
                <a:solidFill>
                  <a:schemeClr val="tx1">
                    <a:lumMod val="95000"/>
                    <a:lumOff val="5000"/>
                  </a:schemeClr>
                </a:solidFill>
              </a:rPr>
              <a:t>(a) + 2.5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2.5 + </a:t>
            </a:r>
            <a:r>
              <a:rPr lang="en-US" sz="2400" b="0" smtClean="0">
                <a:solidFill>
                  <a:srgbClr val="0000FF"/>
                </a:solidFill>
              </a:rPr>
              <a:t>double</a:t>
            </a:r>
            <a:r>
              <a:rPr lang="en-US" sz="2400" b="0" smtClean="0">
                <a:solidFill>
                  <a:schemeClr val="tx1">
                    <a:lumMod val="95000"/>
                    <a:lumOff val="5000"/>
                  </a:schemeClr>
                </a:solidFill>
              </a:rPr>
              <a:t>(a)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việc </a:t>
            </a:r>
            <a:r>
              <a:rPr lang="vi-VN" sz="2800" smtClean="0">
                <a:solidFill>
                  <a:srgbClr val="0070C0"/>
                </a:solidFill>
                <a:latin typeface="Arial" pitchFamily="34" charset="0"/>
                <a:cs typeface="Arial" pitchFamily="34" charset="0"/>
              </a:rPr>
              <a:t>chuyển kiểu tường minh </a:t>
            </a:r>
            <a:r>
              <a:rPr lang="vi-VN" sz="2800" smtClean="0">
                <a:solidFill>
                  <a:schemeClr val="tx1">
                    <a:lumMod val="95000"/>
                    <a:lumOff val="5000"/>
                  </a:schemeClr>
                </a:solidFill>
                <a:latin typeface="Arial" pitchFamily="34" charset="0"/>
                <a:cs typeface="Arial" pitchFamily="34" charset="0"/>
              </a:rPr>
              <a:t>làm </a:t>
            </a:r>
            <a:r>
              <a:rPr lang="vi-VN" sz="2800" smtClean="0">
                <a:solidFill>
                  <a:srgbClr val="FF3300"/>
                </a:solidFill>
                <a:latin typeface="Arial" pitchFamily="34" charset="0"/>
                <a:cs typeface="Arial" pitchFamily="34" charset="0"/>
              </a:rPr>
              <a:t>mất đi sự tiện lợi</a:t>
            </a:r>
            <a:r>
              <a:rPr lang="vi-VN" sz="2800" smtClean="0">
                <a:solidFill>
                  <a:schemeClr val="tx1">
                    <a:lumMod val="95000"/>
                    <a:lumOff val="5000"/>
                  </a:schemeClr>
                </a:solidFill>
                <a:latin typeface="Arial" pitchFamily="34" charset="0"/>
                <a:cs typeface="Arial" pitchFamily="34" charset="0"/>
              </a:rPr>
              <a:t> của cơ chế chuyển kiểu tự động.</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Thông thường ta phải chịu hy sinh.</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Trong lớp phân số ta loại bỏ phép toán chuyển kiểu.</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Sự nhập nhằng còn xảy ra nếu việc chuyển kiểu đòi hỏi được thực hiện qua hai cấp.</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555" y="3124200"/>
            <a:ext cx="8229600" cy="1143000"/>
          </a:xfrm>
        </p:spPr>
        <p:txBody>
          <a:bodyPr/>
          <a:lstStyle/>
          <a:p>
            <a:r>
              <a:rPr lang="en-US" b="1" smtClean="0"/>
              <a:t>The end</a:t>
            </a:r>
            <a:endParaRPr lang="en-US" b="1"/>
          </a:p>
        </p:txBody>
      </p:sp>
      <p:sp>
        <p:nvSpPr>
          <p:cNvPr id="4" name="Footer Placeholder 3"/>
          <p:cNvSpPr>
            <a:spLocks noGrp="1"/>
          </p:cNvSpPr>
          <p:nvPr>
            <p:ph type="ftr" sz="quarter" idx="11"/>
          </p:nvPr>
        </p:nvSpPr>
        <p:spPr/>
        <p:txBody>
          <a:bodyPr/>
          <a:lstStyle/>
          <a:p>
            <a:pPr>
              <a:defRPr/>
            </a:pPr>
            <a:r>
              <a:rPr lang="vi-VN" smtClean="0"/>
              <a:t>Lập trình hướng đối tượng</a:t>
            </a:r>
            <a:endParaRPr lang="en-US"/>
          </a:p>
        </p:txBody>
      </p:sp>
      <p:sp>
        <p:nvSpPr>
          <p:cNvPr id="5" name="Slide Number Placeholder 4"/>
          <p:cNvSpPr>
            <a:spLocks noGrp="1"/>
          </p:cNvSpPr>
          <p:nvPr>
            <p:ph type="sldNum" sz="quarter" idx="12"/>
          </p:nvPr>
        </p:nvSpPr>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4256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lớp ngoài dữ liệu và </a:t>
            </a:r>
            <a:r>
              <a:rPr lang="en-US" sz="2400" smtClean="0">
                <a:solidFill>
                  <a:schemeClr val="tx1">
                    <a:lumMod val="95000"/>
                    <a:lumOff val="5000"/>
                  </a:schemeClr>
                </a:solidFill>
                <a:latin typeface="Arial" pitchFamily="34" charset="0"/>
                <a:cs typeface="Arial" pitchFamily="34" charset="0"/>
              </a:rPr>
              <a:t>các </a:t>
            </a:r>
            <a:r>
              <a:rPr lang="vi-VN" sz="2400" smtClean="0">
                <a:solidFill>
                  <a:schemeClr val="tx1">
                    <a:lumMod val="95000"/>
                    <a:lumOff val="5000"/>
                  </a:schemeClr>
                </a:solidFill>
                <a:latin typeface="Arial" pitchFamily="34" charset="0"/>
                <a:cs typeface="Arial" pitchFamily="34" charset="0"/>
              </a:rPr>
              <a:t>phương </a:t>
            </a:r>
            <a:r>
              <a:rPr lang="vi-VN" sz="2400">
                <a:solidFill>
                  <a:schemeClr val="tx1">
                    <a:lumMod val="95000"/>
                    <a:lumOff val="5000"/>
                  </a:schemeClr>
                </a:solidFill>
                <a:latin typeface="Arial" pitchFamily="34" charset="0"/>
                <a:cs typeface="Arial" pitchFamily="34" charset="0"/>
              </a:rPr>
              <a:t>thức còn có các phép toán giúp người lập trình dễ dàng thể hiện các câu lệnh trong chương trình.</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Tuy </a:t>
            </a:r>
            <a:r>
              <a:rPr lang="vi-VN" sz="2400">
                <a:solidFill>
                  <a:schemeClr val="tx1">
                    <a:lumMod val="95000"/>
                    <a:lumOff val="5000"/>
                  </a:schemeClr>
                </a:solidFill>
                <a:latin typeface="Arial" pitchFamily="34" charset="0"/>
                <a:cs typeface="Arial" pitchFamily="34" charset="0"/>
              </a:rPr>
              <a:t>nhiên, </a:t>
            </a:r>
            <a:r>
              <a:rPr lang="vi-VN" sz="2400">
                <a:solidFill>
                  <a:srgbClr val="0066FF"/>
                </a:solidFill>
                <a:latin typeface="Arial" pitchFamily="34" charset="0"/>
                <a:cs typeface="Arial" pitchFamily="34" charset="0"/>
              </a:rPr>
              <a:t>sự cài đặt phép toán chỉ cho phép tạo ra phép toán mới trên cơ sở ký hiệu phép toán đã có</a:t>
            </a:r>
            <a:r>
              <a:rPr lang="vi-VN" sz="2400">
                <a:solidFill>
                  <a:schemeClr val="tx1">
                    <a:lumMod val="95000"/>
                    <a:lumOff val="5000"/>
                  </a:schemeClr>
                </a:solidFill>
                <a:latin typeface="Arial" pitchFamily="34" charset="0"/>
                <a:cs typeface="Arial" pitchFamily="34" charset="0"/>
              </a:rPr>
              <a:t>, </a:t>
            </a:r>
            <a:r>
              <a:rPr lang="vi-VN" sz="2400">
                <a:solidFill>
                  <a:srgbClr val="FF3300"/>
                </a:solidFill>
                <a:latin typeface="Arial" pitchFamily="34" charset="0"/>
                <a:cs typeface="Arial" pitchFamily="34" charset="0"/>
              </a:rPr>
              <a:t>không được quyền cài đặt các phép toán </a:t>
            </a:r>
            <a:r>
              <a:rPr lang="vi-VN" sz="2400" smtClean="0">
                <a:solidFill>
                  <a:srgbClr val="FF3300"/>
                </a:solidFill>
                <a:latin typeface="Arial" pitchFamily="34" charset="0"/>
                <a:cs typeface="Arial" pitchFamily="34" charset="0"/>
              </a:rPr>
              <a:t>mới</a:t>
            </a:r>
            <a:r>
              <a:rPr lang="en-US" sz="2400" smtClean="0">
                <a:solidFill>
                  <a:srgbClr val="FF3300"/>
                </a:solidFill>
                <a:latin typeface="Arial" pitchFamily="34" charset="0"/>
                <a:cs typeface="Arial" pitchFamily="34" charset="0"/>
              </a:rPr>
              <a:t>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sự </a:t>
            </a:r>
            <a:r>
              <a:rPr lang="vi-VN" sz="2400">
                <a:solidFill>
                  <a:schemeClr val="tx1">
                    <a:lumMod val="95000"/>
                    <a:lumOff val="5000"/>
                  </a:schemeClr>
                </a:solidFill>
                <a:latin typeface="Arial" pitchFamily="34" charset="0"/>
                <a:cs typeface="Arial" pitchFamily="34" charset="0"/>
              </a:rPr>
              <a:t>cài đặt thêm phép toán là sự nạp chồng phép toán (operator overloading)</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Đối </a:t>
            </a:r>
            <a:r>
              <a:rPr lang="vi-VN" sz="2400">
                <a:solidFill>
                  <a:schemeClr val="tx1">
                    <a:lumMod val="95000"/>
                    <a:lumOff val="5000"/>
                  </a:schemeClr>
                </a:solidFill>
                <a:latin typeface="Arial" pitchFamily="34" charset="0"/>
                <a:cs typeface="Arial" pitchFamily="34" charset="0"/>
              </a:rPr>
              <a:t>với các kiểu dữ liệu người dùng: C++ cho phép định nghĩa các toán tử trên các kiểu dữ liệu người dùng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overload</a:t>
            </a:r>
            <a:endParaRPr lang="vi-VN" sz="1800" smtClean="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248778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Operator overload</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Một toán tử có thể dùng cho nhiều kiểu dữ liệu</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ta có thể tạo các kiểu dữ liệu đóng gói hoàn chỉnh (fully encapsulated) để kết hợp với ngôn ngữ như các kiểu dữ liệu cài sẵn.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pl-PL" sz="2400" smtClean="0">
                <a:latin typeface="Arial" pitchFamily="34" charset="0"/>
                <a:cs typeface="Arial" pitchFamily="34" charset="0"/>
              </a:rPr>
              <a:t>SoPhuc </a:t>
            </a:r>
            <a:r>
              <a:rPr lang="en-US" sz="2400" smtClean="0">
                <a:latin typeface="Arial" pitchFamily="34" charset="0"/>
                <a:cs typeface="Arial" pitchFamily="34" charset="0"/>
              </a:rPr>
              <a:t> </a:t>
            </a:r>
            <a:r>
              <a:rPr lang="pl-PL" sz="2400" smtClean="0">
                <a:latin typeface="Arial" pitchFamily="34" charset="0"/>
                <a:cs typeface="Arial" pitchFamily="34" charset="0"/>
              </a:rPr>
              <a:t>z(1,3), z1(2,3.4), z2(5.1,4);</a:t>
            </a:r>
          </a:p>
          <a:p>
            <a:pPr lvl="1" algn="just">
              <a:lnSpc>
                <a:spcPct val="130000"/>
              </a:lnSpc>
              <a:spcBef>
                <a:spcPts val="300"/>
              </a:spcBef>
              <a:spcAft>
                <a:spcPts val="300"/>
              </a:spcAft>
              <a:buNone/>
            </a:pPr>
            <a:r>
              <a:rPr lang="pl-PL" sz="2400" smtClean="0">
                <a:latin typeface="Arial" pitchFamily="34" charset="0"/>
                <a:cs typeface="Arial" pitchFamily="34" charset="0"/>
              </a:rPr>
              <a:t>z = z1 + z2;</a:t>
            </a:r>
          </a:p>
          <a:p>
            <a:pPr lvl="1" algn="just">
              <a:lnSpc>
                <a:spcPct val="130000"/>
              </a:lnSpc>
              <a:spcBef>
                <a:spcPts val="300"/>
              </a:spcBef>
              <a:spcAft>
                <a:spcPts val="300"/>
              </a:spcAft>
              <a:buNone/>
            </a:pPr>
            <a:r>
              <a:rPr lang="pl-PL" sz="2400" smtClean="0">
                <a:latin typeface="Arial" pitchFamily="34" charset="0"/>
                <a:cs typeface="Arial" pitchFamily="34" charset="0"/>
              </a:rPr>
              <a:t>z = z1 + z2*z1 + SoPhuc(3,1);</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en-US" sz="2800" smtClean="0">
                <a:solidFill>
                  <a:schemeClr val="tx1">
                    <a:lumMod val="95000"/>
                    <a:lumOff val="5000"/>
                  </a:schemeClr>
                </a:solidFill>
                <a:latin typeface="Arial" pitchFamily="34" charset="0"/>
                <a:cs typeface="Arial" pitchFamily="34" charset="0"/>
              </a:rPr>
              <a:t>loại </a:t>
            </a:r>
            <a:r>
              <a:rPr lang="vi-VN" sz="2800" smtClean="0">
                <a:solidFill>
                  <a:schemeClr val="tx1">
                    <a:lumMod val="95000"/>
                    <a:lumOff val="5000"/>
                  </a:schemeClr>
                </a:solidFill>
                <a:latin typeface="Arial" pitchFamily="34" charset="0"/>
                <a:cs typeface="Arial" pitchFamily="34" charset="0"/>
              </a:rPr>
              <a:t>toán tử</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09600" y="1998662"/>
            <a:ext cx="7924800" cy="4478338"/>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a:t>
            </a:r>
            <a:r>
              <a:rPr lang="vi-VN" sz="2800" smtClean="0">
                <a:solidFill>
                  <a:srgbClr val="FF3300"/>
                </a:solidFill>
                <a:latin typeface="Arial" pitchFamily="34" charset="0"/>
                <a:cs typeface="Arial" pitchFamily="34" charset="0"/>
              </a:rPr>
              <a:t>toán tử đơn </a:t>
            </a:r>
            <a:r>
              <a:rPr lang="vi-VN" sz="2800" smtClean="0">
                <a:solidFill>
                  <a:schemeClr val="tx1">
                    <a:lumMod val="95000"/>
                    <a:lumOff val="5000"/>
                  </a:schemeClr>
                </a:solidFill>
                <a:latin typeface="Arial" pitchFamily="34" charset="0"/>
                <a:cs typeface="Arial" pitchFamily="34" charset="0"/>
              </a:rPr>
              <a:t>có thể được dùng làm cả toán tử trước và toán tử sau</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Ví dụ phép tăng (++), phép giảm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toán tử có thể được dùng làm cả toán tử đơn và toán tử đôi: *</a:t>
            </a: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Toán tử chỉ mục ("[…]") </a:t>
            </a:r>
            <a:r>
              <a:rPr lang="vi-VN" sz="2800" smtClean="0">
                <a:solidFill>
                  <a:schemeClr val="tx1">
                    <a:lumMod val="95000"/>
                    <a:lumOff val="5000"/>
                  </a:schemeClr>
                </a:solidFill>
                <a:latin typeface="Arial" pitchFamily="34" charset="0"/>
                <a:cs typeface="Arial" pitchFamily="34" charset="0"/>
              </a:rPr>
              <a:t>là toán tử đôi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từ khoá </a:t>
            </a:r>
            <a:r>
              <a:rPr lang="vi-VN" sz="2800" smtClean="0">
                <a:solidFill>
                  <a:srgbClr val="FF3300"/>
                </a:solidFill>
                <a:latin typeface="Arial" pitchFamily="34" charset="0"/>
                <a:cs typeface="Arial" pitchFamily="34" charset="0"/>
              </a:rPr>
              <a:t>"new"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"delete" </a:t>
            </a:r>
            <a:r>
              <a:rPr lang="vi-VN" sz="2800" smtClean="0">
                <a:solidFill>
                  <a:schemeClr val="tx1">
                    <a:lumMod val="95000"/>
                    <a:lumOff val="5000"/>
                  </a:schemeClr>
                </a:solidFill>
                <a:latin typeface="Arial" pitchFamily="34" charset="0"/>
                <a:cs typeface="Arial" pitchFamily="34" charset="0"/>
              </a:rPr>
              <a:t>cũng được coi là toán tử và có thể được định nghĩa lại</a:t>
            </a:r>
            <a:endParaRPr lang="en-US" sz="28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toán tử overload được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có thể overload:</a:t>
            </a:r>
          </a:p>
          <a:p>
            <a:pPr>
              <a:lnSpc>
                <a:spcPct val="120000"/>
              </a:lnSpc>
              <a:buFont typeface="Wingdings" pitchFamily="2" charset="2"/>
              <a:buNone/>
            </a:pPr>
            <a:r>
              <a:rPr lang="en-US" smtClean="0"/>
              <a:t>	</a:t>
            </a:r>
            <a:r>
              <a:rPr lang="en-US" sz="2800" smtClean="0"/>
              <a:t>+		-	*	/	%	^	&amp;	|</a:t>
            </a:r>
          </a:p>
          <a:p>
            <a:pPr>
              <a:lnSpc>
                <a:spcPct val="120000"/>
              </a:lnSpc>
              <a:buFont typeface="Wingdings" pitchFamily="2" charset="2"/>
              <a:buNone/>
            </a:pPr>
            <a:r>
              <a:rPr lang="en-US" sz="2800" smtClean="0"/>
              <a:t>	~		!	=	&lt;	&gt;	+=	-=	*=</a:t>
            </a:r>
          </a:p>
          <a:p>
            <a:pPr>
              <a:lnSpc>
                <a:spcPct val="120000"/>
              </a:lnSpc>
              <a:buFont typeface="Wingdings" pitchFamily="2" charset="2"/>
              <a:buNone/>
            </a:pPr>
            <a:r>
              <a:rPr lang="en-US" sz="2800" smtClean="0"/>
              <a:t>	/=		%=	^=	&amp;=	|=	&lt;&lt;	&gt;&gt;	&gt;&gt;=</a:t>
            </a:r>
          </a:p>
          <a:p>
            <a:pPr>
              <a:lnSpc>
                <a:spcPct val="120000"/>
              </a:lnSpc>
              <a:buFont typeface="Wingdings" pitchFamily="2" charset="2"/>
              <a:buNone/>
            </a:pPr>
            <a:r>
              <a:rPr lang="en-US" sz="2800" smtClean="0"/>
              <a:t>	&lt;&lt;=		==	!=	&lt;=	&gt;=	&amp;&amp;	||	++</a:t>
            </a:r>
          </a:p>
          <a:p>
            <a:pPr>
              <a:lnSpc>
                <a:spcPct val="120000"/>
              </a:lnSpc>
              <a:buFont typeface="Wingdings" pitchFamily="2" charset="2"/>
              <a:buNone/>
            </a:pPr>
            <a:r>
              <a:rPr lang="en-US" sz="2800" smtClean="0"/>
              <a:t>	--		-&gt;*	,	-&gt;	[ ]	()	new</a:t>
            </a:r>
          </a:p>
          <a:p>
            <a:pPr>
              <a:lnSpc>
                <a:spcPct val="120000"/>
              </a:lnSpc>
              <a:buFont typeface="Wingdings" pitchFamily="2" charset="2"/>
              <a:buNone/>
            </a:pPr>
            <a:r>
              <a:rPr lang="en-US" sz="2800" smtClean="0"/>
              <a:t>	delete	new[ ]	delete[ ]</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14991</TotalTime>
  <Words>2978</Words>
  <Application>Microsoft Office PowerPoint</Application>
  <PresentationFormat>On-screen Show (4:3)</PresentationFormat>
  <Paragraphs>610</Paragraphs>
  <Slides>49</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Wingdings</vt:lpstr>
      <vt:lpstr>Template</vt:lpstr>
      <vt:lpstr>ĐA NĂNG HÓA TOÁN TỬ</vt:lpstr>
      <vt:lpstr>Nội dung</vt:lpstr>
      <vt:lpstr>Giới thiệu</vt:lpstr>
      <vt:lpstr>Giới thiệu</vt:lpstr>
      <vt:lpstr>Giới thiệu</vt:lpstr>
      <vt:lpstr>Operator overload</vt:lpstr>
      <vt:lpstr>Các toán tử của C++</vt:lpstr>
      <vt:lpstr>Các toán tử của C++</vt:lpstr>
      <vt:lpstr>Các toán tử overload được</vt:lpstr>
      <vt:lpstr>Cú pháp Operator Overloading</vt:lpstr>
      <vt:lpstr>Cú pháp Operator Overloading</vt:lpstr>
      <vt:lpstr>Ví dụ - Lớp PhanSo</vt:lpstr>
      <vt:lpstr>Ví dụ - Lớp PhanSo</vt:lpstr>
      <vt:lpstr>Ví dụ - Lớp PhanSo</vt:lpstr>
      <vt:lpstr>Ví dụ - Lớp PhanSo</vt:lpstr>
      <vt:lpstr>Ví dụ - Lớp PhanSo</vt:lpstr>
      <vt:lpstr>Hạn chế của overload toán tử</vt:lpstr>
      <vt:lpstr>Một số ràng buộc của phép toán</vt:lpstr>
      <vt:lpstr>Lưu ý khi định nghĩa lại toán tử</vt:lpstr>
      <vt:lpstr>Hàm thành phần và hàm toàn cục</vt:lpstr>
      <vt:lpstr>Hàm thành phần và hàm toàn cục</vt:lpstr>
      <vt:lpstr>Hàm thành phần và hàm toàn cục</vt:lpstr>
      <vt:lpstr>Ví dụ minh họa</vt:lpstr>
      <vt:lpstr>Ví dụ minh họa</vt:lpstr>
      <vt:lpstr>Chuyển kiểu (type conversions)</vt:lpstr>
      <vt:lpstr>Chuyển kiểu</vt:lpstr>
      <vt:lpstr>Chuyển kiểu</vt:lpstr>
      <vt:lpstr>Chuyển kiểu</vt:lpstr>
      <vt:lpstr>Chuyển kiểu</vt:lpstr>
      <vt:lpstr>Chuyển kiểu bằng constructor</vt:lpstr>
      <vt:lpstr>Chuyển kiểu bằng constructor</vt:lpstr>
      <vt:lpstr>Chuyển kiểu bằng constructor</vt:lpstr>
      <vt:lpstr>Chuyển kiểu bằng constructor</vt:lpstr>
      <vt:lpstr>Chuyển kiểu bằng constructor</vt:lpstr>
      <vt:lpstr>Khi nào chuyển kiểu bằng constructor</vt:lpstr>
      <vt:lpstr>Chuyển kiểu bằng phép toán chuyển kiểu</vt:lpstr>
      <vt:lpstr>Chuyển kiểu bằng phép toán chuyển kiểu</vt:lpstr>
      <vt:lpstr>Chuyển kiểu bằng phép toán chuyển kiểu</vt:lpstr>
      <vt:lpstr>Chuyển kiểu bằng phép toán chuyển kiểu</vt:lpstr>
      <vt:lpstr>Chuyển kiểu bằng phép toán chuyển kiểu</vt:lpstr>
      <vt:lpstr>Sự nhập nhằng</vt:lpstr>
      <vt:lpstr>Sự nhập nhằng</vt:lpstr>
      <vt:lpstr>Sự nhập nhằng</vt:lpstr>
      <vt:lpstr>Sự nhập nhằng</vt:lpstr>
      <vt:lpstr>Sự nhập nhằng</vt:lpstr>
      <vt:lpstr>Sự nhập nhằng</vt:lpstr>
      <vt:lpstr>Sự nhập nhằng</vt:lpstr>
      <vt:lpstr>Sự nhập nhằng</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Win 8.1 Version 2</cp:lastModifiedBy>
  <cp:revision>808</cp:revision>
  <cp:lastPrinted>1601-01-01T00:00:00Z</cp:lastPrinted>
  <dcterms:created xsi:type="dcterms:W3CDTF">1601-01-01T00:00:00Z</dcterms:created>
  <dcterms:modified xsi:type="dcterms:W3CDTF">2018-12-01T08:12:14Z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