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39"/>
  </p:notesMasterIdLst>
  <p:handoutMasterIdLst>
    <p:handoutMasterId r:id="rId40"/>
  </p:handoutMasterIdLst>
  <p:sldIdLst>
    <p:sldId id="747" r:id="rId2"/>
    <p:sldId id="1031" r:id="rId3"/>
    <p:sldId id="988" r:id="rId4"/>
    <p:sldId id="989" r:id="rId5"/>
    <p:sldId id="990" r:id="rId6"/>
    <p:sldId id="991" r:id="rId7"/>
    <p:sldId id="992" r:id="rId8"/>
    <p:sldId id="993" r:id="rId9"/>
    <p:sldId id="994" r:id="rId10"/>
    <p:sldId id="995" r:id="rId11"/>
    <p:sldId id="996" r:id="rId12"/>
    <p:sldId id="1000" r:id="rId13"/>
    <p:sldId id="997" r:id="rId14"/>
    <p:sldId id="998" r:id="rId15"/>
    <p:sldId id="999" r:id="rId16"/>
    <p:sldId id="1001" r:id="rId17"/>
    <p:sldId id="1002" r:id="rId18"/>
    <p:sldId id="1003" r:id="rId19"/>
    <p:sldId id="1004" r:id="rId20"/>
    <p:sldId id="1005" r:id="rId21"/>
    <p:sldId id="1009" r:id="rId22"/>
    <p:sldId id="1011" r:id="rId23"/>
    <p:sldId id="1012" r:id="rId24"/>
    <p:sldId id="1013" r:id="rId25"/>
    <p:sldId id="1010" r:id="rId26"/>
    <p:sldId id="1019" r:id="rId27"/>
    <p:sldId id="1014" r:id="rId28"/>
    <p:sldId id="1018" r:id="rId29"/>
    <p:sldId id="1015" r:id="rId30"/>
    <p:sldId id="1020" r:id="rId31"/>
    <p:sldId id="1021" r:id="rId32"/>
    <p:sldId id="1024" r:id="rId33"/>
    <p:sldId id="1025" r:id="rId34"/>
    <p:sldId id="1022" r:id="rId35"/>
    <p:sldId id="1026" r:id="rId36"/>
    <p:sldId id="1027" r:id="rId37"/>
    <p:sldId id="941" r:id="rId38"/>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8000"/>
    <a:srgbClr val="FF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87601" autoAdjust="0"/>
  </p:normalViewPr>
  <p:slideViewPr>
    <p:cSldViewPr>
      <p:cViewPr varScale="1">
        <p:scale>
          <a:sx n="70" d="100"/>
          <a:sy n="70" d="100"/>
        </p:scale>
        <p:origin x="158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#include "iostream"</a:t>
            </a:r>
          </a:p>
          <a:p>
            <a:r>
              <a:rPr lang="en-US" sz="1200" kern="1200" smtClean="0">
                <a:solidFill>
                  <a:schemeClr val="tx1"/>
                </a:solidFill>
                <a:latin typeface="+mn-lt"/>
                <a:ea typeface="+mn-ea"/>
                <a:cs typeface="+mn-cs"/>
              </a:rPr>
              <a:t>#include &lt;ctime&gt;</a:t>
            </a:r>
          </a:p>
          <a:p>
            <a:r>
              <a:rPr lang="en-US" sz="1200" kern="1200" smtClean="0">
                <a:solidFill>
                  <a:schemeClr val="tx1"/>
                </a:solidFill>
                <a:latin typeface="+mn-lt"/>
                <a:ea typeface="+mn-ea"/>
                <a:cs typeface="+mn-cs"/>
              </a:rPr>
              <a:t>using namespace std;</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int _tmain(int argc, _TCHAR* argv[])</a:t>
            </a:r>
          </a:p>
          <a:p>
            <a:r>
              <a:rPr lang="en-US" sz="1200" kern="1200" smtClean="0">
                <a:solidFill>
                  <a:schemeClr val="tx1"/>
                </a:solidFill>
                <a:latin typeface="+mn-lt"/>
                <a:ea typeface="+mn-ea"/>
                <a:cs typeface="+mn-cs"/>
              </a:rPr>
              <a:t>{</a:t>
            </a:r>
          </a:p>
          <a:p>
            <a:r>
              <a:rPr lang="en-US" sz="1200" kern="1200" smtClean="0">
                <a:solidFill>
                  <a:schemeClr val="tx1"/>
                </a:solidFill>
                <a:latin typeface="+mn-lt"/>
                <a:ea typeface="+mn-ea"/>
                <a:cs typeface="+mn-cs"/>
              </a:rPr>
              <a:t>int *a;</a:t>
            </a:r>
          </a:p>
          <a:p>
            <a:r>
              <a:rPr lang="en-US" sz="1200" kern="1200" smtClean="0">
                <a:solidFill>
                  <a:schemeClr val="tx1"/>
                </a:solidFill>
                <a:latin typeface="+mn-lt"/>
                <a:ea typeface="+mn-ea"/>
                <a:cs typeface="+mn-cs"/>
              </a:rPr>
              <a:t>int n = 7;</a:t>
            </a:r>
          </a:p>
          <a:p>
            <a:r>
              <a:rPr lang="en-US" sz="1200" kern="1200" smtClean="0">
                <a:solidFill>
                  <a:schemeClr val="tx1"/>
                </a:solidFill>
                <a:latin typeface="+mn-lt"/>
                <a:ea typeface="+mn-ea"/>
                <a:cs typeface="+mn-cs"/>
              </a:rPr>
              <a:t>a = new int[7];</a:t>
            </a:r>
          </a:p>
          <a:p>
            <a:r>
              <a:rPr lang="en-US" sz="1200" kern="1200" smtClean="0">
                <a:solidFill>
                  <a:schemeClr val="tx1"/>
                </a:solidFill>
                <a:latin typeface="+mn-lt"/>
                <a:ea typeface="+mn-ea"/>
                <a:cs typeface="+mn-cs"/>
              </a:rPr>
              <a:t>srand(time(0));</a:t>
            </a:r>
          </a:p>
          <a:p>
            <a:r>
              <a:rPr lang="nn-NO" sz="1200" kern="1200" smtClean="0">
                <a:solidFill>
                  <a:schemeClr val="tx1"/>
                </a:solidFill>
                <a:latin typeface="+mn-lt"/>
                <a:ea typeface="+mn-ea"/>
                <a:cs typeface="+mn-cs"/>
              </a:rPr>
              <a:t>for (int i=0; i&lt;n; i++)</a:t>
            </a:r>
          </a:p>
          <a:p>
            <a:r>
              <a:rPr lang="en-US" sz="1200" kern="1200" smtClean="0">
                <a:solidFill>
                  <a:schemeClr val="tx1"/>
                </a:solidFill>
                <a:latin typeface="+mn-lt"/>
                <a:ea typeface="+mn-ea"/>
                <a:cs typeface="+mn-cs"/>
              </a:rPr>
              <a:t>a[i] = rand()%50;</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delete []a;</a:t>
            </a:r>
          </a:p>
          <a:p>
            <a:r>
              <a:rPr lang="en-US" sz="1200" kern="1200" smtClean="0">
                <a:solidFill>
                  <a:schemeClr val="tx1"/>
                </a:solidFill>
                <a:latin typeface="+mn-lt"/>
                <a:ea typeface="+mn-ea"/>
                <a:cs typeface="+mn-cs"/>
              </a:rPr>
              <a:t>return 0;</a:t>
            </a:r>
          </a:p>
          <a:p>
            <a:r>
              <a:rPr lang="en-US" sz="1200" kern="120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extLst>
      <p:ext uri="{BB962C8B-B14F-4D97-AF65-F5344CB8AC3E}">
        <p14:creationId xmlns:p14="http://schemas.microsoft.com/office/powerpoint/2010/main" val="264321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9291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3071885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latin typeface="Times New Roman" pitchFamily="18" charset="0"/>
                <a:cs typeface="Times New Roman" pitchFamily="18" charset="0"/>
              </a:rPr>
              <a:t>Tương tự, ta có thể áp dụng phép toán &gt;&gt; với toán hạng thứ nhất thuộc lớp istream (ví dụ cin), toán hạng thứ hai là tham chiếu đến kiểu cơ bản hoặc con trỏ (nguyên, thực, char *).</a:t>
            </a:r>
            <a:endParaRPr lang="en-US" sz="120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271385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158381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1198337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2673980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Thông thường ta khai báo hai phép toán trên là hàm bạn của lớp để có thể truy xuất dữ liệu trực tiếp.</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802985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2578561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2527517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smtClean="0">
                <a:latin typeface="Times New Roman" pitchFamily="18" charset="0"/>
                <a:cs typeface="Times New Roman" pitchFamily="18" charset="0"/>
              </a:rPr>
              <a:t>Phép toán &lt;&lt; và &gt;&gt; cũng có thể được định nghĩa với toán hạng thứ nhất thuộc lớp đang xét, không thuộc lớp ostream hoặc istream.</a:t>
            </a:r>
            <a:endParaRPr lang="en-US" smtClean="0">
              <a:latin typeface="Times New Roman" pitchFamily="18" charset="0"/>
              <a:cs typeface="Times New Roman" pitchFamily="18" charset="0"/>
            </a:endParaRPr>
          </a:p>
          <a:p>
            <a:pPr eaLnBrk="1" hangingPunct="1">
              <a:buFontTx/>
              <a:buChar char="-"/>
            </a:pPr>
            <a:r>
              <a:rPr lang="vi-VN" smtClean="0">
                <a:latin typeface="Times New Roman" pitchFamily="18" charset="0"/>
                <a:cs typeface="Times New Roman" pitchFamily="18" charset="0"/>
              </a:rPr>
              <a:t>Trong trường hợp đó, ta dùng hàm thành phần. Kiểu trả về là chính đối tượng ở vế trái để có thể thực hiện phép toán liên tiếp.</a:t>
            </a:r>
            <a:endParaRPr lang="en-US" smtClean="0">
              <a:latin typeface="Times New Roman" pitchFamily="18" charset="0"/>
              <a:cs typeface="Times New Roman" pitchFamily="18" charset="0"/>
            </a:endParaRPr>
          </a:p>
          <a:p>
            <a:pPr eaLnBrk="1" hangingPunct="1">
              <a:buFontTx/>
              <a:buChar char="-"/>
            </a:pPr>
            <a:r>
              <a:rPr lang="vi-VN" smtClean="0">
                <a:latin typeface="Times New Roman" pitchFamily="18" charset="0"/>
                <a:cs typeface="Times New Roman" pitchFamily="18" charset="0"/>
              </a:rPr>
              <a:t>Các ví dụ về sử dụng phép toán trên theo cách này là các lớp Stack, Tập hợp, Danh sách, Mảng, Tập tin…</a:t>
            </a:r>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1802795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extLst>
      <p:ext uri="{BB962C8B-B14F-4D97-AF65-F5344CB8AC3E}">
        <p14:creationId xmlns:p14="http://schemas.microsoft.com/office/powerpoint/2010/main" val="266563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sz="1200" smtClean="0">
                <a:latin typeface="Times New Roman" pitchFamily="18" charset="0"/>
                <a:cs typeface="Times New Roman" pitchFamily="18" charset="0"/>
              </a:rPr>
              <a:t>Kết quả trả về là tham chiếu để phần tử trả về có thể đứng ở bên trái của phép toán gán (lvalue)</a:t>
            </a:r>
            <a:r>
              <a:rPr lang="en-US" sz="1200" smtClean="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2066019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sz="1400" smtClean="0">
                <a:latin typeface="Times New Roman" pitchFamily="18" charset="0"/>
                <a:cs typeface="Times New Roman" pitchFamily="18" charset="0"/>
              </a:rPr>
              <a:t>Ta có thể cải tiến để phép toán trên có thể được sử dụng an toàn khi chỉ số không hợp lệ</a:t>
            </a:r>
            <a:r>
              <a:rPr lang="en-US" sz="1400" smtClean="0"/>
              <a:t>:</a:t>
            </a:r>
          </a:p>
          <a:p>
            <a:pPr eaLnBrk="1" hangingPunct="1"/>
            <a:r>
              <a:rPr lang="en-US" sz="1100" b="1" smtClean="0">
                <a:latin typeface="Courier New" pitchFamily="49" charset="0"/>
              </a:rPr>
              <a:t>	char *a = “Dai hoc Tu nhien”;</a:t>
            </a:r>
          </a:p>
          <a:p>
            <a:pPr lvl="1" eaLnBrk="1" hangingPunct="1"/>
            <a:r>
              <a:rPr lang="en-US" sz="1100" b="1" smtClean="0">
                <a:latin typeface="Courier New" pitchFamily="49" charset="0"/>
              </a:rPr>
              <a:t>	a[300] = ‘H’;	// Nguy hiem</a:t>
            </a:r>
          </a:p>
          <a:p>
            <a:pPr lvl="1" eaLnBrk="1" hangingPunct="1"/>
            <a:r>
              <a:rPr lang="en-US" sz="1100" b="1" smtClean="0">
                <a:latin typeface="Courier New" pitchFamily="49" charset="0"/>
              </a:rPr>
              <a:t>	String aa(“Dai hoc Tu nhien”);</a:t>
            </a:r>
          </a:p>
          <a:p>
            <a:pPr lvl="1" eaLnBrk="1" hangingPunct="1"/>
            <a:r>
              <a:rPr lang="en-US" sz="1100" b="1" smtClean="0">
                <a:latin typeface="Courier New" pitchFamily="49" charset="0"/>
              </a:rPr>
              <a:t>	aa[300] = ‘H’;	// Nguy hiem, nhung co the sua</a:t>
            </a:r>
          </a:p>
          <a:p>
            <a:pPr lvl="1" eaLnBrk="1" hangingPunct="1"/>
            <a:r>
              <a:rPr lang="vi-VN" smtClean="0">
                <a:latin typeface="Times New Roman" pitchFamily="18" charset="0"/>
                <a:cs typeface="Times New Roman" pitchFamily="18" charset="0"/>
              </a:rPr>
              <a:t>Sử dụng phép toán trên như giá trị trái (lvalue) với chỉ số không hợp lệ thường gây ra những lỗi khó tìm và sửa. Ta có thể khắc phục bằng cách kiểm tra</a:t>
            </a:r>
            <a:r>
              <a:rPr lang="en-US" smtClean="0"/>
              <a:t>.</a:t>
            </a:r>
          </a:p>
          <a:p>
            <a:endParaRPr lang="en-US" smtClean="0"/>
          </a:p>
          <a:p>
            <a:pPr>
              <a:buFontTx/>
              <a:buNone/>
              <a:tabLst>
                <a:tab pos="855663" algn="l"/>
              </a:tabLst>
            </a:pPr>
            <a:r>
              <a:rPr lang="en-US" smtClean="0"/>
              <a:t>	</a:t>
            </a:r>
            <a:r>
              <a:rPr lang="en-US" sz="1200" smtClean="0">
                <a:latin typeface="Courier New" pitchFamily="49" charset="0"/>
              </a:rPr>
              <a:t>char &amp; operator[](int i) {</a:t>
            </a:r>
          </a:p>
          <a:p>
            <a:pPr>
              <a:buFontTx/>
              <a:buNone/>
              <a:tabLst>
                <a:tab pos="855663" algn="l"/>
              </a:tabLst>
            </a:pPr>
            <a:r>
              <a:rPr lang="en-US" sz="1200" smtClean="0">
                <a:latin typeface="Courier New" pitchFamily="49" charset="0"/>
              </a:rPr>
              <a:t>		  return (i &gt;= 0 &amp;&amp; i &lt; strlen(p)) ? p[i] : c;</a:t>
            </a:r>
          </a:p>
          <a:p>
            <a:pPr>
              <a:buFontTx/>
              <a:buNone/>
              <a:tabLst>
                <a:tab pos="855663" algn="l"/>
              </a:tabLst>
            </a:pPr>
            <a:r>
              <a:rPr lang="en-US" sz="1200" smtClean="0">
                <a:latin typeface="Courier New" pitchFamily="49" charset="0"/>
              </a:rPr>
              <a:t>	}</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3965564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Tuy nhiên sử dụng phép toán [</a:t>
            </a:r>
            <a:r>
              <a:rPr lang="en-US" sz="1200" smtClean="0">
                <a:solidFill>
                  <a:schemeClr val="tx1">
                    <a:lumMod val="95000"/>
                    <a:lumOff val="5000"/>
                  </a:schemeClr>
                </a:solidFill>
                <a:latin typeface="Arial" pitchFamily="34" charset="0"/>
                <a:cs typeface="Arial" pitchFamily="34" charset="0"/>
              </a:rPr>
              <a:t> </a:t>
            </a:r>
            <a:r>
              <a:rPr lang="vi-VN" sz="1200" smtClean="0">
                <a:solidFill>
                  <a:schemeClr val="tx1">
                    <a:lumMod val="95000"/>
                    <a:lumOff val="5000"/>
                  </a:schemeClr>
                </a:solidFill>
                <a:latin typeface="Arial" pitchFamily="34" charset="0"/>
                <a:cs typeface="Arial" pitchFamily="34" charset="0"/>
              </a:rPr>
              <a:t>] như trên là không hợp lệ đối với đối tượng hằng.</a:t>
            </a:r>
          </a:p>
          <a:p>
            <a:r>
              <a:rPr lang="en-US" smtClean="0"/>
              <a:t>void main() {</a:t>
            </a:r>
          </a:p>
          <a:p>
            <a:r>
              <a:rPr lang="en-US" smtClean="0"/>
              <a:t>	String a("Nguyen van A");</a:t>
            </a:r>
          </a:p>
          <a:p>
            <a:r>
              <a:rPr lang="en-US" smtClean="0"/>
              <a:t>	const String aa("Dai Hoc Tu Nhien");</a:t>
            </a:r>
          </a:p>
          <a:p>
            <a:r>
              <a:rPr lang="en-US" smtClean="0"/>
              <a:t>	cout &lt;&lt; a[7] &lt;&lt; "\n";</a:t>
            </a:r>
          </a:p>
          <a:p>
            <a:r>
              <a:rPr lang="en-US" smtClean="0"/>
              <a:t>	a[7] = 'V';</a:t>
            </a:r>
          </a:p>
          <a:p>
            <a:r>
              <a:rPr lang="en-US" smtClean="0"/>
              <a:t>	cout &lt;&lt; a[7] &lt;&lt; "\n";</a:t>
            </a:r>
          </a:p>
          <a:p>
            <a:r>
              <a:rPr lang="en-US" smtClean="0"/>
              <a:t>	cout &lt;&lt; aa[4] &lt;&lt; "\n";	// Bao Loi</a:t>
            </a:r>
          </a:p>
          <a:p>
            <a:r>
              <a:rPr lang="en-US" smtClean="0"/>
              <a:t>	aa[4] = 'L';		// Bao Loi</a:t>
            </a:r>
          </a:p>
          <a:p>
            <a:r>
              <a:rPr lang="en-US" smtClean="0"/>
              <a:t>	cout &lt;&lt; aa[4] &lt;&lt; "\n";	// Bao Loi</a:t>
            </a:r>
          </a:p>
          <a:p>
            <a:r>
              <a:rPr lang="en-US" smtClean="0"/>
              <a:t>	cout &lt;&lt; aa &lt;&lt; "\n";</a:t>
            </a:r>
          </a:p>
          <a:p>
            <a:r>
              <a:rPr lang="en-US" smtClean="0"/>
              <a: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1702411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z="1200" smtClean="0">
                <a:solidFill>
                  <a:schemeClr val="tx1">
                    <a:lumMod val="95000"/>
                    <a:lumOff val="5000"/>
                  </a:schemeClr>
                </a:solidFill>
                <a:latin typeface="Arial" pitchFamily="34" charset="0"/>
                <a:cs typeface="Arial" pitchFamily="34" charset="0"/>
              </a:rPr>
              <a:t>Lỗi trên được khắc phục bằng cách định nghĩa một phiên bản áp dụng cho đối tượng hằng.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4044644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2202557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Phép toán gọi hàm cho phép có thể có số tham số bất kỳ, vì vậy thuận tiện khi ta muốn truy xuất phần tử của các đối tượng thuộc loại mảng hai hay nhiều chiều hơn.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1135722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22032622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2198981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12268129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3813066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3706187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2537669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Khi chỉ định nghĩa một phiên bản của phép toán ++ (hay --</a:t>
            </a:r>
            <a:r>
              <a:rPr lang="en-US" sz="1200" smtClean="0">
                <a:solidFill>
                  <a:schemeClr val="tx1">
                    <a:lumMod val="95000"/>
                    <a:lumOff val="5000"/>
                  </a:schemeClr>
                </a:solidFill>
                <a:latin typeface="Arial" pitchFamily="34" charset="0"/>
                <a:cs typeface="Arial" pitchFamily="34" charset="0"/>
              </a:rPr>
              <a:t>),</a:t>
            </a:r>
            <a:r>
              <a:rPr lang="vi-VN" sz="1200" smtClean="0">
                <a:solidFill>
                  <a:schemeClr val="tx1">
                    <a:lumMod val="95000"/>
                    <a:lumOff val="5000"/>
                  </a:schemeClr>
                </a:solidFill>
                <a:latin typeface="Arial" pitchFamily="34" charset="0"/>
                <a:cs typeface="Arial" pitchFamily="34" charset="0"/>
              </a:rPr>
              <a:t> phiên bản này sẽ được dùng cho cả hai trường hợp: tiếp đầu ngữ và tiếp v</a:t>
            </a:r>
            <a:r>
              <a:rPr lang="en-US" sz="1200" smtClean="0">
                <a:solidFill>
                  <a:schemeClr val="tx1">
                    <a:lumMod val="95000"/>
                    <a:lumOff val="5000"/>
                  </a:schemeClr>
                </a:solidFill>
                <a:latin typeface="Arial" pitchFamily="34" charset="0"/>
                <a:cs typeface="Arial" pitchFamily="34" charset="0"/>
              </a:rPr>
              <a:t>ị</a:t>
            </a:r>
            <a:r>
              <a:rPr lang="vi-VN" sz="1200" smtClean="0">
                <a:solidFill>
                  <a:schemeClr val="tx1">
                    <a:lumMod val="95000"/>
                    <a:lumOff val="5000"/>
                  </a:schemeClr>
                </a:solidFill>
                <a:latin typeface="Arial" pitchFamily="34" charset="0"/>
                <a:cs typeface="Arial" pitchFamily="34" charset="0"/>
              </a:rPr>
              <a:t> ngữ</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1611469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Khi chỉ định nghĩa một phiên bản của phép toán ++ (hay --</a:t>
            </a:r>
            <a:r>
              <a:rPr lang="en-US" sz="1200" smtClean="0">
                <a:solidFill>
                  <a:schemeClr val="tx1">
                    <a:lumMod val="95000"/>
                    <a:lumOff val="5000"/>
                  </a:schemeClr>
                </a:solidFill>
                <a:latin typeface="Arial" pitchFamily="34" charset="0"/>
                <a:cs typeface="Arial" pitchFamily="34" charset="0"/>
              </a:rPr>
              <a:t>),</a:t>
            </a:r>
            <a:r>
              <a:rPr lang="vi-VN" sz="1200" smtClean="0">
                <a:solidFill>
                  <a:schemeClr val="tx1">
                    <a:lumMod val="95000"/>
                    <a:lumOff val="5000"/>
                  </a:schemeClr>
                </a:solidFill>
                <a:latin typeface="Arial" pitchFamily="34" charset="0"/>
                <a:cs typeface="Arial" pitchFamily="34" charset="0"/>
              </a:rPr>
              <a:t> phiên bản này sẽ được dùng cho cả hai trường hợp: tiếp đầu ngữ và tiếp v</a:t>
            </a:r>
            <a:r>
              <a:rPr lang="en-US" sz="1200" smtClean="0">
                <a:solidFill>
                  <a:schemeClr val="tx1">
                    <a:lumMod val="95000"/>
                    <a:lumOff val="5000"/>
                  </a:schemeClr>
                </a:solidFill>
                <a:latin typeface="Arial" pitchFamily="34" charset="0"/>
                <a:cs typeface="Arial" pitchFamily="34" charset="0"/>
              </a:rPr>
              <a:t>ị</a:t>
            </a:r>
            <a:r>
              <a:rPr lang="vi-VN" sz="1200" smtClean="0">
                <a:solidFill>
                  <a:schemeClr val="tx1">
                    <a:lumMod val="95000"/>
                    <a:lumOff val="5000"/>
                  </a:schemeClr>
                </a:solidFill>
                <a:latin typeface="Arial" pitchFamily="34" charset="0"/>
                <a:cs typeface="Arial" pitchFamily="34" charset="0"/>
              </a:rPr>
              <a:t> ngữ</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1087883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Khi chỉ định nghĩa một phiên bản của phép toán ++ (hay --</a:t>
            </a:r>
            <a:r>
              <a:rPr lang="en-US" sz="1200" smtClean="0">
                <a:solidFill>
                  <a:schemeClr val="tx1">
                    <a:lumMod val="95000"/>
                    <a:lumOff val="5000"/>
                  </a:schemeClr>
                </a:solidFill>
                <a:latin typeface="Arial" pitchFamily="34" charset="0"/>
                <a:cs typeface="Arial" pitchFamily="34" charset="0"/>
              </a:rPr>
              <a:t>),</a:t>
            </a:r>
            <a:r>
              <a:rPr lang="vi-VN" sz="1200" smtClean="0">
                <a:solidFill>
                  <a:schemeClr val="tx1">
                    <a:lumMod val="95000"/>
                    <a:lumOff val="5000"/>
                  </a:schemeClr>
                </a:solidFill>
                <a:latin typeface="Arial" pitchFamily="34" charset="0"/>
                <a:cs typeface="Arial" pitchFamily="34" charset="0"/>
              </a:rPr>
              <a:t> phiên bản này sẽ được dùng cho cả hai trường hợp: tiếp đầu ngữ và tiếp v</a:t>
            </a:r>
            <a:r>
              <a:rPr lang="en-US" sz="1200" smtClean="0">
                <a:solidFill>
                  <a:schemeClr val="tx1">
                    <a:lumMod val="95000"/>
                    <a:lumOff val="5000"/>
                  </a:schemeClr>
                </a:solidFill>
                <a:latin typeface="Arial" pitchFamily="34" charset="0"/>
                <a:cs typeface="Arial" pitchFamily="34" charset="0"/>
              </a:rPr>
              <a:t>ị</a:t>
            </a:r>
            <a:r>
              <a:rPr lang="vi-VN" sz="1200" smtClean="0">
                <a:solidFill>
                  <a:schemeClr val="tx1">
                    <a:lumMod val="95000"/>
                    <a:lumOff val="5000"/>
                  </a:schemeClr>
                </a:solidFill>
                <a:latin typeface="Arial" pitchFamily="34" charset="0"/>
                <a:cs typeface="Arial" pitchFamily="34" charset="0"/>
              </a:rPr>
              <a:t> ngữ</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3809885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31153508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42540669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3650029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3483677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Phần tài nguyên (cũ) của aa bị mất dấu không thể giải phóng, phần tài nguyên của a bị chia sẻ với aa (mới).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538093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295626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solidFill>
                  <a:schemeClr val="tx1">
                    <a:lumMod val="95000"/>
                    <a:lumOff val="5000"/>
                  </a:schemeClr>
                </a:solidFill>
                <a:latin typeface="Arial" pitchFamily="34" charset="0"/>
                <a:cs typeface="Arial" pitchFamily="34" charset="0"/>
              </a:rPr>
              <a:t>Thao tác dọn dẹp tương đương phương thức hủy bỏ và thao tác sao chép tương đương phương thức thiết lập sao chép.</a:t>
            </a:r>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1582439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latin typeface="Times New Roman" pitchFamily="18" charset="0"/>
                <a:cs typeface="Times New Roman" pitchFamily="18" charset="0"/>
              </a:rPr>
              <a:t>Khi có phép gán được định nghĩa như trên, đoạn chương trình kể trên cho xuất liệu</a:t>
            </a:r>
            <a:r>
              <a:rPr lang="en-US" smtClean="0">
                <a:latin typeface="Times New Roman" pitchFamily="18" charset="0"/>
                <a:cs typeface="Times New Roman" pitchFamily="18" charset="0"/>
              </a:rPr>
              <a:t> như</a:t>
            </a:r>
            <a:r>
              <a:rPr lang="en-US" baseline="0" smtClean="0">
                <a:latin typeface="Times New Roman" pitchFamily="18" charset="0"/>
                <a:cs typeface="Times New Roman" pitchFamily="18" charset="0"/>
              </a:rPr>
              <a:t> trên.</a:t>
            </a:r>
          </a:p>
          <a:p>
            <a:r>
              <a:rPr lang="vi-VN" smtClean="0"/>
              <a:t>Phần tài nguyên (cũ) của aa được giải phóng, và được tạo tài nguyên mới.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1847983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Lớp istream (dòng dữ liệu nhập) định nghĩa phép toán &gt;&gt; áp dụng cho các kiểu dữ liệu cơ bản (số nguyên, số thực, char*,…)</a:t>
            </a:r>
            <a:endParaRPr lang="en-US" smtClean="0"/>
          </a:p>
          <a:p>
            <a:endParaRPr lang="en-US" smtClean="0"/>
          </a:p>
          <a:p>
            <a:r>
              <a:rPr lang="vi-VN" smtClean="0"/>
              <a:t>Phép dịch bit được ký hiệu: &gt;&gt; (dịch phải) hoặc &lt;&lt; (dịch trái)(trong c++) shl(dịch trái); shr(dịch phải) Ví dụ: 5 &gt;&gt; 1 = 2(5 shr 1); 2 &gt;&gt; 1 = 1(2 shr 1); 1 &gt;&gt; 1 = 0;</a:t>
            </a:r>
          </a:p>
          <a:p>
            <a:r>
              <a:rPr lang="vi-VN" smtClean="0"/>
              <a:t>Giải thích: 5b = 0101 sau khi dịch 1 trở thành 0010 (=2d) và cứ tiếp tục như vậy.</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4093021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E249121B-92D1-4E01-9A25-9830FD6D4B89}" type="datetime1">
              <a:rPr lang="vi-VN" smtClean="0"/>
              <a:t>01/12/2018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CD10390C-C953-40B9-AF99-C944BE0F1035}" type="datetime1">
              <a:rPr lang="vi-VN" smtClean="0"/>
              <a:t>01/12/2018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B1D9EC07-D8EE-478E-B171-AC0656FCEBD2}" type="datetime1">
              <a:rPr lang="vi-VN" smtClean="0"/>
              <a:t>01/12/2018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A100396-9DCB-432F-9E70-D7A30FBE05E6}" type="datetime1">
              <a:rPr lang="vi-VN" smtClean="0"/>
              <a:t>01/12/2018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EC46C5D1-73B2-416F-B28B-F5A9DA3F8749}" type="datetime1">
              <a:rPr lang="vi-VN" smtClean="0"/>
              <a:t>01/12/2018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C65AB1F-95B3-463A-8F8C-F0D198C2913E}" type="datetime1">
              <a:rPr lang="vi-VN" smtClean="0"/>
              <a:t>01/12/2018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54E8D935-0C16-478F-AB60-4B1B3713FD3E}" type="datetime1">
              <a:rPr lang="vi-VN" smtClean="0"/>
              <a:t>01/12/2018</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065676F-C303-46A3-9C4B-75F9B8262154}" type="datetime1">
              <a:rPr lang="vi-VN" smtClean="0"/>
              <a:t>01/12/2018</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CA61E294-09A0-46F2-89BD-81F10FBAD460}" type="datetime1">
              <a:rPr lang="vi-VN" smtClean="0"/>
              <a:t>01/12/2018</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ECBBBCF6-4F8D-4AB6-A8BD-9DFC658BEF93}" type="datetime1">
              <a:rPr lang="vi-VN" smtClean="0"/>
              <a:t>01/12/2018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B2E9D62C-891A-4A03-8A3C-5C59428315E0}" type="datetime1">
              <a:rPr lang="vi-VN" smtClean="0"/>
              <a:t>01/12/2018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733F8F3D-CC22-43C4-995C-9097E9EA9B24}" type="datetime1">
              <a:rPr lang="vi-VN" smtClean="0"/>
              <a:t>01/12/2018</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895600"/>
            <a:ext cx="5943600" cy="2286000"/>
          </a:xfrm>
        </p:spPr>
        <p:txBody>
          <a:bodyPr>
            <a:noAutofit/>
          </a:bodyPr>
          <a:lstStyle/>
          <a:p>
            <a:r>
              <a:rPr lang="en-US" sz="4800" b="1" smtClean="0"/>
              <a:t>ĐA NĂNG HÓA</a:t>
            </a:r>
            <a:br>
              <a:rPr lang="en-US" sz="4800" b="1" smtClean="0"/>
            </a:br>
            <a:r>
              <a:rPr lang="en-US" sz="4800" b="1" smtClean="0"/>
              <a:t>TOÁN </a:t>
            </a:r>
            <a:r>
              <a:rPr lang="en-US" sz="4800" b="1" smtClean="0"/>
              <a:t>TỬ (TT)</a:t>
            </a:r>
            <a:endParaRPr lang="es-ES" sz="4800" b="1" dirty="0">
              <a:solidFill>
                <a:schemeClr val="tx1"/>
              </a:solidFill>
            </a:endParaRPr>
          </a:p>
        </p:txBody>
      </p:sp>
      <p:pic>
        <p:nvPicPr>
          <p:cNvPr id="5" name="Picture 8" descr="http://www.dreamscoder.com/images/Languages/cp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7546" y="771166"/>
            <a:ext cx="1522551" cy="1819634"/>
          </a:xfrm>
          <a:prstGeom prst="rect">
            <a:avLst/>
          </a:prstGeom>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định nghĩa hai phép toán trên, cần thể hiện ý nghĩa sau:</a:t>
            </a:r>
          </a:p>
          <a:p>
            <a:pPr lvl="1" algn="just">
              <a:lnSpc>
                <a:spcPct val="130000"/>
              </a:lnSpc>
              <a:spcBef>
                <a:spcPts val="300"/>
              </a:spcBef>
              <a:spcAft>
                <a:spcPts val="300"/>
              </a:spcAft>
              <a:buNone/>
            </a:pPr>
            <a:r>
              <a:rPr lang="pt-BR" smtClean="0">
                <a:latin typeface="Arial" pitchFamily="34" charset="0"/>
                <a:cs typeface="Arial" pitchFamily="34" charset="0"/>
              </a:rPr>
              <a:t>a &gt;&gt; b; 		//bỏ a vào b</a:t>
            </a:r>
          </a:p>
          <a:p>
            <a:pPr lvl="1" algn="just">
              <a:lnSpc>
                <a:spcPct val="130000"/>
              </a:lnSpc>
              <a:spcBef>
                <a:spcPts val="300"/>
              </a:spcBef>
              <a:spcAft>
                <a:spcPts val="300"/>
              </a:spcAft>
              <a:buNone/>
            </a:pPr>
            <a:r>
              <a:rPr lang="pt-BR" smtClean="0">
                <a:latin typeface="Arial" pitchFamily="34" charset="0"/>
                <a:cs typeface="Arial" pitchFamily="34" charset="0"/>
              </a:rPr>
              <a:t>a &lt;&lt; b;		//bỏ b vào a </a:t>
            </a:r>
          </a:p>
          <a:p>
            <a:pPr lvl="1" algn="just">
              <a:lnSpc>
                <a:spcPct val="130000"/>
              </a:lnSpc>
              <a:spcBef>
                <a:spcPts val="300"/>
              </a:spcBef>
              <a:spcAft>
                <a:spcPts val="300"/>
              </a:spcAft>
              <a:buNone/>
            </a:pPr>
            <a:r>
              <a:rPr lang="pt-BR" smtClean="0">
                <a:latin typeface="Arial" pitchFamily="34" charset="0"/>
                <a:cs typeface="Arial" pitchFamily="34" charset="0"/>
              </a:rPr>
              <a:t>cout &lt;&lt; a &lt;&lt; “\n”; 	// bỏ a và “\n” vào cout</a:t>
            </a:r>
          </a:p>
          <a:p>
            <a:pPr lvl="1" algn="just">
              <a:lnSpc>
                <a:spcPct val="130000"/>
              </a:lnSpc>
              <a:spcBef>
                <a:spcPts val="300"/>
              </a:spcBef>
              <a:spcAft>
                <a:spcPts val="300"/>
              </a:spcAft>
              <a:buNone/>
            </a:pPr>
            <a:r>
              <a:rPr lang="pt-BR" smtClean="0">
                <a:latin typeface="Arial" pitchFamily="34" charset="0"/>
                <a:cs typeface="Arial" pitchFamily="34" charset="0"/>
              </a:rPr>
              <a:t>cin &gt;&gt; a &gt;&gt; b; 	// bỏ cin vào a và b</a:t>
            </a:r>
            <a:endParaRPr lang="en-US"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cout</a:t>
            </a:r>
            <a:r>
              <a:rPr lang="vi-VN" sz="2800" smtClean="0">
                <a:solidFill>
                  <a:schemeClr val="tx1">
                    <a:lumMod val="95000"/>
                    <a:lumOff val="5000"/>
                  </a:schemeClr>
                </a:solidFill>
                <a:latin typeface="Arial" pitchFamily="34" charset="0"/>
                <a:cs typeface="Arial" pitchFamily="34" charset="0"/>
              </a:rPr>
              <a:t>, </a:t>
            </a:r>
            <a:r>
              <a:rPr lang="vi-VN" sz="2800" smtClean="0">
                <a:solidFill>
                  <a:srgbClr val="0066FF"/>
                </a:solidFill>
                <a:latin typeface="Arial" pitchFamily="34" charset="0"/>
                <a:cs typeface="Arial" pitchFamily="34" charset="0"/>
              </a:rPr>
              <a:t>cerr</a:t>
            </a:r>
            <a:r>
              <a:rPr lang="vi-VN" sz="2800" smtClean="0">
                <a:solidFill>
                  <a:schemeClr val="tx1">
                    <a:lumMod val="95000"/>
                    <a:lumOff val="5000"/>
                  </a:schemeClr>
                </a:solidFill>
                <a:latin typeface="Arial" pitchFamily="34" charset="0"/>
                <a:cs typeface="Arial" pitchFamily="34" charset="0"/>
              </a:rPr>
              <a:t> là các biến thuộc 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đại diện cho thiết bị xuất chuẩn (mặc nhiên là màn hình) và thiết bị báo lỗi chuẩn (luôn luôn là màn hình).</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0070C0"/>
                </a:solidFill>
                <a:latin typeface="Arial" pitchFamily="34" charset="0"/>
                <a:cs typeface="Arial" pitchFamily="34" charset="0"/>
              </a:rPr>
              <a:t>cin</a:t>
            </a:r>
            <a:r>
              <a:rPr lang="vi-VN" sz="2800" smtClean="0">
                <a:solidFill>
                  <a:schemeClr val="tx1">
                    <a:lumMod val="95000"/>
                    <a:lumOff val="5000"/>
                  </a:schemeClr>
                </a:solidFill>
                <a:latin typeface="Arial" pitchFamily="34" charset="0"/>
                <a:cs typeface="Arial" pitchFamily="34" charset="0"/>
              </a:rPr>
              <a:t> là một đối tượng thuộc lớp </a:t>
            </a:r>
            <a:r>
              <a:rPr lang="vi-VN" sz="2800" smtClean="0">
                <a:solidFill>
                  <a:srgbClr val="FF3300"/>
                </a:solidFill>
                <a:latin typeface="Arial" pitchFamily="34" charset="0"/>
                <a:cs typeface="Arial" pitchFamily="34" charset="0"/>
              </a:rPr>
              <a:t>istream</a:t>
            </a:r>
            <a:r>
              <a:rPr lang="vi-VN" sz="2800" smtClean="0">
                <a:solidFill>
                  <a:schemeClr val="tx1">
                    <a:lumMod val="95000"/>
                    <a:lumOff val="5000"/>
                  </a:schemeClr>
                </a:solidFill>
                <a:latin typeface="Arial" pitchFamily="34" charset="0"/>
                <a:cs typeface="Arial" pitchFamily="34" charset="0"/>
              </a:rPr>
              <a:t> đại diện cho thiết bị nhập chuẩn, mặc nhiên là bàn phím.</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Với khai báo của 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như trên ta có thể thực hiện phép toán &lt;&lt; với toán hạng thứ nhất là một dòng dữ liệu xuất (cout, ce</a:t>
            </a:r>
            <a:r>
              <a:rPr lang="en-US" sz="2800" smtClean="0">
                <a:solidFill>
                  <a:schemeClr val="tx1">
                    <a:lumMod val="95000"/>
                    <a:lumOff val="5000"/>
                  </a:schemeClr>
                </a:solidFill>
                <a:latin typeface="Arial" pitchFamily="34" charset="0"/>
                <a:cs typeface="Arial" pitchFamily="34" charset="0"/>
              </a:rPr>
              <a:t>r</a:t>
            </a:r>
            <a:r>
              <a:rPr lang="vi-VN" sz="2800" smtClean="0">
                <a:solidFill>
                  <a:schemeClr val="tx1">
                    <a:lumMod val="95000"/>
                    <a:lumOff val="5000"/>
                  </a:schemeClr>
                </a:solidFill>
                <a:latin typeface="Arial" pitchFamily="34" charset="0"/>
                <a:cs typeface="Arial" pitchFamily="34" charset="0"/>
              </a:rPr>
              <a:t>r, tập tin…), toán hạng thứ hai thuộc các kiểu cơ bản (nguyên, thực, char *, con trỏ…).</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Tương tự, ta có thể áp dụng phép toán &gt;&gt; với toán hạng thứ nhất thuộc lớp </a:t>
            </a:r>
            <a:r>
              <a:rPr lang="vi-VN" sz="2800">
                <a:solidFill>
                  <a:srgbClr val="FF3300"/>
                </a:solidFill>
                <a:latin typeface="Arial" pitchFamily="34" charset="0"/>
                <a:cs typeface="Arial" pitchFamily="34" charset="0"/>
              </a:rPr>
              <a:t>istream</a:t>
            </a:r>
            <a:r>
              <a:rPr lang="vi-VN" sz="2800">
                <a:solidFill>
                  <a:schemeClr val="tx1">
                    <a:lumMod val="95000"/>
                    <a:lumOff val="5000"/>
                  </a:schemeClr>
                </a:solidFill>
                <a:latin typeface="Arial" pitchFamily="34" charset="0"/>
                <a:cs typeface="Arial" pitchFamily="34" charset="0"/>
              </a:rPr>
              <a:t> (ví dụ cin), toán hạng thứ hai là tham chiếu đến kiểu cơ bản hoặc con trỏ (nguyên, thực, char *).</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Lớp ostream</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lnSpc>
                <a:spcPct val="90000"/>
              </a:lnSpc>
              <a:spcBef>
                <a:spcPts val="0"/>
              </a:spcBef>
              <a:buFont typeface="Wingdings" pitchFamily="2" charset="2"/>
              <a:buNone/>
            </a:pPr>
            <a:r>
              <a:rPr lang="en-US" b="0">
                <a:solidFill>
                  <a:srgbClr val="0000FF"/>
                </a:solidFill>
              </a:rPr>
              <a:t>class</a:t>
            </a:r>
            <a:r>
              <a:rPr lang="en-US" b="0">
                <a:solidFill>
                  <a:srgbClr val="000000"/>
                </a:solidFill>
              </a:rPr>
              <a:t> ostream : </a:t>
            </a:r>
            <a:r>
              <a:rPr lang="en-US" b="0">
                <a:solidFill>
                  <a:srgbClr val="0000FF"/>
                </a:solidFill>
              </a:rPr>
              <a:t>virtual public</a:t>
            </a:r>
            <a:r>
              <a:rPr lang="en-US" b="0">
                <a:solidFill>
                  <a:srgbClr val="000000"/>
                </a:solidFill>
              </a:rPr>
              <a:t> ios {</a:t>
            </a:r>
          </a:p>
          <a:p>
            <a:pPr marL="342900" indent="-342900">
              <a:lnSpc>
                <a:spcPct val="90000"/>
              </a:lnSpc>
              <a:spcBef>
                <a:spcPts val="0"/>
              </a:spcBef>
              <a:buFont typeface="Wingdings" pitchFamily="2" charset="2"/>
              <a:buNone/>
            </a:pPr>
            <a:r>
              <a:rPr lang="en-US" b="0">
                <a:solidFill>
                  <a:srgbClr val="0000FF"/>
                </a:solidFill>
              </a:rPr>
              <a:t>public</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 Formatted insertion operations</a:t>
            </a:r>
          </a:p>
          <a:p>
            <a:pPr marL="342900" indent="-342900">
              <a:lnSpc>
                <a:spcPct val="90000"/>
              </a:lnSpc>
              <a:spcBef>
                <a:spcPts val="0"/>
              </a:spcBef>
              <a:buFont typeface="Wingdings" pitchFamily="2" charset="2"/>
              <a:buNone/>
            </a:pPr>
            <a:r>
              <a:rPr lang="en-US" b="0">
                <a:solidFill>
                  <a:srgbClr val="000000"/>
                </a:solidFill>
              </a:rPr>
              <a:t>	ostream &amp; operator&lt;&lt; </a:t>
            </a:r>
            <a:r>
              <a:rPr lang="en-US" b="0" smtClean="0">
                <a:solidFill>
                  <a:srgbClr val="000000"/>
                </a:solidFill>
              </a:rPr>
              <a:t>(signed </a:t>
            </a:r>
            <a:r>
              <a:rPr lang="en-US" b="0">
                <a:solidFill>
                  <a:srgbClr val="000000"/>
                </a:solidFill>
              </a:rPr>
              <a:t>char);</a:t>
            </a:r>
          </a:p>
          <a:p>
            <a:pPr marL="342900" indent="-342900">
              <a:lnSpc>
                <a:spcPct val="90000"/>
              </a:lnSpc>
              <a:spcBef>
                <a:spcPts val="0"/>
              </a:spcBef>
              <a:buFont typeface="Wingdings" pitchFamily="2" charset="2"/>
              <a:buNone/>
            </a:pPr>
            <a:r>
              <a:rPr lang="en-US" b="0">
                <a:solidFill>
                  <a:srgbClr val="000000"/>
                </a:solidFill>
              </a:rPr>
              <a:t>	ostream &amp; operator&lt;&lt; (unsigned char);</a:t>
            </a:r>
          </a:p>
          <a:p>
            <a:pPr marL="342900" indent="-342900">
              <a:lnSpc>
                <a:spcPct val="90000"/>
              </a:lnSpc>
              <a:spcBef>
                <a:spcPts val="0"/>
              </a:spcBef>
              <a:buFont typeface="Wingdings" pitchFamily="2" charset="2"/>
              <a:buNone/>
            </a:pPr>
            <a:r>
              <a:rPr lang="en-US" b="0">
                <a:solidFill>
                  <a:srgbClr val="000000"/>
                </a:solidFill>
              </a:rPr>
              <a:t>	ostream &amp; operator&lt;&lt; (int);</a:t>
            </a:r>
          </a:p>
          <a:p>
            <a:pPr marL="342900" indent="-342900">
              <a:lnSpc>
                <a:spcPct val="90000"/>
              </a:lnSpc>
              <a:spcBef>
                <a:spcPts val="0"/>
              </a:spcBef>
              <a:buFont typeface="Wingdings" pitchFamily="2" charset="2"/>
              <a:buNone/>
            </a:pPr>
            <a:r>
              <a:rPr lang="en-US" b="0">
                <a:solidFill>
                  <a:srgbClr val="000000"/>
                </a:solidFill>
              </a:rPr>
              <a:t>	ostream &amp; operator&lt;&lt; (unsigned int);</a:t>
            </a:r>
          </a:p>
          <a:p>
            <a:pPr marL="342900" indent="-342900">
              <a:lnSpc>
                <a:spcPct val="90000"/>
              </a:lnSpc>
              <a:spcBef>
                <a:spcPts val="0"/>
              </a:spcBef>
              <a:buFont typeface="Wingdings" pitchFamily="2" charset="2"/>
              <a:buNone/>
            </a:pPr>
            <a:r>
              <a:rPr lang="en-US" b="0">
                <a:solidFill>
                  <a:srgbClr val="000000"/>
                </a:solidFill>
              </a:rPr>
              <a:t>	ostream &amp; operator&lt;&lt; (long);</a:t>
            </a:r>
          </a:p>
          <a:p>
            <a:pPr marL="342900" indent="-342900">
              <a:lnSpc>
                <a:spcPct val="90000"/>
              </a:lnSpc>
              <a:spcBef>
                <a:spcPts val="0"/>
              </a:spcBef>
              <a:buFont typeface="Wingdings" pitchFamily="2" charset="2"/>
              <a:buNone/>
            </a:pPr>
            <a:r>
              <a:rPr lang="en-US" b="0">
                <a:solidFill>
                  <a:srgbClr val="000000"/>
                </a:solidFill>
              </a:rPr>
              <a:t>	ostream &amp; operator&lt;&lt; (unsigned long);</a:t>
            </a:r>
          </a:p>
          <a:p>
            <a:pPr marL="342900" indent="-342900">
              <a:lnSpc>
                <a:spcPct val="90000"/>
              </a:lnSpc>
              <a:spcBef>
                <a:spcPts val="0"/>
              </a:spcBef>
              <a:buFont typeface="Wingdings" pitchFamily="2" charset="2"/>
              <a:buNone/>
            </a:pPr>
            <a:r>
              <a:rPr lang="en-US" b="0">
                <a:solidFill>
                  <a:srgbClr val="000000"/>
                </a:solidFill>
              </a:rPr>
              <a:t>	ostream &amp; operator&lt;&lt; (float);</a:t>
            </a:r>
          </a:p>
          <a:p>
            <a:pPr marL="342900" indent="-342900">
              <a:lnSpc>
                <a:spcPct val="90000"/>
              </a:lnSpc>
              <a:spcBef>
                <a:spcPts val="0"/>
              </a:spcBef>
              <a:buFont typeface="Wingdings" pitchFamily="2" charset="2"/>
              <a:buNone/>
            </a:pPr>
            <a:r>
              <a:rPr lang="en-US" b="0">
                <a:solidFill>
                  <a:srgbClr val="000000"/>
                </a:solidFill>
              </a:rPr>
              <a:t>	ostream &amp; operator&lt;&lt; (double);</a:t>
            </a:r>
          </a:p>
          <a:p>
            <a:pPr marL="342900" indent="-342900">
              <a:lnSpc>
                <a:spcPct val="90000"/>
              </a:lnSpc>
              <a:spcBef>
                <a:spcPts val="0"/>
              </a:spcBef>
              <a:buFont typeface="Wingdings" pitchFamily="2" charset="2"/>
              <a:buNone/>
            </a:pPr>
            <a:r>
              <a:rPr lang="en-US" b="0">
                <a:solidFill>
                  <a:srgbClr val="000000"/>
                </a:solidFill>
              </a:rPr>
              <a:t>	ostream &amp; operator&lt;&lt; (</a:t>
            </a:r>
            <a:r>
              <a:rPr lang="en-US" b="0" smtClean="0">
                <a:solidFill>
                  <a:srgbClr val="000000"/>
                </a:solidFill>
              </a:rPr>
              <a:t>const signed char </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ostream &amp; operator&lt;&lt; (const unsigned </a:t>
            </a:r>
            <a:r>
              <a:rPr lang="en-US" b="0" smtClean="0">
                <a:solidFill>
                  <a:srgbClr val="000000"/>
                </a:solidFill>
              </a:rPr>
              <a:t>char </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ostream &amp; operator&lt;&lt; (void </a:t>
            </a:r>
            <a:r>
              <a:rPr lang="en-US" b="0" smtClean="0">
                <a:solidFill>
                  <a:srgbClr val="000000"/>
                </a:solidFill>
              </a:rPr>
              <a:t>*);</a:t>
            </a:r>
            <a:endParaRPr lang="en-US" b="0">
              <a:solidFill>
                <a:srgbClr val="000000"/>
              </a:solidFill>
            </a:endParaRPr>
          </a:p>
          <a:p>
            <a:pPr marL="342900" indent="-342900">
              <a:lnSpc>
                <a:spcPct val="90000"/>
              </a:lnSpc>
              <a:spcBef>
                <a:spcPts val="0"/>
              </a:spcBef>
              <a:buFont typeface="Wingdings" pitchFamily="2" charset="2"/>
              <a:buNone/>
            </a:pPr>
            <a:r>
              <a:rPr lang="en-US" b="0">
                <a:solidFill>
                  <a:srgbClr val="000000"/>
                </a:solidFill>
              </a:rPr>
              <a:t>	// ...</a:t>
            </a:r>
          </a:p>
          <a:p>
            <a:pPr marL="342900" indent="-342900">
              <a:lnSpc>
                <a:spcPct val="90000"/>
              </a:lnSpc>
              <a:spcBef>
                <a:spcPts val="0"/>
              </a:spcBef>
              <a:buFont typeface="Wingdings" pitchFamily="2" charset="2"/>
              <a:buNone/>
            </a:pPr>
            <a:r>
              <a:rPr lang="en-US" b="0">
                <a:solidFill>
                  <a:srgbClr val="0000FF"/>
                </a:solidFill>
              </a:rPr>
              <a:t>private</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//data ...</a:t>
            </a:r>
          </a:p>
          <a:p>
            <a:pPr marL="342900" indent="-342900">
              <a:lnSpc>
                <a:spcPct val="90000"/>
              </a:lnSpc>
              <a:spcBef>
                <a:spcPts val="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Lớp </a:t>
            </a:r>
            <a:r>
              <a:rPr lang="en-US" b="1" smtClean="0">
                <a:effectLst>
                  <a:outerShdw blurRad="38100" dist="38100" dir="2700000" algn="tl">
                    <a:srgbClr val="000000">
                      <a:alpha val="43137"/>
                    </a:srgbClr>
                  </a:outerShdw>
                </a:effectLst>
                <a:latin typeface="Arial" pitchFamily="34" charset="0"/>
                <a:cs typeface="Arial" pitchFamily="34" charset="0"/>
              </a:rPr>
              <a:t>i</a:t>
            </a:r>
            <a:r>
              <a:rPr lang="vi-VN" b="1" smtClean="0">
                <a:effectLst>
                  <a:outerShdw blurRad="38100" dist="38100" dir="2700000" algn="tl">
                    <a:srgbClr val="000000">
                      <a:alpha val="43137"/>
                    </a:srgbClr>
                  </a:outerShdw>
                </a:effectLst>
                <a:latin typeface="Arial" pitchFamily="34" charset="0"/>
                <a:cs typeface="Arial" pitchFamily="34" charset="0"/>
              </a:rPr>
              <a:t>stream</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lnSpc>
                <a:spcPct val="90000"/>
              </a:lnSpc>
              <a:spcBef>
                <a:spcPts val="0"/>
              </a:spcBef>
              <a:buFont typeface="Wingdings" pitchFamily="2" charset="2"/>
              <a:buNone/>
            </a:pPr>
            <a:r>
              <a:rPr lang="en-US" b="0">
                <a:solidFill>
                  <a:srgbClr val="0000FF"/>
                </a:solidFill>
              </a:rPr>
              <a:t>class</a:t>
            </a:r>
            <a:r>
              <a:rPr lang="en-US" b="0">
                <a:solidFill>
                  <a:srgbClr val="000000"/>
                </a:solidFill>
              </a:rPr>
              <a:t> istream : </a:t>
            </a:r>
            <a:r>
              <a:rPr lang="en-US" b="0">
                <a:solidFill>
                  <a:srgbClr val="0000FF"/>
                </a:solidFill>
              </a:rPr>
              <a:t>virtual public</a:t>
            </a:r>
            <a:r>
              <a:rPr lang="en-US" b="0">
                <a:solidFill>
                  <a:srgbClr val="000000"/>
                </a:solidFill>
              </a:rPr>
              <a:t> ios {</a:t>
            </a:r>
          </a:p>
          <a:p>
            <a:pPr marL="342900" indent="-342900">
              <a:lnSpc>
                <a:spcPct val="90000"/>
              </a:lnSpc>
              <a:spcBef>
                <a:spcPts val="0"/>
              </a:spcBef>
              <a:buFont typeface="Wingdings" pitchFamily="2" charset="2"/>
              <a:buNone/>
            </a:pPr>
            <a:r>
              <a:rPr lang="en-US" b="0">
                <a:solidFill>
                  <a:srgbClr val="0000FF"/>
                </a:solidFill>
              </a:rPr>
              <a:t>public</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istream &amp; getline(char  *, int, char = '\n');</a:t>
            </a:r>
          </a:p>
          <a:p>
            <a:pPr marL="342900" indent="-342900">
              <a:lnSpc>
                <a:spcPct val="90000"/>
              </a:lnSpc>
              <a:spcBef>
                <a:spcPts val="0"/>
              </a:spcBef>
              <a:buFont typeface="Wingdings" pitchFamily="2" charset="2"/>
              <a:buNone/>
            </a:pPr>
            <a:r>
              <a:rPr lang="en-US" b="0">
                <a:solidFill>
                  <a:srgbClr val="000000"/>
                </a:solidFill>
              </a:rPr>
              <a:t>	istream &amp; operator&gt;&gt; </a:t>
            </a:r>
            <a:r>
              <a:rPr lang="en-US" b="0" smtClean="0">
                <a:solidFill>
                  <a:srgbClr val="000000"/>
                </a:solidFill>
              </a:rPr>
              <a:t>(signed </a:t>
            </a:r>
            <a:r>
              <a:rPr lang="en-US" b="0">
                <a:solidFill>
                  <a:srgbClr val="000000"/>
                </a:solidFill>
              </a:rPr>
              <a:t>char  *);</a:t>
            </a:r>
          </a:p>
          <a:p>
            <a:pPr marL="342900" indent="-342900">
              <a:lnSpc>
                <a:spcPct val="90000"/>
              </a:lnSpc>
              <a:spcBef>
                <a:spcPts val="0"/>
              </a:spcBef>
              <a:buFont typeface="Wingdings" pitchFamily="2" charset="2"/>
              <a:buNone/>
            </a:pPr>
            <a:r>
              <a:rPr lang="en-US" b="0">
                <a:solidFill>
                  <a:srgbClr val="000000"/>
                </a:solidFill>
              </a:rPr>
              <a:t>	istream &amp; operator&gt;&gt; (unsigned char  *);</a:t>
            </a:r>
          </a:p>
          <a:p>
            <a:pPr marL="342900" indent="-342900">
              <a:lnSpc>
                <a:spcPct val="90000"/>
              </a:lnSpc>
              <a:spcBef>
                <a:spcPts val="0"/>
              </a:spcBef>
              <a:buFont typeface="Wingdings" pitchFamily="2" charset="2"/>
              <a:buNone/>
            </a:pPr>
            <a:r>
              <a:rPr lang="en-US" b="0">
                <a:solidFill>
                  <a:srgbClr val="000000"/>
                </a:solidFill>
              </a:rPr>
              <a:t>	istream &amp; operator&gt;&gt; (unsigned char  &amp;);</a:t>
            </a:r>
          </a:p>
          <a:p>
            <a:pPr marL="342900" indent="-342900">
              <a:lnSpc>
                <a:spcPct val="90000"/>
              </a:lnSpc>
              <a:spcBef>
                <a:spcPts val="0"/>
              </a:spcBef>
              <a:buFont typeface="Wingdings" pitchFamily="2" charset="2"/>
              <a:buNone/>
            </a:pPr>
            <a:r>
              <a:rPr lang="en-US" b="0">
                <a:solidFill>
                  <a:srgbClr val="000000"/>
                </a:solidFill>
              </a:rPr>
              <a:t>	istream &amp; operator&gt;&gt; </a:t>
            </a:r>
            <a:r>
              <a:rPr lang="en-US" b="0" smtClean="0">
                <a:solidFill>
                  <a:srgbClr val="000000"/>
                </a:solidFill>
              </a:rPr>
              <a:t>(signed </a:t>
            </a:r>
            <a:r>
              <a:rPr lang="en-US" b="0">
                <a:solidFill>
                  <a:srgbClr val="000000"/>
                </a:solidFill>
              </a:rPr>
              <a:t>char  &amp;);</a:t>
            </a:r>
          </a:p>
          <a:p>
            <a:pPr marL="342900" indent="-342900">
              <a:lnSpc>
                <a:spcPct val="90000"/>
              </a:lnSpc>
              <a:spcBef>
                <a:spcPts val="0"/>
              </a:spcBef>
              <a:buFont typeface="Wingdings" pitchFamily="2" charset="2"/>
              <a:buNone/>
            </a:pPr>
            <a:r>
              <a:rPr lang="en-US" b="0">
                <a:solidFill>
                  <a:srgbClr val="000000"/>
                </a:solidFill>
              </a:rPr>
              <a:t>	istream &amp; operator&gt;&gt; (short  &amp;);</a:t>
            </a:r>
          </a:p>
          <a:p>
            <a:pPr marL="342900" indent="-342900">
              <a:lnSpc>
                <a:spcPct val="90000"/>
              </a:lnSpc>
              <a:spcBef>
                <a:spcPts val="0"/>
              </a:spcBef>
              <a:buFont typeface="Wingdings" pitchFamily="2" charset="2"/>
              <a:buNone/>
            </a:pPr>
            <a:r>
              <a:rPr lang="en-US" b="0">
                <a:solidFill>
                  <a:srgbClr val="000000"/>
                </a:solidFill>
              </a:rPr>
              <a:t>	istream &amp; operator&gt;&gt; (int  &amp;);</a:t>
            </a:r>
          </a:p>
          <a:p>
            <a:pPr marL="342900" indent="-342900">
              <a:lnSpc>
                <a:spcPct val="90000"/>
              </a:lnSpc>
              <a:spcBef>
                <a:spcPts val="0"/>
              </a:spcBef>
              <a:buFont typeface="Wingdings" pitchFamily="2" charset="2"/>
              <a:buNone/>
            </a:pPr>
            <a:r>
              <a:rPr lang="en-US" b="0">
                <a:solidFill>
                  <a:srgbClr val="000000"/>
                </a:solidFill>
              </a:rPr>
              <a:t>	istream &amp; operator&gt;&gt; (long  &amp;);</a:t>
            </a:r>
          </a:p>
          <a:p>
            <a:pPr marL="342900" indent="-342900">
              <a:lnSpc>
                <a:spcPct val="90000"/>
              </a:lnSpc>
              <a:spcBef>
                <a:spcPts val="0"/>
              </a:spcBef>
              <a:buFont typeface="Wingdings" pitchFamily="2" charset="2"/>
              <a:buNone/>
            </a:pPr>
            <a:r>
              <a:rPr lang="en-US" b="0">
                <a:solidFill>
                  <a:srgbClr val="000000"/>
                </a:solidFill>
              </a:rPr>
              <a:t>	istream &amp; operator&gt;&gt; (unsigned short  &amp;);</a:t>
            </a:r>
          </a:p>
          <a:p>
            <a:pPr marL="342900" indent="-342900">
              <a:lnSpc>
                <a:spcPct val="90000"/>
              </a:lnSpc>
              <a:spcBef>
                <a:spcPts val="0"/>
              </a:spcBef>
              <a:buFont typeface="Wingdings" pitchFamily="2" charset="2"/>
              <a:buNone/>
            </a:pPr>
            <a:r>
              <a:rPr lang="en-US" b="0">
                <a:solidFill>
                  <a:srgbClr val="000000"/>
                </a:solidFill>
              </a:rPr>
              <a:t>	istream &amp; operator&gt;&gt; (unsigned int  &amp;);</a:t>
            </a:r>
          </a:p>
          <a:p>
            <a:pPr marL="342900" indent="-342900">
              <a:lnSpc>
                <a:spcPct val="90000"/>
              </a:lnSpc>
              <a:spcBef>
                <a:spcPts val="0"/>
              </a:spcBef>
              <a:buFont typeface="Wingdings" pitchFamily="2" charset="2"/>
              <a:buNone/>
            </a:pPr>
            <a:r>
              <a:rPr lang="en-US" b="0">
                <a:solidFill>
                  <a:srgbClr val="000000"/>
                </a:solidFill>
              </a:rPr>
              <a:t>	istream &amp; operator&gt;&gt; (unsigned long  &amp;);</a:t>
            </a:r>
          </a:p>
          <a:p>
            <a:pPr marL="342900" indent="-342900">
              <a:lnSpc>
                <a:spcPct val="90000"/>
              </a:lnSpc>
              <a:spcBef>
                <a:spcPts val="0"/>
              </a:spcBef>
              <a:buFont typeface="Wingdings" pitchFamily="2" charset="2"/>
              <a:buNone/>
            </a:pPr>
            <a:r>
              <a:rPr lang="en-US" b="0">
                <a:solidFill>
                  <a:srgbClr val="000000"/>
                </a:solidFill>
              </a:rPr>
              <a:t>	istream &amp; operator&gt;&gt; (float  &amp;);</a:t>
            </a:r>
          </a:p>
          <a:p>
            <a:pPr marL="342900" indent="-342900">
              <a:lnSpc>
                <a:spcPct val="90000"/>
              </a:lnSpc>
              <a:spcBef>
                <a:spcPts val="0"/>
              </a:spcBef>
              <a:buFont typeface="Wingdings" pitchFamily="2" charset="2"/>
              <a:buNone/>
            </a:pPr>
            <a:r>
              <a:rPr lang="en-US" b="0">
                <a:solidFill>
                  <a:srgbClr val="000000"/>
                </a:solidFill>
              </a:rPr>
              <a:t>	istream &amp; operator&gt;&gt; (double  &amp;);</a:t>
            </a:r>
          </a:p>
          <a:p>
            <a:pPr marL="342900" indent="-342900">
              <a:lnSpc>
                <a:spcPct val="90000"/>
              </a:lnSpc>
              <a:spcBef>
                <a:spcPts val="0"/>
              </a:spcBef>
              <a:buFont typeface="Wingdings" pitchFamily="2" charset="2"/>
              <a:buNone/>
            </a:pPr>
            <a:r>
              <a:rPr lang="en-US" b="0">
                <a:solidFill>
                  <a:srgbClr val="0000FF"/>
                </a:solidFill>
              </a:rPr>
              <a:t>private</a:t>
            </a:r>
            <a:r>
              <a:rPr lang="en-US" b="0">
                <a:solidFill>
                  <a:srgbClr val="000000"/>
                </a:solidFill>
              </a:rPr>
              <a:t>:</a:t>
            </a:r>
          </a:p>
          <a:p>
            <a:pPr marL="342900" indent="-342900">
              <a:lnSpc>
                <a:spcPct val="90000"/>
              </a:lnSpc>
              <a:spcBef>
                <a:spcPts val="0"/>
              </a:spcBef>
              <a:buFont typeface="Wingdings" pitchFamily="2" charset="2"/>
              <a:buNone/>
            </a:pPr>
            <a:r>
              <a:rPr lang="en-US" b="0">
                <a:solidFill>
                  <a:srgbClr val="000000"/>
                </a:solidFill>
              </a:rPr>
              <a:t>	// data...</a:t>
            </a:r>
          </a:p>
          <a:p>
            <a:pPr marL="342900" indent="-342900">
              <a:lnSpc>
                <a:spcPct val="90000"/>
              </a:lnSpc>
              <a:spcBef>
                <a:spcPts val="0"/>
              </a:spcBef>
              <a:buFont typeface="Wingdings" pitchFamily="2" charset="2"/>
              <a:buNone/>
            </a:pPr>
            <a:r>
              <a:rPr lang="en-US"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a:t>
            </a:r>
            <a:r>
              <a:rPr lang="vi-VN" sz="2800" smtClean="0">
                <a:solidFill>
                  <a:srgbClr val="0000FF"/>
                </a:solidFill>
                <a:latin typeface="Arial" pitchFamily="34" charset="0"/>
                <a:cs typeface="Arial" pitchFamily="34" charset="0"/>
              </a:rPr>
              <a:t>định nghĩa phép toán &lt;&lt; </a:t>
            </a:r>
            <a:r>
              <a:rPr lang="vi-VN" sz="2800" smtClean="0">
                <a:solidFill>
                  <a:schemeClr val="tx1">
                    <a:lumMod val="95000"/>
                    <a:lumOff val="5000"/>
                  </a:schemeClr>
                </a:solidFill>
                <a:latin typeface="Arial" pitchFamily="34" charset="0"/>
                <a:cs typeface="Arial" pitchFamily="34" charset="0"/>
              </a:rPr>
              <a:t>theo nghĩa xuất ra dòng dữ liệu xuất cho kiểu dữ liệu đang định nghĩa:</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Ta định nghĩa phép toán như </a:t>
            </a:r>
            <a:r>
              <a:rPr lang="vi-VN" sz="2400" smtClean="0">
                <a:solidFill>
                  <a:srgbClr val="0066FF"/>
                </a:solidFill>
                <a:latin typeface="Arial" pitchFamily="34" charset="0"/>
                <a:cs typeface="Arial" pitchFamily="34" charset="0"/>
              </a:rPr>
              <a:t>hàm toàn cục </a:t>
            </a:r>
            <a:r>
              <a:rPr lang="vi-VN" sz="2400" smtClean="0">
                <a:latin typeface="Arial" pitchFamily="34" charset="0"/>
                <a:cs typeface="Arial" pitchFamily="34" charset="0"/>
              </a:rPr>
              <a:t>với tham số thứ nhất là </a:t>
            </a:r>
            <a:r>
              <a:rPr lang="vi-VN" sz="2400" smtClean="0">
                <a:solidFill>
                  <a:srgbClr val="00B0F0"/>
                </a:solidFill>
                <a:latin typeface="Arial" pitchFamily="34" charset="0"/>
                <a:cs typeface="Arial" pitchFamily="34" charset="0"/>
              </a:rPr>
              <a:t>tham chiếu đến đối tượng thuộc lớp ostream</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Kết quả trả về là </a:t>
            </a:r>
            <a:r>
              <a:rPr lang="vi-VN" sz="2400" smtClean="0">
                <a:solidFill>
                  <a:srgbClr val="FF3300"/>
                </a:solidFill>
                <a:latin typeface="Arial" pitchFamily="34" charset="0"/>
                <a:cs typeface="Arial" pitchFamily="34" charset="0"/>
              </a:rPr>
              <a:t>tham chiếu đến chính ostream </a:t>
            </a:r>
            <a:r>
              <a:rPr lang="vi-VN" sz="2400" smtClean="0">
                <a:latin typeface="Arial" pitchFamily="34" charset="0"/>
                <a:cs typeface="Arial" pitchFamily="34" charset="0"/>
              </a:rPr>
              <a:t>đó.</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Toán hạng thứ hai thuộc lớp đang định nghĩa. </a:t>
            </a:r>
            <a:endParaRPr lang="en-US" sz="2400"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a:t>
            </a:r>
            <a:r>
              <a:rPr lang="vi-VN" sz="2800" smtClean="0">
                <a:solidFill>
                  <a:srgbClr val="0000FF"/>
                </a:solidFill>
                <a:latin typeface="Arial" pitchFamily="34" charset="0"/>
                <a:cs typeface="Arial" pitchFamily="34" charset="0"/>
              </a:rPr>
              <a:t>định nghĩa phép toán &gt;&gt; </a:t>
            </a:r>
            <a:r>
              <a:rPr lang="vi-VN" sz="2800" smtClean="0">
                <a:solidFill>
                  <a:schemeClr val="tx1">
                    <a:lumMod val="95000"/>
                    <a:lumOff val="5000"/>
                  </a:schemeClr>
                </a:solidFill>
                <a:latin typeface="Arial" pitchFamily="34" charset="0"/>
                <a:cs typeface="Arial" pitchFamily="34" charset="0"/>
              </a:rPr>
              <a:t>theo nghĩa nhập từ dòng dữ liệu nhập cho kiểu dữ liệu đang định nghĩa:</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Ta định nghĩa phép toán &gt;&gt; như </a:t>
            </a:r>
            <a:r>
              <a:rPr lang="vi-VN" sz="2400" smtClean="0">
                <a:solidFill>
                  <a:srgbClr val="0066FF"/>
                </a:solidFill>
                <a:latin typeface="Arial" pitchFamily="34" charset="0"/>
                <a:cs typeface="Arial" pitchFamily="34" charset="0"/>
              </a:rPr>
              <a:t>hàm toàn cục </a:t>
            </a:r>
            <a:r>
              <a:rPr lang="vi-VN" sz="2400" smtClean="0">
                <a:latin typeface="Arial" pitchFamily="34" charset="0"/>
                <a:cs typeface="Arial" pitchFamily="34" charset="0"/>
              </a:rPr>
              <a:t>với tham số thứ nhất là </a:t>
            </a:r>
            <a:r>
              <a:rPr lang="vi-VN" sz="2400" smtClean="0">
                <a:solidFill>
                  <a:srgbClr val="00B0F0"/>
                </a:solidFill>
                <a:latin typeface="Arial" pitchFamily="34" charset="0"/>
                <a:cs typeface="Arial" pitchFamily="34" charset="0"/>
              </a:rPr>
              <a:t>tham chiếu đến một đối tượng thuộc lớp istream</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Kết quả trả về là </a:t>
            </a:r>
            <a:r>
              <a:rPr lang="vi-VN" sz="2400" smtClean="0">
                <a:solidFill>
                  <a:srgbClr val="FF3300"/>
                </a:solidFill>
                <a:latin typeface="Arial" pitchFamily="34" charset="0"/>
                <a:cs typeface="Arial" pitchFamily="34" charset="0"/>
              </a:rPr>
              <a:t>tham chiếu đến chính istream </a:t>
            </a:r>
            <a:r>
              <a:rPr lang="vi-VN" sz="2400" smtClean="0">
                <a:latin typeface="Arial" pitchFamily="34" charset="0"/>
                <a:cs typeface="Arial" pitchFamily="34" charset="0"/>
              </a:rPr>
              <a:t>đó.</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Toán hạng thứ hai là tham chiếu đến đối tượng thuộc lớp đang định nghĩa.</a:t>
            </a:r>
            <a:endParaRPr lang="en-US" sz="2400"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85000"/>
              </a:lnSpc>
              <a:spcBef>
                <a:spcPct val="20000"/>
              </a:spcBef>
              <a:buFont typeface="Wingdings" pitchFamily="2" charset="2"/>
              <a:buNone/>
            </a:pPr>
            <a:r>
              <a:rPr lang="en-US" sz="2000" b="0">
                <a:solidFill>
                  <a:srgbClr val="0000FF"/>
                </a:solidFill>
              </a:rPr>
              <a:t>class</a:t>
            </a:r>
            <a:r>
              <a:rPr lang="en-US" sz="2000" b="0">
                <a:solidFill>
                  <a:srgbClr val="000000"/>
                </a:solidFill>
              </a:rPr>
              <a:t> PhanSo {</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tu, 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UocLuoc();</a:t>
            </a:r>
          </a:p>
          <a:p>
            <a:pPr marL="342900" indent="-342900">
              <a:lnSpc>
                <a:spcPct val="8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85000"/>
              </a:lnSpc>
              <a:spcBef>
                <a:spcPct val="20000"/>
              </a:spcBef>
              <a:buFont typeface="Wingdings" pitchFamily="2" charset="2"/>
              <a:buNone/>
            </a:pPr>
            <a:r>
              <a:rPr lang="en-US" sz="2000" b="0">
                <a:solidFill>
                  <a:srgbClr val="000000"/>
                </a:solidFill>
              </a:rPr>
              <a:t>	PhanSo ( </a:t>
            </a:r>
            <a:r>
              <a:rPr lang="en-US" sz="2000" b="0">
                <a:solidFill>
                  <a:srgbClr val="0000FF"/>
                </a:solidFill>
              </a:rPr>
              <a:t>long</a:t>
            </a:r>
            <a:r>
              <a:rPr lang="en-US" sz="2000" b="0">
                <a:solidFill>
                  <a:srgbClr val="000000"/>
                </a:solidFill>
              </a:rPr>
              <a:t> t = 0, </a:t>
            </a:r>
            <a:r>
              <a:rPr lang="en-US" sz="2000" b="0">
                <a:solidFill>
                  <a:srgbClr val="0000FF"/>
                </a:solidFill>
              </a:rPr>
              <a:t>long</a:t>
            </a:r>
            <a:r>
              <a:rPr lang="en-US" sz="2000" b="0">
                <a:solidFill>
                  <a:srgbClr val="000000"/>
                </a:solidFill>
              </a:rPr>
              <a:t> m = 1) {Set(t,m);}</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Set ( </a:t>
            </a:r>
            <a:r>
              <a:rPr lang="en-US" sz="2000" b="0">
                <a:solidFill>
                  <a:srgbClr val="0000FF"/>
                </a:solidFill>
              </a:rPr>
              <a:t>long</a:t>
            </a:r>
            <a:r>
              <a:rPr lang="en-US" sz="2000" b="0">
                <a:solidFill>
                  <a:srgbClr val="000000"/>
                </a:solidFill>
              </a:rPr>
              <a:t> t, </a:t>
            </a:r>
            <a:r>
              <a:rPr lang="en-US" sz="2000" b="0">
                <a:solidFill>
                  <a:srgbClr val="0000FF"/>
                </a:solidFill>
              </a:rPr>
              <a:t>long</a:t>
            </a:r>
            <a:r>
              <a:rPr lang="en-US" sz="2000" b="0">
                <a:solidFill>
                  <a:srgbClr val="000000"/>
                </a:solidFill>
              </a:rPr>
              <a:t> m);</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LayTu() </a:t>
            </a:r>
            <a:r>
              <a:rPr lang="en-US" sz="2000" b="0">
                <a:solidFill>
                  <a:srgbClr val="0000FF"/>
                </a:solidFill>
              </a:rPr>
              <a:t>const</a:t>
            </a:r>
            <a:r>
              <a:rPr lang="en-US" sz="2000" b="0">
                <a:solidFill>
                  <a:srgbClr val="000000"/>
                </a:solidFill>
              </a:rPr>
              <a:t> { </a:t>
            </a:r>
            <a:r>
              <a:rPr lang="en-US" sz="2000" b="0">
                <a:solidFill>
                  <a:srgbClr val="0000FF"/>
                </a:solidFill>
              </a:rPr>
              <a:t>return</a:t>
            </a:r>
            <a:r>
              <a:rPr lang="en-US" sz="2000" b="0">
                <a:solidFill>
                  <a:srgbClr val="000000"/>
                </a:solidFill>
              </a:rPr>
              <a:t> tu;}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long</a:t>
            </a:r>
            <a:r>
              <a:rPr lang="en-US" sz="2000" b="0">
                <a:solidFill>
                  <a:srgbClr val="000000"/>
                </a:solidFill>
              </a:rPr>
              <a:t> LayMau() </a:t>
            </a:r>
            <a:r>
              <a:rPr lang="en-US" sz="2000" b="0">
                <a:solidFill>
                  <a:srgbClr val="0000FF"/>
                </a:solidFill>
              </a:rPr>
              <a:t>const</a:t>
            </a:r>
            <a:r>
              <a:rPr lang="en-US" sz="2000" b="0">
                <a:solidFill>
                  <a:srgbClr val="000000"/>
                </a:solidFill>
              </a:rPr>
              <a:t> { </a:t>
            </a:r>
            <a:r>
              <a:rPr lang="en-US" sz="2000" b="0">
                <a:solidFill>
                  <a:srgbClr val="0000FF"/>
                </a:solidFill>
              </a:rPr>
              <a:t>return</a:t>
            </a:r>
            <a:r>
              <a:rPr lang="en-US" sz="2000" b="0">
                <a:solidFill>
                  <a:srgbClr val="000000"/>
                </a:solidFill>
              </a:rPr>
              <a:t> 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PhanSo operator / (PhanSo a, PhanSo b);</a:t>
            </a:r>
          </a:p>
          <a:p>
            <a:pPr marL="342900" indent="-342900">
              <a:lnSpc>
                <a:spcPct val="85000"/>
              </a:lnSpc>
              <a:spcBef>
                <a:spcPct val="20000"/>
              </a:spcBef>
              <a:buFont typeface="Wingdings" pitchFamily="2" charset="2"/>
              <a:buNone/>
            </a:pPr>
            <a:r>
              <a:rPr lang="en-US" sz="2000" b="0">
                <a:solidFill>
                  <a:srgbClr val="000000"/>
                </a:solidFill>
              </a:rPr>
              <a:t>	PhanSo operator -() const {return PhanSo(-tu,mau);}</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FF0303"/>
                </a:solidFill>
              </a:rPr>
              <a:t>friend istream&amp; operator &gt;&gt; (istream &amp;is, PhanSo &amp;p);</a:t>
            </a:r>
          </a:p>
          <a:p>
            <a:pPr marL="342900" indent="-342900">
              <a:lnSpc>
                <a:spcPct val="85000"/>
              </a:lnSpc>
              <a:spcBef>
                <a:spcPct val="20000"/>
              </a:spcBef>
              <a:buFont typeface="Wingdings" pitchFamily="2" charset="2"/>
              <a:buNone/>
            </a:pPr>
            <a:r>
              <a:rPr lang="en-US" sz="2000" b="0">
                <a:solidFill>
                  <a:srgbClr val="000000"/>
                </a:solidFill>
              </a:rPr>
              <a:t>	</a:t>
            </a:r>
            <a:r>
              <a:rPr lang="en-US" sz="2000" b="0">
                <a:solidFill>
                  <a:srgbClr val="FF0303"/>
                </a:solidFill>
              </a:rPr>
              <a:t>friend ostream&amp; operator &lt;&lt; (ostream &amp;os, PhanSo p);</a:t>
            </a:r>
          </a:p>
          <a:p>
            <a:pPr marL="342900" indent="-342900">
              <a:lnSpc>
                <a:spcPct val="85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000" b="0">
                <a:solidFill>
                  <a:srgbClr val="FF0303"/>
                </a:solidFill>
              </a:rPr>
              <a:t>istream&amp; operator &gt;&gt; (istream &amp;is, PhanSo &amp;p){</a:t>
            </a:r>
          </a:p>
          <a:p>
            <a:pPr marL="342900" indent="-342900">
              <a:lnSpc>
                <a:spcPct val="90000"/>
              </a:lnSpc>
              <a:spcBef>
                <a:spcPct val="20000"/>
              </a:spcBef>
              <a:buFont typeface="Wingdings" pitchFamily="2" charset="2"/>
              <a:buNone/>
            </a:pPr>
            <a:r>
              <a:rPr lang="en-US" sz="2000" b="0">
                <a:solidFill>
                  <a:srgbClr val="000000"/>
                </a:solidFill>
              </a:rPr>
              <a:t>	is &gt;&gt; p.tu &gt;&gt; p.mau;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while</a:t>
            </a:r>
            <a:r>
              <a:rPr lang="en-US" sz="2000" b="0">
                <a:solidFill>
                  <a:srgbClr val="000000"/>
                </a:solidFill>
              </a:rPr>
              <a:t> (!p.mau){</a:t>
            </a:r>
          </a:p>
          <a:p>
            <a:pPr marL="342900" indent="-342900">
              <a:lnSpc>
                <a:spcPct val="90000"/>
              </a:lnSpc>
              <a:spcBef>
                <a:spcPct val="20000"/>
              </a:spcBef>
              <a:buFont typeface="Wingdings" pitchFamily="2" charset="2"/>
              <a:buNone/>
            </a:pPr>
            <a:r>
              <a:rPr lang="en-US" sz="2000" b="0">
                <a:solidFill>
                  <a:srgbClr val="000000"/>
                </a:solidFill>
              </a:rPr>
              <a:t>		cout &lt;&lt; “Nhap lai mau so: ”; </a:t>
            </a:r>
          </a:p>
          <a:p>
            <a:pPr marL="342900" indent="-342900">
              <a:lnSpc>
                <a:spcPct val="90000"/>
              </a:lnSpc>
              <a:spcBef>
                <a:spcPct val="20000"/>
              </a:spcBef>
              <a:buFont typeface="Wingdings" pitchFamily="2" charset="2"/>
              <a:buNone/>
            </a:pPr>
            <a:r>
              <a:rPr lang="en-US" sz="2000" b="0">
                <a:solidFill>
                  <a:srgbClr val="000000"/>
                </a:solidFill>
              </a:rPr>
              <a:t>		is &gt;&gt; p.mau;</a:t>
            </a:r>
          </a:p>
          <a:p>
            <a:pPr marL="342900" indent="-342900">
              <a:lnSpc>
                <a:spcPct val="90000"/>
              </a:lnSpc>
              <a:spcBef>
                <a:spcPct val="20000"/>
              </a:spcBef>
              <a:buFont typeface="Wingdings" pitchFamily="2" charset="2"/>
              <a:buNone/>
            </a:pPr>
            <a:r>
              <a:rPr lang="en-US" sz="2000" b="0">
                <a:solidFill>
                  <a:srgbClr val="000000"/>
                </a:solidFill>
              </a:rPr>
              <a:t>	}</a:t>
            </a:r>
          </a:p>
          <a:p>
            <a:pPr marL="342900" indent="-342900">
              <a:lnSpc>
                <a:spcPct val="90000"/>
              </a:lnSpc>
              <a:spcBef>
                <a:spcPct val="20000"/>
              </a:spcBef>
              <a:buFont typeface="Wingdings" pitchFamily="2" charset="2"/>
              <a:buNone/>
            </a:pPr>
            <a:r>
              <a:rPr lang="en-US" sz="2000" b="0">
                <a:solidFill>
                  <a:srgbClr val="000000"/>
                </a:solidFill>
              </a:rPr>
              <a:t>	p.UocLuoc();</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is;</a:t>
            </a:r>
          </a:p>
          <a:p>
            <a:pPr marL="342900" indent="-342900">
              <a:lnSpc>
                <a:spcPct val="90000"/>
              </a:lnSpc>
              <a:spcBef>
                <a:spcPct val="20000"/>
              </a:spcBef>
              <a:buFont typeface="Wingdings" pitchFamily="2" charset="2"/>
              <a:buNone/>
            </a:pPr>
            <a:r>
              <a:rPr lang="en-US" sz="2000" b="0">
                <a:solidFill>
                  <a:srgbClr val="000000"/>
                </a:solidFill>
              </a:rPr>
              <a:t>}</a:t>
            </a:r>
          </a:p>
          <a:p>
            <a:pPr marL="342900" indent="-342900">
              <a:lnSpc>
                <a:spcPct val="90000"/>
              </a:lnSpc>
              <a:spcBef>
                <a:spcPct val="20000"/>
              </a:spcBef>
              <a:buFont typeface="Wingdings" pitchFamily="2" charset="2"/>
              <a:buNone/>
            </a:pPr>
            <a:r>
              <a:rPr lang="en-US" sz="2000" b="0">
                <a:solidFill>
                  <a:srgbClr val="FF0303"/>
                </a:solidFill>
              </a:rPr>
              <a:t>ostream&amp; operator &lt;&lt; (ostream &amp;os, PhanSo p){</a:t>
            </a:r>
          </a:p>
          <a:p>
            <a:pPr marL="342900" indent="-342900">
              <a:lnSpc>
                <a:spcPct val="90000"/>
              </a:lnSpc>
              <a:spcBef>
                <a:spcPct val="20000"/>
              </a:spcBef>
              <a:buFont typeface="Wingdings" pitchFamily="2" charset="2"/>
              <a:buNone/>
            </a:pPr>
            <a:r>
              <a:rPr lang="en-US" sz="2000" b="0">
                <a:solidFill>
                  <a:srgbClr val="000000"/>
                </a:solidFill>
              </a:rPr>
              <a:t>	os &lt;&lt; p.tu;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if</a:t>
            </a:r>
            <a:r>
              <a:rPr lang="en-US" sz="2000" b="0">
                <a:solidFill>
                  <a:srgbClr val="000000"/>
                </a:solidFill>
              </a:rPr>
              <a:t> (p.tu != 0 &amp;&amp; p.mau != 1)</a:t>
            </a:r>
          </a:p>
          <a:p>
            <a:pPr marL="342900" indent="-342900">
              <a:lnSpc>
                <a:spcPct val="90000"/>
              </a:lnSpc>
              <a:spcBef>
                <a:spcPct val="20000"/>
              </a:spcBef>
              <a:buFont typeface="Wingdings" pitchFamily="2" charset="2"/>
              <a:buNone/>
            </a:pPr>
            <a:r>
              <a:rPr lang="en-US" sz="2000" b="0">
                <a:solidFill>
                  <a:srgbClr val="000000"/>
                </a:solidFill>
              </a:rPr>
              <a:t>		os &lt;&lt; "/" &lt;&lt; p.mau;</a:t>
            </a:r>
          </a:p>
          <a:p>
            <a:pPr marL="342900" indent="-342900">
              <a:lnSpc>
                <a:spcPct val="90000"/>
              </a:lnSpc>
              <a:spcBef>
                <a:spcPct val="20000"/>
              </a:spcBef>
              <a:buFont typeface="Wingdings" pitchFamily="2" charset="2"/>
              <a:buNone/>
            </a:pPr>
            <a:r>
              <a:rPr lang="en-US" sz="2000" b="0">
                <a:solidFill>
                  <a:srgbClr val="000000"/>
                </a:solidFill>
              </a:rPr>
              <a:t>	</a:t>
            </a:r>
            <a:r>
              <a:rPr lang="en-US" sz="2000" b="0">
                <a:solidFill>
                  <a:srgbClr val="0000FF"/>
                </a:solidFill>
              </a:rPr>
              <a:t>return</a:t>
            </a:r>
            <a:r>
              <a:rPr lang="en-US" sz="2000" b="0">
                <a:solidFill>
                  <a:srgbClr val="000000"/>
                </a:solidFill>
              </a:rPr>
              <a:t> os;</a:t>
            </a:r>
          </a:p>
          <a:p>
            <a:pPr marL="342900" indent="-342900">
              <a:lnSpc>
                <a:spcPct val="90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20000"/>
              </a:lnSpc>
              <a:spcBef>
                <a:spcPct val="20000"/>
              </a:spcBef>
              <a:buFont typeface="Wingdings" pitchFamily="2" charset="2"/>
              <a:buNone/>
            </a:pPr>
            <a:r>
              <a:rPr lang="en-US" sz="2400" b="0">
                <a:solidFill>
                  <a:srgbClr val="000000"/>
                </a:solidFill>
              </a:rPr>
              <a:t>	PhanSo a, b;</a:t>
            </a:r>
          </a:p>
          <a:p>
            <a:pPr marL="342900" indent="-342900">
              <a:lnSpc>
                <a:spcPct val="120000"/>
              </a:lnSpc>
              <a:spcBef>
                <a:spcPct val="20000"/>
              </a:spcBef>
              <a:buFont typeface="Wingdings" pitchFamily="2" charset="2"/>
              <a:buNone/>
            </a:pPr>
            <a:r>
              <a:rPr lang="en-US" sz="2400" b="0">
                <a:solidFill>
                  <a:srgbClr val="000000"/>
                </a:solidFill>
              </a:rPr>
              <a:t>	cout &lt;&lt; “Nhap phan so a: ”; cin &gt;&gt; a;</a:t>
            </a:r>
          </a:p>
          <a:p>
            <a:pPr marL="342900" indent="-342900">
              <a:lnSpc>
                <a:spcPct val="120000"/>
              </a:lnSpc>
              <a:spcBef>
                <a:spcPct val="20000"/>
              </a:spcBef>
              <a:buFont typeface="Wingdings" pitchFamily="2" charset="2"/>
              <a:buNone/>
            </a:pPr>
            <a:r>
              <a:rPr lang="en-US" sz="2400" b="0">
                <a:solidFill>
                  <a:srgbClr val="000000"/>
                </a:solidFill>
              </a:rPr>
              <a:t>	cout &lt;&lt; “Nhap phan so b: ”; cin &gt;&gt; b;</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	cout &lt;&lt; a &lt;&lt; " / " &lt;&lt; b &lt;&lt; " = " &lt;&lt; a / b &lt;&lt; "\n";</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2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 Gán và khởi động</a:t>
            </a:r>
          </a:p>
          <a:p>
            <a:pPr algn="just">
              <a:lnSpc>
                <a:spcPct val="12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 </a:t>
            </a:r>
            <a:r>
              <a:rPr lang="vi-VN" smtClean="0">
                <a:solidFill>
                  <a:schemeClr val="tx1">
                    <a:lumMod val="95000"/>
                    <a:lumOff val="5000"/>
                  </a:schemeClr>
                </a:solidFill>
                <a:latin typeface="Arial" pitchFamily="34" charset="0"/>
                <a:cs typeface="Arial" pitchFamily="34" charset="0"/>
              </a:rPr>
              <a:t>Phép toán &lt;&lt; và &gt;&gt;</a:t>
            </a:r>
            <a:endParaRPr lang="vi-VN" smtClean="0">
              <a:solidFill>
                <a:schemeClr val="tx1">
                  <a:lumMod val="95000"/>
                  <a:lumOff val="5000"/>
                </a:schemeClr>
              </a:solidFill>
              <a:latin typeface="Arial" pitchFamily="34" charset="0"/>
              <a:cs typeface="Arial" pitchFamily="34" charset="0"/>
            </a:endParaRPr>
          </a:p>
          <a:p>
            <a:pPr algn="just">
              <a:lnSpc>
                <a:spcPct val="12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 </a:t>
            </a:r>
            <a:r>
              <a:rPr lang="vi-VN" smtClean="0">
                <a:solidFill>
                  <a:schemeClr val="tx1">
                    <a:lumMod val="95000"/>
                    <a:lumOff val="5000"/>
                  </a:schemeClr>
                </a:solidFill>
                <a:latin typeface="Arial" pitchFamily="34" charset="0"/>
                <a:cs typeface="Arial" pitchFamily="34" charset="0"/>
              </a:rPr>
              <a:t>Phép </a:t>
            </a:r>
            <a:r>
              <a:rPr lang="vi-VN" smtClean="0">
                <a:solidFill>
                  <a:schemeClr val="tx1">
                    <a:lumMod val="95000"/>
                    <a:lumOff val="5000"/>
                  </a:schemeClr>
                </a:solidFill>
                <a:latin typeface="Arial" pitchFamily="34" charset="0"/>
                <a:cs typeface="Arial" pitchFamily="34" charset="0"/>
              </a:rPr>
              <a:t>toán lấy phần tử mảng: [ ]</a:t>
            </a:r>
          </a:p>
          <a:p>
            <a:pPr algn="just">
              <a:lnSpc>
                <a:spcPct val="12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 </a:t>
            </a:r>
            <a:r>
              <a:rPr lang="vi-VN" smtClean="0">
                <a:solidFill>
                  <a:schemeClr val="tx1">
                    <a:lumMod val="95000"/>
                    <a:lumOff val="5000"/>
                  </a:schemeClr>
                </a:solidFill>
                <a:latin typeface="Arial" pitchFamily="34" charset="0"/>
                <a:cs typeface="Arial" pitchFamily="34" charset="0"/>
              </a:rPr>
              <a:t>Phép </a:t>
            </a:r>
            <a:r>
              <a:rPr lang="vi-VN" smtClean="0">
                <a:solidFill>
                  <a:schemeClr val="tx1">
                    <a:lumMod val="95000"/>
                    <a:lumOff val="5000"/>
                  </a:schemeClr>
                </a:solidFill>
                <a:latin typeface="Arial" pitchFamily="34" charset="0"/>
                <a:cs typeface="Arial" pitchFamily="34" charset="0"/>
              </a:rPr>
              <a:t>toán gọi hàm: ()</a:t>
            </a:r>
          </a:p>
          <a:p>
            <a:pPr algn="just">
              <a:lnSpc>
                <a:spcPct val="12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 </a:t>
            </a:r>
            <a:r>
              <a:rPr lang="vi-VN" smtClean="0">
                <a:solidFill>
                  <a:schemeClr val="tx1">
                    <a:lumMod val="95000"/>
                    <a:lumOff val="5000"/>
                  </a:schemeClr>
                </a:solidFill>
                <a:latin typeface="Arial" pitchFamily="34" charset="0"/>
                <a:cs typeface="Arial" pitchFamily="34" charset="0"/>
              </a:rPr>
              <a:t>Phép </a:t>
            </a:r>
            <a:r>
              <a:rPr lang="vi-VN" smtClean="0">
                <a:solidFill>
                  <a:schemeClr val="tx1">
                    <a:lumMod val="95000"/>
                    <a:lumOff val="5000"/>
                  </a:schemeClr>
                </a:solidFill>
                <a:latin typeface="Arial" pitchFamily="34" charset="0"/>
                <a:cs typeface="Arial" pitchFamily="34" charset="0"/>
              </a:rPr>
              <a:t>toán tăng và giảm: ++ và --</a:t>
            </a:r>
            <a:endParaRPr lang="en-US"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a:t>
            </a:fld>
            <a:endParaRPr lang="en-US"/>
          </a:p>
        </p:txBody>
      </p:sp>
    </p:spTree>
    <p:extLst>
      <p:ext uri="{BB962C8B-B14F-4D97-AF65-F5344CB8AC3E}">
        <p14:creationId xmlns:p14="http://schemas.microsoft.com/office/powerpoint/2010/main" val="1988840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lấy phần tử mảng: [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Ta có thể định nghĩa </a:t>
            </a:r>
            <a:r>
              <a:rPr lang="vi-VN" sz="2800" smtClean="0">
                <a:solidFill>
                  <a:srgbClr val="0000FF"/>
                </a:solidFill>
                <a:latin typeface="Arial" pitchFamily="34" charset="0"/>
                <a:cs typeface="Arial" pitchFamily="34" charset="0"/>
              </a:rPr>
              <a:t>phép toán [ ] </a:t>
            </a:r>
            <a:r>
              <a:rPr lang="vi-VN" sz="2800" smtClean="0">
                <a:solidFill>
                  <a:schemeClr val="tx1">
                    <a:lumMod val="95000"/>
                    <a:lumOff val="5000"/>
                  </a:schemeClr>
                </a:solidFill>
                <a:latin typeface="Arial" pitchFamily="34" charset="0"/>
                <a:cs typeface="Arial" pitchFamily="34" charset="0"/>
              </a:rPr>
              <a:t>để truy xuất phần tử của một đối tượng có ý nghĩa mảng.</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
        <p:nvSpPr>
          <p:cNvPr id="7" name="Rectangle 3"/>
          <p:cNvSpPr>
            <a:spLocks noChangeArrowheads="1"/>
          </p:cNvSpPr>
          <p:nvPr/>
        </p:nvSpPr>
        <p:spPr bwMode="auto">
          <a:xfrm>
            <a:off x="914400" y="2635468"/>
            <a:ext cx="7772400" cy="3870434"/>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000" b="0">
                <a:solidFill>
                  <a:srgbClr val="0000FF"/>
                </a:solidFill>
              </a:rPr>
              <a:t>class</a:t>
            </a:r>
            <a:r>
              <a:rPr lang="en-US" sz="2000" b="0">
                <a:solidFill>
                  <a:srgbClr val="000000"/>
                </a:solidFill>
              </a:rPr>
              <a:t> String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*p;</a:t>
            </a:r>
          </a:p>
          <a:p>
            <a:pPr marL="342900" indent="-342900">
              <a:lnSpc>
                <a:spcPct val="105000"/>
              </a:lnSpc>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lnSpc>
                <a:spcPct val="105000"/>
              </a:lnSpc>
              <a:spcBef>
                <a:spcPct val="20000"/>
              </a:spcBef>
              <a:buFont typeface="Wingdings" pitchFamily="2" charset="2"/>
              <a:buNone/>
            </a:pPr>
            <a:r>
              <a:rPr lang="en-US" sz="2000" b="0">
                <a:solidFill>
                  <a:srgbClr val="000000"/>
                </a:solidFill>
              </a:rPr>
              <a:t>	String( </a:t>
            </a:r>
            <a:r>
              <a:rPr lang="en-US" sz="2000" b="0">
                <a:solidFill>
                  <a:srgbClr val="0000FF"/>
                </a:solidFill>
              </a:rPr>
              <a:t>char</a:t>
            </a:r>
            <a:r>
              <a:rPr lang="en-US" sz="2000" b="0">
                <a:solidFill>
                  <a:srgbClr val="000000"/>
                </a:solidFill>
              </a:rPr>
              <a:t> *s = "") { p = strdup(s); }</a:t>
            </a:r>
          </a:p>
          <a:p>
            <a:pPr marL="342900" indent="-342900">
              <a:lnSpc>
                <a:spcPct val="105000"/>
              </a:lnSpc>
              <a:spcBef>
                <a:spcPct val="20000"/>
              </a:spcBef>
              <a:buFont typeface="Wingdings" pitchFamily="2" charset="2"/>
              <a:buNone/>
            </a:pPr>
            <a:r>
              <a:rPr lang="en-US" sz="2000" b="0">
                <a:solidFill>
                  <a:srgbClr val="000000"/>
                </a:solidFill>
              </a:rPr>
              <a:t>	String( </a:t>
            </a:r>
            <a:r>
              <a:rPr lang="en-US" sz="2000" b="0">
                <a:solidFill>
                  <a:srgbClr val="0000FF"/>
                </a:solidFill>
              </a:rPr>
              <a:t>const</a:t>
            </a:r>
            <a:r>
              <a:rPr lang="en-US" sz="2000" b="0">
                <a:solidFill>
                  <a:srgbClr val="000000"/>
                </a:solidFill>
              </a:rPr>
              <a:t> String &amp;s) { p = strdup(s.p); }</a:t>
            </a:r>
          </a:p>
          <a:p>
            <a:pPr marL="342900" indent="-342900">
              <a:lnSpc>
                <a:spcPct val="105000"/>
              </a:lnSpc>
              <a:spcBef>
                <a:spcPct val="20000"/>
              </a:spcBef>
              <a:buFont typeface="Wingdings" pitchFamily="2" charset="2"/>
              <a:buNone/>
            </a:pPr>
            <a:r>
              <a:rPr lang="en-US" sz="2000" b="0">
                <a:solidFill>
                  <a:srgbClr val="000000"/>
                </a:solidFill>
              </a:rPr>
              <a:t>	~String() { </a:t>
            </a:r>
            <a:r>
              <a:rPr lang="en-US" sz="2000" b="0">
                <a:solidFill>
                  <a:srgbClr val="0000FF"/>
                </a:solidFill>
              </a:rPr>
              <a:t>delete</a:t>
            </a:r>
            <a:r>
              <a:rPr lang="en-US" sz="2000" b="0">
                <a:solidFill>
                  <a:srgbClr val="000000"/>
                </a:solidFill>
              </a:rPr>
              <a:t> [ ] p; }</a:t>
            </a:r>
          </a:p>
          <a:p>
            <a:pPr marL="342900" indent="-342900">
              <a:lnSpc>
                <a:spcPct val="105000"/>
              </a:lnSpc>
              <a:spcBef>
                <a:spcPct val="20000"/>
              </a:spcBef>
              <a:buFont typeface="Wingdings" pitchFamily="2" charset="2"/>
              <a:buNone/>
            </a:pPr>
            <a:r>
              <a:rPr lang="en-US" sz="2000" b="0">
                <a:solidFill>
                  <a:srgbClr val="000000"/>
                </a:solidFill>
              </a:rPr>
              <a:t>	String &amp; operator = ( </a:t>
            </a:r>
            <a:r>
              <a:rPr lang="en-US" sz="2000" b="0">
                <a:solidFill>
                  <a:srgbClr val="0000FF"/>
                </a:solidFill>
              </a:rPr>
              <a:t>const</a:t>
            </a:r>
            <a:r>
              <a:rPr lang="en-US" sz="2000" b="0">
                <a:solidFill>
                  <a:srgbClr val="000000"/>
                </a:solidFill>
              </a:rPr>
              <a:t> String &amp;s);</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&amp; operator[ ] (</a:t>
            </a:r>
            <a:r>
              <a:rPr lang="en-US" sz="2000" b="0">
                <a:solidFill>
                  <a:srgbClr val="0000FF"/>
                </a:solidFill>
              </a:rPr>
              <a:t>int</a:t>
            </a:r>
            <a:r>
              <a:rPr lang="en-US" sz="2000" b="0">
                <a:solidFill>
                  <a:srgbClr val="000000"/>
                </a:solidFill>
              </a:rPr>
              <a:t> i) { </a:t>
            </a:r>
            <a:r>
              <a:rPr lang="en-US" sz="2000" b="0">
                <a:solidFill>
                  <a:srgbClr val="0000FF"/>
                </a:solidFill>
              </a:rPr>
              <a:t>return</a:t>
            </a:r>
            <a:r>
              <a:rPr lang="en-US" sz="2000" b="0">
                <a:solidFill>
                  <a:srgbClr val="000000"/>
                </a:solidFill>
              </a:rPr>
              <a:t> p[i]; }</a:t>
            </a:r>
          </a:p>
          <a:p>
            <a:pPr marL="342900" indent="-342900">
              <a:lnSpc>
                <a:spcPct val="105000"/>
              </a:lnSpc>
              <a:spcBef>
                <a:spcPct val="20000"/>
              </a:spcBef>
              <a:buFont typeface="Wingdings" pitchFamily="2" charset="2"/>
              <a:buNone/>
            </a:pPr>
            <a:r>
              <a:rPr lang="en-US" sz="2000" b="0">
                <a:solidFill>
                  <a:srgbClr val="000000"/>
                </a:solidFill>
              </a:rPr>
              <a:t>	</a:t>
            </a:r>
            <a:r>
              <a:rPr lang="en-US" sz="2000" b="0">
                <a:solidFill>
                  <a:srgbClr val="0000FF"/>
                </a:solidFill>
              </a:rPr>
              <a:t>friend</a:t>
            </a:r>
            <a:r>
              <a:rPr lang="en-US" sz="2000" b="0">
                <a:solidFill>
                  <a:srgbClr val="000000"/>
                </a:solidFill>
              </a:rPr>
              <a:t> ostream&amp; operator &lt;&lt; (ostream &amp;o, </a:t>
            </a:r>
            <a:r>
              <a:rPr lang="en-US" sz="2000" b="0">
                <a:solidFill>
                  <a:srgbClr val="0000FF"/>
                </a:solidFill>
              </a:rPr>
              <a:t>const</a:t>
            </a:r>
            <a:r>
              <a:rPr lang="en-US" sz="2000" b="0">
                <a:solidFill>
                  <a:srgbClr val="000000"/>
                </a:solidFill>
              </a:rPr>
              <a:t> String&amp; s);</a:t>
            </a:r>
          </a:p>
          <a:p>
            <a:pPr marL="342900" indent="-342900">
              <a:lnSpc>
                <a:spcPct val="105000"/>
              </a:lnSpc>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lấy phần tử mảng: [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Sau khi định nghĩa như trên, </a:t>
            </a:r>
            <a:r>
              <a:rPr lang="en-US" sz="2800" smtClean="0">
                <a:solidFill>
                  <a:schemeClr val="tx1">
                    <a:lumMod val="95000"/>
                    <a:lumOff val="5000"/>
                  </a:schemeClr>
                </a:solidFill>
                <a:latin typeface="Arial" pitchFamily="34" charset="0"/>
                <a:cs typeface="Arial" pitchFamily="34" charset="0"/>
              </a:rPr>
              <a:t>ta </a:t>
            </a:r>
            <a:r>
              <a:rPr lang="vi-VN" sz="2800" smtClean="0">
                <a:solidFill>
                  <a:schemeClr val="tx1">
                    <a:lumMod val="95000"/>
                    <a:lumOff val="5000"/>
                  </a:schemeClr>
                </a:solidFill>
                <a:latin typeface="Arial" pitchFamily="34" charset="0"/>
                <a:cs typeface="Arial" pitchFamily="34" charset="0"/>
              </a:rPr>
              <a:t>có thể sử dụng đối tượng trả về ở cả hai vế của phép toán gán.</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
        <p:nvSpPr>
          <p:cNvPr id="7" name="Rectangle 3"/>
          <p:cNvSpPr>
            <a:spLocks noChangeArrowheads="1"/>
          </p:cNvSpPr>
          <p:nvPr/>
        </p:nvSpPr>
        <p:spPr bwMode="auto">
          <a:xfrm>
            <a:off x="914400" y="2667000"/>
            <a:ext cx="7772400" cy="36576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 {</a:t>
            </a:r>
          </a:p>
          <a:p>
            <a:pPr marL="342900" indent="-342900">
              <a:lnSpc>
                <a:spcPct val="120000"/>
              </a:lnSpc>
              <a:spcBef>
                <a:spcPct val="20000"/>
              </a:spcBef>
              <a:buFont typeface="Wingdings" pitchFamily="2" charset="2"/>
              <a:buNone/>
            </a:pPr>
            <a:r>
              <a:rPr lang="en-US" sz="2400" b="0">
                <a:solidFill>
                  <a:srgbClr val="000000"/>
                </a:solidFill>
              </a:rPr>
              <a:t>	String a("Nguyen van A");</a:t>
            </a:r>
          </a:p>
          <a:p>
            <a:pPr marL="342900" indent="-342900">
              <a:lnSpc>
                <a:spcPct val="120000"/>
              </a:lnSpc>
              <a:spcBef>
                <a:spcPct val="20000"/>
              </a:spcBef>
              <a:buFont typeface="Wingdings" pitchFamily="2" charset="2"/>
              <a:buNone/>
            </a:pPr>
            <a:r>
              <a:rPr lang="en-US" sz="2400" b="0">
                <a:solidFill>
                  <a:srgbClr val="000000"/>
                </a:solidFill>
              </a:rPr>
              <a:t>	cout &lt;&lt; a[7] &lt;&lt; "\n"; 	</a:t>
            </a:r>
            <a:r>
              <a:rPr lang="en-US" sz="2400" b="0">
                <a:solidFill>
                  <a:srgbClr val="008000"/>
                </a:solidFill>
              </a:rPr>
              <a:t>// a.operator[ ](7)</a:t>
            </a:r>
          </a:p>
          <a:p>
            <a:pPr marL="342900" indent="-342900">
              <a:lnSpc>
                <a:spcPct val="120000"/>
              </a:lnSpc>
              <a:spcBef>
                <a:spcPct val="20000"/>
              </a:spcBef>
              <a:buFont typeface="Wingdings" pitchFamily="2" charset="2"/>
              <a:buNone/>
            </a:pPr>
            <a:r>
              <a:rPr lang="en-US" sz="2400" b="0">
                <a:solidFill>
                  <a:srgbClr val="000000"/>
                </a:solidFill>
              </a:rPr>
              <a:t>	a[7] = 'V';</a:t>
            </a:r>
          </a:p>
          <a:p>
            <a:pPr marL="342900" indent="-342900">
              <a:lnSpc>
                <a:spcPct val="120000"/>
              </a:lnSpc>
              <a:spcBef>
                <a:spcPct val="20000"/>
              </a:spcBef>
              <a:buFont typeface="Wingdings" pitchFamily="2" charset="2"/>
              <a:buNone/>
            </a:pPr>
            <a:r>
              <a:rPr lang="en-US" sz="2400" b="0">
                <a:solidFill>
                  <a:srgbClr val="000000"/>
                </a:solidFill>
              </a:rPr>
              <a:t>	cout &lt;&lt; a[7] &lt;&lt; "\n"; 	</a:t>
            </a:r>
            <a:r>
              <a:rPr lang="en-US" sz="2400" b="0">
                <a:solidFill>
                  <a:srgbClr val="008000"/>
                </a:solidFill>
              </a:rPr>
              <a:t>// a.operator[ ](7)</a:t>
            </a:r>
          </a:p>
          <a:p>
            <a:pPr marL="342900" indent="-342900">
              <a:lnSpc>
                <a:spcPct val="120000"/>
              </a:lnSpc>
              <a:spcBef>
                <a:spcPct val="20000"/>
              </a:spcBef>
              <a:buFont typeface="Wingdings" pitchFamily="2" charset="2"/>
              <a:buNone/>
            </a:pPr>
            <a:r>
              <a:rPr lang="en-US" sz="2400" b="0">
                <a:solidFill>
                  <a:srgbClr val="000000"/>
                </a:solidFill>
              </a:rPr>
              <a:t>	cout &lt;&lt; a &lt;&lt; "\n";</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smtClean="0">
                <a:effectLst>
                  <a:outerShdw blurRad="38100" dist="38100" dir="2700000" algn="tl">
                    <a:srgbClr val="000000">
                      <a:alpha val="43137"/>
                    </a:srgbClr>
                  </a:outerShdw>
                </a:effectLst>
                <a:latin typeface="Arial" pitchFamily="34" charset="0"/>
                <a:cs typeface="Arial" pitchFamily="34" charset="0"/>
              </a:rPr>
              <a:t>Phép toán [</a:t>
            </a:r>
            <a:r>
              <a:rPr lang="en-US" sz="4000" b="1" smtClean="0">
                <a:effectLst>
                  <a:outerShdw blurRad="38100" dist="38100" dir="2700000" algn="tl">
                    <a:srgbClr val="000000">
                      <a:alpha val="43137"/>
                    </a:srgbClr>
                  </a:outerShdw>
                </a:effectLst>
                <a:latin typeface="Arial" pitchFamily="34" charset="0"/>
                <a:cs typeface="Arial" pitchFamily="34" charset="0"/>
              </a:rPr>
              <a:t> </a:t>
            </a:r>
            <a:r>
              <a:rPr lang="vi-VN" sz="4000" b="1" smtClean="0">
                <a:effectLst>
                  <a:outerShdw blurRad="38100" dist="38100" dir="2700000" algn="tl">
                    <a:srgbClr val="000000">
                      <a:alpha val="43137"/>
                    </a:srgbClr>
                  </a:outerShdw>
                </a:effectLst>
                <a:latin typeface="Arial" pitchFamily="34" charset="0"/>
                <a:cs typeface="Arial" pitchFamily="34" charset="0"/>
              </a:rPr>
              <a:t>] cho đối tượng hằng</a:t>
            </a:r>
            <a:endParaRPr lang="en-US" sz="4000"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P</a:t>
            </a:r>
            <a:r>
              <a:rPr lang="vi-VN" sz="2800" smtClean="0">
                <a:solidFill>
                  <a:schemeClr val="tx1">
                    <a:lumMod val="95000"/>
                    <a:lumOff val="5000"/>
                  </a:schemeClr>
                </a:solidFill>
                <a:latin typeface="Arial" pitchFamily="34" charset="0"/>
                <a:cs typeface="Arial" pitchFamily="34" charset="0"/>
              </a:rPr>
              <a:t>hép toán [</a:t>
            </a:r>
            <a:r>
              <a:rPr lang="en-US" sz="2800" smtClean="0">
                <a:solidFill>
                  <a:schemeClr val="tx1">
                    <a:lumMod val="95000"/>
                    <a:lumOff val="5000"/>
                  </a:schemeClr>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 không hợp lệ với </a:t>
            </a:r>
            <a:r>
              <a:rPr lang="vi-VN" sz="2800" smtClean="0">
                <a:solidFill>
                  <a:srgbClr val="FF3300"/>
                </a:solidFill>
                <a:latin typeface="Arial" pitchFamily="34" charset="0"/>
                <a:cs typeface="Arial" pitchFamily="34" charset="0"/>
              </a:rPr>
              <a:t>đối tượng hằng</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7" name="Rectangle 3"/>
          <p:cNvSpPr>
            <a:spLocks noChangeArrowheads="1"/>
          </p:cNvSpPr>
          <p:nvPr/>
        </p:nvSpPr>
        <p:spPr bwMode="auto">
          <a:xfrm>
            <a:off x="914400" y="2057400"/>
            <a:ext cx="77724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smtClean="0">
                <a:solidFill>
                  <a:srgbClr val="0000FF"/>
                </a:solidFill>
              </a:rPr>
              <a:t>void</a:t>
            </a:r>
            <a:r>
              <a:rPr lang="en-US" sz="2400" b="0" smtClean="0">
                <a:solidFill>
                  <a:srgbClr val="000000"/>
                </a:solidFill>
              </a:rPr>
              <a:t> main() {</a:t>
            </a:r>
          </a:p>
          <a:p>
            <a:pPr marL="342900" indent="-342900">
              <a:lnSpc>
                <a:spcPct val="110000"/>
              </a:lnSpc>
              <a:spcBef>
                <a:spcPts val="0"/>
              </a:spcBef>
              <a:buFont typeface="Wingdings" pitchFamily="2" charset="2"/>
              <a:buNone/>
            </a:pPr>
            <a:r>
              <a:rPr lang="en-US" sz="2400" b="0" smtClean="0">
                <a:solidFill>
                  <a:srgbClr val="000000"/>
                </a:solidFill>
              </a:rPr>
              <a:t>	String a("Nguyen van A");</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0000FF"/>
                </a:solidFill>
              </a:rPr>
              <a:t>const</a:t>
            </a:r>
            <a:r>
              <a:rPr lang="en-US" sz="2400" b="0" smtClean="0">
                <a:solidFill>
                  <a:srgbClr val="000000"/>
                </a:solidFill>
              </a:rPr>
              <a:t> String aa("Dai Hoc Tu Nhien");</a:t>
            </a:r>
          </a:p>
          <a:p>
            <a:pPr marL="342900" indent="-342900">
              <a:lnSpc>
                <a:spcPct val="110000"/>
              </a:lnSpc>
              <a:spcBef>
                <a:spcPts val="0"/>
              </a:spcBef>
              <a:buFont typeface="Wingdings" pitchFamily="2" charset="2"/>
              <a:buNone/>
            </a:pPr>
            <a:r>
              <a:rPr lang="en-US" sz="2400" b="0" smtClean="0">
                <a:solidFill>
                  <a:srgbClr val="000000"/>
                </a:solidFill>
              </a:rPr>
              <a:t>	cout &lt;&lt; a[7] &lt;&lt; "\n";</a:t>
            </a:r>
          </a:p>
          <a:p>
            <a:pPr marL="342900" indent="-342900">
              <a:lnSpc>
                <a:spcPct val="110000"/>
              </a:lnSpc>
              <a:spcBef>
                <a:spcPts val="0"/>
              </a:spcBef>
              <a:buFont typeface="Wingdings" pitchFamily="2" charset="2"/>
              <a:buNone/>
            </a:pPr>
            <a:r>
              <a:rPr lang="en-US" sz="2400" b="0" smtClean="0">
                <a:solidFill>
                  <a:srgbClr val="000000"/>
                </a:solidFill>
              </a:rPr>
              <a:t>	a[7] = 'V';</a:t>
            </a:r>
          </a:p>
          <a:p>
            <a:pPr marL="342900" indent="-342900">
              <a:lnSpc>
                <a:spcPct val="110000"/>
              </a:lnSpc>
              <a:spcBef>
                <a:spcPts val="0"/>
              </a:spcBef>
              <a:buFont typeface="Wingdings" pitchFamily="2" charset="2"/>
              <a:buNone/>
            </a:pPr>
            <a:r>
              <a:rPr lang="en-US" sz="2400" b="0" smtClean="0">
                <a:solidFill>
                  <a:srgbClr val="000000"/>
                </a:solidFill>
              </a:rPr>
              <a:t>	cout &lt;&lt; a[7] &lt;&lt; "\n";</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FF3300"/>
                </a:solidFill>
              </a:rPr>
              <a:t>cout &lt;&lt; aa[4] &lt;&lt; "\n";</a:t>
            </a:r>
          </a:p>
          <a:p>
            <a:pPr marL="342900" indent="-342900">
              <a:lnSpc>
                <a:spcPct val="110000"/>
              </a:lnSpc>
              <a:spcBef>
                <a:spcPts val="0"/>
              </a:spcBef>
              <a:buFont typeface="Wingdings" pitchFamily="2" charset="2"/>
              <a:buNone/>
            </a:pPr>
            <a:r>
              <a:rPr lang="en-US" sz="2400" b="0" smtClean="0">
                <a:solidFill>
                  <a:srgbClr val="FF3300"/>
                </a:solidFill>
              </a:rPr>
              <a:t>	aa[4] = 'L';</a:t>
            </a:r>
          </a:p>
          <a:p>
            <a:pPr marL="342900" indent="-342900">
              <a:lnSpc>
                <a:spcPct val="110000"/>
              </a:lnSpc>
              <a:spcBef>
                <a:spcPts val="0"/>
              </a:spcBef>
              <a:buFont typeface="Wingdings" pitchFamily="2" charset="2"/>
              <a:buNone/>
            </a:pPr>
            <a:r>
              <a:rPr lang="en-US" sz="2400" b="0" smtClean="0">
                <a:solidFill>
                  <a:srgbClr val="FF3300"/>
                </a:solidFill>
              </a:rPr>
              <a:t>	cout &lt;&lt; aa[4] &lt;&lt; "\n";</a:t>
            </a:r>
          </a:p>
          <a:p>
            <a:pPr marL="342900" indent="-342900">
              <a:lnSpc>
                <a:spcPct val="110000"/>
              </a:lnSpc>
              <a:spcBef>
                <a:spcPts val="0"/>
              </a:spcBef>
              <a:buFont typeface="Wingdings" pitchFamily="2" charset="2"/>
              <a:buNone/>
            </a:pPr>
            <a:r>
              <a:rPr lang="en-US" sz="2400" b="0" smtClean="0">
                <a:solidFill>
                  <a:srgbClr val="000000"/>
                </a:solidFill>
              </a:rPr>
              <a:t>	cout &lt;&lt; aa &lt;&lt; "\n";</a:t>
            </a:r>
          </a:p>
          <a:p>
            <a:pPr marL="342900" indent="-342900">
              <a:lnSpc>
                <a:spcPct val="11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smtClean="0">
                <a:effectLst>
                  <a:outerShdw blurRad="38100" dist="38100" dir="2700000" algn="tl">
                    <a:srgbClr val="000000">
                      <a:alpha val="43137"/>
                    </a:srgbClr>
                  </a:outerShdw>
                </a:effectLst>
                <a:latin typeface="Arial" pitchFamily="34" charset="0"/>
                <a:cs typeface="Arial" pitchFamily="34" charset="0"/>
              </a:rPr>
              <a:t>Phép toán [</a:t>
            </a:r>
            <a:r>
              <a:rPr lang="en-US" sz="4000" b="1" smtClean="0">
                <a:effectLst>
                  <a:outerShdw blurRad="38100" dist="38100" dir="2700000" algn="tl">
                    <a:srgbClr val="000000">
                      <a:alpha val="43137"/>
                    </a:srgbClr>
                  </a:outerShdw>
                </a:effectLst>
                <a:latin typeface="Arial" pitchFamily="34" charset="0"/>
                <a:cs typeface="Arial" pitchFamily="34" charset="0"/>
              </a:rPr>
              <a:t> </a:t>
            </a:r>
            <a:r>
              <a:rPr lang="vi-VN" sz="4000" b="1" smtClean="0">
                <a:effectLst>
                  <a:outerShdw blurRad="38100" dist="38100" dir="2700000" algn="tl">
                    <a:srgbClr val="000000">
                      <a:alpha val="43137"/>
                    </a:srgbClr>
                  </a:outerShdw>
                </a:effectLst>
                <a:latin typeface="Arial" pitchFamily="34" charset="0"/>
                <a:cs typeface="Arial" pitchFamily="34" charset="0"/>
              </a:rPr>
              <a:t>] cho đối tượng hằng</a:t>
            </a:r>
            <a:endParaRPr lang="en-US" sz="4000"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Cách </a:t>
            </a:r>
            <a:r>
              <a:rPr lang="vi-VN" sz="2800" smtClean="0">
                <a:solidFill>
                  <a:schemeClr val="tx1">
                    <a:lumMod val="95000"/>
                    <a:lumOff val="5000"/>
                  </a:schemeClr>
                </a:solidFill>
                <a:latin typeface="Arial" pitchFamily="34" charset="0"/>
                <a:cs typeface="Arial" pitchFamily="34" charset="0"/>
              </a:rPr>
              <a:t>khắc phục</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7" name="Rectangle 3"/>
          <p:cNvSpPr>
            <a:spLocks noChangeArrowheads="1"/>
          </p:cNvSpPr>
          <p:nvPr/>
        </p:nvSpPr>
        <p:spPr bwMode="auto">
          <a:xfrm>
            <a:off x="914400" y="2057400"/>
            <a:ext cx="7772400" cy="44958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200" b="0" smtClean="0">
                <a:solidFill>
                  <a:srgbClr val="0000FF"/>
                </a:solidFill>
              </a:rPr>
              <a:t>class</a:t>
            </a:r>
            <a:r>
              <a:rPr lang="en-US" sz="2200" b="0" smtClean="0">
                <a:solidFill>
                  <a:srgbClr val="000000"/>
                </a:solidFill>
              </a:rPr>
              <a:t> String {</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char</a:t>
            </a:r>
            <a:r>
              <a:rPr lang="en-US" sz="2200" b="0" smtClean="0">
                <a:solidFill>
                  <a:srgbClr val="000000"/>
                </a:solidFill>
              </a:rPr>
              <a:t> *p;</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static</a:t>
            </a:r>
            <a:r>
              <a:rPr lang="en-US" sz="2200" b="0" smtClean="0">
                <a:solidFill>
                  <a:srgbClr val="000000"/>
                </a:solidFill>
              </a:rPr>
              <a:t> </a:t>
            </a:r>
            <a:r>
              <a:rPr lang="en-US" sz="2200" b="0" smtClean="0">
                <a:solidFill>
                  <a:srgbClr val="0000FF"/>
                </a:solidFill>
              </a:rPr>
              <a:t>char</a:t>
            </a:r>
            <a:r>
              <a:rPr lang="en-US" sz="2200" b="0" smtClean="0">
                <a:solidFill>
                  <a:srgbClr val="000000"/>
                </a:solidFill>
              </a:rPr>
              <a:t> c;</a:t>
            </a:r>
          </a:p>
          <a:p>
            <a:pPr marL="342900" indent="-342900">
              <a:lnSpc>
                <a:spcPct val="110000"/>
              </a:lnSpc>
              <a:spcBef>
                <a:spcPts val="0"/>
              </a:spcBef>
              <a:buFont typeface="Wingdings" pitchFamily="2" charset="2"/>
              <a:buNone/>
            </a:pPr>
            <a:r>
              <a:rPr lang="en-US" sz="2200" b="0" smtClean="0">
                <a:solidFill>
                  <a:srgbClr val="0000FF"/>
                </a:solidFill>
              </a:rPr>
              <a:t>public</a:t>
            </a: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00"/>
                </a:solidFill>
              </a:rPr>
              <a:t>	String(</a:t>
            </a:r>
            <a:r>
              <a:rPr lang="en-US" sz="2200" b="0" smtClean="0">
                <a:solidFill>
                  <a:srgbClr val="0000FF"/>
                </a:solidFill>
              </a:rPr>
              <a:t>char</a:t>
            </a:r>
            <a:r>
              <a:rPr lang="en-US" sz="2200" b="0" smtClean="0">
                <a:solidFill>
                  <a:srgbClr val="000000"/>
                </a:solidFill>
              </a:rPr>
              <a:t> *s = "") {p = strdup(s);}</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chemeClr val="tx1">
                    <a:lumMod val="95000"/>
                    <a:lumOff val="5000"/>
                  </a:schemeClr>
                </a:solidFill>
              </a:rPr>
              <a:t>String(</a:t>
            </a:r>
            <a:r>
              <a:rPr lang="en-US" sz="2200" b="0" smtClean="0">
                <a:solidFill>
                  <a:srgbClr val="0000FF"/>
                </a:solidFill>
              </a:rPr>
              <a:t>const</a:t>
            </a:r>
            <a:r>
              <a:rPr lang="en-US" sz="2200" b="0" smtClean="0">
                <a:solidFill>
                  <a:srgbClr val="000000"/>
                </a:solidFill>
              </a:rPr>
              <a:t> String &amp;s) {p = strdup(s.p);}</a:t>
            </a:r>
          </a:p>
          <a:p>
            <a:pPr marL="342900" indent="-342900">
              <a:lnSpc>
                <a:spcPct val="110000"/>
              </a:lnSpc>
              <a:spcBef>
                <a:spcPts val="0"/>
              </a:spcBef>
              <a:buFont typeface="Wingdings" pitchFamily="2" charset="2"/>
              <a:buNone/>
            </a:pPr>
            <a:r>
              <a:rPr lang="en-US" sz="2200" b="0" smtClean="0">
                <a:solidFill>
                  <a:srgbClr val="000000"/>
                </a:solidFill>
              </a:rPr>
              <a:t>	~String() {</a:t>
            </a:r>
            <a:r>
              <a:rPr lang="en-US" sz="2200" b="0" smtClean="0">
                <a:solidFill>
                  <a:srgbClr val="0000FF"/>
                </a:solidFill>
              </a:rPr>
              <a:t>delete</a:t>
            </a:r>
            <a:r>
              <a:rPr lang="en-US" sz="2200" b="0" smtClean="0">
                <a:solidFill>
                  <a:srgbClr val="000000"/>
                </a:solidFill>
              </a:rPr>
              <a:t> [] p;}</a:t>
            </a:r>
          </a:p>
          <a:p>
            <a:pPr marL="342900" indent="-342900">
              <a:lnSpc>
                <a:spcPct val="110000"/>
              </a:lnSpc>
              <a:spcBef>
                <a:spcPts val="0"/>
              </a:spcBef>
              <a:buFont typeface="Wingdings" pitchFamily="2" charset="2"/>
              <a:buNone/>
            </a:pPr>
            <a:r>
              <a:rPr lang="en-US" sz="2200" b="0" smtClean="0">
                <a:solidFill>
                  <a:srgbClr val="000000"/>
                </a:solidFill>
              </a:rPr>
              <a:t>	String &amp; operator = (</a:t>
            </a:r>
            <a:r>
              <a:rPr lang="en-US" sz="2200" b="0" smtClean="0">
                <a:solidFill>
                  <a:srgbClr val="0000FF"/>
                </a:solidFill>
              </a:rPr>
              <a:t>const</a:t>
            </a:r>
            <a:r>
              <a:rPr lang="en-US" sz="2200" b="0" smtClean="0">
                <a:solidFill>
                  <a:srgbClr val="000000"/>
                </a:solidFill>
              </a:rPr>
              <a:t> String &amp;s);</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0000FF"/>
                </a:solidFill>
              </a:rPr>
              <a:t>char </a:t>
            </a:r>
            <a:r>
              <a:rPr lang="en-US" sz="2200" b="0" smtClean="0">
                <a:solidFill>
                  <a:srgbClr val="000000"/>
                </a:solidFill>
              </a:rPr>
              <a:t>&amp; operator[](</a:t>
            </a:r>
            <a:r>
              <a:rPr lang="en-US" sz="2200" b="0" smtClean="0">
                <a:solidFill>
                  <a:srgbClr val="0000FF"/>
                </a:solidFill>
              </a:rPr>
              <a:t>int</a:t>
            </a:r>
            <a:r>
              <a:rPr lang="en-US" sz="2200" b="0" smtClean="0">
                <a:solidFill>
                  <a:srgbClr val="000000"/>
                </a:solidFill>
              </a:rPr>
              <a:t> i) {</a:t>
            </a:r>
            <a:r>
              <a:rPr lang="en-US" sz="2200" b="0" smtClean="0">
                <a:solidFill>
                  <a:srgbClr val="0000FF"/>
                </a:solidFill>
              </a:rPr>
              <a:t>return</a:t>
            </a:r>
            <a:r>
              <a:rPr lang="en-US" sz="2200" b="0" smtClean="0">
                <a:solidFill>
                  <a:srgbClr val="000000"/>
                </a:solidFill>
              </a:rPr>
              <a:t> (i&gt;=0 &amp;&amp; i&lt;strlen(p))?p[i]:c;}</a:t>
            </a:r>
          </a:p>
          <a:p>
            <a:pPr marL="342900" indent="-342900">
              <a:lnSpc>
                <a:spcPct val="110000"/>
              </a:lnSpc>
              <a:spcBef>
                <a:spcPts val="0"/>
              </a:spcBef>
              <a:buFont typeface="Wingdings" pitchFamily="2" charset="2"/>
              <a:buNone/>
            </a:pPr>
            <a:r>
              <a:rPr lang="en-US" sz="2200" b="0" smtClean="0">
                <a:solidFill>
                  <a:srgbClr val="000000"/>
                </a:solidFill>
              </a:rPr>
              <a:t>	</a:t>
            </a:r>
            <a:r>
              <a:rPr lang="en-US" sz="2200" b="0" smtClean="0">
                <a:solidFill>
                  <a:srgbClr val="FF0000"/>
                </a:solidFill>
              </a:rPr>
              <a:t>char operator[](int i) const {return p[i];}</a:t>
            </a:r>
          </a:p>
          <a:p>
            <a:pPr marL="342900" indent="-342900">
              <a:lnSpc>
                <a:spcPct val="110000"/>
              </a:lnSpc>
              <a:spcBef>
                <a:spcPts val="0"/>
              </a:spcBef>
              <a:buFont typeface="Wingdings" pitchFamily="2" charset="2"/>
              <a:buNone/>
            </a:pPr>
            <a:r>
              <a:rPr lang="en-US" sz="2200" b="0" smtClean="0">
                <a:solidFill>
                  <a:srgbClr val="000000"/>
                </a:solidFill>
              </a:rPr>
              <a:t>};</a:t>
            </a:r>
          </a:p>
          <a:p>
            <a:pPr marL="342900" indent="-342900">
              <a:lnSpc>
                <a:spcPct val="110000"/>
              </a:lnSpc>
              <a:spcBef>
                <a:spcPts val="0"/>
              </a:spcBef>
              <a:buFont typeface="Wingdings" pitchFamily="2" charset="2"/>
              <a:buNone/>
            </a:pPr>
            <a:r>
              <a:rPr lang="en-US" sz="2200" b="0" smtClean="0">
                <a:solidFill>
                  <a:srgbClr val="0000FF"/>
                </a:solidFill>
              </a:rPr>
              <a:t>char</a:t>
            </a:r>
            <a:r>
              <a:rPr lang="en-US" sz="2200" b="0" smtClean="0">
                <a:solidFill>
                  <a:srgbClr val="000000"/>
                </a:solidFill>
              </a:rPr>
              <a:t> String::c = 'A';</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sz="4000" b="1" smtClean="0">
                <a:effectLst>
                  <a:outerShdw blurRad="38100" dist="38100" dir="2700000" algn="tl">
                    <a:srgbClr val="000000">
                      <a:alpha val="43137"/>
                    </a:srgbClr>
                  </a:outerShdw>
                </a:effectLst>
                <a:latin typeface="Arial" pitchFamily="34" charset="0"/>
                <a:cs typeface="Arial" pitchFamily="34" charset="0"/>
              </a:rPr>
              <a:t>Phép toán [</a:t>
            </a:r>
            <a:r>
              <a:rPr lang="en-US" sz="4000" b="1" smtClean="0">
                <a:effectLst>
                  <a:outerShdw blurRad="38100" dist="38100" dir="2700000" algn="tl">
                    <a:srgbClr val="000000">
                      <a:alpha val="43137"/>
                    </a:srgbClr>
                  </a:outerShdw>
                </a:effectLst>
                <a:latin typeface="Arial" pitchFamily="34" charset="0"/>
                <a:cs typeface="Arial" pitchFamily="34" charset="0"/>
              </a:rPr>
              <a:t> </a:t>
            </a:r>
            <a:r>
              <a:rPr lang="vi-VN" sz="4000" b="1" smtClean="0">
                <a:effectLst>
                  <a:outerShdw blurRad="38100" dist="38100" dir="2700000" algn="tl">
                    <a:srgbClr val="000000">
                      <a:alpha val="43137"/>
                    </a:srgbClr>
                  </a:outerShdw>
                </a:effectLst>
                <a:latin typeface="Arial" pitchFamily="34" charset="0"/>
                <a:cs typeface="Arial" pitchFamily="34" charset="0"/>
              </a:rPr>
              <a:t>] cho đối tượng hằng</a:t>
            </a:r>
            <a:endParaRPr lang="en-US" sz="4000" b="1" smtClean="0">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8" name="Rectangle 3"/>
          <p:cNvSpPr>
            <a:spLocks noChangeArrowheads="1"/>
          </p:cNvSpPr>
          <p:nvPr/>
        </p:nvSpPr>
        <p:spPr bwMode="auto">
          <a:xfrm>
            <a:off x="457200" y="1403132"/>
            <a:ext cx="83820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smtClean="0">
                <a:solidFill>
                  <a:srgbClr val="0000FF"/>
                </a:solidFill>
              </a:rPr>
              <a:t>void</a:t>
            </a:r>
            <a:r>
              <a:rPr lang="en-US" sz="2400" b="0" smtClean="0">
                <a:solidFill>
                  <a:srgbClr val="000000"/>
                </a:solidFill>
              </a:rPr>
              <a:t> main() {</a:t>
            </a:r>
          </a:p>
          <a:p>
            <a:pPr marL="342900" indent="-342900">
              <a:lnSpc>
                <a:spcPct val="120000"/>
              </a:lnSpc>
              <a:spcBef>
                <a:spcPts val="0"/>
              </a:spcBef>
              <a:buFont typeface="Wingdings" pitchFamily="2" charset="2"/>
              <a:buNone/>
            </a:pPr>
            <a:r>
              <a:rPr lang="en-US" sz="2400" b="0" smtClean="0">
                <a:solidFill>
                  <a:srgbClr val="000000"/>
                </a:solidFill>
              </a:rPr>
              <a:t>	String a("Nguyen van A");</a:t>
            </a:r>
          </a:p>
          <a:p>
            <a:pPr marL="342900" indent="-342900">
              <a:lnSpc>
                <a:spcPct val="120000"/>
              </a:lnSpc>
              <a:spcBef>
                <a:spcPts val="0"/>
              </a:spcBef>
              <a:buFont typeface="Wingdings" pitchFamily="2" charset="2"/>
              <a:buNone/>
            </a:pPr>
            <a:r>
              <a:rPr lang="en-US" sz="2400" b="0" smtClean="0">
                <a:solidFill>
                  <a:srgbClr val="000000"/>
                </a:solidFill>
              </a:rPr>
              <a:t>	const String aa("Dai Hoc Tu Nhien");</a:t>
            </a:r>
          </a:p>
          <a:p>
            <a:pPr marL="342900" indent="-342900">
              <a:lnSpc>
                <a:spcPct val="120000"/>
              </a:lnSpc>
              <a:spcBef>
                <a:spcPts val="0"/>
              </a:spcBef>
              <a:buFont typeface="Wingdings" pitchFamily="2" charset="2"/>
              <a:buNone/>
            </a:pPr>
            <a:r>
              <a:rPr lang="en-US" sz="2400" b="0" smtClean="0">
                <a:solidFill>
                  <a:srgbClr val="000000"/>
                </a:solidFill>
              </a:rPr>
              <a:t>	cout &lt;&lt; a[7] &lt;&lt; "\n";</a:t>
            </a:r>
          </a:p>
          <a:p>
            <a:pPr marL="342900" indent="-342900">
              <a:lnSpc>
                <a:spcPct val="120000"/>
              </a:lnSpc>
              <a:spcBef>
                <a:spcPts val="0"/>
              </a:spcBef>
              <a:buFont typeface="Wingdings" pitchFamily="2" charset="2"/>
              <a:buNone/>
            </a:pPr>
            <a:r>
              <a:rPr lang="en-US" sz="2400" b="0" smtClean="0">
                <a:solidFill>
                  <a:srgbClr val="000000"/>
                </a:solidFill>
              </a:rPr>
              <a:t>	a[7] = 'V';</a:t>
            </a:r>
          </a:p>
          <a:p>
            <a:pPr marL="342900" indent="-342900">
              <a:lnSpc>
                <a:spcPct val="120000"/>
              </a:lnSpc>
              <a:spcBef>
                <a:spcPts val="0"/>
              </a:spcBef>
              <a:buFont typeface="Wingdings" pitchFamily="2" charset="2"/>
              <a:buNone/>
            </a:pPr>
            <a:r>
              <a:rPr lang="en-US" sz="2400" b="0" smtClean="0">
                <a:solidFill>
                  <a:srgbClr val="000000"/>
                </a:solidFill>
              </a:rPr>
              <a:t>	cout &lt;&lt; a[7] &lt;&lt; "\n";</a:t>
            </a:r>
          </a:p>
          <a:p>
            <a:pPr marL="342900" indent="-342900">
              <a:lnSpc>
                <a:spcPct val="120000"/>
              </a:lnSpc>
              <a:spcBef>
                <a:spcPts val="0"/>
              </a:spcBef>
              <a:buFont typeface="Wingdings" pitchFamily="2" charset="2"/>
              <a:buNone/>
            </a:pPr>
            <a:r>
              <a:rPr lang="en-US" sz="2400" b="0" smtClean="0">
                <a:solidFill>
                  <a:srgbClr val="000000"/>
                </a:solidFill>
              </a:rPr>
              <a:t>	cout &lt;&lt; aa[4] &lt;&lt; "\n";   // String::operator[](int) const : Ok</a:t>
            </a:r>
          </a:p>
          <a:p>
            <a:pPr marL="342900" indent="-342900">
              <a:lnSpc>
                <a:spcPct val="120000"/>
              </a:lnSpc>
              <a:spcBef>
                <a:spcPts val="0"/>
              </a:spcBef>
              <a:buFont typeface="Wingdings" pitchFamily="2" charset="2"/>
              <a:buNone/>
            </a:pPr>
            <a:r>
              <a:rPr lang="en-US" sz="2400" b="0" smtClean="0">
                <a:solidFill>
                  <a:srgbClr val="000000"/>
                </a:solidFill>
              </a:rPr>
              <a:t>	aa[4] = 'L'; 		        // Bao Loi: Khong the la lvalue</a:t>
            </a:r>
          </a:p>
          <a:p>
            <a:pPr marL="342900" indent="-342900">
              <a:lnSpc>
                <a:spcPct val="120000"/>
              </a:lnSpc>
              <a:spcBef>
                <a:spcPts val="0"/>
              </a:spcBef>
              <a:buFont typeface="Wingdings" pitchFamily="2" charset="2"/>
              <a:buNone/>
            </a:pPr>
            <a:r>
              <a:rPr lang="en-US" sz="2400" b="0" smtClean="0">
                <a:solidFill>
                  <a:srgbClr val="000000"/>
                </a:solidFill>
              </a:rPr>
              <a:t>	cout &lt;&lt; aa[4] &lt;&lt; "\n";   // String::operator[](int) const : Ok</a:t>
            </a:r>
          </a:p>
          <a:p>
            <a:pPr marL="342900" indent="-342900">
              <a:lnSpc>
                <a:spcPct val="120000"/>
              </a:lnSpc>
              <a:spcBef>
                <a:spcPts val="0"/>
              </a:spcBef>
              <a:buFont typeface="Wingdings" pitchFamily="2" charset="2"/>
              <a:buNone/>
            </a:pPr>
            <a:r>
              <a:rPr lang="en-US" sz="2400" b="0" smtClean="0">
                <a:solidFill>
                  <a:srgbClr val="000000"/>
                </a:solidFill>
              </a:rPr>
              <a:t>	cout &lt;&lt; aa &lt;&lt; "\n";</a:t>
            </a:r>
          </a:p>
          <a:p>
            <a:pPr marL="342900" indent="-342900">
              <a:lnSpc>
                <a:spcPct val="12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toán </a:t>
            </a:r>
            <a:r>
              <a:rPr lang="vi-VN" sz="2800" smtClean="0">
                <a:solidFill>
                  <a:srgbClr val="0000FF"/>
                </a:solidFill>
                <a:latin typeface="Arial" pitchFamily="34" charset="0"/>
                <a:cs typeface="Arial" pitchFamily="34" charset="0"/>
              </a:rPr>
              <a:t>[ ] chỉ có thể có một tham số</a:t>
            </a:r>
            <a:r>
              <a:rPr lang="vi-VN" sz="2800" smtClean="0">
                <a:solidFill>
                  <a:schemeClr val="tx1">
                    <a:lumMod val="95000"/>
                    <a:lumOff val="5000"/>
                  </a:schemeClr>
                </a:solidFill>
                <a:latin typeface="Arial" pitchFamily="34" charset="0"/>
                <a:cs typeface="Arial" pitchFamily="34" charset="0"/>
              </a:rPr>
              <a:t>, vì vậy dùng phép toán trên không thuận tiện khi ta muốn lấy phần tử của một ma trận hai chiều.</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ma trận sau đây định nghĩa phép toán () với hai tham số, nhờ vậy ta có thể truy xuất phần tử của ma trận thông qua số dòng và số cột.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7"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MATRIX{</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**M;</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row, col;</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MATRIX (</a:t>
            </a:r>
            <a:r>
              <a:rPr lang="en-US" sz="2400" b="0">
                <a:solidFill>
                  <a:srgbClr val="0000FF"/>
                </a:solidFill>
              </a:rPr>
              <a:t>int</a:t>
            </a:r>
            <a:r>
              <a:rPr lang="en-US" sz="2400" b="0">
                <a:solidFill>
                  <a:srgbClr val="000000"/>
                </a:solidFill>
              </a:rPr>
              <a:t>, </a:t>
            </a:r>
            <a:r>
              <a:rPr lang="en-US" sz="2400" b="0">
                <a:solidFill>
                  <a:srgbClr val="0000FF"/>
                </a:solidFill>
              </a:rPr>
              <a:t>int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~MATRIX();</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&amp; operator() (</a:t>
            </a:r>
            <a:r>
              <a:rPr lang="en-US" sz="2400" b="0">
                <a:solidFill>
                  <a:srgbClr val="0000FF"/>
                </a:solidFill>
              </a:rPr>
              <a:t>int</a:t>
            </a:r>
            <a:r>
              <a:rPr lang="en-US" sz="2400" b="0">
                <a:solidFill>
                  <a:srgbClr val="000000"/>
                </a:solidFill>
              </a:rPr>
              <a:t>, </a:t>
            </a:r>
            <a:r>
              <a:rPr lang="en-US" sz="2400" b="0">
                <a:solidFill>
                  <a:srgbClr val="0000FF"/>
                </a:solidFill>
              </a:rPr>
              <a:t>int</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float</a:t>
            </a:r>
            <a:r>
              <a:rPr lang="en-US" sz="2400" b="0">
                <a:solidFill>
                  <a:srgbClr val="000000"/>
                </a:solidFill>
              </a:rPr>
              <a:t> MATRIX::operator() (</a:t>
            </a:r>
            <a:r>
              <a:rPr lang="en-US" sz="2400" b="0">
                <a:solidFill>
                  <a:srgbClr val="0000FF"/>
                </a:solidFill>
              </a:rPr>
              <a:t>int</a:t>
            </a:r>
            <a:r>
              <a:rPr lang="en-US" sz="2400" b="0">
                <a:solidFill>
                  <a:srgbClr val="000000"/>
                </a:solidFill>
              </a:rPr>
              <a:t> i, </a:t>
            </a:r>
            <a:r>
              <a:rPr lang="en-US" sz="2400" b="0">
                <a:solidFill>
                  <a:srgbClr val="0000FF"/>
                </a:solidFill>
              </a:rPr>
              <a:t>int</a:t>
            </a:r>
            <a:r>
              <a:rPr lang="en-US" sz="2400" b="0">
                <a:solidFill>
                  <a:srgbClr val="000000"/>
                </a:solidFill>
              </a:rPr>
              <a:t> j){</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M[i][j];</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00"/>
                </a:solidFill>
              </a:rPr>
              <a:t>MATRIX::MATRIX ( </a:t>
            </a:r>
            <a:r>
              <a:rPr lang="en-US" sz="2400" b="0">
                <a:solidFill>
                  <a:srgbClr val="0000FF"/>
                </a:solidFill>
              </a:rPr>
              <a:t>int</a:t>
            </a:r>
            <a:r>
              <a:rPr lang="en-US" sz="2400" b="0">
                <a:solidFill>
                  <a:srgbClr val="000000"/>
                </a:solidFill>
              </a:rPr>
              <a:t> r, </a:t>
            </a:r>
            <a:r>
              <a:rPr lang="en-US" sz="2400" b="0">
                <a:solidFill>
                  <a:srgbClr val="0000FF"/>
                </a:solidFill>
              </a:rPr>
              <a:t>int</a:t>
            </a:r>
            <a:r>
              <a:rPr lang="en-US" sz="2400" b="0">
                <a:solidFill>
                  <a:srgbClr val="000000"/>
                </a:solidFill>
              </a:rPr>
              <a:t> c){</a:t>
            </a:r>
          </a:p>
          <a:p>
            <a:pPr marL="342900" indent="-342900">
              <a:spcBef>
                <a:spcPct val="20000"/>
              </a:spcBef>
              <a:buFont typeface="Wingdings" pitchFamily="2" charset="2"/>
              <a:buNone/>
            </a:pPr>
            <a:r>
              <a:rPr lang="en-US" sz="2400" b="0">
                <a:solidFill>
                  <a:srgbClr val="000000"/>
                </a:solidFill>
              </a:rPr>
              <a:t>	M = </a:t>
            </a:r>
            <a:r>
              <a:rPr lang="en-US" sz="2400" b="0">
                <a:solidFill>
                  <a:srgbClr val="0000FF"/>
                </a:solidFill>
              </a:rPr>
              <a:t>new</a:t>
            </a:r>
            <a:r>
              <a:rPr lang="en-US" sz="2400" b="0">
                <a:solidFill>
                  <a:srgbClr val="000000"/>
                </a:solidFill>
              </a:rPr>
              <a:t> </a:t>
            </a:r>
            <a:r>
              <a:rPr lang="en-US" sz="2400" b="0">
                <a:solidFill>
                  <a:srgbClr val="0000FF"/>
                </a:solidFill>
              </a:rPr>
              <a:t>float</a:t>
            </a:r>
            <a:r>
              <a:rPr lang="en-US" sz="2400" b="0">
                <a:solidFill>
                  <a:srgbClr val="000000"/>
                </a:solidFill>
              </a:rPr>
              <a:t>* [r];</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i=0; i&lt;r; i++)</a:t>
            </a:r>
          </a:p>
          <a:p>
            <a:pPr marL="342900" indent="-342900">
              <a:spcBef>
                <a:spcPct val="20000"/>
              </a:spcBef>
              <a:buFont typeface="Wingdings" pitchFamily="2" charset="2"/>
              <a:buNone/>
            </a:pPr>
            <a:r>
              <a:rPr lang="en-US" sz="2400" b="0">
                <a:solidFill>
                  <a:srgbClr val="000000"/>
                </a:solidFill>
              </a:rPr>
              <a:t>		M[i] = </a:t>
            </a:r>
            <a:r>
              <a:rPr lang="en-US" sz="2400" b="0">
                <a:solidFill>
                  <a:srgbClr val="0000FF"/>
                </a:solidFill>
              </a:rPr>
              <a:t>new</a:t>
            </a:r>
            <a:r>
              <a:rPr lang="en-US" sz="2400" b="0">
                <a:solidFill>
                  <a:srgbClr val="000000"/>
                </a:solidFill>
              </a:rPr>
              <a:t> </a:t>
            </a:r>
            <a:r>
              <a:rPr lang="en-US" sz="2400" b="0">
                <a:solidFill>
                  <a:srgbClr val="0000FF"/>
                </a:solidFill>
              </a:rPr>
              <a:t>float</a:t>
            </a:r>
            <a:r>
              <a:rPr lang="en-US" sz="2400" b="0">
                <a:solidFill>
                  <a:srgbClr val="000000"/>
                </a:solidFill>
              </a:rPr>
              <a:t>[c];</a:t>
            </a:r>
          </a:p>
          <a:p>
            <a:pPr marL="342900" indent="-342900">
              <a:lnSpc>
                <a:spcPct val="95000"/>
              </a:lnSpc>
              <a:spcBef>
                <a:spcPct val="20000"/>
              </a:spcBef>
              <a:buFont typeface="Wingdings" pitchFamily="2" charset="2"/>
              <a:buNone/>
            </a:pPr>
            <a:r>
              <a:rPr lang="en-US" sz="2400" b="0">
                <a:solidFill>
                  <a:srgbClr val="000000"/>
                </a:solidFill>
              </a:rPr>
              <a:t>	row = r;</a:t>
            </a:r>
          </a:p>
          <a:p>
            <a:pPr marL="342900" indent="-342900">
              <a:lnSpc>
                <a:spcPct val="95000"/>
              </a:lnSpc>
              <a:spcBef>
                <a:spcPct val="20000"/>
              </a:spcBef>
              <a:buFont typeface="Wingdings" pitchFamily="2" charset="2"/>
              <a:buNone/>
            </a:pPr>
            <a:r>
              <a:rPr lang="en-US" sz="2400" b="0">
                <a:solidFill>
                  <a:srgbClr val="000000"/>
                </a:solidFill>
              </a:rPr>
              <a:t>	col = c;</a:t>
            </a:r>
          </a:p>
          <a:p>
            <a:pPr marL="342900" indent="-342900">
              <a:lnSpc>
                <a:spcPct val="95000"/>
              </a:lnSpc>
              <a:spcBef>
                <a:spcPct val="20000"/>
              </a:spcBef>
              <a:buFont typeface="Wingdings" pitchFamily="2" charset="2"/>
              <a:buNone/>
            </a:pPr>
            <a:r>
              <a:rPr lang="en-US" sz="2400" b="0">
                <a:solidFill>
                  <a:srgbClr val="000000"/>
                </a:solidFill>
              </a:rPr>
              <a:t>}</a:t>
            </a:r>
          </a:p>
          <a:p>
            <a:pPr marL="342900" indent="-342900">
              <a:lnSpc>
                <a:spcPct val="95000"/>
              </a:lnSpc>
              <a:spcBef>
                <a:spcPct val="20000"/>
              </a:spcBef>
              <a:buFont typeface="Wingdings" pitchFamily="2" charset="2"/>
              <a:buNone/>
            </a:pPr>
            <a:r>
              <a:rPr lang="en-US" sz="2400" b="0" smtClean="0">
                <a:solidFill>
                  <a:srgbClr val="000000"/>
                </a:solidFill>
              </a:rPr>
              <a:t>~MATRIX</a:t>
            </a:r>
            <a:r>
              <a:rPr lang="en-US" sz="2400" b="0">
                <a:solidFill>
                  <a:srgbClr val="000000"/>
                </a:solidFill>
              </a:rPr>
              <a:t>::MATRIX(){</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i=0; i&lt;col; i++)</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delete</a:t>
            </a:r>
            <a:r>
              <a:rPr lang="en-US" sz="2400" b="0">
                <a:solidFill>
                  <a:srgbClr val="000000"/>
                </a:solidFill>
              </a:rPr>
              <a:t> [ ] M[i];</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delete</a:t>
            </a:r>
            <a:r>
              <a:rPr lang="en-US" sz="2400" b="0">
                <a:solidFill>
                  <a:srgbClr val="000000"/>
                </a:solidFill>
              </a:rPr>
              <a:t> [ ] M;</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gọi hàm: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7"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85000"/>
              </a:lnSpc>
              <a:spcBef>
                <a:spcPct val="20000"/>
              </a:spcBef>
              <a:buFont typeface="Wingdings" pitchFamily="2" charset="2"/>
              <a:buNone/>
            </a:pPr>
            <a:r>
              <a:rPr lang="en-US" sz="2400" b="0">
                <a:solidFill>
                  <a:srgbClr val="000000"/>
                </a:solidFill>
              </a:rPr>
              <a:t>	cout&lt;&lt;“Cho ma tran 2x3\n”;</a:t>
            </a:r>
          </a:p>
          <a:p>
            <a:pPr marL="342900" indent="-342900">
              <a:lnSpc>
                <a:spcPct val="85000"/>
              </a:lnSpc>
              <a:spcBef>
                <a:spcPct val="20000"/>
              </a:spcBef>
              <a:buFont typeface="Wingdings" pitchFamily="2" charset="2"/>
              <a:buNone/>
            </a:pPr>
            <a:r>
              <a:rPr lang="en-US" sz="2400" b="0">
                <a:solidFill>
                  <a:srgbClr val="000000"/>
                </a:solidFill>
              </a:rPr>
              <a:t>	</a:t>
            </a:r>
            <a:r>
              <a:rPr lang="en-US" sz="2400" b="0" smtClean="0">
                <a:solidFill>
                  <a:srgbClr val="000000"/>
                </a:solidFill>
              </a:rPr>
              <a:t>MATRIX a(2</a:t>
            </a:r>
            <a:r>
              <a:rPr lang="en-US" sz="2400" b="0">
                <a:solidFill>
                  <a:srgbClr val="000000"/>
                </a:solidFill>
              </a:rPr>
              <a:t>, 3);</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i, j;</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(i = 0; i&lt;2; i++)</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(j = 0; j&lt;3; j++)</a:t>
            </a:r>
          </a:p>
          <a:p>
            <a:pPr marL="342900" indent="-342900">
              <a:lnSpc>
                <a:spcPct val="85000"/>
              </a:lnSpc>
              <a:spcBef>
                <a:spcPct val="20000"/>
              </a:spcBef>
              <a:buFont typeface="Wingdings" pitchFamily="2" charset="2"/>
              <a:buNone/>
            </a:pPr>
            <a:r>
              <a:rPr lang="en-US" sz="2400" b="0">
                <a:solidFill>
                  <a:srgbClr val="000000"/>
                </a:solidFill>
              </a:rPr>
              <a:t>			cin&gt;&gt;a(i,j);</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(i = 0; i&lt;2; i++){</a:t>
            </a:r>
          </a:p>
          <a:p>
            <a:pPr marL="342900" indent="-342900">
              <a:lnSpc>
                <a:spcPct val="8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(j = 0; j&lt;3; j++)</a:t>
            </a:r>
          </a:p>
          <a:p>
            <a:pPr marL="342900" indent="-342900">
              <a:lnSpc>
                <a:spcPct val="85000"/>
              </a:lnSpc>
              <a:spcBef>
                <a:spcPct val="20000"/>
              </a:spcBef>
              <a:buFont typeface="Wingdings" pitchFamily="2" charset="2"/>
              <a:buNone/>
            </a:pPr>
            <a:r>
              <a:rPr lang="en-US" sz="2400" b="0">
                <a:solidFill>
                  <a:srgbClr val="000000"/>
                </a:solidFill>
              </a:rPr>
              <a:t>			cout&lt;&lt;a(i,j)&lt;&lt;“ ”;</a:t>
            </a:r>
          </a:p>
          <a:p>
            <a:pPr marL="342900" indent="-342900">
              <a:lnSpc>
                <a:spcPct val="85000"/>
              </a:lnSpc>
              <a:spcBef>
                <a:spcPct val="20000"/>
              </a:spcBef>
              <a:buFont typeface="Wingdings" pitchFamily="2" charset="2"/>
              <a:buNone/>
            </a:pPr>
            <a:r>
              <a:rPr lang="en-US" sz="2400" b="0">
                <a:solidFill>
                  <a:srgbClr val="000000"/>
                </a:solidFill>
              </a:rPr>
              <a:t>		cout&lt;&lt;endl;</a:t>
            </a:r>
          </a:p>
          <a:p>
            <a:pPr marL="342900" indent="-342900">
              <a:lnSpc>
                <a:spcPct val="85000"/>
              </a:lnSpc>
              <a:spcBef>
                <a:spcPct val="20000"/>
              </a:spcBef>
              <a:buFont typeface="Wingdings" pitchFamily="2" charset="2"/>
              <a:buNone/>
            </a:pPr>
            <a:r>
              <a:rPr lang="en-US" sz="2400" b="0">
                <a:solidFill>
                  <a:srgbClr val="000000"/>
                </a:solidFill>
              </a:rPr>
              <a:t>	}</a:t>
            </a:r>
          </a:p>
          <a:p>
            <a:pPr marL="342900" indent="-342900">
              <a:lnSpc>
                <a:spcPct val="8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là phép toán một ngôi có vai trò tăng giá trị một đối tượng lên giá trị kế tiếp. Tương tự </a:t>
            </a:r>
            <a:r>
              <a:rPr lang="vi-VN" sz="2800" smtClean="0">
                <a:solidFill>
                  <a:srgbClr val="0000FF"/>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giảm giá trị một đối tượng xuống giá trị trước đó.</a:t>
            </a:r>
          </a:p>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và </a:t>
            </a:r>
            <a:r>
              <a:rPr lang="en-US" sz="2800" smtClean="0">
                <a:solidFill>
                  <a:srgbClr val="0000FF"/>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chỉ áp dụng cho các </a:t>
            </a:r>
            <a:r>
              <a:rPr lang="vi-VN" sz="2800" smtClean="0">
                <a:solidFill>
                  <a:srgbClr val="0000FF"/>
                </a:solidFill>
                <a:latin typeface="Arial" pitchFamily="34" charset="0"/>
                <a:cs typeface="Arial" pitchFamily="34" charset="0"/>
              </a:rPr>
              <a:t>kiểu dữ liệu đếm được</a:t>
            </a:r>
            <a:r>
              <a:rPr lang="vi-VN" sz="2800" smtClean="0">
                <a:solidFill>
                  <a:schemeClr val="tx1">
                    <a:lumMod val="95000"/>
                    <a:lumOff val="5000"/>
                  </a:schemeClr>
                </a:solidFill>
                <a:latin typeface="Arial" pitchFamily="34" charset="0"/>
                <a:cs typeface="Arial" pitchFamily="34" charset="0"/>
              </a:rPr>
              <a:t>, nghĩa là mỗi giá trị của đối tượng đều có giá trị kế tiếp hoặc giá trị trước đó.</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 và </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có thể được dùng theo hai cách, tiếp đầu ngữ hoặc tiếp v</a:t>
            </a:r>
            <a:r>
              <a:rPr lang="en-US" sz="2800" smtClean="0">
                <a:solidFill>
                  <a:schemeClr val="tx1">
                    <a:lumMod val="95000"/>
                    <a:lumOff val="5000"/>
                  </a:schemeClr>
                </a:solidFill>
                <a:latin typeface="Arial" pitchFamily="34" charset="0"/>
                <a:cs typeface="Arial" pitchFamily="34" charset="0"/>
              </a:rPr>
              <a:t>ị</a:t>
            </a:r>
            <a:r>
              <a:rPr lang="vi-VN" sz="2800" smtClean="0">
                <a:solidFill>
                  <a:schemeClr val="tx1">
                    <a:lumMod val="95000"/>
                    <a:lumOff val="5000"/>
                  </a:schemeClr>
                </a:solidFill>
                <a:latin typeface="Arial" pitchFamily="34" charset="0"/>
                <a:cs typeface="Arial" pitchFamily="34" charset="0"/>
              </a:rPr>
              <a:t> ngữ.</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600" smtClean="0">
                <a:solidFill>
                  <a:schemeClr val="tx1">
                    <a:lumMod val="95000"/>
                    <a:lumOff val="5000"/>
                  </a:schemeClr>
                </a:solidFill>
                <a:latin typeface="Arial" pitchFamily="34" charset="0"/>
                <a:cs typeface="Arial" pitchFamily="34" charset="0"/>
              </a:rPr>
              <a:t>Khi </a:t>
            </a:r>
            <a:r>
              <a:rPr lang="vi-VN" sz="2600" smtClean="0">
                <a:solidFill>
                  <a:srgbClr val="FF3300"/>
                </a:solidFill>
                <a:latin typeface="Arial" pitchFamily="34" charset="0"/>
                <a:cs typeface="Arial" pitchFamily="34" charset="0"/>
              </a:rPr>
              <a:t>lớp đối tượng có nhu cầu cấp phát tài nguyên</a:t>
            </a:r>
            <a:r>
              <a:rPr lang="en-US" sz="26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200" smtClean="0">
                <a:solidFill>
                  <a:schemeClr val="tx1">
                    <a:lumMod val="95000"/>
                    <a:lumOff val="5000"/>
                  </a:schemeClr>
                </a:solidFill>
                <a:latin typeface="Arial" pitchFamily="34" charset="0"/>
                <a:cs typeface="Arial" pitchFamily="34" charset="0"/>
              </a:rPr>
              <a:t>V</a:t>
            </a:r>
            <a:r>
              <a:rPr lang="vi-VN" sz="2200" smtClean="0">
                <a:solidFill>
                  <a:schemeClr val="tx1">
                    <a:lumMod val="95000"/>
                    <a:lumOff val="5000"/>
                  </a:schemeClr>
                </a:solidFill>
                <a:latin typeface="Arial" pitchFamily="34" charset="0"/>
                <a:cs typeface="Arial" pitchFamily="34" charset="0"/>
              </a:rPr>
              <a:t>iệc khởi động đối tượng đòi hỏi </a:t>
            </a:r>
            <a:r>
              <a:rPr lang="vi-VN" sz="2200" smtClean="0">
                <a:solidFill>
                  <a:srgbClr val="0070C0"/>
                </a:solidFill>
                <a:latin typeface="Arial" pitchFamily="34" charset="0"/>
                <a:cs typeface="Arial" pitchFamily="34" charset="0"/>
              </a:rPr>
              <a:t>phải có phương thức thiết lập sao chép </a:t>
            </a:r>
            <a:r>
              <a:rPr lang="vi-VN" sz="2200" smtClean="0">
                <a:solidFill>
                  <a:schemeClr val="tx1">
                    <a:lumMod val="95000"/>
                    <a:lumOff val="5000"/>
                  </a:schemeClr>
                </a:solidFill>
                <a:latin typeface="Arial" pitchFamily="34" charset="0"/>
                <a:cs typeface="Arial" pitchFamily="34" charset="0"/>
              </a:rPr>
              <a:t>để tránh hiện tượng các đối tượng chia sẻ tài nguyên dẫn đến một vùng tài nguyên bị giải phóng nhiều lần khi các đối tượng bị h</a:t>
            </a:r>
            <a:r>
              <a:rPr lang="en-US" sz="2200" smtClean="0">
                <a:solidFill>
                  <a:schemeClr val="tx1">
                    <a:lumMod val="95000"/>
                    <a:lumOff val="5000"/>
                  </a:schemeClr>
                </a:solidFill>
                <a:latin typeface="Arial" pitchFamily="34" charset="0"/>
                <a:cs typeface="Arial" pitchFamily="34" charset="0"/>
              </a:rPr>
              <a:t>ủy</a:t>
            </a:r>
            <a:r>
              <a:rPr lang="vi-VN" sz="2200" smtClean="0">
                <a:solidFill>
                  <a:schemeClr val="tx1">
                    <a:lumMod val="95000"/>
                    <a:lumOff val="5000"/>
                  </a:schemeClr>
                </a:solidFill>
                <a:latin typeface="Arial" pitchFamily="34" charset="0"/>
                <a:cs typeface="Arial" pitchFamily="34" charset="0"/>
              </a:rPr>
              <a:t> bỏ. </a:t>
            </a:r>
          </a:p>
          <a:p>
            <a:pPr algn="just">
              <a:lnSpc>
                <a:spcPct val="130000"/>
              </a:lnSpc>
              <a:spcBef>
                <a:spcPts val="300"/>
              </a:spcBef>
              <a:spcAft>
                <a:spcPts val="300"/>
              </a:spcAft>
              <a:buFont typeface="Wingdings" pitchFamily="2" charset="2"/>
              <a:buChar char="v"/>
            </a:pPr>
            <a:r>
              <a:rPr lang="vi-VN" sz="2600" smtClean="0">
                <a:solidFill>
                  <a:schemeClr val="tx1">
                    <a:lumMod val="95000"/>
                    <a:lumOff val="5000"/>
                  </a:schemeClr>
                </a:solidFill>
                <a:latin typeface="Arial" pitchFamily="34" charset="0"/>
                <a:cs typeface="Arial" pitchFamily="34" charset="0"/>
              </a:rPr>
              <a:t>Khi thực hiện phép gán trên các đối tượng cùng kiểu, cơ chế gán mặc nhiên là gán từng thành phần</a:t>
            </a:r>
            <a:r>
              <a:rPr lang="en-US" sz="2600" smtClean="0">
                <a:solidFill>
                  <a:schemeClr val="tx1">
                    <a:lumMod val="95000"/>
                    <a:lumOff val="5000"/>
                  </a:schemeClr>
                </a:solidFill>
                <a:latin typeface="Arial" pitchFamily="34" charset="0"/>
                <a:cs typeface="Arial" pitchFamily="34" charset="0"/>
              </a:rPr>
              <a:t> </a:t>
            </a:r>
            <a:r>
              <a:rPr lang="en-US" sz="2600" smtClean="0">
                <a:solidFill>
                  <a:schemeClr val="tx1">
                    <a:lumMod val="95000"/>
                    <a:lumOff val="5000"/>
                  </a:schemeClr>
                </a:solidFill>
                <a:latin typeface="Arial" pitchFamily="34" charset="0"/>
                <a:cs typeface="Arial" pitchFamily="34" charset="0"/>
                <a:sym typeface="Wingdings" pitchFamily="2" charset="2"/>
              </a:rPr>
              <a:t>l</a:t>
            </a:r>
            <a:r>
              <a:rPr lang="vi-VN" sz="2600" smtClean="0">
                <a:solidFill>
                  <a:schemeClr val="tx1">
                    <a:lumMod val="95000"/>
                    <a:lumOff val="5000"/>
                  </a:schemeClr>
                </a:solidFill>
                <a:latin typeface="Arial" pitchFamily="34" charset="0"/>
                <a:cs typeface="Arial" pitchFamily="34" charset="0"/>
              </a:rPr>
              <a:t>àm cho đối tượng bên trái của phép gán “bỏ rơi” tài nguyên cũ và chia sẻ tài nguyên với đối tượng ở vế phải.</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dùng như tiếp đầu ngữ, </a:t>
            </a:r>
            <a:r>
              <a:rPr lang="vi-VN" sz="2800" smtClean="0">
                <a:solidFill>
                  <a:srgbClr val="0000FF"/>
                </a:solidFill>
                <a:latin typeface="Arial" pitchFamily="34" charset="0"/>
                <a:cs typeface="Arial" pitchFamily="34" charset="0"/>
              </a:rPr>
              <a:t>++a</a:t>
            </a:r>
            <a:r>
              <a:rPr lang="vi-VN" sz="2800" smtClean="0">
                <a:solidFill>
                  <a:schemeClr val="tx1">
                    <a:lumMod val="95000"/>
                    <a:lumOff val="5000"/>
                  </a:schemeClr>
                </a:solidFill>
                <a:latin typeface="Arial" pitchFamily="34" charset="0"/>
                <a:cs typeface="Arial" pitchFamily="34" charset="0"/>
              </a:rPr>
              <a:t> có hai vai trò:</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Tăng a lên giá trị kế tiếp.</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Trả về tham chiếu đến chính a.</a:t>
            </a:r>
            <a:endParaRPr lang="en-US" sz="2400" smtClean="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endParaRPr lang="vi-VN" sz="2400"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Khi dùng như tiếp v</a:t>
            </a:r>
            <a:r>
              <a:rPr lang="en-US" sz="2800" smtClean="0">
                <a:solidFill>
                  <a:schemeClr val="tx1">
                    <a:lumMod val="95000"/>
                    <a:lumOff val="5000"/>
                  </a:schemeClr>
                </a:solidFill>
                <a:latin typeface="Arial" pitchFamily="34" charset="0"/>
                <a:cs typeface="Arial" pitchFamily="34" charset="0"/>
              </a:rPr>
              <a:t>ị</a:t>
            </a:r>
            <a:r>
              <a:rPr lang="vi-VN" sz="2800" smtClean="0">
                <a:solidFill>
                  <a:schemeClr val="tx1">
                    <a:lumMod val="95000"/>
                    <a:lumOff val="5000"/>
                  </a:schemeClr>
                </a:solidFill>
                <a:latin typeface="Arial" pitchFamily="34" charset="0"/>
                <a:cs typeface="Arial" pitchFamily="34" charset="0"/>
              </a:rPr>
              <a:t> ngữ, </a:t>
            </a:r>
            <a:r>
              <a:rPr lang="vi-VN" sz="2800" smtClean="0">
                <a:solidFill>
                  <a:srgbClr val="0000FF"/>
                </a:solidFill>
                <a:latin typeface="Arial" pitchFamily="34" charset="0"/>
                <a:cs typeface="Arial" pitchFamily="34" charset="0"/>
              </a:rPr>
              <a:t>a++ </a:t>
            </a:r>
            <a:r>
              <a:rPr lang="vi-VN" sz="2800" smtClean="0">
                <a:solidFill>
                  <a:schemeClr val="tx1">
                    <a:lumMod val="95000"/>
                    <a:lumOff val="5000"/>
                  </a:schemeClr>
                </a:solidFill>
                <a:latin typeface="Arial" pitchFamily="34" charset="0"/>
                <a:cs typeface="Arial" pitchFamily="34" charset="0"/>
              </a:rPr>
              <a:t>có hai vai trò:</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Tăng a lên giá trị kế tiếp.</a:t>
            </a:r>
          </a:p>
          <a:p>
            <a:pPr lvl="1" algn="just">
              <a:lnSpc>
                <a:spcPct val="130000"/>
              </a:lnSpc>
              <a:spcBef>
                <a:spcPts val="300"/>
              </a:spcBef>
              <a:spcAft>
                <a:spcPts val="300"/>
              </a:spcAft>
              <a:buFont typeface="Wingdings" pitchFamily="2" charset="2"/>
              <a:buChar char="§"/>
            </a:pPr>
            <a:r>
              <a:rPr lang="vi-VN" sz="2400" smtClean="0">
                <a:latin typeface="Arial" pitchFamily="34" charset="0"/>
                <a:cs typeface="Arial" pitchFamily="34" charset="0"/>
              </a:rPr>
              <a:t>Trả về giá trị bằng với a trước khi tăng.</a:t>
            </a:r>
            <a:endParaRPr lang="en-US" sz="2400"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smtClean="0">
                <a:solidFill>
                  <a:srgbClr val="0000FF"/>
                </a:solidFill>
              </a:rPr>
              <a:t>class</a:t>
            </a:r>
            <a:r>
              <a:rPr lang="en-US" sz="2400" b="0" smtClean="0">
                <a:solidFill>
                  <a:srgbClr val="000000"/>
                </a:solidFill>
              </a:rPr>
              <a:t> ThoiDiem{</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0000FF"/>
                </a:solidFill>
              </a:rPr>
              <a:t>long</a:t>
            </a:r>
            <a:r>
              <a:rPr lang="en-US" sz="2400" b="0" smtClean="0">
                <a:solidFill>
                  <a:srgbClr val="000000"/>
                </a:solidFill>
              </a:rPr>
              <a:t> tsgiay;</a:t>
            </a:r>
          </a:p>
          <a:p>
            <a:pPr marL="342900" indent="-342900">
              <a:lnSpc>
                <a:spcPct val="110000"/>
              </a:lnSpc>
              <a:spcBef>
                <a:spcPts val="0"/>
              </a:spcBef>
              <a:buFont typeface="Wingdings" pitchFamily="2" charset="2"/>
              <a:buNone/>
            </a:pPr>
            <a:r>
              <a:rPr lang="en-US" sz="2400" b="0" smtClean="0">
                <a:solidFill>
                  <a:srgbClr val="000000"/>
                </a:solidFill>
              </a:rPr>
              <a:t>	</a:t>
            </a:r>
            <a:r>
              <a:rPr lang="en-US" sz="2400" b="0" smtClean="0">
                <a:solidFill>
                  <a:srgbClr val="0000FF"/>
                </a:solidFill>
              </a:rPr>
              <a:t>static</a:t>
            </a:r>
            <a:r>
              <a:rPr lang="en-US" sz="2400" b="0" smtClean="0">
                <a:solidFill>
                  <a:srgbClr val="000000"/>
                </a:solidFill>
              </a:rPr>
              <a:t> </a:t>
            </a:r>
            <a:r>
              <a:rPr lang="en-US" sz="2400" b="0" smtClean="0">
                <a:solidFill>
                  <a:srgbClr val="0000FF"/>
                </a:solidFill>
              </a:rPr>
              <a:t>bool</a:t>
            </a:r>
            <a:r>
              <a:rPr lang="en-US" sz="2400" b="0" smtClean="0">
                <a:solidFill>
                  <a:srgbClr val="000000"/>
                </a:solidFill>
              </a:rPr>
              <a:t> HopLe(</a:t>
            </a:r>
            <a:r>
              <a:rPr lang="en-US" sz="2400" b="0" smtClean="0">
                <a:solidFill>
                  <a:srgbClr val="0000FF"/>
                </a:solidFill>
              </a:rPr>
              <a:t>int</a:t>
            </a:r>
            <a:r>
              <a:rPr lang="en-US" sz="2400" b="0" smtClean="0">
                <a:solidFill>
                  <a:srgbClr val="000000"/>
                </a:solidFill>
              </a:rPr>
              <a:t> g, </a:t>
            </a:r>
            <a:r>
              <a:rPr lang="en-US" sz="2400" b="0" smtClean="0">
                <a:solidFill>
                  <a:srgbClr val="0000FF"/>
                </a:solidFill>
              </a:rPr>
              <a:t>int</a:t>
            </a:r>
            <a:r>
              <a:rPr lang="en-US" sz="2400" b="0" smtClean="0">
                <a:solidFill>
                  <a:srgbClr val="000000"/>
                </a:solidFill>
              </a:rPr>
              <a:t> p, </a:t>
            </a:r>
            <a:r>
              <a:rPr lang="en-US" sz="2400" b="0" smtClean="0">
                <a:solidFill>
                  <a:srgbClr val="0000FF"/>
                </a:solidFill>
              </a:rPr>
              <a:t>int</a:t>
            </a:r>
            <a:r>
              <a:rPr lang="en-US" sz="2400" b="0" smtClean="0">
                <a:solidFill>
                  <a:srgbClr val="000000"/>
                </a:solidFill>
              </a:rPr>
              <a:t> gy);</a:t>
            </a:r>
          </a:p>
          <a:p>
            <a:pPr marL="342900" indent="-342900">
              <a:lnSpc>
                <a:spcPct val="110000"/>
              </a:lnSpc>
              <a:spcBef>
                <a:spcPts val="0"/>
              </a:spcBef>
              <a:buFont typeface="Wingdings" pitchFamily="2" charset="2"/>
              <a:buNone/>
            </a:pPr>
            <a:r>
              <a:rPr lang="en-US" sz="2400" b="0" smtClean="0">
                <a:solidFill>
                  <a:srgbClr val="0000FF"/>
                </a:solidFill>
              </a:rPr>
              <a:t>public</a:t>
            </a:r>
            <a:r>
              <a:rPr lang="en-US" sz="2400" b="0" smtClean="0">
                <a:solidFill>
                  <a:srgbClr val="000000"/>
                </a:solidFill>
              </a:rPr>
              <a:t>:</a:t>
            </a:r>
          </a:p>
          <a:p>
            <a:pPr marL="342900" indent="-342900">
              <a:spcBef>
                <a:spcPts val="0"/>
              </a:spcBef>
              <a:buFont typeface="Wingdings" pitchFamily="2" charset="2"/>
              <a:buNone/>
            </a:pPr>
            <a:r>
              <a:rPr lang="en-US" sz="2400" b="0" smtClean="0">
                <a:solidFill>
                  <a:srgbClr val="000000"/>
                </a:solidFill>
              </a:rPr>
              <a:t>	ThoiDiem(</a:t>
            </a:r>
            <a:r>
              <a:rPr lang="en-US" sz="2400" b="0" smtClean="0">
                <a:solidFill>
                  <a:srgbClr val="0000FF"/>
                </a:solidFill>
              </a:rPr>
              <a:t>int</a:t>
            </a:r>
            <a:r>
              <a:rPr lang="en-US" sz="2400" b="0" smtClean="0">
                <a:solidFill>
                  <a:srgbClr val="000000"/>
                </a:solidFill>
              </a:rPr>
              <a:t> g = 0, </a:t>
            </a:r>
            <a:r>
              <a:rPr lang="en-US" sz="2400" b="0" smtClean="0">
                <a:solidFill>
                  <a:srgbClr val="0000FF"/>
                </a:solidFill>
              </a:rPr>
              <a:t>int</a:t>
            </a:r>
            <a:r>
              <a:rPr lang="en-US" sz="2400" b="0" smtClean="0">
                <a:solidFill>
                  <a:srgbClr val="000000"/>
                </a:solidFill>
              </a:rPr>
              <a:t> p = 0, </a:t>
            </a:r>
            <a:r>
              <a:rPr lang="en-US" sz="2400" b="0" smtClean="0">
                <a:solidFill>
                  <a:srgbClr val="0000FF"/>
                </a:solidFill>
              </a:rPr>
              <a:t>int</a:t>
            </a:r>
            <a:r>
              <a:rPr lang="en-US" sz="2400" b="0" smtClean="0">
                <a:solidFill>
                  <a:srgbClr val="000000"/>
                </a:solidFill>
              </a:rPr>
              <a:t> gy = 0); </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Set(</a:t>
            </a:r>
            <a:r>
              <a:rPr lang="en-US" sz="2400" b="0" smtClean="0">
                <a:solidFill>
                  <a:srgbClr val="0000FF"/>
                </a:solidFill>
              </a:rPr>
              <a:t>int</a:t>
            </a:r>
            <a:r>
              <a:rPr lang="en-US" sz="2400" b="0" smtClean="0">
                <a:solidFill>
                  <a:srgbClr val="000000"/>
                </a:solidFill>
              </a:rPr>
              <a:t> g, </a:t>
            </a:r>
            <a:r>
              <a:rPr lang="en-US" sz="2400" b="0" smtClean="0">
                <a:solidFill>
                  <a:srgbClr val="0000FF"/>
                </a:solidFill>
              </a:rPr>
              <a:t>int</a:t>
            </a:r>
            <a:r>
              <a:rPr lang="en-US" sz="2400" b="0" smtClean="0">
                <a:solidFill>
                  <a:srgbClr val="000000"/>
                </a:solidFill>
              </a:rPr>
              <a:t> p, </a:t>
            </a:r>
            <a:r>
              <a:rPr lang="en-US" sz="2400" b="0" smtClean="0">
                <a:solidFill>
                  <a:srgbClr val="0000FF"/>
                </a:solidFill>
              </a:rPr>
              <a:t>int</a:t>
            </a:r>
            <a:r>
              <a:rPr lang="en-US" sz="2400" b="0" smtClean="0">
                <a:solidFill>
                  <a:srgbClr val="000000"/>
                </a:solidFill>
              </a:rPr>
              <a:t> gy);</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LayGio() </a:t>
            </a:r>
            <a:r>
              <a:rPr lang="en-US" sz="2400" b="0" smtClean="0">
                <a:solidFill>
                  <a:srgbClr val="0000FF"/>
                </a:solidFill>
              </a:rPr>
              <a:t>const</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tsgiay / 3600;}</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LayPhut() </a:t>
            </a:r>
            <a:r>
              <a:rPr lang="en-US" sz="2400" b="0" smtClean="0">
                <a:solidFill>
                  <a:srgbClr val="0000FF"/>
                </a:solidFill>
              </a:rPr>
              <a:t>const</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(tsgiay%3600)/60;}</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int</a:t>
            </a:r>
            <a:r>
              <a:rPr lang="en-US" sz="2400" b="0" smtClean="0">
                <a:solidFill>
                  <a:srgbClr val="000000"/>
                </a:solidFill>
              </a:rPr>
              <a:t> LayGiay() </a:t>
            </a:r>
            <a:r>
              <a:rPr lang="en-US" sz="2400" b="0" smtClean="0">
                <a:solidFill>
                  <a:srgbClr val="0000FF"/>
                </a:solidFill>
              </a:rPr>
              <a:t>const</a:t>
            </a:r>
            <a:r>
              <a:rPr lang="en-US" sz="2400" b="0" smtClean="0">
                <a:solidFill>
                  <a:srgbClr val="000000"/>
                </a:solidFill>
              </a:rPr>
              <a:t> {</a:t>
            </a:r>
            <a:r>
              <a:rPr lang="en-US" sz="2400" b="0" smtClean="0">
                <a:solidFill>
                  <a:srgbClr val="0000FF"/>
                </a:solidFill>
              </a:rPr>
              <a:t>return</a:t>
            </a:r>
            <a:r>
              <a:rPr lang="en-US" sz="2400" b="0" smtClean="0">
                <a:solidFill>
                  <a:srgbClr val="000000"/>
                </a:solidFill>
              </a:rPr>
              <a:t> tsgiay % 60;}</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Tang();</a:t>
            </a:r>
          </a:p>
          <a:p>
            <a:pPr marL="342900" indent="-342900">
              <a:spcBef>
                <a:spcPts val="0"/>
              </a:spcBef>
              <a:buFont typeface="Wingdings" pitchFamily="2" charset="2"/>
              <a:buNone/>
            </a:pPr>
            <a:r>
              <a:rPr lang="en-US" sz="2400" b="0" smtClean="0">
                <a:solidFill>
                  <a:srgbClr val="000000"/>
                </a:solidFill>
              </a:rPr>
              <a:t>	</a:t>
            </a:r>
            <a:r>
              <a:rPr lang="en-US" sz="2400" b="0" smtClean="0">
                <a:solidFill>
                  <a:srgbClr val="0000FF"/>
                </a:solidFill>
              </a:rPr>
              <a:t>void</a:t>
            </a:r>
            <a:r>
              <a:rPr lang="en-US" sz="2400" b="0" smtClean="0">
                <a:solidFill>
                  <a:srgbClr val="000000"/>
                </a:solidFill>
              </a:rPr>
              <a:t> Giam();</a:t>
            </a:r>
          </a:p>
          <a:p>
            <a:pPr marL="342900" indent="-342900">
              <a:spcBef>
                <a:spcPts val="0"/>
              </a:spcBef>
              <a:buFont typeface="Wingdings" pitchFamily="2" charset="2"/>
              <a:buNone/>
            </a:pPr>
            <a:r>
              <a:rPr lang="en-US" sz="2400" b="0" smtClean="0">
                <a:solidFill>
                  <a:srgbClr val="000000"/>
                </a:solidFill>
              </a:rPr>
              <a:t>	ThoiDiem </a:t>
            </a:r>
            <a:r>
              <a:rPr lang="en-US" sz="2400" b="0" smtClean="0">
                <a:solidFill>
                  <a:srgbClr val="FF3300"/>
                </a:solidFill>
              </a:rPr>
              <a:t>&amp;operator ++(); </a:t>
            </a:r>
          </a:p>
          <a:p>
            <a:pPr marL="342900" indent="-342900">
              <a:lnSpc>
                <a:spcPct val="11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smtClean="0">
                <a:solidFill>
                  <a:srgbClr val="0000FF"/>
                </a:solidFill>
              </a:rPr>
              <a:t>void</a:t>
            </a:r>
            <a:r>
              <a:rPr lang="en-US" sz="2400" b="0" smtClean="0">
                <a:solidFill>
                  <a:srgbClr val="000000"/>
                </a:solidFill>
              </a:rPr>
              <a:t> ThoiDiem::Tang(){</a:t>
            </a:r>
          </a:p>
          <a:p>
            <a:pPr marL="342900" indent="-342900">
              <a:spcBef>
                <a:spcPct val="20000"/>
              </a:spcBef>
              <a:buFont typeface="Wingdings" pitchFamily="2" charset="2"/>
              <a:buNone/>
            </a:pPr>
            <a:r>
              <a:rPr lang="en-US" sz="2400" b="0" smtClean="0">
                <a:solidFill>
                  <a:srgbClr val="000000"/>
                </a:solidFill>
              </a:rPr>
              <a:t>	tsgiay = ++tsgiay%SOGIAY_NGAY;</a:t>
            </a:r>
          </a:p>
          <a:p>
            <a:pPr marL="342900" indent="-342900">
              <a:spcBef>
                <a:spcPct val="20000"/>
              </a:spcBef>
              <a:buFont typeface="Wingdings" pitchFamily="2" charset="2"/>
              <a:buNone/>
            </a:pP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FF"/>
                </a:solidFill>
              </a:rPr>
              <a:t>void</a:t>
            </a:r>
            <a:r>
              <a:rPr lang="en-US" sz="2400" b="0" smtClean="0">
                <a:solidFill>
                  <a:srgbClr val="000000"/>
                </a:solidFill>
              </a:rPr>
              <a:t> ThoiDiem::Giam()</a:t>
            </a:r>
          </a:p>
          <a:p>
            <a:pPr marL="342900" indent="-342900">
              <a:spcBef>
                <a:spcPct val="20000"/>
              </a:spcBef>
              <a:buFont typeface="Wingdings" pitchFamily="2" charset="2"/>
              <a:buNone/>
            </a:pP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00"/>
                </a:solidFill>
              </a:rPr>
              <a:t>	</a:t>
            </a:r>
            <a:r>
              <a:rPr lang="en-US" sz="2400" b="0" smtClean="0">
                <a:solidFill>
                  <a:srgbClr val="0000FF"/>
                </a:solidFill>
              </a:rPr>
              <a:t>if</a:t>
            </a:r>
            <a:r>
              <a:rPr lang="en-US" sz="2400" b="0" smtClean="0">
                <a:solidFill>
                  <a:srgbClr val="000000"/>
                </a:solidFill>
              </a:rPr>
              <a:t> (--tsgiay &lt; 0) tsgiay = SOGIAY_NGAY-1;</a:t>
            </a:r>
          </a:p>
          <a:p>
            <a:pPr marL="342900" indent="-342900">
              <a:spcBef>
                <a:spcPct val="20000"/>
              </a:spcBef>
              <a:buFont typeface="Wingdings" pitchFamily="2" charset="2"/>
              <a:buNone/>
            </a:pP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00"/>
                </a:solidFill>
              </a:rPr>
              <a:t>ThoiDiem &amp;ThoiDiem::operator ++() {</a:t>
            </a:r>
          </a:p>
          <a:p>
            <a:pPr marL="342900" indent="-342900">
              <a:spcBef>
                <a:spcPct val="20000"/>
              </a:spcBef>
              <a:buFont typeface="Wingdings" pitchFamily="2" charset="2"/>
              <a:buNone/>
            </a:pPr>
            <a:r>
              <a:rPr lang="en-US" sz="2400" b="0" smtClean="0">
                <a:solidFill>
                  <a:srgbClr val="000000"/>
                </a:solidFill>
              </a:rPr>
              <a:t>	Tang(); </a:t>
            </a:r>
          </a:p>
          <a:p>
            <a:pPr marL="342900" indent="-342900">
              <a:spcBef>
                <a:spcPct val="20000"/>
              </a:spcBef>
              <a:buFont typeface="Wingdings" pitchFamily="2" charset="2"/>
              <a:buNone/>
            </a:pPr>
            <a:r>
              <a:rPr lang="en-US" sz="2400" b="0" smtClean="0">
                <a:solidFill>
                  <a:srgbClr val="000000"/>
                </a:solidFill>
              </a:rPr>
              <a:t>	</a:t>
            </a:r>
            <a:r>
              <a:rPr lang="en-US" sz="2400" b="0" smtClean="0">
                <a:solidFill>
                  <a:srgbClr val="0000FF"/>
                </a:solidFill>
              </a:rPr>
              <a:t>return</a:t>
            </a:r>
            <a:r>
              <a:rPr lang="en-US" sz="2400" b="0" smtClean="0">
                <a:solidFill>
                  <a:srgbClr val="000000"/>
                </a:solidFill>
              </a:rPr>
              <a:t> *</a:t>
            </a:r>
            <a:r>
              <a:rPr lang="en-US" sz="2400" b="0" smtClean="0">
                <a:solidFill>
                  <a:srgbClr val="0000FF"/>
                </a:solidFill>
              </a:rPr>
              <a:t>this</a:t>
            </a:r>
            <a:r>
              <a:rPr lang="en-US" sz="2400" b="0" smtClean="0">
                <a:solidFill>
                  <a:srgbClr val="000000"/>
                </a:solidFill>
              </a:rPr>
              <a:t>;</a:t>
            </a:r>
          </a:p>
          <a:p>
            <a:pPr marL="342900" indent="-342900">
              <a:spcBef>
                <a:spcPct val="2000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400" b="0" smtClean="0">
                <a:solidFill>
                  <a:srgbClr val="0000FF"/>
                </a:solidFill>
              </a:rPr>
              <a:t>void</a:t>
            </a:r>
            <a:r>
              <a:rPr lang="fr-FR" sz="2400" b="0" smtClean="0">
                <a:solidFill>
                  <a:srgbClr val="000000"/>
                </a:solidFill>
              </a:rPr>
              <a:t> main() </a:t>
            </a:r>
          </a:p>
          <a:p>
            <a:pPr marL="342900" indent="-342900">
              <a:spcBef>
                <a:spcPct val="20000"/>
              </a:spcBef>
              <a:buFont typeface="Wingdings" pitchFamily="2" charset="2"/>
              <a:buNone/>
            </a:pPr>
            <a:r>
              <a:rPr lang="fr-FR" sz="2400" b="0" smtClean="0">
                <a:solidFill>
                  <a:srgbClr val="000000"/>
                </a:solidFill>
              </a:rPr>
              <a:t>{</a:t>
            </a:r>
          </a:p>
          <a:p>
            <a:pPr marL="342900" indent="-342900">
              <a:spcBef>
                <a:spcPct val="20000"/>
              </a:spcBef>
              <a:buFont typeface="Wingdings" pitchFamily="2" charset="2"/>
              <a:buNone/>
            </a:pPr>
            <a:r>
              <a:rPr lang="fr-FR" sz="2400" b="0" smtClean="0">
                <a:solidFill>
                  <a:srgbClr val="000000"/>
                </a:solidFill>
              </a:rPr>
              <a:t>	ThoiDiem t(23,59,59),t1,t2;</a:t>
            </a:r>
          </a:p>
          <a:p>
            <a:pPr marL="342900" indent="-342900">
              <a:spcBef>
                <a:spcPct val="20000"/>
              </a:spcBef>
              <a:buFont typeface="Wingdings" pitchFamily="2" charset="2"/>
              <a:buNone/>
            </a:pPr>
            <a:r>
              <a:rPr lang="fr-FR" sz="2400" b="0" smtClean="0">
                <a:solidFill>
                  <a:srgbClr val="000000"/>
                </a:solidFill>
              </a:rPr>
              <a:t>	cout &lt;&lt; "t = " &lt;&lt; t &lt;&lt; "\n";</a:t>
            </a:r>
          </a:p>
          <a:p>
            <a:pPr marL="342900" indent="-342900">
              <a:spcBef>
                <a:spcPct val="20000"/>
              </a:spcBef>
              <a:buFont typeface="Wingdings" pitchFamily="2" charset="2"/>
              <a:buNone/>
            </a:pPr>
            <a:r>
              <a:rPr lang="fr-FR" sz="2400" b="0" smtClean="0">
                <a:solidFill>
                  <a:srgbClr val="000000"/>
                </a:solidFill>
              </a:rPr>
              <a:t>	t1 = ++t; // t.operator ++();</a:t>
            </a:r>
          </a:p>
          <a:p>
            <a:pPr marL="342900" indent="-342900">
              <a:spcBef>
                <a:spcPct val="20000"/>
              </a:spcBef>
              <a:buFont typeface="Wingdings" pitchFamily="2" charset="2"/>
              <a:buNone/>
            </a:pPr>
            <a:r>
              <a:rPr lang="fr-FR" sz="2400" b="0" smtClean="0">
                <a:solidFill>
                  <a:srgbClr val="000000"/>
                </a:solidFill>
              </a:rPr>
              <a:t>		// t = 0:00:00,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	t1 = t++; // t.operator ++();</a:t>
            </a:r>
          </a:p>
          <a:p>
            <a:pPr marL="342900" indent="-342900">
              <a:spcBef>
                <a:spcPct val="20000"/>
              </a:spcBef>
              <a:buFont typeface="Wingdings" pitchFamily="2" charset="2"/>
              <a:buNone/>
            </a:pPr>
            <a:r>
              <a:rPr lang="fr-FR" sz="2400" b="0" smtClean="0">
                <a:solidFill>
                  <a:srgbClr val="000000"/>
                </a:solidFill>
              </a:rPr>
              <a:t>		// t = 0:00:01,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Để có thể có phép toán ++ và </a:t>
            </a:r>
            <a:r>
              <a:rPr lang="en-US" sz="2800" smtClean="0">
                <a:solidFill>
                  <a:schemeClr val="tx1">
                    <a:lumMod val="95000"/>
                    <a:lumOff val="5000"/>
                  </a:schemeClr>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hoạt động khác nhau cho hai cách dùng (++a và a++) ta cần định nghĩa hai phiên bản ứng với hai cách dùng kể trên.</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Khi đó, p</a:t>
            </a:r>
            <a:r>
              <a:rPr lang="vi-VN" sz="2800" smtClean="0">
                <a:solidFill>
                  <a:schemeClr val="tx1">
                    <a:lumMod val="95000"/>
                    <a:lumOff val="5000"/>
                  </a:schemeClr>
                </a:solidFill>
                <a:latin typeface="Arial" pitchFamily="34" charset="0"/>
                <a:cs typeface="Arial" pitchFamily="34" charset="0"/>
              </a:rPr>
              <a:t>hiên bản tiếp </a:t>
            </a:r>
            <a:r>
              <a:rPr lang="en-US" sz="2800" smtClean="0">
                <a:solidFill>
                  <a:schemeClr val="tx1">
                    <a:lumMod val="95000"/>
                    <a:lumOff val="5000"/>
                  </a:schemeClr>
                </a:solidFill>
                <a:latin typeface="Arial" pitchFamily="34" charset="0"/>
                <a:cs typeface="Arial" pitchFamily="34" charset="0"/>
              </a:rPr>
              <a:t>vị </a:t>
            </a:r>
            <a:r>
              <a:rPr lang="vi-VN" sz="2800" smtClean="0">
                <a:solidFill>
                  <a:schemeClr val="tx1">
                    <a:lumMod val="95000"/>
                    <a:lumOff val="5000"/>
                  </a:schemeClr>
                </a:solidFill>
                <a:latin typeface="Arial" pitchFamily="34" charset="0"/>
                <a:cs typeface="Arial" pitchFamily="34" charset="0"/>
              </a:rPr>
              <a:t>ngữ có thêm một tham số giả để phân biệt.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7" name="Rectangle 3"/>
          <p:cNvSpPr>
            <a:spLocks noChangeArrowheads="1"/>
          </p:cNvSpPr>
          <p:nvPr/>
        </p:nvSpPr>
        <p:spPr bwMode="auto">
          <a:xfrm>
            <a:off x="914400" y="5029200"/>
            <a:ext cx="7772400" cy="1219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800" b="0" smtClean="0">
                <a:solidFill>
                  <a:srgbClr val="000000"/>
                </a:solidFill>
              </a:rPr>
              <a:t>ThoiDiem &amp;operator ++();</a:t>
            </a:r>
          </a:p>
          <a:p>
            <a:pPr marL="342900" indent="-342900">
              <a:lnSpc>
                <a:spcPct val="120000"/>
              </a:lnSpc>
              <a:spcBef>
                <a:spcPct val="20000"/>
              </a:spcBef>
              <a:buFont typeface="Wingdings" pitchFamily="2" charset="2"/>
              <a:buNone/>
            </a:pPr>
            <a:r>
              <a:rPr lang="en-US" sz="2800" b="0" smtClean="0">
                <a:solidFill>
                  <a:srgbClr val="000000"/>
                </a:solidFill>
              </a:rPr>
              <a:t>ThoiDiem operator ++(int);</a:t>
            </a:r>
            <a:endParaRPr lang="en-US" sz="28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fr-FR" sz="2400" b="0" smtClean="0">
                <a:solidFill>
                  <a:srgbClr val="0000FF"/>
                </a:solidFill>
              </a:rPr>
              <a:t>void</a:t>
            </a:r>
            <a:r>
              <a:rPr lang="fr-FR" sz="2400" b="0" smtClean="0">
                <a:solidFill>
                  <a:srgbClr val="000000"/>
                </a:solidFill>
              </a:rPr>
              <a:t> ThoiDiem::Tang() {</a:t>
            </a:r>
          </a:p>
          <a:p>
            <a:pPr marL="342900" indent="-342900">
              <a:spcBef>
                <a:spcPts val="0"/>
              </a:spcBef>
              <a:buFont typeface="Wingdings" pitchFamily="2" charset="2"/>
              <a:buNone/>
            </a:pPr>
            <a:r>
              <a:rPr lang="fr-FR" sz="2400" b="0" smtClean="0">
                <a:solidFill>
                  <a:srgbClr val="000000"/>
                </a:solidFill>
              </a:rPr>
              <a:t>	tsgiay = ++tsgiay%SOGIAY_NGAY;</a:t>
            </a:r>
          </a:p>
          <a:p>
            <a:pPr marL="342900" indent="-342900">
              <a:spcBef>
                <a:spcPts val="0"/>
              </a:spcBef>
              <a:buFont typeface="Wingdings" pitchFamily="2" charset="2"/>
              <a:buNone/>
            </a:pP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FF"/>
                </a:solidFill>
              </a:rPr>
              <a:t>void</a:t>
            </a:r>
            <a:r>
              <a:rPr lang="fr-FR" sz="2400" b="0" smtClean="0">
                <a:solidFill>
                  <a:srgbClr val="000000"/>
                </a:solidFill>
              </a:rPr>
              <a:t> ThoiDiem::Giam() {</a:t>
            </a:r>
          </a:p>
          <a:p>
            <a:pPr marL="342900" indent="-342900">
              <a:lnSpc>
                <a:spcPct val="90000"/>
              </a:lnSpc>
              <a:spcBef>
                <a:spcPts val="0"/>
              </a:spcBef>
              <a:buFont typeface="Wingdings" pitchFamily="2" charset="2"/>
              <a:buNone/>
            </a:pPr>
            <a:r>
              <a:rPr lang="fr-FR" sz="2400" b="0" smtClean="0">
                <a:solidFill>
                  <a:srgbClr val="000000"/>
                </a:solidFill>
              </a:rPr>
              <a:t>	</a:t>
            </a:r>
            <a:r>
              <a:rPr lang="fr-FR" sz="2400" b="0" smtClean="0">
                <a:solidFill>
                  <a:srgbClr val="0000FF"/>
                </a:solidFill>
              </a:rPr>
              <a:t>if</a:t>
            </a:r>
            <a:r>
              <a:rPr lang="fr-FR" sz="2400" b="0" smtClean="0">
                <a:solidFill>
                  <a:srgbClr val="000000"/>
                </a:solidFill>
              </a:rPr>
              <a:t> (--tsgiay &lt; 0) tsgiay = SOGIAY_NGAY-1;</a:t>
            </a:r>
          </a:p>
          <a:p>
            <a:pPr marL="342900" indent="-342900">
              <a:lnSpc>
                <a:spcPct val="90000"/>
              </a:lnSpc>
              <a:spcBef>
                <a:spcPts val="0"/>
              </a:spcBef>
              <a:buFont typeface="Wingdings" pitchFamily="2" charset="2"/>
              <a:buNone/>
            </a:pP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00"/>
                </a:solidFill>
              </a:rPr>
              <a:t>ThoiDiem &amp;ThoiDiem::operator ++()  {</a:t>
            </a:r>
          </a:p>
          <a:p>
            <a:pPr marL="342900" indent="-342900">
              <a:lnSpc>
                <a:spcPct val="90000"/>
              </a:lnSpc>
              <a:spcBef>
                <a:spcPts val="0"/>
              </a:spcBef>
              <a:buFont typeface="Wingdings" pitchFamily="2" charset="2"/>
              <a:buNone/>
            </a:pPr>
            <a:r>
              <a:rPr lang="fr-FR" sz="2400" b="0" smtClean="0">
                <a:solidFill>
                  <a:srgbClr val="000000"/>
                </a:solidFill>
              </a:rPr>
              <a:t>	Tang(); </a:t>
            </a:r>
          </a:p>
          <a:p>
            <a:pPr marL="342900" indent="-342900">
              <a:lnSpc>
                <a:spcPct val="90000"/>
              </a:lnSpc>
              <a:spcBef>
                <a:spcPts val="0"/>
              </a:spcBef>
              <a:buFont typeface="Wingdings" pitchFamily="2" charset="2"/>
              <a:buNone/>
            </a:pPr>
            <a:r>
              <a:rPr lang="fr-FR" sz="2400" b="0" smtClean="0">
                <a:solidFill>
                  <a:srgbClr val="000000"/>
                </a:solidFill>
              </a:rPr>
              <a:t>	</a:t>
            </a:r>
            <a:r>
              <a:rPr lang="fr-FR" sz="2400" b="0" smtClean="0">
                <a:solidFill>
                  <a:srgbClr val="0000FF"/>
                </a:solidFill>
              </a:rPr>
              <a:t>return</a:t>
            </a:r>
            <a:r>
              <a:rPr lang="fr-FR" sz="2400" b="0" smtClean="0">
                <a:solidFill>
                  <a:srgbClr val="000000"/>
                </a:solidFill>
              </a:rPr>
              <a:t> *</a:t>
            </a:r>
            <a:r>
              <a:rPr lang="fr-FR" sz="2400" b="0" smtClean="0">
                <a:solidFill>
                  <a:srgbClr val="0000FF"/>
                </a:solidFill>
              </a:rPr>
              <a:t>this</a:t>
            </a: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00"/>
                </a:solidFill>
              </a:rPr>
              <a:t>}</a:t>
            </a:r>
          </a:p>
          <a:p>
            <a:pPr marL="342900" indent="-342900">
              <a:lnSpc>
                <a:spcPct val="90000"/>
              </a:lnSpc>
              <a:spcBef>
                <a:spcPts val="0"/>
              </a:spcBef>
              <a:buFont typeface="Wingdings" pitchFamily="2" charset="2"/>
              <a:buNone/>
            </a:pPr>
            <a:r>
              <a:rPr lang="fr-FR" sz="2400" b="0" smtClean="0">
                <a:solidFill>
                  <a:srgbClr val="000000"/>
                </a:solidFill>
              </a:rPr>
              <a:t>ThoiDiem ThoiDiem::operator ++(int) {</a:t>
            </a:r>
          </a:p>
          <a:p>
            <a:pPr marL="342900" indent="-342900">
              <a:lnSpc>
                <a:spcPct val="90000"/>
              </a:lnSpc>
              <a:spcBef>
                <a:spcPts val="0"/>
              </a:spcBef>
              <a:buFont typeface="Wingdings" pitchFamily="2" charset="2"/>
              <a:buNone/>
            </a:pPr>
            <a:r>
              <a:rPr lang="fr-FR" sz="2400" b="0" smtClean="0">
                <a:solidFill>
                  <a:srgbClr val="000000"/>
                </a:solidFill>
              </a:rPr>
              <a:t>	ThoiDiem t = *this; </a:t>
            </a:r>
          </a:p>
          <a:p>
            <a:pPr marL="342900" indent="-342900">
              <a:lnSpc>
                <a:spcPct val="90000"/>
              </a:lnSpc>
              <a:spcBef>
                <a:spcPts val="0"/>
              </a:spcBef>
              <a:buFont typeface="Wingdings" pitchFamily="2" charset="2"/>
              <a:buNone/>
            </a:pPr>
            <a:r>
              <a:rPr lang="fr-FR" sz="2400" b="0" smtClean="0">
                <a:solidFill>
                  <a:srgbClr val="000000"/>
                </a:solidFill>
              </a:rPr>
              <a:t>	Tang(); </a:t>
            </a:r>
          </a:p>
          <a:p>
            <a:pPr marL="342900" indent="-342900">
              <a:lnSpc>
                <a:spcPct val="90000"/>
              </a:lnSpc>
              <a:spcBef>
                <a:spcPts val="0"/>
              </a:spcBef>
              <a:buFont typeface="Wingdings" pitchFamily="2" charset="2"/>
              <a:buNone/>
            </a:pPr>
            <a:r>
              <a:rPr lang="fr-FR" sz="2400" b="0" smtClean="0">
                <a:solidFill>
                  <a:srgbClr val="000000"/>
                </a:solidFill>
              </a:rPr>
              <a:t>	</a:t>
            </a:r>
            <a:r>
              <a:rPr lang="fr-FR" sz="2400" b="0" smtClean="0">
                <a:solidFill>
                  <a:srgbClr val="0000FF"/>
                </a:solidFill>
              </a:rPr>
              <a:t>return</a:t>
            </a:r>
            <a:r>
              <a:rPr lang="fr-FR" sz="2400" b="0" smtClean="0">
                <a:solidFill>
                  <a:srgbClr val="000000"/>
                </a:solidFill>
              </a:rPr>
              <a:t> t;</a:t>
            </a:r>
          </a:p>
          <a:p>
            <a:pPr marL="342900" indent="-342900">
              <a:lnSpc>
                <a:spcPct val="90000"/>
              </a:lnSpc>
              <a:spcBef>
                <a:spcPts val="0"/>
              </a:spcBef>
              <a:buFont typeface="Wingdings" pitchFamily="2" charset="2"/>
              <a:buNone/>
            </a:pPr>
            <a:r>
              <a:rPr lang="fr-FR"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tăng và giảm: ++ và --</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
        <p:nvSpPr>
          <p:cNvPr id="8" name="Rectangle 3"/>
          <p:cNvSpPr>
            <a:spLocks noChangeArrowheads="1"/>
          </p:cNvSpPr>
          <p:nvPr/>
        </p:nvSpPr>
        <p:spPr bwMode="auto">
          <a:xfrm>
            <a:off x="457200" y="1432034"/>
            <a:ext cx="83820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fr-FR" sz="2400" b="0" smtClean="0">
                <a:solidFill>
                  <a:srgbClr val="0000FF"/>
                </a:solidFill>
              </a:rPr>
              <a:t>void</a:t>
            </a:r>
            <a:r>
              <a:rPr lang="fr-FR" sz="2400" b="0" smtClean="0">
                <a:solidFill>
                  <a:srgbClr val="000000"/>
                </a:solidFill>
              </a:rPr>
              <a:t> main()</a:t>
            </a:r>
          </a:p>
          <a:p>
            <a:pPr marL="342900" indent="-342900">
              <a:spcBef>
                <a:spcPct val="20000"/>
              </a:spcBef>
              <a:buFont typeface="Wingdings" pitchFamily="2" charset="2"/>
              <a:buNone/>
            </a:pPr>
            <a:r>
              <a:rPr lang="fr-FR" sz="2400" b="0" smtClean="0">
                <a:solidFill>
                  <a:srgbClr val="000000"/>
                </a:solidFill>
              </a:rPr>
              <a:t>{</a:t>
            </a:r>
          </a:p>
          <a:p>
            <a:pPr marL="342900" indent="-342900">
              <a:spcBef>
                <a:spcPct val="20000"/>
              </a:spcBef>
              <a:buFont typeface="Wingdings" pitchFamily="2" charset="2"/>
              <a:buNone/>
            </a:pPr>
            <a:r>
              <a:rPr lang="fr-FR" sz="2400" b="0" smtClean="0">
                <a:solidFill>
                  <a:srgbClr val="000000"/>
                </a:solidFill>
              </a:rPr>
              <a:t>	ThoiDiem t(23,59,59),t1,t2;</a:t>
            </a:r>
          </a:p>
          <a:p>
            <a:pPr marL="342900" indent="-342900">
              <a:spcBef>
                <a:spcPct val="20000"/>
              </a:spcBef>
              <a:buFont typeface="Wingdings" pitchFamily="2" charset="2"/>
              <a:buNone/>
            </a:pPr>
            <a:r>
              <a:rPr lang="fr-FR" sz="2400" b="0" smtClean="0">
                <a:solidFill>
                  <a:srgbClr val="000000"/>
                </a:solidFill>
              </a:rPr>
              <a:t>	cout &lt;&lt; "t = " &lt;&lt; t &lt;&lt; "\n";</a:t>
            </a:r>
          </a:p>
          <a:p>
            <a:pPr marL="342900" indent="-342900">
              <a:spcBef>
                <a:spcPct val="20000"/>
              </a:spcBef>
              <a:buFont typeface="Wingdings" pitchFamily="2" charset="2"/>
              <a:buNone/>
            </a:pPr>
            <a:r>
              <a:rPr lang="fr-FR" sz="2400" b="0" smtClean="0">
                <a:solidFill>
                  <a:srgbClr val="000000"/>
                </a:solidFill>
              </a:rPr>
              <a:t>	t1 = ++t; // t.operator ++();</a:t>
            </a:r>
          </a:p>
          <a:p>
            <a:pPr marL="342900" indent="-342900">
              <a:spcBef>
                <a:spcPct val="20000"/>
              </a:spcBef>
              <a:buFont typeface="Wingdings" pitchFamily="2" charset="2"/>
              <a:buNone/>
            </a:pPr>
            <a:r>
              <a:rPr lang="fr-FR" sz="2400" b="0" smtClean="0">
                <a:solidFill>
                  <a:srgbClr val="000000"/>
                </a:solidFill>
              </a:rPr>
              <a:t>		// t = 0:00:00,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	t1 = t++; // t.operator ++(int);</a:t>
            </a:r>
          </a:p>
          <a:p>
            <a:pPr marL="342900" indent="-342900">
              <a:spcBef>
                <a:spcPct val="20000"/>
              </a:spcBef>
              <a:buFont typeface="Wingdings" pitchFamily="2" charset="2"/>
              <a:buNone/>
            </a:pPr>
            <a:r>
              <a:rPr lang="fr-FR" sz="2400" b="0" smtClean="0">
                <a:solidFill>
                  <a:srgbClr val="000000"/>
                </a:solidFill>
              </a:rPr>
              <a:t>		// t = 0:00:01, t1 = 0:00:00</a:t>
            </a:r>
          </a:p>
          <a:p>
            <a:pPr marL="342900" indent="-342900">
              <a:spcBef>
                <a:spcPct val="20000"/>
              </a:spcBef>
              <a:buFont typeface="Wingdings" pitchFamily="2" charset="2"/>
              <a:buNone/>
            </a:pPr>
            <a:r>
              <a:rPr lang="fr-FR" sz="2400" b="0" smtClean="0">
                <a:solidFill>
                  <a:srgbClr val="000000"/>
                </a:solidFill>
              </a:rPr>
              <a:t>	cout &lt;&lt; "t = " &lt;&lt; t &lt;&lt; "\tt1 = " &lt;&lt; t1 &lt;&lt; "\n";</a:t>
            </a:r>
          </a:p>
          <a:p>
            <a:pPr marL="342900" indent="-342900">
              <a:spcBef>
                <a:spcPct val="20000"/>
              </a:spcBef>
              <a:buFont typeface="Wingdings" pitchFamily="2" charset="2"/>
              <a:buNone/>
            </a:pPr>
            <a:r>
              <a:rPr lang="fr-FR"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The end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Footer Placeholder 2"/>
          <p:cNvSpPr>
            <a:spLocks noGrp="1"/>
          </p:cNvSpPr>
          <p:nvPr>
            <p:ph type="ftr" sz="quarter" idx="11"/>
          </p:nvPr>
        </p:nvSpPr>
        <p:spPr/>
        <p:txBody>
          <a:bodyPr/>
          <a:lstStyle/>
          <a:p>
            <a:pPr>
              <a:defRPr/>
            </a:pPr>
            <a:r>
              <a:rPr lang="vi-VN" smtClean="0"/>
              <a:t>Lập trình hướng đối tượng</a:t>
            </a:r>
            <a:endParaRPr lang="en-US"/>
          </a:p>
        </p:txBody>
      </p:sp>
      <p:sp>
        <p:nvSpPr>
          <p:cNvPr id="4" name="Slide Number Placeholder 3"/>
          <p:cNvSpPr>
            <a:spLocks noGrp="1"/>
          </p:cNvSpPr>
          <p:nvPr>
            <p:ph type="sldNum" sz="quarter" idx="12"/>
          </p:nvPr>
        </p:nvSpPr>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
        <p:nvSpPr>
          <p:cNvPr id="8" name="Rectangle 3"/>
          <p:cNvSpPr>
            <a:spLocks noChangeArrowheads="1"/>
          </p:cNvSpPr>
          <p:nvPr/>
        </p:nvSpPr>
        <p:spPr bwMode="auto">
          <a:xfrm>
            <a:off x="533400" y="1447800"/>
            <a:ext cx="8229600" cy="50292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smtClean="0">
                <a:solidFill>
                  <a:srgbClr val="0070C0"/>
                </a:solidFill>
              </a:rPr>
              <a:t>class</a:t>
            </a:r>
            <a:r>
              <a:rPr lang="en-US" sz="2200" b="0" smtClean="0">
                <a:solidFill>
                  <a:schemeClr val="tx1">
                    <a:lumMod val="95000"/>
                    <a:lumOff val="5000"/>
                  </a:schemeClr>
                </a:solidFill>
              </a:rPr>
              <a:t> String{</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a:t>
            </a:r>
            <a:r>
              <a:rPr lang="en-US" sz="2200" b="0" smtClean="0">
                <a:solidFill>
                  <a:srgbClr val="0070C0"/>
                </a:solidFill>
              </a:rPr>
              <a:t>char</a:t>
            </a:r>
            <a:r>
              <a:rPr lang="en-US" sz="2200" b="0" smtClean="0">
                <a:solidFill>
                  <a:schemeClr val="tx1">
                    <a:lumMod val="95000"/>
                    <a:lumOff val="5000"/>
                  </a:schemeClr>
                </a:solidFill>
              </a:rPr>
              <a:t> *p;</a:t>
            </a:r>
          </a:p>
          <a:p>
            <a:pPr marL="342900" indent="-342900">
              <a:lnSpc>
                <a:spcPct val="90000"/>
              </a:lnSpc>
              <a:spcBef>
                <a:spcPts val="0"/>
              </a:spcBef>
              <a:buFont typeface="Wingdings" pitchFamily="2" charset="2"/>
              <a:buNone/>
            </a:pPr>
            <a:r>
              <a:rPr lang="en-US" sz="2200" b="0" smtClean="0">
                <a:solidFill>
                  <a:srgbClr val="0070C0"/>
                </a:solidFill>
              </a:rPr>
              <a:t>public</a:t>
            </a:r>
            <a:r>
              <a:rPr lang="en-US" sz="2200" b="0" smtClean="0">
                <a:solidFill>
                  <a:schemeClr val="tx1">
                    <a:lumMod val="95000"/>
                    <a:lumOff val="5000"/>
                  </a:schemeClr>
                </a:solidFill>
              </a:rPr>
              <a:t>:</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a:t>
            </a:r>
            <a:r>
              <a:rPr lang="en-US" sz="2200" b="0" smtClean="0">
                <a:solidFill>
                  <a:srgbClr val="0070C0"/>
                </a:solidFill>
              </a:rPr>
              <a:t>char</a:t>
            </a:r>
            <a:r>
              <a:rPr lang="en-US" sz="2200" b="0" smtClean="0">
                <a:solidFill>
                  <a:schemeClr val="tx1">
                    <a:lumMod val="95000"/>
                    <a:lumOff val="5000"/>
                  </a:schemeClr>
                </a:solidFill>
              </a:rPr>
              <a:t> *s = "") { p = strdup(s); }</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a:t>
            </a:r>
            <a:r>
              <a:rPr lang="en-US" sz="2200" b="0" smtClean="0">
                <a:solidFill>
                  <a:srgbClr val="0070C0"/>
                </a:solidFill>
              </a:rPr>
              <a:t>const</a:t>
            </a:r>
            <a:r>
              <a:rPr lang="en-US" sz="2200" b="0" smtClean="0">
                <a:solidFill>
                  <a:schemeClr val="tx1">
                    <a:lumMod val="95000"/>
                    <a:lumOff val="5000"/>
                  </a:schemeClr>
                </a:solidFill>
              </a:rPr>
              <a:t> String &amp;s) { p = strdup(s.p); }</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 cout &lt;&lt;"delete"&lt;&lt;(</a:t>
            </a:r>
            <a:r>
              <a:rPr lang="en-US" sz="2200" b="0" smtClean="0">
                <a:solidFill>
                  <a:srgbClr val="0070C0"/>
                </a:solidFill>
              </a:rPr>
              <a:t>void</a:t>
            </a:r>
            <a:r>
              <a:rPr lang="en-US" sz="2200" b="0" smtClean="0">
                <a:solidFill>
                  <a:schemeClr val="tx1">
                    <a:lumMod val="95000"/>
                    <a:lumOff val="5000"/>
                  </a:schemeClr>
                </a:solidFill>
              </a:rPr>
              <a:t>*)p&lt;&lt;"\n"; </a:t>
            </a:r>
            <a:r>
              <a:rPr lang="en-US" sz="2200" b="0" smtClean="0">
                <a:solidFill>
                  <a:srgbClr val="0070C0"/>
                </a:solidFill>
              </a:rPr>
              <a:t>delete</a:t>
            </a:r>
            <a:r>
              <a:rPr lang="en-US" sz="2200" b="0" smtClean="0">
                <a:solidFill>
                  <a:schemeClr val="tx1">
                    <a:lumMod val="95000"/>
                    <a:lumOff val="5000"/>
                  </a:schemeClr>
                </a:solidFill>
              </a:rPr>
              <a:t> [] p; }</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a:t>
            </a:r>
            <a:r>
              <a:rPr lang="en-US" sz="2200" b="0" smtClean="0">
                <a:solidFill>
                  <a:srgbClr val="0070C0"/>
                </a:solidFill>
              </a:rPr>
              <a:t>void</a:t>
            </a:r>
            <a:r>
              <a:rPr lang="en-US" sz="2200" b="0" smtClean="0">
                <a:solidFill>
                  <a:schemeClr val="tx1">
                    <a:lumMod val="95000"/>
                    <a:lumOff val="5000"/>
                  </a:schemeClr>
                </a:solidFill>
              </a:rPr>
              <a:t> Output() </a:t>
            </a:r>
            <a:r>
              <a:rPr lang="en-US" sz="2200" b="0" smtClean="0">
                <a:solidFill>
                  <a:srgbClr val="0070C0"/>
                </a:solidFill>
              </a:rPr>
              <a:t>const</a:t>
            </a:r>
            <a:r>
              <a:rPr lang="en-US" sz="2200" b="0" smtClean="0">
                <a:solidFill>
                  <a:schemeClr val="tx1">
                    <a:lumMod val="95000"/>
                    <a:lumOff val="5000"/>
                  </a:schemeClr>
                </a:solidFill>
              </a:rPr>
              <a:t> { cout &lt;&lt; p; }</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a:t>
            </a:r>
          </a:p>
          <a:p>
            <a:pPr marL="342900" indent="-342900">
              <a:lnSpc>
                <a:spcPct val="90000"/>
              </a:lnSpc>
              <a:spcBef>
                <a:spcPts val="0"/>
              </a:spcBef>
              <a:buFont typeface="Wingdings" pitchFamily="2" charset="2"/>
              <a:buNone/>
            </a:pPr>
            <a:r>
              <a:rPr lang="en-US" sz="2200" b="0" smtClean="0">
                <a:solidFill>
                  <a:srgbClr val="0070C0"/>
                </a:solidFill>
              </a:rPr>
              <a:t>void</a:t>
            </a:r>
            <a:r>
              <a:rPr lang="en-US" sz="2200" b="0" smtClean="0">
                <a:solidFill>
                  <a:schemeClr val="tx1">
                    <a:lumMod val="95000"/>
                    <a:lumOff val="5000"/>
                  </a:schemeClr>
                </a:solidFill>
              </a:rPr>
              <a:t> main(){</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a("Nguyen Van A");</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b = a; 	</a:t>
            </a:r>
            <a:r>
              <a:rPr lang="en-US" sz="2200" b="0" smtClean="0">
                <a:solidFill>
                  <a:srgbClr val="008000"/>
                </a:solidFill>
              </a:rPr>
              <a:t>//Khoi dong</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String aa = "Le van AA";</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cout &lt;&lt; "aa = "; aa.Output(); cout &lt;&lt; "\n";</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aa = a;		</a:t>
            </a:r>
            <a:r>
              <a:rPr lang="en-US" sz="2200" b="0" smtClean="0">
                <a:solidFill>
                  <a:srgbClr val="008000"/>
                </a:solidFill>
              </a:rPr>
              <a:t>//Gan</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	cout &lt;&lt; "aa = "; aa.Output(); cout &lt;&lt; "\n";</a:t>
            </a:r>
          </a:p>
          <a:p>
            <a:pPr marL="342900" indent="-342900">
              <a:lnSpc>
                <a:spcPct val="90000"/>
              </a:lnSpc>
              <a:spcBef>
                <a:spcPts val="0"/>
              </a:spcBef>
              <a:buFont typeface="Wingdings" pitchFamily="2" charset="2"/>
              <a:buNone/>
            </a:pPr>
            <a:r>
              <a:rPr lang="en-US" sz="2200" b="0" smtClean="0">
                <a:solidFill>
                  <a:schemeClr val="tx1">
                    <a:lumMod val="95000"/>
                    <a:lumOff val="5000"/>
                  </a:schemeClr>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3657600"/>
            <a:ext cx="8382000" cy="2819400"/>
          </a:xfrm>
        </p:spPr>
        <p:txBody>
          <a:bodyPr>
            <a:noAutofit/>
          </a:bodyPr>
          <a:lstStyle/>
          <a:p>
            <a:pPr algn="just">
              <a:lnSpc>
                <a:spcPct val="130000"/>
              </a:lnSpc>
              <a:spcBef>
                <a:spcPts val="300"/>
              </a:spcBef>
              <a:spcAft>
                <a:spcPts val="300"/>
              </a:spcAft>
              <a:buFont typeface="Wingdings" pitchFamily="2" charset="2"/>
              <a:buChar char="v"/>
            </a:pPr>
            <a:r>
              <a:rPr lang="en-US" sz="2400" smtClean="0">
                <a:solidFill>
                  <a:schemeClr val="tx1">
                    <a:lumMod val="95000"/>
                    <a:lumOff val="5000"/>
                  </a:schemeClr>
                </a:solidFill>
                <a:latin typeface="Arial" pitchFamily="34" charset="0"/>
                <a:cs typeface="Arial" pitchFamily="34" charset="0"/>
              </a:rPr>
              <a:t>T</a:t>
            </a:r>
            <a:r>
              <a:rPr lang="vi-VN" sz="2400" smtClean="0">
                <a:solidFill>
                  <a:schemeClr val="tx1">
                    <a:lumMod val="95000"/>
                    <a:lumOff val="5000"/>
                  </a:schemeClr>
                </a:solidFill>
                <a:latin typeface="Arial" pitchFamily="34" charset="0"/>
                <a:cs typeface="Arial" pitchFamily="34" charset="0"/>
              </a:rPr>
              <a:t>hực hiện chương trình trên ta được </a:t>
            </a:r>
            <a:r>
              <a:rPr lang="en-US" sz="2400" smtClean="0">
                <a:solidFill>
                  <a:schemeClr val="tx1">
                    <a:lumMod val="95000"/>
                    <a:lumOff val="5000"/>
                  </a:schemeClr>
                </a:solidFill>
                <a:latin typeface="Arial" pitchFamily="34" charset="0"/>
                <a:cs typeface="Arial" pitchFamily="34" charset="0"/>
              </a:rPr>
              <a:t>kết xuất như </a:t>
            </a:r>
            <a:r>
              <a:rPr lang="vi-VN" sz="2400" smtClean="0">
                <a:solidFill>
                  <a:schemeClr val="tx1">
                    <a:lumMod val="95000"/>
                    <a:lumOff val="5000"/>
                  </a:schemeClr>
                </a:solidFill>
                <a:latin typeface="Arial" pitchFamily="34" charset="0"/>
                <a:cs typeface="Arial" pitchFamily="34" charset="0"/>
              </a:rPr>
              <a:t>sau:</a:t>
            </a:r>
          </a:p>
          <a:p>
            <a:pPr lvl="1" algn="just">
              <a:spcBef>
                <a:spcPts val="300"/>
              </a:spcBef>
              <a:spcAft>
                <a:spcPts val="300"/>
              </a:spcAft>
              <a:buNone/>
            </a:pPr>
            <a:r>
              <a:rPr lang="en-US" sz="1800" smtClean="0">
                <a:latin typeface="Arial" pitchFamily="34" charset="0"/>
                <a:cs typeface="Arial" pitchFamily="34" charset="0"/>
              </a:rPr>
              <a:t>aa = Le van AA</a:t>
            </a:r>
          </a:p>
          <a:p>
            <a:pPr lvl="1" algn="just">
              <a:spcBef>
                <a:spcPts val="300"/>
              </a:spcBef>
              <a:spcAft>
                <a:spcPts val="300"/>
              </a:spcAft>
              <a:buNone/>
            </a:pPr>
            <a:r>
              <a:rPr lang="en-US" sz="1800" smtClean="0">
                <a:latin typeface="Arial" pitchFamily="34" charset="0"/>
                <a:cs typeface="Arial" pitchFamily="34" charset="0"/>
              </a:rPr>
              <a:t>aa = Nguyen Van A</a:t>
            </a:r>
          </a:p>
          <a:p>
            <a:pPr lvl="1" algn="just">
              <a:spcBef>
                <a:spcPts val="300"/>
              </a:spcBef>
              <a:spcAft>
                <a:spcPts val="300"/>
              </a:spcAft>
              <a:buNone/>
            </a:pPr>
            <a:r>
              <a:rPr lang="en-US" sz="1800" smtClean="0">
                <a:latin typeface="Arial" pitchFamily="34" charset="0"/>
                <a:cs typeface="Arial" pitchFamily="34" charset="0"/>
              </a:rPr>
              <a:t>delete 0x0d36</a:t>
            </a:r>
          </a:p>
          <a:p>
            <a:pPr lvl="1" algn="just">
              <a:spcBef>
                <a:spcPts val="300"/>
              </a:spcBef>
              <a:spcAft>
                <a:spcPts val="300"/>
              </a:spcAft>
              <a:buNone/>
            </a:pPr>
            <a:r>
              <a:rPr lang="en-US" sz="1800" smtClean="0">
                <a:latin typeface="Arial" pitchFamily="34" charset="0"/>
                <a:cs typeface="Arial" pitchFamily="34" charset="0"/>
              </a:rPr>
              <a:t>delete 0x0d48</a:t>
            </a:r>
          </a:p>
          <a:p>
            <a:pPr lvl="1" algn="just">
              <a:spcBef>
                <a:spcPts val="300"/>
              </a:spcBef>
              <a:spcAft>
                <a:spcPts val="300"/>
              </a:spcAft>
              <a:buNone/>
            </a:pPr>
            <a:r>
              <a:rPr lang="en-US" sz="1800" smtClean="0">
                <a:latin typeface="Arial" pitchFamily="34" charset="0"/>
                <a:cs typeface="Arial" pitchFamily="34" charset="0"/>
              </a:rPr>
              <a:t>delete 0x0d36</a:t>
            </a:r>
          </a:p>
          <a:p>
            <a:pPr lvl="1" algn="just">
              <a:spcBef>
                <a:spcPts val="300"/>
              </a:spcBef>
              <a:spcAft>
                <a:spcPts val="300"/>
              </a:spcAft>
              <a:buNone/>
            </a:pPr>
            <a:r>
              <a:rPr lang="en-US" sz="1800" smtClean="0">
                <a:latin typeface="Arial" pitchFamily="34" charset="0"/>
                <a:cs typeface="Arial" pitchFamily="34" charset="0"/>
              </a:rPr>
              <a:t>Null pointer assignment</a:t>
            </a:r>
            <a:endParaRPr lang="vi-VN" sz="1800" smtClean="0">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
        <p:nvSpPr>
          <p:cNvPr id="29" name="Rectangle 4"/>
          <p:cNvSpPr txBox="1">
            <a:spLocks noChangeArrowheads="1"/>
          </p:cNvSpPr>
          <p:nvPr/>
        </p:nvSpPr>
        <p:spPr>
          <a:xfrm>
            <a:off x="5029200" y="1406465"/>
            <a:ext cx="4038600" cy="189071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Sau khi gán</a:t>
            </a:r>
            <a:endParaRPr kumimoji="0" lang="en-US" sz="24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0" name="Text Box 5"/>
          <p:cNvSpPr txBox="1">
            <a:spLocks noChangeArrowheads="1"/>
          </p:cNvSpPr>
          <p:nvPr/>
        </p:nvSpPr>
        <p:spPr bwMode="auto">
          <a:xfrm>
            <a:off x="2727324" y="2114490"/>
            <a:ext cx="1965325"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31" name="Text Box 6"/>
          <p:cNvSpPr txBox="1">
            <a:spLocks noChangeArrowheads="1"/>
          </p:cNvSpPr>
          <p:nvPr/>
        </p:nvSpPr>
        <p:spPr bwMode="auto">
          <a:xfrm>
            <a:off x="517525" y="2038290"/>
            <a:ext cx="381000" cy="366712"/>
          </a:xfrm>
          <a:prstGeom prst="rect">
            <a:avLst/>
          </a:prstGeom>
          <a:noFill/>
          <a:ln w="9525">
            <a:noFill/>
            <a:miter lim="800000"/>
            <a:headEnd/>
            <a:tailEnd/>
          </a:ln>
          <a:effectLst/>
        </p:spPr>
        <p:txBody>
          <a:bodyPr>
            <a:spAutoFit/>
          </a:bodyPr>
          <a:lstStyle/>
          <a:p>
            <a:pPr>
              <a:spcBef>
                <a:spcPct val="50000"/>
              </a:spcBef>
            </a:pPr>
            <a:r>
              <a:rPr lang="en-US"/>
              <a:t>a</a:t>
            </a:r>
          </a:p>
        </p:txBody>
      </p:sp>
      <p:sp>
        <p:nvSpPr>
          <p:cNvPr id="32" name="Text Box 7"/>
          <p:cNvSpPr txBox="1">
            <a:spLocks noChangeArrowheads="1"/>
          </p:cNvSpPr>
          <p:nvPr/>
        </p:nvSpPr>
        <p:spPr bwMode="auto">
          <a:xfrm>
            <a:off x="669925" y="2038290"/>
            <a:ext cx="184150" cy="366712"/>
          </a:xfrm>
          <a:prstGeom prst="rect">
            <a:avLst/>
          </a:prstGeom>
          <a:noFill/>
          <a:ln w="9525">
            <a:noFill/>
            <a:miter lim="800000"/>
            <a:headEnd/>
            <a:tailEnd/>
          </a:ln>
          <a:effectLst/>
        </p:spPr>
        <p:txBody>
          <a:bodyPr wrap="none">
            <a:spAutoFit/>
          </a:bodyPr>
          <a:lstStyle/>
          <a:p>
            <a:endParaRPr lang="vi-VN"/>
          </a:p>
        </p:txBody>
      </p:sp>
      <p:sp>
        <p:nvSpPr>
          <p:cNvPr id="33" name="Text Box 8"/>
          <p:cNvSpPr txBox="1">
            <a:spLocks noChangeArrowheads="1"/>
          </p:cNvSpPr>
          <p:nvPr/>
        </p:nvSpPr>
        <p:spPr bwMode="auto">
          <a:xfrm>
            <a:off x="1050925" y="2266890"/>
            <a:ext cx="184150" cy="366712"/>
          </a:xfrm>
          <a:prstGeom prst="rect">
            <a:avLst/>
          </a:prstGeom>
          <a:noFill/>
          <a:ln w="9525">
            <a:noFill/>
            <a:miter lim="800000"/>
            <a:headEnd/>
            <a:tailEnd/>
          </a:ln>
          <a:effectLst/>
        </p:spPr>
        <p:txBody>
          <a:bodyPr wrap="none">
            <a:spAutoFit/>
          </a:bodyPr>
          <a:lstStyle/>
          <a:p>
            <a:endParaRPr lang="vi-VN"/>
          </a:p>
        </p:txBody>
      </p:sp>
      <p:sp>
        <p:nvSpPr>
          <p:cNvPr id="34" name="Text Box 9"/>
          <p:cNvSpPr txBox="1">
            <a:spLocks noChangeArrowheads="1"/>
          </p:cNvSpPr>
          <p:nvPr/>
        </p:nvSpPr>
        <p:spPr bwMode="auto">
          <a:xfrm>
            <a:off x="806450" y="2303402"/>
            <a:ext cx="184150" cy="366713"/>
          </a:xfrm>
          <a:prstGeom prst="rect">
            <a:avLst/>
          </a:prstGeom>
          <a:noFill/>
          <a:ln w="9525">
            <a:noFill/>
            <a:miter lim="800000"/>
            <a:headEnd/>
            <a:tailEnd/>
          </a:ln>
          <a:effectLst/>
        </p:spPr>
        <p:txBody>
          <a:bodyPr wrap="none">
            <a:spAutoFit/>
          </a:bodyPr>
          <a:lstStyle/>
          <a:p>
            <a:endParaRPr lang="vi-VN"/>
          </a:p>
        </p:txBody>
      </p:sp>
      <p:sp>
        <p:nvSpPr>
          <p:cNvPr id="35" name="Text Box 10"/>
          <p:cNvSpPr txBox="1">
            <a:spLocks noChangeArrowheads="1"/>
          </p:cNvSpPr>
          <p:nvPr/>
        </p:nvSpPr>
        <p:spPr bwMode="auto">
          <a:xfrm>
            <a:off x="838200" y="207797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36" name="Line 11"/>
          <p:cNvSpPr>
            <a:spLocks noChangeShapeType="1"/>
          </p:cNvSpPr>
          <p:nvPr/>
        </p:nvSpPr>
        <p:spPr bwMode="auto">
          <a:xfrm flipV="1">
            <a:off x="1355725" y="2266890"/>
            <a:ext cx="1219200" cy="0"/>
          </a:xfrm>
          <a:prstGeom prst="line">
            <a:avLst/>
          </a:prstGeom>
          <a:noFill/>
          <a:ln w="9525">
            <a:solidFill>
              <a:schemeClr val="tx1"/>
            </a:solidFill>
            <a:round/>
            <a:headEnd/>
            <a:tailEnd type="triangle" w="med" len="med"/>
          </a:ln>
          <a:effectLst/>
        </p:spPr>
        <p:txBody>
          <a:bodyPr/>
          <a:lstStyle/>
          <a:p>
            <a:endParaRPr lang="en-US"/>
          </a:p>
        </p:txBody>
      </p:sp>
      <p:sp>
        <p:nvSpPr>
          <p:cNvPr id="37" name="Text Box 12"/>
          <p:cNvSpPr txBox="1">
            <a:spLocks noChangeArrowheads="1"/>
          </p:cNvSpPr>
          <p:nvPr/>
        </p:nvSpPr>
        <p:spPr bwMode="auto">
          <a:xfrm>
            <a:off x="2711449" y="2989202"/>
            <a:ext cx="1965325" cy="400110"/>
          </a:xfrm>
          <a:prstGeom prst="rect">
            <a:avLst/>
          </a:prstGeom>
          <a:noFill/>
          <a:ln w="9525">
            <a:noFill/>
            <a:miter lim="800000"/>
            <a:headEnd/>
            <a:tailEnd/>
          </a:ln>
          <a:effectLst/>
        </p:spPr>
        <p:txBody>
          <a:bodyPr wrap="square">
            <a:spAutoFit/>
          </a:bodyPr>
          <a:lstStyle/>
          <a:p>
            <a:pPr>
              <a:spcBef>
                <a:spcPct val="50000"/>
              </a:spcBef>
            </a:pPr>
            <a:r>
              <a:rPr lang="en-US" b="0"/>
              <a:t>Le Van AA</a:t>
            </a:r>
          </a:p>
        </p:txBody>
      </p:sp>
      <p:sp>
        <p:nvSpPr>
          <p:cNvPr id="38" name="Text Box 13"/>
          <p:cNvSpPr txBox="1">
            <a:spLocks noChangeArrowheads="1"/>
          </p:cNvSpPr>
          <p:nvPr/>
        </p:nvSpPr>
        <p:spPr bwMode="auto">
          <a:xfrm>
            <a:off x="365125" y="2913002"/>
            <a:ext cx="517525" cy="366713"/>
          </a:xfrm>
          <a:prstGeom prst="rect">
            <a:avLst/>
          </a:prstGeom>
          <a:noFill/>
          <a:ln w="9525">
            <a:noFill/>
            <a:miter lim="800000"/>
            <a:headEnd/>
            <a:tailEnd/>
          </a:ln>
          <a:effectLst/>
        </p:spPr>
        <p:txBody>
          <a:bodyPr>
            <a:spAutoFit/>
          </a:bodyPr>
          <a:lstStyle/>
          <a:p>
            <a:pPr>
              <a:spcBef>
                <a:spcPct val="50000"/>
              </a:spcBef>
            </a:pPr>
            <a:r>
              <a:rPr lang="en-US"/>
              <a:t>aa</a:t>
            </a:r>
          </a:p>
        </p:txBody>
      </p:sp>
      <p:sp>
        <p:nvSpPr>
          <p:cNvPr id="39" name="Text Box 14"/>
          <p:cNvSpPr txBox="1">
            <a:spLocks noChangeArrowheads="1"/>
          </p:cNvSpPr>
          <p:nvPr/>
        </p:nvSpPr>
        <p:spPr bwMode="auto">
          <a:xfrm>
            <a:off x="822325" y="2952690"/>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40" name="Line 15"/>
          <p:cNvSpPr>
            <a:spLocks noChangeShapeType="1"/>
          </p:cNvSpPr>
          <p:nvPr/>
        </p:nvSpPr>
        <p:spPr bwMode="auto">
          <a:xfrm flipV="1">
            <a:off x="1339850" y="3141602"/>
            <a:ext cx="1219200" cy="0"/>
          </a:xfrm>
          <a:prstGeom prst="line">
            <a:avLst/>
          </a:prstGeom>
          <a:noFill/>
          <a:ln w="9525">
            <a:solidFill>
              <a:schemeClr val="tx1"/>
            </a:solidFill>
            <a:round/>
            <a:headEnd/>
            <a:tailEnd type="triangle" w="med" len="med"/>
          </a:ln>
          <a:effectLst/>
        </p:spPr>
        <p:txBody>
          <a:bodyPr/>
          <a:lstStyle/>
          <a:p>
            <a:endParaRPr lang="en-US"/>
          </a:p>
        </p:txBody>
      </p:sp>
      <p:sp>
        <p:nvSpPr>
          <p:cNvPr id="41" name="Text Box 16"/>
          <p:cNvSpPr txBox="1">
            <a:spLocks noChangeArrowheads="1"/>
          </p:cNvSpPr>
          <p:nvPr/>
        </p:nvSpPr>
        <p:spPr bwMode="auto">
          <a:xfrm>
            <a:off x="6934200" y="2154177"/>
            <a:ext cx="1828801"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42" name="Text Box 17"/>
          <p:cNvSpPr txBox="1">
            <a:spLocks noChangeArrowheads="1"/>
          </p:cNvSpPr>
          <p:nvPr/>
        </p:nvSpPr>
        <p:spPr bwMode="auto">
          <a:xfrm>
            <a:off x="4953000" y="2077977"/>
            <a:ext cx="184150" cy="366713"/>
          </a:xfrm>
          <a:prstGeom prst="rect">
            <a:avLst/>
          </a:prstGeom>
          <a:noFill/>
          <a:ln w="9525">
            <a:noFill/>
            <a:miter lim="800000"/>
            <a:headEnd/>
            <a:tailEnd/>
          </a:ln>
          <a:effectLst/>
        </p:spPr>
        <p:txBody>
          <a:bodyPr wrap="none">
            <a:spAutoFit/>
          </a:bodyPr>
          <a:lstStyle/>
          <a:p>
            <a:endParaRPr lang="vi-VN"/>
          </a:p>
        </p:txBody>
      </p:sp>
      <p:sp>
        <p:nvSpPr>
          <p:cNvPr id="43" name="Text Box 18"/>
          <p:cNvSpPr txBox="1">
            <a:spLocks noChangeArrowheads="1"/>
          </p:cNvSpPr>
          <p:nvPr/>
        </p:nvSpPr>
        <p:spPr bwMode="auto">
          <a:xfrm>
            <a:off x="5121275" y="2117665"/>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44" name="Line 19"/>
          <p:cNvSpPr>
            <a:spLocks noChangeShapeType="1"/>
          </p:cNvSpPr>
          <p:nvPr/>
        </p:nvSpPr>
        <p:spPr bwMode="auto">
          <a:xfrm flipV="1">
            <a:off x="5638800" y="2306577"/>
            <a:ext cx="1219200" cy="0"/>
          </a:xfrm>
          <a:prstGeom prst="line">
            <a:avLst/>
          </a:prstGeom>
          <a:noFill/>
          <a:ln w="9525">
            <a:solidFill>
              <a:schemeClr val="tx1"/>
            </a:solidFill>
            <a:round/>
            <a:headEnd/>
            <a:tailEnd type="triangle" w="med" len="med"/>
          </a:ln>
          <a:effectLst/>
        </p:spPr>
        <p:txBody>
          <a:bodyPr/>
          <a:lstStyle/>
          <a:p>
            <a:endParaRPr lang="en-US"/>
          </a:p>
        </p:txBody>
      </p:sp>
      <p:sp>
        <p:nvSpPr>
          <p:cNvPr id="45" name="Text Box 20"/>
          <p:cNvSpPr txBox="1">
            <a:spLocks noChangeArrowheads="1"/>
          </p:cNvSpPr>
          <p:nvPr/>
        </p:nvSpPr>
        <p:spPr bwMode="auto">
          <a:xfrm>
            <a:off x="6934200" y="3028890"/>
            <a:ext cx="1965325" cy="400110"/>
          </a:xfrm>
          <a:prstGeom prst="rect">
            <a:avLst/>
          </a:prstGeom>
          <a:noFill/>
          <a:ln w="9525">
            <a:noFill/>
            <a:miter lim="800000"/>
            <a:headEnd/>
            <a:tailEnd/>
          </a:ln>
          <a:effectLst/>
        </p:spPr>
        <p:txBody>
          <a:bodyPr wrap="square">
            <a:spAutoFit/>
          </a:bodyPr>
          <a:lstStyle/>
          <a:p>
            <a:pPr>
              <a:spcBef>
                <a:spcPct val="50000"/>
              </a:spcBef>
            </a:pPr>
            <a:r>
              <a:rPr lang="en-US" b="0"/>
              <a:t>Le Van AA</a:t>
            </a:r>
          </a:p>
        </p:txBody>
      </p:sp>
      <p:sp>
        <p:nvSpPr>
          <p:cNvPr id="46" name="Text Box 21"/>
          <p:cNvSpPr txBox="1">
            <a:spLocks noChangeArrowheads="1"/>
          </p:cNvSpPr>
          <p:nvPr/>
        </p:nvSpPr>
        <p:spPr bwMode="auto">
          <a:xfrm>
            <a:off x="4648200" y="2952690"/>
            <a:ext cx="517525" cy="366712"/>
          </a:xfrm>
          <a:prstGeom prst="rect">
            <a:avLst/>
          </a:prstGeom>
          <a:noFill/>
          <a:ln w="9525">
            <a:noFill/>
            <a:miter lim="800000"/>
            <a:headEnd/>
            <a:tailEnd/>
          </a:ln>
          <a:effectLst/>
        </p:spPr>
        <p:txBody>
          <a:bodyPr>
            <a:spAutoFit/>
          </a:bodyPr>
          <a:lstStyle/>
          <a:p>
            <a:pPr>
              <a:spcBef>
                <a:spcPct val="50000"/>
              </a:spcBef>
            </a:pPr>
            <a:r>
              <a:rPr lang="en-US"/>
              <a:t>aa</a:t>
            </a:r>
          </a:p>
        </p:txBody>
      </p:sp>
      <p:sp>
        <p:nvSpPr>
          <p:cNvPr id="47" name="Text Box 22"/>
          <p:cNvSpPr txBox="1">
            <a:spLocks noChangeArrowheads="1"/>
          </p:cNvSpPr>
          <p:nvPr/>
        </p:nvSpPr>
        <p:spPr bwMode="auto">
          <a:xfrm>
            <a:off x="5105400" y="299237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48" name="Line 23"/>
          <p:cNvSpPr>
            <a:spLocks noChangeShapeType="1"/>
          </p:cNvSpPr>
          <p:nvPr/>
        </p:nvSpPr>
        <p:spPr bwMode="auto">
          <a:xfrm flipV="1">
            <a:off x="5622925" y="2458977"/>
            <a:ext cx="1158875" cy="722313"/>
          </a:xfrm>
          <a:prstGeom prst="line">
            <a:avLst/>
          </a:prstGeom>
          <a:noFill/>
          <a:ln w="9525">
            <a:solidFill>
              <a:schemeClr val="tx1"/>
            </a:solidFill>
            <a:round/>
            <a:headEnd/>
            <a:tailEnd type="triangle" w="med" len="med"/>
          </a:ln>
          <a:effectLst/>
        </p:spPr>
        <p:txBody>
          <a:bodyPr/>
          <a:lstStyle/>
          <a:p>
            <a:endParaRPr lang="en-US"/>
          </a:p>
        </p:txBody>
      </p:sp>
      <p:sp>
        <p:nvSpPr>
          <p:cNvPr id="49" name="Text Box 24"/>
          <p:cNvSpPr txBox="1">
            <a:spLocks noChangeArrowheads="1"/>
          </p:cNvSpPr>
          <p:nvPr/>
        </p:nvSpPr>
        <p:spPr bwMode="auto">
          <a:xfrm>
            <a:off x="4800600" y="2077977"/>
            <a:ext cx="184150" cy="366713"/>
          </a:xfrm>
          <a:prstGeom prst="rect">
            <a:avLst/>
          </a:prstGeom>
          <a:noFill/>
          <a:ln w="9525">
            <a:noFill/>
            <a:miter lim="800000"/>
            <a:headEnd/>
            <a:tailEnd/>
          </a:ln>
          <a:effectLst/>
        </p:spPr>
        <p:txBody>
          <a:bodyPr wrap="none">
            <a:spAutoFit/>
          </a:bodyPr>
          <a:lstStyle/>
          <a:p>
            <a:endParaRPr lang="vi-VN"/>
          </a:p>
        </p:txBody>
      </p:sp>
      <p:sp>
        <p:nvSpPr>
          <p:cNvPr id="50" name="Text Box 25"/>
          <p:cNvSpPr txBox="1">
            <a:spLocks noChangeArrowheads="1"/>
          </p:cNvSpPr>
          <p:nvPr/>
        </p:nvSpPr>
        <p:spPr bwMode="auto">
          <a:xfrm>
            <a:off x="4800600" y="2077977"/>
            <a:ext cx="311150" cy="366713"/>
          </a:xfrm>
          <a:prstGeom prst="rect">
            <a:avLst/>
          </a:prstGeom>
          <a:noFill/>
          <a:ln w="9525">
            <a:noFill/>
            <a:miter lim="800000"/>
            <a:headEnd/>
            <a:tailEnd/>
          </a:ln>
          <a:effectLst/>
        </p:spPr>
        <p:txBody>
          <a:bodyPr wrap="none">
            <a:spAutoFit/>
          </a:bodyPr>
          <a:lstStyle/>
          <a:p>
            <a:r>
              <a:rPr lang="en-US"/>
              <a:t>a</a:t>
            </a:r>
          </a:p>
        </p:txBody>
      </p:sp>
      <p:sp>
        <p:nvSpPr>
          <p:cNvPr id="51" name="Rectangle 4"/>
          <p:cNvSpPr txBox="1">
            <a:spLocks noChangeArrowheads="1"/>
          </p:cNvSpPr>
          <p:nvPr/>
        </p:nvSpPr>
        <p:spPr bwMode="gray">
          <a:xfrm>
            <a:off x="457200" y="1468377"/>
            <a:ext cx="4038600" cy="1890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lang="en-US" sz="2400" kern="0" dirty="0" err="1" smtClean="0">
                <a:latin typeface="Times New Roman" pitchFamily="18" charset="0"/>
                <a:cs typeface="Times New Roman" pitchFamily="18" charset="0"/>
              </a:rPr>
              <a:t>Trước</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khi</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gán</a:t>
            </a:r>
            <a:endPar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Lỗi sai trên được khắc phục bằng cách định nghĩa phép gán cho lớp String</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
        <p:nvSpPr>
          <p:cNvPr id="7" name="Rectangle 3"/>
          <p:cNvSpPr>
            <a:spLocks noChangeArrowheads="1"/>
          </p:cNvSpPr>
          <p:nvPr/>
        </p:nvSpPr>
        <p:spPr bwMode="auto">
          <a:xfrm>
            <a:off x="914400" y="2667000"/>
            <a:ext cx="7924800" cy="38100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smtClean="0">
                <a:solidFill>
                  <a:srgbClr val="0000FF"/>
                </a:solidFill>
              </a:rPr>
              <a:t>class</a:t>
            </a:r>
            <a:r>
              <a:rPr lang="en-US" sz="2200" b="0" smtClean="0">
                <a:solidFill>
                  <a:srgbClr val="000000"/>
                </a:solidFill>
              </a:rPr>
              <a:t> String {</a:t>
            </a:r>
          </a:p>
          <a:p>
            <a:pPr marL="342900" indent="-342900">
              <a:lnSpc>
                <a:spcPct val="120000"/>
              </a:lnSpc>
              <a:spcBef>
                <a:spcPts val="0"/>
              </a:spcBef>
              <a:buFont typeface="Wingdings" pitchFamily="2" charset="2"/>
              <a:buNone/>
            </a:pPr>
            <a:r>
              <a:rPr lang="en-US" sz="2200" b="0" smtClean="0">
                <a:solidFill>
                  <a:srgbClr val="000000"/>
                </a:solidFill>
              </a:rPr>
              <a:t>	</a:t>
            </a:r>
            <a:r>
              <a:rPr lang="en-US" sz="2200" b="0" smtClean="0">
                <a:solidFill>
                  <a:srgbClr val="0000FF"/>
                </a:solidFill>
              </a:rPr>
              <a:t>char</a:t>
            </a:r>
            <a:r>
              <a:rPr lang="en-US" sz="2200" b="0" smtClean="0">
                <a:solidFill>
                  <a:srgbClr val="000000"/>
                </a:solidFill>
              </a:rPr>
              <a:t> *p;</a:t>
            </a:r>
          </a:p>
          <a:p>
            <a:pPr marL="342900" indent="-342900">
              <a:lnSpc>
                <a:spcPct val="120000"/>
              </a:lnSpc>
              <a:spcBef>
                <a:spcPts val="0"/>
              </a:spcBef>
              <a:buFont typeface="Wingdings" pitchFamily="2" charset="2"/>
              <a:buNone/>
            </a:pPr>
            <a:r>
              <a:rPr lang="en-US" sz="2200" b="0" smtClean="0">
                <a:solidFill>
                  <a:srgbClr val="0000FF"/>
                </a:solidFill>
              </a:rPr>
              <a:t>public</a:t>
            </a:r>
            <a:r>
              <a:rPr lang="en-US" sz="2200" b="0" smtClean="0">
                <a:solidFill>
                  <a:srgbClr val="000000"/>
                </a:solidFill>
              </a:rPr>
              <a:t>:</a:t>
            </a:r>
          </a:p>
          <a:p>
            <a:pPr marL="342900" indent="-342900">
              <a:lnSpc>
                <a:spcPct val="120000"/>
              </a:lnSpc>
              <a:spcBef>
                <a:spcPts val="0"/>
              </a:spcBef>
              <a:buFont typeface="Wingdings" pitchFamily="2" charset="2"/>
              <a:buNone/>
            </a:pPr>
            <a:r>
              <a:rPr lang="en-US" sz="2200" b="0" smtClean="0">
                <a:solidFill>
                  <a:srgbClr val="000000"/>
                </a:solidFill>
              </a:rPr>
              <a:t>	String(</a:t>
            </a:r>
            <a:r>
              <a:rPr lang="en-US" sz="2200" b="0" smtClean="0">
                <a:solidFill>
                  <a:srgbClr val="0000FF"/>
                </a:solidFill>
              </a:rPr>
              <a:t>char</a:t>
            </a:r>
            <a:r>
              <a:rPr lang="en-US" sz="2200" b="0" smtClean="0">
                <a:solidFill>
                  <a:srgbClr val="000000"/>
                </a:solidFill>
              </a:rPr>
              <a:t> *s = "") {p = strdup(s);}</a:t>
            </a:r>
          </a:p>
          <a:p>
            <a:pPr marL="342900" indent="-342900">
              <a:lnSpc>
                <a:spcPct val="120000"/>
              </a:lnSpc>
              <a:spcBef>
                <a:spcPts val="0"/>
              </a:spcBef>
              <a:buFont typeface="Wingdings" pitchFamily="2" charset="2"/>
              <a:buNone/>
            </a:pPr>
            <a:r>
              <a:rPr lang="en-US" sz="2200" b="0" smtClean="0">
                <a:solidFill>
                  <a:srgbClr val="000000"/>
                </a:solidFill>
              </a:rPr>
              <a:t>	String(</a:t>
            </a:r>
            <a:r>
              <a:rPr lang="en-US" sz="2200" b="0" smtClean="0">
                <a:solidFill>
                  <a:srgbClr val="0000FF"/>
                </a:solidFill>
              </a:rPr>
              <a:t>const</a:t>
            </a:r>
            <a:r>
              <a:rPr lang="en-US" sz="2200" b="0" smtClean="0">
                <a:solidFill>
                  <a:srgbClr val="000000"/>
                </a:solidFill>
              </a:rPr>
              <a:t> String &amp;s) {p = strdup(s.p);}</a:t>
            </a:r>
          </a:p>
          <a:p>
            <a:pPr marL="342900" indent="-342900">
              <a:lnSpc>
                <a:spcPct val="120000"/>
              </a:lnSpc>
              <a:spcBef>
                <a:spcPts val="0"/>
              </a:spcBef>
              <a:buFont typeface="Wingdings" pitchFamily="2" charset="2"/>
              <a:buNone/>
            </a:pPr>
            <a:r>
              <a:rPr lang="en-US" sz="2200" b="0" smtClean="0">
                <a:solidFill>
                  <a:srgbClr val="000000"/>
                </a:solidFill>
              </a:rPr>
              <a:t>	~String() {cout &lt;&lt; "delete "&lt;&lt; (void *)p &lt;&lt; "\n"; </a:t>
            </a:r>
            <a:r>
              <a:rPr lang="en-US" sz="2200" b="0" smtClean="0">
                <a:solidFill>
                  <a:srgbClr val="0000FF"/>
                </a:solidFill>
              </a:rPr>
              <a:t>delete</a:t>
            </a:r>
            <a:r>
              <a:rPr lang="en-US" sz="2200" b="0" smtClean="0">
                <a:solidFill>
                  <a:srgbClr val="000000"/>
                </a:solidFill>
              </a:rPr>
              <a:t> [] p;}</a:t>
            </a:r>
          </a:p>
          <a:p>
            <a:pPr marL="342900" indent="-342900">
              <a:lnSpc>
                <a:spcPct val="120000"/>
              </a:lnSpc>
              <a:spcBef>
                <a:spcPts val="0"/>
              </a:spcBef>
              <a:buFont typeface="Wingdings" pitchFamily="2" charset="2"/>
              <a:buNone/>
            </a:pPr>
            <a:r>
              <a:rPr lang="en-US" sz="2200" b="0" smtClean="0">
                <a:solidFill>
                  <a:srgbClr val="000000"/>
                </a:solidFill>
              </a:rPr>
              <a:t>	String &amp; </a:t>
            </a:r>
            <a:r>
              <a:rPr lang="en-US" sz="2200" b="0" smtClean="0">
                <a:solidFill>
                  <a:srgbClr val="FF3300"/>
                </a:solidFill>
              </a:rPr>
              <a:t>operator =</a:t>
            </a:r>
            <a:r>
              <a:rPr lang="en-US" sz="2200" b="0" smtClean="0">
                <a:solidFill>
                  <a:srgbClr val="000000"/>
                </a:solidFill>
              </a:rPr>
              <a:t> (</a:t>
            </a:r>
            <a:r>
              <a:rPr lang="en-US" sz="2200" b="0" smtClean="0">
                <a:solidFill>
                  <a:srgbClr val="0000FF"/>
                </a:solidFill>
              </a:rPr>
              <a:t>const</a:t>
            </a:r>
            <a:r>
              <a:rPr lang="en-US" sz="2200" b="0" smtClean="0">
                <a:solidFill>
                  <a:srgbClr val="000000"/>
                </a:solidFill>
              </a:rPr>
              <a:t> String &amp;s);</a:t>
            </a:r>
          </a:p>
          <a:p>
            <a:pPr marL="342900" indent="-342900">
              <a:lnSpc>
                <a:spcPct val="120000"/>
              </a:lnSpc>
              <a:spcBef>
                <a:spcPts val="0"/>
              </a:spcBef>
              <a:buFont typeface="Wingdings" pitchFamily="2" charset="2"/>
              <a:buNone/>
            </a:pPr>
            <a:r>
              <a:rPr lang="en-US" sz="2200" b="0" smtClean="0">
                <a:solidFill>
                  <a:srgbClr val="000000"/>
                </a:solidFill>
              </a:rPr>
              <a:t>	</a:t>
            </a:r>
            <a:r>
              <a:rPr lang="en-US" sz="2200" b="0" smtClean="0">
                <a:solidFill>
                  <a:srgbClr val="0000FF"/>
                </a:solidFill>
              </a:rPr>
              <a:t>void</a:t>
            </a:r>
            <a:r>
              <a:rPr lang="en-US" sz="2200" b="0" smtClean="0">
                <a:solidFill>
                  <a:srgbClr val="000000"/>
                </a:solidFill>
              </a:rPr>
              <a:t> Output() </a:t>
            </a:r>
            <a:r>
              <a:rPr lang="en-US" sz="2200" b="0" smtClean="0">
                <a:solidFill>
                  <a:srgbClr val="0000FF"/>
                </a:solidFill>
              </a:rPr>
              <a:t>const</a:t>
            </a:r>
            <a:r>
              <a:rPr lang="en-US" sz="2200" b="0" smtClean="0">
                <a:solidFill>
                  <a:srgbClr val="000000"/>
                </a:solidFill>
              </a:rPr>
              <a:t> {cout &lt;&lt; p;}</a:t>
            </a:r>
          </a:p>
          <a:p>
            <a:pPr marL="342900" indent="-342900">
              <a:lnSpc>
                <a:spcPct val="120000"/>
              </a:lnSpc>
              <a:spcBef>
                <a:spcPts val="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Phép gán thực hiện hai thao tác chính là </a:t>
            </a:r>
            <a:r>
              <a:rPr lang="vi-VN" sz="2800" smtClean="0">
                <a:solidFill>
                  <a:srgbClr val="FF3300"/>
                </a:solidFill>
                <a:latin typeface="Arial" pitchFamily="34" charset="0"/>
                <a:cs typeface="Arial" pitchFamily="34" charset="0"/>
              </a:rPr>
              <a:t>dọn dẹp tài nguyên cũ</a:t>
            </a:r>
            <a:r>
              <a:rPr lang="vi-VN" sz="2800" smtClean="0">
                <a:solidFill>
                  <a:schemeClr val="tx1">
                    <a:lumMod val="95000"/>
                    <a:lumOff val="5000"/>
                  </a:schemeClr>
                </a:solidFill>
                <a:latin typeface="Arial" pitchFamily="34" charset="0"/>
                <a:cs typeface="Arial" pitchFamily="34" charset="0"/>
              </a:rPr>
              <a:t> và </a:t>
            </a:r>
            <a:r>
              <a:rPr lang="vi-VN" sz="2800" smtClean="0">
                <a:solidFill>
                  <a:srgbClr val="0070C0"/>
                </a:solidFill>
                <a:latin typeface="Arial" pitchFamily="34" charset="0"/>
                <a:cs typeface="Arial" pitchFamily="34" charset="0"/>
              </a:rPr>
              <a:t>sao chép mới</a:t>
            </a:r>
            <a:r>
              <a:rPr lang="vi-VN" sz="2800" smtClean="0">
                <a:solidFill>
                  <a:schemeClr val="tx1">
                    <a:lumMod val="95000"/>
                    <a:lumOff val="5000"/>
                  </a:schemeClr>
                </a:solidFill>
                <a:latin typeface="Arial" pitchFamily="34" charset="0"/>
                <a:cs typeface="Arial" pitchFamily="34" charset="0"/>
              </a:rPr>
              <a: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7" name="Rectangle 3"/>
          <p:cNvSpPr>
            <a:spLocks noChangeArrowheads="1"/>
          </p:cNvSpPr>
          <p:nvPr/>
        </p:nvSpPr>
        <p:spPr bwMode="auto">
          <a:xfrm>
            <a:off x="914400" y="2743200"/>
            <a:ext cx="7924800" cy="37338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400" b="0" smtClean="0">
                <a:solidFill>
                  <a:srgbClr val="000000"/>
                </a:solidFill>
              </a:rPr>
              <a:t>String &amp; String::</a:t>
            </a:r>
            <a:r>
              <a:rPr lang="en-US" sz="2400" b="0" smtClean="0">
                <a:solidFill>
                  <a:srgbClr val="FF3300"/>
                </a:solidFill>
              </a:rPr>
              <a:t>operator =</a:t>
            </a:r>
            <a:r>
              <a:rPr lang="en-US" sz="2400" b="0" smtClean="0">
                <a:solidFill>
                  <a:srgbClr val="000000"/>
                </a:solidFill>
              </a:rPr>
              <a:t> (</a:t>
            </a:r>
            <a:r>
              <a:rPr lang="en-US" sz="2400" b="0" smtClean="0">
                <a:solidFill>
                  <a:srgbClr val="0000FF"/>
                </a:solidFill>
              </a:rPr>
              <a:t>const</a:t>
            </a:r>
            <a:r>
              <a:rPr lang="en-US" sz="2400" b="0" smtClean="0">
                <a:solidFill>
                  <a:srgbClr val="000000"/>
                </a:solidFill>
              </a:rPr>
              <a:t> String &amp;s) {</a:t>
            </a:r>
          </a:p>
          <a:p>
            <a:pPr marL="342900" indent="-342900">
              <a:lnSpc>
                <a:spcPct val="120000"/>
              </a:lnSpc>
              <a:spcBef>
                <a:spcPts val="0"/>
              </a:spcBef>
              <a:buFont typeface="Wingdings" pitchFamily="2" charset="2"/>
              <a:buNone/>
            </a:pPr>
            <a:r>
              <a:rPr lang="en-US" sz="2400" b="0" smtClean="0">
                <a:solidFill>
                  <a:srgbClr val="000000"/>
                </a:solidFill>
              </a:rPr>
              <a:t>	</a:t>
            </a:r>
            <a:r>
              <a:rPr lang="en-US" sz="2400" b="0" smtClean="0">
                <a:solidFill>
                  <a:srgbClr val="0000FF"/>
                </a:solidFill>
              </a:rPr>
              <a:t>if</a:t>
            </a:r>
            <a:r>
              <a:rPr lang="en-US" sz="2400" b="0" smtClean="0">
                <a:solidFill>
                  <a:srgbClr val="000000"/>
                </a:solidFill>
              </a:rPr>
              <a:t> (</a:t>
            </a:r>
            <a:r>
              <a:rPr lang="en-US" sz="2400" b="0" smtClean="0">
                <a:solidFill>
                  <a:srgbClr val="0000FF"/>
                </a:solidFill>
              </a:rPr>
              <a:t>this</a:t>
            </a:r>
            <a:r>
              <a:rPr lang="en-US" sz="2400" b="0" smtClean="0">
                <a:solidFill>
                  <a:srgbClr val="000000"/>
                </a:solidFill>
              </a:rPr>
              <a:t> != &amp;s)</a:t>
            </a:r>
          </a:p>
          <a:p>
            <a:pPr marL="342900" indent="-342900">
              <a:lnSpc>
                <a:spcPct val="120000"/>
              </a:lnSpc>
              <a:spcBef>
                <a:spcPts val="0"/>
              </a:spcBef>
              <a:buFont typeface="Wingdings" pitchFamily="2" charset="2"/>
              <a:buNone/>
            </a:pPr>
            <a:r>
              <a:rPr lang="en-US" sz="2400" b="0" smtClean="0">
                <a:solidFill>
                  <a:srgbClr val="000000"/>
                </a:solidFill>
              </a:rPr>
              <a:t>	{</a:t>
            </a:r>
          </a:p>
          <a:p>
            <a:pPr marL="342900" indent="-342900">
              <a:lnSpc>
                <a:spcPct val="120000"/>
              </a:lnSpc>
              <a:spcBef>
                <a:spcPts val="0"/>
              </a:spcBef>
              <a:buFont typeface="Wingdings" pitchFamily="2" charset="2"/>
              <a:buNone/>
            </a:pPr>
            <a:r>
              <a:rPr lang="en-US" sz="2400" b="0" smtClean="0">
                <a:solidFill>
                  <a:srgbClr val="000000"/>
                </a:solidFill>
              </a:rPr>
              <a:t>		</a:t>
            </a:r>
            <a:r>
              <a:rPr lang="en-US" sz="2400" b="0" smtClean="0">
                <a:solidFill>
                  <a:srgbClr val="0000FF"/>
                </a:solidFill>
              </a:rPr>
              <a:t>delete</a:t>
            </a:r>
            <a:r>
              <a:rPr lang="en-US" sz="2400" b="0" smtClean="0">
                <a:solidFill>
                  <a:srgbClr val="000000"/>
                </a:solidFill>
              </a:rPr>
              <a:t> [] p;</a:t>
            </a:r>
          </a:p>
          <a:p>
            <a:pPr marL="342900" indent="-342900">
              <a:lnSpc>
                <a:spcPct val="120000"/>
              </a:lnSpc>
              <a:spcBef>
                <a:spcPts val="0"/>
              </a:spcBef>
              <a:buFont typeface="Wingdings" pitchFamily="2" charset="2"/>
              <a:buNone/>
            </a:pPr>
            <a:r>
              <a:rPr lang="en-US" sz="2400" b="0" smtClean="0">
                <a:solidFill>
                  <a:srgbClr val="000000"/>
                </a:solidFill>
              </a:rPr>
              <a:t>		p = strdup(s.p);</a:t>
            </a:r>
          </a:p>
          <a:p>
            <a:pPr marL="342900" indent="-342900">
              <a:lnSpc>
                <a:spcPct val="120000"/>
              </a:lnSpc>
              <a:spcBef>
                <a:spcPts val="0"/>
              </a:spcBef>
              <a:buFont typeface="Wingdings" pitchFamily="2" charset="2"/>
              <a:buNone/>
            </a:pPr>
            <a:r>
              <a:rPr lang="en-US" sz="2400" b="0" smtClean="0">
                <a:solidFill>
                  <a:srgbClr val="000000"/>
                </a:solidFill>
              </a:rPr>
              <a:t>	}</a:t>
            </a:r>
          </a:p>
          <a:p>
            <a:pPr marL="342900" indent="-342900">
              <a:lnSpc>
                <a:spcPct val="120000"/>
              </a:lnSpc>
              <a:spcBef>
                <a:spcPts val="0"/>
              </a:spcBef>
              <a:buFont typeface="Wingdings" pitchFamily="2" charset="2"/>
              <a:buNone/>
            </a:pPr>
            <a:r>
              <a:rPr lang="en-US" sz="2400" b="0" smtClean="0">
                <a:solidFill>
                  <a:srgbClr val="000000"/>
                </a:solidFill>
              </a:rPr>
              <a:t>	</a:t>
            </a:r>
            <a:r>
              <a:rPr lang="en-US" sz="2400" b="0" smtClean="0">
                <a:solidFill>
                  <a:srgbClr val="0000FF"/>
                </a:solidFill>
              </a:rPr>
              <a:t>return</a:t>
            </a:r>
            <a:r>
              <a:rPr lang="en-US" sz="2400" b="0" smtClean="0">
                <a:solidFill>
                  <a:srgbClr val="000000"/>
                </a:solidFill>
              </a:rPr>
              <a:t> *</a:t>
            </a:r>
            <a:r>
              <a:rPr lang="en-US" sz="2400" b="0" smtClean="0">
                <a:solidFill>
                  <a:srgbClr val="0000FF"/>
                </a:solidFill>
              </a:rPr>
              <a:t>this</a:t>
            </a:r>
            <a:r>
              <a:rPr lang="en-US" sz="2400" b="0" smtClean="0">
                <a:solidFill>
                  <a:srgbClr val="000000"/>
                </a:solidFill>
              </a:rPr>
              <a:t>;</a:t>
            </a:r>
          </a:p>
          <a:p>
            <a:pPr marL="342900" indent="-342900">
              <a:lnSpc>
                <a:spcPct val="120000"/>
              </a:lnSpc>
              <a:spcBef>
                <a:spcPts val="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Gán và khởi động</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3733800"/>
            <a:ext cx="8382000" cy="2743200"/>
          </a:xfrm>
        </p:spPr>
        <p:txBody>
          <a:bodyPr>
            <a:normAutofit fontScale="85000" lnSpcReduction="10000"/>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Thực hiện chương trình trên ta được kết xuất như sau:</a:t>
            </a:r>
          </a:p>
          <a:p>
            <a:pPr lvl="1" algn="just">
              <a:lnSpc>
                <a:spcPct val="120000"/>
              </a:lnSpc>
              <a:spcBef>
                <a:spcPts val="300"/>
              </a:spcBef>
              <a:spcAft>
                <a:spcPts val="300"/>
              </a:spcAft>
              <a:buNone/>
            </a:pPr>
            <a:r>
              <a:rPr lang="es-ES" sz="2400" smtClean="0">
                <a:latin typeface="Arial" pitchFamily="34" charset="0"/>
                <a:cs typeface="Arial" pitchFamily="34" charset="0"/>
              </a:rPr>
              <a:t>aa = La van AA</a:t>
            </a:r>
          </a:p>
          <a:p>
            <a:pPr lvl="1" algn="just">
              <a:lnSpc>
                <a:spcPct val="120000"/>
              </a:lnSpc>
              <a:spcBef>
                <a:spcPts val="300"/>
              </a:spcBef>
              <a:spcAft>
                <a:spcPts val="300"/>
              </a:spcAft>
              <a:buNone/>
            </a:pPr>
            <a:r>
              <a:rPr lang="es-ES" sz="2400" smtClean="0">
                <a:latin typeface="Arial" pitchFamily="34" charset="0"/>
                <a:cs typeface="Arial" pitchFamily="34" charset="0"/>
              </a:rPr>
              <a:t>aa = Nguyen Van A</a:t>
            </a:r>
          </a:p>
          <a:p>
            <a:pPr lvl="1" algn="just">
              <a:lnSpc>
                <a:spcPct val="120000"/>
              </a:lnSpc>
              <a:spcBef>
                <a:spcPts val="300"/>
              </a:spcBef>
              <a:spcAft>
                <a:spcPts val="300"/>
              </a:spcAft>
              <a:buNone/>
            </a:pPr>
            <a:r>
              <a:rPr lang="es-ES" sz="2400" smtClean="0">
                <a:latin typeface="Arial" pitchFamily="34" charset="0"/>
                <a:cs typeface="Arial" pitchFamily="34" charset="0"/>
              </a:rPr>
              <a:t>delete 0x0d5a</a:t>
            </a:r>
          </a:p>
          <a:p>
            <a:pPr lvl="1" algn="just">
              <a:lnSpc>
                <a:spcPct val="120000"/>
              </a:lnSpc>
              <a:spcBef>
                <a:spcPts val="300"/>
              </a:spcBef>
              <a:spcAft>
                <a:spcPts val="300"/>
              </a:spcAft>
              <a:buNone/>
            </a:pPr>
            <a:r>
              <a:rPr lang="es-ES" sz="2400" smtClean="0">
                <a:latin typeface="Arial" pitchFamily="34" charset="0"/>
                <a:cs typeface="Arial" pitchFamily="34" charset="0"/>
              </a:rPr>
              <a:t>delete 0x0d48</a:t>
            </a:r>
          </a:p>
          <a:p>
            <a:pPr lvl="1" algn="just">
              <a:lnSpc>
                <a:spcPct val="120000"/>
              </a:lnSpc>
              <a:spcBef>
                <a:spcPts val="300"/>
              </a:spcBef>
              <a:spcAft>
                <a:spcPts val="300"/>
              </a:spcAft>
              <a:buNone/>
            </a:pPr>
            <a:r>
              <a:rPr lang="es-ES" sz="2400" smtClean="0">
                <a:latin typeface="Arial" pitchFamily="34" charset="0"/>
                <a:cs typeface="Arial" pitchFamily="34" charset="0"/>
              </a:rPr>
              <a:t>delete 0x0d36 </a:t>
            </a:r>
            <a:endParaRPr lang="en-US" sz="2400" smtClean="0">
              <a:solidFill>
                <a:srgbClr val="0000FF"/>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7" name="Rectangle 4"/>
          <p:cNvSpPr txBox="1">
            <a:spLocks noChangeArrowheads="1"/>
          </p:cNvSpPr>
          <p:nvPr/>
        </p:nvSpPr>
        <p:spPr>
          <a:xfrm>
            <a:off x="5105400" y="1476375"/>
            <a:ext cx="3276600" cy="5810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Sau khi gán</a:t>
            </a:r>
            <a:endParaRPr kumimoji="0" lang="en-US" sz="24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8" name="Text Box 5"/>
          <p:cNvSpPr txBox="1">
            <a:spLocks noChangeArrowheads="1"/>
          </p:cNvSpPr>
          <p:nvPr/>
        </p:nvSpPr>
        <p:spPr bwMode="auto">
          <a:xfrm>
            <a:off x="2803524" y="2032000"/>
            <a:ext cx="2073275"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9" name="Text Box 6"/>
          <p:cNvSpPr txBox="1">
            <a:spLocks noChangeArrowheads="1"/>
          </p:cNvSpPr>
          <p:nvPr/>
        </p:nvSpPr>
        <p:spPr bwMode="auto">
          <a:xfrm>
            <a:off x="593725" y="1955800"/>
            <a:ext cx="381000" cy="366712"/>
          </a:xfrm>
          <a:prstGeom prst="rect">
            <a:avLst/>
          </a:prstGeom>
          <a:noFill/>
          <a:ln w="9525">
            <a:noFill/>
            <a:miter lim="800000"/>
            <a:headEnd/>
            <a:tailEnd/>
          </a:ln>
          <a:effectLst/>
        </p:spPr>
        <p:txBody>
          <a:bodyPr>
            <a:spAutoFit/>
          </a:bodyPr>
          <a:lstStyle/>
          <a:p>
            <a:pPr>
              <a:spcBef>
                <a:spcPct val="50000"/>
              </a:spcBef>
            </a:pPr>
            <a:r>
              <a:rPr lang="en-US"/>
              <a:t>a</a:t>
            </a:r>
          </a:p>
        </p:txBody>
      </p:sp>
      <p:sp>
        <p:nvSpPr>
          <p:cNvPr id="10" name="Text Box 7"/>
          <p:cNvSpPr txBox="1">
            <a:spLocks noChangeArrowheads="1"/>
          </p:cNvSpPr>
          <p:nvPr/>
        </p:nvSpPr>
        <p:spPr bwMode="auto">
          <a:xfrm>
            <a:off x="746125" y="1955800"/>
            <a:ext cx="184150" cy="366712"/>
          </a:xfrm>
          <a:prstGeom prst="rect">
            <a:avLst/>
          </a:prstGeom>
          <a:noFill/>
          <a:ln w="9525">
            <a:noFill/>
            <a:miter lim="800000"/>
            <a:headEnd/>
            <a:tailEnd/>
          </a:ln>
          <a:effectLst/>
        </p:spPr>
        <p:txBody>
          <a:bodyPr wrap="none">
            <a:spAutoFit/>
          </a:bodyPr>
          <a:lstStyle/>
          <a:p>
            <a:endParaRPr lang="vi-VN"/>
          </a:p>
        </p:txBody>
      </p:sp>
      <p:sp>
        <p:nvSpPr>
          <p:cNvPr id="11" name="Text Box 8"/>
          <p:cNvSpPr txBox="1">
            <a:spLocks noChangeArrowheads="1"/>
          </p:cNvSpPr>
          <p:nvPr/>
        </p:nvSpPr>
        <p:spPr bwMode="auto">
          <a:xfrm>
            <a:off x="1127125" y="2184400"/>
            <a:ext cx="184150" cy="366712"/>
          </a:xfrm>
          <a:prstGeom prst="rect">
            <a:avLst/>
          </a:prstGeom>
          <a:noFill/>
          <a:ln w="9525">
            <a:noFill/>
            <a:miter lim="800000"/>
            <a:headEnd/>
            <a:tailEnd/>
          </a:ln>
          <a:effectLst/>
        </p:spPr>
        <p:txBody>
          <a:bodyPr wrap="none">
            <a:spAutoFit/>
          </a:bodyPr>
          <a:lstStyle/>
          <a:p>
            <a:endParaRPr lang="vi-VN"/>
          </a:p>
        </p:txBody>
      </p:sp>
      <p:sp>
        <p:nvSpPr>
          <p:cNvPr id="12" name="Text Box 9"/>
          <p:cNvSpPr txBox="1">
            <a:spLocks noChangeArrowheads="1"/>
          </p:cNvSpPr>
          <p:nvPr/>
        </p:nvSpPr>
        <p:spPr bwMode="auto">
          <a:xfrm>
            <a:off x="882650" y="2220912"/>
            <a:ext cx="184150" cy="366713"/>
          </a:xfrm>
          <a:prstGeom prst="rect">
            <a:avLst/>
          </a:prstGeom>
          <a:noFill/>
          <a:ln w="9525">
            <a:noFill/>
            <a:miter lim="800000"/>
            <a:headEnd/>
            <a:tailEnd/>
          </a:ln>
          <a:effectLst/>
        </p:spPr>
        <p:txBody>
          <a:bodyPr wrap="none">
            <a:spAutoFit/>
          </a:bodyPr>
          <a:lstStyle/>
          <a:p>
            <a:endParaRPr lang="vi-VN"/>
          </a:p>
        </p:txBody>
      </p:sp>
      <p:sp>
        <p:nvSpPr>
          <p:cNvPr id="13" name="Text Box 10"/>
          <p:cNvSpPr txBox="1">
            <a:spLocks noChangeArrowheads="1"/>
          </p:cNvSpPr>
          <p:nvPr/>
        </p:nvSpPr>
        <p:spPr bwMode="auto">
          <a:xfrm>
            <a:off x="914400" y="199548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14" name="Line 11"/>
          <p:cNvSpPr>
            <a:spLocks noChangeShapeType="1"/>
          </p:cNvSpPr>
          <p:nvPr/>
        </p:nvSpPr>
        <p:spPr bwMode="auto">
          <a:xfrm flipV="1">
            <a:off x="1431925" y="2184400"/>
            <a:ext cx="1219200" cy="0"/>
          </a:xfrm>
          <a:prstGeom prst="line">
            <a:avLst/>
          </a:prstGeom>
          <a:noFill/>
          <a:ln w="9525">
            <a:solidFill>
              <a:schemeClr val="tx1"/>
            </a:solidFill>
            <a:round/>
            <a:headEnd/>
            <a:tailEnd type="triangle" w="med" len="med"/>
          </a:ln>
          <a:effectLst/>
        </p:spPr>
        <p:txBody>
          <a:bodyPr/>
          <a:lstStyle/>
          <a:p>
            <a:endParaRPr lang="en-US"/>
          </a:p>
        </p:txBody>
      </p:sp>
      <p:sp>
        <p:nvSpPr>
          <p:cNvPr id="15" name="Text Box 12"/>
          <p:cNvSpPr txBox="1">
            <a:spLocks noChangeArrowheads="1"/>
          </p:cNvSpPr>
          <p:nvPr/>
        </p:nvSpPr>
        <p:spPr bwMode="auto">
          <a:xfrm>
            <a:off x="2787650" y="2906712"/>
            <a:ext cx="1752600" cy="400110"/>
          </a:xfrm>
          <a:prstGeom prst="rect">
            <a:avLst/>
          </a:prstGeom>
          <a:noFill/>
          <a:ln w="9525">
            <a:noFill/>
            <a:miter lim="800000"/>
            <a:headEnd/>
            <a:tailEnd/>
          </a:ln>
          <a:effectLst/>
        </p:spPr>
        <p:txBody>
          <a:bodyPr>
            <a:spAutoFit/>
          </a:bodyPr>
          <a:lstStyle/>
          <a:p>
            <a:pPr>
              <a:spcBef>
                <a:spcPct val="50000"/>
              </a:spcBef>
            </a:pPr>
            <a:r>
              <a:rPr lang="en-US" b="0"/>
              <a:t>Le Van AA</a:t>
            </a:r>
          </a:p>
        </p:txBody>
      </p:sp>
      <p:sp>
        <p:nvSpPr>
          <p:cNvPr id="16" name="Text Box 13"/>
          <p:cNvSpPr txBox="1">
            <a:spLocks noChangeArrowheads="1"/>
          </p:cNvSpPr>
          <p:nvPr/>
        </p:nvSpPr>
        <p:spPr bwMode="auto">
          <a:xfrm>
            <a:off x="441325" y="2830512"/>
            <a:ext cx="517525" cy="366713"/>
          </a:xfrm>
          <a:prstGeom prst="rect">
            <a:avLst/>
          </a:prstGeom>
          <a:noFill/>
          <a:ln w="9525">
            <a:noFill/>
            <a:miter lim="800000"/>
            <a:headEnd/>
            <a:tailEnd/>
          </a:ln>
          <a:effectLst/>
        </p:spPr>
        <p:txBody>
          <a:bodyPr>
            <a:spAutoFit/>
          </a:bodyPr>
          <a:lstStyle/>
          <a:p>
            <a:pPr>
              <a:spcBef>
                <a:spcPct val="50000"/>
              </a:spcBef>
            </a:pPr>
            <a:r>
              <a:rPr lang="en-US"/>
              <a:t>aa</a:t>
            </a:r>
          </a:p>
        </p:txBody>
      </p:sp>
      <p:sp>
        <p:nvSpPr>
          <p:cNvPr id="17" name="Text Box 14"/>
          <p:cNvSpPr txBox="1">
            <a:spLocks noChangeArrowheads="1"/>
          </p:cNvSpPr>
          <p:nvPr/>
        </p:nvSpPr>
        <p:spPr bwMode="auto">
          <a:xfrm>
            <a:off x="898525" y="2870200"/>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18" name="Line 15"/>
          <p:cNvSpPr>
            <a:spLocks noChangeShapeType="1"/>
          </p:cNvSpPr>
          <p:nvPr/>
        </p:nvSpPr>
        <p:spPr bwMode="auto">
          <a:xfrm flipV="1">
            <a:off x="1416050" y="3059112"/>
            <a:ext cx="1219200" cy="0"/>
          </a:xfrm>
          <a:prstGeom prst="line">
            <a:avLst/>
          </a:prstGeom>
          <a:noFill/>
          <a:ln w="9525">
            <a:solidFill>
              <a:schemeClr val="tx1"/>
            </a:solidFill>
            <a:round/>
            <a:headEnd/>
            <a:tailEnd type="triangle" w="med" len="med"/>
          </a:ln>
          <a:effectLst/>
        </p:spPr>
        <p:txBody>
          <a:bodyPr/>
          <a:lstStyle/>
          <a:p>
            <a:endParaRPr lang="en-US"/>
          </a:p>
        </p:txBody>
      </p:sp>
      <p:sp>
        <p:nvSpPr>
          <p:cNvPr id="19" name="Text Box 16"/>
          <p:cNvSpPr txBox="1">
            <a:spLocks noChangeArrowheads="1"/>
          </p:cNvSpPr>
          <p:nvPr/>
        </p:nvSpPr>
        <p:spPr bwMode="auto">
          <a:xfrm>
            <a:off x="6858000" y="2071687"/>
            <a:ext cx="2057400"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20" name="Text Box 17"/>
          <p:cNvSpPr txBox="1">
            <a:spLocks noChangeArrowheads="1"/>
          </p:cNvSpPr>
          <p:nvPr/>
        </p:nvSpPr>
        <p:spPr bwMode="auto">
          <a:xfrm>
            <a:off x="5029200" y="1995487"/>
            <a:ext cx="184150" cy="366713"/>
          </a:xfrm>
          <a:prstGeom prst="rect">
            <a:avLst/>
          </a:prstGeom>
          <a:noFill/>
          <a:ln w="9525">
            <a:noFill/>
            <a:miter lim="800000"/>
            <a:headEnd/>
            <a:tailEnd/>
          </a:ln>
          <a:effectLst/>
        </p:spPr>
        <p:txBody>
          <a:bodyPr wrap="none">
            <a:spAutoFit/>
          </a:bodyPr>
          <a:lstStyle/>
          <a:p>
            <a:endParaRPr lang="vi-VN"/>
          </a:p>
        </p:txBody>
      </p:sp>
      <p:sp>
        <p:nvSpPr>
          <p:cNvPr id="21" name="Text Box 18"/>
          <p:cNvSpPr txBox="1">
            <a:spLocks noChangeArrowheads="1"/>
          </p:cNvSpPr>
          <p:nvPr/>
        </p:nvSpPr>
        <p:spPr bwMode="auto">
          <a:xfrm>
            <a:off x="5197475" y="2035175"/>
            <a:ext cx="533400" cy="376237"/>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22" name="Line 19"/>
          <p:cNvSpPr>
            <a:spLocks noChangeShapeType="1"/>
          </p:cNvSpPr>
          <p:nvPr/>
        </p:nvSpPr>
        <p:spPr bwMode="auto">
          <a:xfrm flipV="1">
            <a:off x="5715000" y="2224087"/>
            <a:ext cx="1219200" cy="0"/>
          </a:xfrm>
          <a:prstGeom prst="line">
            <a:avLst/>
          </a:prstGeom>
          <a:noFill/>
          <a:ln w="9525">
            <a:solidFill>
              <a:schemeClr val="tx1"/>
            </a:solidFill>
            <a:round/>
            <a:headEnd/>
            <a:tailEnd type="triangle" w="med" len="med"/>
          </a:ln>
          <a:effectLst/>
        </p:spPr>
        <p:txBody>
          <a:bodyPr/>
          <a:lstStyle/>
          <a:p>
            <a:endParaRPr lang="en-US"/>
          </a:p>
        </p:txBody>
      </p:sp>
      <p:sp>
        <p:nvSpPr>
          <p:cNvPr id="23" name="Text Box 20"/>
          <p:cNvSpPr txBox="1">
            <a:spLocks noChangeArrowheads="1"/>
          </p:cNvSpPr>
          <p:nvPr/>
        </p:nvSpPr>
        <p:spPr bwMode="auto">
          <a:xfrm>
            <a:off x="7010400" y="2551112"/>
            <a:ext cx="1600200" cy="400110"/>
          </a:xfrm>
          <a:prstGeom prst="rect">
            <a:avLst/>
          </a:prstGeom>
          <a:noFill/>
          <a:ln w="9525">
            <a:noFill/>
            <a:miter lim="800000"/>
            <a:headEnd/>
            <a:tailEnd/>
          </a:ln>
          <a:effectLst/>
        </p:spPr>
        <p:txBody>
          <a:bodyPr wrap="square">
            <a:spAutoFit/>
          </a:bodyPr>
          <a:lstStyle/>
          <a:p>
            <a:pPr>
              <a:spcBef>
                <a:spcPct val="50000"/>
              </a:spcBef>
            </a:pPr>
            <a:r>
              <a:rPr lang="en-US" b="0"/>
              <a:t>Le Van AA</a:t>
            </a:r>
          </a:p>
        </p:txBody>
      </p:sp>
      <p:sp>
        <p:nvSpPr>
          <p:cNvPr id="24" name="Text Box 21"/>
          <p:cNvSpPr txBox="1">
            <a:spLocks noChangeArrowheads="1"/>
          </p:cNvSpPr>
          <p:nvPr/>
        </p:nvSpPr>
        <p:spPr bwMode="auto">
          <a:xfrm>
            <a:off x="4724400" y="2870200"/>
            <a:ext cx="517525" cy="366712"/>
          </a:xfrm>
          <a:prstGeom prst="rect">
            <a:avLst/>
          </a:prstGeom>
          <a:noFill/>
          <a:ln w="9525">
            <a:noFill/>
            <a:miter lim="800000"/>
            <a:headEnd/>
            <a:tailEnd/>
          </a:ln>
          <a:effectLst/>
        </p:spPr>
        <p:txBody>
          <a:bodyPr>
            <a:spAutoFit/>
          </a:bodyPr>
          <a:lstStyle/>
          <a:p>
            <a:pPr>
              <a:spcBef>
                <a:spcPct val="50000"/>
              </a:spcBef>
            </a:pPr>
            <a:r>
              <a:rPr lang="en-US"/>
              <a:t>aa</a:t>
            </a:r>
          </a:p>
        </p:txBody>
      </p:sp>
      <p:sp>
        <p:nvSpPr>
          <p:cNvPr id="25" name="Text Box 22"/>
          <p:cNvSpPr txBox="1">
            <a:spLocks noChangeArrowheads="1"/>
          </p:cNvSpPr>
          <p:nvPr/>
        </p:nvSpPr>
        <p:spPr bwMode="auto">
          <a:xfrm>
            <a:off x="5181600" y="2909887"/>
            <a:ext cx="533400" cy="376238"/>
          </a:xfrm>
          <a:prstGeom prst="rect">
            <a:avLst/>
          </a:prstGeom>
          <a:noFill/>
          <a:ln w="9525">
            <a:solidFill>
              <a:schemeClr val="tx1"/>
            </a:solidFill>
            <a:miter lim="800000"/>
            <a:headEnd/>
            <a:tailEnd/>
          </a:ln>
          <a:effectLst/>
        </p:spPr>
        <p:txBody>
          <a:bodyPr>
            <a:spAutoFit/>
          </a:bodyPr>
          <a:lstStyle/>
          <a:p>
            <a:pPr>
              <a:spcBef>
                <a:spcPct val="50000"/>
              </a:spcBef>
            </a:pPr>
            <a:r>
              <a:rPr lang="en-US"/>
              <a:t>p</a:t>
            </a:r>
          </a:p>
        </p:txBody>
      </p:sp>
      <p:sp>
        <p:nvSpPr>
          <p:cNvPr id="26" name="Line 23"/>
          <p:cNvSpPr>
            <a:spLocks noChangeShapeType="1"/>
          </p:cNvSpPr>
          <p:nvPr/>
        </p:nvSpPr>
        <p:spPr bwMode="auto">
          <a:xfrm>
            <a:off x="5715000" y="3124201"/>
            <a:ext cx="1143000" cy="304800"/>
          </a:xfrm>
          <a:prstGeom prst="line">
            <a:avLst/>
          </a:prstGeom>
          <a:noFill/>
          <a:ln w="9525">
            <a:solidFill>
              <a:schemeClr val="tx1"/>
            </a:solidFill>
            <a:round/>
            <a:headEnd/>
            <a:tailEnd type="triangle" w="med" len="med"/>
          </a:ln>
          <a:effectLst/>
        </p:spPr>
        <p:txBody>
          <a:bodyPr/>
          <a:lstStyle/>
          <a:p>
            <a:endParaRPr lang="en-US"/>
          </a:p>
        </p:txBody>
      </p:sp>
      <p:sp>
        <p:nvSpPr>
          <p:cNvPr id="27" name="Text Box 24"/>
          <p:cNvSpPr txBox="1">
            <a:spLocks noChangeArrowheads="1"/>
          </p:cNvSpPr>
          <p:nvPr/>
        </p:nvSpPr>
        <p:spPr bwMode="auto">
          <a:xfrm>
            <a:off x="4876800" y="1995487"/>
            <a:ext cx="184150" cy="366713"/>
          </a:xfrm>
          <a:prstGeom prst="rect">
            <a:avLst/>
          </a:prstGeom>
          <a:noFill/>
          <a:ln w="9525">
            <a:noFill/>
            <a:miter lim="800000"/>
            <a:headEnd/>
            <a:tailEnd/>
          </a:ln>
          <a:effectLst/>
        </p:spPr>
        <p:txBody>
          <a:bodyPr wrap="none">
            <a:spAutoFit/>
          </a:bodyPr>
          <a:lstStyle/>
          <a:p>
            <a:endParaRPr lang="vi-VN"/>
          </a:p>
        </p:txBody>
      </p:sp>
      <p:sp>
        <p:nvSpPr>
          <p:cNvPr id="28" name="Text Box 25"/>
          <p:cNvSpPr txBox="1">
            <a:spLocks noChangeArrowheads="1"/>
          </p:cNvSpPr>
          <p:nvPr/>
        </p:nvSpPr>
        <p:spPr bwMode="auto">
          <a:xfrm>
            <a:off x="4876800" y="1995487"/>
            <a:ext cx="311150" cy="366713"/>
          </a:xfrm>
          <a:prstGeom prst="rect">
            <a:avLst/>
          </a:prstGeom>
          <a:noFill/>
          <a:ln w="9525">
            <a:noFill/>
            <a:miter lim="800000"/>
            <a:headEnd/>
            <a:tailEnd/>
          </a:ln>
          <a:effectLst/>
        </p:spPr>
        <p:txBody>
          <a:bodyPr wrap="none">
            <a:spAutoFit/>
          </a:bodyPr>
          <a:lstStyle/>
          <a:p>
            <a:r>
              <a:rPr lang="en-US"/>
              <a:t>a</a:t>
            </a:r>
          </a:p>
        </p:txBody>
      </p:sp>
      <p:sp>
        <p:nvSpPr>
          <p:cNvPr id="29" name="Line 27"/>
          <p:cNvSpPr>
            <a:spLocks noChangeShapeType="1"/>
          </p:cNvSpPr>
          <p:nvPr/>
        </p:nvSpPr>
        <p:spPr bwMode="auto">
          <a:xfrm>
            <a:off x="7178675" y="2590800"/>
            <a:ext cx="1066800" cy="457200"/>
          </a:xfrm>
          <a:prstGeom prst="line">
            <a:avLst/>
          </a:prstGeom>
          <a:noFill/>
          <a:ln w="9525">
            <a:solidFill>
              <a:schemeClr val="tx1"/>
            </a:solidFill>
            <a:round/>
            <a:headEnd/>
            <a:tailEnd/>
          </a:ln>
          <a:effectLst/>
        </p:spPr>
        <p:txBody>
          <a:bodyPr/>
          <a:lstStyle/>
          <a:p>
            <a:endParaRPr lang="en-US"/>
          </a:p>
        </p:txBody>
      </p:sp>
      <p:sp>
        <p:nvSpPr>
          <p:cNvPr id="30" name="Line 28"/>
          <p:cNvSpPr>
            <a:spLocks noChangeShapeType="1"/>
          </p:cNvSpPr>
          <p:nvPr/>
        </p:nvSpPr>
        <p:spPr bwMode="auto">
          <a:xfrm flipH="1">
            <a:off x="7178675" y="2514600"/>
            <a:ext cx="1066800" cy="609600"/>
          </a:xfrm>
          <a:prstGeom prst="line">
            <a:avLst/>
          </a:prstGeom>
          <a:noFill/>
          <a:ln w="9525">
            <a:solidFill>
              <a:schemeClr val="tx1"/>
            </a:solidFill>
            <a:round/>
            <a:headEnd/>
            <a:tailEnd/>
          </a:ln>
          <a:effectLst/>
        </p:spPr>
        <p:txBody>
          <a:bodyPr/>
          <a:lstStyle/>
          <a:p>
            <a:endParaRPr lang="en-US"/>
          </a:p>
        </p:txBody>
      </p:sp>
      <p:sp>
        <p:nvSpPr>
          <p:cNvPr id="31" name="Text Box 29"/>
          <p:cNvSpPr txBox="1">
            <a:spLocks noChangeArrowheads="1"/>
          </p:cNvSpPr>
          <p:nvPr/>
        </p:nvSpPr>
        <p:spPr bwMode="auto">
          <a:xfrm>
            <a:off x="6858000" y="3236912"/>
            <a:ext cx="1905000" cy="400110"/>
          </a:xfrm>
          <a:prstGeom prst="rect">
            <a:avLst/>
          </a:prstGeom>
          <a:noFill/>
          <a:ln w="9525">
            <a:noFill/>
            <a:miter lim="800000"/>
            <a:headEnd/>
            <a:tailEnd/>
          </a:ln>
          <a:effectLst/>
        </p:spPr>
        <p:txBody>
          <a:bodyPr wrap="square">
            <a:spAutoFit/>
          </a:bodyPr>
          <a:lstStyle/>
          <a:p>
            <a:pPr>
              <a:spcBef>
                <a:spcPct val="50000"/>
              </a:spcBef>
            </a:pPr>
            <a:r>
              <a:rPr lang="en-US" b="0"/>
              <a:t>Nguyen Van A</a:t>
            </a:r>
          </a:p>
        </p:txBody>
      </p:sp>
      <p:sp>
        <p:nvSpPr>
          <p:cNvPr id="32" name="Rectangle 4"/>
          <p:cNvSpPr txBox="1">
            <a:spLocks noChangeArrowheads="1"/>
          </p:cNvSpPr>
          <p:nvPr/>
        </p:nvSpPr>
        <p:spPr bwMode="gray">
          <a:xfrm>
            <a:off x="609600" y="1451989"/>
            <a:ext cx="4038600" cy="5292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Tx/>
              <a:tabLst/>
              <a:defRPr/>
            </a:pPr>
            <a:r>
              <a:rPr lang="en-US" sz="2400" kern="0" dirty="0" err="1" smtClean="0">
                <a:latin typeface="Times New Roman" pitchFamily="18" charset="0"/>
                <a:cs typeface="Times New Roman" pitchFamily="18" charset="0"/>
              </a:rPr>
              <a:t>Trước</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khi</a:t>
            </a:r>
            <a:r>
              <a:rPr kumimoji="0" lang="en-US" sz="240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400" i="0" u="none" strike="noStrike" kern="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gán</a:t>
            </a:r>
            <a:endParaRPr kumimoji="0" lang="en-US" sz="24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smtClean="0">
                <a:effectLst>
                  <a:outerShdw blurRad="38100" dist="38100" dir="2700000" algn="tl">
                    <a:srgbClr val="000000">
                      <a:alpha val="43137"/>
                    </a:srgbClr>
                  </a:outerShdw>
                </a:effectLst>
                <a:latin typeface="Arial" pitchFamily="34" charset="0"/>
                <a:cs typeface="Arial" pitchFamily="34" charset="0"/>
              </a:rPr>
              <a:t>Phép toán &lt;&lt; và &gt;&gt;</a:t>
            </a:r>
            <a:endParaRPr lang="en-US" b="1" smtClean="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00FF"/>
                </a:solidFill>
                <a:latin typeface="Arial" pitchFamily="34" charset="0"/>
                <a:cs typeface="Arial" pitchFamily="34" charset="0"/>
              </a:rPr>
              <a:t>&lt;&lt;</a:t>
            </a:r>
            <a:r>
              <a:rPr lang="vi-VN" sz="2800" smtClean="0">
                <a:solidFill>
                  <a:schemeClr val="tx1">
                    <a:lumMod val="95000"/>
                    <a:lumOff val="5000"/>
                  </a:schemeClr>
                </a:solidFill>
                <a:latin typeface="Arial" pitchFamily="34" charset="0"/>
                <a:cs typeface="Arial" pitchFamily="34" charset="0"/>
              </a:rPr>
              <a:t> và </a:t>
            </a:r>
            <a:r>
              <a:rPr lang="vi-VN" sz="2800" smtClean="0">
                <a:solidFill>
                  <a:srgbClr val="0000FF"/>
                </a:solidFill>
                <a:latin typeface="Arial" pitchFamily="34" charset="0"/>
                <a:cs typeface="Arial" pitchFamily="34" charset="0"/>
              </a:rPr>
              <a:t>&gt;&gt;</a:t>
            </a:r>
            <a:r>
              <a:rPr lang="vi-VN" sz="2800" smtClean="0">
                <a:solidFill>
                  <a:schemeClr val="tx1">
                    <a:lumMod val="95000"/>
                    <a:lumOff val="5000"/>
                  </a:schemeClr>
                </a:solidFill>
                <a:latin typeface="Arial" pitchFamily="34" charset="0"/>
                <a:cs typeface="Arial" pitchFamily="34" charset="0"/>
              </a:rPr>
              <a:t> là hai phép toán thao tác trên từng bit khi các toán hạng là số nguyên.</a:t>
            </a:r>
          </a:p>
          <a:p>
            <a:pPr algn="just">
              <a:lnSpc>
                <a:spcPct val="130000"/>
              </a:lnSpc>
              <a:spcBef>
                <a:spcPts val="300"/>
              </a:spcBef>
              <a:spcAft>
                <a:spcPts val="300"/>
              </a:spcAft>
              <a:buFont typeface="Wingdings" pitchFamily="2" charset="2"/>
              <a:buChar char="v"/>
            </a:pPr>
            <a:r>
              <a:rPr lang="vi-VN" sz="2800" smtClean="0">
                <a:solidFill>
                  <a:srgbClr val="0070C0"/>
                </a:solidFill>
                <a:latin typeface="Arial" pitchFamily="34" charset="0"/>
                <a:cs typeface="Arial" pitchFamily="34" charset="0"/>
              </a:rPr>
              <a:t>C++ định nghĩa lại hai phép toán </a:t>
            </a:r>
            <a:r>
              <a:rPr lang="vi-VN" sz="2800" smtClean="0">
                <a:solidFill>
                  <a:schemeClr val="tx1">
                    <a:lumMod val="95000"/>
                    <a:lumOff val="5000"/>
                  </a:schemeClr>
                </a:solidFill>
                <a:latin typeface="Arial" pitchFamily="34" charset="0"/>
                <a:cs typeface="Arial" pitchFamily="34" charset="0"/>
              </a:rPr>
              <a:t>để dùng với các đối tượng thuộc 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và </a:t>
            </a:r>
            <a:r>
              <a:rPr lang="vi-VN" sz="2800" smtClean="0">
                <a:solidFill>
                  <a:srgbClr val="FF3300"/>
                </a:solidFill>
                <a:latin typeface="Arial" pitchFamily="34" charset="0"/>
                <a:cs typeface="Arial" pitchFamily="34" charset="0"/>
              </a:rPr>
              <a:t>istream</a:t>
            </a:r>
            <a:r>
              <a:rPr lang="vi-VN" sz="2800" smtClean="0">
                <a:solidFill>
                  <a:schemeClr val="tx1">
                    <a:lumMod val="95000"/>
                    <a:lumOff val="5000"/>
                  </a:schemeClr>
                </a:solidFill>
                <a:latin typeface="Arial" pitchFamily="34" charset="0"/>
                <a:cs typeface="Arial" pitchFamily="34" charset="0"/>
              </a:rPr>
              <a:t> để thực hiện các thao tác </a:t>
            </a:r>
            <a:r>
              <a:rPr lang="vi-VN" sz="2800" smtClean="0">
                <a:solidFill>
                  <a:srgbClr val="FF3300"/>
                </a:solidFill>
                <a:latin typeface="Arial" pitchFamily="34" charset="0"/>
                <a:cs typeface="Arial" pitchFamily="34" charset="0"/>
              </a:rPr>
              <a:t>xuất, nhập</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a:t>
            </a:r>
            <a:r>
              <a:rPr lang="vi-VN" sz="2800" smtClean="0">
                <a:solidFill>
                  <a:srgbClr val="FF3300"/>
                </a:solidFill>
                <a:latin typeface="Arial" pitchFamily="34" charset="0"/>
                <a:cs typeface="Arial" pitchFamily="34" charset="0"/>
              </a:rPr>
              <a:t>ostream</a:t>
            </a:r>
            <a:r>
              <a:rPr lang="vi-VN" sz="2800" smtClean="0">
                <a:solidFill>
                  <a:schemeClr val="tx1">
                    <a:lumMod val="95000"/>
                    <a:lumOff val="5000"/>
                  </a:schemeClr>
                </a:solidFill>
                <a:latin typeface="Arial" pitchFamily="34" charset="0"/>
                <a:cs typeface="Arial" pitchFamily="34" charset="0"/>
              </a:rPr>
              <a:t> (dòng dữ liệu xuất) định nghĩa phép toán &lt;&lt; áp dụng cho các kiểu dữ liệu cơ bản (số nguyên, số thực, char*,…)</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14993</TotalTime>
  <Words>2295</Words>
  <Application>Microsoft Office PowerPoint</Application>
  <PresentationFormat>On-screen Show (4:3)</PresentationFormat>
  <Paragraphs>552</Paragraphs>
  <Slides>37</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Times New Roman</vt:lpstr>
      <vt:lpstr>Wingdings</vt:lpstr>
      <vt:lpstr>Template</vt:lpstr>
      <vt:lpstr>ĐA NĂNG HÓA TOÁN TỬ (TT)</vt:lpstr>
      <vt:lpstr>Nội dung</vt:lpstr>
      <vt:lpstr>Gán và khởi động</vt:lpstr>
      <vt:lpstr>Gán và khởi động</vt:lpstr>
      <vt:lpstr>Gán và khởi động</vt:lpstr>
      <vt:lpstr>Gán và khởi động</vt:lpstr>
      <vt:lpstr>Gán và khởi động</vt:lpstr>
      <vt:lpstr>Gán và khởi động</vt:lpstr>
      <vt:lpstr>Phép toán &lt;&lt; và &gt;&gt;</vt:lpstr>
      <vt:lpstr>Phép toán &lt;&lt; và &gt;&gt;</vt:lpstr>
      <vt:lpstr>Phép toán &lt;&lt; và &gt;&gt;</vt:lpstr>
      <vt:lpstr>Phép toán &lt;&lt; và &gt;&gt;</vt:lpstr>
      <vt:lpstr>Lớp ostream</vt:lpstr>
      <vt:lpstr>Lớp istream</vt:lpstr>
      <vt:lpstr>Phép toán &lt;&lt; và &gt;&gt;</vt:lpstr>
      <vt:lpstr>Phép toán &lt;&lt; và &gt;&gt;</vt:lpstr>
      <vt:lpstr>Ví dụ phép toán &lt;&lt; và &gt;&gt;</vt:lpstr>
      <vt:lpstr>Ví dụ phép toán &lt;&lt; và &gt;&gt;</vt:lpstr>
      <vt:lpstr>Ví dụ phép toán &lt;&lt; và &gt;&gt;</vt:lpstr>
      <vt:lpstr>Phép toán lấy phần tử mảng: [ ]</vt:lpstr>
      <vt:lpstr>Phép toán lấy phần tử mảng: [ ]</vt:lpstr>
      <vt:lpstr>Phép toán [ ] cho đối tượng hằng</vt:lpstr>
      <vt:lpstr>Phép toán [ ] cho đối tượng hằng</vt:lpstr>
      <vt:lpstr>Phép toán [ ] cho đối tượng hằng</vt:lpstr>
      <vt:lpstr>Phép toán gọi hàm: ()</vt:lpstr>
      <vt:lpstr>Phép toán gọi hàm: ()</vt:lpstr>
      <vt:lpstr>Phép toán gọi hàm: ()</vt:lpstr>
      <vt:lpstr>Phép toán gọi hàm: ()</vt:lpstr>
      <vt:lpstr>Phép toán tăng và giảm: ++ và --</vt:lpstr>
      <vt:lpstr>Phép toán tăng và giảm: ++ và --</vt:lpstr>
      <vt:lpstr>Phép toán tăng và giảm: ++ và --</vt:lpstr>
      <vt:lpstr>Phép toán tăng và giảm: ++ và --</vt:lpstr>
      <vt:lpstr>Phép toán tăng và giảm: ++ và --</vt:lpstr>
      <vt:lpstr>Phép toán tăng và giảm: ++ và --</vt:lpstr>
      <vt:lpstr>Phép toán tăng và giảm: ++ và --</vt:lpstr>
      <vt:lpstr>Phép toán tăng và giảm: ++ và --</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Win 8.1 Version 2</cp:lastModifiedBy>
  <cp:revision>809</cp:revision>
  <cp:lastPrinted>1601-01-01T00:00:00Z</cp:lastPrinted>
  <dcterms:created xsi:type="dcterms:W3CDTF">1601-01-01T00:00:00Z</dcterms:created>
  <dcterms:modified xsi:type="dcterms:W3CDTF">2018-12-01T08:14:36Z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