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24"/>
  </p:notesMasterIdLst>
  <p:handoutMasterIdLst>
    <p:handoutMasterId r:id="rId25"/>
  </p:handoutMasterIdLst>
  <p:sldIdLst>
    <p:sldId id="747" r:id="rId2"/>
    <p:sldId id="943" r:id="rId3"/>
    <p:sldId id="958" r:id="rId4"/>
    <p:sldId id="978" r:id="rId5"/>
    <p:sldId id="959" r:id="rId6"/>
    <p:sldId id="961" r:id="rId7"/>
    <p:sldId id="979" r:id="rId8"/>
    <p:sldId id="962" r:id="rId9"/>
    <p:sldId id="977" r:id="rId10"/>
    <p:sldId id="980" r:id="rId11"/>
    <p:sldId id="981" r:id="rId12"/>
    <p:sldId id="982" r:id="rId13"/>
    <p:sldId id="985" r:id="rId14"/>
    <p:sldId id="986" r:id="rId15"/>
    <p:sldId id="987" r:id="rId16"/>
    <p:sldId id="988" r:id="rId17"/>
    <p:sldId id="995" r:id="rId18"/>
    <p:sldId id="996" r:id="rId19"/>
    <p:sldId id="997" r:id="rId20"/>
    <p:sldId id="998" r:id="rId21"/>
    <p:sldId id="963" r:id="rId22"/>
    <p:sldId id="941" r:id="rId23"/>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a:srgbClr val="FF0000"/>
    <a:srgbClr val="0066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35" autoAdjust="0"/>
    <p:restoredTop sz="81481" autoAdjust="0"/>
  </p:normalViewPr>
  <p:slideViewPr>
    <p:cSldViewPr>
      <p:cViewPr varScale="1">
        <p:scale>
          <a:sx n="65" d="100"/>
          <a:sy n="65" d="100"/>
        </p:scale>
        <p:origin x="1734"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pPr/>
              <a:t>11/28/2018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pPr/>
              <a:t>‹#›</a:t>
            </a:fld>
            <a:endParaRPr lang="en-US"/>
          </a:p>
        </p:txBody>
      </p:sp>
    </p:spTree>
    <p:extLst>
      <p:ext uri="{BB962C8B-B14F-4D97-AF65-F5344CB8AC3E}">
        <p14:creationId xmlns:p14="http://schemas.microsoft.com/office/powerpoint/2010/main"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11/28/2018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a:t>
            </a:fld>
            <a:endParaRPr lang="en-US"/>
          </a:p>
        </p:txBody>
      </p:sp>
    </p:spTree>
    <p:extLst>
      <p:ext uri="{BB962C8B-B14F-4D97-AF65-F5344CB8AC3E}">
        <p14:creationId xmlns:p14="http://schemas.microsoft.com/office/powerpoint/2010/main" val="1182077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200" b="0" i="0" u="none" strike="noStrike" kern="1200" cap="none" spc="0" normalizeH="0" baseline="0" noProof="0" smtClean="0">
                <a:ln>
                  <a:noFill/>
                </a:ln>
                <a:solidFill>
                  <a:srgbClr val="000000"/>
                </a:solidFill>
                <a:effectLst/>
                <a:uLnTx/>
                <a:uFillTx/>
                <a:latin typeface="+mn-lt"/>
                <a:ea typeface="+mn-ea"/>
                <a:cs typeface="Courier New" pitchFamily="49" charset="0"/>
              </a:rPr>
              <a:t>x = 2 before squareByValue</a:t>
            </a:r>
            <a:endParaRPr kumimoji="0" lang="en-US" sz="12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200" b="0" i="0" u="none" strike="noStrike" kern="1200" cap="none" spc="0" normalizeH="0" baseline="0" noProof="0" smtClean="0">
                <a:ln>
                  <a:noFill/>
                </a:ln>
                <a:solidFill>
                  <a:srgbClr val="000000"/>
                </a:solidFill>
                <a:effectLst/>
                <a:uLnTx/>
                <a:uFillTx/>
                <a:latin typeface="+mn-lt"/>
                <a:ea typeface="+mn-ea"/>
                <a:cs typeface="Courier New" pitchFamily="49" charset="0"/>
              </a:rPr>
              <a:t>Value returned by squareByValue: 4</a:t>
            </a:r>
            <a:endParaRPr kumimoji="0" lang="en-US" sz="12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200" b="0" i="0" u="none" strike="noStrike" kern="1200" cap="none" spc="0" normalizeH="0" baseline="0" noProof="0" smtClean="0">
                <a:ln>
                  <a:noFill/>
                </a:ln>
                <a:solidFill>
                  <a:srgbClr val="000000"/>
                </a:solidFill>
                <a:effectLst/>
                <a:uLnTx/>
                <a:uFillTx/>
                <a:latin typeface="+mn-lt"/>
                <a:ea typeface="+mn-ea"/>
                <a:cs typeface="Courier New" pitchFamily="49" charset="0"/>
              </a:rPr>
              <a:t>x = 2 after squareByValue</a:t>
            </a:r>
            <a:endParaRPr kumimoji="0" lang="en-US" sz="12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2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 </a:t>
            </a:r>
            <a:endParaRPr kumimoji="0" lang="en-US" sz="12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200" b="0" i="0" u="none" strike="noStrike" kern="1200" cap="none" spc="0" normalizeH="0" baseline="0" noProof="0" smtClean="0">
                <a:ln>
                  <a:noFill/>
                </a:ln>
                <a:solidFill>
                  <a:srgbClr val="000000"/>
                </a:solidFill>
                <a:effectLst/>
                <a:uLnTx/>
                <a:uFillTx/>
                <a:latin typeface="+mn-lt"/>
                <a:ea typeface="+mn-ea"/>
                <a:cs typeface="Courier New" pitchFamily="49" charset="0"/>
              </a:rPr>
              <a:t>z = 4 before squareByReference</a:t>
            </a:r>
            <a:endParaRPr kumimoji="0" lang="en-US" sz="12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200" b="0" i="0" u="none" strike="noStrike" kern="1200" cap="none" spc="0" normalizeH="0" baseline="0" noProof="0" smtClean="0">
                <a:ln>
                  <a:noFill/>
                </a:ln>
                <a:solidFill>
                  <a:srgbClr val="000000"/>
                </a:solidFill>
                <a:effectLst/>
                <a:uLnTx/>
                <a:uFillTx/>
                <a:latin typeface="+mn-lt"/>
                <a:ea typeface="+mn-ea"/>
                <a:cs typeface="Courier New" pitchFamily="49" charset="0"/>
              </a:rPr>
              <a:t>z = 16 after squareByReference</a:t>
            </a:r>
            <a:endParaRPr kumimoji="0" lang="en-US" sz="12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12</a:t>
            </a:fld>
            <a:endParaRPr lang="en-US"/>
          </a:p>
        </p:txBody>
      </p:sp>
    </p:spTree>
    <p:extLst>
      <p:ext uri="{BB962C8B-B14F-4D97-AF65-F5344CB8AC3E}">
        <p14:creationId xmlns:p14="http://schemas.microsoft.com/office/powerpoint/2010/main" val="2897034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Pointers</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Another way to pass-by-reference</a:t>
            </a:r>
            <a:endParaRPr lang="en-US" smtClean="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References as aliases to other variables</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Refer to same variable</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Can be used within a function</a:t>
            </a:r>
          </a:p>
          <a:p>
            <a:pPr lvl="2" algn="just">
              <a:lnSpc>
                <a:spcPct val="130000"/>
              </a:lnSpc>
              <a:spcBef>
                <a:spcPts val="300"/>
              </a:spcBef>
              <a:spcAft>
                <a:spcPts val="300"/>
              </a:spcAft>
              <a:buFont typeface="Wingdings" pitchFamily="2" charset="2"/>
              <a:buChar char="§"/>
            </a:pPr>
            <a:r>
              <a:rPr lang="en-US" smtClean="0">
                <a:solidFill>
                  <a:schemeClr val="tx1">
                    <a:lumMod val="95000"/>
                    <a:lumOff val="5000"/>
                  </a:schemeClr>
                </a:solidFill>
                <a:latin typeface="Arial" pitchFamily="34" charset="0"/>
                <a:cs typeface="Arial" pitchFamily="34" charset="0"/>
              </a:rPr>
              <a:t>int count = 1; // declare integer variable count</a:t>
            </a:r>
          </a:p>
          <a:p>
            <a:pPr lvl="2" algn="just">
              <a:lnSpc>
                <a:spcPct val="130000"/>
              </a:lnSpc>
              <a:spcBef>
                <a:spcPts val="300"/>
              </a:spcBef>
              <a:spcAft>
                <a:spcPts val="300"/>
              </a:spcAft>
              <a:buFont typeface="Wingdings" pitchFamily="2" charset="2"/>
              <a:buChar char="§"/>
            </a:pPr>
            <a:r>
              <a:rPr lang="en-US" smtClean="0">
                <a:solidFill>
                  <a:schemeClr val="tx1">
                    <a:lumMod val="95000"/>
                    <a:lumOff val="5000"/>
                  </a:schemeClr>
                </a:solidFill>
                <a:latin typeface="Arial" pitchFamily="34" charset="0"/>
                <a:cs typeface="Arial" pitchFamily="34" charset="0"/>
              </a:rPr>
              <a:t>Int &amp;cRef = count; //create cRef as an alias for count</a:t>
            </a:r>
          </a:p>
          <a:p>
            <a:pPr lvl="2" algn="just">
              <a:lnSpc>
                <a:spcPct val="130000"/>
              </a:lnSpc>
              <a:spcBef>
                <a:spcPts val="300"/>
              </a:spcBef>
              <a:spcAft>
                <a:spcPts val="300"/>
              </a:spcAft>
              <a:buFont typeface="Wingdings" pitchFamily="2" charset="2"/>
              <a:buChar char="§"/>
            </a:pPr>
            <a:r>
              <a:rPr lang="en-US" smtClean="0">
                <a:solidFill>
                  <a:schemeClr val="tx1">
                    <a:lumMod val="95000"/>
                    <a:lumOff val="5000"/>
                  </a:schemeClr>
                </a:solidFill>
                <a:latin typeface="Arial" pitchFamily="34" charset="0"/>
                <a:cs typeface="Arial" pitchFamily="34" charset="0"/>
              </a:rPr>
              <a:t>++cRef; // increment count (using its alias)</a:t>
            </a:r>
          </a:p>
          <a:p>
            <a:endPar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endParaRPr>
          </a:p>
          <a:p>
            <a:endPar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endParaRPr>
          </a:p>
          <a:p>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y refers to (is an alias for) x</a:t>
            </a:r>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13</a:t>
            </a:fld>
            <a:endParaRPr lang="en-US"/>
          </a:p>
        </p:txBody>
      </p:sp>
    </p:spTree>
    <p:extLst>
      <p:ext uri="{BB962C8B-B14F-4D97-AF65-F5344CB8AC3E}">
        <p14:creationId xmlns:p14="http://schemas.microsoft.com/office/powerpoint/2010/main" val="3685518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smtClean="0">
                <a:solidFill>
                  <a:srgbClr val="FF0000"/>
                </a:solidFill>
                <a:latin typeface="+mn-lt"/>
                <a:cs typeface="Courier New" pitchFamily="49" charset="0"/>
              </a:rPr>
              <a:t>int &amp;y;  	</a:t>
            </a:r>
            <a:r>
              <a:rPr lang="en-US" b="0" smtClean="0">
                <a:solidFill>
                  <a:srgbClr val="006600"/>
                </a:solidFill>
                <a:latin typeface="+mn-lt"/>
                <a:cs typeface="Courier New" pitchFamily="49" charset="0"/>
              </a:rPr>
              <a:t>// Error: y must be initialized</a:t>
            </a:r>
            <a:endParaRPr kumimoji="0" lang="en-US" b="0" i="0" u="none" strike="noStrike" kern="1200" cap="none" spc="0" normalizeH="0" baseline="0" noProof="0" smtClean="0">
              <a:ln>
                <a:noFill/>
              </a:ln>
              <a:solidFill>
                <a:srgbClr val="006600"/>
              </a:solidFill>
              <a:effectLst/>
              <a:uLnTx/>
              <a:uFillTx/>
              <a:latin typeface="Courier" pitchFamily="49" charset="0"/>
              <a:ea typeface="+mn-ea"/>
              <a:cs typeface="Times New Roman" pitchFamily="18" charset="0"/>
            </a:endParaRPr>
          </a:p>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14</a:t>
            </a:fld>
            <a:endParaRPr lang="en-US"/>
          </a:p>
        </p:txBody>
      </p:sp>
    </p:spTree>
    <p:extLst>
      <p:ext uri="{BB962C8B-B14F-4D97-AF65-F5344CB8AC3E}">
        <p14:creationId xmlns:p14="http://schemas.microsoft.com/office/powerpoint/2010/main" val="4024191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baseline="0" smtClean="0"/>
              <a:t>Việc tổ chức chương trình thành các hàm có ưu điểm là giảm kích thước của chương trình nhưng lại làm chậm tốc độ chương trình do phải thực hiện một số thao tác có tính thủ tục khi gọ</a:t>
            </a:r>
            <a:r>
              <a:rPr lang="en-US" baseline="0" smtClean="0"/>
              <a:t>i</a:t>
            </a:r>
            <a:r>
              <a:rPr lang="vi-VN" baseline="0" smtClean="0"/>
              <a:t> hàm. Hàm trực tuyến trong C++ cho khả năng khắc phục nhược điểm đó.</a:t>
            </a:r>
            <a:endParaRPr lang="en-US" baseline="0" smtClean="0"/>
          </a:p>
          <a:p>
            <a:r>
              <a:rPr lang="en-US" baseline="0" smtClean="0"/>
              <a:t>- Giảm thời gian thực thi chương trình</a:t>
            </a:r>
          </a:p>
          <a:p>
            <a:r>
              <a:rPr lang="en-US" baseline="0" smtClean="0"/>
              <a:t>- Tăng kích thước của mã lệnh thực thi</a:t>
            </a:r>
          </a:p>
          <a:p>
            <a:r>
              <a:rPr lang="en-US" baseline="0" smtClean="0"/>
              <a:t>- Chỉ nên định nghĩa inline khi hàm có kích thước nhỏ</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15</a:t>
            </a:fld>
            <a:endParaRPr lang="en-US"/>
          </a:p>
        </p:txBody>
      </p:sp>
    </p:spTree>
    <p:extLst>
      <p:ext uri="{BB962C8B-B14F-4D97-AF65-F5344CB8AC3E}">
        <p14:creationId xmlns:p14="http://schemas.microsoft.com/office/powerpoint/2010/main" val="2857575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16</a:t>
            </a:fld>
            <a:endParaRPr lang="en-US"/>
          </a:p>
        </p:txBody>
      </p:sp>
    </p:spTree>
    <p:extLst>
      <p:ext uri="{BB962C8B-B14F-4D97-AF65-F5344CB8AC3E}">
        <p14:creationId xmlns:p14="http://schemas.microsoft.com/office/powerpoint/2010/main" val="507697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6AF03672-410C-4B45-8FA6-A562262BF2E6}" type="slidenum">
              <a:rPr lang="en-US" smtClean="0"/>
              <a:pPr/>
              <a:t>17</a:t>
            </a:fld>
            <a:endParaRPr 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buFontTx/>
              <a:buChar char="-"/>
            </a:pPr>
            <a:r>
              <a:rPr lang="en-US" smtClean="0"/>
              <a:t>Hàm thứ nhất và hàm thứ hai bị chồng lên nhau </a:t>
            </a:r>
            <a:r>
              <a:rPr lang="en-US" smtClean="0">
                <a:sym typeface="Wingdings" pitchFamily="2" charset="2"/>
              </a:rPr>
              <a:t> Lỗi (trình biên dịch ko phân biệt kiểu trả về)</a:t>
            </a:r>
          </a:p>
          <a:p>
            <a:pPr eaLnBrk="1" hangingPunct="1">
              <a:buFontTx/>
              <a:buChar char="-"/>
            </a:pPr>
            <a:r>
              <a:rPr lang="en-US" smtClean="0">
                <a:sym typeface="Wingdings" pitchFamily="2" charset="2"/>
              </a:rPr>
              <a:t>Hàm thứ 4 truyền tham số ngầm định sai cách</a:t>
            </a:r>
          </a:p>
          <a:p>
            <a:pPr eaLnBrk="1" hangingPunct="1">
              <a:buFontTx/>
              <a:buChar char="-"/>
            </a:pPr>
            <a:r>
              <a:rPr lang="en-US" smtClean="0"/>
              <a:t>Hàm thứ 5 và thứ 6 có sự nhập nhằng </a:t>
            </a:r>
            <a:r>
              <a:rPr lang="en-US" smtClean="0">
                <a:sym typeface="Wingdings" pitchFamily="2" charset="2"/>
              </a:rPr>
              <a:t> Lỗi</a:t>
            </a:r>
            <a:endParaRPr lang="en-US" smtClean="0"/>
          </a:p>
        </p:txBody>
      </p:sp>
    </p:spTree>
    <p:extLst>
      <p:ext uri="{BB962C8B-B14F-4D97-AF65-F5344CB8AC3E}">
        <p14:creationId xmlns:p14="http://schemas.microsoft.com/office/powerpoint/2010/main" val="2369169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9E4D24ED-008F-4C44-AB18-39F96DADB54C}" type="slidenum">
              <a:rPr lang="en-US" smtClean="0"/>
              <a:pPr/>
              <a:t>18</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buFontTx/>
              <a:buChar char="-"/>
            </a:pPr>
            <a:r>
              <a:rPr lang="en-US" smtClean="0"/>
              <a:t>0 0</a:t>
            </a:r>
          </a:p>
          <a:p>
            <a:pPr eaLnBrk="1" hangingPunct="1">
              <a:buFontTx/>
              <a:buChar char="-"/>
            </a:pPr>
            <a:r>
              <a:rPr lang="en-US" smtClean="0"/>
              <a:t>1 0</a:t>
            </a:r>
          </a:p>
          <a:p>
            <a:pPr eaLnBrk="1" hangingPunct="1">
              <a:buFontTx/>
              <a:buChar char="-"/>
            </a:pPr>
            <a:r>
              <a:rPr lang="en-US" smtClean="0"/>
              <a:t>1.5 0</a:t>
            </a:r>
          </a:p>
          <a:p>
            <a:pPr eaLnBrk="1" hangingPunct="1">
              <a:buFontTx/>
              <a:buChar char="-"/>
            </a:pPr>
            <a:r>
              <a:rPr lang="en-US" smtClean="0"/>
              <a:t>1 2</a:t>
            </a:r>
          </a:p>
          <a:p>
            <a:pPr eaLnBrk="1" hangingPunct="1">
              <a:buFontTx/>
              <a:buChar char="-"/>
            </a:pPr>
            <a:r>
              <a:rPr lang="en-US" smtClean="0"/>
              <a:t>1.5 2.5</a:t>
            </a:r>
          </a:p>
        </p:txBody>
      </p:sp>
    </p:spTree>
    <p:extLst>
      <p:ext uri="{BB962C8B-B14F-4D97-AF65-F5344CB8AC3E}">
        <p14:creationId xmlns:p14="http://schemas.microsoft.com/office/powerpoint/2010/main" val="26279774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9E4D24ED-008F-4C44-AB18-39F96DADB54C}" type="slidenum">
              <a:rPr lang="en-US" smtClean="0"/>
              <a:pPr/>
              <a:t>19</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buFontTx/>
              <a:buNone/>
            </a:pPr>
            <a:r>
              <a:rPr lang="en-US" smtClean="0"/>
              <a:t>Nhap chuoi trong c++: cin.getline(A.maso, 10);</a:t>
            </a:r>
          </a:p>
          <a:p>
            <a:pPr eaLnBrk="1" hangingPunct="1">
              <a:buFontTx/>
              <a:buNone/>
            </a:pPr>
            <a:r>
              <a:rPr lang="en-US" sz="1200" kern="1200" smtClean="0">
                <a:solidFill>
                  <a:schemeClr val="tx1"/>
                </a:solidFill>
                <a:latin typeface="+mn-lt"/>
                <a:ea typeface="+mn-ea"/>
                <a:cs typeface="+mn-cs"/>
              </a:rPr>
              <a:t>cin.ignore();</a:t>
            </a:r>
            <a:endParaRPr lang="en-US" smtClean="0"/>
          </a:p>
          <a:p>
            <a:pPr eaLnBrk="1" hangingPunct="1">
              <a:buFontTx/>
              <a:buChar char="-"/>
            </a:pPr>
            <a:endParaRPr lang="en-US" smtClean="0"/>
          </a:p>
        </p:txBody>
      </p:sp>
    </p:spTree>
    <p:extLst>
      <p:ext uri="{BB962C8B-B14F-4D97-AF65-F5344CB8AC3E}">
        <p14:creationId xmlns:p14="http://schemas.microsoft.com/office/powerpoint/2010/main" val="3305845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9E4D24ED-008F-4C44-AB18-39F96DADB54C}" type="slidenum">
              <a:rPr lang="en-US" smtClean="0"/>
              <a:pPr/>
              <a:t>20</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normAutofit fontScale="92500" lnSpcReduction="20000"/>
          </a:bodyPr>
          <a:lstStyle/>
          <a:p>
            <a:pPr eaLnBrk="1" hangingPunct="1">
              <a:buFontTx/>
              <a:buNone/>
            </a:pPr>
            <a:r>
              <a:rPr lang="en-US" sz="1200" b="1" kern="1200" smtClean="0">
                <a:solidFill>
                  <a:schemeClr val="tx1"/>
                </a:solidFill>
                <a:latin typeface="+mn-lt"/>
                <a:ea typeface="+mn-ea"/>
                <a:cs typeface="+mn-cs"/>
              </a:rPr>
              <a:t>Namespaces cho phép chúng ta gộp một nhóm các lớp, các đối tượng toàn cục và các hàm dưới một cái tên. Nói một cách cụ thể hơn, chúng dùng để chia phạm vi toàn cục thành những phạm vi nhỏ hơn với tên gọi </a:t>
            </a:r>
            <a:r>
              <a:rPr lang="en-US" sz="1200" b="1" i="1" kern="1200" smtClean="0">
                <a:solidFill>
                  <a:schemeClr val="tx1"/>
                </a:solidFill>
                <a:latin typeface="+mn-lt"/>
                <a:ea typeface="+mn-ea"/>
                <a:cs typeface="+mn-cs"/>
              </a:rPr>
              <a:t>namespaces</a:t>
            </a:r>
            <a:r>
              <a:rPr lang="en-US" sz="1200" b="1" kern="1200" smtClean="0">
                <a:solidFill>
                  <a:schemeClr val="tx1"/>
                </a:solidFill>
                <a:latin typeface="+mn-lt"/>
                <a:ea typeface="+mn-ea"/>
                <a:cs typeface="+mn-cs"/>
              </a:rPr>
              <a:t>.</a:t>
            </a:r>
          </a:p>
          <a:p>
            <a:r>
              <a:rPr lang="vi-VN" b="1" smtClean="0"/>
              <a:t>namespace general{  </a:t>
            </a:r>
            <a:endParaRPr lang="en-US" b="1" smtClean="0"/>
          </a:p>
          <a:p>
            <a:r>
              <a:rPr lang="en-US" b="1" smtClean="0"/>
              <a:t>	</a:t>
            </a:r>
            <a:r>
              <a:rPr lang="vi-VN" b="1" smtClean="0"/>
              <a:t>int a, b;</a:t>
            </a:r>
            <a:endParaRPr lang="en-US" b="1" smtClean="0"/>
          </a:p>
          <a:p>
            <a:r>
              <a:rPr lang="vi-VN" b="1" smtClean="0"/>
              <a:t>} </a:t>
            </a:r>
            <a:endParaRPr lang="en-US" b="1" smtClean="0"/>
          </a:p>
          <a:p>
            <a:r>
              <a:rPr lang="vi-VN" sz="1200" b="1" kern="1200" smtClean="0">
                <a:solidFill>
                  <a:schemeClr val="tx1"/>
                </a:solidFill>
                <a:latin typeface="+mn-lt"/>
                <a:ea typeface="+mn-ea"/>
                <a:cs typeface="+mn-cs"/>
              </a:rPr>
              <a:t>Trong trường hợp này, </a:t>
            </a:r>
            <a:r>
              <a:rPr lang="vi-VN" sz="1200" b="1" smtClean="0"/>
              <a:t>a</a:t>
            </a:r>
            <a:r>
              <a:rPr lang="vi-VN" sz="1200" b="1" kern="1200" smtClean="0">
                <a:solidFill>
                  <a:schemeClr val="tx1"/>
                </a:solidFill>
                <a:latin typeface="+mn-lt"/>
                <a:ea typeface="+mn-ea"/>
                <a:cs typeface="+mn-cs"/>
              </a:rPr>
              <a:t> và </a:t>
            </a:r>
            <a:r>
              <a:rPr lang="vi-VN" sz="1200" b="1" smtClean="0"/>
              <a:t>b</a:t>
            </a:r>
            <a:r>
              <a:rPr lang="vi-VN" sz="1200" b="1" kern="1200" smtClean="0">
                <a:solidFill>
                  <a:schemeClr val="tx1"/>
                </a:solidFill>
                <a:latin typeface="+mn-lt"/>
                <a:ea typeface="+mn-ea"/>
                <a:cs typeface="+mn-cs"/>
              </a:rPr>
              <a:t> là những biến bình thường được tích hợp bên trong </a:t>
            </a:r>
            <a:r>
              <a:rPr lang="vi-VN" sz="1200" b="1" i="1" kern="1200" smtClean="0">
                <a:solidFill>
                  <a:schemeClr val="tx1"/>
                </a:solidFill>
                <a:latin typeface="+mn-lt"/>
                <a:ea typeface="+mn-ea"/>
                <a:cs typeface="+mn-cs"/>
              </a:rPr>
              <a:t>namespace</a:t>
            </a:r>
            <a:r>
              <a:rPr lang="vi-VN" sz="1200" b="1" kern="1200" smtClean="0">
                <a:solidFill>
                  <a:schemeClr val="tx1"/>
                </a:solidFill>
                <a:latin typeface="+mn-lt"/>
                <a:ea typeface="+mn-ea"/>
                <a:cs typeface="+mn-cs"/>
              </a:rPr>
              <a:t> general. Để có thể truy xuất vào các biến này từ bên ngoài namespace chúng ta phải sử dụng toán tử </a:t>
            </a:r>
            <a:r>
              <a:rPr lang="vi-VN" sz="1200" b="1" smtClean="0"/>
              <a:t>::</a:t>
            </a:r>
            <a:r>
              <a:rPr lang="vi-VN" sz="1200" b="1" kern="1200" smtClean="0">
                <a:solidFill>
                  <a:schemeClr val="tx1"/>
                </a:solidFill>
                <a:latin typeface="+mn-lt"/>
                <a:ea typeface="+mn-ea"/>
                <a:cs typeface="+mn-cs"/>
              </a:rPr>
              <a:t>. Ví dụ, để truy xuất vào các biến đó chúng ta viết: </a:t>
            </a:r>
            <a:endParaRPr lang="vi-VN" b="1" smtClean="0"/>
          </a:p>
          <a:p>
            <a:r>
              <a:rPr lang="vi-VN" sz="1200" b="1" smtClean="0"/>
              <a:t>general::a</a:t>
            </a:r>
            <a:r>
              <a:rPr lang="vi-VN" sz="1200" b="1" kern="1200" smtClean="0">
                <a:solidFill>
                  <a:schemeClr val="tx1"/>
                </a:solidFill>
                <a:latin typeface="+mn-lt"/>
                <a:ea typeface="+mn-ea"/>
                <a:cs typeface="+mn-cs"/>
              </a:rPr>
              <a:t/>
            </a:r>
            <a:br>
              <a:rPr lang="vi-VN" sz="1200" b="1" kern="1200" smtClean="0">
                <a:solidFill>
                  <a:schemeClr val="tx1"/>
                </a:solidFill>
                <a:latin typeface="+mn-lt"/>
                <a:ea typeface="+mn-ea"/>
                <a:cs typeface="+mn-cs"/>
              </a:rPr>
            </a:br>
            <a:r>
              <a:rPr lang="vi-VN" sz="1200" b="1" kern="1200" smtClean="0">
                <a:solidFill>
                  <a:schemeClr val="tx1"/>
                </a:solidFill>
                <a:latin typeface="+mn-lt"/>
                <a:ea typeface="+mn-ea"/>
                <a:cs typeface="+mn-cs"/>
              </a:rPr>
              <a:t>general::b</a:t>
            </a:r>
            <a:endParaRPr lang="en-US" sz="1200" b="1" kern="1200" smtClean="0">
              <a:solidFill>
                <a:schemeClr val="tx1"/>
              </a:solidFill>
              <a:latin typeface="+mn-lt"/>
              <a:ea typeface="+mn-ea"/>
              <a:cs typeface="+mn-cs"/>
            </a:endParaRPr>
          </a:p>
          <a:p>
            <a:r>
              <a:rPr lang="en-US" sz="1200" b="1" i="1" kern="1200" smtClean="0">
                <a:solidFill>
                  <a:schemeClr val="tx1"/>
                </a:solidFill>
                <a:latin typeface="+mn-lt"/>
                <a:ea typeface="+mn-ea"/>
                <a:cs typeface="+mn-cs"/>
              </a:rPr>
              <a:t>Namespace </a:t>
            </a:r>
            <a:r>
              <a:rPr lang="en-US" sz="1200" b="1" kern="1200" smtClean="0">
                <a:solidFill>
                  <a:schemeClr val="tx1"/>
                </a:solidFill>
                <a:latin typeface="+mn-lt"/>
                <a:ea typeface="+mn-ea"/>
                <a:cs typeface="+mn-cs"/>
              </a:rPr>
              <a:t>đặc biệt hữu dụng trong trường hợp có thể có một đối tượng toàn cục hoặc một hàm có cùng tên với một cái khác, gây ra lỗi định nghĩa lại.</a:t>
            </a:r>
            <a:endParaRPr lang="vi-VN" b="1" smtClean="0"/>
          </a:p>
          <a:p>
            <a:pPr eaLnBrk="1" hangingPunct="1">
              <a:buFontTx/>
              <a:buNone/>
            </a:pPr>
            <a:endParaRPr lang="en-US" sz="1200" b="1" kern="1200" smtClean="0">
              <a:solidFill>
                <a:schemeClr val="tx1"/>
              </a:solidFill>
              <a:latin typeface="+mn-lt"/>
              <a:ea typeface="+mn-ea"/>
              <a:cs typeface="+mn-cs"/>
            </a:endParaRPr>
          </a:p>
          <a:p>
            <a:pPr eaLnBrk="1" hangingPunct="1">
              <a:buFontTx/>
              <a:buNone/>
            </a:pPr>
            <a:r>
              <a:rPr lang="en-US" sz="1200" b="1" kern="1200" smtClean="0">
                <a:solidFill>
                  <a:schemeClr val="tx1"/>
                </a:solidFill>
                <a:latin typeface="+mn-lt"/>
                <a:ea typeface="+mn-ea"/>
                <a:cs typeface="+mn-cs"/>
              </a:rPr>
              <a:t>Chỉ thị </a:t>
            </a:r>
            <a:r>
              <a:rPr lang="en-US" sz="1200" b="1" smtClean="0"/>
              <a:t>using</a:t>
            </a:r>
            <a:r>
              <a:rPr lang="en-US" sz="1200" b="1" kern="1200" smtClean="0">
                <a:solidFill>
                  <a:schemeClr val="tx1"/>
                </a:solidFill>
                <a:latin typeface="+mn-lt"/>
                <a:ea typeface="+mn-ea"/>
                <a:cs typeface="+mn-cs"/>
              </a:rPr>
              <a:t> theo sau là </a:t>
            </a:r>
            <a:r>
              <a:rPr lang="en-US" sz="1200" b="1" smtClean="0"/>
              <a:t>namespace</a:t>
            </a:r>
            <a:r>
              <a:rPr lang="en-US" sz="1200" b="1" kern="1200" smtClean="0">
                <a:solidFill>
                  <a:schemeClr val="tx1"/>
                </a:solidFill>
                <a:latin typeface="+mn-lt"/>
                <a:ea typeface="+mn-ea"/>
                <a:cs typeface="+mn-cs"/>
              </a:rPr>
              <a:t> dùng để kết hợp mức truy xuất hiện thời với một </a:t>
            </a:r>
            <a:r>
              <a:rPr lang="en-US" sz="1200" b="1" i="1" kern="1200" smtClean="0">
                <a:solidFill>
                  <a:schemeClr val="tx1"/>
                </a:solidFill>
                <a:latin typeface="+mn-lt"/>
                <a:ea typeface="+mn-ea"/>
                <a:cs typeface="+mn-cs"/>
              </a:rPr>
              <a:t>namespace</a:t>
            </a:r>
            <a:r>
              <a:rPr lang="en-US" sz="1200" b="1" kern="1200" smtClean="0">
                <a:solidFill>
                  <a:schemeClr val="tx1"/>
                </a:solidFill>
                <a:latin typeface="+mn-lt"/>
                <a:ea typeface="+mn-ea"/>
                <a:cs typeface="+mn-cs"/>
              </a:rPr>
              <a:t> cụ thể để các đối tượng và hàm thuộc </a:t>
            </a:r>
            <a:r>
              <a:rPr lang="en-US" sz="1200" b="1" i="1" kern="1200" smtClean="0">
                <a:solidFill>
                  <a:schemeClr val="tx1"/>
                </a:solidFill>
                <a:latin typeface="+mn-lt"/>
                <a:ea typeface="+mn-ea"/>
                <a:cs typeface="+mn-cs"/>
              </a:rPr>
              <a:t>namespace</a:t>
            </a:r>
            <a:r>
              <a:rPr lang="en-US" sz="1200" b="1" kern="1200" smtClean="0">
                <a:solidFill>
                  <a:schemeClr val="tx1"/>
                </a:solidFill>
                <a:latin typeface="+mn-lt"/>
                <a:ea typeface="+mn-ea"/>
                <a:cs typeface="+mn-cs"/>
              </a:rPr>
              <a:t> có thể được truy xuất trực tiếp như thể chúng được khai báo toàn cục.</a:t>
            </a:r>
          </a:p>
          <a:p>
            <a:pPr eaLnBrk="1" hangingPunct="1">
              <a:buFontTx/>
              <a:buNone/>
            </a:pPr>
            <a:endParaRPr lang="en-US" b="1" smtClean="0"/>
          </a:p>
          <a:p>
            <a:r>
              <a:rPr lang="vi-VN" sz="1200" b="1" i="1" kern="1200" smtClean="0">
                <a:solidFill>
                  <a:schemeClr val="tx1"/>
                </a:solidFill>
                <a:latin typeface="+mn-lt"/>
                <a:ea typeface="+mn-ea"/>
                <a:cs typeface="+mn-cs"/>
              </a:rPr>
              <a:t>Namespace</a:t>
            </a:r>
            <a:r>
              <a:rPr lang="vi-VN" sz="1200" b="1" kern="1200" smtClean="0">
                <a:solidFill>
                  <a:schemeClr val="tx1"/>
                </a:solidFill>
                <a:latin typeface="+mn-lt"/>
                <a:ea typeface="+mn-ea"/>
                <a:cs typeface="+mn-cs"/>
              </a:rPr>
              <a:t> std</a:t>
            </a:r>
            <a:endParaRPr lang="vi-VN" b="1" smtClean="0"/>
          </a:p>
          <a:p>
            <a:r>
              <a:rPr lang="vi-VN" sz="1200" b="1" kern="1200" smtClean="0">
                <a:solidFill>
                  <a:schemeClr val="tx1"/>
                </a:solidFill>
                <a:latin typeface="+mn-lt"/>
                <a:ea typeface="+mn-ea"/>
                <a:cs typeface="+mn-cs"/>
              </a:rPr>
              <a:t>Một trong những ví dụ tốt nhất mà chúng ta có thể tìm thấy về </a:t>
            </a:r>
            <a:r>
              <a:rPr lang="vi-VN" sz="1200" b="1" i="1" kern="1200" smtClean="0">
                <a:solidFill>
                  <a:schemeClr val="tx1"/>
                </a:solidFill>
                <a:latin typeface="+mn-lt"/>
                <a:ea typeface="+mn-ea"/>
                <a:cs typeface="+mn-cs"/>
              </a:rPr>
              <a:t>namespaces</a:t>
            </a:r>
            <a:r>
              <a:rPr lang="vi-VN" sz="1200" b="1" kern="1200" smtClean="0">
                <a:solidFill>
                  <a:schemeClr val="tx1"/>
                </a:solidFill>
                <a:latin typeface="+mn-lt"/>
                <a:ea typeface="+mn-ea"/>
                <a:cs typeface="+mn-cs"/>
              </a:rPr>
              <a:t> chính là bản thân thư viện chuẩn của C++. Theo chuẩn ANSI C++, tất cả định nghĩa của các lớp, đối tượng và hàm của thư viện chuẩn đều được định nghĩa trong </a:t>
            </a:r>
            <a:r>
              <a:rPr lang="vi-VN" sz="1200" b="1" i="1" kern="1200" smtClean="0">
                <a:solidFill>
                  <a:schemeClr val="tx1"/>
                </a:solidFill>
                <a:latin typeface="+mn-lt"/>
                <a:ea typeface="+mn-ea"/>
                <a:cs typeface="+mn-cs"/>
              </a:rPr>
              <a:t>namespace</a:t>
            </a:r>
            <a:r>
              <a:rPr lang="vi-VN" sz="1200" b="1" kern="1200" smtClean="0">
                <a:solidFill>
                  <a:schemeClr val="tx1"/>
                </a:solidFill>
                <a:latin typeface="+mn-lt"/>
                <a:ea typeface="+mn-ea"/>
                <a:cs typeface="+mn-cs"/>
              </a:rPr>
              <a:t> </a:t>
            </a:r>
            <a:r>
              <a:rPr lang="vi-VN" sz="1200" b="1" smtClean="0"/>
              <a:t>std</a:t>
            </a:r>
            <a:r>
              <a:rPr lang="vi-VN" sz="1200" b="1" kern="1200" smtClean="0">
                <a:solidFill>
                  <a:schemeClr val="tx1"/>
                </a:solidFill>
                <a:latin typeface="+mn-lt"/>
                <a:ea typeface="+mn-ea"/>
                <a:cs typeface="+mn-cs"/>
              </a:rPr>
              <a:t>. </a:t>
            </a:r>
            <a:endParaRPr lang="vi-VN" b="1" smtClean="0"/>
          </a:p>
          <a:p>
            <a:pPr eaLnBrk="1" hangingPunct="1">
              <a:buFontTx/>
              <a:buNone/>
            </a:pPr>
            <a:endParaRPr lang="en-US" b="1" smtClean="0"/>
          </a:p>
          <a:p>
            <a:r>
              <a:rPr lang="vi-VN" sz="1200" b="1" kern="1200" smtClean="0">
                <a:solidFill>
                  <a:schemeClr val="tx1"/>
                </a:solidFill>
                <a:latin typeface="+mn-lt"/>
                <a:ea typeface="+mn-ea"/>
                <a:cs typeface="+mn-cs"/>
              </a:rPr>
              <a:t>Chuẩn ANSI đã chỉ định những tên mới cho những file "header" này, cơ bản là dùng cùng tên với các file của chuẩn C++ nhưng không có phần mở rộng </a:t>
            </a:r>
            <a:r>
              <a:rPr lang="vi-VN" sz="1200" b="1" smtClean="0"/>
              <a:t>.h</a:t>
            </a:r>
            <a:r>
              <a:rPr lang="vi-VN" sz="1200" b="1" kern="1200" smtClean="0">
                <a:solidFill>
                  <a:schemeClr val="tx1"/>
                </a:solidFill>
                <a:latin typeface="+mn-lt"/>
                <a:ea typeface="+mn-ea"/>
                <a:cs typeface="+mn-cs"/>
              </a:rPr>
              <a:t>. Ví dụ, </a:t>
            </a:r>
            <a:r>
              <a:rPr lang="vi-VN" sz="1200" b="1" smtClean="0"/>
              <a:t>iostream.h</a:t>
            </a:r>
            <a:r>
              <a:rPr lang="vi-VN" sz="1200" b="1" kern="1200" smtClean="0">
                <a:solidFill>
                  <a:schemeClr val="tx1"/>
                </a:solidFill>
                <a:latin typeface="+mn-lt"/>
                <a:ea typeface="+mn-ea"/>
                <a:cs typeface="+mn-cs"/>
              </a:rPr>
              <a:t> trở thành </a:t>
            </a:r>
            <a:r>
              <a:rPr lang="vi-VN" sz="1200" b="1" smtClean="0"/>
              <a:t>iostream</a:t>
            </a:r>
            <a:r>
              <a:rPr lang="vi-VN" sz="1200" b="1" kern="1200" smtClean="0">
                <a:solidFill>
                  <a:schemeClr val="tx1"/>
                </a:solidFill>
                <a:latin typeface="+mn-lt"/>
                <a:ea typeface="+mn-ea"/>
                <a:cs typeface="+mn-cs"/>
              </a:rPr>
              <a:t>. </a:t>
            </a:r>
            <a:endParaRPr lang="vi-VN" b="1" smtClean="0"/>
          </a:p>
          <a:p>
            <a:r>
              <a:rPr lang="vi-VN" sz="1200" b="1" kern="1200" smtClean="0">
                <a:solidFill>
                  <a:schemeClr val="tx1"/>
                </a:solidFill>
                <a:latin typeface="+mn-lt"/>
                <a:ea typeface="+mn-ea"/>
                <a:cs typeface="+mn-cs"/>
              </a:rPr>
              <a:t>Nếu chúng ta sử dụng các file include của chuẩn ANSI-C++ chúng ta phải luôn nhớ rằng tất cả các hàm, lớp và đối tượng sẽ được khai báo trong </a:t>
            </a:r>
            <a:r>
              <a:rPr lang="vi-VN" sz="1200" b="1" smtClean="0"/>
              <a:t>std</a:t>
            </a:r>
            <a:r>
              <a:rPr lang="vi-VN" sz="1200" b="1" kern="1200" smtClean="0">
                <a:solidFill>
                  <a:schemeClr val="tx1"/>
                </a:solidFill>
                <a:latin typeface="+mn-lt"/>
                <a:ea typeface="+mn-ea"/>
                <a:cs typeface="+mn-cs"/>
              </a:rPr>
              <a:t>.</a:t>
            </a:r>
            <a:endParaRPr lang="vi-VN" b="1" smtClean="0"/>
          </a:p>
          <a:p>
            <a:pPr eaLnBrk="1" hangingPunct="1">
              <a:buFontTx/>
              <a:buNone/>
            </a:pPr>
            <a:endParaRPr lang="en-US" b="1" smtClean="0"/>
          </a:p>
        </p:txBody>
      </p:sp>
    </p:spTree>
    <p:extLst>
      <p:ext uri="{BB962C8B-B14F-4D97-AF65-F5344CB8AC3E}">
        <p14:creationId xmlns:p14="http://schemas.microsoft.com/office/powerpoint/2010/main" val="18196229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21</a:t>
            </a:fld>
            <a:endParaRPr lang="en-US"/>
          </a:p>
        </p:txBody>
      </p:sp>
    </p:spTree>
    <p:extLst>
      <p:ext uri="{BB962C8B-B14F-4D97-AF65-F5344CB8AC3E}">
        <p14:creationId xmlns:p14="http://schemas.microsoft.com/office/powerpoint/2010/main" val="1846551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Qui tắc tái định nghĩa</a:t>
            </a:r>
            <a:r>
              <a:rPr lang="vi-VN" smtClean="0">
                <a:solidFill>
                  <a:srgbClr val="0000FF"/>
                </a:solidFill>
                <a:latin typeface="Arial" pitchFamily="34" charset="0"/>
                <a:cs typeface="Arial" pitchFamily="34" charset="0"/>
              </a:rPr>
              <a:t>:</a:t>
            </a:r>
            <a:endParaRPr lang="en-US" smtClean="0">
              <a:solidFill>
                <a:srgbClr val="0000FF"/>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Các hàm </a:t>
            </a:r>
            <a:r>
              <a:rPr lang="en-US" smtClean="0">
                <a:solidFill>
                  <a:srgbClr val="FF3300"/>
                </a:solidFill>
                <a:latin typeface="Arial" pitchFamily="34" charset="0"/>
                <a:cs typeface="Arial" pitchFamily="34" charset="0"/>
              </a:rPr>
              <a:t>trùng tên </a:t>
            </a:r>
            <a:r>
              <a:rPr lang="en-US" smtClean="0">
                <a:latin typeface="Arial" pitchFamily="34" charset="0"/>
                <a:cs typeface="Arial" pitchFamily="34" charset="0"/>
              </a:rPr>
              <a:t>phải </a:t>
            </a:r>
            <a:r>
              <a:rPr lang="en-US" smtClean="0">
                <a:solidFill>
                  <a:srgbClr val="FF3300"/>
                </a:solidFill>
                <a:latin typeface="Arial" pitchFamily="34" charset="0"/>
                <a:cs typeface="Arial" pitchFamily="34" charset="0"/>
              </a:rPr>
              <a:t>khác</a:t>
            </a:r>
            <a:r>
              <a:rPr lang="en-US" smtClean="0">
                <a:latin typeface="Arial" pitchFamily="34" charset="0"/>
                <a:cs typeface="Arial" pitchFamily="34" charset="0"/>
              </a:rPr>
              <a:t> nhau về </a:t>
            </a:r>
            <a:r>
              <a:rPr lang="en-US" smtClean="0">
                <a:solidFill>
                  <a:srgbClr val="FF3300"/>
                </a:solidFill>
                <a:latin typeface="Arial" pitchFamily="34" charset="0"/>
                <a:cs typeface="Arial" pitchFamily="34" charset="0"/>
              </a:rPr>
              <a:t>tham số</a:t>
            </a:r>
            <a:r>
              <a:rPr lang="en-US" smtClean="0">
                <a:latin typeface="Arial" pitchFamily="34" charset="0"/>
                <a:cs typeface="Arial" pitchFamily="34" charset="0"/>
              </a:rPr>
              <a:t>: Số lượng, thứ tự, kiểu</a:t>
            </a:r>
          </a:p>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Qui tắc gọi hàm?</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Tìm hàm có kiểu tham số phù hợp</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Dùng phép ép kiểu tự động</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Tìm hàm gần đúng (phù hợp) nhất</a:t>
            </a:r>
            <a:endParaRPr lang="en-US" smtClean="0">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4</a:t>
            </a:fld>
            <a:endParaRPr lang="en-US"/>
          </a:p>
        </p:txBody>
      </p:sp>
    </p:spTree>
    <p:extLst>
      <p:ext uri="{BB962C8B-B14F-4D97-AF65-F5344CB8AC3E}">
        <p14:creationId xmlns:p14="http://schemas.microsoft.com/office/powerpoint/2010/main" val="3198100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mtClean="0"/>
              <a:t>Câu</a:t>
            </a:r>
            <a:r>
              <a:rPr lang="en-US" baseline="0" smtClean="0"/>
              <a:t> hỏi:</a:t>
            </a:r>
          </a:p>
          <a:p>
            <a:pPr marL="228600" indent="-228600">
              <a:buNone/>
            </a:pPr>
            <a:r>
              <a:rPr lang="en-US" b="1" baseline="0" smtClean="0"/>
              <a:t>Sự khác nhau giữa truyền pointer và reference</a:t>
            </a:r>
            <a:endParaRPr lang="en-US" baseline="0" smtClean="0"/>
          </a:p>
          <a:p>
            <a:pPr marL="228600" indent="-228600">
              <a:buNone/>
            </a:pPr>
            <a:r>
              <a:rPr lang="en-US" b="1" baseline="0" smtClean="0"/>
              <a:t>Tham số mặc nhiên khi truyền bị khuyết? </a:t>
            </a:r>
            <a:r>
              <a:rPr lang="en-US" b="1" baseline="0" smtClean="0">
                <a:sym typeface="Wingdings" pitchFamily="2" charset="2"/>
              </a:rPr>
              <a:t> Không cho phép</a:t>
            </a:r>
          </a:p>
          <a:p>
            <a:pPr marL="228600" indent="-228600">
              <a:buNone/>
            </a:pPr>
            <a:r>
              <a:rPr lang="en-US" smtClean="0"/>
              <a:t>	</a:t>
            </a:r>
            <a:r>
              <a:rPr lang="vi-VN" smtClean="0"/>
              <a:t>Con trỏ (Đúng hơn phải nói là Kiểu con trỏ) là một biến chứa địa chỉ của một biến nào đó. Nếu bạn đã biết về con trỏ thì Dreaminess không giải thích nữa.</a:t>
            </a:r>
            <a:br>
              <a:rPr lang="vi-VN" smtClean="0"/>
            </a:br>
            <a:r>
              <a:rPr lang="vi-VN" smtClean="0"/>
              <a:t/>
            </a:r>
            <a:br>
              <a:rPr lang="vi-VN" smtClean="0"/>
            </a:br>
            <a:r>
              <a:rPr lang="vi-VN" smtClean="0"/>
              <a:t>Tuy nhiên: Kiểu con trỏ rất mạnh mẽ nhưng không ít rắc rối khi dùng nó. Để khắc phục điểm này ở ngôn ngữ C++ có đưa thêm một kiểu gọi là kiểu tham chiếu (reference type), kiểu tham chiếu này có quan hệ rất gần gũi với kiểu con trỏ, nhưng an toàn hơn con trỏ. Lưu ý rằng một số ngôn ngữ không có kiểu con trỏ nhưng vẫn có kiểu tham chiếu chẳng hạn ngôn ngữ Basic </a:t>
            </a:r>
            <a:br>
              <a:rPr lang="vi-VN" smtClean="0"/>
            </a:br>
            <a:r>
              <a:rPr lang="vi-VN" smtClean="0"/>
              <a:t/>
            </a:r>
            <a:br>
              <a:rPr lang="vi-VN" smtClean="0"/>
            </a:br>
            <a:r>
              <a:rPr lang="vi-VN" smtClean="0"/>
              <a:t>Kiểu tham chiếu thực chất nó chỉ là một alias đại diện cho một biến nào đó, lưu ý là nó không phải là một pointer.</a:t>
            </a:r>
            <a:br>
              <a:rPr lang="vi-VN" smtClean="0"/>
            </a:br>
            <a:r>
              <a:rPr lang="vi-VN" smtClean="0"/>
              <a:t/>
            </a:r>
            <a:br>
              <a:rPr lang="vi-VN" smtClean="0"/>
            </a:br>
            <a:r>
              <a:rPr lang="vi-VN" smtClean="0"/>
              <a:t>Trước hết hãy xét một ví dụ:</a:t>
            </a:r>
            <a:br>
              <a:rPr lang="vi-VN" smtClean="0"/>
            </a:br>
            <a:r>
              <a:rPr lang="vi-VN" smtClean="0"/>
              <a:t>int i = 0</a:t>
            </a:r>
            <a:br>
              <a:rPr lang="vi-VN" smtClean="0"/>
            </a:br>
            <a:r>
              <a:rPr lang="vi-VN" smtClean="0"/>
              <a:t>int *pi=&amp;i; // pi là con trỏ, trỏ đến địa chỉ của biến i</a:t>
            </a:r>
            <a:br>
              <a:rPr lang="vi-VN" smtClean="0"/>
            </a:br>
            <a:r>
              <a:rPr lang="vi-VN" smtClean="0"/>
              <a:t>int &amp;ali = i // ali là một alias(bí danh) đối với biến i</a:t>
            </a:r>
            <a:br>
              <a:rPr lang="vi-VN" smtClean="0"/>
            </a:br>
            <a:r>
              <a:rPr lang="vi-VN" smtClean="0"/>
              <a:t>*pi=2 // Việc này sẽ gán luôn i=2</a:t>
            </a:r>
            <a:br>
              <a:rPr lang="vi-VN" smtClean="0"/>
            </a:br>
            <a:r>
              <a:rPr lang="vi-VN" smtClean="0"/>
              <a:t>ali = 2 // Việc gán này không khác gì việc gán i=2</a:t>
            </a:r>
            <a:br>
              <a:rPr lang="vi-VN" smtClean="0"/>
            </a:br>
            <a:endParaRPr lang="en-US" b="0"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22</a:t>
            </a:fld>
            <a:endParaRPr lang="en-US"/>
          </a:p>
        </p:txBody>
      </p:sp>
    </p:spTree>
    <p:extLst>
      <p:ext uri="{BB962C8B-B14F-4D97-AF65-F5344CB8AC3E}">
        <p14:creationId xmlns:p14="http://schemas.microsoft.com/office/powerpoint/2010/main" val="245633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5</a:t>
            </a:fld>
            <a:endParaRPr lang="en-US"/>
          </a:p>
        </p:txBody>
      </p:sp>
    </p:spTree>
    <p:extLst>
      <p:ext uri="{BB962C8B-B14F-4D97-AF65-F5344CB8AC3E}">
        <p14:creationId xmlns:p14="http://schemas.microsoft.com/office/powerpoint/2010/main" val="2188271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6</a:t>
            </a:fld>
            <a:endParaRPr lang="en-US"/>
          </a:p>
        </p:txBody>
      </p:sp>
    </p:spTree>
    <p:extLst>
      <p:ext uri="{BB962C8B-B14F-4D97-AF65-F5344CB8AC3E}">
        <p14:creationId xmlns:p14="http://schemas.microsoft.com/office/powerpoint/2010/main" val="786098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7</a:t>
            </a:fld>
            <a:endParaRPr lang="en-US"/>
          </a:p>
        </p:txBody>
      </p:sp>
    </p:spTree>
    <p:extLst>
      <p:ext uri="{BB962C8B-B14F-4D97-AF65-F5344CB8AC3E}">
        <p14:creationId xmlns:p14="http://schemas.microsoft.com/office/powerpoint/2010/main" val="4040069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Call by value</a:t>
            </a:r>
          </a:p>
          <a:p>
            <a:pPr lvl="1"/>
            <a:r>
              <a:rPr lang="en-US" smtClean="0"/>
              <a:t>Copy of data passed to function</a:t>
            </a:r>
          </a:p>
          <a:p>
            <a:pPr lvl="1"/>
            <a:r>
              <a:rPr lang="en-US" smtClean="0"/>
              <a:t>Changes to copy do not change original</a:t>
            </a:r>
          </a:p>
          <a:p>
            <a:pPr lvl="1"/>
            <a:r>
              <a:rPr lang="en-US" smtClean="0"/>
              <a:t>Prevent unwanted side effects</a:t>
            </a:r>
          </a:p>
          <a:p>
            <a:r>
              <a:rPr lang="en-US" smtClean="0"/>
              <a:t>Call by reference </a:t>
            </a:r>
          </a:p>
          <a:p>
            <a:pPr lvl="1"/>
            <a:r>
              <a:rPr lang="en-US" smtClean="0"/>
              <a:t>Function can directly access data</a:t>
            </a:r>
          </a:p>
          <a:p>
            <a:pPr lvl="1"/>
            <a:r>
              <a:rPr lang="en-US" smtClean="0"/>
              <a:t>Changes affect original</a:t>
            </a:r>
          </a:p>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8</a:t>
            </a:fld>
            <a:endParaRPr lang="en-US"/>
          </a:p>
        </p:txBody>
      </p:sp>
    </p:spTree>
    <p:extLst>
      <p:ext uri="{BB962C8B-B14F-4D97-AF65-F5344CB8AC3E}">
        <p14:creationId xmlns:p14="http://schemas.microsoft.com/office/powerpoint/2010/main" val="2885726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ES" b="1" smtClean="0">
                <a:solidFill>
                  <a:srgbClr val="006600"/>
                </a:solidFill>
                <a:latin typeface="Arial" pitchFamily="34" charset="0"/>
                <a:cs typeface="Arial" pitchFamily="34" charset="0"/>
              </a:rPr>
              <a:t>*px = x = y = 20</a:t>
            </a:r>
          </a:p>
          <a:p>
            <a:r>
              <a:rPr lang="es-ES" b="1" smtClean="0">
                <a:solidFill>
                  <a:srgbClr val="006600"/>
                </a:solidFill>
                <a:latin typeface="Arial" pitchFamily="34" charset="0"/>
                <a:cs typeface="Arial" pitchFamily="34" charset="0"/>
              </a:rPr>
              <a:t>y = x = *px = 30</a:t>
            </a:r>
          </a:p>
          <a:p>
            <a:endParaRPr lang="en-US" smtClean="0"/>
          </a:p>
          <a:p>
            <a:r>
              <a:rPr lang="en-US" smtClean="0"/>
              <a:t>Reference parameter</a:t>
            </a:r>
          </a:p>
          <a:p>
            <a:pPr lvl="1"/>
            <a:r>
              <a:rPr lang="en-US" smtClean="0"/>
              <a:t>Alias for argument in function call</a:t>
            </a:r>
          </a:p>
          <a:p>
            <a:pPr lvl="2"/>
            <a:r>
              <a:rPr lang="en-US" smtClean="0"/>
              <a:t>Passes parameter by reference</a:t>
            </a:r>
          </a:p>
          <a:p>
            <a:pPr lvl="1"/>
            <a:r>
              <a:rPr lang="en-US" smtClean="0"/>
              <a:t>Use </a:t>
            </a:r>
            <a:r>
              <a:rPr lang="en-US" b="1" smtClean="0">
                <a:latin typeface="Courier New" pitchFamily="49" charset="0"/>
              </a:rPr>
              <a:t>&amp;</a:t>
            </a:r>
            <a:r>
              <a:rPr lang="en-US" smtClean="0"/>
              <a:t> after data type in prototype</a:t>
            </a:r>
          </a:p>
          <a:p>
            <a:pPr lvl="2"/>
            <a:r>
              <a:rPr lang="en-US" b="1" smtClean="0">
                <a:latin typeface="Courier New" pitchFamily="49" charset="0"/>
              </a:rPr>
              <a:t>void myFunction( int &amp;data )</a:t>
            </a:r>
          </a:p>
          <a:p>
            <a:pPr lvl="2"/>
            <a:r>
              <a:rPr lang="en-US" smtClean="0"/>
              <a:t>Read “</a:t>
            </a:r>
            <a:r>
              <a:rPr lang="en-US" b="1" smtClean="0">
                <a:latin typeface="Courier New" pitchFamily="49" charset="0"/>
              </a:rPr>
              <a:t>data</a:t>
            </a:r>
            <a:r>
              <a:rPr lang="en-US" smtClean="0"/>
              <a:t> is a reference to an </a:t>
            </a:r>
            <a:r>
              <a:rPr lang="en-US" b="1" smtClean="0">
                <a:latin typeface="Courier New" pitchFamily="49" charset="0"/>
              </a:rPr>
              <a:t>int</a:t>
            </a:r>
            <a:r>
              <a:rPr lang="en-US" smtClean="0"/>
              <a:t>”</a:t>
            </a:r>
          </a:p>
          <a:p>
            <a:pPr lvl="1"/>
            <a:r>
              <a:rPr lang="en-US" smtClean="0"/>
              <a:t>Function call format the same</a:t>
            </a:r>
          </a:p>
          <a:p>
            <a:pPr lvl="2"/>
            <a:r>
              <a:rPr lang="en-US" smtClean="0"/>
              <a:t>However, original can now be changed</a:t>
            </a:r>
          </a:p>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9</a:t>
            </a:fld>
            <a:endParaRPr lang="en-US"/>
          </a:p>
        </p:txBody>
      </p:sp>
    </p:spTree>
    <p:extLst>
      <p:ext uri="{BB962C8B-B14F-4D97-AF65-F5344CB8AC3E}">
        <p14:creationId xmlns:p14="http://schemas.microsoft.com/office/powerpoint/2010/main" val="1322481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10</a:t>
            </a:fld>
            <a:endParaRPr lang="en-US"/>
          </a:p>
        </p:txBody>
      </p:sp>
    </p:spTree>
    <p:extLst>
      <p:ext uri="{BB962C8B-B14F-4D97-AF65-F5344CB8AC3E}">
        <p14:creationId xmlns:p14="http://schemas.microsoft.com/office/powerpoint/2010/main" val="2340358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11</a:t>
            </a:fld>
            <a:endParaRPr lang="en-US"/>
          </a:p>
        </p:txBody>
      </p:sp>
    </p:spTree>
    <p:extLst>
      <p:ext uri="{BB962C8B-B14F-4D97-AF65-F5344CB8AC3E}">
        <p14:creationId xmlns:p14="http://schemas.microsoft.com/office/powerpoint/2010/main" val="4002343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hướng đối tượng</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9820652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61EA6A5A-4AB8-4F42-8A95-D038CA1EF636}" type="datetime1">
              <a:rPr lang="vi-VN" smtClean="0"/>
              <a:t>28/11/2018</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625339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8335820D-E508-49D0-B3B3-4AFFF4EC6D4A}" type="datetime1">
              <a:rPr lang="vi-VN" smtClean="0"/>
              <a:t>28/11/2018</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7823779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A885B3DC-B7F8-4F2D-BC7E-DF2A35A0CA36}" type="datetime1">
              <a:rPr lang="vi-VN" smtClean="0"/>
              <a:t>28/11/2018</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hướng đối tượng</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5936118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7DEFF413-66DE-4771-974A-6DF2763048C9}" type="datetime1">
              <a:rPr lang="vi-VN" smtClean="0"/>
              <a:t>28/11/2018</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488477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05123334-3B3D-49AA-83B4-9275DF4C9295}" type="datetime1">
              <a:rPr lang="vi-VN" smtClean="0"/>
              <a:t>28/11/2018</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4131538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8CEB7CEA-EDFF-4DD0-8F3D-84767A26B577}" type="datetime1">
              <a:rPr lang="vi-VN" smtClean="0"/>
              <a:t>28/11/2018</a:t>
            </a:fld>
            <a:endParaRPr lang="en-US"/>
          </a:p>
        </p:txBody>
      </p:sp>
      <p:sp>
        <p:nvSpPr>
          <p:cNvPr id="11" name="Footer Placeholder 4"/>
          <p:cNvSpPr>
            <a:spLocks noGrp="1"/>
          </p:cNvSpPr>
          <p:nvPr>
            <p:ph type="ftr" sz="quarter" idx="11"/>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12" name="Slide Number Placeholder 5"/>
          <p:cNvSpPr>
            <a:spLocks noGrp="1"/>
          </p:cNvSpPr>
          <p:nvPr>
            <p:ph type="sldNum" sz="quarter" idx="12"/>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074162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39CB324A-581D-48FD-A23E-8A63441E79C0}" type="datetime1">
              <a:rPr lang="vi-VN" smtClean="0"/>
              <a:t>28/11/2018</a:t>
            </a:fld>
            <a:endParaRPr lang="en-US"/>
          </a:p>
        </p:txBody>
      </p:sp>
      <p:sp>
        <p:nvSpPr>
          <p:cNvPr id="7"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8"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57676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D8B9C680-BA89-4D33-BF06-E306ABBE2512}" type="datetime1">
              <a:rPr lang="vi-VN" smtClean="0"/>
              <a:t>28/11/2018</a:t>
            </a:fld>
            <a:endParaRPr lang="en-US"/>
          </a:p>
        </p:txBody>
      </p:sp>
      <p:sp>
        <p:nvSpPr>
          <p:cNvPr id="6"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7"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209021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72AFA8D3-EF58-42D1-9A24-20F475FB643D}" type="datetime1">
              <a:rPr lang="vi-VN" smtClean="0"/>
              <a:t>28/11/2018</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5753521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D0734332-2949-47C5-847D-AC6CC28ABC05}" type="datetime1">
              <a:rPr lang="vi-VN" smtClean="0"/>
              <a:t>28/11/2018</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0752267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0B311994-90FE-48A0-9FDA-10D3A0F1D6E3}" type="datetime1">
              <a:rPr lang="vi-VN" smtClean="0"/>
              <a:t>28/11/2018</a:t>
            </a:fld>
            <a:endParaRPr lang="en-US"/>
          </a:p>
        </p:txBody>
      </p:sp>
      <p:sp>
        <p:nvSpPr>
          <p:cNvPr id="11"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12"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0" y="2438400"/>
            <a:ext cx="6019800" cy="1524000"/>
          </a:xfrm>
        </p:spPr>
        <p:txBody>
          <a:bodyPr>
            <a:noAutofit/>
          </a:bodyPr>
          <a:lstStyle/>
          <a:p>
            <a:r>
              <a:rPr lang="en-US" sz="3600" b="1" dirty="0" smtClean="0"/>
              <a:t/>
            </a:r>
            <a:br>
              <a:rPr lang="en-US" sz="3600" b="1" dirty="0" smtClean="0"/>
            </a:br>
            <a:r>
              <a:rPr lang="en-US" sz="3600" b="1" dirty="0" smtClean="0"/>
              <a:t>CÁC ĐẶC ĐIỂM MỚI CỦA </a:t>
            </a:r>
            <a:r>
              <a:rPr lang="en-US" sz="3600" b="1" smtClean="0"/>
              <a:t>C</a:t>
            </a:r>
            <a:r>
              <a:rPr lang="en-US" sz="3600" b="1" smtClean="0"/>
              <a:t>++</a:t>
            </a:r>
            <a:br>
              <a:rPr lang="en-US" sz="3600" b="1" smtClean="0"/>
            </a:br>
            <a:r>
              <a:rPr lang="en-US" sz="3600" b="1" smtClean="0"/>
              <a:t>(TT)</a:t>
            </a:r>
            <a:endParaRPr lang="es-ES" sz="3600" b="1" dirty="0">
              <a:solidFill>
                <a:schemeClr val="tx1"/>
              </a:solidFill>
            </a:endParaRPr>
          </a:p>
        </p:txBody>
      </p:sp>
      <p:pic>
        <p:nvPicPr>
          <p:cNvPr id="5" name="Picture 8" descr="http://www.dreamscoder.com/images/Languages/cp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8900" y="2133600"/>
            <a:ext cx="14859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2.bp.blogspot.com/-nunmjEZhieI/U2JgSweqDVI/AAAAAAAAAMs/U0XLpJI5y08/s1600/microsoftvisualstudio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5518094" y="3055113"/>
            <a:ext cx="4699818" cy="16375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62200" y="390166"/>
            <a:ext cx="1522551" cy="1819634"/>
          </a:xfrm>
          <a:prstGeom prst="rect">
            <a:avLst/>
          </a:prstGeom>
        </p:spPr>
      </p:pic>
    </p:spTree>
    <p:extLst>
      <p:ext uri="{BB962C8B-B14F-4D97-AF65-F5344CB8AC3E}">
        <p14:creationId xmlns:p14="http://schemas.microsoft.com/office/powerpoint/2010/main" val="990743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Tham chiếu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53000"/>
          </a:xfrm>
        </p:spPr>
        <p:txBody>
          <a:bodyPr>
            <a:normAutofit fontScale="92500"/>
          </a:bodyPr>
          <a:lstStyle/>
          <a:p>
            <a:pPr algn="just">
              <a:lnSpc>
                <a:spcPct val="130000"/>
              </a:lnSpc>
              <a:spcBef>
                <a:spcPts val="300"/>
              </a:spcBef>
              <a:spcAft>
                <a:spcPts val="300"/>
              </a:spcAft>
              <a:buFont typeface="Wingdings" pitchFamily="2" charset="2"/>
              <a:buChar char="v"/>
            </a:pPr>
            <a:r>
              <a:rPr lang="en-US" sz="3500" smtClean="0">
                <a:solidFill>
                  <a:srgbClr val="0000FF"/>
                </a:solidFill>
                <a:latin typeface="Arial" pitchFamily="34" charset="0"/>
                <a:cs typeface="Arial" pitchFamily="34" charset="0"/>
              </a:rPr>
              <a:t>Ví dụ 2:</a:t>
            </a:r>
          </a:p>
          <a:p>
            <a:pPr lvl="1" algn="just">
              <a:spcBef>
                <a:spcPts val="300"/>
              </a:spcBef>
              <a:spcAft>
                <a:spcPts val="300"/>
              </a:spcAft>
              <a:buFont typeface="Wingdings" pitchFamily="2" charset="2"/>
              <a:buChar char="§"/>
            </a:pPr>
            <a:r>
              <a:rPr lang="en-US" sz="2900" smtClean="0">
                <a:solidFill>
                  <a:srgbClr val="0070C0"/>
                </a:solidFill>
                <a:latin typeface="Arial" pitchFamily="34" charset="0"/>
                <a:cs typeface="Arial" pitchFamily="34" charset="0"/>
              </a:rPr>
              <a:t>int</a:t>
            </a:r>
            <a:r>
              <a:rPr lang="en-US" sz="2900" smtClean="0">
                <a:latin typeface="Arial" pitchFamily="34" charset="0"/>
                <a:cs typeface="Arial" pitchFamily="34" charset="0"/>
              </a:rPr>
              <a:t> arrget(</a:t>
            </a:r>
            <a:r>
              <a:rPr lang="en-US" sz="2900" smtClean="0">
                <a:solidFill>
                  <a:srgbClr val="0070C0"/>
                </a:solidFill>
                <a:latin typeface="Arial" pitchFamily="34" charset="0"/>
                <a:cs typeface="Arial" pitchFamily="34" charset="0"/>
              </a:rPr>
              <a:t>int</a:t>
            </a:r>
            <a:r>
              <a:rPr lang="en-US" sz="2900" smtClean="0">
                <a:latin typeface="Arial" pitchFamily="34" charset="0"/>
                <a:cs typeface="Arial" pitchFamily="34" charset="0"/>
              </a:rPr>
              <a:t> *a, </a:t>
            </a:r>
            <a:r>
              <a:rPr lang="en-US" sz="2900" smtClean="0">
                <a:solidFill>
                  <a:srgbClr val="0070C0"/>
                </a:solidFill>
                <a:latin typeface="Arial" pitchFamily="34" charset="0"/>
                <a:cs typeface="Arial" pitchFamily="34" charset="0"/>
              </a:rPr>
              <a:t>int</a:t>
            </a:r>
            <a:r>
              <a:rPr lang="en-US" sz="2900" smtClean="0">
                <a:latin typeface="Arial" pitchFamily="34" charset="0"/>
                <a:cs typeface="Arial" pitchFamily="34" charset="0"/>
              </a:rPr>
              <a:t> i) { </a:t>
            </a:r>
            <a:r>
              <a:rPr lang="en-US" sz="2900" smtClean="0">
                <a:solidFill>
                  <a:srgbClr val="0070C0"/>
                </a:solidFill>
                <a:latin typeface="Arial" pitchFamily="34" charset="0"/>
                <a:cs typeface="Arial" pitchFamily="34" charset="0"/>
              </a:rPr>
              <a:t>return</a:t>
            </a:r>
            <a:r>
              <a:rPr lang="en-US" sz="2900" smtClean="0">
                <a:latin typeface="Arial" pitchFamily="34" charset="0"/>
                <a:cs typeface="Arial" pitchFamily="34" charset="0"/>
              </a:rPr>
              <a:t> a[i]; }</a:t>
            </a:r>
          </a:p>
          <a:p>
            <a:pPr lvl="1" algn="just">
              <a:spcBef>
                <a:spcPts val="300"/>
              </a:spcBef>
              <a:spcAft>
                <a:spcPts val="300"/>
              </a:spcAft>
              <a:buFont typeface="Wingdings" pitchFamily="2" charset="2"/>
              <a:buChar char="§"/>
            </a:pPr>
            <a:r>
              <a:rPr lang="en-US" sz="2900" smtClean="0">
                <a:latin typeface="Arial" pitchFamily="34" charset="0"/>
                <a:cs typeface="Arial" pitchFamily="34" charset="0"/>
              </a:rPr>
              <a:t>arrget(a, 1) = 1;	// a[1] = 1;</a:t>
            </a:r>
          </a:p>
          <a:p>
            <a:pPr lvl="1" algn="just">
              <a:spcBef>
                <a:spcPts val="300"/>
              </a:spcBef>
              <a:spcAft>
                <a:spcPts val="300"/>
              </a:spcAft>
              <a:buFont typeface="Wingdings" pitchFamily="2" charset="2"/>
              <a:buChar char="§"/>
            </a:pPr>
            <a:r>
              <a:rPr lang="en-US" sz="2900" smtClean="0">
                <a:latin typeface="Arial" pitchFamily="34" charset="0"/>
                <a:cs typeface="Arial" pitchFamily="34" charset="0"/>
              </a:rPr>
              <a:t>cin &gt;&gt; arrget(a,1);	// cin &gt;&gt; a[1];</a:t>
            </a:r>
            <a:endParaRPr lang="en-US" sz="2900" smtClean="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z="3500" smtClean="0">
                <a:solidFill>
                  <a:srgbClr val="0000FF"/>
                </a:solidFill>
                <a:latin typeface="Arial" pitchFamily="34" charset="0"/>
                <a:cs typeface="Arial" pitchFamily="34" charset="0"/>
              </a:rPr>
              <a:t>Ví dụ 3:</a:t>
            </a:r>
          </a:p>
          <a:p>
            <a:pPr lvl="1" algn="just">
              <a:lnSpc>
                <a:spcPct val="130000"/>
              </a:lnSpc>
              <a:spcBef>
                <a:spcPts val="300"/>
              </a:spcBef>
              <a:spcAft>
                <a:spcPts val="300"/>
              </a:spcAft>
              <a:buFont typeface="Wingdings" pitchFamily="2" charset="2"/>
              <a:buChar char="§"/>
            </a:pPr>
            <a:r>
              <a:rPr lang="fr-FR" sz="2900" smtClean="0">
                <a:solidFill>
                  <a:srgbClr val="0070C0"/>
                </a:solidFill>
                <a:latin typeface="Arial" pitchFamily="34" charset="0"/>
                <a:cs typeface="Arial" pitchFamily="34" charset="0"/>
              </a:rPr>
              <a:t>void</a:t>
            </a:r>
            <a:r>
              <a:rPr lang="fr-FR" sz="2900" smtClean="0">
                <a:latin typeface="Arial" pitchFamily="34" charset="0"/>
                <a:cs typeface="Arial" pitchFamily="34" charset="0"/>
              </a:rPr>
              <a:t> swap1(</a:t>
            </a:r>
            <a:r>
              <a:rPr lang="fr-FR" sz="2900" smtClean="0">
                <a:solidFill>
                  <a:srgbClr val="0070C0"/>
                </a:solidFill>
                <a:latin typeface="Arial" pitchFamily="34" charset="0"/>
                <a:cs typeface="Arial" pitchFamily="34" charset="0"/>
              </a:rPr>
              <a:t>int</a:t>
            </a:r>
            <a:r>
              <a:rPr lang="fr-FR" sz="2900" smtClean="0">
                <a:latin typeface="Arial" pitchFamily="34" charset="0"/>
                <a:cs typeface="Arial" pitchFamily="34" charset="0"/>
              </a:rPr>
              <a:t> x, </a:t>
            </a:r>
            <a:r>
              <a:rPr lang="fr-FR" sz="2900" smtClean="0">
                <a:solidFill>
                  <a:srgbClr val="0070C0"/>
                </a:solidFill>
                <a:latin typeface="Arial" pitchFamily="34" charset="0"/>
                <a:cs typeface="Arial" pitchFamily="34" charset="0"/>
              </a:rPr>
              <a:t>int</a:t>
            </a:r>
            <a:r>
              <a:rPr lang="fr-FR" sz="2900" smtClean="0">
                <a:latin typeface="Arial" pitchFamily="34" charset="0"/>
                <a:cs typeface="Arial" pitchFamily="34" charset="0"/>
              </a:rPr>
              <a:t> y) { </a:t>
            </a:r>
            <a:r>
              <a:rPr lang="fr-FR" sz="2900" smtClean="0">
                <a:solidFill>
                  <a:srgbClr val="0070C0"/>
                </a:solidFill>
                <a:latin typeface="Arial" pitchFamily="34" charset="0"/>
                <a:cs typeface="Arial" pitchFamily="34" charset="0"/>
              </a:rPr>
              <a:t>int</a:t>
            </a:r>
            <a:r>
              <a:rPr lang="fr-FR" sz="2900" smtClean="0">
                <a:latin typeface="Arial" pitchFamily="34" charset="0"/>
                <a:cs typeface="Arial" pitchFamily="34" charset="0"/>
              </a:rPr>
              <a:t> t = x; x = y; y = t; }</a:t>
            </a:r>
          </a:p>
          <a:p>
            <a:pPr lvl="1" algn="just">
              <a:lnSpc>
                <a:spcPct val="130000"/>
              </a:lnSpc>
              <a:spcBef>
                <a:spcPts val="300"/>
              </a:spcBef>
              <a:spcAft>
                <a:spcPts val="300"/>
              </a:spcAft>
              <a:buFont typeface="Wingdings" pitchFamily="2" charset="2"/>
              <a:buChar char="§"/>
            </a:pPr>
            <a:r>
              <a:rPr lang="fr-FR" sz="2900" smtClean="0">
                <a:solidFill>
                  <a:srgbClr val="0070C0"/>
                </a:solidFill>
                <a:latin typeface="Arial" pitchFamily="34" charset="0"/>
                <a:cs typeface="Arial" pitchFamily="34" charset="0"/>
              </a:rPr>
              <a:t>void</a:t>
            </a:r>
            <a:r>
              <a:rPr lang="fr-FR" sz="2900" smtClean="0">
                <a:latin typeface="Arial" pitchFamily="34" charset="0"/>
                <a:cs typeface="Arial" pitchFamily="34" charset="0"/>
              </a:rPr>
              <a:t> swap2(</a:t>
            </a:r>
            <a:r>
              <a:rPr lang="fr-FR" sz="2900" smtClean="0">
                <a:solidFill>
                  <a:srgbClr val="0070C0"/>
                </a:solidFill>
                <a:latin typeface="Arial" pitchFamily="34" charset="0"/>
                <a:cs typeface="Arial" pitchFamily="34" charset="0"/>
              </a:rPr>
              <a:t>int</a:t>
            </a:r>
            <a:r>
              <a:rPr lang="fr-FR" sz="2900" smtClean="0">
                <a:latin typeface="Arial" pitchFamily="34" charset="0"/>
                <a:cs typeface="Arial" pitchFamily="34" charset="0"/>
              </a:rPr>
              <a:t> *x, </a:t>
            </a:r>
            <a:r>
              <a:rPr lang="fr-FR" sz="2900" smtClean="0">
                <a:solidFill>
                  <a:srgbClr val="0070C0"/>
                </a:solidFill>
                <a:latin typeface="Arial" pitchFamily="34" charset="0"/>
                <a:cs typeface="Arial" pitchFamily="34" charset="0"/>
              </a:rPr>
              <a:t>int</a:t>
            </a:r>
            <a:r>
              <a:rPr lang="fr-FR" sz="2900" smtClean="0">
                <a:latin typeface="Arial" pitchFamily="34" charset="0"/>
                <a:cs typeface="Arial" pitchFamily="34" charset="0"/>
              </a:rPr>
              <a:t> *y) { </a:t>
            </a:r>
            <a:r>
              <a:rPr lang="fr-FR" sz="2900" smtClean="0">
                <a:solidFill>
                  <a:srgbClr val="0070C0"/>
                </a:solidFill>
                <a:latin typeface="Arial" pitchFamily="34" charset="0"/>
                <a:cs typeface="Arial" pitchFamily="34" charset="0"/>
              </a:rPr>
              <a:t>int</a:t>
            </a:r>
            <a:r>
              <a:rPr lang="fr-FR" sz="2900" smtClean="0">
                <a:latin typeface="Arial" pitchFamily="34" charset="0"/>
                <a:cs typeface="Arial" pitchFamily="34" charset="0"/>
              </a:rPr>
              <a:t> *t = x; x = y; y = t; }</a:t>
            </a:r>
          </a:p>
          <a:p>
            <a:pPr lvl="1" algn="just">
              <a:lnSpc>
                <a:spcPct val="130000"/>
              </a:lnSpc>
              <a:spcBef>
                <a:spcPts val="300"/>
              </a:spcBef>
              <a:spcAft>
                <a:spcPts val="300"/>
              </a:spcAft>
              <a:buFont typeface="Wingdings" pitchFamily="2" charset="2"/>
              <a:buChar char="§"/>
            </a:pPr>
            <a:r>
              <a:rPr lang="fr-FR" sz="2900" smtClean="0">
                <a:solidFill>
                  <a:srgbClr val="0070C0"/>
                </a:solidFill>
                <a:latin typeface="Arial" pitchFamily="34" charset="0"/>
                <a:cs typeface="Arial" pitchFamily="34" charset="0"/>
              </a:rPr>
              <a:t>void</a:t>
            </a:r>
            <a:r>
              <a:rPr lang="fr-FR" sz="2900" smtClean="0">
                <a:latin typeface="Arial" pitchFamily="34" charset="0"/>
                <a:cs typeface="Arial" pitchFamily="34" charset="0"/>
              </a:rPr>
              <a:t> swap3(</a:t>
            </a:r>
            <a:r>
              <a:rPr lang="fr-FR" sz="2900" smtClean="0">
                <a:solidFill>
                  <a:srgbClr val="0070C0"/>
                </a:solidFill>
                <a:latin typeface="Arial" pitchFamily="34" charset="0"/>
                <a:cs typeface="Arial" pitchFamily="34" charset="0"/>
              </a:rPr>
              <a:t>int</a:t>
            </a:r>
            <a:r>
              <a:rPr lang="fr-FR" sz="2900" smtClean="0">
                <a:latin typeface="Arial" pitchFamily="34" charset="0"/>
                <a:cs typeface="Arial" pitchFamily="34" charset="0"/>
              </a:rPr>
              <a:t> &amp;x, </a:t>
            </a:r>
            <a:r>
              <a:rPr lang="fr-FR" sz="2900" smtClean="0">
                <a:solidFill>
                  <a:srgbClr val="0070C0"/>
                </a:solidFill>
                <a:latin typeface="Arial" pitchFamily="34" charset="0"/>
                <a:cs typeface="Arial" pitchFamily="34" charset="0"/>
              </a:rPr>
              <a:t>int</a:t>
            </a:r>
            <a:r>
              <a:rPr lang="fr-FR" sz="2900" smtClean="0">
                <a:latin typeface="Arial" pitchFamily="34" charset="0"/>
                <a:cs typeface="Arial" pitchFamily="34" charset="0"/>
              </a:rPr>
              <a:t> &amp;y) { </a:t>
            </a:r>
            <a:r>
              <a:rPr lang="fr-FR" sz="2900" smtClean="0">
                <a:solidFill>
                  <a:srgbClr val="0070C0"/>
                </a:solidFill>
                <a:latin typeface="Arial" pitchFamily="34" charset="0"/>
                <a:cs typeface="Arial" pitchFamily="34" charset="0"/>
              </a:rPr>
              <a:t>int</a:t>
            </a:r>
            <a:r>
              <a:rPr lang="fr-FR" sz="2900" smtClean="0">
                <a:latin typeface="Arial" pitchFamily="34" charset="0"/>
                <a:cs typeface="Arial" pitchFamily="34" charset="0"/>
              </a:rPr>
              <a:t> t = x; x = y; y = t; }</a:t>
            </a:r>
            <a:endParaRPr lang="en-US" sz="2900" smtClean="0">
              <a:solidFill>
                <a:schemeClr val="tx1">
                  <a:lumMod val="95000"/>
                  <a:lumOff val="5000"/>
                </a:schemeClr>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Tham chiếu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11</a:t>
            </a:fld>
            <a:endParaRPr lang="en-US"/>
          </a:p>
        </p:txBody>
      </p:sp>
      <p:sp>
        <p:nvSpPr>
          <p:cNvPr id="8" name="Rectangle 3"/>
          <p:cNvSpPr txBox="1">
            <a:spLocks noChangeArrowheads="1"/>
          </p:cNvSpPr>
          <p:nvPr/>
        </p:nvSpPr>
        <p:spPr>
          <a:xfrm>
            <a:off x="609600" y="1371600"/>
            <a:ext cx="8153400" cy="5181600"/>
          </a:xfrm>
          <a:prstGeom prst="rect">
            <a:avLst/>
          </a:prstGeom>
          <a:solidFill>
            <a:schemeClr val="accent5">
              <a:lumMod val="40000"/>
              <a:lumOff val="60000"/>
            </a:schemeClr>
          </a:solidFill>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1</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Comparing pass-by-value and pass-by-reference</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2</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with references.</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3</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#include</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&lt;iostream&gt;</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4</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lang="en-US" b="0">
                <a:solidFill>
                  <a:srgbClr val="0000FF"/>
                </a:solidFill>
                <a:latin typeface="+mn-lt"/>
                <a:cs typeface="Courier New" pitchFamily="49" charset="0"/>
              </a:rPr>
              <a:t>u</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sing namespace std</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5</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6</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squareByValue(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function prototype</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7  </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void</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squareByReference(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&amp; );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function prototype</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8</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main(){</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9</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x =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2</a:t>
            </a:r>
            <a:r>
              <a:rPr lang="en-US" b="0" smtClean="0">
                <a:solidFill>
                  <a:srgbClr val="000000"/>
                </a:solidFill>
                <a:latin typeface="+mn-lt"/>
                <a:cs typeface="Courier New" pitchFamily="49"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z =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4</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10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 demonstrate squareByValue</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11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"x =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&lt;&lt; x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 before squareByValue\n"</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12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"Value returned by squareByValue: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13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&lt;&lt; squareByValue( x ) &lt;&lt; endl;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14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"x =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&lt;&lt; x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 after squareByValue\n"</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&lt;&lt; endl;</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p:txBody>
      </p:sp>
      <p:grpSp>
        <p:nvGrpSpPr>
          <p:cNvPr id="9" name="Group 6"/>
          <p:cNvGrpSpPr>
            <a:grpSpLocks/>
          </p:cNvGrpSpPr>
          <p:nvPr/>
        </p:nvGrpSpPr>
        <p:grpSpPr bwMode="auto">
          <a:xfrm>
            <a:off x="4267200" y="1828800"/>
            <a:ext cx="4495800" cy="1752601"/>
            <a:chOff x="2016" y="816"/>
            <a:chExt cx="2832" cy="1104"/>
          </a:xfrm>
        </p:grpSpPr>
        <p:sp>
          <p:nvSpPr>
            <p:cNvPr id="10" name="Text Box 4"/>
            <p:cNvSpPr txBox="1">
              <a:spLocks noChangeArrowheads="1"/>
            </p:cNvSpPr>
            <p:nvPr/>
          </p:nvSpPr>
          <p:spPr bwMode="auto">
            <a:xfrm>
              <a:off x="2736" y="816"/>
              <a:ext cx="2112" cy="872"/>
            </a:xfrm>
            <a:prstGeom prst="rect">
              <a:avLst/>
            </a:prstGeom>
            <a:solidFill>
              <a:schemeClr val="accent5">
                <a:lumMod val="20000"/>
                <a:lumOff val="80000"/>
              </a:schemeClr>
            </a:solidFill>
            <a:ln w="9525">
              <a:solidFill>
                <a:schemeClr val="tx1"/>
              </a:solidFill>
              <a:miter lim="800000"/>
              <a:headEnd/>
              <a:tailEnd/>
            </a:ln>
            <a:effectLst/>
          </p:spPr>
          <p:txBody>
            <a:bodyPr wrap="square">
              <a:spAutoFit/>
            </a:bodyPr>
            <a:lstStyle/>
            <a:p>
              <a:pPr algn="just" eaLnBrk="0" hangingPunct="0">
                <a:spcBef>
                  <a:spcPct val="0"/>
                </a:spcBef>
              </a:pPr>
              <a:r>
                <a:rPr lang="en-US" sz="2800" b="0">
                  <a:latin typeface="Times New Roman" pitchFamily="18" charset="0"/>
                </a:rPr>
                <a:t>Notice the </a:t>
              </a:r>
              <a:r>
                <a:rPr lang="en-US" sz="2800">
                  <a:latin typeface="Courier New" pitchFamily="49" charset="0"/>
                </a:rPr>
                <a:t>&amp;</a:t>
              </a:r>
              <a:r>
                <a:rPr lang="en-US" sz="2800" b="0">
                  <a:latin typeface="Times New Roman" pitchFamily="18" charset="0"/>
                </a:rPr>
                <a:t> operator, indicating pass-by-reference.</a:t>
              </a:r>
            </a:p>
          </p:txBody>
        </p:sp>
        <p:sp>
          <p:nvSpPr>
            <p:cNvPr id="11" name="Line 5"/>
            <p:cNvSpPr>
              <a:spLocks noChangeShapeType="1"/>
            </p:cNvSpPr>
            <p:nvPr/>
          </p:nvSpPr>
          <p:spPr bwMode="auto">
            <a:xfrm flipH="1">
              <a:off x="2016" y="1200"/>
              <a:ext cx="720" cy="720"/>
            </a:xfrm>
            <a:prstGeom prst="line">
              <a:avLst/>
            </a:prstGeom>
            <a:noFill/>
            <a:ln w="9525">
              <a:solidFill>
                <a:schemeClr val="tx1"/>
              </a:solidFill>
              <a:round/>
              <a:headEnd/>
              <a:tailEnd type="triangle" w="med" len="med"/>
            </a:ln>
            <a:effectLst/>
          </p:spPr>
          <p:txBody>
            <a:bodyPr wrap="square" anchor="ctr">
              <a:spAutoFit/>
            </a:bodyPr>
            <a:lstStyle/>
            <a:p>
              <a:endParaRPr lang="en-US" sz="2400"/>
            </a:p>
          </p:txBody>
        </p:sp>
      </p:gr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Tham chiếu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12</a:t>
            </a:fld>
            <a:endParaRPr lang="en-US"/>
          </a:p>
        </p:txBody>
      </p:sp>
      <p:sp>
        <p:nvSpPr>
          <p:cNvPr id="8" name="Rectangle 3"/>
          <p:cNvSpPr txBox="1">
            <a:spLocks noChangeArrowheads="1"/>
          </p:cNvSpPr>
          <p:nvPr/>
        </p:nvSpPr>
        <p:spPr>
          <a:xfrm>
            <a:off x="609600" y="1371600"/>
            <a:ext cx="8153400" cy="5105400"/>
          </a:xfrm>
          <a:prstGeom prst="rect">
            <a:avLst/>
          </a:prstGeom>
          <a:solidFill>
            <a:schemeClr val="accent5">
              <a:lumMod val="40000"/>
              <a:lumOff val="60000"/>
            </a:schemeClr>
          </a:solidFill>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15</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 demonstrate squareByReference</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16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"z = "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&lt;&lt; z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 before squareByReference"</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&lt;&lt; endl;</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17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squareByReference( z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18</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"z = "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&lt;&lt; z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 after squareByReference"</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&lt;&lt; endl;</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19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return</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0</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indicates successful termination</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20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end main</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2</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squareByValue multiplies number by itself, stores the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2</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2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result in number and returns the new value of number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noProof="0" smtClean="0">
                <a:solidFill>
                  <a:srgbClr val="5F5F5F"/>
                </a:solidFill>
                <a:latin typeface="AvantGarde" pitchFamily="34" charset="0"/>
                <a:cs typeface="Times New Roman" pitchFamily="18" charset="0"/>
              </a:rPr>
              <a:t>2</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3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squareByValue(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number ) {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24</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return</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number *= number;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caller's argument not modified</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25</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end function squareByValue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26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void</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squareByReference(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&amp;numberRef ) {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27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numberRef *= numberRef;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caller's argument modified</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28</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end function squareByReference</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p:txBody>
      </p:sp>
      <p:grpSp>
        <p:nvGrpSpPr>
          <p:cNvPr id="9" name="Group 6"/>
          <p:cNvGrpSpPr>
            <a:grpSpLocks/>
          </p:cNvGrpSpPr>
          <p:nvPr/>
        </p:nvGrpSpPr>
        <p:grpSpPr bwMode="auto">
          <a:xfrm>
            <a:off x="3657600" y="1676400"/>
            <a:ext cx="5105400" cy="2667000"/>
            <a:chOff x="2160" y="192"/>
            <a:chExt cx="3216" cy="1680"/>
          </a:xfrm>
        </p:grpSpPr>
        <p:sp>
          <p:nvSpPr>
            <p:cNvPr id="10" name="Text Box 4"/>
            <p:cNvSpPr txBox="1">
              <a:spLocks noChangeArrowheads="1"/>
            </p:cNvSpPr>
            <p:nvPr/>
          </p:nvSpPr>
          <p:spPr bwMode="auto">
            <a:xfrm>
              <a:off x="3456" y="192"/>
              <a:ext cx="1920" cy="756"/>
            </a:xfrm>
            <a:prstGeom prst="rect">
              <a:avLst/>
            </a:prstGeom>
            <a:solidFill>
              <a:schemeClr val="accent5">
                <a:lumMod val="40000"/>
                <a:lumOff val="60000"/>
              </a:schemeClr>
            </a:solidFill>
            <a:ln w="9525">
              <a:solidFill>
                <a:schemeClr val="tx1"/>
              </a:solidFill>
              <a:miter lim="800000"/>
              <a:headEnd/>
              <a:tailEnd/>
            </a:ln>
            <a:effectLst/>
          </p:spPr>
          <p:txBody>
            <a:bodyPr wrap="square">
              <a:spAutoFit/>
            </a:bodyPr>
            <a:lstStyle/>
            <a:p>
              <a:pPr algn="just" eaLnBrk="0" hangingPunct="0">
                <a:spcBef>
                  <a:spcPct val="0"/>
                </a:spcBef>
              </a:pPr>
              <a:r>
                <a:rPr lang="en-US" sz="2400" b="0">
                  <a:latin typeface="Times New Roman" pitchFamily="18" charset="0"/>
                </a:rPr>
                <a:t>Changes </a:t>
              </a:r>
              <a:r>
                <a:rPr lang="en-US" sz="2400">
                  <a:latin typeface="Courier New" pitchFamily="49" charset="0"/>
                </a:rPr>
                <a:t>number</a:t>
              </a:r>
              <a:r>
                <a:rPr lang="en-US" sz="2400" b="0">
                  <a:latin typeface="Times New Roman" pitchFamily="18" charset="0"/>
                </a:rPr>
                <a:t>, but original parameter (</a:t>
              </a:r>
              <a:r>
                <a:rPr lang="en-US" sz="2400">
                  <a:latin typeface="Courier New" pitchFamily="49" charset="0"/>
                </a:rPr>
                <a:t>x</a:t>
              </a:r>
              <a:r>
                <a:rPr lang="en-US" sz="2400" b="0">
                  <a:latin typeface="Times New Roman" pitchFamily="18" charset="0"/>
                </a:rPr>
                <a:t>) is not modified.</a:t>
              </a:r>
            </a:p>
          </p:txBody>
        </p:sp>
        <p:sp>
          <p:nvSpPr>
            <p:cNvPr id="11" name="Line 5"/>
            <p:cNvSpPr>
              <a:spLocks noChangeShapeType="1"/>
            </p:cNvSpPr>
            <p:nvPr/>
          </p:nvSpPr>
          <p:spPr bwMode="auto">
            <a:xfrm flipH="1">
              <a:off x="2160" y="480"/>
              <a:ext cx="1296" cy="1392"/>
            </a:xfrm>
            <a:prstGeom prst="line">
              <a:avLst/>
            </a:prstGeom>
            <a:noFill/>
            <a:ln w="9525">
              <a:solidFill>
                <a:schemeClr val="tx1"/>
              </a:solidFill>
              <a:round/>
              <a:headEnd/>
              <a:tailEnd type="triangle" w="med" len="med"/>
            </a:ln>
            <a:effectLst/>
          </p:spPr>
          <p:txBody>
            <a:bodyPr wrap="square" anchor="ctr">
              <a:spAutoFit/>
            </a:bodyPr>
            <a:lstStyle/>
            <a:p>
              <a:endParaRPr lang="en-US"/>
            </a:p>
          </p:txBody>
        </p:sp>
      </p:grpSp>
      <p:grpSp>
        <p:nvGrpSpPr>
          <p:cNvPr id="12" name="Group 9"/>
          <p:cNvGrpSpPr>
            <a:grpSpLocks/>
          </p:cNvGrpSpPr>
          <p:nvPr/>
        </p:nvGrpSpPr>
        <p:grpSpPr bwMode="auto">
          <a:xfrm>
            <a:off x="4419600" y="3200401"/>
            <a:ext cx="4343400" cy="2209801"/>
            <a:chOff x="2208" y="2160"/>
            <a:chExt cx="2736" cy="1392"/>
          </a:xfrm>
        </p:grpSpPr>
        <p:sp>
          <p:nvSpPr>
            <p:cNvPr id="13" name="Text Box 7"/>
            <p:cNvSpPr txBox="1">
              <a:spLocks noChangeArrowheads="1"/>
            </p:cNvSpPr>
            <p:nvPr/>
          </p:nvSpPr>
          <p:spPr bwMode="auto">
            <a:xfrm>
              <a:off x="3024" y="2160"/>
              <a:ext cx="1920" cy="989"/>
            </a:xfrm>
            <a:prstGeom prst="rect">
              <a:avLst/>
            </a:prstGeom>
            <a:solidFill>
              <a:schemeClr val="accent5">
                <a:lumMod val="40000"/>
                <a:lumOff val="60000"/>
              </a:schemeClr>
            </a:solidFill>
            <a:ln w="9525">
              <a:solidFill>
                <a:schemeClr val="tx1"/>
              </a:solidFill>
              <a:miter lim="800000"/>
              <a:headEnd/>
              <a:tailEnd/>
            </a:ln>
            <a:effectLst/>
          </p:spPr>
          <p:txBody>
            <a:bodyPr wrap="square">
              <a:spAutoFit/>
            </a:bodyPr>
            <a:lstStyle/>
            <a:p>
              <a:pPr algn="just" eaLnBrk="0" hangingPunct="0">
                <a:spcBef>
                  <a:spcPct val="0"/>
                </a:spcBef>
              </a:pPr>
              <a:r>
                <a:rPr lang="en-US" sz="2400" b="0">
                  <a:latin typeface="Times New Roman" pitchFamily="18" charset="0"/>
                </a:rPr>
                <a:t>Changes </a:t>
              </a:r>
              <a:r>
                <a:rPr lang="en-US" sz="2400">
                  <a:latin typeface="Courier New" pitchFamily="49" charset="0"/>
                </a:rPr>
                <a:t>numberRef</a:t>
              </a:r>
              <a:r>
                <a:rPr lang="en-US" sz="2400" b="0">
                  <a:latin typeface="Times New Roman" pitchFamily="18" charset="0"/>
                </a:rPr>
                <a:t>, an alias for the original parameter. Thus, </a:t>
              </a:r>
              <a:r>
                <a:rPr lang="en-US" sz="2400">
                  <a:latin typeface="Courier New" pitchFamily="49" charset="0"/>
                </a:rPr>
                <a:t>z</a:t>
              </a:r>
              <a:r>
                <a:rPr lang="en-US" sz="2400" b="0">
                  <a:latin typeface="Times New Roman" pitchFamily="18" charset="0"/>
                </a:rPr>
                <a:t> is changed.</a:t>
              </a:r>
            </a:p>
          </p:txBody>
        </p:sp>
        <p:sp>
          <p:nvSpPr>
            <p:cNvPr id="14" name="Line 8"/>
            <p:cNvSpPr>
              <a:spLocks noChangeShapeType="1"/>
            </p:cNvSpPr>
            <p:nvPr/>
          </p:nvSpPr>
          <p:spPr bwMode="auto">
            <a:xfrm flipH="1">
              <a:off x="2208" y="2640"/>
              <a:ext cx="816" cy="912"/>
            </a:xfrm>
            <a:prstGeom prst="line">
              <a:avLst/>
            </a:prstGeom>
            <a:noFill/>
            <a:ln w="9525">
              <a:solidFill>
                <a:schemeClr val="tx1"/>
              </a:solidFill>
              <a:round/>
              <a:headEnd/>
              <a:tailEnd type="triangle" w="med" len="med"/>
            </a:ln>
            <a:effectLst/>
          </p:spPr>
          <p:txBody>
            <a:bodyPr wrap="square" anchor="ctr">
              <a:spAutoFit/>
            </a:bodyPr>
            <a:lstStyle/>
            <a:p>
              <a:endParaRPr lang="en-US"/>
            </a:p>
          </p:txBody>
        </p:sp>
      </p:gr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Tham chiếu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13</a:t>
            </a:fld>
            <a:endParaRPr lang="en-US"/>
          </a:p>
        </p:txBody>
      </p:sp>
      <p:sp>
        <p:nvSpPr>
          <p:cNvPr id="8" name="Rectangle 3"/>
          <p:cNvSpPr txBox="1">
            <a:spLocks noChangeArrowheads="1"/>
          </p:cNvSpPr>
          <p:nvPr/>
        </p:nvSpPr>
        <p:spPr>
          <a:xfrm>
            <a:off x="609600" y="1447800"/>
            <a:ext cx="8153400" cy="4953000"/>
          </a:xfrm>
          <a:prstGeom prst="rect">
            <a:avLst/>
          </a:prstGeom>
          <a:solidFill>
            <a:schemeClr val="accent5">
              <a:lumMod val="40000"/>
              <a:lumOff val="60000"/>
            </a:schemeClr>
          </a:solidFill>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References must be initialized.</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2</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#include</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&lt;iostream&gt;</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noProof="0" smtClean="0">
                <a:solidFill>
                  <a:srgbClr val="5F5F5F"/>
                </a:solidFill>
                <a:latin typeface="AvantGarde" pitchFamily="34" charset="0"/>
                <a:cs typeface="Times New Roman" pitchFamily="18" charset="0"/>
              </a:rPr>
              <a:t>3</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using</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std::cout;</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noProof="0" smtClean="0">
                <a:solidFill>
                  <a:srgbClr val="5F5F5F"/>
                </a:solidFill>
                <a:latin typeface="AvantGarde" pitchFamily="34" charset="0"/>
                <a:cs typeface="Times New Roman" pitchFamily="18" charset="0"/>
              </a:rPr>
              <a:t>4</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using</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std::endl;</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5</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main(){</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6</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x =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3</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noProof="0" smtClean="0">
                <a:solidFill>
                  <a:srgbClr val="5F5F5F"/>
                </a:solidFill>
                <a:latin typeface="AvantGarde" pitchFamily="34" charset="0"/>
                <a:cs typeface="Times New Roman" pitchFamily="18" charset="0"/>
              </a:rPr>
              <a:t>7</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8</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&amp;y = x;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9</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"x =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&lt;&lt; x &lt;&lt; endl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"y =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&lt;&lt; y &lt;&lt; endl;</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10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y =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7</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11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"x =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&lt;&lt; x &lt;&lt; endl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"y = "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&lt;&lt; y &lt;&lt; endl;</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12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return</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0</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indicates successful termination</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13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end main</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p:txBody>
      </p:sp>
      <p:grpSp>
        <p:nvGrpSpPr>
          <p:cNvPr id="9" name="Group 7"/>
          <p:cNvGrpSpPr>
            <a:grpSpLocks/>
          </p:cNvGrpSpPr>
          <p:nvPr/>
        </p:nvGrpSpPr>
        <p:grpSpPr bwMode="auto">
          <a:xfrm>
            <a:off x="1981200" y="2514600"/>
            <a:ext cx="6248400" cy="1447800"/>
            <a:chOff x="624" y="1296"/>
            <a:chExt cx="3936" cy="912"/>
          </a:xfrm>
        </p:grpSpPr>
        <p:sp>
          <p:nvSpPr>
            <p:cNvPr id="10" name="Text Box 5"/>
            <p:cNvSpPr txBox="1">
              <a:spLocks noChangeArrowheads="1"/>
            </p:cNvSpPr>
            <p:nvPr/>
          </p:nvSpPr>
          <p:spPr bwMode="auto">
            <a:xfrm>
              <a:off x="2064" y="1296"/>
              <a:ext cx="2496" cy="291"/>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sz="2400">
                  <a:latin typeface="Courier New" pitchFamily="49" charset="0"/>
                </a:rPr>
                <a:t>y</a:t>
              </a:r>
              <a:r>
                <a:rPr lang="en-US" sz="2400" b="0">
                  <a:latin typeface="Times New Roman" pitchFamily="18" charset="0"/>
                </a:rPr>
                <a:t> declared as a reference to </a:t>
              </a:r>
              <a:r>
                <a:rPr lang="en-US" sz="2400">
                  <a:latin typeface="Courier New" pitchFamily="49" charset="0"/>
                </a:rPr>
                <a:t>x</a:t>
              </a:r>
              <a:r>
                <a:rPr lang="en-US" sz="2400" b="0">
                  <a:latin typeface="Times New Roman" pitchFamily="18" charset="0"/>
                </a:rPr>
                <a:t>.</a:t>
              </a:r>
            </a:p>
          </p:txBody>
        </p:sp>
        <p:sp>
          <p:nvSpPr>
            <p:cNvPr id="11" name="Line 6"/>
            <p:cNvSpPr>
              <a:spLocks noChangeShapeType="1"/>
            </p:cNvSpPr>
            <p:nvPr/>
          </p:nvSpPr>
          <p:spPr bwMode="auto">
            <a:xfrm flipH="1">
              <a:off x="624" y="1440"/>
              <a:ext cx="1440" cy="768"/>
            </a:xfrm>
            <a:prstGeom prst="line">
              <a:avLst/>
            </a:prstGeom>
            <a:noFill/>
            <a:ln w="9525">
              <a:solidFill>
                <a:schemeClr val="tx1"/>
              </a:solidFill>
              <a:round/>
              <a:headEnd/>
              <a:tailEnd type="triangle" w="med" len="med"/>
            </a:ln>
            <a:effectLst/>
          </p:spPr>
          <p:txBody>
            <a:bodyPr wrap="square" anchor="ctr">
              <a:spAutoFit/>
            </a:bodyPr>
            <a:lstStyle/>
            <a:p>
              <a:endParaRPr lang="en-US"/>
            </a:p>
          </p:txBody>
        </p:sp>
      </p:grpSp>
      <p:sp>
        <p:nvSpPr>
          <p:cNvPr id="12" name="Rectangle 4"/>
          <p:cNvSpPr>
            <a:spLocks noChangeArrowheads="1"/>
          </p:cNvSpPr>
          <p:nvPr/>
        </p:nvSpPr>
        <p:spPr bwMode="auto">
          <a:xfrm>
            <a:off x="6248400" y="5410200"/>
            <a:ext cx="2133600" cy="1143000"/>
          </a:xfrm>
          <a:prstGeom prst="rect">
            <a:avLst/>
          </a:prstGeom>
          <a:solidFill>
            <a:schemeClr val="bg1">
              <a:lumMod val="75000"/>
            </a:schemeClr>
          </a:solidFill>
          <a:ln w="9525">
            <a:noFill/>
            <a:miter lim="800000"/>
            <a:headEnd/>
            <a:tailEnd/>
          </a:ln>
          <a:effectLst/>
        </p:spPr>
        <p:txBody>
          <a:bodyPr tIns="18288" bIns="91440"/>
          <a:lstStyle/>
          <a:p>
            <a:pPr algn="l">
              <a:spcBef>
                <a:spcPts val="0"/>
              </a:spcBef>
            </a:pPr>
            <a:r>
              <a:rPr lang="en-US" sz="1800">
                <a:solidFill>
                  <a:srgbClr val="000000"/>
                </a:solidFill>
                <a:latin typeface="Courier New" pitchFamily="49" charset="0"/>
                <a:cs typeface="Courier New" pitchFamily="49" charset="0"/>
              </a:rPr>
              <a:t>x = 3</a:t>
            </a:r>
            <a:endParaRPr lang="en-US" sz="1800">
              <a:solidFill>
                <a:srgbClr val="000000"/>
              </a:solidFill>
              <a:latin typeface="Courier" pitchFamily="49" charset="0"/>
            </a:endParaRPr>
          </a:p>
          <a:p>
            <a:pPr algn="l">
              <a:spcBef>
                <a:spcPts val="0"/>
              </a:spcBef>
            </a:pPr>
            <a:r>
              <a:rPr lang="en-US" sz="1800">
                <a:solidFill>
                  <a:srgbClr val="000000"/>
                </a:solidFill>
                <a:latin typeface="Courier New" pitchFamily="49" charset="0"/>
                <a:cs typeface="Courier New" pitchFamily="49" charset="0"/>
              </a:rPr>
              <a:t>y = 3</a:t>
            </a:r>
            <a:endParaRPr lang="en-US" sz="1800">
              <a:solidFill>
                <a:srgbClr val="000000"/>
              </a:solidFill>
              <a:latin typeface="Courier" pitchFamily="49" charset="0"/>
            </a:endParaRPr>
          </a:p>
          <a:p>
            <a:pPr algn="l">
              <a:spcBef>
                <a:spcPts val="0"/>
              </a:spcBef>
            </a:pPr>
            <a:r>
              <a:rPr lang="en-US" sz="1800">
                <a:solidFill>
                  <a:srgbClr val="000000"/>
                </a:solidFill>
                <a:latin typeface="Courier New" pitchFamily="49" charset="0"/>
                <a:cs typeface="Courier New" pitchFamily="49" charset="0"/>
              </a:rPr>
              <a:t>x = 7</a:t>
            </a:r>
            <a:endParaRPr lang="en-US" sz="1800">
              <a:solidFill>
                <a:srgbClr val="000000"/>
              </a:solidFill>
              <a:latin typeface="Courier" pitchFamily="49" charset="0"/>
            </a:endParaRPr>
          </a:p>
          <a:p>
            <a:pPr algn="l">
              <a:spcBef>
                <a:spcPts val="0"/>
              </a:spcBef>
            </a:pPr>
            <a:r>
              <a:rPr lang="en-US" sz="1800">
                <a:solidFill>
                  <a:srgbClr val="000000"/>
                </a:solidFill>
                <a:latin typeface="Courier New" pitchFamily="49" charset="0"/>
                <a:cs typeface="Courier New" pitchFamily="49" charset="0"/>
              </a:rPr>
              <a:t>y = 7</a:t>
            </a:r>
            <a:endParaRPr lang="en-US" sz="1800">
              <a:solidFill>
                <a:srgbClr val="000000"/>
              </a:solidFill>
              <a:latin typeface="Courier" pitchFamily="49" charset="0"/>
            </a:endParaRPr>
          </a:p>
          <a:p>
            <a:pPr algn="l">
              <a:spcBef>
                <a:spcPts val="0"/>
              </a:spcBef>
            </a:pPr>
            <a:endParaRPr lang="en-US" sz="1800">
              <a:latin typeface="Courier New" pitchFamily="49" charset="0"/>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ox(in)">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Tham chiếu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14</a:t>
            </a:fld>
            <a:endParaRPr lang="en-US"/>
          </a:p>
        </p:txBody>
      </p:sp>
      <p:sp>
        <p:nvSpPr>
          <p:cNvPr id="8" name="Rectangle 3"/>
          <p:cNvSpPr txBox="1">
            <a:spLocks noChangeArrowheads="1"/>
          </p:cNvSpPr>
          <p:nvPr/>
        </p:nvSpPr>
        <p:spPr>
          <a:xfrm>
            <a:off x="609600" y="1447800"/>
            <a:ext cx="8156028" cy="3657600"/>
          </a:xfrm>
          <a:prstGeom prst="rect">
            <a:avLst/>
          </a:prstGeom>
          <a:solidFill>
            <a:schemeClr val="accent5">
              <a:lumMod val="40000"/>
              <a:lumOff val="60000"/>
            </a:schemeClr>
          </a:solidFill>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#include</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&lt;iostream&gt;</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2</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lang="en-US" b="0">
                <a:solidFill>
                  <a:srgbClr val="0000FF"/>
                </a:solidFill>
                <a:latin typeface="+mn-lt"/>
                <a:cs typeface="Courier New" pitchFamily="49" charset="0"/>
              </a:rPr>
              <a:t>u</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sing namespace std</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3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main(){</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noProof="0">
                <a:solidFill>
                  <a:srgbClr val="5F5F5F"/>
                </a:solidFill>
                <a:latin typeface="AvantGarde" pitchFamily="34" charset="0"/>
                <a:cs typeface="Times New Roman" pitchFamily="18" charset="0"/>
              </a:rPr>
              <a:t>4</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x =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3</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lvl="0" indent="-342900" fontAlgn="auto">
              <a:spcBef>
                <a:spcPct val="20000"/>
              </a:spcBef>
              <a:spcAft>
                <a:spcPts val="0"/>
              </a:spcAft>
            </a:pPr>
            <a:r>
              <a:rPr lang="en-US" b="0">
                <a:solidFill>
                  <a:srgbClr val="5F5F5F"/>
                </a:solidFill>
                <a:latin typeface="AvantGarde" pitchFamily="34" charset="0"/>
                <a:cs typeface="Times New Roman" pitchFamily="18" charset="0"/>
              </a:rPr>
              <a:t>5</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lang="en-US" b="0" smtClean="0">
                <a:solidFill>
                  <a:srgbClr val="FF0000"/>
                </a:solidFill>
                <a:latin typeface="+mn-lt"/>
                <a:cs typeface="Courier New" pitchFamily="49" charset="0"/>
              </a:rPr>
              <a:t>int &amp;y;</a:t>
            </a:r>
            <a:endParaRPr kumimoji="0" lang="en-US" b="0" i="0" u="none" strike="noStrike" kern="1200" cap="none" spc="0" normalizeH="0" baseline="0" noProof="0" smtClean="0">
              <a:ln>
                <a:noFill/>
              </a:ln>
              <a:solidFill>
                <a:srgbClr val="0066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noProof="0">
                <a:solidFill>
                  <a:srgbClr val="5F5F5F"/>
                </a:solidFill>
                <a:latin typeface="AvantGarde" pitchFamily="34" charset="0"/>
                <a:cs typeface="Times New Roman" pitchFamily="18" charset="0"/>
              </a:rPr>
              <a:t>6</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"x =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&lt;&lt; x &lt;&lt; endl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"y =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&lt;&lt; y &lt;&lt; endl;</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7</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y =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7</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noProof="0">
                <a:solidFill>
                  <a:srgbClr val="5F5F5F"/>
                </a:solidFill>
                <a:latin typeface="AvantGarde" pitchFamily="34" charset="0"/>
                <a:cs typeface="Times New Roman" pitchFamily="18" charset="0"/>
              </a:rPr>
              <a:t>8</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"x =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&lt;&lt; x &lt;&lt; endl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"y = "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&lt;&lt; y &lt;&lt; endl;</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9</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lang="en-US" b="0" smtClean="0">
                <a:solidFill>
                  <a:srgbClr val="0000FF"/>
                </a:solidFill>
                <a:latin typeface="+mn-lt"/>
                <a:cs typeface="Courier New" pitchFamily="49" charset="0"/>
              </a:rPr>
              <a:t>r</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eturn</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0</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indicates successful termination</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10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p>
        </p:txBody>
      </p:sp>
      <p:grpSp>
        <p:nvGrpSpPr>
          <p:cNvPr id="12" name="Group 7"/>
          <p:cNvGrpSpPr>
            <a:grpSpLocks/>
          </p:cNvGrpSpPr>
          <p:nvPr/>
        </p:nvGrpSpPr>
        <p:grpSpPr bwMode="auto">
          <a:xfrm>
            <a:off x="2438400" y="1905000"/>
            <a:ext cx="6019800" cy="1143000"/>
            <a:chOff x="0" y="1008"/>
            <a:chExt cx="3792" cy="720"/>
          </a:xfrm>
        </p:grpSpPr>
        <p:sp>
          <p:nvSpPr>
            <p:cNvPr id="13" name="Text Box 5"/>
            <p:cNvSpPr txBox="1">
              <a:spLocks noChangeArrowheads="1"/>
            </p:cNvSpPr>
            <p:nvPr/>
          </p:nvSpPr>
          <p:spPr bwMode="auto">
            <a:xfrm>
              <a:off x="1776" y="1008"/>
              <a:ext cx="2016" cy="523"/>
            </a:xfrm>
            <a:prstGeom prst="rect">
              <a:avLst/>
            </a:prstGeom>
            <a:solidFill>
              <a:schemeClr val="folHlink"/>
            </a:solidFill>
            <a:ln w="9525">
              <a:solidFill>
                <a:schemeClr val="tx1"/>
              </a:solidFill>
              <a:miter lim="800000"/>
              <a:headEnd/>
              <a:tailEnd/>
            </a:ln>
            <a:effectLst/>
          </p:spPr>
          <p:txBody>
            <a:bodyPr wrap="square">
              <a:spAutoFit/>
            </a:bodyPr>
            <a:lstStyle/>
            <a:p>
              <a:pPr algn="just" eaLnBrk="0" hangingPunct="0">
                <a:spcBef>
                  <a:spcPct val="0"/>
                </a:spcBef>
              </a:pPr>
              <a:r>
                <a:rPr lang="en-US" sz="2400" b="0">
                  <a:latin typeface="Times New Roman" pitchFamily="18" charset="0"/>
                </a:rPr>
                <a:t>Uninitialized reference – compiler error.</a:t>
              </a:r>
            </a:p>
          </p:txBody>
        </p:sp>
        <p:sp>
          <p:nvSpPr>
            <p:cNvPr id="14" name="Line 6"/>
            <p:cNvSpPr>
              <a:spLocks noChangeShapeType="1"/>
            </p:cNvSpPr>
            <p:nvPr/>
          </p:nvSpPr>
          <p:spPr bwMode="auto">
            <a:xfrm flipH="1">
              <a:off x="0" y="1296"/>
              <a:ext cx="1776" cy="432"/>
            </a:xfrm>
            <a:prstGeom prst="line">
              <a:avLst/>
            </a:prstGeom>
            <a:noFill/>
            <a:ln w="9525">
              <a:solidFill>
                <a:schemeClr val="tx1"/>
              </a:solidFill>
              <a:round/>
              <a:headEnd/>
              <a:tailEnd type="triangle" w="med" len="med"/>
            </a:ln>
            <a:effectLst/>
          </p:spPr>
          <p:txBody>
            <a:bodyPr wrap="square" anchor="ctr">
              <a:spAutoFit/>
            </a:bodyPr>
            <a:lstStyle/>
            <a:p>
              <a:endParaRPr lang="en-US" sz="2400"/>
            </a:p>
          </p:txBody>
        </p:sp>
      </p:grpSp>
      <p:sp>
        <p:nvSpPr>
          <p:cNvPr id="15" name="Rectangle 4"/>
          <p:cNvSpPr>
            <a:spLocks noChangeArrowheads="1"/>
          </p:cNvSpPr>
          <p:nvPr/>
        </p:nvSpPr>
        <p:spPr bwMode="auto">
          <a:xfrm>
            <a:off x="990600" y="5105400"/>
            <a:ext cx="7441326" cy="1524000"/>
          </a:xfrm>
          <a:prstGeom prst="rect">
            <a:avLst/>
          </a:prstGeom>
          <a:solidFill>
            <a:schemeClr val="bg1">
              <a:lumMod val="75000"/>
            </a:schemeClr>
          </a:solidFill>
          <a:ln w="9525">
            <a:noFill/>
            <a:miter lim="800000"/>
            <a:headEnd/>
            <a:tailEnd/>
          </a:ln>
          <a:effectLst/>
        </p:spPr>
        <p:txBody>
          <a:bodyPr tIns="18288" bIns="18288"/>
          <a:lstStyle/>
          <a:p>
            <a:pPr algn="l">
              <a:spcBef>
                <a:spcPct val="20000"/>
              </a:spcBef>
            </a:pPr>
            <a:r>
              <a:rPr lang="en-US" sz="1400" i="1">
                <a:solidFill>
                  <a:srgbClr val="000000"/>
                </a:solidFill>
                <a:latin typeface="Courier New" pitchFamily="49" charset="0"/>
              </a:rPr>
              <a:t>Borland C++ command-line compiler error message:</a:t>
            </a:r>
            <a:endParaRPr lang="en-US" sz="1400">
              <a:solidFill>
                <a:srgbClr val="000000"/>
              </a:solidFill>
              <a:latin typeface="Courier New" pitchFamily="49" charset="0"/>
            </a:endParaRPr>
          </a:p>
          <a:p>
            <a:pPr algn="l">
              <a:spcBef>
                <a:spcPct val="20000"/>
              </a:spcBef>
            </a:pPr>
            <a:r>
              <a:rPr lang="en-US" sz="1400">
                <a:latin typeface="Courier New" pitchFamily="49" charset="0"/>
              </a:rPr>
              <a:t> </a:t>
            </a:r>
            <a:r>
              <a:rPr lang="en-US" sz="1400">
                <a:solidFill>
                  <a:srgbClr val="000000"/>
                </a:solidFill>
                <a:latin typeface="Courier New" pitchFamily="49" charset="0"/>
                <a:cs typeface="Courier New" pitchFamily="49" charset="0"/>
              </a:rPr>
              <a:t>Error E2304 Fig03_22.cpp 11: Reference variable 'y' must be </a:t>
            </a:r>
            <a:endParaRPr lang="en-US" sz="1400">
              <a:solidFill>
                <a:srgbClr val="000000"/>
              </a:solidFill>
              <a:latin typeface="Courier New" pitchFamily="49" charset="0"/>
            </a:endParaRPr>
          </a:p>
          <a:p>
            <a:pPr algn="l">
              <a:spcBef>
                <a:spcPct val="20000"/>
              </a:spcBef>
            </a:pPr>
            <a:r>
              <a:rPr lang="en-US" sz="1400">
                <a:solidFill>
                  <a:srgbClr val="000000"/>
                </a:solidFill>
                <a:latin typeface="Courier New" pitchFamily="49" charset="0"/>
                <a:cs typeface="Courier New" pitchFamily="49" charset="0"/>
              </a:rPr>
              <a:t>   initialized­ in function main</a:t>
            </a:r>
            <a:r>
              <a:rPr lang="en-US" sz="1400" smtClean="0">
                <a:solidFill>
                  <a:srgbClr val="000000"/>
                </a:solidFill>
                <a:latin typeface="Courier New" pitchFamily="49" charset="0"/>
                <a:cs typeface="Courier New" pitchFamily="49" charset="0"/>
              </a:rPr>
              <a:t>()</a:t>
            </a:r>
            <a:endParaRPr lang="en-US" sz="1400">
              <a:solidFill>
                <a:srgbClr val="000000"/>
              </a:solidFill>
              <a:latin typeface="Courier New" pitchFamily="49" charset="0"/>
            </a:endParaRPr>
          </a:p>
          <a:p>
            <a:pPr algn="l">
              <a:spcBef>
                <a:spcPct val="20000"/>
              </a:spcBef>
            </a:pPr>
            <a:r>
              <a:rPr lang="en-US" sz="1400" i="1">
                <a:solidFill>
                  <a:srgbClr val="000000"/>
                </a:solidFill>
                <a:latin typeface="Courier New" pitchFamily="49" charset="0"/>
              </a:rPr>
              <a:t>Microsoft Visual C++ compiler error message:</a:t>
            </a:r>
            <a:endParaRPr lang="en-US" sz="1400">
              <a:solidFill>
                <a:srgbClr val="000000"/>
              </a:solidFill>
              <a:latin typeface="Courier New" pitchFamily="49" charset="0"/>
            </a:endParaRPr>
          </a:p>
          <a:p>
            <a:pPr algn="l">
              <a:spcBef>
                <a:spcPct val="20000"/>
              </a:spcBef>
            </a:pPr>
            <a:r>
              <a:rPr lang="en-US" sz="1400">
                <a:latin typeface="Courier New" pitchFamily="49" charset="0"/>
              </a:rPr>
              <a:t> </a:t>
            </a:r>
            <a:r>
              <a:rPr lang="en-US" sz="1400">
                <a:solidFill>
                  <a:srgbClr val="000000"/>
                </a:solidFill>
                <a:latin typeface="Courier New" pitchFamily="49" charset="0"/>
                <a:cs typeface="Courier New" pitchFamily="49" charset="0"/>
              </a:rPr>
              <a:t>D:\cpphtp4_examples\ch03\Fig03_22.cpp(11) : error C2530: 'y' : </a:t>
            </a:r>
            <a:endParaRPr lang="en-US" sz="1400">
              <a:solidFill>
                <a:srgbClr val="000000"/>
              </a:solidFill>
              <a:latin typeface="Courier New" pitchFamily="49" charset="0"/>
            </a:endParaRPr>
          </a:p>
          <a:p>
            <a:pPr algn="l">
              <a:spcBef>
                <a:spcPct val="20000"/>
              </a:spcBef>
            </a:pPr>
            <a:r>
              <a:rPr lang="en-US" sz="1400">
                <a:solidFill>
                  <a:srgbClr val="000000"/>
                </a:solidFill>
                <a:latin typeface="Courier New" pitchFamily="49" charset="0"/>
                <a:cs typeface="Courier New" pitchFamily="49" charset="0"/>
              </a:rPr>
              <a:t>   references must be initialized</a:t>
            </a:r>
            <a:endParaRPr lang="en-US" sz="1400">
              <a:latin typeface="Courier New" pitchFamily="49" charset="0"/>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box(in)">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Hàm Inline</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fontScale="92500"/>
          </a:bodyPr>
          <a:lstStyle/>
          <a:p>
            <a:pPr algn="just">
              <a:lnSpc>
                <a:spcPct val="130000"/>
              </a:lnSpc>
              <a:spcBef>
                <a:spcPts val="300"/>
              </a:spcBef>
              <a:spcAft>
                <a:spcPts val="300"/>
              </a:spcAft>
              <a:buFont typeface="Wingdings" pitchFamily="2" charset="2"/>
              <a:buChar char="v"/>
            </a:pPr>
            <a:r>
              <a:rPr lang="en-US" smtClean="0">
                <a:solidFill>
                  <a:schemeClr val="tx1">
                    <a:lumMod val="95000"/>
                    <a:lumOff val="5000"/>
                  </a:schemeClr>
                </a:solidFill>
                <a:latin typeface="Arial" pitchFamily="34" charset="0"/>
                <a:cs typeface="Arial" pitchFamily="34" charset="0"/>
              </a:rPr>
              <a:t>Hàm inline hay còn gọi là hàm nội tuyến.</a:t>
            </a:r>
          </a:p>
          <a:p>
            <a:pPr algn="just">
              <a:lnSpc>
                <a:spcPct val="130000"/>
              </a:lnSpc>
              <a:spcBef>
                <a:spcPts val="300"/>
              </a:spcBef>
              <a:spcAft>
                <a:spcPts val="300"/>
              </a:spcAft>
              <a:buFont typeface="Wingdings" pitchFamily="2" charset="2"/>
              <a:buChar char="v"/>
            </a:pPr>
            <a:r>
              <a:rPr lang="en-US" smtClean="0">
                <a:solidFill>
                  <a:schemeClr val="tx1">
                    <a:lumMod val="95000"/>
                    <a:lumOff val="5000"/>
                  </a:schemeClr>
                </a:solidFill>
                <a:latin typeface="Arial" pitchFamily="34" charset="0"/>
                <a:cs typeface="Arial" pitchFamily="34" charset="0"/>
              </a:rPr>
              <a:t>Sử dụng từ khóa </a:t>
            </a:r>
            <a:r>
              <a:rPr lang="en-US" smtClean="0">
                <a:solidFill>
                  <a:srgbClr val="FF0000"/>
                </a:solidFill>
                <a:latin typeface="Arial" pitchFamily="34" charset="0"/>
                <a:cs typeface="Arial" pitchFamily="34" charset="0"/>
              </a:rPr>
              <a:t>inline</a:t>
            </a:r>
            <a:endParaRPr lang="en-US"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mtClean="0">
                <a:solidFill>
                  <a:schemeClr val="tx1">
                    <a:lumMod val="95000"/>
                    <a:lumOff val="5000"/>
                  </a:schemeClr>
                </a:solidFill>
                <a:latin typeface="Arial" pitchFamily="34" charset="0"/>
                <a:cs typeface="Arial" pitchFamily="34" charset="0"/>
              </a:rPr>
              <a:t>Yêu cầu trình biên dịch </a:t>
            </a:r>
            <a:r>
              <a:rPr lang="en-US" smtClean="0">
                <a:solidFill>
                  <a:srgbClr val="0066FF"/>
                </a:solidFill>
                <a:latin typeface="Arial" pitchFamily="34" charset="0"/>
                <a:cs typeface="Arial" pitchFamily="34" charset="0"/>
              </a:rPr>
              <a:t>copy code vào trong chương trình </a:t>
            </a:r>
            <a:r>
              <a:rPr lang="en-US" smtClean="0">
                <a:solidFill>
                  <a:schemeClr val="tx1">
                    <a:lumMod val="95000"/>
                    <a:lumOff val="5000"/>
                  </a:schemeClr>
                </a:solidFill>
                <a:latin typeface="Arial" pitchFamily="34" charset="0"/>
                <a:cs typeface="Arial" pitchFamily="34" charset="0"/>
              </a:rPr>
              <a:t>thay vì thực hiện lời gọi hàm:</a:t>
            </a:r>
          </a:p>
          <a:p>
            <a:pPr lvl="1" algn="just">
              <a:lnSpc>
                <a:spcPct val="130000"/>
              </a:lnSpc>
              <a:spcBef>
                <a:spcPts val="300"/>
              </a:spcBef>
              <a:spcAft>
                <a:spcPts val="300"/>
              </a:spcAft>
              <a:buFont typeface="Wingdings" pitchFamily="2" charset="2"/>
              <a:buChar char="§"/>
            </a:pPr>
            <a:r>
              <a:rPr lang="vi-VN">
                <a:latin typeface="Arial" pitchFamily="34" charset="0"/>
                <a:cs typeface="Arial" pitchFamily="34" charset="0"/>
              </a:rPr>
              <a:t>Giảm thời gian thực thi chương trình</a:t>
            </a:r>
          </a:p>
          <a:p>
            <a:pPr lvl="1" algn="just">
              <a:lnSpc>
                <a:spcPct val="130000"/>
              </a:lnSpc>
              <a:spcBef>
                <a:spcPts val="300"/>
              </a:spcBef>
              <a:spcAft>
                <a:spcPts val="300"/>
              </a:spcAft>
              <a:buFont typeface="Wingdings" pitchFamily="2" charset="2"/>
              <a:buChar char="§"/>
            </a:pPr>
            <a:r>
              <a:rPr lang="vi-VN">
                <a:latin typeface="Arial" pitchFamily="34" charset="0"/>
                <a:cs typeface="Arial" pitchFamily="34" charset="0"/>
              </a:rPr>
              <a:t>Tăng kích thước của mã lệnh thực thi</a:t>
            </a:r>
            <a:endParaRPr lang="en-US" smtClean="0">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a:solidFill>
                  <a:srgbClr val="C00000"/>
                </a:solidFill>
                <a:latin typeface="Arial" pitchFamily="34" charset="0"/>
                <a:cs typeface="Arial" pitchFamily="34" charset="0"/>
              </a:rPr>
              <a:t>Chỉ nên định nghĩa inline khi hàm có kích thước nhỏ</a:t>
            </a:r>
            <a:endParaRPr lang="en-US" smtClean="0">
              <a:solidFill>
                <a:srgbClr val="C00000"/>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Hàm Inline</a:t>
            </a:r>
          </a:p>
        </p:txBody>
      </p:sp>
      <p:sp>
        <p:nvSpPr>
          <p:cNvPr id="3" name="Content Placeholder 2"/>
          <p:cNvSpPr>
            <a:spLocks noGrp="1"/>
          </p:cNvSpPr>
          <p:nvPr>
            <p:ph idx="1"/>
          </p:nvPr>
        </p:nvSpPr>
        <p:spPr>
          <a:xfrm>
            <a:off x="457200" y="1447800"/>
            <a:ext cx="8382000" cy="5029200"/>
          </a:xfrm>
        </p:spPr>
        <p:txBody>
          <a:bodyPr>
            <a:normAutofit/>
          </a:bodyPr>
          <a:lstStyle/>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Ví dụ:</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16</a:t>
            </a:fld>
            <a:endParaRPr lang="en-US"/>
          </a:p>
        </p:txBody>
      </p:sp>
      <p:pic>
        <p:nvPicPr>
          <p:cNvPr id="1026" name="Picture 2"/>
          <p:cNvPicPr>
            <a:picLocks noChangeAspect="1" noChangeArrowheads="1"/>
          </p:cNvPicPr>
          <p:nvPr/>
        </p:nvPicPr>
        <p:blipFill>
          <a:blip r:embed="rId3" cstate="print"/>
          <a:srcRect/>
          <a:stretch>
            <a:fillRect/>
          </a:stretch>
        </p:blipFill>
        <p:spPr bwMode="auto">
          <a:xfrm>
            <a:off x="914400" y="2209800"/>
            <a:ext cx="7380393" cy="17526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914400" y="3962400"/>
            <a:ext cx="7391400" cy="1600200"/>
          </a:xfrm>
          <a:prstGeom prst="rect">
            <a:avLst/>
          </a:prstGeom>
          <a:noFill/>
          <a:ln w="9525">
            <a:noFill/>
            <a:miter lim="800000"/>
            <a:headEnd/>
            <a:tailEnd/>
          </a:ln>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4"/>
          <p:cNvSpPr>
            <a:spLocks noGrp="1"/>
          </p:cNvSpPr>
          <p:nvPr>
            <p:ph type="ftr" sz="quarter" idx="11"/>
          </p:nvPr>
        </p:nvSpPr>
        <p:spPr>
          <a:noFill/>
        </p:spPr>
        <p:txBody>
          <a:bodyPr/>
          <a:lstStyle/>
          <a:p>
            <a:r>
              <a:rPr lang="vi-VN" smtClean="0"/>
              <a:t>Lập trình hướng đối tượng</a:t>
            </a:r>
            <a:endParaRPr lang="en-US" smtClean="0"/>
          </a:p>
        </p:txBody>
      </p:sp>
      <p:sp>
        <p:nvSpPr>
          <p:cNvPr id="43011" name="Slide Number Placeholder 5"/>
          <p:cNvSpPr>
            <a:spLocks noGrp="1"/>
          </p:cNvSpPr>
          <p:nvPr>
            <p:ph type="sldNum" sz="quarter" idx="12"/>
          </p:nvPr>
        </p:nvSpPr>
        <p:spPr>
          <a:noFill/>
        </p:spPr>
        <p:txBody>
          <a:bodyPr/>
          <a:lstStyle/>
          <a:p>
            <a:fld id="{E7AA3B3D-A4CC-49A3-91FC-12E5338EE27A}" type="slidenum">
              <a:rPr lang="en-US" smtClean="0"/>
              <a:pPr/>
              <a:t>17</a:t>
            </a:fld>
            <a:endParaRPr lang="en-US" smtClean="0"/>
          </a:p>
        </p:txBody>
      </p:sp>
      <p:sp>
        <p:nvSpPr>
          <p:cNvPr id="43013" name="Rectangle 3"/>
          <p:cNvSpPr>
            <a:spLocks noGrp="1" noChangeArrowheads="1"/>
          </p:cNvSpPr>
          <p:nvPr>
            <p:ph type="body" idx="1"/>
          </p:nvPr>
        </p:nvSpPr>
        <p:spPr>
          <a:xfrm>
            <a:off x="457200" y="1600200"/>
            <a:ext cx="8229600" cy="5029200"/>
          </a:xfrm>
        </p:spPr>
        <p:txBody>
          <a:bodyPr>
            <a:normAutofit fontScale="92500" lnSpcReduction="20000"/>
          </a:bodyPr>
          <a:lstStyle/>
          <a:p>
            <a:pPr algn="just" eaLnBrk="1" hangingPunct="1">
              <a:lnSpc>
                <a:spcPct val="120000"/>
              </a:lnSpc>
              <a:buFont typeface="Wingdings" pitchFamily="2" charset="2"/>
              <a:buChar char="v"/>
            </a:pPr>
            <a:r>
              <a:rPr lang="en-US" smtClean="0">
                <a:latin typeface="Arial" pitchFamily="34" charset="0"/>
                <a:cs typeface="Arial" pitchFamily="34" charset="0"/>
              </a:rPr>
              <a:t>Tìm lỗi sai cho các khai báo prototype hàm dưới đây (các hàm này trong cùng một chương trình):</a:t>
            </a:r>
          </a:p>
          <a:p>
            <a:pPr lvl="1" algn="just" eaLnBrk="1" hangingPunct="1">
              <a:lnSpc>
                <a:spcPct val="120000"/>
              </a:lnSpc>
              <a:buFont typeface="Wingdings 2" pitchFamily="18" charset="2"/>
              <a:buNone/>
            </a:pPr>
            <a:r>
              <a:rPr lang="en-US" smtClean="0">
                <a:solidFill>
                  <a:srgbClr val="0000FF"/>
                </a:solidFill>
              </a:rPr>
              <a:t>int</a:t>
            </a:r>
            <a:r>
              <a:rPr lang="en-US" smtClean="0"/>
              <a:t> func1 (int);</a:t>
            </a:r>
          </a:p>
          <a:p>
            <a:pPr lvl="1" algn="just" eaLnBrk="1" hangingPunct="1">
              <a:lnSpc>
                <a:spcPct val="120000"/>
              </a:lnSpc>
              <a:buFont typeface="Wingdings 2" pitchFamily="18" charset="2"/>
              <a:buNone/>
            </a:pPr>
            <a:r>
              <a:rPr lang="en-US" smtClean="0">
                <a:solidFill>
                  <a:srgbClr val="0000FF"/>
                </a:solidFill>
              </a:rPr>
              <a:t>float</a:t>
            </a:r>
            <a:r>
              <a:rPr lang="en-US" smtClean="0"/>
              <a:t> func1 (int);</a:t>
            </a:r>
          </a:p>
          <a:p>
            <a:pPr lvl="1" algn="just" eaLnBrk="1" hangingPunct="1">
              <a:lnSpc>
                <a:spcPct val="120000"/>
              </a:lnSpc>
              <a:buFont typeface="Wingdings 2" pitchFamily="18" charset="2"/>
              <a:buNone/>
            </a:pPr>
            <a:r>
              <a:rPr lang="en-US" smtClean="0">
                <a:solidFill>
                  <a:srgbClr val="0000FF"/>
                </a:solidFill>
              </a:rPr>
              <a:t>int</a:t>
            </a:r>
            <a:r>
              <a:rPr lang="en-US" smtClean="0"/>
              <a:t> func1 (float);</a:t>
            </a:r>
          </a:p>
          <a:p>
            <a:pPr lvl="1" algn="just" eaLnBrk="1" hangingPunct="1">
              <a:lnSpc>
                <a:spcPct val="120000"/>
              </a:lnSpc>
              <a:buFont typeface="Wingdings 2" pitchFamily="18" charset="2"/>
              <a:buNone/>
            </a:pPr>
            <a:r>
              <a:rPr lang="en-US" smtClean="0">
                <a:solidFill>
                  <a:srgbClr val="0000FF"/>
                </a:solidFill>
              </a:rPr>
              <a:t>void</a:t>
            </a:r>
            <a:r>
              <a:rPr lang="en-US" smtClean="0"/>
              <a:t> func1 (int = 0, int);</a:t>
            </a:r>
          </a:p>
          <a:p>
            <a:pPr lvl="1" algn="just" eaLnBrk="1" hangingPunct="1">
              <a:lnSpc>
                <a:spcPct val="120000"/>
              </a:lnSpc>
              <a:buFont typeface="Wingdings 2" pitchFamily="18" charset="2"/>
              <a:buNone/>
            </a:pPr>
            <a:r>
              <a:rPr lang="en-US" smtClean="0">
                <a:solidFill>
                  <a:srgbClr val="0000FF"/>
                </a:solidFill>
              </a:rPr>
              <a:t>void</a:t>
            </a:r>
            <a:r>
              <a:rPr lang="en-US" smtClean="0"/>
              <a:t> func2 (int, int = 0);</a:t>
            </a:r>
          </a:p>
          <a:p>
            <a:pPr lvl="1" algn="just" eaLnBrk="1" hangingPunct="1">
              <a:lnSpc>
                <a:spcPct val="120000"/>
              </a:lnSpc>
              <a:buFont typeface="Wingdings 2" pitchFamily="18" charset="2"/>
              <a:buNone/>
            </a:pPr>
            <a:r>
              <a:rPr lang="en-US" smtClean="0">
                <a:solidFill>
                  <a:srgbClr val="0000FF"/>
                </a:solidFill>
              </a:rPr>
              <a:t>void</a:t>
            </a:r>
            <a:r>
              <a:rPr lang="en-US" smtClean="0"/>
              <a:t> func2 (int);</a:t>
            </a:r>
          </a:p>
          <a:p>
            <a:pPr lvl="1" algn="just" eaLnBrk="1" hangingPunct="1">
              <a:lnSpc>
                <a:spcPct val="120000"/>
              </a:lnSpc>
              <a:buFont typeface="Wingdings 2" pitchFamily="18" charset="2"/>
              <a:buNone/>
            </a:pPr>
            <a:r>
              <a:rPr lang="en-US" smtClean="0">
                <a:solidFill>
                  <a:srgbClr val="0000FF"/>
                </a:solidFill>
              </a:rPr>
              <a:t>void</a:t>
            </a:r>
            <a:r>
              <a:rPr lang="en-US" smtClean="0"/>
              <a:t> func2 (float);</a:t>
            </a:r>
          </a:p>
        </p:txBody>
      </p:sp>
      <p:sp>
        <p:nvSpPr>
          <p:cNvPr id="6"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Bài tập 1</a:t>
            </a:r>
            <a:endParaRPr lang="en-US" b="1">
              <a:effectLst>
                <a:outerShdw blurRad="38100" dist="38100" dir="2700000" algn="tl">
                  <a:srgbClr val="000000">
                    <a:alpha val="43137"/>
                  </a:srgbClr>
                </a:outerShdw>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p:spPr>
        <p:txBody>
          <a:bodyPr/>
          <a:lstStyle/>
          <a:p>
            <a:r>
              <a:rPr lang="vi-VN" smtClean="0"/>
              <a:t>Lập trình hướng đối tượng</a:t>
            </a:r>
            <a:endParaRPr lang="en-US" smtClean="0"/>
          </a:p>
        </p:txBody>
      </p:sp>
      <p:sp>
        <p:nvSpPr>
          <p:cNvPr id="44035" name="Slide Number Placeholder 5"/>
          <p:cNvSpPr>
            <a:spLocks noGrp="1"/>
          </p:cNvSpPr>
          <p:nvPr>
            <p:ph type="sldNum" sz="quarter" idx="12"/>
          </p:nvPr>
        </p:nvSpPr>
        <p:spPr>
          <a:noFill/>
        </p:spPr>
        <p:txBody>
          <a:bodyPr/>
          <a:lstStyle/>
          <a:p>
            <a:fld id="{AEB79C15-5D37-41A6-BC15-BFA8D0060235}" type="slidenum">
              <a:rPr lang="en-US" smtClean="0"/>
              <a:pPr/>
              <a:t>18</a:t>
            </a:fld>
            <a:endParaRPr lang="en-US" smtClean="0"/>
          </a:p>
        </p:txBody>
      </p:sp>
      <p:sp>
        <p:nvSpPr>
          <p:cNvPr id="44037" name="Rectangle 3"/>
          <p:cNvSpPr>
            <a:spLocks noGrp="1" noChangeArrowheads="1"/>
          </p:cNvSpPr>
          <p:nvPr>
            <p:ph type="body" idx="1"/>
          </p:nvPr>
        </p:nvSpPr>
        <p:spPr>
          <a:xfrm>
            <a:off x="457200" y="1600200"/>
            <a:ext cx="8229600" cy="4953000"/>
          </a:xfrm>
        </p:spPr>
        <p:txBody>
          <a:bodyPr>
            <a:normAutofit fontScale="92500" lnSpcReduction="10000"/>
          </a:bodyPr>
          <a:lstStyle/>
          <a:p>
            <a:pPr algn="just" eaLnBrk="1" hangingPunct="1">
              <a:lnSpc>
                <a:spcPct val="120000"/>
              </a:lnSpc>
              <a:buFont typeface="Wingdings" pitchFamily="2" charset="2"/>
              <a:buChar char="v"/>
            </a:pPr>
            <a:r>
              <a:rPr lang="en-US" smtClean="0">
                <a:latin typeface="Arial" pitchFamily="34" charset="0"/>
                <a:cs typeface="Arial" pitchFamily="34" charset="0"/>
              </a:rPr>
              <a:t>Cho biết kết xuất của chương trình sau:</a:t>
            </a:r>
          </a:p>
          <a:p>
            <a:pPr lvl="1" algn="just" eaLnBrk="1" hangingPunct="1">
              <a:lnSpc>
                <a:spcPct val="90000"/>
              </a:lnSpc>
              <a:buFont typeface="Wingdings 2" pitchFamily="18" charset="2"/>
              <a:buNone/>
            </a:pPr>
            <a:r>
              <a:rPr lang="en-US" sz="2400" smtClean="0">
                <a:solidFill>
                  <a:srgbClr val="0000FF"/>
                </a:solidFill>
              </a:rPr>
              <a:t>void</a:t>
            </a:r>
            <a:r>
              <a:rPr lang="en-US" sz="2400" smtClean="0"/>
              <a:t> func (</a:t>
            </a:r>
            <a:r>
              <a:rPr lang="en-US" sz="2400" smtClean="0">
                <a:solidFill>
                  <a:srgbClr val="0000FF"/>
                </a:solidFill>
              </a:rPr>
              <a:t>int</a:t>
            </a:r>
            <a:r>
              <a:rPr lang="en-US" sz="2400" smtClean="0"/>
              <a:t> i,</a:t>
            </a:r>
            <a:r>
              <a:rPr lang="en-US" sz="2400" smtClean="0">
                <a:solidFill>
                  <a:srgbClr val="0000FF"/>
                </a:solidFill>
              </a:rPr>
              <a:t> int</a:t>
            </a:r>
            <a:r>
              <a:rPr lang="en-US" sz="2400" smtClean="0"/>
              <a:t> j = 0 ){</a:t>
            </a:r>
          </a:p>
          <a:p>
            <a:pPr lvl="1" algn="just" eaLnBrk="1" hangingPunct="1">
              <a:lnSpc>
                <a:spcPct val="90000"/>
              </a:lnSpc>
              <a:buFont typeface="Wingdings 2" pitchFamily="18" charset="2"/>
              <a:buNone/>
            </a:pPr>
            <a:r>
              <a:rPr lang="en-US" sz="2400" smtClean="0"/>
              <a:t>	cout &lt;&lt; “So nguyen: ” &lt;&lt; i &lt;&lt; “ ” &lt;&lt; j &lt;&lt; endl;</a:t>
            </a:r>
          </a:p>
          <a:p>
            <a:pPr lvl="1" algn="just" eaLnBrk="1" hangingPunct="1">
              <a:lnSpc>
                <a:spcPct val="90000"/>
              </a:lnSpc>
              <a:buFont typeface="Wingdings 2" pitchFamily="18" charset="2"/>
              <a:buNone/>
            </a:pPr>
            <a:r>
              <a:rPr lang="en-US" sz="2400" smtClean="0"/>
              <a:t>}</a:t>
            </a:r>
          </a:p>
          <a:p>
            <a:pPr lvl="1" algn="just" eaLnBrk="1" hangingPunct="1">
              <a:lnSpc>
                <a:spcPct val="90000"/>
              </a:lnSpc>
              <a:buFont typeface="Wingdings 2" pitchFamily="18" charset="2"/>
              <a:buNone/>
            </a:pPr>
            <a:r>
              <a:rPr lang="en-US" sz="2400" smtClean="0">
                <a:solidFill>
                  <a:srgbClr val="0000FF"/>
                </a:solidFill>
              </a:rPr>
              <a:t>void</a:t>
            </a:r>
            <a:r>
              <a:rPr lang="en-US" sz="2400" smtClean="0"/>
              <a:t> func (</a:t>
            </a:r>
            <a:r>
              <a:rPr lang="en-US" sz="2400" smtClean="0">
                <a:solidFill>
                  <a:srgbClr val="0000FF"/>
                </a:solidFill>
              </a:rPr>
              <a:t>float </a:t>
            </a:r>
            <a:r>
              <a:rPr lang="en-US" sz="2400" smtClean="0"/>
              <a:t>i = 0, </a:t>
            </a:r>
            <a:r>
              <a:rPr lang="en-US" sz="2400" smtClean="0">
                <a:solidFill>
                  <a:srgbClr val="0000FF"/>
                </a:solidFill>
              </a:rPr>
              <a:t>float </a:t>
            </a:r>
            <a:r>
              <a:rPr lang="en-US" sz="2400" smtClean="0"/>
              <a:t>j = 0){</a:t>
            </a:r>
          </a:p>
          <a:p>
            <a:pPr lvl="1" algn="just" eaLnBrk="1" hangingPunct="1">
              <a:lnSpc>
                <a:spcPct val="90000"/>
              </a:lnSpc>
              <a:buFont typeface="Wingdings 2" pitchFamily="18" charset="2"/>
              <a:buNone/>
            </a:pPr>
            <a:r>
              <a:rPr lang="en-US" sz="2400" smtClean="0"/>
              <a:t>	cout &lt;&lt; “So thuc:” &lt;&lt; i &lt;&lt; “ ” &lt;&lt; j &lt;&lt;endl;</a:t>
            </a:r>
          </a:p>
          <a:p>
            <a:pPr lvl="1" algn="just" eaLnBrk="1" hangingPunct="1">
              <a:lnSpc>
                <a:spcPct val="90000"/>
              </a:lnSpc>
              <a:buFont typeface="Wingdings 2" pitchFamily="18" charset="2"/>
              <a:buNone/>
            </a:pPr>
            <a:r>
              <a:rPr lang="en-US" sz="2400" smtClean="0"/>
              <a:t>}</a:t>
            </a:r>
          </a:p>
          <a:p>
            <a:pPr lvl="1" algn="just" eaLnBrk="1" hangingPunct="1">
              <a:lnSpc>
                <a:spcPct val="90000"/>
              </a:lnSpc>
              <a:buFont typeface="Wingdings 2" pitchFamily="18" charset="2"/>
              <a:buNone/>
            </a:pPr>
            <a:r>
              <a:rPr lang="en-US" sz="2400" smtClean="0">
                <a:solidFill>
                  <a:srgbClr val="0000FF"/>
                </a:solidFill>
              </a:rPr>
              <a:t>void</a:t>
            </a:r>
            <a:r>
              <a:rPr lang="en-US" sz="2400" smtClean="0"/>
              <a:t> main(){</a:t>
            </a:r>
          </a:p>
          <a:p>
            <a:pPr lvl="1" algn="just" eaLnBrk="1" hangingPunct="1">
              <a:lnSpc>
                <a:spcPct val="90000"/>
              </a:lnSpc>
              <a:buFont typeface="Wingdings 2" pitchFamily="18" charset="2"/>
              <a:buNone/>
            </a:pPr>
            <a:r>
              <a:rPr lang="en-US" sz="2400" smtClean="0"/>
              <a:t>	</a:t>
            </a:r>
            <a:r>
              <a:rPr lang="en-US" sz="2400" smtClean="0">
                <a:solidFill>
                  <a:srgbClr val="0000FF"/>
                </a:solidFill>
              </a:rPr>
              <a:t>int</a:t>
            </a:r>
            <a:r>
              <a:rPr lang="en-US" sz="2400" smtClean="0"/>
              <a:t> i = 1, j = 2;	</a:t>
            </a:r>
          </a:p>
          <a:p>
            <a:pPr lvl="1" algn="just" eaLnBrk="1" hangingPunct="1">
              <a:lnSpc>
                <a:spcPct val="90000"/>
              </a:lnSpc>
              <a:buFont typeface="Wingdings 2" pitchFamily="18" charset="2"/>
              <a:buNone/>
            </a:pPr>
            <a:r>
              <a:rPr lang="en-US" sz="2400">
                <a:solidFill>
                  <a:srgbClr val="0000FF"/>
                </a:solidFill>
              </a:rPr>
              <a:t>	</a:t>
            </a:r>
            <a:r>
              <a:rPr lang="en-US" sz="2400" smtClean="0">
                <a:solidFill>
                  <a:srgbClr val="0000FF"/>
                </a:solidFill>
              </a:rPr>
              <a:t>float</a:t>
            </a:r>
            <a:r>
              <a:rPr lang="en-US" sz="2400" smtClean="0"/>
              <a:t> f = 1.5, g = 2.5;</a:t>
            </a:r>
          </a:p>
          <a:p>
            <a:pPr lvl="1" algn="just" eaLnBrk="1" hangingPunct="1">
              <a:lnSpc>
                <a:spcPct val="90000"/>
              </a:lnSpc>
              <a:buFont typeface="Wingdings 2" pitchFamily="18" charset="2"/>
              <a:buNone/>
            </a:pPr>
            <a:r>
              <a:rPr lang="en-US" sz="2400" smtClean="0"/>
              <a:t>	func();		func(i);</a:t>
            </a:r>
          </a:p>
          <a:p>
            <a:pPr lvl="1" algn="just" eaLnBrk="1" hangingPunct="1">
              <a:lnSpc>
                <a:spcPct val="90000"/>
              </a:lnSpc>
              <a:buFont typeface="Wingdings 2" pitchFamily="18" charset="2"/>
              <a:buNone/>
            </a:pPr>
            <a:r>
              <a:rPr lang="en-US" sz="2400" smtClean="0"/>
              <a:t>	func(f);		func(i, j);</a:t>
            </a:r>
          </a:p>
          <a:p>
            <a:pPr lvl="1" algn="just" eaLnBrk="1" hangingPunct="1">
              <a:lnSpc>
                <a:spcPct val="90000"/>
              </a:lnSpc>
              <a:buFont typeface="Wingdings 2" pitchFamily="18" charset="2"/>
              <a:buNone/>
            </a:pPr>
            <a:r>
              <a:rPr lang="en-US" sz="2400" smtClean="0"/>
              <a:t>	func(f, g);</a:t>
            </a:r>
          </a:p>
          <a:p>
            <a:pPr lvl="1" algn="just" eaLnBrk="1" hangingPunct="1">
              <a:lnSpc>
                <a:spcPct val="90000"/>
              </a:lnSpc>
              <a:buFont typeface="Wingdings 2" pitchFamily="18" charset="2"/>
              <a:buNone/>
            </a:pPr>
            <a:r>
              <a:rPr lang="en-US" sz="2400" smtClean="0"/>
              <a:t>}</a:t>
            </a:r>
          </a:p>
        </p:txBody>
      </p:sp>
      <p:sp>
        <p:nvSpPr>
          <p:cNvPr id="6"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Bài tập 2</a:t>
            </a:r>
            <a:endParaRPr lang="en-US" b="1">
              <a:effectLst>
                <a:outerShdw blurRad="38100" dist="38100" dir="2700000" algn="tl">
                  <a:srgbClr val="000000">
                    <a:alpha val="43137"/>
                  </a:srgbClr>
                </a:outerShdw>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p:spPr>
        <p:txBody>
          <a:bodyPr/>
          <a:lstStyle/>
          <a:p>
            <a:r>
              <a:rPr lang="vi-VN" smtClean="0"/>
              <a:t>Lập trình hướng đối tượng</a:t>
            </a:r>
            <a:endParaRPr lang="en-US" smtClean="0"/>
          </a:p>
        </p:txBody>
      </p:sp>
      <p:sp>
        <p:nvSpPr>
          <p:cNvPr id="44035" name="Slide Number Placeholder 5"/>
          <p:cNvSpPr>
            <a:spLocks noGrp="1"/>
          </p:cNvSpPr>
          <p:nvPr>
            <p:ph type="sldNum" sz="quarter" idx="12"/>
          </p:nvPr>
        </p:nvSpPr>
        <p:spPr>
          <a:noFill/>
        </p:spPr>
        <p:txBody>
          <a:bodyPr/>
          <a:lstStyle/>
          <a:p>
            <a:fld id="{AEB79C15-5D37-41A6-BC15-BFA8D0060235}" type="slidenum">
              <a:rPr lang="en-US" smtClean="0"/>
              <a:pPr/>
              <a:t>19</a:t>
            </a:fld>
            <a:endParaRPr lang="en-US" smtClean="0"/>
          </a:p>
        </p:txBody>
      </p:sp>
      <p:sp>
        <p:nvSpPr>
          <p:cNvPr id="44037" name="Rectangle 3"/>
          <p:cNvSpPr>
            <a:spLocks noGrp="1" noChangeArrowheads="1"/>
          </p:cNvSpPr>
          <p:nvPr>
            <p:ph type="body" idx="1"/>
          </p:nvPr>
        </p:nvSpPr>
        <p:spPr>
          <a:xfrm>
            <a:off x="457200" y="1600200"/>
            <a:ext cx="8229600" cy="4953000"/>
          </a:xfrm>
        </p:spPr>
        <p:txBody>
          <a:bodyPr>
            <a:normAutofit/>
          </a:bodyPr>
          <a:lstStyle/>
          <a:p>
            <a:pPr marL="514350" indent="-514350" algn="just" eaLnBrk="1" hangingPunct="1">
              <a:lnSpc>
                <a:spcPct val="120000"/>
              </a:lnSpc>
              <a:buFont typeface="+mj-lt"/>
              <a:buAutoNum type="alphaLcPeriod"/>
            </a:pPr>
            <a:r>
              <a:rPr lang="en-US" smtClean="0">
                <a:latin typeface="Arial" pitchFamily="34" charset="0"/>
                <a:cs typeface="Arial" pitchFamily="34" charset="0"/>
              </a:rPr>
              <a:t>Viết chương trình nhập vào một phân số, rút gọn phân số và xuất kết quả.</a:t>
            </a:r>
          </a:p>
          <a:p>
            <a:pPr marL="514350" indent="-514350" algn="just" eaLnBrk="1" hangingPunct="1">
              <a:lnSpc>
                <a:spcPct val="120000"/>
              </a:lnSpc>
              <a:buFont typeface="+mj-lt"/>
              <a:buAutoNum type="alphaLcPeriod"/>
            </a:pPr>
            <a:r>
              <a:rPr lang="en-US" smtClean="0">
                <a:latin typeface="Arial" pitchFamily="34" charset="0"/>
                <a:cs typeface="Arial" pitchFamily="34" charset="0"/>
              </a:rPr>
              <a:t>Viết chương trình nhập vào hai phân số, tìm phân số lớn nhất và xuất kết quả.</a:t>
            </a:r>
          </a:p>
          <a:p>
            <a:pPr marL="514350" indent="-514350" algn="just">
              <a:lnSpc>
                <a:spcPct val="120000"/>
              </a:lnSpc>
              <a:buFont typeface="+mj-lt"/>
              <a:buAutoNum type="alphaLcPeriod"/>
            </a:pPr>
            <a:r>
              <a:rPr lang="vi-VN" smtClean="0">
                <a:latin typeface="Arial" pitchFamily="34" charset="0"/>
                <a:cs typeface="Arial" pitchFamily="34" charset="0"/>
              </a:rPr>
              <a:t>Viết chương trình nhập vào hai phân số. Tính tổng, hiệu, tích, thương giữa chúng và xuất kết quả.</a:t>
            </a:r>
            <a:endParaRPr lang="en-US" smtClean="0">
              <a:latin typeface="Arial" pitchFamily="34" charset="0"/>
              <a:cs typeface="Arial" pitchFamily="34" charset="0"/>
            </a:endParaRPr>
          </a:p>
        </p:txBody>
      </p:sp>
      <p:sp>
        <p:nvSpPr>
          <p:cNvPr id="6"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Bài tập 3</a:t>
            </a:r>
            <a:endParaRPr lang="en-US" b="1">
              <a:effectLst>
                <a:outerShdw blurRad="38100" dist="38100" dir="2700000" algn="tl">
                  <a:srgbClr val="000000">
                    <a:alpha val="43137"/>
                  </a:srgbClr>
                </a:outerShdw>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Nội dung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pPr>
              <a:defRPr/>
            </a:pPr>
            <a:fld id="{688F6725-D91E-415D-8720-601CB0D1C024}" type="slidenum">
              <a:rPr lang="en-US" smtClean="0">
                <a:latin typeface="Times New Roman" pitchFamily="18" charset="0"/>
                <a:cs typeface="Times New Roman" pitchFamily="18" charset="0"/>
              </a:rPr>
              <a:pPr>
                <a:defRPr/>
              </a:pPr>
              <a:t>2</a:t>
            </a:fld>
            <a:endParaRPr lang="en-US">
              <a:latin typeface="Times New Roman" pitchFamily="18" charset="0"/>
              <a:cs typeface="Times New Roman" pitchFamily="18" charset="0"/>
            </a:endParaRPr>
          </a:p>
        </p:txBody>
      </p:sp>
      <p:grpSp>
        <p:nvGrpSpPr>
          <p:cNvPr id="41" name="Group 40"/>
          <p:cNvGrpSpPr/>
          <p:nvPr/>
        </p:nvGrpSpPr>
        <p:grpSpPr>
          <a:xfrm>
            <a:off x="1828800" y="1371600"/>
            <a:ext cx="6400800" cy="665163"/>
            <a:chOff x="1828800" y="1665516"/>
            <a:chExt cx="6400800" cy="665163"/>
          </a:xfrm>
        </p:grpSpPr>
        <p:grpSp>
          <p:nvGrpSpPr>
            <p:cNvPr id="3" name="Group 3"/>
            <p:cNvGrpSpPr>
              <a:grpSpLocks/>
            </p:cNvGrpSpPr>
            <p:nvPr/>
          </p:nvGrpSpPr>
          <p:grpSpPr bwMode="auto">
            <a:xfrm>
              <a:off x="1828800" y="1665516"/>
              <a:ext cx="762000" cy="665163"/>
              <a:chOff x="1110" y="2656"/>
              <a:chExt cx="1549" cy="1351"/>
            </a:xfrm>
          </p:grpSpPr>
          <p:sp>
            <p:nvSpPr>
              <p:cNvPr id="4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5"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0" name="Line 11"/>
            <p:cNvSpPr>
              <a:spLocks noChangeShapeType="1"/>
            </p:cNvSpPr>
            <p:nvPr/>
          </p:nvSpPr>
          <p:spPr bwMode="auto">
            <a:xfrm>
              <a:off x="2438400" y="227511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1" name="Text Box 12"/>
            <p:cNvSpPr txBox="1">
              <a:spLocks noChangeArrowheads="1"/>
            </p:cNvSpPr>
            <p:nvPr/>
          </p:nvSpPr>
          <p:spPr bwMode="auto">
            <a:xfrm>
              <a:off x="2743200" y="1741716"/>
              <a:ext cx="5486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Một số lưu ý</a:t>
              </a:r>
              <a:endParaRPr lang="en-US" sz="2800" dirty="0">
                <a:latin typeface="Times New Roman" pitchFamily="18" charset="0"/>
                <a:cs typeface="Times New Roman" pitchFamily="18" charset="0"/>
              </a:endParaRPr>
            </a:p>
          </p:txBody>
        </p:sp>
        <p:sp>
          <p:nvSpPr>
            <p:cNvPr id="52" name="Text Box 13"/>
            <p:cNvSpPr txBox="1">
              <a:spLocks noChangeArrowheads="1"/>
            </p:cNvSpPr>
            <p:nvPr/>
          </p:nvSpPr>
          <p:spPr bwMode="gray">
            <a:xfrm>
              <a:off x="2025650" y="1763941"/>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1</a:t>
              </a:r>
            </a:p>
          </p:txBody>
        </p:sp>
      </p:grpSp>
      <p:grpSp>
        <p:nvGrpSpPr>
          <p:cNvPr id="42" name="Group 41"/>
          <p:cNvGrpSpPr/>
          <p:nvPr/>
        </p:nvGrpSpPr>
        <p:grpSpPr>
          <a:xfrm>
            <a:off x="1828800" y="2144484"/>
            <a:ext cx="5410200" cy="665163"/>
            <a:chOff x="1828800" y="2605314"/>
            <a:chExt cx="5410200" cy="665163"/>
          </a:xfrm>
        </p:grpSpPr>
        <p:grpSp>
          <p:nvGrpSpPr>
            <p:cNvPr id="7" name="Group 7"/>
            <p:cNvGrpSpPr>
              <a:grpSpLocks/>
            </p:cNvGrpSpPr>
            <p:nvPr/>
          </p:nvGrpSpPr>
          <p:grpSpPr bwMode="auto">
            <a:xfrm>
              <a:off x="1828800" y="2605314"/>
              <a:ext cx="762000" cy="665163"/>
              <a:chOff x="3174" y="2656"/>
              <a:chExt cx="1549" cy="1351"/>
            </a:xfrm>
          </p:grpSpPr>
          <p:sp>
            <p:nvSpPr>
              <p:cNvPr id="47"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8"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9"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3" name="Line 14"/>
            <p:cNvSpPr>
              <a:spLocks noChangeShapeType="1"/>
            </p:cNvSpPr>
            <p:nvPr/>
          </p:nvSpPr>
          <p:spPr bwMode="auto">
            <a:xfrm>
              <a:off x="2438400" y="318951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4" name="Text Box 15"/>
            <p:cNvSpPr txBox="1">
              <a:spLocks noChangeArrowheads="1"/>
            </p:cNvSpPr>
            <p:nvPr/>
          </p:nvSpPr>
          <p:spPr bwMode="auto">
            <a:xfrm>
              <a:off x="2743200" y="2656116"/>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Ngôn ngữ C++</a:t>
              </a:r>
              <a:endParaRPr lang="en-US" sz="2800" dirty="0">
                <a:latin typeface="Times New Roman" pitchFamily="18" charset="0"/>
                <a:cs typeface="Times New Roman" pitchFamily="18" charset="0"/>
              </a:endParaRPr>
            </a:p>
          </p:txBody>
        </p:sp>
        <p:sp>
          <p:nvSpPr>
            <p:cNvPr id="55" name="Text Box 16"/>
            <p:cNvSpPr txBox="1">
              <a:spLocks noChangeArrowheads="1"/>
            </p:cNvSpPr>
            <p:nvPr/>
          </p:nvSpPr>
          <p:spPr bwMode="gray">
            <a:xfrm>
              <a:off x="2025650" y="2775858"/>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2</a:t>
              </a:r>
            </a:p>
          </p:txBody>
        </p:sp>
      </p:grpSp>
      <p:grpSp>
        <p:nvGrpSpPr>
          <p:cNvPr id="46" name="Group 45"/>
          <p:cNvGrpSpPr/>
          <p:nvPr/>
        </p:nvGrpSpPr>
        <p:grpSpPr>
          <a:xfrm>
            <a:off x="1828800" y="2906484"/>
            <a:ext cx="5410200" cy="665163"/>
            <a:chOff x="1828800" y="3472091"/>
            <a:chExt cx="5410200" cy="665163"/>
          </a:xfrm>
        </p:grpSpPr>
        <p:grpSp>
          <p:nvGrpSpPr>
            <p:cNvPr id="8" name="Group 17"/>
            <p:cNvGrpSpPr>
              <a:grpSpLocks/>
            </p:cNvGrpSpPr>
            <p:nvPr/>
          </p:nvGrpSpPr>
          <p:grpSpPr bwMode="auto">
            <a:xfrm>
              <a:off x="1828800" y="3472091"/>
              <a:ext cx="762000" cy="665163"/>
              <a:chOff x="1110" y="2656"/>
              <a:chExt cx="1549" cy="1351"/>
            </a:xfrm>
          </p:grpSpPr>
          <p:sp>
            <p:nvSpPr>
              <p:cNvPr id="5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4" name="Line 25"/>
            <p:cNvSpPr>
              <a:spLocks noChangeShapeType="1"/>
            </p:cNvSpPr>
            <p:nvPr/>
          </p:nvSpPr>
          <p:spPr bwMode="auto">
            <a:xfrm>
              <a:off x="2438400" y="40816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5" name="Text Box 26"/>
            <p:cNvSpPr txBox="1">
              <a:spLocks noChangeArrowheads="1"/>
            </p:cNvSpPr>
            <p:nvPr/>
          </p:nvSpPr>
          <p:spPr bwMode="auto">
            <a:xfrm>
              <a:off x="2743200" y="35482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Tham số mặc nhiên</a:t>
              </a:r>
              <a:endParaRPr lang="en-US" sz="2800" dirty="0">
                <a:latin typeface="Times New Roman" pitchFamily="18" charset="0"/>
                <a:cs typeface="Times New Roman" pitchFamily="18" charset="0"/>
              </a:endParaRPr>
            </a:p>
          </p:txBody>
        </p:sp>
        <p:sp>
          <p:nvSpPr>
            <p:cNvPr id="66" name="Text Box 27"/>
            <p:cNvSpPr txBox="1">
              <a:spLocks noChangeArrowheads="1"/>
            </p:cNvSpPr>
            <p:nvPr/>
          </p:nvSpPr>
          <p:spPr bwMode="gray">
            <a:xfrm>
              <a:off x="2025650" y="35705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3</a:t>
              </a:r>
            </a:p>
          </p:txBody>
        </p:sp>
      </p:grpSp>
      <p:grpSp>
        <p:nvGrpSpPr>
          <p:cNvPr id="56" name="Group 55"/>
          <p:cNvGrpSpPr/>
          <p:nvPr/>
        </p:nvGrpSpPr>
        <p:grpSpPr>
          <a:xfrm>
            <a:off x="1828800" y="3668484"/>
            <a:ext cx="5410200" cy="665163"/>
            <a:chOff x="1828800" y="4386491"/>
            <a:chExt cx="5410200" cy="665163"/>
          </a:xfrm>
        </p:grpSpPr>
        <p:grpSp>
          <p:nvGrpSpPr>
            <p:cNvPr id="9" name="Group 21"/>
            <p:cNvGrpSpPr>
              <a:grpSpLocks/>
            </p:cNvGrpSpPr>
            <p:nvPr/>
          </p:nvGrpSpPr>
          <p:grpSpPr bwMode="auto">
            <a:xfrm>
              <a:off x="1828800" y="4386491"/>
              <a:ext cx="762000" cy="665163"/>
              <a:chOff x="3174" y="2656"/>
              <a:chExt cx="1549" cy="1351"/>
            </a:xfrm>
          </p:grpSpPr>
          <p:sp>
            <p:nvSpPr>
              <p:cNvPr id="6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3"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7" name="Line 28"/>
            <p:cNvSpPr>
              <a:spLocks noChangeShapeType="1"/>
            </p:cNvSpPr>
            <p:nvPr/>
          </p:nvSpPr>
          <p:spPr bwMode="auto">
            <a:xfrm>
              <a:off x="2438400" y="49960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 name="Text Box 29"/>
            <p:cNvSpPr txBox="1">
              <a:spLocks noChangeArrowheads="1"/>
            </p:cNvSpPr>
            <p:nvPr/>
          </p:nvSpPr>
          <p:spPr bwMode="auto">
            <a:xfrm>
              <a:off x="2743200" y="44626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Tái định nghĩa hàm</a:t>
              </a:r>
              <a:endParaRPr lang="en-US" sz="2800" dirty="0">
                <a:latin typeface="Times New Roman" pitchFamily="18" charset="0"/>
                <a:cs typeface="Times New Roman" pitchFamily="18" charset="0"/>
              </a:endParaRPr>
            </a:p>
          </p:txBody>
        </p:sp>
        <p:sp>
          <p:nvSpPr>
            <p:cNvPr id="69" name="Text Box 30"/>
            <p:cNvSpPr txBox="1">
              <a:spLocks noChangeArrowheads="1"/>
            </p:cNvSpPr>
            <p:nvPr/>
          </p:nvSpPr>
          <p:spPr bwMode="gray">
            <a:xfrm>
              <a:off x="2025650" y="44849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4</a:t>
              </a:r>
            </a:p>
          </p:txBody>
        </p:sp>
      </p:grpSp>
      <p:grpSp>
        <p:nvGrpSpPr>
          <p:cNvPr id="60" name="Group 59"/>
          <p:cNvGrpSpPr/>
          <p:nvPr/>
        </p:nvGrpSpPr>
        <p:grpSpPr>
          <a:xfrm>
            <a:off x="1828800" y="4440237"/>
            <a:ext cx="5413775" cy="665163"/>
            <a:chOff x="1828800" y="5323116"/>
            <a:chExt cx="5413775" cy="665163"/>
          </a:xfrm>
        </p:grpSpPr>
        <p:sp>
          <p:nvSpPr>
            <p:cNvPr id="70" name="Line 28"/>
            <p:cNvSpPr>
              <a:spLocks noChangeShapeType="1"/>
            </p:cNvSpPr>
            <p:nvPr/>
          </p:nvSpPr>
          <p:spPr bwMode="auto">
            <a:xfrm>
              <a:off x="2441975" y="5912079"/>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1" name="Text Box 29"/>
            <p:cNvSpPr txBox="1">
              <a:spLocks noChangeArrowheads="1"/>
            </p:cNvSpPr>
            <p:nvPr/>
          </p:nvSpPr>
          <p:spPr bwMode="auto">
            <a:xfrm>
              <a:off x="2746775" y="5378679"/>
              <a:ext cx="4492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Quản lý bộ nhớ động</a:t>
              </a:r>
            </a:p>
          </p:txBody>
        </p:sp>
        <p:sp>
          <p:nvSpPr>
            <p:cNvPr id="72" name="Text Box 30"/>
            <p:cNvSpPr txBox="1">
              <a:spLocks noChangeArrowheads="1"/>
            </p:cNvSpPr>
            <p:nvPr/>
          </p:nvSpPr>
          <p:spPr bwMode="gray">
            <a:xfrm>
              <a:off x="2028138" y="540090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smtClean="0">
                  <a:solidFill>
                    <a:schemeClr val="bg1"/>
                  </a:solidFill>
                  <a:latin typeface="Times New Roman" pitchFamily="18" charset="0"/>
                  <a:cs typeface="Times New Roman" pitchFamily="18" charset="0"/>
                </a:rPr>
                <a:t>5</a:t>
              </a:r>
              <a:endParaRPr lang="en-US" sz="2400" b="1" dirty="0">
                <a:solidFill>
                  <a:schemeClr val="bg1"/>
                </a:solidFill>
                <a:latin typeface="Times New Roman" pitchFamily="18" charset="0"/>
                <a:cs typeface="Times New Roman" pitchFamily="18" charset="0"/>
              </a:endParaRPr>
            </a:p>
          </p:txBody>
        </p:sp>
        <p:grpSp>
          <p:nvGrpSpPr>
            <p:cNvPr id="10" name="Group 17"/>
            <p:cNvGrpSpPr>
              <a:grpSpLocks/>
            </p:cNvGrpSpPr>
            <p:nvPr/>
          </p:nvGrpSpPr>
          <p:grpSpPr bwMode="auto">
            <a:xfrm>
              <a:off x="1828800" y="5323116"/>
              <a:ext cx="762000" cy="665163"/>
              <a:chOff x="1110" y="2656"/>
              <a:chExt cx="1549" cy="1351"/>
            </a:xfrm>
          </p:grpSpPr>
          <p:sp>
            <p:nvSpPr>
              <p:cNvPr id="7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smtClean="0">
                    <a:solidFill>
                      <a:schemeClr val="bg1"/>
                    </a:solidFill>
                    <a:latin typeface="Times New Roman" pitchFamily="18" charset="0"/>
                    <a:cs typeface="Times New Roman" pitchFamily="18" charset="0"/>
                  </a:rPr>
                  <a:t> </a:t>
                </a:r>
                <a:r>
                  <a:rPr lang="en-US" sz="2400" dirty="0" smtClean="0">
                    <a:solidFill>
                      <a:schemeClr val="bg1"/>
                    </a:solidFill>
                    <a:latin typeface="Times New Roman" pitchFamily="18" charset="0"/>
                    <a:cs typeface="Times New Roman" pitchFamily="18" charset="0"/>
                  </a:rPr>
                  <a:t>5</a:t>
                </a:r>
                <a:endParaRPr lang="en-US" sz="2400" dirty="0">
                  <a:solidFill>
                    <a:schemeClr val="bg1"/>
                  </a:solidFill>
                  <a:latin typeface="Times New Roman" pitchFamily="18" charset="0"/>
                  <a:cs typeface="Times New Roman" pitchFamily="18" charset="0"/>
                </a:endParaRPr>
              </a:p>
            </p:txBody>
          </p:sp>
        </p:grpSp>
      </p:grpSp>
      <p:grpSp>
        <p:nvGrpSpPr>
          <p:cNvPr id="73" name="Group 72"/>
          <p:cNvGrpSpPr/>
          <p:nvPr/>
        </p:nvGrpSpPr>
        <p:grpSpPr>
          <a:xfrm>
            <a:off x="1873074" y="5211411"/>
            <a:ext cx="5410200" cy="665163"/>
            <a:chOff x="1828800" y="4386491"/>
            <a:chExt cx="5410200" cy="665163"/>
          </a:xfrm>
        </p:grpSpPr>
        <p:grpSp>
          <p:nvGrpSpPr>
            <p:cNvPr id="77" name="Group 21"/>
            <p:cNvGrpSpPr>
              <a:grpSpLocks/>
            </p:cNvGrpSpPr>
            <p:nvPr/>
          </p:nvGrpSpPr>
          <p:grpSpPr bwMode="auto">
            <a:xfrm>
              <a:off x="1828800" y="4386491"/>
              <a:ext cx="762000" cy="665163"/>
              <a:chOff x="3174" y="2656"/>
              <a:chExt cx="1549" cy="1351"/>
            </a:xfrm>
          </p:grpSpPr>
          <p:sp>
            <p:nvSpPr>
              <p:cNvPr id="8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8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83"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78" name="Line 28"/>
            <p:cNvSpPr>
              <a:spLocks noChangeShapeType="1"/>
            </p:cNvSpPr>
            <p:nvPr/>
          </p:nvSpPr>
          <p:spPr bwMode="auto">
            <a:xfrm>
              <a:off x="2438400" y="49960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9" name="Text Box 29"/>
            <p:cNvSpPr txBox="1">
              <a:spLocks noChangeArrowheads="1"/>
            </p:cNvSpPr>
            <p:nvPr/>
          </p:nvSpPr>
          <p:spPr bwMode="auto">
            <a:xfrm>
              <a:off x="2743200" y="44626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Truyền tham số</a:t>
              </a:r>
              <a:endParaRPr lang="en-US" sz="2800" dirty="0">
                <a:latin typeface="Times New Roman" pitchFamily="18" charset="0"/>
                <a:cs typeface="Times New Roman" pitchFamily="18" charset="0"/>
              </a:endParaRPr>
            </a:p>
          </p:txBody>
        </p:sp>
        <p:sp>
          <p:nvSpPr>
            <p:cNvPr id="80" name="Text Box 30"/>
            <p:cNvSpPr txBox="1">
              <a:spLocks noChangeArrowheads="1"/>
            </p:cNvSpPr>
            <p:nvPr/>
          </p:nvSpPr>
          <p:spPr bwMode="gray">
            <a:xfrm>
              <a:off x="2025650" y="4484916"/>
              <a:ext cx="3385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solidFill>
                    <a:schemeClr val="bg1"/>
                  </a:solidFill>
                  <a:latin typeface="Times New Roman" pitchFamily="18" charset="0"/>
                  <a:cs typeface="Times New Roman" pitchFamily="18" charset="0"/>
                </a:rPr>
                <a:t>6</a:t>
              </a:r>
              <a:endParaRPr lang="en-US" sz="2400" b="1">
                <a:solidFill>
                  <a:schemeClr val="bg1"/>
                </a:solidFill>
                <a:latin typeface="Times New Roman" pitchFamily="18" charset="0"/>
                <a:cs typeface="Times New Roman" pitchFamily="18" charset="0"/>
              </a:endParaRPr>
            </a:p>
          </p:txBody>
        </p:sp>
      </p:grpSp>
      <p:grpSp>
        <p:nvGrpSpPr>
          <p:cNvPr id="84" name="Group 83"/>
          <p:cNvGrpSpPr/>
          <p:nvPr/>
        </p:nvGrpSpPr>
        <p:grpSpPr>
          <a:xfrm>
            <a:off x="1901425" y="5964237"/>
            <a:ext cx="5413775" cy="665163"/>
            <a:chOff x="1828800" y="5323116"/>
            <a:chExt cx="5413775" cy="665163"/>
          </a:xfrm>
        </p:grpSpPr>
        <p:sp>
          <p:nvSpPr>
            <p:cNvPr id="85" name="Line 28"/>
            <p:cNvSpPr>
              <a:spLocks noChangeShapeType="1"/>
            </p:cNvSpPr>
            <p:nvPr/>
          </p:nvSpPr>
          <p:spPr bwMode="auto">
            <a:xfrm>
              <a:off x="2441975" y="5912079"/>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86" name="Text Box 29"/>
            <p:cNvSpPr txBox="1">
              <a:spLocks noChangeArrowheads="1"/>
            </p:cNvSpPr>
            <p:nvPr/>
          </p:nvSpPr>
          <p:spPr bwMode="auto">
            <a:xfrm>
              <a:off x="2746775" y="5378679"/>
              <a:ext cx="4492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Inline Functions</a:t>
              </a:r>
              <a:endParaRPr lang="en-US" sz="2800" dirty="0">
                <a:latin typeface="Times New Roman" pitchFamily="18" charset="0"/>
                <a:cs typeface="Times New Roman" pitchFamily="18" charset="0"/>
              </a:endParaRPr>
            </a:p>
          </p:txBody>
        </p:sp>
        <p:sp>
          <p:nvSpPr>
            <p:cNvPr id="87" name="Text Box 30"/>
            <p:cNvSpPr txBox="1">
              <a:spLocks noChangeArrowheads="1"/>
            </p:cNvSpPr>
            <p:nvPr/>
          </p:nvSpPr>
          <p:spPr bwMode="gray">
            <a:xfrm>
              <a:off x="2028138" y="540090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smtClean="0">
                  <a:solidFill>
                    <a:schemeClr val="bg1"/>
                  </a:solidFill>
                  <a:latin typeface="Times New Roman" pitchFamily="18" charset="0"/>
                  <a:cs typeface="Times New Roman" pitchFamily="18" charset="0"/>
                </a:rPr>
                <a:t>5</a:t>
              </a:r>
              <a:endParaRPr lang="en-US" sz="2400" b="1" dirty="0">
                <a:solidFill>
                  <a:schemeClr val="bg1"/>
                </a:solidFill>
                <a:latin typeface="Times New Roman" pitchFamily="18" charset="0"/>
                <a:cs typeface="Times New Roman" pitchFamily="18" charset="0"/>
              </a:endParaRPr>
            </a:p>
          </p:txBody>
        </p:sp>
        <p:grpSp>
          <p:nvGrpSpPr>
            <p:cNvPr id="88" name="Group 17"/>
            <p:cNvGrpSpPr>
              <a:grpSpLocks/>
            </p:cNvGrpSpPr>
            <p:nvPr/>
          </p:nvGrpSpPr>
          <p:grpSpPr bwMode="auto">
            <a:xfrm>
              <a:off x="1828800" y="5323116"/>
              <a:ext cx="762000" cy="665163"/>
              <a:chOff x="1110" y="2656"/>
              <a:chExt cx="1549" cy="1351"/>
            </a:xfrm>
          </p:grpSpPr>
          <p:sp>
            <p:nvSpPr>
              <p:cNvPr id="89"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90"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91"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smtClean="0">
                    <a:solidFill>
                      <a:schemeClr val="bg1"/>
                    </a:solidFill>
                    <a:latin typeface="Times New Roman" pitchFamily="18" charset="0"/>
                    <a:cs typeface="Times New Roman" pitchFamily="18" charset="0"/>
                  </a:rPr>
                  <a:t> </a:t>
                </a:r>
                <a:r>
                  <a:rPr lang="en-US" sz="2400" smtClean="0">
                    <a:solidFill>
                      <a:schemeClr val="bg1"/>
                    </a:solidFill>
                    <a:latin typeface="Times New Roman" pitchFamily="18" charset="0"/>
                    <a:cs typeface="Times New Roman" pitchFamily="18" charset="0"/>
                  </a:rPr>
                  <a:t>7</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left)">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left)">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wipe(left)">
                                      <p:cBhvr>
                                        <p:cTn id="27" dur="500"/>
                                        <p:tgtEl>
                                          <p:spTgt spid="6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3"/>
                                        </p:tgtEl>
                                        <p:attrNameLst>
                                          <p:attrName>style.visibility</p:attrName>
                                        </p:attrNameLst>
                                      </p:cBhvr>
                                      <p:to>
                                        <p:strVal val="visible"/>
                                      </p:to>
                                    </p:set>
                                    <p:animEffect transition="in" filter="wipe(left)">
                                      <p:cBhvr>
                                        <p:cTn id="32" dur="500"/>
                                        <p:tgtEl>
                                          <p:spTgt spid="7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4"/>
                                        </p:tgtEl>
                                        <p:attrNameLst>
                                          <p:attrName>style.visibility</p:attrName>
                                        </p:attrNameLst>
                                      </p:cBhvr>
                                      <p:to>
                                        <p:strVal val="visible"/>
                                      </p:to>
                                    </p:set>
                                    <p:animEffect transition="in" filter="wipe(left)">
                                      <p:cBhvr>
                                        <p:cTn id="37"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p:spPr>
        <p:txBody>
          <a:bodyPr/>
          <a:lstStyle/>
          <a:p>
            <a:r>
              <a:rPr lang="vi-VN" smtClean="0"/>
              <a:t>Lập trình hướng đối tượng</a:t>
            </a:r>
            <a:endParaRPr lang="en-US" smtClean="0"/>
          </a:p>
        </p:txBody>
      </p:sp>
      <p:sp>
        <p:nvSpPr>
          <p:cNvPr id="44035" name="Slide Number Placeholder 5"/>
          <p:cNvSpPr>
            <a:spLocks noGrp="1"/>
          </p:cNvSpPr>
          <p:nvPr>
            <p:ph type="sldNum" sz="quarter" idx="12"/>
          </p:nvPr>
        </p:nvSpPr>
        <p:spPr>
          <a:noFill/>
        </p:spPr>
        <p:txBody>
          <a:bodyPr/>
          <a:lstStyle/>
          <a:p>
            <a:fld id="{AEB79C15-5D37-41A6-BC15-BFA8D0060235}" type="slidenum">
              <a:rPr lang="en-US" smtClean="0"/>
              <a:pPr/>
              <a:t>20</a:t>
            </a:fld>
            <a:endParaRPr lang="en-US" smtClean="0"/>
          </a:p>
        </p:txBody>
      </p:sp>
      <p:sp>
        <p:nvSpPr>
          <p:cNvPr id="44037" name="Rectangle 3"/>
          <p:cNvSpPr>
            <a:spLocks noGrp="1" noChangeArrowheads="1"/>
          </p:cNvSpPr>
          <p:nvPr>
            <p:ph type="body" idx="1"/>
          </p:nvPr>
        </p:nvSpPr>
        <p:spPr>
          <a:xfrm>
            <a:off x="457200" y="1600200"/>
            <a:ext cx="8229600" cy="4953000"/>
          </a:xfrm>
        </p:spPr>
        <p:txBody>
          <a:bodyPr>
            <a:normAutofit/>
          </a:bodyPr>
          <a:lstStyle/>
          <a:p>
            <a:pPr marL="514350" indent="-514350" algn="just">
              <a:lnSpc>
                <a:spcPct val="120000"/>
              </a:lnSpc>
              <a:buFont typeface="+mj-lt"/>
              <a:buAutoNum type="alphaLcPeriod"/>
            </a:pPr>
            <a:r>
              <a:rPr lang="vi-VN" smtClean="0">
                <a:latin typeface="Arial" pitchFamily="34" charset="0"/>
                <a:cs typeface="Arial" pitchFamily="34" charset="0"/>
              </a:rPr>
              <a:t>Viết chương trình nhập vào một ngày. Tìm ngày kế tiếp và xuất kết quả.</a:t>
            </a:r>
            <a:endParaRPr lang="en-US" smtClean="0">
              <a:latin typeface="Arial" pitchFamily="34" charset="0"/>
              <a:cs typeface="Arial" pitchFamily="34" charset="0"/>
            </a:endParaRPr>
          </a:p>
          <a:p>
            <a:pPr marL="514350" indent="-514350" algn="just">
              <a:lnSpc>
                <a:spcPct val="120000"/>
              </a:lnSpc>
              <a:buFont typeface="+mj-lt"/>
              <a:buAutoNum type="alphaLcPeriod"/>
            </a:pPr>
            <a:r>
              <a:rPr lang="vi-VN" smtClean="0">
                <a:latin typeface="Arial" pitchFamily="34" charset="0"/>
                <a:cs typeface="Arial" pitchFamily="34" charset="0"/>
              </a:rPr>
              <a:t>Viết chương trình nhập họ tên, điểm toán, điểm văn của một học sinh. Tính điểm trung bình và xuất kết quả.</a:t>
            </a:r>
            <a:endParaRPr lang="en-US" smtClean="0">
              <a:latin typeface="Arial" pitchFamily="34" charset="0"/>
              <a:cs typeface="Arial" pitchFamily="34" charset="0"/>
            </a:endParaRPr>
          </a:p>
        </p:txBody>
      </p:sp>
      <p:sp>
        <p:nvSpPr>
          <p:cNvPr id="6"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Bài tập 4</a:t>
            </a:r>
            <a:endParaRPr lang="en-US" b="1">
              <a:effectLst>
                <a:outerShdw blurRad="38100" dist="38100" dir="2700000" algn="tl">
                  <a:srgbClr val="000000">
                    <a:alpha val="43137"/>
                  </a:srgbClr>
                </a:outerShdw>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Bài tập 5</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Autofit/>
          </a:bodyPr>
          <a:lstStyle/>
          <a:p>
            <a:pPr algn="just">
              <a:lnSpc>
                <a:spcPct val="130000"/>
              </a:lnSpc>
              <a:spcBef>
                <a:spcPts val="300"/>
              </a:spcBef>
              <a:spcAft>
                <a:spcPts val="300"/>
              </a:spcAft>
              <a:buNone/>
            </a:pPr>
            <a:r>
              <a:rPr lang="vi-VN" sz="1600" smtClean="0">
                <a:solidFill>
                  <a:schemeClr val="tx1">
                    <a:lumMod val="95000"/>
                    <a:lumOff val="5000"/>
                  </a:schemeClr>
                </a:solidFill>
                <a:latin typeface="Arial" pitchFamily="34" charset="0"/>
                <a:cs typeface="Arial" pitchFamily="34" charset="0"/>
              </a:rPr>
              <a:t>Cho một danh sách lưu thông tin của các nhân viên trong một công ty, thông</a:t>
            </a:r>
            <a:r>
              <a:rPr lang="en-US" sz="1600" smtClean="0">
                <a:solidFill>
                  <a:schemeClr val="tx1">
                    <a:lumMod val="95000"/>
                    <a:lumOff val="5000"/>
                  </a:schemeClr>
                </a:solidFill>
                <a:latin typeface="Arial" pitchFamily="34" charset="0"/>
                <a:cs typeface="Arial" pitchFamily="34" charset="0"/>
              </a:rPr>
              <a:t> </a:t>
            </a:r>
            <a:r>
              <a:rPr lang="vi-VN" sz="1600" smtClean="0">
                <a:solidFill>
                  <a:schemeClr val="tx1">
                    <a:lumMod val="95000"/>
                    <a:lumOff val="5000"/>
                  </a:schemeClr>
                </a:solidFill>
                <a:latin typeface="Arial" pitchFamily="34" charset="0"/>
                <a:cs typeface="Arial" pitchFamily="34" charset="0"/>
              </a:rPr>
              <a:t>tin gồm:</a:t>
            </a:r>
          </a:p>
          <a:p>
            <a:pPr algn="just">
              <a:lnSpc>
                <a:spcPct val="130000"/>
              </a:lnSpc>
              <a:spcBef>
                <a:spcPts val="300"/>
              </a:spcBef>
              <a:spcAft>
                <a:spcPts val="300"/>
              </a:spcAft>
              <a:buNone/>
            </a:pPr>
            <a:r>
              <a:rPr lang="vi-VN" sz="1600" smtClean="0">
                <a:solidFill>
                  <a:schemeClr val="tx1">
                    <a:lumMod val="95000"/>
                    <a:lumOff val="5000"/>
                  </a:schemeClr>
                </a:solidFill>
                <a:latin typeface="Arial" pitchFamily="34" charset="0"/>
                <a:cs typeface="Arial" pitchFamily="34" charset="0"/>
              </a:rPr>
              <a:t>- Mã nhân viên (chuỗi, tối đa là 8 ký tự)</a:t>
            </a:r>
          </a:p>
          <a:p>
            <a:pPr algn="just">
              <a:lnSpc>
                <a:spcPct val="130000"/>
              </a:lnSpc>
              <a:spcBef>
                <a:spcPts val="300"/>
              </a:spcBef>
              <a:spcAft>
                <a:spcPts val="300"/>
              </a:spcAft>
              <a:buNone/>
            </a:pPr>
            <a:r>
              <a:rPr lang="vi-VN" sz="1600" smtClean="0">
                <a:solidFill>
                  <a:schemeClr val="tx1">
                    <a:lumMod val="95000"/>
                    <a:lumOff val="5000"/>
                  </a:schemeClr>
                </a:solidFill>
                <a:latin typeface="Arial" pitchFamily="34" charset="0"/>
                <a:cs typeface="Arial" pitchFamily="34" charset="0"/>
              </a:rPr>
              <a:t>- Họ và tên (chuỗi, tối đa là 20 ký tự)</a:t>
            </a:r>
          </a:p>
          <a:p>
            <a:pPr algn="just">
              <a:lnSpc>
                <a:spcPct val="130000"/>
              </a:lnSpc>
              <a:spcBef>
                <a:spcPts val="300"/>
              </a:spcBef>
              <a:spcAft>
                <a:spcPts val="300"/>
              </a:spcAft>
              <a:buNone/>
            </a:pPr>
            <a:r>
              <a:rPr lang="vi-VN" sz="1600" smtClean="0">
                <a:solidFill>
                  <a:schemeClr val="tx1">
                    <a:lumMod val="95000"/>
                    <a:lumOff val="5000"/>
                  </a:schemeClr>
                </a:solidFill>
                <a:latin typeface="Arial" pitchFamily="34" charset="0"/>
                <a:cs typeface="Arial" pitchFamily="34" charset="0"/>
              </a:rPr>
              <a:t>- Phòng ban (chuỗi, tối đa 10 ký tự)</a:t>
            </a:r>
          </a:p>
          <a:p>
            <a:pPr algn="just">
              <a:lnSpc>
                <a:spcPct val="130000"/>
              </a:lnSpc>
              <a:spcBef>
                <a:spcPts val="300"/>
              </a:spcBef>
              <a:spcAft>
                <a:spcPts val="300"/>
              </a:spcAft>
              <a:buNone/>
            </a:pPr>
            <a:r>
              <a:rPr lang="vi-VN" sz="1600" smtClean="0">
                <a:solidFill>
                  <a:schemeClr val="tx1">
                    <a:lumMod val="95000"/>
                    <a:lumOff val="5000"/>
                  </a:schemeClr>
                </a:solidFill>
                <a:latin typeface="Arial" pitchFamily="34" charset="0"/>
                <a:cs typeface="Arial" pitchFamily="34" charset="0"/>
              </a:rPr>
              <a:t>- Lương cơ bản (số nguyên)</a:t>
            </a:r>
          </a:p>
          <a:p>
            <a:pPr algn="just">
              <a:lnSpc>
                <a:spcPct val="130000"/>
              </a:lnSpc>
              <a:spcBef>
                <a:spcPts val="300"/>
              </a:spcBef>
              <a:spcAft>
                <a:spcPts val="300"/>
              </a:spcAft>
              <a:buNone/>
            </a:pPr>
            <a:r>
              <a:rPr lang="vi-VN" sz="1600" smtClean="0">
                <a:solidFill>
                  <a:schemeClr val="tx1">
                    <a:lumMod val="95000"/>
                    <a:lumOff val="5000"/>
                  </a:schemeClr>
                </a:solidFill>
                <a:latin typeface="Arial" pitchFamily="34" charset="0"/>
                <a:cs typeface="Arial" pitchFamily="34" charset="0"/>
              </a:rPr>
              <a:t>- Thưởng (số nguyên)</a:t>
            </a:r>
          </a:p>
          <a:p>
            <a:pPr algn="just">
              <a:lnSpc>
                <a:spcPct val="130000"/>
              </a:lnSpc>
              <a:spcBef>
                <a:spcPts val="300"/>
              </a:spcBef>
              <a:spcAft>
                <a:spcPts val="300"/>
              </a:spcAft>
              <a:buNone/>
            </a:pPr>
            <a:r>
              <a:rPr lang="vi-VN" sz="1600" smtClean="0">
                <a:solidFill>
                  <a:schemeClr val="tx1">
                    <a:lumMod val="95000"/>
                    <a:lumOff val="5000"/>
                  </a:schemeClr>
                </a:solidFill>
                <a:latin typeface="Arial" pitchFamily="34" charset="0"/>
                <a:cs typeface="Arial" pitchFamily="34" charset="0"/>
              </a:rPr>
              <a:t>- Thực lãnh (số nguyên, trong đó thực lãnh = lương cơ bản + thưởng )</a:t>
            </a:r>
          </a:p>
          <a:p>
            <a:pPr algn="just">
              <a:lnSpc>
                <a:spcPct val="130000"/>
              </a:lnSpc>
              <a:spcBef>
                <a:spcPts val="300"/>
              </a:spcBef>
              <a:spcAft>
                <a:spcPts val="300"/>
              </a:spcAft>
              <a:buNone/>
            </a:pPr>
            <a:r>
              <a:rPr lang="vi-VN" sz="1600" smtClean="0">
                <a:solidFill>
                  <a:schemeClr val="tx1">
                    <a:lumMod val="95000"/>
                    <a:lumOff val="5000"/>
                  </a:schemeClr>
                </a:solidFill>
                <a:latin typeface="Arial" pitchFamily="34" charset="0"/>
                <a:cs typeface="Arial" pitchFamily="34" charset="0"/>
              </a:rPr>
              <a:t>Hãy thực hiện các công việc sau:</a:t>
            </a:r>
          </a:p>
          <a:p>
            <a:pPr algn="just">
              <a:lnSpc>
                <a:spcPct val="130000"/>
              </a:lnSpc>
              <a:spcBef>
                <a:spcPts val="300"/>
              </a:spcBef>
              <a:spcAft>
                <a:spcPts val="300"/>
              </a:spcAft>
              <a:buNone/>
            </a:pPr>
            <a:r>
              <a:rPr lang="vi-VN" sz="1600" smtClean="0">
                <a:solidFill>
                  <a:schemeClr val="tx1">
                    <a:lumMod val="95000"/>
                    <a:lumOff val="5000"/>
                  </a:schemeClr>
                </a:solidFill>
                <a:latin typeface="Arial" pitchFamily="34" charset="0"/>
                <a:cs typeface="Arial" pitchFamily="34" charset="0"/>
              </a:rPr>
              <a:t>a.Tính tổng thực lãnh tháng của tất cả nhân viên trong công ty.</a:t>
            </a:r>
          </a:p>
          <a:p>
            <a:pPr algn="just">
              <a:lnSpc>
                <a:spcPct val="130000"/>
              </a:lnSpc>
              <a:spcBef>
                <a:spcPts val="300"/>
              </a:spcBef>
              <a:spcAft>
                <a:spcPts val="300"/>
              </a:spcAft>
              <a:buNone/>
            </a:pPr>
            <a:r>
              <a:rPr lang="vi-VN" sz="1600" smtClean="0">
                <a:solidFill>
                  <a:schemeClr val="tx1">
                    <a:lumMod val="95000"/>
                    <a:lumOff val="5000"/>
                  </a:schemeClr>
                </a:solidFill>
                <a:latin typeface="Arial" pitchFamily="34" charset="0"/>
                <a:cs typeface="Arial" pitchFamily="34" charset="0"/>
              </a:rPr>
              <a:t>b.In danh sách những nhân viên có mức lương cơ bản thấp nhất.</a:t>
            </a:r>
          </a:p>
          <a:p>
            <a:pPr algn="just">
              <a:lnSpc>
                <a:spcPct val="130000"/>
              </a:lnSpc>
              <a:spcBef>
                <a:spcPts val="300"/>
              </a:spcBef>
              <a:spcAft>
                <a:spcPts val="300"/>
              </a:spcAft>
              <a:buNone/>
            </a:pPr>
            <a:r>
              <a:rPr lang="vi-VN" sz="1600" smtClean="0">
                <a:solidFill>
                  <a:schemeClr val="tx1">
                    <a:lumMod val="95000"/>
                    <a:lumOff val="5000"/>
                  </a:schemeClr>
                </a:solidFill>
                <a:latin typeface="Arial" pitchFamily="34" charset="0"/>
                <a:cs typeface="Arial" pitchFamily="34" charset="0"/>
              </a:rPr>
              <a:t>c.Đếm số lượng nhân viên có mức thưởng &gt;= 1200000.</a:t>
            </a:r>
          </a:p>
          <a:p>
            <a:pPr marL="0" indent="0" algn="just">
              <a:lnSpc>
                <a:spcPct val="130000"/>
              </a:lnSpc>
              <a:spcBef>
                <a:spcPts val="300"/>
              </a:spcBef>
              <a:spcAft>
                <a:spcPts val="300"/>
              </a:spcAft>
              <a:buNone/>
            </a:pPr>
            <a:r>
              <a:rPr lang="vi-VN" sz="1600" smtClean="0">
                <a:solidFill>
                  <a:schemeClr val="tx1">
                    <a:lumMod val="95000"/>
                    <a:lumOff val="5000"/>
                  </a:schemeClr>
                </a:solidFill>
                <a:latin typeface="Arial" pitchFamily="34" charset="0"/>
                <a:cs typeface="Arial" pitchFamily="34" charset="0"/>
              </a:rPr>
              <a:t>d.In danh sách các nhân viên tăng dần theo phòng ban, nếu phòng ban trùng nhau thì</a:t>
            </a:r>
            <a:r>
              <a:rPr lang="en-US" sz="1600" smtClean="0">
                <a:solidFill>
                  <a:schemeClr val="tx1">
                    <a:lumMod val="95000"/>
                    <a:lumOff val="5000"/>
                  </a:schemeClr>
                </a:solidFill>
                <a:latin typeface="Arial" pitchFamily="34" charset="0"/>
                <a:cs typeface="Arial" pitchFamily="34" charset="0"/>
              </a:rPr>
              <a:t> </a:t>
            </a:r>
            <a:r>
              <a:rPr lang="vi-VN" sz="1600" smtClean="0">
                <a:solidFill>
                  <a:schemeClr val="tx1">
                    <a:lumMod val="95000"/>
                    <a:lumOff val="5000"/>
                  </a:schemeClr>
                </a:solidFill>
                <a:latin typeface="Arial" pitchFamily="34" charset="0"/>
                <a:cs typeface="Arial" pitchFamily="34" charset="0"/>
              </a:rPr>
              <a:t>giảm dần theo mã nhân viên.</a:t>
            </a:r>
            <a:endParaRPr lang="en-US" sz="1600" smtClean="0">
              <a:solidFill>
                <a:schemeClr val="tx1">
                  <a:lumMod val="95000"/>
                  <a:lumOff val="5000"/>
                </a:schemeClr>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21</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4" y="297180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The end</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Footer Placeholder 2"/>
          <p:cNvSpPr>
            <a:spLocks noGrp="1"/>
          </p:cNvSpPr>
          <p:nvPr>
            <p:ph type="ftr" sz="quarter" idx="11"/>
          </p:nvPr>
        </p:nvSpPr>
        <p:spPr/>
        <p:txBody>
          <a:bodyPr/>
          <a:lstStyle/>
          <a:p>
            <a:pPr>
              <a:defRPr/>
            </a:pPr>
            <a:r>
              <a:rPr lang="vi-VN" smtClean="0"/>
              <a:t>Lập trình hướng đối tượng</a:t>
            </a:r>
            <a:endParaRPr lang="en-US"/>
          </a:p>
        </p:txBody>
      </p:sp>
      <p:sp>
        <p:nvSpPr>
          <p:cNvPr id="4" name="Slide Number Placeholder 3"/>
          <p:cNvSpPr>
            <a:spLocks noGrp="1"/>
          </p:cNvSpPr>
          <p:nvPr>
            <p:ph type="sldNum" sz="quarter" idx="12"/>
          </p:nvPr>
        </p:nvSpPr>
        <p:spPr/>
        <p:txBody>
          <a:bodyPr/>
          <a:lstStyle/>
          <a:p>
            <a:pPr>
              <a:defRPr/>
            </a:pPr>
            <a:fld id="{C28B05EC-EEAD-4141-B1F4-06C30AD2BDCB}" type="slidenum">
              <a:rPr lang="en-US" smtClean="0"/>
              <a:pPr>
                <a:defRPr/>
              </a:pPr>
              <a:t>22</a:t>
            </a:fld>
            <a:endParaRPr lang="en-US"/>
          </a:p>
        </p:txBody>
      </p:sp>
    </p:spTree>
    <p:extLst>
      <p:ext uri="{BB962C8B-B14F-4D97-AF65-F5344CB8AC3E}">
        <p14:creationId xmlns:p14="http://schemas.microsoft.com/office/powerpoint/2010/main" val="393189042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Tái định nghĩa hàm</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mtClean="0">
                <a:solidFill>
                  <a:schemeClr val="tx1">
                    <a:lumMod val="95000"/>
                    <a:lumOff val="5000"/>
                  </a:schemeClr>
                </a:solidFill>
                <a:latin typeface="Arial" pitchFamily="34" charset="0"/>
                <a:cs typeface="Arial" pitchFamily="34" charset="0"/>
              </a:rPr>
              <a:t>Funtions overloading</a:t>
            </a:r>
          </a:p>
          <a:p>
            <a:pPr algn="just">
              <a:lnSpc>
                <a:spcPct val="130000"/>
              </a:lnSpc>
              <a:spcBef>
                <a:spcPts val="300"/>
              </a:spcBef>
              <a:spcAft>
                <a:spcPts val="300"/>
              </a:spcAft>
              <a:buFont typeface="Wingdings" pitchFamily="2" charset="2"/>
              <a:buChar char="v"/>
            </a:pPr>
            <a:endParaRPr lang="en-US"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mtClean="0">
                <a:solidFill>
                  <a:schemeClr val="tx1">
                    <a:lumMod val="95000"/>
                    <a:lumOff val="5000"/>
                  </a:schemeClr>
                </a:solidFill>
                <a:latin typeface="Arial" pitchFamily="34" charset="0"/>
                <a:cs typeface="Arial" pitchFamily="34" charset="0"/>
              </a:rPr>
              <a:t>C++ cho phép </a:t>
            </a:r>
            <a:r>
              <a:rPr lang="en-US" smtClean="0">
                <a:solidFill>
                  <a:srgbClr val="FF3300"/>
                </a:solidFill>
                <a:latin typeface="Arial" pitchFamily="34" charset="0"/>
                <a:cs typeface="Arial" pitchFamily="34" charset="0"/>
              </a:rPr>
              <a:t>định nghĩa các hàm trùng tên.</a:t>
            </a:r>
          </a:p>
          <a:p>
            <a:pPr algn="just">
              <a:lnSpc>
                <a:spcPct val="130000"/>
              </a:lnSpc>
              <a:spcBef>
                <a:spcPts val="300"/>
              </a:spcBef>
              <a:spcAft>
                <a:spcPts val="300"/>
              </a:spcAft>
              <a:buFont typeface="Wingdings" pitchFamily="2" charset="2"/>
              <a:buChar char="v"/>
            </a:pPr>
            <a:endParaRPr lang="en-US" smtClean="0">
              <a:solidFill>
                <a:srgbClr val="0000FF"/>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a:t>
            </a:fld>
            <a:endParaRPr lang="en-US"/>
          </a:p>
        </p:txBody>
      </p:sp>
      <p:grpSp>
        <p:nvGrpSpPr>
          <p:cNvPr id="7" name="Group 3"/>
          <p:cNvGrpSpPr>
            <a:grpSpLocks/>
          </p:cNvGrpSpPr>
          <p:nvPr/>
        </p:nvGrpSpPr>
        <p:grpSpPr bwMode="auto">
          <a:xfrm>
            <a:off x="838362" y="2409498"/>
            <a:ext cx="8000838" cy="1600200"/>
            <a:chOff x="288" y="1296"/>
            <a:chExt cx="5087" cy="768"/>
          </a:xfrm>
        </p:grpSpPr>
        <p:sp>
          <p:nvSpPr>
            <p:cNvPr id="8" name="Rectangle 4"/>
            <p:cNvSpPr>
              <a:spLocks noChangeArrowheads="1"/>
            </p:cNvSpPr>
            <p:nvPr/>
          </p:nvSpPr>
          <p:spPr bwMode="auto">
            <a:xfrm>
              <a:off x="288" y="1296"/>
              <a:ext cx="2256" cy="768"/>
            </a:xfrm>
            <a:prstGeom prst="rect">
              <a:avLst/>
            </a:prstGeom>
            <a:solidFill>
              <a:schemeClr val="accent3">
                <a:lumMod val="85000"/>
              </a:schemeClr>
            </a:solidFill>
            <a:ln w="9525">
              <a:solidFill>
                <a:srgbClr val="CC483E"/>
              </a:solidFill>
              <a:miter lim="800000"/>
              <a:headEnd/>
              <a:tailEnd/>
            </a:ln>
          </p:spPr>
          <p:txBody>
            <a:bodyPr/>
            <a:lstStyle/>
            <a:p>
              <a:pPr marL="342900" indent="-342900">
                <a:lnSpc>
                  <a:spcPct val="150000"/>
                </a:lnSpc>
                <a:spcBef>
                  <a:spcPct val="20000"/>
                </a:spcBef>
              </a:pPr>
              <a:r>
                <a:rPr lang="en-US" sz="2000" err="1">
                  <a:latin typeface="Courier New" pitchFamily="49" charset="0"/>
                </a:rPr>
                <a:t>int</a:t>
              </a:r>
              <a:r>
                <a:rPr lang="en-US" sz="2000">
                  <a:latin typeface="Courier New" pitchFamily="49" charset="0"/>
                </a:rPr>
                <a:t> abs(</a:t>
              </a:r>
              <a:r>
                <a:rPr lang="en-US" sz="2000" err="1">
                  <a:latin typeface="Courier New" pitchFamily="49" charset="0"/>
                </a:rPr>
                <a:t>int</a:t>
              </a:r>
              <a:r>
                <a:rPr lang="en-US" sz="2000">
                  <a:latin typeface="Courier New" pitchFamily="49" charset="0"/>
                </a:rPr>
                <a:t> </a:t>
              </a:r>
              <a:r>
                <a:rPr lang="en-US" sz="2000" err="1">
                  <a:latin typeface="Courier New" pitchFamily="49" charset="0"/>
                </a:rPr>
                <a:t>i</a:t>
              </a:r>
              <a:r>
                <a:rPr lang="en-US" sz="2000">
                  <a:latin typeface="Courier New" pitchFamily="49" charset="0"/>
                </a:rPr>
                <a:t>);</a:t>
              </a:r>
            </a:p>
            <a:p>
              <a:pPr marL="342900" indent="-342900">
                <a:lnSpc>
                  <a:spcPct val="150000"/>
                </a:lnSpc>
                <a:spcBef>
                  <a:spcPct val="20000"/>
                </a:spcBef>
              </a:pPr>
              <a:r>
                <a:rPr lang="en-US" sz="2000">
                  <a:latin typeface="Courier New" pitchFamily="49" charset="0"/>
                </a:rPr>
                <a:t>long labs(long l);</a:t>
              </a:r>
            </a:p>
            <a:p>
              <a:pPr marL="342900" indent="-342900">
                <a:lnSpc>
                  <a:spcPct val="150000"/>
                </a:lnSpc>
                <a:spcBef>
                  <a:spcPct val="20000"/>
                </a:spcBef>
              </a:pPr>
              <a:r>
                <a:rPr lang="en-US" sz="2000">
                  <a:latin typeface="Courier New" pitchFamily="49" charset="0"/>
                </a:rPr>
                <a:t>double </a:t>
              </a:r>
              <a:r>
                <a:rPr lang="en-US" sz="2000" err="1">
                  <a:latin typeface="Courier New" pitchFamily="49" charset="0"/>
                </a:rPr>
                <a:t>fabs</a:t>
              </a:r>
              <a:r>
                <a:rPr lang="en-US" sz="2000">
                  <a:latin typeface="Courier New" pitchFamily="49" charset="0"/>
                </a:rPr>
                <a:t>(double d);</a:t>
              </a:r>
            </a:p>
          </p:txBody>
        </p:sp>
        <p:sp>
          <p:nvSpPr>
            <p:cNvPr id="9" name="Rectangle 5"/>
            <p:cNvSpPr>
              <a:spLocks noChangeArrowheads="1"/>
            </p:cNvSpPr>
            <p:nvPr/>
          </p:nvSpPr>
          <p:spPr bwMode="auto">
            <a:xfrm>
              <a:off x="3216" y="1296"/>
              <a:ext cx="2159" cy="768"/>
            </a:xfrm>
            <a:prstGeom prst="rect">
              <a:avLst/>
            </a:prstGeom>
            <a:solidFill>
              <a:schemeClr val="accent3">
                <a:lumMod val="85000"/>
              </a:schemeClr>
            </a:solidFill>
            <a:ln w="9525">
              <a:solidFill>
                <a:srgbClr val="CC483E"/>
              </a:solidFill>
              <a:miter lim="800000"/>
              <a:headEnd/>
              <a:tailEnd/>
            </a:ln>
          </p:spPr>
          <p:txBody>
            <a:bodyPr/>
            <a:lstStyle/>
            <a:p>
              <a:pPr marL="342900" indent="-342900">
                <a:lnSpc>
                  <a:spcPct val="150000"/>
                </a:lnSpc>
                <a:spcBef>
                  <a:spcPct val="20000"/>
                </a:spcBef>
              </a:pPr>
              <a:r>
                <a:rPr lang="en-US" sz="2000" err="1">
                  <a:latin typeface="Courier New" pitchFamily="49" charset="0"/>
                </a:rPr>
                <a:t>int</a:t>
              </a:r>
              <a:r>
                <a:rPr lang="en-US" sz="2000">
                  <a:latin typeface="Courier New" pitchFamily="49" charset="0"/>
                </a:rPr>
                <a:t> abs(</a:t>
              </a:r>
              <a:r>
                <a:rPr lang="en-US" sz="2000" err="1">
                  <a:latin typeface="Courier New" pitchFamily="49" charset="0"/>
                </a:rPr>
                <a:t>int</a:t>
              </a:r>
              <a:r>
                <a:rPr lang="en-US" sz="2000">
                  <a:latin typeface="Courier New" pitchFamily="49" charset="0"/>
                </a:rPr>
                <a:t> </a:t>
              </a:r>
              <a:r>
                <a:rPr lang="en-US" sz="2000" err="1">
                  <a:latin typeface="Courier New" pitchFamily="49" charset="0"/>
                </a:rPr>
                <a:t>i</a:t>
              </a:r>
              <a:r>
                <a:rPr lang="en-US" sz="2000">
                  <a:latin typeface="Courier New" pitchFamily="49" charset="0"/>
                </a:rPr>
                <a:t>);</a:t>
              </a:r>
            </a:p>
            <a:p>
              <a:pPr marL="342900" indent="-342900">
                <a:lnSpc>
                  <a:spcPct val="150000"/>
                </a:lnSpc>
                <a:spcBef>
                  <a:spcPct val="20000"/>
                </a:spcBef>
              </a:pPr>
              <a:r>
                <a:rPr lang="en-US" sz="2000">
                  <a:latin typeface="Courier New" pitchFamily="49" charset="0"/>
                </a:rPr>
                <a:t>long abs(long l);</a:t>
              </a:r>
            </a:p>
            <a:p>
              <a:pPr marL="342900" indent="-342900">
                <a:lnSpc>
                  <a:spcPct val="150000"/>
                </a:lnSpc>
                <a:spcBef>
                  <a:spcPct val="20000"/>
                </a:spcBef>
              </a:pPr>
              <a:r>
                <a:rPr lang="en-US" sz="2000">
                  <a:latin typeface="Courier New" pitchFamily="49" charset="0"/>
                </a:rPr>
                <a:t>double abs(double d);</a:t>
              </a:r>
            </a:p>
          </p:txBody>
        </p:sp>
        <p:sp>
          <p:nvSpPr>
            <p:cNvPr id="10" name="AutoShape 6"/>
            <p:cNvSpPr>
              <a:spLocks noChangeArrowheads="1"/>
            </p:cNvSpPr>
            <p:nvPr/>
          </p:nvSpPr>
          <p:spPr bwMode="auto">
            <a:xfrm>
              <a:off x="2640" y="1488"/>
              <a:ext cx="480" cy="384"/>
            </a:xfrm>
            <a:prstGeom prst="rightArrow">
              <a:avLst>
                <a:gd name="adj1" fmla="val 50000"/>
                <a:gd name="adj2" fmla="val 31250"/>
              </a:avLst>
            </a:prstGeom>
            <a:noFill/>
            <a:ln w="9525">
              <a:solidFill>
                <a:srgbClr val="CC483E"/>
              </a:solidFill>
              <a:miter lim="800000"/>
              <a:headEnd/>
              <a:tailEnd/>
            </a:ln>
            <a:effectLst/>
          </p:spPr>
          <p:txBody>
            <a:bodyPr wrap="none" anchor="ctr"/>
            <a:lstStyle/>
            <a:p>
              <a:pPr algn="ctr"/>
              <a:endParaRPr lang="vi-VN">
                <a:solidFill>
                  <a:srgbClr val="CC483E"/>
                </a:solidFill>
              </a:endParaRPr>
            </a:p>
          </p:txBody>
        </p:sp>
      </p:gr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Tái định nghĩa hàm</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fontScale="92500" lnSpcReduction="10000"/>
          </a:bodyPr>
          <a:lstStyle/>
          <a:p>
            <a:pPr algn="just">
              <a:lnSpc>
                <a:spcPct val="130000"/>
              </a:lnSpc>
              <a:spcBef>
                <a:spcPts val="300"/>
              </a:spcBef>
              <a:spcAft>
                <a:spcPts val="300"/>
              </a:spcAft>
              <a:buFont typeface="Wingdings" pitchFamily="2" charset="2"/>
              <a:buChar char="v"/>
            </a:pPr>
            <a:r>
              <a:rPr lang="en-US" dirty="0" smtClean="0">
                <a:solidFill>
                  <a:srgbClr val="0000FF"/>
                </a:solidFill>
                <a:latin typeface="Arial" pitchFamily="34" charset="0"/>
                <a:cs typeface="Arial" pitchFamily="34" charset="0"/>
              </a:rPr>
              <a:t>Qui </a:t>
            </a:r>
            <a:r>
              <a:rPr lang="en-US" dirty="0" err="1" smtClean="0">
                <a:solidFill>
                  <a:srgbClr val="0000FF"/>
                </a:solidFill>
                <a:latin typeface="Arial" pitchFamily="34" charset="0"/>
                <a:cs typeface="Arial" pitchFamily="34" charset="0"/>
              </a:rPr>
              <a:t>tắc</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tái</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định</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nghĩa</a:t>
            </a:r>
            <a:r>
              <a:rPr lang="vi-VN" dirty="0" smtClean="0">
                <a:solidFill>
                  <a:srgbClr val="0000FF"/>
                </a:solidFill>
                <a:latin typeface="Arial" pitchFamily="34" charset="0"/>
                <a:cs typeface="Arial" pitchFamily="34" charset="0"/>
              </a:rPr>
              <a:t>:</a:t>
            </a:r>
            <a:endParaRPr lang="en-US" dirty="0" smtClean="0">
              <a:solidFill>
                <a:srgbClr val="0000FF"/>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hàm</a:t>
            </a:r>
            <a:r>
              <a:rPr lang="en-US" dirty="0" smtClean="0">
                <a:latin typeface="Arial" pitchFamily="34" charset="0"/>
                <a:cs typeface="Arial" pitchFamily="34" charset="0"/>
              </a:rPr>
              <a:t> </a:t>
            </a:r>
            <a:r>
              <a:rPr lang="en-US" dirty="0" err="1" smtClean="0">
                <a:solidFill>
                  <a:srgbClr val="FF3300"/>
                </a:solidFill>
                <a:latin typeface="Arial" pitchFamily="34" charset="0"/>
                <a:cs typeface="Arial" pitchFamily="34" charset="0"/>
              </a:rPr>
              <a:t>trùng</a:t>
            </a:r>
            <a:r>
              <a:rPr lang="en-US" dirty="0" smtClean="0">
                <a:solidFill>
                  <a:srgbClr val="FF3300"/>
                </a:solidFill>
                <a:latin typeface="Arial" pitchFamily="34" charset="0"/>
                <a:cs typeface="Arial" pitchFamily="34" charset="0"/>
              </a:rPr>
              <a:t> </a:t>
            </a:r>
            <a:r>
              <a:rPr lang="en-US" dirty="0" err="1" smtClean="0">
                <a:solidFill>
                  <a:srgbClr val="FF3300"/>
                </a:solidFill>
                <a:latin typeface="Arial" pitchFamily="34" charset="0"/>
                <a:cs typeface="Arial" pitchFamily="34" charset="0"/>
              </a:rPr>
              <a:t>tên</a:t>
            </a:r>
            <a:r>
              <a:rPr lang="en-US" dirty="0" smtClean="0">
                <a:solidFill>
                  <a:srgbClr val="FF3300"/>
                </a:solidFill>
                <a:latin typeface="Arial" pitchFamily="34" charset="0"/>
                <a:cs typeface="Arial" pitchFamily="34" charset="0"/>
              </a:rPr>
              <a:t> </a:t>
            </a:r>
            <a:r>
              <a:rPr lang="en-US" dirty="0" err="1" smtClean="0">
                <a:latin typeface="Arial" pitchFamily="34" charset="0"/>
                <a:cs typeface="Arial" pitchFamily="34" charset="0"/>
              </a:rPr>
              <a:t>phải</a:t>
            </a:r>
            <a:r>
              <a:rPr lang="en-US" dirty="0" smtClean="0">
                <a:latin typeface="Arial" pitchFamily="34" charset="0"/>
                <a:cs typeface="Arial" pitchFamily="34" charset="0"/>
              </a:rPr>
              <a:t> </a:t>
            </a:r>
            <a:r>
              <a:rPr lang="en-US" dirty="0" err="1" smtClean="0">
                <a:solidFill>
                  <a:srgbClr val="FF3300"/>
                </a:solidFill>
                <a:latin typeface="Arial" pitchFamily="34" charset="0"/>
                <a:cs typeface="Arial" pitchFamily="34" charset="0"/>
              </a:rPr>
              <a:t>khác</a:t>
            </a:r>
            <a:r>
              <a:rPr lang="en-US" dirty="0" smtClean="0">
                <a:latin typeface="Arial" pitchFamily="34" charset="0"/>
                <a:cs typeface="Arial" pitchFamily="34" charset="0"/>
              </a:rPr>
              <a:t> </a:t>
            </a:r>
            <a:r>
              <a:rPr lang="en-US" dirty="0" err="1" smtClean="0">
                <a:latin typeface="Arial" pitchFamily="34" charset="0"/>
                <a:cs typeface="Arial" pitchFamily="34" charset="0"/>
              </a:rPr>
              <a:t>nhau</a:t>
            </a:r>
            <a:r>
              <a:rPr lang="en-US" dirty="0" smtClean="0">
                <a:latin typeface="Arial" pitchFamily="34" charset="0"/>
                <a:cs typeface="Arial" pitchFamily="34" charset="0"/>
              </a:rPr>
              <a:t> </a:t>
            </a:r>
            <a:r>
              <a:rPr lang="en-US" dirty="0" err="1" smtClean="0">
                <a:latin typeface="Arial" pitchFamily="34" charset="0"/>
                <a:cs typeface="Arial" pitchFamily="34" charset="0"/>
              </a:rPr>
              <a:t>về</a:t>
            </a:r>
            <a:r>
              <a:rPr lang="en-US" dirty="0" smtClean="0">
                <a:latin typeface="Arial" pitchFamily="34" charset="0"/>
                <a:cs typeface="Arial" pitchFamily="34" charset="0"/>
              </a:rPr>
              <a:t> </a:t>
            </a:r>
            <a:r>
              <a:rPr lang="en-US" dirty="0" err="1" smtClean="0">
                <a:solidFill>
                  <a:srgbClr val="FF3300"/>
                </a:solidFill>
                <a:latin typeface="Arial" pitchFamily="34" charset="0"/>
                <a:cs typeface="Arial" pitchFamily="34" charset="0"/>
              </a:rPr>
              <a:t>tham</a:t>
            </a:r>
            <a:r>
              <a:rPr lang="en-US" dirty="0" smtClean="0">
                <a:solidFill>
                  <a:srgbClr val="FF3300"/>
                </a:solidFill>
                <a:latin typeface="Arial" pitchFamily="34" charset="0"/>
                <a:cs typeface="Arial" pitchFamily="34" charset="0"/>
              </a:rPr>
              <a:t> </a:t>
            </a:r>
            <a:r>
              <a:rPr lang="en-US" dirty="0" err="1" smtClean="0">
                <a:solidFill>
                  <a:srgbClr val="FF3300"/>
                </a:solidFill>
                <a:latin typeface="Arial" pitchFamily="34" charset="0"/>
                <a:cs typeface="Arial" pitchFamily="34" charset="0"/>
              </a:rPr>
              <a:t>số</a:t>
            </a:r>
            <a:r>
              <a:rPr lang="en-US" dirty="0" smtClean="0">
                <a:latin typeface="Arial" pitchFamily="34" charset="0"/>
                <a:cs typeface="Arial" pitchFamily="34" charset="0"/>
              </a:rPr>
              <a:t>:</a:t>
            </a:r>
          </a:p>
          <a:p>
            <a:pPr lvl="2" algn="just">
              <a:lnSpc>
                <a:spcPct val="130000"/>
              </a:lnSpc>
              <a:spcBef>
                <a:spcPts val="300"/>
              </a:spcBef>
              <a:spcAft>
                <a:spcPts val="300"/>
              </a:spcAft>
              <a:buFont typeface="Wingdings" pitchFamily="2" charset="2"/>
              <a:buChar char="§"/>
            </a:pPr>
            <a:r>
              <a:rPr lang="en-US" dirty="0" err="1" smtClean="0">
                <a:latin typeface="Arial" pitchFamily="34" charset="0"/>
                <a:cs typeface="Arial" pitchFamily="34" charset="0"/>
              </a:rPr>
              <a:t>Số</a:t>
            </a:r>
            <a:r>
              <a:rPr lang="en-US" dirty="0" smtClean="0">
                <a:latin typeface="Arial" pitchFamily="34" charset="0"/>
                <a:cs typeface="Arial" pitchFamily="34" charset="0"/>
              </a:rPr>
              <a:t> </a:t>
            </a:r>
            <a:r>
              <a:rPr lang="en-US" dirty="0" err="1" smtClean="0">
                <a:latin typeface="Arial" pitchFamily="34" charset="0"/>
                <a:cs typeface="Arial" pitchFamily="34" charset="0"/>
              </a:rPr>
              <a:t>lượng</a:t>
            </a:r>
            <a:endParaRPr lang="en-US" dirty="0" smtClean="0">
              <a:latin typeface="Arial" pitchFamily="34" charset="0"/>
              <a:cs typeface="Arial" pitchFamily="34" charset="0"/>
            </a:endParaRPr>
          </a:p>
          <a:p>
            <a:pPr lvl="2" algn="just">
              <a:lnSpc>
                <a:spcPct val="130000"/>
              </a:lnSpc>
              <a:spcBef>
                <a:spcPts val="300"/>
              </a:spcBef>
              <a:spcAft>
                <a:spcPts val="300"/>
              </a:spcAft>
              <a:buFont typeface="Wingdings" pitchFamily="2" charset="2"/>
              <a:buChar char="§"/>
            </a:pPr>
            <a:r>
              <a:rPr lang="en-US" dirty="0" err="1">
                <a:latin typeface="Arial" pitchFamily="34" charset="0"/>
                <a:cs typeface="Arial" pitchFamily="34" charset="0"/>
              </a:rPr>
              <a:t>T</a:t>
            </a:r>
            <a:r>
              <a:rPr lang="en-US" dirty="0" err="1" smtClean="0">
                <a:latin typeface="Arial" pitchFamily="34" charset="0"/>
                <a:cs typeface="Arial" pitchFamily="34" charset="0"/>
              </a:rPr>
              <a:t>hứ</a:t>
            </a:r>
            <a:r>
              <a:rPr lang="en-US" dirty="0" smtClean="0">
                <a:latin typeface="Arial" pitchFamily="34" charset="0"/>
                <a:cs typeface="Arial" pitchFamily="34" charset="0"/>
              </a:rPr>
              <a:t> </a:t>
            </a:r>
            <a:r>
              <a:rPr lang="en-US" dirty="0" err="1" smtClean="0">
                <a:latin typeface="Arial" pitchFamily="34" charset="0"/>
                <a:cs typeface="Arial" pitchFamily="34" charset="0"/>
              </a:rPr>
              <a:t>tự</a:t>
            </a:r>
            <a:endParaRPr lang="en-US" dirty="0" smtClean="0">
              <a:latin typeface="Arial" pitchFamily="34" charset="0"/>
              <a:cs typeface="Arial" pitchFamily="34" charset="0"/>
            </a:endParaRPr>
          </a:p>
          <a:p>
            <a:pPr lvl="2" algn="just">
              <a:lnSpc>
                <a:spcPct val="130000"/>
              </a:lnSpc>
              <a:spcBef>
                <a:spcPts val="300"/>
              </a:spcBef>
              <a:spcAft>
                <a:spcPts val="300"/>
              </a:spcAft>
              <a:buFont typeface="Wingdings" pitchFamily="2" charset="2"/>
              <a:buChar char="§"/>
            </a:pPr>
            <a:r>
              <a:rPr lang="en-US" dirty="0" err="1" smtClean="0">
                <a:latin typeface="Arial" pitchFamily="34" charset="0"/>
                <a:cs typeface="Arial" pitchFamily="34" charset="0"/>
              </a:rPr>
              <a:t>Kiểu</a:t>
            </a:r>
            <a:r>
              <a:rPr lang="en-US" dirty="0" smtClean="0">
                <a:latin typeface="Arial" pitchFamily="34" charset="0"/>
                <a:cs typeface="Arial" pitchFamily="34" charset="0"/>
              </a:rPr>
              <a:t> </a:t>
            </a:r>
            <a:r>
              <a:rPr lang="en-US" dirty="0" err="1" smtClean="0">
                <a:latin typeface="Arial" pitchFamily="34" charset="0"/>
                <a:cs typeface="Arial" pitchFamily="34" charset="0"/>
              </a:rPr>
              <a:t>dữ</a:t>
            </a:r>
            <a:r>
              <a:rPr lang="en-US" dirty="0" smtClean="0">
                <a:latin typeface="Arial" pitchFamily="34" charset="0"/>
                <a:cs typeface="Arial" pitchFamily="34" charset="0"/>
              </a:rPr>
              <a:t> </a:t>
            </a:r>
            <a:r>
              <a:rPr lang="en-US" dirty="0" err="1" smtClean="0">
                <a:latin typeface="Arial" pitchFamily="34" charset="0"/>
                <a:cs typeface="Arial" pitchFamily="34" charset="0"/>
              </a:rPr>
              <a:t>liệu</a:t>
            </a:r>
            <a:endParaRPr lang="en-US" dirty="0" smtClean="0">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dirty="0" smtClean="0">
                <a:solidFill>
                  <a:srgbClr val="0000FF"/>
                </a:solidFill>
                <a:latin typeface="Arial" pitchFamily="34" charset="0"/>
                <a:cs typeface="Arial" pitchFamily="34" charset="0"/>
              </a:rPr>
              <a:t>Qui </a:t>
            </a:r>
            <a:r>
              <a:rPr lang="en-US" dirty="0" err="1" smtClean="0">
                <a:solidFill>
                  <a:srgbClr val="0000FF"/>
                </a:solidFill>
                <a:latin typeface="Arial" pitchFamily="34" charset="0"/>
                <a:cs typeface="Arial" pitchFamily="34" charset="0"/>
              </a:rPr>
              <a:t>tắc</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gọi</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hàm</a:t>
            </a:r>
            <a:r>
              <a:rPr lang="en-US" dirty="0" smtClean="0">
                <a:solidFill>
                  <a:srgbClr val="0000FF"/>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vi-VN" dirty="0" smtClean="0">
                <a:solidFill>
                  <a:schemeClr val="tx1">
                    <a:lumMod val="95000"/>
                    <a:lumOff val="5000"/>
                  </a:schemeClr>
                </a:solidFill>
                <a:latin typeface="Arial" pitchFamily="34" charset="0"/>
                <a:cs typeface="Arial" pitchFamily="34" charset="0"/>
              </a:rPr>
              <a:t>Tìm hàm có kiểu tham số phù hợp</a:t>
            </a:r>
          </a:p>
          <a:p>
            <a:pPr lvl="1" algn="just">
              <a:lnSpc>
                <a:spcPct val="130000"/>
              </a:lnSpc>
              <a:spcBef>
                <a:spcPts val="300"/>
              </a:spcBef>
              <a:spcAft>
                <a:spcPts val="300"/>
              </a:spcAft>
              <a:buFont typeface="Wingdings" pitchFamily="2" charset="2"/>
              <a:buChar char="§"/>
            </a:pPr>
            <a:r>
              <a:rPr lang="vi-VN" dirty="0" smtClean="0">
                <a:solidFill>
                  <a:schemeClr val="tx1">
                    <a:lumMod val="95000"/>
                    <a:lumOff val="5000"/>
                  </a:schemeClr>
                </a:solidFill>
                <a:latin typeface="Arial" pitchFamily="34" charset="0"/>
                <a:cs typeface="Arial" pitchFamily="34" charset="0"/>
              </a:rPr>
              <a:t>Dùng phép ép kiểu tự động</a:t>
            </a:r>
          </a:p>
          <a:p>
            <a:pPr lvl="1" algn="just">
              <a:lnSpc>
                <a:spcPct val="130000"/>
              </a:lnSpc>
              <a:spcBef>
                <a:spcPts val="300"/>
              </a:spcBef>
              <a:spcAft>
                <a:spcPts val="300"/>
              </a:spcAft>
              <a:buFont typeface="Wingdings" pitchFamily="2" charset="2"/>
              <a:buChar char="§"/>
            </a:pPr>
            <a:r>
              <a:rPr lang="vi-VN" dirty="0" smtClean="0">
                <a:solidFill>
                  <a:schemeClr val="tx1">
                    <a:lumMod val="95000"/>
                    <a:lumOff val="5000"/>
                  </a:schemeClr>
                </a:solidFill>
                <a:latin typeface="Arial" pitchFamily="34" charset="0"/>
                <a:cs typeface="Arial" pitchFamily="34" charset="0"/>
              </a:rPr>
              <a:t>Tìm hàm gần đúng (phù hợp) nhất</a:t>
            </a:r>
            <a:endParaRPr lang="en-US" dirty="0" smtClean="0">
              <a:solidFill>
                <a:schemeClr val="tx1">
                  <a:lumMod val="95000"/>
                  <a:lumOff val="5000"/>
                </a:schemeClr>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Tái định nghĩa hàm</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Ví dụ 1</a:t>
            </a:r>
            <a:r>
              <a:rPr lang="vi-VN" smtClean="0">
                <a:solidFill>
                  <a:srgbClr val="0000FF"/>
                </a:solidFill>
                <a:latin typeface="Arial" pitchFamily="34" charset="0"/>
                <a:cs typeface="Arial" pitchFamily="34" charset="0"/>
              </a:rPr>
              <a:t>:</a:t>
            </a:r>
            <a:endParaRPr lang="en-US" smtClean="0">
              <a:solidFill>
                <a:srgbClr val="0000FF"/>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a:t>
            </a:fld>
            <a:endParaRPr lang="en-US"/>
          </a:p>
        </p:txBody>
      </p:sp>
      <p:pic>
        <p:nvPicPr>
          <p:cNvPr id="3074" name="Picture 2"/>
          <p:cNvPicPr>
            <a:picLocks noChangeAspect="1" noChangeArrowheads="1"/>
          </p:cNvPicPr>
          <p:nvPr/>
        </p:nvPicPr>
        <p:blipFill>
          <a:blip r:embed="rId3" cstate="print"/>
          <a:srcRect/>
          <a:stretch>
            <a:fillRect/>
          </a:stretch>
        </p:blipFill>
        <p:spPr bwMode="auto">
          <a:xfrm>
            <a:off x="990600" y="2057400"/>
            <a:ext cx="7696200" cy="4424443"/>
          </a:xfrm>
          <a:prstGeom prst="rect">
            <a:avLst/>
          </a:prstGeom>
          <a:noFill/>
          <a:ln w="9525">
            <a:noFill/>
            <a:miter lim="800000"/>
            <a:headEnd/>
            <a:tailEnd/>
          </a:ln>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Tái định nghĩa hàm</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Ví dụ 2</a:t>
            </a:r>
            <a:r>
              <a:rPr lang="vi-VN" smtClean="0">
                <a:solidFill>
                  <a:srgbClr val="0000FF"/>
                </a:solidFill>
                <a:latin typeface="Arial" pitchFamily="34" charset="0"/>
                <a:cs typeface="Arial" pitchFamily="34" charset="0"/>
              </a:rPr>
              <a:t>:</a:t>
            </a:r>
            <a:endParaRPr lang="en-US" smtClean="0">
              <a:solidFill>
                <a:srgbClr val="0000FF"/>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a:t>
            </a:fld>
            <a:endParaRPr lang="en-US"/>
          </a:p>
        </p:txBody>
      </p:sp>
      <p:pic>
        <p:nvPicPr>
          <p:cNvPr id="4098" name="Picture 2"/>
          <p:cNvPicPr>
            <a:picLocks noChangeAspect="1" noChangeArrowheads="1"/>
          </p:cNvPicPr>
          <p:nvPr/>
        </p:nvPicPr>
        <p:blipFill>
          <a:blip r:embed="rId3" cstate="print"/>
          <a:srcRect/>
          <a:stretch>
            <a:fillRect/>
          </a:stretch>
        </p:blipFill>
        <p:spPr bwMode="auto">
          <a:xfrm>
            <a:off x="990600" y="2057400"/>
            <a:ext cx="7620000" cy="4465555"/>
          </a:xfrm>
          <a:prstGeom prst="rect">
            <a:avLst/>
          </a:prstGeom>
          <a:noFill/>
          <a:ln w="9525">
            <a:noFill/>
            <a:miter lim="800000"/>
            <a:headEnd/>
            <a:tailEnd/>
          </a:ln>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Toán tử quản lý bộ nhớ động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Toán tử cấp phát bộ nhớ động </a:t>
            </a:r>
            <a:r>
              <a:rPr lang="vi-VN" sz="2800" smtClean="0">
                <a:solidFill>
                  <a:srgbClr val="0000FF"/>
                </a:solidFill>
                <a:latin typeface="Arial" pitchFamily="34" charset="0"/>
                <a:cs typeface="Arial" pitchFamily="34" charset="0"/>
              </a:rPr>
              <a:t>new</a:t>
            </a:r>
          </a:p>
          <a:p>
            <a:pPr algn="just">
              <a:lnSpc>
                <a:spcPct val="130000"/>
              </a:lnSpc>
              <a:spcBef>
                <a:spcPts val="300"/>
              </a:spcBef>
              <a:spcAft>
                <a:spcPts val="300"/>
              </a:spcAft>
              <a:buNone/>
            </a:pPr>
            <a:r>
              <a:rPr lang="en-US" sz="2800" smtClean="0">
                <a:solidFill>
                  <a:schemeClr val="tx1">
                    <a:lumMod val="95000"/>
                    <a:lumOff val="5000"/>
                  </a:schemeClr>
                </a:solidFill>
                <a:latin typeface="Arial" pitchFamily="34" charset="0"/>
                <a:cs typeface="Arial" pitchFamily="34" charset="0"/>
              </a:rPr>
              <a:t>	</a:t>
            </a:r>
            <a:r>
              <a:rPr lang="vi-VN" sz="2800" smtClean="0">
                <a:solidFill>
                  <a:srgbClr val="0000FF"/>
                </a:solidFill>
                <a:latin typeface="Arial" pitchFamily="34" charset="0"/>
                <a:cs typeface="Arial" pitchFamily="34" charset="0"/>
              </a:rPr>
              <a:t>int</a:t>
            </a:r>
            <a:r>
              <a:rPr lang="vi-VN" sz="2800" smtClean="0">
                <a:solidFill>
                  <a:schemeClr val="tx1">
                    <a:lumMod val="95000"/>
                    <a:lumOff val="5000"/>
                  </a:schemeClr>
                </a:solidFill>
                <a:latin typeface="Arial" pitchFamily="34" charset="0"/>
                <a:cs typeface="Arial" pitchFamily="34" charset="0"/>
              </a:rPr>
              <a:t> *x;</a:t>
            </a:r>
          </a:p>
          <a:p>
            <a:pPr algn="just">
              <a:lnSpc>
                <a:spcPct val="130000"/>
              </a:lnSpc>
              <a:spcBef>
                <a:spcPts val="300"/>
              </a:spcBef>
              <a:spcAft>
                <a:spcPts val="300"/>
              </a:spcAft>
              <a:buNone/>
            </a:pPr>
            <a:r>
              <a:rPr lang="en-US" sz="2800" smtClean="0">
                <a:solidFill>
                  <a:schemeClr val="tx1">
                    <a:lumMod val="95000"/>
                    <a:lumOff val="5000"/>
                  </a:schemeClr>
                </a:solidFill>
                <a:latin typeface="Arial" pitchFamily="34" charset="0"/>
                <a:cs typeface="Arial" pitchFamily="34" charset="0"/>
              </a:rPr>
              <a:t>	</a:t>
            </a:r>
            <a:r>
              <a:rPr lang="vi-VN" sz="2800" smtClean="0">
                <a:solidFill>
                  <a:schemeClr val="tx1">
                    <a:lumMod val="95000"/>
                    <a:lumOff val="5000"/>
                  </a:schemeClr>
                </a:solidFill>
                <a:latin typeface="Arial" pitchFamily="34" charset="0"/>
                <a:cs typeface="Arial" pitchFamily="34" charset="0"/>
              </a:rPr>
              <a:t>x = </a:t>
            </a:r>
            <a:r>
              <a:rPr lang="vi-VN" sz="2800" smtClean="0">
                <a:solidFill>
                  <a:srgbClr val="0000FF"/>
                </a:solidFill>
                <a:latin typeface="Arial" pitchFamily="34" charset="0"/>
                <a:cs typeface="Arial" pitchFamily="34" charset="0"/>
              </a:rPr>
              <a:t>new</a:t>
            </a:r>
            <a:r>
              <a:rPr lang="vi-VN" sz="2800" smtClean="0">
                <a:solidFill>
                  <a:schemeClr val="tx1">
                    <a:lumMod val="95000"/>
                    <a:lumOff val="5000"/>
                  </a:schemeClr>
                </a:solidFill>
                <a:latin typeface="Arial" pitchFamily="34" charset="0"/>
                <a:cs typeface="Arial" pitchFamily="34" charset="0"/>
              </a:rPr>
              <a:t> </a:t>
            </a:r>
            <a:r>
              <a:rPr lang="vi-VN" sz="2800" smtClean="0">
                <a:solidFill>
                  <a:srgbClr val="0000FF"/>
                </a:solidFill>
                <a:latin typeface="Arial" pitchFamily="34" charset="0"/>
                <a:cs typeface="Arial" pitchFamily="34" charset="0"/>
              </a:rPr>
              <a:t>int</a:t>
            </a:r>
            <a:r>
              <a:rPr lang="vi-VN" sz="2800" smtClean="0">
                <a:solidFill>
                  <a:schemeClr val="tx1">
                    <a:lumMod val="95000"/>
                    <a:lumOff val="5000"/>
                  </a:schemeClr>
                </a:solidFill>
                <a:latin typeface="Arial" pitchFamily="34" charset="0"/>
                <a:cs typeface="Arial" pitchFamily="34" charset="0"/>
              </a:rPr>
              <a:t>; 		</a:t>
            </a:r>
            <a:r>
              <a:rPr lang="vi-VN" sz="2800" smtClean="0">
                <a:solidFill>
                  <a:srgbClr val="006600"/>
                </a:solidFill>
                <a:latin typeface="Arial" pitchFamily="34" charset="0"/>
                <a:cs typeface="Arial" pitchFamily="34" charset="0"/>
              </a:rPr>
              <a:t>//x = (int*)malloc(sizeof(int));</a:t>
            </a:r>
          </a:p>
          <a:p>
            <a:pPr algn="just">
              <a:lnSpc>
                <a:spcPct val="130000"/>
              </a:lnSpc>
              <a:spcBef>
                <a:spcPts val="300"/>
              </a:spcBef>
              <a:spcAft>
                <a:spcPts val="300"/>
              </a:spcAft>
              <a:buNone/>
            </a:pPr>
            <a:r>
              <a:rPr lang="en-US" sz="2800" smtClean="0">
                <a:solidFill>
                  <a:schemeClr val="tx1">
                    <a:lumMod val="95000"/>
                    <a:lumOff val="5000"/>
                  </a:schemeClr>
                </a:solidFill>
                <a:latin typeface="Arial" pitchFamily="34" charset="0"/>
                <a:cs typeface="Arial" pitchFamily="34" charset="0"/>
              </a:rPr>
              <a:t>	</a:t>
            </a:r>
            <a:r>
              <a:rPr lang="vi-VN" sz="2800" smtClean="0">
                <a:solidFill>
                  <a:srgbClr val="0000FF"/>
                </a:solidFill>
                <a:latin typeface="Arial" pitchFamily="34" charset="0"/>
                <a:cs typeface="Arial" pitchFamily="34" charset="0"/>
              </a:rPr>
              <a:t>char</a:t>
            </a:r>
            <a:r>
              <a:rPr lang="vi-VN" sz="2800" smtClean="0">
                <a:solidFill>
                  <a:schemeClr val="tx1">
                    <a:lumMod val="95000"/>
                    <a:lumOff val="5000"/>
                  </a:schemeClr>
                </a:solidFill>
                <a:latin typeface="Arial" pitchFamily="34" charset="0"/>
                <a:cs typeface="Arial" pitchFamily="34" charset="0"/>
              </a:rPr>
              <a:t> *y;</a:t>
            </a:r>
          </a:p>
          <a:p>
            <a:pPr algn="just">
              <a:lnSpc>
                <a:spcPct val="130000"/>
              </a:lnSpc>
              <a:spcBef>
                <a:spcPts val="300"/>
              </a:spcBef>
              <a:spcAft>
                <a:spcPts val="300"/>
              </a:spcAft>
              <a:buNone/>
            </a:pPr>
            <a:r>
              <a:rPr lang="en-US" sz="2800" smtClean="0">
                <a:solidFill>
                  <a:schemeClr val="tx1">
                    <a:lumMod val="95000"/>
                    <a:lumOff val="5000"/>
                  </a:schemeClr>
                </a:solidFill>
                <a:latin typeface="Arial" pitchFamily="34" charset="0"/>
                <a:cs typeface="Arial" pitchFamily="34" charset="0"/>
              </a:rPr>
              <a:t>	</a:t>
            </a:r>
            <a:r>
              <a:rPr lang="vi-VN" sz="2800" smtClean="0">
                <a:solidFill>
                  <a:schemeClr val="tx1">
                    <a:lumMod val="95000"/>
                    <a:lumOff val="5000"/>
                  </a:schemeClr>
                </a:solidFill>
                <a:latin typeface="Arial" pitchFamily="34" charset="0"/>
                <a:cs typeface="Arial" pitchFamily="34" charset="0"/>
              </a:rPr>
              <a:t>y = </a:t>
            </a:r>
            <a:r>
              <a:rPr lang="vi-VN" sz="2800" smtClean="0">
                <a:solidFill>
                  <a:srgbClr val="0000FF"/>
                </a:solidFill>
                <a:latin typeface="Arial" pitchFamily="34" charset="0"/>
                <a:cs typeface="Arial" pitchFamily="34" charset="0"/>
              </a:rPr>
              <a:t>new char</a:t>
            </a:r>
            <a:r>
              <a:rPr lang="vi-VN" sz="2800" smtClean="0">
                <a:solidFill>
                  <a:schemeClr val="tx1">
                    <a:lumMod val="95000"/>
                    <a:lumOff val="5000"/>
                  </a:schemeClr>
                </a:solidFill>
                <a:latin typeface="Arial" pitchFamily="34" charset="0"/>
                <a:cs typeface="Arial" pitchFamily="34" charset="0"/>
              </a:rPr>
              <a:t>[100]; 	</a:t>
            </a:r>
            <a:r>
              <a:rPr lang="vi-VN" sz="2800" smtClean="0">
                <a:solidFill>
                  <a:srgbClr val="006600"/>
                </a:solidFill>
                <a:latin typeface="Arial" pitchFamily="34" charset="0"/>
                <a:cs typeface="Arial" pitchFamily="34" charset="0"/>
              </a:rPr>
              <a:t>//y = (char*)malloc(100);</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Toán tử giải phóng vùng nhớ động </a:t>
            </a:r>
            <a:r>
              <a:rPr lang="vi-VN" sz="2800" smtClean="0">
                <a:solidFill>
                  <a:srgbClr val="0000FF"/>
                </a:solidFill>
                <a:latin typeface="Arial" pitchFamily="34" charset="0"/>
                <a:cs typeface="Arial" pitchFamily="34" charset="0"/>
              </a:rPr>
              <a:t>delete</a:t>
            </a:r>
          </a:p>
          <a:p>
            <a:pPr algn="just">
              <a:lnSpc>
                <a:spcPct val="130000"/>
              </a:lnSpc>
              <a:spcBef>
                <a:spcPts val="300"/>
              </a:spcBef>
              <a:spcAft>
                <a:spcPts val="300"/>
              </a:spcAft>
              <a:buNone/>
            </a:pPr>
            <a:r>
              <a:rPr lang="en-US" sz="2800" smtClean="0">
                <a:solidFill>
                  <a:schemeClr val="tx1">
                    <a:lumMod val="95000"/>
                    <a:lumOff val="5000"/>
                  </a:schemeClr>
                </a:solidFill>
                <a:latin typeface="Arial" pitchFamily="34" charset="0"/>
                <a:cs typeface="Arial" pitchFamily="34" charset="0"/>
              </a:rPr>
              <a:t>	</a:t>
            </a:r>
            <a:r>
              <a:rPr lang="vi-VN" sz="2800" smtClean="0">
                <a:solidFill>
                  <a:srgbClr val="0000FF"/>
                </a:solidFill>
                <a:latin typeface="Arial" pitchFamily="34" charset="0"/>
                <a:cs typeface="Arial" pitchFamily="34" charset="0"/>
              </a:rPr>
              <a:t>delete</a:t>
            </a:r>
            <a:r>
              <a:rPr lang="vi-VN" sz="2800" smtClean="0">
                <a:solidFill>
                  <a:schemeClr val="tx1">
                    <a:lumMod val="95000"/>
                    <a:lumOff val="5000"/>
                  </a:schemeClr>
                </a:solidFill>
                <a:latin typeface="Arial" pitchFamily="34" charset="0"/>
                <a:cs typeface="Arial" pitchFamily="34" charset="0"/>
              </a:rPr>
              <a:t> x;			</a:t>
            </a:r>
            <a:r>
              <a:rPr lang="vi-VN" sz="2800" smtClean="0">
                <a:solidFill>
                  <a:srgbClr val="006600"/>
                </a:solidFill>
                <a:latin typeface="Arial" pitchFamily="34" charset="0"/>
                <a:cs typeface="Arial" pitchFamily="34" charset="0"/>
              </a:rPr>
              <a:t>// free(x);</a:t>
            </a:r>
          </a:p>
          <a:p>
            <a:pPr algn="just">
              <a:lnSpc>
                <a:spcPct val="130000"/>
              </a:lnSpc>
              <a:spcBef>
                <a:spcPts val="300"/>
              </a:spcBef>
              <a:spcAft>
                <a:spcPts val="300"/>
              </a:spcAft>
              <a:buNone/>
            </a:pPr>
            <a:r>
              <a:rPr lang="en-US" sz="2800" smtClean="0">
                <a:solidFill>
                  <a:schemeClr val="tx1">
                    <a:lumMod val="95000"/>
                    <a:lumOff val="5000"/>
                  </a:schemeClr>
                </a:solidFill>
                <a:latin typeface="Arial" pitchFamily="34" charset="0"/>
                <a:cs typeface="Arial" pitchFamily="34" charset="0"/>
              </a:rPr>
              <a:t>	</a:t>
            </a:r>
            <a:r>
              <a:rPr lang="vi-VN" sz="2800" smtClean="0">
                <a:solidFill>
                  <a:srgbClr val="0000FF"/>
                </a:solidFill>
                <a:latin typeface="Arial" pitchFamily="34" charset="0"/>
                <a:cs typeface="Arial" pitchFamily="34" charset="0"/>
              </a:rPr>
              <a:t>delete</a:t>
            </a:r>
            <a:r>
              <a:rPr lang="vi-VN" sz="2800" smtClean="0">
                <a:solidFill>
                  <a:schemeClr val="tx1">
                    <a:lumMod val="95000"/>
                    <a:lumOff val="5000"/>
                  </a:schemeClr>
                </a:solidFill>
                <a:latin typeface="Arial" pitchFamily="34" charset="0"/>
                <a:cs typeface="Arial" pitchFamily="34" charset="0"/>
              </a:rPr>
              <a:t> </a:t>
            </a:r>
            <a:r>
              <a:rPr lang="en-US" sz="2800" smtClean="0">
                <a:solidFill>
                  <a:schemeClr val="tx1">
                    <a:lumMod val="95000"/>
                    <a:lumOff val="5000"/>
                  </a:schemeClr>
                </a:solidFill>
                <a:latin typeface="Arial" pitchFamily="34" charset="0"/>
                <a:cs typeface="Arial" pitchFamily="34" charset="0"/>
              </a:rPr>
              <a:t>[]</a:t>
            </a:r>
            <a:r>
              <a:rPr lang="vi-VN" sz="2800" smtClean="0">
                <a:solidFill>
                  <a:schemeClr val="tx1">
                    <a:lumMod val="95000"/>
                    <a:lumOff val="5000"/>
                  </a:schemeClr>
                </a:solidFill>
                <a:latin typeface="Arial" pitchFamily="34" charset="0"/>
                <a:cs typeface="Arial" pitchFamily="34" charset="0"/>
              </a:rPr>
              <a:t>y</a:t>
            </a:r>
            <a:r>
              <a:rPr lang="vi-VN" sz="2800" smtClean="0">
                <a:solidFill>
                  <a:schemeClr val="tx1">
                    <a:lumMod val="95000"/>
                    <a:lumOff val="5000"/>
                  </a:schemeClr>
                </a:solidFill>
                <a:latin typeface="Arial" pitchFamily="34" charset="0"/>
                <a:cs typeface="Arial" pitchFamily="34" charset="0"/>
              </a:rPr>
              <a:t>;			</a:t>
            </a:r>
            <a:r>
              <a:rPr lang="vi-VN" sz="2800" smtClean="0">
                <a:solidFill>
                  <a:srgbClr val="006600"/>
                </a:solidFill>
                <a:latin typeface="Arial" pitchFamily="34" charset="0"/>
                <a:cs typeface="Arial" pitchFamily="34" charset="0"/>
              </a:rPr>
              <a:t>// free(y);</a:t>
            </a:r>
            <a:endParaRPr lang="en-US" sz="2800" smtClean="0">
              <a:solidFill>
                <a:srgbClr val="006600"/>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Truyền tham số</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Truyền theo giá trị (tham trị)</a:t>
            </a:r>
          </a:p>
          <a:p>
            <a:pPr marL="742950" lvl="2" indent="-342900" algn="just">
              <a:lnSpc>
                <a:spcPct val="130000"/>
              </a:lnSpc>
              <a:spcBef>
                <a:spcPts val="300"/>
              </a:spcBef>
              <a:spcAft>
                <a:spcPts val="300"/>
              </a:spcAft>
              <a:buFont typeface="Wingdings" pitchFamily="2" charset="2"/>
              <a:buChar char="§"/>
            </a:pPr>
            <a:r>
              <a:rPr lang="en-US" sz="2800" smtClean="0">
                <a:latin typeface="Arial" pitchFamily="34" charset="0"/>
                <a:cs typeface="Arial" pitchFamily="34" charset="0"/>
              </a:rPr>
              <a:t>Giá trị tham số khi ra khỏi hàm sẽ không thay đổi.</a:t>
            </a:r>
            <a:endParaRPr lang="en-US" sz="2800" smtClean="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Truyền theo địa chỉ (tham chiếu)</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Giá trị tham số khi ra khỏi hàm có thể thay đổi.</a:t>
            </a:r>
            <a:endParaRPr lang="en-US" smtClean="0">
              <a:solidFill>
                <a:srgbClr val="0000FF"/>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Tham chiếu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rmAutofit/>
          </a:bodyPr>
          <a:lstStyle/>
          <a:p>
            <a:pPr algn="just">
              <a:lnSpc>
                <a:spcPct val="130000"/>
              </a:lnSpc>
              <a:spcBef>
                <a:spcPts val="300"/>
              </a:spcBef>
              <a:spcAft>
                <a:spcPts val="300"/>
              </a:spcAft>
              <a:buFont typeface="Wingdings" pitchFamily="2" charset="2"/>
              <a:buChar char="v"/>
            </a:pPr>
            <a:r>
              <a:rPr lang="vi-VN" smtClean="0">
                <a:solidFill>
                  <a:srgbClr val="0000FF"/>
                </a:solidFill>
                <a:latin typeface="Arial" pitchFamily="34" charset="0"/>
                <a:cs typeface="Arial" pitchFamily="34" charset="0"/>
              </a:rPr>
              <a:t>Tham chiếu là địa chỉ vùng nhớ </a:t>
            </a:r>
            <a:r>
              <a:rPr lang="vi-VN" smtClean="0">
                <a:solidFill>
                  <a:schemeClr val="tx1">
                    <a:lumMod val="95000"/>
                    <a:lumOff val="5000"/>
                  </a:schemeClr>
                </a:solidFill>
                <a:latin typeface="Arial" pitchFamily="34" charset="0"/>
                <a:cs typeface="Arial" pitchFamily="34" charset="0"/>
              </a:rPr>
              <a:t>được cấp phát cho một biến.</a:t>
            </a: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Ký hiệu </a:t>
            </a:r>
            <a:r>
              <a:rPr lang="vi-VN" smtClean="0">
                <a:solidFill>
                  <a:srgbClr val="FF0000"/>
                </a:solidFill>
                <a:latin typeface="Arial" pitchFamily="34" charset="0"/>
                <a:cs typeface="Arial" pitchFamily="34" charset="0"/>
              </a:rPr>
              <a:t>&amp;</a:t>
            </a:r>
            <a:r>
              <a:rPr lang="vi-VN" smtClean="0">
                <a:solidFill>
                  <a:schemeClr val="tx1">
                    <a:lumMod val="95000"/>
                    <a:lumOff val="5000"/>
                  </a:schemeClr>
                </a:solidFill>
                <a:latin typeface="Arial" pitchFamily="34" charset="0"/>
                <a:cs typeface="Arial" pitchFamily="34" charset="0"/>
              </a:rPr>
              <a:t> đặt trước biến hoặc hàm để xác định tham chiếu của chúng</a:t>
            </a:r>
            <a:endParaRPr lang="en-US"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Ví dụ 1:</a:t>
            </a:r>
          </a:p>
          <a:p>
            <a:pPr lvl="1" algn="just">
              <a:spcBef>
                <a:spcPts val="300"/>
              </a:spcBef>
              <a:spcAft>
                <a:spcPts val="300"/>
              </a:spcAft>
              <a:buFont typeface="Wingdings" pitchFamily="2" charset="2"/>
              <a:buChar char="§"/>
            </a:pPr>
            <a:r>
              <a:rPr lang="es-ES" smtClean="0">
                <a:solidFill>
                  <a:srgbClr val="0070C0"/>
                </a:solidFill>
                <a:latin typeface="Arial" pitchFamily="34" charset="0"/>
                <a:cs typeface="Arial" pitchFamily="34" charset="0"/>
              </a:rPr>
              <a:t>int</a:t>
            </a:r>
            <a:r>
              <a:rPr lang="es-ES" smtClean="0">
                <a:solidFill>
                  <a:schemeClr val="tx1">
                    <a:lumMod val="95000"/>
                    <a:lumOff val="5000"/>
                  </a:schemeClr>
                </a:solidFill>
                <a:latin typeface="Arial" pitchFamily="34" charset="0"/>
                <a:cs typeface="Arial" pitchFamily="34" charset="0"/>
              </a:rPr>
              <a:t> x = 10, *px = &amp;x, </a:t>
            </a:r>
            <a:r>
              <a:rPr lang="es-ES" smtClean="0">
                <a:solidFill>
                  <a:schemeClr val="tx1">
                    <a:lumMod val="95000"/>
                    <a:lumOff val="5000"/>
                  </a:schemeClr>
                </a:solidFill>
                <a:latin typeface="Arial" pitchFamily="34" charset="0"/>
                <a:cs typeface="Arial" pitchFamily="34" charset="0"/>
              </a:rPr>
              <a:t>&amp;y = x;</a:t>
            </a:r>
          </a:p>
          <a:p>
            <a:pPr lvl="1" algn="just">
              <a:spcBef>
                <a:spcPts val="300"/>
              </a:spcBef>
              <a:spcAft>
                <a:spcPts val="300"/>
              </a:spcAft>
              <a:buFont typeface="Wingdings" pitchFamily="2" charset="2"/>
              <a:buChar char="§"/>
            </a:pPr>
            <a:r>
              <a:rPr lang="es-ES" smtClean="0">
                <a:solidFill>
                  <a:schemeClr val="tx1">
                    <a:lumMod val="95000"/>
                    <a:lumOff val="5000"/>
                  </a:schemeClr>
                </a:solidFill>
                <a:latin typeface="Arial" pitchFamily="34" charset="0"/>
                <a:cs typeface="Arial" pitchFamily="34" charset="0"/>
              </a:rPr>
              <a:t>*px = 20;	</a:t>
            </a:r>
            <a:endParaRPr lang="es-ES" smtClean="0">
              <a:solidFill>
                <a:srgbClr val="006600"/>
              </a:solidFill>
              <a:latin typeface="Arial" pitchFamily="34" charset="0"/>
              <a:cs typeface="Arial" pitchFamily="34" charset="0"/>
            </a:endParaRPr>
          </a:p>
          <a:p>
            <a:pPr lvl="1" algn="just">
              <a:spcBef>
                <a:spcPts val="300"/>
              </a:spcBef>
              <a:spcAft>
                <a:spcPts val="300"/>
              </a:spcAft>
              <a:buFont typeface="Wingdings" pitchFamily="2" charset="2"/>
              <a:buChar char="§"/>
            </a:pPr>
            <a:r>
              <a:rPr lang="es-ES" smtClean="0">
                <a:solidFill>
                  <a:schemeClr val="tx1">
                    <a:lumMod val="95000"/>
                    <a:lumOff val="5000"/>
                  </a:schemeClr>
                </a:solidFill>
                <a:latin typeface="Arial" pitchFamily="34" charset="0"/>
                <a:cs typeface="Arial" pitchFamily="34" charset="0"/>
              </a:rPr>
              <a:t>y </a:t>
            </a:r>
            <a:r>
              <a:rPr lang="es-ES" smtClean="0">
                <a:solidFill>
                  <a:schemeClr val="tx1">
                    <a:lumMod val="95000"/>
                    <a:lumOff val="5000"/>
                  </a:schemeClr>
                </a:solidFill>
                <a:latin typeface="Arial" pitchFamily="34" charset="0"/>
                <a:cs typeface="Arial" pitchFamily="34" charset="0"/>
              </a:rPr>
              <a:t>= 30; 	</a:t>
            </a:r>
            <a:endParaRPr lang="en-US" smtClean="0">
              <a:solidFill>
                <a:srgbClr val="006600"/>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13108</TotalTime>
  <Words>1776</Words>
  <Application>Microsoft Office PowerPoint</Application>
  <PresentationFormat>On-screen Show (4:3)</PresentationFormat>
  <Paragraphs>335</Paragraphs>
  <Slides>22</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AvantGarde</vt:lpstr>
      <vt:lpstr>Calibri</vt:lpstr>
      <vt:lpstr>Courier</vt:lpstr>
      <vt:lpstr>Courier New</vt:lpstr>
      <vt:lpstr>Times New Roman</vt:lpstr>
      <vt:lpstr>Wingdings</vt:lpstr>
      <vt:lpstr>Wingdings 2</vt:lpstr>
      <vt:lpstr>Template</vt:lpstr>
      <vt:lpstr> CÁC ĐẶC ĐIỂM MỚI CỦA C++ (TT)</vt:lpstr>
      <vt:lpstr>Nội dung</vt:lpstr>
      <vt:lpstr>Tái định nghĩa hàm</vt:lpstr>
      <vt:lpstr>Tái định nghĩa hàm</vt:lpstr>
      <vt:lpstr>Tái định nghĩa hàm</vt:lpstr>
      <vt:lpstr>Tái định nghĩa hàm</vt:lpstr>
      <vt:lpstr>Toán tử quản lý bộ nhớ động</vt:lpstr>
      <vt:lpstr>Truyền tham số</vt:lpstr>
      <vt:lpstr>Tham chiếu</vt:lpstr>
      <vt:lpstr>Tham chiếu</vt:lpstr>
      <vt:lpstr>Tham chiếu</vt:lpstr>
      <vt:lpstr>Tham chiếu</vt:lpstr>
      <vt:lpstr>Tham chiếu</vt:lpstr>
      <vt:lpstr>Tham chiếu</vt:lpstr>
      <vt:lpstr>Hàm Inline</vt:lpstr>
      <vt:lpstr>Hàm Inline</vt:lpstr>
      <vt:lpstr>Bài tập 1</vt:lpstr>
      <vt:lpstr>Bài tập 2</vt:lpstr>
      <vt:lpstr>Bài tập 3</vt:lpstr>
      <vt:lpstr>Bài tập 4</vt:lpstr>
      <vt:lpstr>Bài tập 5</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Win 8.1 Version 2</cp:lastModifiedBy>
  <cp:revision>783</cp:revision>
  <cp:lastPrinted>1601-01-01T00:00:00Z</cp:lastPrinted>
  <dcterms:created xsi:type="dcterms:W3CDTF">1601-01-01T00:00:00Z</dcterms:created>
  <dcterms:modified xsi:type="dcterms:W3CDTF">2018-11-28T15:38:48Z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