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32"/>
  </p:notesMasterIdLst>
  <p:handoutMasterIdLst>
    <p:handoutMasterId r:id="rId33"/>
  </p:handoutMasterIdLst>
  <p:sldIdLst>
    <p:sldId id="747" r:id="rId2"/>
    <p:sldId id="946" r:id="rId3"/>
    <p:sldId id="1040" r:id="rId4"/>
    <p:sldId id="948" r:id="rId5"/>
    <p:sldId id="949" r:id="rId6"/>
    <p:sldId id="1042" r:id="rId7"/>
    <p:sldId id="950" r:id="rId8"/>
    <p:sldId id="951" r:id="rId9"/>
    <p:sldId id="952" r:id="rId10"/>
    <p:sldId id="953" r:id="rId11"/>
    <p:sldId id="954" r:id="rId12"/>
    <p:sldId id="956" r:id="rId13"/>
    <p:sldId id="958" r:id="rId14"/>
    <p:sldId id="1054" r:id="rId15"/>
    <p:sldId id="957" r:id="rId16"/>
    <p:sldId id="959" r:id="rId17"/>
    <p:sldId id="960" r:id="rId18"/>
    <p:sldId id="961" r:id="rId19"/>
    <p:sldId id="962" r:id="rId20"/>
    <p:sldId id="963" r:id="rId21"/>
    <p:sldId id="964" r:id="rId22"/>
    <p:sldId id="965" r:id="rId23"/>
    <p:sldId id="967" r:id="rId24"/>
    <p:sldId id="966" r:id="rId25"/>
    <p:sldId id="968" r:id="rId26"/>
    <p:sldId id="969" r:id="rId27"/>
    <p:sldId id="970" r:id="rId28"/>
    <p:sldId id="971" r:id="rId29"/>
    <p:sldId id="972" r:id="rId30"/>
    <p:sldId id="1055" r:id="rId3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0837" autoAdjust="0"/>
  </p:normalViewPr>
  <p:slideViewPr>
    <p:cSldViewPr>
      <p:cViewPr varScale="1">
        <p:scale>
          <a:sx n="62" d="100"/>
          <a:sy n="62" d="100"/>
        </p:scale>
        <p:origin x="1588" y="4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12/4/2018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12/4/2018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2073130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52935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200" smtClean="0">
                <a:solidFill>
                  <a:schemeClr val="tx1"/>
                </a:solidFill>
                <a:latin typeface="Times New Roman" pitchFamily="18" charset="0"/>
                <a:ea typeface="新細明體" pitchFamily="18" charset="-120"/>
              </a:rPr>
              <a:t>Rectangle  r1;</a:t>
            </a:r>
          </a:p>
          <a:p>
            <a:r>
              <a:rPr lang="en-US" altLang="zh-TW" sz="1200" smtClean="0">
                <a:solidFill>
                  <a:schemeClr val="tx1"/>
                </a:solidFill>
                <a:latin typeface="Times New Roman" pitchFamily="18" charset="0"/>
                <a:ea typeface="新細明體" pitchFamily="18" charset="-120"/>
              </a:rPr>
              <a:t>Rectangle  *rp = new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99883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4979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213496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solidFill>
                  <a:srgbClr val="0000FF"/>
                </a:solidFill>
                <a:latin typeface="Arial" pitchFamily="34" charset="0"/>
                <a:cs typeface="Arial" pitchFamily="34" charset="0"/>
              </a:rPr>
              <a:t>Đối tượng là một sự thể hiện của một lớp. Trong một lớp có thể có nhiều sự thể hiện khác nhau. Nói một cách khác: có thể có nhiều đối tượng cùng thuộc về một lớp</a:t>
            </a:r>
            <a:endParaRPr lang="en-US" smtClean="0">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000FF"/>
                </a:solidFill>
                <a:latin typeface="Arial" pitchFamily="34" charset="0"/>
                <a:cs typeface="Arial" pitchFamily="34" charset="0"/>
              </a:rPr>
              <a:t>&lt;tên đối tượng&gt;</a:t>
            </a:r>
            <a:r>
              <a:rPr lang="en-US" smtClean="0">
                <a:latin typeface="Arial" pitchFamily="34" charset="0"/>
                <a:cs typeface="Arial" pitchFamily="34" charset="0"/>
              </a:rPr>
              <a:t> = </a:t>
            </a:r>
            <a:r>
              <a:rPr lang="en-US" smtClean="0">
                <a:solidFill>
                  <a:srgbClr val="0000FF"/>
                </a:solidFill>
                <a:latin typeface="Arial" pitchFamily="34" charset="0"/>
                <a:cs typeface="Arial" pitchFamily="34" charset="0"/>
              </a:rPr>
              <a:t>new</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&lt;tên lớp&gt;;</a:t>
            </a:r>
            <a:endParaRPr lang="en-US"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443395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Trong ví dụ trên ta nói r1 là một đối tượng thuộc về lớp đối tượng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6984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0609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83803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Viết</a:t>
            </a:r>
            <a:r>
              <a:rPr lang="en-US" baseline="0" smtClean="0"/>
              <a:t> chương trình nhập vào hai phân số, tính tổng hai phân số và xuất kết quả?</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082832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44446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420418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060937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775219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469678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402527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58067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11769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50938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170141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095465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294680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smtClean="0"/>
              <a:t>Lớp đối tượng tượng hiểu một cách đơn giản nhất là sự tích hợp của hai thành phần: Thành phần dữ liệu và Thành phần xử lý.</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424202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Lớp: là khuôn mẫu để tạo các đối tượng (tạo các thể hiện). Mỗi đối tượng có cấu trúc và hành vi giống như lớp đối tượng mà nó được tạo từ đó.</a:t>
            </a:r>
          </a:p>
          <a:p>
            <a:pPr>
              <a:buFontTx/>
              <a:buChar char="-"/>
            </a:pPr>
            <a:r>
              <a:rPr lang="en-US" smtClean="0"/>
              <a:t>Lớp: Kết qủa của việc khái quát hóa các thực thể.</a:t>
            </a:r>
          </a:p>
          <a:p>
            <a:pPr>
              <a:buFontTx/>
              <a:buChar char="-"/>
            </a:pPr>
            <a:r>
              <a:rPr lang="en-US" b="1" i="1" smtClean="0">
                <a:solidFill>
                  <a:srgbClr val="FF0000"/>
                </a:solidFill>
                <a:sym typeface="Wingdings" pitchFamily="2" charset="2"/>
              </a:rPr>
              <a:t>Thể hiện – instance</a:t>
            </a:r>
            <a:r>
              <a:rPr lang="en-US" b="1" smtClean="0">
                <a:solidFill>
                  <a:srgbClr val="006600"/>
                </a:solidFill>
                <a:sym typeface="Wingdings" pitchFamily="2" charset="2"/>
              </a:rPr>
              <a:t>: </a:t>
            </a:r>
            <a:r>
              <a:rPr lang="en-US" b="1" smtClean="0">
                <a:sym typeface="Wingdings" pitchFamily="2" charset="2"/>
              </a:rPr>
              <a:t>Một thông tin về một đối tượng có trong bộ nhớ của chương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956386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072569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mtClean="0"/>
              <a:t>Cách đặt tên lớp???</a:t>
            </a:r>
          </a:p>
          <a:p>
            <a:pPr>
              <a:buFontTx/>
              <a:buChar char="-"/>
            </a:pPr>
            <a:r>
              <a:rPr lang="en-US" smtClean="0"/>
              <a:t>Bên ngoài: </a:t>
            </a:r>
            <a:r>
              <a:rPr lang="en-US" sz="1200" smtClean="0"/>
              <a:t>&lt;định nghĩa của các hàm thành phần chưa được định nghĩa bên trong khai báo lớp&gt;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55141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834887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mtClean="0"/>
              <a:t>Các thành phần của lớp có thể là thuộc tính hoặc phương thức.</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Một phương thức định nghĩa thi hành trong lớp được ngầm định là hàm inline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44663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Việc xác định các thuộc tính của các lớp còn phụ thuộc vào việc sử dụng các đối tượng trong các bài toán/lĩnh vực khác nhau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63615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6602E2FD-E267-4FC7-AAF5-641DB166B1C3}" type="datetime1">
              <a:rPr lang="vi-VN" smtClean="0"/>
              <a:t>04/12/2018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C8F0E590-F77E-4F39-9566-3D63CEC04128}"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87911E74-128E-4D8D-8E64-59DFE0030363}"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C85BB668-95ED-469A-A417-A4AB12E08D82}" type="datetime1">
              <a:rPr lang="vi-VN" smtClean="0"/>
              <a:t>04/12/2018</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smtClean="0"/>
              <a:t>Lập trình hướng đối tượng</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84766680-D786-4EAE-9EE4-8F0677EDF295}" type="datetime1">
              <a:rPr lang="vi-VN" smtClean="0"/>
              <a:t>04/12/2018</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642AD8D-8A0C-4EC1-B24F-2DEB80CDDFA7}"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1ED2D1EF-E85B-4846-801B-7AB27B6162EC}" type="datetime1">
              <a:rPr lang="vi-VN" smtClean="0"/>
              <a:t>04/12/2018</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34C64F3A-E36C-441D-AFB9-B513532BA421}" type="datetime1">
              <a:rPr lang="vi-VN" smtClean="0"/>
              <a:t>04/12/2018</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AC355A-2014-4779-87FB-6329FD9385EF}" type="datetime1">
              <a:rPr lang="vi-VN" smtClean="0"/>
              <a:t>04/12/2018</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5CAD4D1D-1CBB-4B8A-941C-0D142F856256}"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433BAC1-02A0-4C07-BB2F-E803CE115FD4}" type="datetime1">
              <a:rPr lang="vi-VN" smtClean="0"/>
              <a:t>04/12/2018</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4DCBE191-7733-4E57-B4FD-F869DB2D8D23}" type="datetime1">
              <a:rPr lang="vi-VN" smtClean="0"/>
              <a:t>04/12/2018</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smtClean="0"/>
              <a:t>Lập trình hướng đối tượng</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800" b="1" dirty="0" smtClean="0"/>
              <a:t/>
            </a:r>
            <a:br>
              <a:rPr lang="en-US" sz="4800" b="1" dirty="0" smtClean="0"/>
            </a:br>
            <a:r>
              <a:rPr lang="en-US" sz="4800" b="1" dirty="0" smtClean="0"/>
              <a:t>LỚP VÀ ĐỐI TƯỢNG</a:t>
            </a:r>
            <a:endParaRPr lang="es-ES" sz="4800" b="1" dirty="0">
              <a:solidFill>
                <a:schemeClr val="tx1"/>
              </a:solidFill>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7411" y="58276"/>
            <a:ext cx="949177" cy="1134382"/>
          </a:xfrm>
          <a:prstGeom prst="rect">
            <a:avLst/>
          </a:prstGeom>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99074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smtClean="0">
                <a:solidFill>
                  <a:schemeClr val="tx1">
                    <a:lumMod val="95000"/>
                    <a:lumOff val="5000"/>
                  </a:schemeClr>
                </a:solidFill>
                <a:latin typeface="Arial" pitchFamily="34" charset="0"/>
                <a:cs typeface="Arial" pitchFamily="34" charset="0"/>
              </a:rPr>
              <a:t>Cú pháp đ</a:t>
            </a:r>
            <a:r>
              <a:rPr lang="vi-VN" smtClean="0">
                <a:solidFill>
                  <a:schemeClr val="tx1">
                    <a:lumMod val="95000"/>
                    <a:lumOff val="5000"/>
                  </a:schemeClr>
                </a:solidFill>
                <a:latin typeface="Arial" pitchFamily="34" charset="0"/>
                <a:cs typeface="Arial" pitchFamily="34" charset="0"/>
              </a:rPr>
              <a:t>ịnh nghĩa các hàm thành phần ở bên ngoài khai báo lớp:</a:t>
            </a:r>
          </a:p>
          <a:p>
            <a:pPr lvl="1">
              <a:buFont typeface="Wingdings 2" pitchFamily="18" charset="2"/>
              <a:buNone/>
            </a:pPr>
            <a:r>
              <a:rPr lang="en-US" smtClean="0">
                <a:solidFill>
                  <a:srgbClr val="0000FF"/>
                </a:solidFill>
              </a:rPr>
              <a:t>&lt;tên kiểu giá trị trả về&gt;</a:t>
            </a:r>
            <a:r>
              <a:rPr lang="en-US" smtClean="0"/>
              <a:t> </a:t>
            </a:r>
            <a:r>
              <a:rPr lang="en-US" smtClean="0">
                <a:solidFill>
                  <a:srgbClr val="0000FF"/>
                </a:solidFill>
              </a:rPr>
              <a:t>&lt;tên lớp&gt;::&lt;tên hàm&gt;</a:t>
            </a:r>
            <a:r>
              <a:rPr lang="en-US" smtClean="0"/>
              <a:t> (&lt;danh sách tham số&gt;) </a:t>
            </a:r>
          </a:p>
          <a:p>
            <a:pPr lvl="1">
              <a:buFont typeface="Wingdings 2" pitchFamily="18" charset="2"/>
              <a:buNone/>
            </a:pPr>
            <a:r>
              <a:rPr lang="en-US" smtClean="0"/>
              <a:t>{</a:t>
            </a:r>
          </a:p>
          <a:p>
            <a:pPr lvl="1">
              <a:buFont typeface="Wingdings 2" pitchFamily="18" charset="2"/>
              <a:buNone/>
            </a:pPr>
            <a:r>
              <a:rPr lang="en-US" smtClean="0"/>
              <a:t>	&lt;nội dung &gt;</a:t>
            </a:r>
          </a:p>
          <a:p>
            <a:pPr lvl="1">
              <a:buFont typeface="Wingdings 2" pitchFamily="18" charset="2"/>
              <a:buNone/>
            </a:pPr>
            <a:r>
              <a:rPr lang="en-US" smtClean="0"/>
              <a:t>}</a:t>
            </a:r>
          </a:p>
          <a:p>
            <a:pPr lvl="1">
              <a:buFont typeface="Wingdings 2" pitchFamily="18" charset="2"/>
              <a:buNone/>
            </a:pPr>
            <a:r>
              <a:rPr lang="en-US" smtClean="0">
                <a:solidFill>
                  <a:srgbClr val="FF0000"/>
                </a:solidFill>
              </a:rPr>
              <a:t>Ví dụ:</a:t>
            </a:r>
          </a:p>
          <a:p>
            <a:pPr lvl="1">
              <a:buFont typeface="Wingdings 2" pitchFamily="18" charset="2"/>
              <a:buNone/>
            </a:pPr>
            <a:r>
              <a:rPr lang="en-US" smtClean="0">
                <a:solidFill>
                  <a:srgbClr val="0000FF"/>
                </a:solidFill>
              </a:rPr>
              <a:t>void</a:t>
            </a:r>
            <a:r>
              <a:rPr lang="en-US" smtClean="0"/>
              <a:t> point</a:t>
            </a:r>
            <a:r>
              <a:rPr lang="en-US" smtClean="0">
                <a:solidFill>
                  <a:srgbClr val="FF0303"/>
                </a:solidFill>
              </a:rPr>
              <a:t>::</a:t>
            </a:r>
            <a:r>
              <a:rPr lang="en-US" smtClean="0"/>
              <a:t>display() { </a:t>
            </a:r>
          </a:p>
          <a:p>
            <a:pPr lvl="1">
              <a:buFont typeface="Wingdings 2" pitchFamily="18" charset="2"/>
              <a:buNone/>
            </a:pPr>
            <a:r>
              <a:rPr lang="en-US" smtClean="0"/>
              <a:t>		//……..</a:t>
            </a:r>
          </a:p>
          <a:p>
            <a:pPr lvl="1">
              <a:buFont typeface="Wingdings 2" pitchFamily="18" charset="2"/>
              <a:buNone/>
            </a:pPr>
            <a:r>
              <a:rPr lang="en-US" smtClean="0"/>
              <a:t>}</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Định nghĩa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a:t>
            </a:r>
            <a:r>
              <a:rPr lang="en-US" altLang="zh-TW" sz="2400" smtClean="0">
                <a:solidFill>
                  <a:schemeClr val="tx1"/>
                </a:solidFill>
                <a:latin typeface="Times New Roman" pitchFamily="18" charset="0"/>
                <a:ea typeface="新細明體" pitchFamily="18" charset="-120"/>
              </a:rPr>
              <a:t>Rectangle{</a:t>
            </a:r>
            <a:endParaRPr lang="en-US" altLang="zh-TW" sz="2400">
              <a:solidFill>
                <a:schemeClr val="tx1"/>
              </a:solidFill>
              <a:latin typeface="Times New Roman" pitchFamily="18" charset="0"/>
              <a:ea typeface="新細明體" pitchFamily="18" charset="-120"/>
            </a:endParaRP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void</a:t>
            </a:r>
            <a:r>
              <a:rPr lang="en-US" altLang="zh-TW" sz="2400" smtClean="0">
                <a:solidFill>
                  <a:schemeClr val="tx1"/>
                </a:solidFill>
                <a:latin typeface="Times New Roman" pitchFamily="18" charset="0"/>
                <a:ea typeface="新細明體" pitchFamily="18" charset="-120"/>
              </a:rPr>
              <a:t> set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w,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l);</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	   </a:t>
            </a:r>
            <a:r>
              <a:rPr lang="en-US" altLang="zh-TW" sz="2400" smtClean="0">
                <a:solidFill>
                  <a:srgbClr val="0000FF"/>
                </a:solidFill>
                <a:latin typeface="Times New Roman" pitchFamily="18" charset="0"/>
                <a:ea typeface="新細明體" pitchFamily="18" charset="-120"/>
              </a:rPr>
              <a:t>int</a:t>
            </a:r>
            <a:r>
              <a:rPr lang="en-US" altLang="zh-TW" sz="2400" smtClean="0">
                <a:solidFill>
                  <a:schemeClr val="tx1"/>
                </a:solidFill>
                <a:latin typeface="Times New Roman" pitchFamily="18" charset="0"/>
                <a:ea typeface="新細明體" pitchFamily="18" charset="-120"/>
              </a:rPr>
              <a:t> area() { </a:t>
            </a:r>
            <a:r>
              <a:rPr lang="en-US" altLang="zh-TW" sz="2400" smtClean="0">
                <a:solidFill>
                  <a:srgbClr val="0000FF"/>
                </a:solidFill>
                <a:latin typeface="Times New Roman" pitchFamily="18" charset="0"/>
                <a:ea typeface="新細明體" pitchFamily="18" charset="-120"/>
              </a:rPr>
              <a:t>return</a:t>
            </a:r>
            <a:r>
              <a:rPr lang="en-US" altLang="zh-TW" sz="2400" smtClean="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smtClean="0">
                <a:solidFill>
                  <a:schemeClr val="tx1"/>
                </a:solidFill>
                <a:latin typeface="Times New Roman" pitchFamily="18" charset="0"/>
                <a:ea typeface="新細明體" pitchFamily="18" charset="-120"/>
              </a:rPr>
              <a:t>};</a:t>
            </a:r>
            <a:endParaRPr lang="en-US" altLang="zh-TW" sz="2400">
              <a:solidFill>
                <a:schemeClr val="tx1"/>
              </a:solidFill>
              <a:latin typeface="Times New Roman" pitchFamily="18" charset="0"/>
              <a:ea typeface="新細明體" pitchFamily="18" charset="-120"/>
            </a:endParaRP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grpSp>
        <p:nvGrpSpPr>
          <p:cNvPr id="10" name="Group 26"/>
          <p:cNvGrpSpPr>
            <a:grpSpLocks/>
          </p:cNvGrpSpPr>
          <p:nvPr/>
        </p:nvGrpSpPr>
        <p:grpSpPr bwMode="auto">
          <a:xfrm>
            <a:off x="533400" y="4205287"/>
            <a:ext cx="4800600" cy="1357313"/>
            <a:chOff x="288" y="2448"/>
            <a:chExt cx="2592" cy="855"/>
          </a:xfrm>
        </p:grpSpPr>
        <p:sp>
          <p:nvSpPr>
            <p:cNvPr id="11" name="Text Box 27"/>
            <p:cNvSpPr txBox="1">
              <a:spLocks noChangeArrowheads="1"/>
            </p:cNvSpPr>
            <p:nvPr/>
          </p:nvSpPr>
          <p:spPr bwMode="auto">
            <a:xfrm>
              <a:off x="288" y="3072"/>
              <a:ext cx="4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inline</a:t>
              </a:r>
            </a:p>
          </p:txBody>
        </p:sp>
        <p:sp>
          <p:nvSpPr>
            <p:cNvPr id="12" name="Line 2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p:spPr>
          <p:txBody>
            <a:bodyPr/>
            <a:lstStyle/>
            <a:p>
              <a:endParaRPr lang="en-US"/>
            </a:p>
          </p:txBody>
        </p:sp>
        <p:sp>
          <p:nvSpPr>
            <p:cNvPr id="13" name="Line 29"/>
            <p:cNvSpPr>
              <a:spLocks noChangeShapeType="1"/>
            </p:cNvSpPr>
            <p:nvPr/>
          </p:nvSpPr>
          <p:spPr bwMode="auto">
            <a:xfrm>
              <a:off x="720" y="2448"/>
              <a:ext cx="2160" cy="0"/>
            </a:xfrm>
            <a:prstGeom prst="line">
              <a:avLst/>
            </a:prstGeom>
            <a:noFill/>
            <a:ln w="38100">
              <a:solidFill>
                <a:schemeClr val="tx1"/>
              </a:solidFill>
              <a:round/>
              <a:headEnd/>
              <a:tailEnd/>
            </a:ln>
          </p:spPr>
          <p:txBody>
            <a:bodyPr/>
            <a:lstStyle/>
            <a:p>
              <a:endParaRPr lang="en-US"/>
            </a:p>
          </p:txBody>
        </p:sp>
      </p:grpSp>
      <p:grpSp>
        <p:nvGrpSpPr>
          <p:cNvPr id="14" name="Group 30"/>
          <p:cNvGrpSpPr>
            <a:grpSpLocks/>
          </p:cNvGrpSpPr>
          <p:nvPr/>
        </p:nvGrpSpPr>
        <p:grpSpPr bwMode="auto">
          <a:xfrm>
            <a:off x="4572000" y="2819401"/>
            <a:ext cx="4419600" cy="3527426"/>
            <a:chOff x="2784" y="1728"/>
            <a:chExt cx="2784" cy="2222"/>
          </a:xfrm>
        </p:grpSpPr>
        <p:sp>
          <p:nvSpPr>
            <p:cNvPr id="15" name="Text Box 31"/>
            <p:cNvSpPr txBox="1">
              <a:spLocks noChangeArrowheads="1"/>
            </p:cNvSpPr>
            <p:nvPr/>
          </p:nvSpPr>
          <p:spPr bwMode="auto">
            <a:xfrm>
              <a:off x="4004" y="1728"/>
              <a:ext cx="8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3072" y="1920"/>
              <a:ext cx="1152" cy="912"/>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3868" y="2160"/>
              <a:ext cx="1700"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3744" y="2352"/>
              <a:ext cx="720" cy="528"/>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3686" y="3719"/>
              <a:ext cx="1156"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3552" y="3120"/>
              <a:ext cx="384" cy="576"/>
            </a:xfrm>
            <a:prstGeom prst="line">
              <a:avLst/>
            </a:prstGeom>
            <a:noFill/>
            <a:ln w="38100">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ppt_w*0.7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 lớp Time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6"/>
          <p:cNvSpPr>
            <a:spLocks noGrp="1" noChangeArrowheads="1"/>
          </p:cNvSpPr>
          <p:nvPr>
            <p:ph idx="1"/>
          </p:nvPr>
        </p:nvSpPr>
        <p:spPr>
          <a:xfrm>
            <a:off x="381000" y="1423988"/>
            <a:ext cx="8382000" cy="5053012"/>
          </a:xfrm>
          <a:noFill/>
        </p:spPr>
        <p:txBody>
          <a:bodyPr lIns="92075" tIns="46038" rIns="92075" bIns="46038">
            <a:noAutofit/>
          </a:bodyPr>
          <a:lstStyle/>
          <a:p>
            <a:pPr>
              <a:buFontTx/>
              <a:buNone/>
            </a:pPr>
            <a:r>
              <a:rPr lang="en-US" altLang="zh-TW" sz="2400" b="1" smtClean="0">
                <a:solidFill>
                  <a:srgbClr val="0000FF"/>
                </a:solidFill>
                <a:ea typeface="新細明體" pitchFamily="18" charset="-120"/>
              </a:rPr>
              <a:t>class</a:t>
            </a:r>
            <a:r>
              <a:rPr lang="en-US" altLang="zh-TW" sz="2400" b="1" smtClean="0">
                <a:ea typeface="新細明體" pitchFamily="18" charset="-120"/>
              </a:rPr>
              <a:t>  Time </a:t>
            </a:r>
            <a:r>
              <a:rPr lang="en-US" altLang="zh-TW" sz="2400" b="1" smtClean="0">
                <a:solidFill>
                  <a:srgbClr val="FF0000"/>
                </a:solidFill>
                <a:ea typeface="新細明體" pitchFamily="18" charset="-120"/>
              </a:rPr>
              <a:t>{</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public</a:t>
            </a:r>
            <a:r>
              <a:rPr lang="en-US" altLang="zh-TW" sz="2400" b="1" smtClean="0">
                <a:ea typeface="新細明體" pitchFamily="18" charset="-120"/>
              </a:rPr>
              <a:t>: 				</a:t>
            </a:r>
            <a:endParaRPr lang="en-US" altLang="zh-TW" sz="1600" b="1" smtClean="0">
              <a:ea typeface="新細明體" pitchFamily="18" charset="-120"/>
            </a:endParaRP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Set (int  hours , int  minutes , int  seconds);</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Increment ( );</a:t>
            </a: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void</a:t>
            </a:r>
            <a:r>
              <a:rPr lang="en-US" altLang="zh-TW" sz="2400" b="1" smtClean="0">
                <a:ea typeface="新細明體" pitchFamily="18" charset="-120"/>
              </a:rPr>
              <a:t>	 Write ( )  const;</a:t>
            </a:r>
          </a:p>
          <a:p>
            <a:pPr>
              <a:buFontTx/>
              <a:buNone/>
            </a:pPr>
            <a:r>
              <a:rPr lang="en-US" altLang="zh-TW" sz="2400" b="1" smtClean="0">
                <a:ea typeface="新細明體" pitchFamily="18" charset="-120"/>
              </a:rPr>
              <a:t>	Time (</a:t>
            </a:r>
            <a:r>
              <a:rPr lang="en-US" altLang="zh-TW" sz="2400" b="1" smtClean="0">
                <a:solidFill>
                  <a:srgbClr val="0000FF"/>
                </a:solidFill>
                <a:ea typeface="新細明體" pitchFamily="18" charset="-120"/>
              </a:rPr>
              <a:t>int</a:t>
            </a:r>
            <a:r>
              <a:rPr lang="en-US" altLang="zh-TW" sz="2400" b="1" smtClean="0">
                <a:ea typeface="新細明體" pitchFamily="18" charset="-120"/>
              </a:rPr>
              <a:t>  initHrs, </a:t>
            </a:r>
            <a:r>
              <a:rPr lang="en-US" altLang="zh-TW" sz="2400" b="1" smtClean="0">
                <a:solidFill>
                  <a:srgbClr val="0000FF"/>
                </a:solidFill>
                <a:ea typeface="新細明體" pitchFamily="18" charset="-120"/>
              </a:rPr>
              <a:t>int</a:t>
            </a:r>
            <a:r>
              <a:rPr lang="en-US" altLang="zh-TW" sz="2400" b="1" smtClean="0">
                <a:ea typeface="新細明體" pitchFamily="18" charset="-120"/>
              </a:rPr>
              <a:t>  initMins,  </a:t>
            </a:r>
            <a:r>
              <a:rPr lang="en-US" altLang="zh-TW" sz="2400" b="1" smtClean="0">
                <a:solidFill>
                  <a:srgbClr val="0000FF"/>
                </a:solidFill>
                <a:ea typeface="新細明體" pitchFamily="18" charset="-120"/>
              </a:rPr>
              <a:t>int</a:t>
            </a:r>
            <a:r>
              <a:rPr lang="en-US" altLang="zh-TW" sz="2400" b="1" smtClean="0">
                <a:ea typeface="新細明體" pitchFamily="18" charset="-120"/>
              </a:rPr>
              <a:t>  initSecs ); </a:t>
            </a:r>
            <a:r>
              <a:rPr lang="en-US" altLang="zh-TW" sz="2400" b="1" i="1" smtClean="0">
                <a:ea typeface="新細明體" pitchFamily="18" charset="-120"/>
              </a:rPr>
              <a:t>//constructor</a:t>
            </a:r>
            <a:r>
              <a:rPr lang="en-US" altLang="zh-TW" sz="2400" b="1" smtClean="0">
                <a:ea typeface="新細明體" pitchFamily="18" charset="-120"/>
              </a:rPr>
              <a:t> </a:t>
            </a:r>
          </a:p>
          <a:p>
            <a:pPr>
              <a:buFontTx/>
              <a:buNone/>
            </a:pPr>
            <a:r>
              <a:rPr lang="en-US" altLang="zh-TW" sz="2400" b="1" smtClean="0">
                <a:ea typeface="新細明體" pitchFamily="18" charset="-120"/>
              </a:rPr>
              <a:t>	Time ( ); 			                      </a:t>
            </a:r>
            <a:r>
              <a:rPr lang="en-US" altLang="zh-TW" sz="2400" b="1" i="1" smtClean="0">
                <a:ea typeface="新細明體" pitchFamily="18" charset="-120"/>
              </a:rPr>
              <a:t>//default constructor</a:t>
            </a:r>
            <a:endParaRPr lang="en-US" altLang="zh-TW" sz="1600" b="1" smtClean="0">
              <a:ea typeface="新細明體" pitchFamily="18" charset="-120"/>
            </a:endParaRPr>
          </a:p>
          <a:p>
            <a:pPr>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private</a:t>
            </a:r>
            <a:r>
              <a:rPr lang="en-US" altLang="zh-TW" sz="2400" b="1" smtClean="0">
                <a:ea typeface="新細明體" pitchFamily="18" charset="-120"/>
              </a:rPr>
              <a:t>:</a:t>
            </a:r>
            <a:endParaRPr lang="en-US" altLang="zh-TW" sz="1600" b="1" smtClean="0">
              <a:ea typeface="新細明體" pitchFamily="18" charset="-120"/>
            </a:endParaRP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hrs;       </a:t>
            </a: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mins;</a:t>
            </a:r>
          </a:p>
          <a:p>
            <a:pPr>
              <a:spcBef>
                <a:spcPts val="0"/>
              </a:spcBef>
              <a:buFontTx/>
              <a:buNone/>
            </a:pPr>
            <a:r>
              <a:rPr lang="en-US" altLang="zh-TW" sz="2400" b="1" smtClean="0">
                <a:ea typeface="新細明體" pitchFamily="18" charset="-120"/>
              </a:rPr>
              <a:t>	</a:t>
            </a:r>
            <a:r>
              <a:rPr lang="en-US" altLang="zh-TW" sz="2400" b="1" smtClean="0">
                <a:solidFill>
                  <a:srgbClr val="0000FF"/>
                </a:solidFill>
                <a:ea typeface="新細明體" pitchFamily="18" charset="-120"/>
              </a:rPr>
              <a:t>int</a:t>
            </a:r>
            <a:r>
              <a:rPr lang="en-US" altLang="zh-TW" sz="2400" b="1" smtClean="0">
                <a:ea typeface="新細明體" pitchFamily="18" charset="-120"/>
              </a:rPr>
              <a:t>	         secs;</a:t>
            </a:r>
          </a:p>
          <a:p>
            <a:pPr>
              <a:buFontTx/>
              <a:buNone/>
            </a:pPr>
            <a:r>
              <a:rPr lang="en-US" altLang="zh-TW" sz="2400" b="1" smtClean="0">
                <a:solidFill>
                  <a:srgbClr val="FF0000"/>
                </a:solidFill>
                <a:ea typeface="新細明體" pitchFamily="18" charset="-120"/>
              </a:rPr>
              <a:t>} ;</a:t>
            </a:r>
            <a:endParaRPr lang="en-US" altLang="zh-TW" sz="2400" b="1" i="1" smtClean="0">
              <a:solidFill>
                <a:srgbClr val="FF0000"/>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lớp Time</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2674938"/>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0" name="Oval 8"/>
          <p:cNvSpPr>
            <a:spLocks noChangeArrowheads="1"/>
          </p:cNvSpPr>
          <p:nvPr/>
        </p:nvSpPr>
        <p:spPr bwMode="auto">
          <a:xfrm>
            <a:off x="2139950" y="3856038"/>
            <a:ext cx="1825625" cy="409575"/>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53072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5119688"/>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26707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617788" y="2703513"/>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282825" y="329247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8" name="Rectangle 16"/>
          <p:cNvSpPr>
            <a:spLocks noChangeArrowheads="1"/>
          </p:cNvSpPr>
          <p:nvPr/>
        </p:nvSpPr>
        <p:spPr bwMode="auto">
          <a:xfrm>
            <a:off x="2533650" y="3884613"/>
            <a:ext cx="817563"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Write</a:t>
            </a:r>
          </a:p>
        </p:txBody>
      </p:sp>
      <p:sp>
        <p:nvSpPr>
          <p:cNvPr id="19" name="Rectangle 17"/>
          <p:cNvSpPr>
            <a:spLocks noChangeArrowheads="1"/>
          </p:cNvSpPr>
          <p:nvPr/>
        </p:nvSpPr>
        <p:spPr bwMode="auto">
          <a:xfrm>
            <a:off x="2366963" y="4557713"/>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17788" y="514667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Khai báo và t</a:t>
            </a:r>
            <a:r>
              <a:rPr lang="vi-VN" b="1" smtClean="0">
                <a:effectLst>
                  <a:outerShdw blurRad="38100" dist="38100" dir="2700000" algn="tl">
                    <a:srgbClr val="000000">
                      <a:alpha val="43137"/>
                    </a:srgbClr>
                  </a:outerShdw>
                </a:effectLst>
                <a:latin typeface="Arial" pitchFamily="34" charset="0"/>
                <a:cs typeface="Arial" pitchFamily="34" charset="0"/>
              </a:rPr>
              <a:t>ạo </a:t>
            </a:r>
            <a:r>
              <a:rPr lang="en-US" b="1" smtClean="0">
                <a:effectLst>
                  <a:outerShdw blurRad="38100" dist="38100" dir="2700000" algn="tl">
                    <a:srgbClr val="000000">
                      <a:alpha val="43137"/>
                    </a:srgbClr>
                  </a:outerShdw>
                </a:effectLst>
                <a:latin typeface="Arial" pitchFamily="34" charset="0"/>
                <a:cs typeface="Arial" pitchFamily="34" charset="0"/>
              </a:rPr>
              <a:t>lập </a:t>
            </a:r>
            <a:r>
              <a:rPr lang="vi-VN" b="1" smtClean="0">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mtClean="0">
                <a:latin typeface="Arial" pitchFamily="34" charset="0"/>
                <a:cs typeface="Arial" pitchFamily="34" charset="0"/>
              </a:rPr>
              <a:t>Khai báo và tạo đối tượng:</a:t>
            </a:r>
          </a:p>
          <a:p>
            <a:pPr lvl="1">
              <a:lnSpc>
                <a:spcPct val="120000"/>
              </a:lnSpc>
              <a:buNone/>
            </a:pPr>
            <a:r>
              <a:rPr lang="en-US" smtClean="0">
                <a:solidFill>
                  <a:srgbClr val="FF0303"/>
                </a:solidFill>
                <a:latin typeface="Arial" pitchFamily="34" charset="0"/>
                <a:cs typeface="Arial" pitchFamily="34" charset="0"/>
              </a:rPr>
              <a:t>&lt;tên lớp&gt;</a:t>
            </a:r>
            <a:r>
              <a:rPr lang="en-US" smtClean="0">
                <a:latin typeface="Arial" pitchFamily="34" charset="0"/>
                <a:cs typeface="Arial" pitchFamily="34" charset="0"/>
              </a:rPr>
              <a:t>  </a:t>
            </a:r>
            <a:r>
              <a:rPr lang="en-US" smtClean="0">
                <a:solidFill>
                  <a:srgbClr val="0000FF"/>
                </a:solidFill>
                <a:latin typeface="Arial" pitchFamily="34" charset="0"/>
                <a:cs typeface="Arial" pitchFamily="34" charset="0"/>
              </a:rPr>
              <a:t>&lt;tên đối tượng&gt;;</a:t>
            </a:r>
          </a:p>
          <a:p>
            <a:pPr>
              <a:lnSpc>
                <a:spcPct val="120000"/>
              </a:lnSpc>
              <a:buFont typeface="Wingdings" pitchFamily="2" charset="2"/>
              <a:buChar char="v"/>
            </a:pPr>
            <a:r>
              <a:rPr lang="en-US" smtClean="0">
                <a:latin typeface="Arial" pitchFamily="34" charset="0"/>
                <a:cs typeface="Arial" pitchFamily="34" charset="0"/>
              </a:rPr>
              <a:t>Gọi hàm thành phần của lớp </a:t>
            </a:r>
          </a:p>
          <a:p>
            <a:pPr lvl="1">
              <a:lnSpc>
                <a:spcPct val="120000"/>
              </a:lnSpc>
              <a:buNone/>
            </a:pPr>
            <a:r>
              <a:rPr lang="en-US" smtClean="0">
                <a:solidFill>
                  <a:srgbClr val="0000FF"/>
                </a:solidFill>
                <a:latin typeface="Arial" pitchFamily="34" charset="0"/>
                <a:cs typeface="Arial" pitchFamily="34" charset="0"/>
              </a:rPr>
              <a:t>&lt;tên đối tượng&gt;</a:t>
            </a:r>
            <a:r>
              <a:rPr lang="en-US" smtClean="0">
                <a:solidFill>
                  <a:srgbClr val="FF0303"/>
                </a:solidFill>
                <a:latin typeface="Arial" pitchFamily="34" charset="0"/>
                <a:cs typeface="Arial" pitchFamily="34" charset="0"/>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p>
          <a:p>
            <a:pPr lvl="1">
              <a:lnSpc>
                <a:spcPct val="120000"/>
              </a:lnSpc>
              <a:buNone/>
            </a:pPr>
            <a:r>
              <a:rPr lang="en-US" smtClean="0">
                <a:solidFill>
                  <a:srgbClr val="0000FF"/>
                </a:solidFill>
                <a:latin typeface="Arial" pitchFamily="34" charset="0"/>
                <a:cs typeface="Arial" pitchFamily="34" charset="0"/>
              </a:rPr>
              <a:t>&lt;tên con trỏ đối tượng&gt;</a:t>
            </a:r>
            <a:r>
              <a:rPr lang="en-US" smtClean="0">
                <a:solidFill>
                  <a:srgbClr val="FF0303"/>
                </a:solidFill>
                <a:latin typeface="Arial" pitchFamily="34" charset="0"/>
                <a:cs typeface="Arial" pitchFamily="34" charset="0"/>
                <a:sym typeface="Wingdings" pitchFamily="2" charset="2"/>
              </a:rPr>
              <a:t></a:t>
            </a:r>
            <a:r>
              <a:rPr lang="en-US" smtClean="0">
                <a:solidFill>
                  <a:srgbClr val="0000FF"/>
                </a:solidFill>
                <a:latin typeface="Arial" pitchFamily="34" charset="0"/>
                <a:cs typeface="Arial" pitchFamily="34" charset="0"/>
              </a:rPr>
              <a:t>&lt;tên hàm thành phần&gt;</a:t>
            </a:r>
            <a:r>
              <a:rPr lang="en-US" smtClean="0">
                <a:latin typeface="Arial" pitchFamily="34" charset="0"/>
                <a:cs typeface="Arial" pitchFamily="34" charset="0"/>
              </a:rPr>
              <a:t> (&lt;danh sách các tham số nếu có&gt;);</a:t>
            </a:r>
            <a:endParaRPr lang="en-US">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65162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solidFill>
                  <a:srgbClr val="0000FF"/>
                </a:solidFill>
                <a:latin typeface="Times New Roman" pitchFamily="18" charset="0"/>
                <a:ea typeface="新細明體" pitchFamily="18" charset="-120"/>
              </a:rPr>
              <a:t>v</a:t>
            </a:r>
            <a:r>
              <a:rPr lang="en-US" altLang="zh-TW" sz="2400" smtClean="0">
                <a:solidFill>
                  <a:srgbClr val="0000FF"/>
                </a:solidFill>
                <a:latin typeface="Times New Roman" pitchFamily="18" charset="0"/>
                <a:ea typeface="新細明體" pitchFamily="18" charset="-120"/>
              </a:rPr>
              <a:t>oid</a:t>
            </a:r>
            <a:r>
              <a:rPr lang="en-US" altLang="zh-TW" sz="2400" smtClean="0">
                <a:latin typeface="Times New Roman" pitchFamily="18" charset="0"/>
                <a:ea typeface="新細明體" pitchFamily="18" charset="-120"/>
              </a:rPr>
              <a:t> main</a:t>
            </a: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639138" cy="461665"/>
          </a:xfrm>
          <a:prstGeom prst="rect">
            <a:avLst/>
          </a:prstGeom>
          <a:noFill/>
          <a:ln w="9525">
            <a:noFill/>
            <a:miter lim="800000"/>
            <a:headEnd/>
            <a:tailEnd/>
          </a:ln>
          <a:effectLst/>
        </p:spPr>
        <p:txBody>
          <a:bodyPr wrap="none">
            <a:spAutoFit/>
          </a:bodyPr>
          <a:lstStyle/>
          <a:p>
            <a:r>
              <a:rPr lang="en-US" altLang="zh-TW" sz="2400" b="1">
                <a:ea typeface="新細明體" pitchFamily="18" charset="-120"/>
              </a:rPr>
              <a:t>r1 is statically allocated</a:t>
            </a:r>
          </a:p>
        </p:txBody>
      </p:sp>
      <p:sp>
        <p:nvSpPr>
          <p:cNvPr id="11" name="Rectangle 6"/>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724400" y="30480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4" name="Group 11"/>
          <p:cNvGrpSpPr>
            <a:grpSpLocks/>
          </p:cNvGrpSpPr>
          <p:nvPr/>
        </p:nvGrpSpPr>
        <p:grpSpPr bwMode="auto">
          <a:xfrm>
            <a:off x="4724400" y="2971800"/>
            <a:ext cx="381000" cy="838200"/>
            <a:chOff x="2928" y="1776"/>
            <a:chExt cx="240" cy="528"/>
          </a:xfrm>
        </p:grpSpPr>
        <p:sp>
          <p:nvSpPr>
            <p:cNvPr id="15"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6" name="Rectangle 10"/>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17" name="Rectangle 12"/>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20574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0" name="Text Box 5"/>
          <p:cNvSpPr txBox="1">
            <a:spLocks noChangeArrowheads="1"/>
          </p:cNvSpPr>
          <p:nvPr/>
        </p:nvSpPr>
        <p:spPr bwMode="auto">
          <a:xfrm>
            <a:off x="4724400" y="1447800"/>
            <a:ext cx="40449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r2 is a pointer to a Rectangle object</a:t>
            </a:r>
          </a:p>
        </p:txBody>
      </p:sp>
      <p:sp>
        <p:nvSpPr>
          <p:cNvPr id="11" name="AutoShape 8"/>
          <p:cNvSpPr>
            <a:spLocks noChangeArrowheads="1"/>
          </p:cNvSpPr>
          <p:nvPr/>
        </p:nvSpPr>
        <p:spPr bwMode="auto">
          <a:xfrm>
            <a:off x="4800600" y="3200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9"/>
          <p:cNvGrpSpPr>
            <a:grpSpLocks/>
          </p:cNvGrpSpPr>
          <p:nvPr/>
        </p:nvGrpSpPr>
        <p:grpSpPr bwMode="auto">
          <a:xfrm>
            <a:off x="4724400" y="3124200"/>
            <a:ext cx="381000" cy="838200"/>
            <a:chOff x="2928" y="1776"/>
            <a:chExt cx="240" cy="528"/>
          </a:xfrm>
        </p:grpSpPr>
        <p:sp>
          <p:nvSpPr>
            <p:cNvPr id="13"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2928" y="1776"/>
              <a:ext cx="240" cy="240"/>
            </a:xfrm>
            <a:prstGeom prst="rect">
              <a:avLst/>
            </a:prstGeom>
            <a:solidFill>
              <a:srgbClr val="FFE5E5"/>
            </a:solidFill>
            <a:ln w="9525">
              <a:noFill/>
              <a:miter lim="800000"/>
              <a:headEnd/>
              <a:tailEnd/>
            </a:ln>
            <a:effectLst/>
          </p:spPr>
          <p:txBody>
            <a:bodyPr wrap="none" anchor="ctr"/>
            <a:lstStyle/>
            <a:p>
              <a:pPr algn="ctr"/>
              <a:endParaRPr lang="zh-TW" altLang="en-US">
                <a:solidFill>
                  <a:srgbClr val="FFE5E5"/>
                </a:solidFill>
                <a:ea typeface="新細明體" pitchFamily="18" charset="-120"/>
              </a:endParaRPr>
            </a:p>
          </p:txBody>
        </p:sp>
      </p:grpSp>
      <p:grpSp>
        <p:nvGrpSpPr>
          <p:cNvPr id="15" name="Group 14"/>
          <p:cNvGrpSpPr>
            <a:grpSpLocks/>
          </p:cNvGrpSpPr>
          <p:nvPr/>
        </p:nvGrpSpPr>
        <p:grpSpPr bwMode="auto">
          <a:xfrm>
            <a:off x="4572000" y="5218113"/>
            <a:ext cx="2057400" cy="1106487"/>
            <a:chOff x="3072" y="3191"/>
            <a:chExt cx="1296" cy="697"/>
          </a:xfrm>
        </p:grpSpPr>
        <p:sp>
          <p:nvSpPr>
            <p:cNvPr id="16"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3072" y="3312"/>
              <a:ext cx="252" cy="231"/>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3408" y="3408"/>
              <a:ext cx="960"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3350" y="3191"/>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grpSp>
      <p:sp>
        <p:nvSpPr>
          <p:cNvPr id="20" name="Rectangle 15"/>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531489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562600"/>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nvGrpSpPr>
          <p:cNvPr id="23" name="Group 22"/>
          <p:cNvGrpSpPr>
            <a:grpSpLocks/>
          </p:cNvGrpSpPr>
          <p:nvPr/>
        </p:nvGrpSpPr>
        <p:grpSpPr bwMode="auto">
          <a:xfrm>
            <a:off x="4724400" y="3581400"/>
            <a:ext cx="381000" cy="685800"/>
            <a:chOff x="2976" y="2304"/>
            <a:chExt cx="240" cy="432"/>
          </a:xfrm>
        </p:grpSpPr>
        <p:sp>
          <p:nvSpPr>
            <p:cNvPr id="24"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26" name="Rectangle 23"/>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5000</a:t>
            </a:r>
          </a:p>
        </p:txBody>
      </p:sp>
      <p:sp>
        <p:nvSpPr>
          <p:cNvPr id="27" name="Line 24"/>
          <p:cNvSpPr>
            <a:spLocks noChangeShapeType="1"/>
          </p:cNvSpPr>
          <p:nvPr/>
        </p:nvSpPr>
        <p:spPr bwMode="auto">
          <a:xfrm flipH="1">
            <a:off x="6629400" y="569589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724400" y="38862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5626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
        <p:nvSpPr>
          <p:cNvPr id="32" name="Text Box 30"/>
          <p:cNvSpPr txBox="1">
            <a:spLocks noChangeArrowheads="1"/>
          </p:cNvSpPr>
          <p:nvPr/>
        </p:nvSpPr>
        <p:spPr bwMode="auto">
          <a:xfrm>
            <a:off x="7086600" y="3124200"/>
            <a:ext cx="16319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//dot notation</a:t>
            </a:r>
          </a:p>
        </p:txBody>
      </p:sp>
      <p:sp>
        <p:nvSpPr>
          <p:cNvPr id="33" name="Text Box 31"/>
          <p:cNvSpPr txBox="1">
            <a:spLocks noChangeArrowheads="1"/>
          </p:cNvSpPr>
          <p:nvPr/>
        </p:nvSpPr>
        <p:spPr bwMode="auto">
          <a:xfrm>
            <a:off x="7086600" y="4343400"/>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2"/>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2" dur="500"/>
                                        <p:tgtEl>
                                          <p:spTgt spid="32"/>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ppt_x</p:attrName>
                                        </p:attrNameLst>
                                      </p:cBhvr>
                                      <p:tavLst>
                                        <p:tav tm="0">
                                          <p:val>
                                            <p:strVal val="#ppt_x-.2"/>
                                          </p:val>
                                        </p:tav>
                                        <p:tav tm="100000">
                                          <p:val>
                                            <p:strVal val="#ppt_x"/>
                                          </p:val>
                                        </p:tav>
                                      </p:tavLst>
                                    </p:anim>
                                    <p:anim calcmode="lin" valueType="num">
                                      <p:cBhvr>
                                        <p:cTn id="5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0" grpId="0" animBg="1"/>
      <p:bldP spid="21" grpId="0"/>
      <p:bldP spid="22" grpId="0"/>
      <p:bldP spid="26" grpId="0" animBg="1"/>
      <p:bldP spid="27" grpId="0" animBg="1"/>
      <p:bldP spid="31" grpId="0" animBg="1" autoUpdateAnimBg="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smtClean="0">
                <a:latin typeface="Times New Roman" pitchFamily="18" charset="0"/>
                <a:ea typeface="新細明體" pitchFamily="18" charset="-120"/>
              </a:rPr>
              <a:t>};</a:t>
            </a:r>
            <a:endParaRPr lang="en-US" altLang="zh-TW" sz="2800">
              <a:latin typeface="Times New Roman" pitchFamily="18" charset="0"/>
              <a:ea typeface="新細明體" pitchFamily="18" charset="-120"/>
            </a:endParaRP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a:latin typeface="Times New Roman" pitchFamily="18" charset="0"/>
                <a:ea typeface="新細明體" pitchFamily="18" charset="-120"/>
              </a:rPr>
              <a:t>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a:solidFill>
                  <a:schemeClr val="accent2"/>
                </a:solidFill>
                <a:latin typeface="Times New Roman" pitchFamily="18" charset="0"/>
                <a:ea typeface="新細明體" pitchFamily="18" charset="-120"/>
              </a:rPr>
              <a:t>	 </a:t>
            </a:r>
            <a:r>
              <a:rPr lang="en-US" altLang="zh-TW" sz="200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72745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r3 is dynamically allocated</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23"/>
          <p:cNvGrpSpPr>
            <a:grpSpLocks/>
          </p:cNvGrpSpPr>
          <p:nvPr/>
        </p:nvGrpSpPr>
        <p:grpSpPr bwMode="auto">
          <a:xfrm>
            <a:off x="4724400" y="5334000"/>
            <a:ext cx="1676400" cy="990600"/>
            <a:chOff x="2976" y="3216"/>
            <a:chExt cx="1056" cy="624"/>
          </a:xfrm>
        </p:grpSpPr>
        <p:sp>
          <p:nvSpPr>
            <p:cNvPr id="13" name="Rectangle 15"/>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2976" y="3216"/>
              <a:ext cx="384" cy="252"/>
            </a:xfrm>
            <a:prstGeom prst="rect">
              <a:avLst/>
            </a:prstGeom>
            <a:noFill/>
            <a:ln w="9525">
              <a:noFill/>
              <a:miter lim="800000"/>
              <a:headEnd/>
              <a:tailEnd/>
            </a:ln>
            <a:effectLst/>
          </p:spPr>
          <p:txBody>
            <a:bodyPr wrap="square">
              <a:spAutoFit/>
            </a:bodyPr>
            <a:lstStyle/>
            <a:p>
              <a:r>
                <a:rPr lang="en-US" altLang="zh-TW" b="1">
                  <a:ea typeface="新細明體" pitchFamily="18" charset="-120"/>
                </a:rPr>
                <a:t>r3</a:t>
              </a:r>
            </a:p>
          </p:txBody>
        </p:sp>
        <p:sp>
          <p:nvSpPr>
            <p:cNvPr id="15" name="Text Box 17"/>
            <p:cNvSpPr txBox="1">
              <a:spLocks noChangeArrowheads="1"/>
            </p:cNvSpPr>
            <p:nvPr/>
          </p:nvSpPr>
          <p:spPr bwMode="auto">
            <a:xfrm>
              <a:off x="3206" y="3312"/>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724400"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NULL</a:t>
            </a:r>
          </a:p>
        </p:txBody>
      </p:sp>
      <p:grpSp>
        <p:nvGrpSpPr>
          <p:cNvPr id="26" name="Group 40"/>
          <p:cNvGrpSpPr>
            <a:grpSpLocks/>
          </p:cNvGrpSpPr>
          <p:nvPr/>
        </p:nvGrpSpPr>
        <p:grpSpPr bwMode="auto">
          <a:xfrm>
            <a:off x="4724400" y="4038600"/>
            <a:ext cx="381000" cy="609600"/>
            <a:chOff x="4944" y="2976"/>
            <a:chExt cx="240" cy="384"/>
          </a:xfrm>
        </p:grpSpPr>
        <p:sp>
          <p:nvSpPr>
            <p:cNvPr id="27"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8" name="Rectangle 39"/>
            <p:cNvSpPr>
              <a:spLocks noChangeArrowheads="1"/>
            </p:cNvSpPr>
            <p:nvPr/>
          </p:nvSpPr>
          <p:spPr bwMode="auto">
            <a:xfrm>
              <a:off x="4944" y="29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9" name="Text Box 41"/>
          <p:cNvSpPr txBox="1">
            <a:spLocks noChangeArrowheads="1"/>
          </p:cNvSpPr>
          <p:nvPr/>
        </p:nvSpPr>
        <p:spPr bwMode="auto">
          <a:xfrm>
            <a:off x="6934200" y="3595687"/>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ppt_x</p:attrName>
                                        </p:attrNameLst>
                                      </p:cBhvr>
                                      <p:tavLst>
                                        <p:tav tm="0">
                                          <p:val>
                                            <p:strVal val="#ppt_x-.2"/>
                                          </p:val>
                                        </p:tav>
                                        <p:tav tm="100000">
                                          <p:val>
                                            <p:strVal val="#ppt_x"/>
                                          </p:val>
                                        </p:tav>
                                      </p:tavLst>
                                    </p:anim>
                                    <p:anim calcmode="lin" valueType="num">
                                      <p:cBhvr>
                                        <p:cTn id="2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5" grpId="0" animBg="1"/>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z="3000" smtClean="0">
                <a:latin typeface="Arial" pitchFamily="34" charset="0"/>
                <a:cs typeface="Arial" pitchFamily="34" charset="0"/>
              </a:rPr>
              <a:t>Xây dựng lớp </a:t>
            </a:r>
            <a:r>
              <a:rPr lang="en-US" sz="3000" smtClean="0">
                <a:solidFill>
                  <a:srgbClr val="0000FF"/>
                </a:solidFill>
                <a:latin typeface="Arial" pitchFamily="34" charset="0"/>
                <a:cs typeface="Arial" pitchFamily="34" charset="0"/>
              </a:rPr>
              <a:t>Điểm (Point) </a:t>
            </a:r>
            <a:r>
              <a:rPr lang="en-US" sz="3000" smtClean="0">
                <a:latin typeface="Arial" pitchFamily="34" charset="0"/>
                <a:cs typeface="Arial" pitchFamily="34" charset="0"/>
              </a:rPr>
              <a:t>trong hình học 2D</a:t>
            </a:r>
          </a:p>
          <a:p>
            <a:pPr lvl="1">
              <a:lnSpc>
                <a:spcPct val="120000"/>
              </a:lnSpc>
              <a:buFont typeface="Wingdings" pitchFamily="2" charset="2"/>
              <a:buChar char="§"/>
            </a:pPr>
            <a:r>
              <a:rPr lang="en-US" smtClean="0">
                <a:latin typeface="Arial" pitchFamily="34" charset="0"/>
                <a:cs typeface="Arial" pitchFamily="34" charset="0"/>
              </a:rPr>
              <a:t>Thuộc tính</a:t>
            </a:r>
          </a:p>
          <a:p>
            <a:pPr lvl="2">
              <a:lnSpc>
                <a:spcPct val="120000"/>
              </a:lnSpc>
            </a:pPr>
            <a:r>
              <a:rPr lang="en-US" smtClean="0">
                <a:latin typeface="Arial" pitchFamily="34" charset="0"/>
                <a:cs typeface="Arial" pitchFamily="34" charset="0"/>
              </a:rPr>
              <a:t>Tung độ</a:t>
            </a:r>
          </a:p>
          <a:p>
            <a:pPr lvl="2">
              <a:lnSpc>
                <a:spcPct val="120000"/>
              </a:lnSpc>
            </a:pPr>
            <a:r>
              <a:rPr lang="en-US" smtClean="0">
                <a:latin typeface="Arial" pitchFamily="34" charset="0"/>
                <a:cs typeface="Arial" pitchFamily="34" charset="0"/>
              </a:rPr>
              <a:t>Hoành độ</a:t>
            </a:r>
          </a:p>
          <a:p>
            <a:pPr lvl="1">
              <a:lnSpc>
                <a:spcPct val="120000"/>
              </a:lnSpc>
              <a:buFont typeface="Wingdings" pitchFamily="2" charset="2"/>
              <a:buChar char="§"/>
            </a:pPr>
            <a:r>
              <a:rPr lang="en-US" smtClean="0">
                <a:latin typeface="Arial" pitchFamily="34" charset="0"/>
                <a:cs typeface="Arial" pitchFamily="34" charset="0"/>
              </a:rPr>
              <a:t>Thao tác (phương thức)</a:t>
            </a:r>
          </a:p>
          <a:p>
            <a:pPr lvl="2">
              <a:lnSpc>
                <a:spcPct val="120000"/>
              </a:lnSpc>
            </a:pPr>
            <a:r>
              <a:rPr lang="en-US" smtClean="0">
                <a:latin typeface="Arial" pitchFamily="34" charset="0"/>
                <a:cs typeface="Arial" pitchFamily="34" charset="0"/>
              </a:rPr>
              <a:t>Khởi tạo</a:t>
            </a:r>
          </a:p>
          <a:p>
            <a:pPr lvl="2">
              <a:lnSpc>
                <a:spcPct val="120000"/>
              </a:lnSpc>
            </a:pPr>
            <a:r>
              <a:rPr lang="en-US" smtClean="0">
                <a:latin typeface="Arial" pitchFamily="34" charset="0"/>
                <a:cs typeface="Arial" pitchFamily="34" charset="0"/>
              </a:rPr>
              <a:t>Di chuyển</a:t>
            </a:r>
          </a:p>
          <a:p>
            <a:pPr lvl="2">
              <a:lnSpc>
                <a:spcPct val="120000"/>
              </a:lnSpc>
            </a:pPr>
            <a:r>
              <a:rPr lang="en-US" smtClean="0">
                <a:latin typeface="Arial" pitchFamily="34" charset="0"/>
                <a:cs typeface="Arial" pitchFamily="34" charset="0"/>
              </a:rPr>
              <a:t>In ra màn hình</a:t>
            </a:r>
          </a:p>
          <a:p>
            <a:pPr lvl="2">
              <a:lnSpc>
                <a:spcPct val="120000"/>
              </a:lnSpc>
            </a:pPr>
            <a:r>
              <a:rPr lang="en-US" smtClean="0">
                <a:latin typeface="Arial" pitchFamily="34" charset="0"/>
                <a:cs typeface="Arial" pitchFamily="34" charset="0"/>
              </a:rPr>
              <a:t>…</a:t>
            </a:r>
            <a:endParaRPr lang="en-US"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00"/>
                </a:solidFill>
              </a:rPr>
              <a:t>/*point.cpp*/</a:t>
            </a:r>
          </a:p>
          <a:p>
            <a:pPr marL="342900" indent="-342900">
              <a:lnSpc>
                <a:spcPct val="90000"/>
              </a:lnSpc>
              <a:spcBef>
                <a:spcPct val="20000"/>
              </a:spcBef>
              <a:buFont typeface="Wingdings" pitchFamily="2" charset="2"/>
              <a:buNone/>
            </a:pPr>
            <a:r>
              <a:rPr lang="en-US" sz="2400" b="0">
                <a:solidFill>
                  <a:srgbClr val="0000FF"/>
                </a:solidFill>
              </a:rPr>
              <a:t>#include </a:t>
            </a:r>
            <a:r>
              <a:rPr lang="en-US" sz="2400" b="0">
                <a:solidFill>
                  <a:srgbClr val="000000"/>
                </a:solidFill>
              </a:rPr>
              <a:t>&lt;</a:t>
            </a:r>
            <a:r>
              <a:rPr lang="en-US" sz="2400" b="0" smtClean="0">
                <a:solidFill>
                  <a:srgbClr val="000000"/>
                </a:solidFill>
              </a:rPr>
              <a:t>iostream&gt;</a:t>
            </a:r>
            <a:endParaRPr lang="en-US" sz="2400" b="0">
              <a:solidFill>
                <a:srgbClr val="000000"/>
              </a:solidFill>
            </a:endParaRPr>
          </a:p>
          <a:p>
            <a:pPr marL="342900" indent="-342900">
              <a:lnSpc>
                <a:spcPct val="90000"/>
              </a:lnSpc>
              <a:spcBef>
                <a:spcPct val="20000"/>
              </a:spcBef>
              <a:buFont typeface="Wingdings" pitchFamily="2" charset="2"/>
              <a:buNone/>
            </a:pPr>
            <a:r>
              <a:rPr lang="en-US" sz="2400" b="0">
                <a:solidFill>
                  <a:srgbClr val="0000FF"/>
                </a:solidFill>
              </a:rPr>
              <a:t>u</a:t>
            </a:r>
            <a:r>
              <a:rPr lang="en-US" sz="2400" b="0" smtClean="0">
                <a:solidFill>
                  <a:srgbClr val="0000FF"/>
                </a:solidFill>
              </a:rPr>
              <a:t>sing namespace std;</a:t>
            </a:r>
            <a:endParaRPr lang="en-US" sz="2400" b="0">
              <a:solidFill>
                <a:srgbClr val="0000FF"/>
              </a:solidFill>
            </a:endParaRP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thành phần dữ  liệu riêng*/</a:t>
            </a:r>
          </a:p>
          <a:p>
            <a:pPr marL="342900" indent="-342900">
              <a:lnSpc>
                <a:spcPct val="90000"/>
              </a:lnSpc>
              <a:spcBef>
                <a:spcPct val="20000"/>
              </a:spcBef>
              <a:buFont typeface="Wingdings" pitchFamily="2" charset="2"/>
              <a:buNone/>
            </a:pPr>
            <a:r>
              <a:rPr lang="en-US" sz="2400" b="0">
                <a:solidFill>
                  <a:srgbClr val="000000"/>
                </a:solidFill>
              </a:rPr>
              <a:t>  		</a:t>
            </a:r>
            <a:r>
              <a:rPr lang="en-US" sz="2400" b="0" smtClean="0">
                <a:solidFill>
                  <a:srgbClr val="0000FF"/>
                </a:solidFill>
              </a:rPr>
              <a:t>private:</a:t>
            </a:r>
            <a:endParaRPr lang="en-US" sz="2400" b="0">
              <a:solidFill>
                <a:srgbClr val="0000FF"/>
              </a:solidFill>
            </a:endParaRP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hàm thành phần công cộng*/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Nội dung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Cú pháp k</a:t>
            </a:r>
            <a:r>
              <a:rPr lang="vi-VN" sz="2800" smtClean="0">
                <a:solidFill>
                  <a:schemeClr val="tx1">
                    <a:lumMod val="95000"/>
                    <a:lumOff val="5000"/>
                  </a:schemeClr>
                </a:solidFill>
                <a:latin typeface="Arial" pitchFamily="34" charset="0"/>
                <a:cs typeface="Arial" pitchFamily="34" charset="0"/>
              </a:rPr>
              <a:t>hai báo lớp</a:t>
            </a:r>
          </a:p>
          <a:p>
            <a:pPr algn="just">
              <a:lnSpc>
                <a:spcPct val="130000"/>
              </a:lnSpc>
              <a:spcBef>
                <a:spcPts val="0"/>
              </a:spcBef>
              <a:buFont typeface="Wingdings" pitchFamily="2" charset="2"/>
              <a:buChar char="v"/>
            </a:pPr>
            <a:r>
              <a:rPr lang="vi-VN" sz="2800">
                <a:solidFill>
                  <a:schemeClr val="tx1">
                    <a:lumMod val="95000"/>
                    <a:lumOff val="5000"/>
                  </a:schemeClr>
                </a:solidFill>
                <a:latin typeface="Arial" pitchFamily="34" charset="0"/>
                <a:cs typeface="Arial" pitchFamily="34" charset="0"/>
              </a:rPr>
              <a:t>Định nghĩa hàm thành phần</a:t>
            </a:r>
            <a:r>
              <a:rPr lang="en-US" sz="2800">
                <a:solidFill>
                  <a:schemeClr val="tx1">
                    <a:lumMod val="95000"/>
                    <a:lumOff val="5000"/>
                  </a:schemeClr>
                </a:solidFill>
                <a:latin typeface="Arial" pitchFamily="34" charset="0"/>
                <a:cs typeface="Arial" pitchFamily="34" charset="0"/>
              </a:rPr>
              <a:t> của lớp</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Khai báo và tạo lập đối tượng</a:t>
            </a:r>
            <a:endParaRPr lang="vi-VN" sz="2800" smtClean="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smtClean="0">
                <a:solidFill>
                  <a:schemeClr val="tx1">
                    <a:lumMod val="95000"/>
                    <a:lumOff val="5000"/>
                  </a:schemeClr>
                </a:solidFill>
                <a:latin typeface="Arial" pitchFamily="34" charset="0"/>
                <a:cs typeface="Arial" pitchFamily="34" charset="0"/>
              </a:rPr>
              <a:t>Phạm vi truy xuất</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a:t>
            </a:r>
            <a:r>
              <a:rPr lang="vi-VN" sz="2800" smtClean="0">
                <a:solidFill>
                  <a:schemeClr val="tx1">
                    <a:lumMod val="95000"/>
                    <a:lumOff val="5000"/>
                  </a:schemeClr>
                </a:solidFill>
                <a:latin typeface="Arial" pitchFamily="34" charset="0"/>
                <a:cs typeface="Arial" pitchFamily="34" charset="0"/>
              </a:rPr>
              <a:t>thiết lập – Constructor</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Phương thức </a:t>
            </a:r>
            <a:r>
              <a:rPr lang="vi-VN" sz="2800" smtClean="0">
                <a:solidFill>
                  <a:schemeClr val="tx1">
                    <a:lumMod val="95000"/>
                    <a:lumOff val="5000"/>
                  </a:schemeClr>
                </a:solidFill>
                <a:latin typeface="Arial" pitchFamily="34" charset="0"/>
                <a:cs typeface="Arial" pitchFamily="34" charset="0"/>
              </a:rPr>
              <a:t>hủy bỏ – Destructor</a:t>
            </a:r>
          </a:p>
          <a:p>
            <a:pPr algn="just">
              <a:lnSpc>
                <a:spcPct val="130000"/>
              </a:lnSpc>
              <a:spcBef>
                <a:spcPts val="0"/>
              </a:spcBef>
              <a:buFont typeface="Wingdings" pitchFamily="2" charset="2"/>
              <a:buChar char="v"/>
            </a:pPr>
            <a:r>
              <a:rPr lang="en-US" sz="2800" smtClean="0">
                <a:solidFill>
                  <a:schemeClr val="tx1">
                    <a:lumMod val="95000"/>
                    <a:lumOff val="5000"/>
                  </a:schemeClr>
                </a:solidFill>
                <a:latin typeface="Arial" pitchFamily="34" charset="0"/>
                <a:cs typeface="Arial" pitchFamily="34" charset="0"/>
              </a:rPr>
              <a:t>P</a:t>
            </a:r>
            <a:r>
              <a:rPr lang="vi-VN" sz="2800" smtClean="0">
                <a:solidFill>
                  <a:schemeClr val="tx1">
                    <a:lumMod val="95000"/>
                    <a:lumOff val="5000"/>
                  </a:schemeClr>
                </a:solidFill>
                <a:latin typeface="Arial" pitchFamily="34" charset="0"/>
                <a:cs typeface="Arial" pitchFamily="34" charset="0"/>
              </a:rPr>
              <a:t>hương thức Truy vấn</a:t>
            </a:r>
            <a:r>
              <a:rPr lang="en-US" sz="2800" smtClean="0">
                <a:solidFill>
                  <a:schemeClr val="tx1">
                    <a:lumMod val="95000"/>
                    <a:lumOff val="5000"/>
                  </a:schemeClr>
                </a:solidFill>
                <a:latin typeface="Arial" pitchFamily="34" charset="0"/>
                <a:cs typeface="Arial" pitchFamily="34" charset="0"/>
              </a:rPr>
              <a:t>, Cập nhật</a:t>
            </a:r>
          </a:p>
          <a:p>
            <a:pPr algn="just">
              <a:lnSpc>
                <a:spcPct val="130000"/>
              </a:lnSpc>
              <a:spcBef>
                <a:spcPts val="0"/>
              </a:spcBef>
              <a:buFont typeface="Wingdings" pitchFamily="2" charset="2"/>
              <a:buChar char="v"/>
            </a:pPr>
            <a:r>
              <a:rPr lang="vi-VN" sz="2800" smtClean="0">
                <a:solidFill>
                  <a:schemeClr val="tx1">
                    <a:lumMod val="95000"/>
                    <a:lumOff val="5000"/>
                  </a:schemeClr>
                </a:solidFill>
                <a:latin typeface="Arial" pitchFamily="34" charset="0"/>
                <a:cs typeface="Arial" pitchFamily="34" charset="0"/>
              </a:rPr>
              <a:t>Thành viên tĩnh – static member</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a:t>
            </a:r>
            <a:r>
              <a:rPr lang="en-US" sz="2200" b="0">
                <a:solidFill>
                  <a:srgbClr val="FF3300"/>
                </a:solidFill>
              </a:rPr>
              <a:t>point::init</a:t>
            </a:r>
            <a:r>
              <a:rPr lang="en-US" sz="2200" b="0">
                <a:solidFill>
                  <a:srgbClr val="000000"/>
                </a:solidFill>
              </a:rPr>
              <a:t>(</a:t>
            </a:r>
            <a:r>
              <a:rPr lang="en-US" sz="2200" b="0">
                <a:solidFill>
                  <a:srgbClr val="0000FF"/>
                </a:solidFill>
              </a:rPr>
              <a:t>int</a:t>
            </a:r>
            <a:r>
              <a:rPr lang="en-US" sz="2200" b="0">
                <a:solidFill>
                  <a:srgbClr val="000000"/>
                </a:solidFill>
              </a:rPr>
              <a:t> ox, </a:t>
            </a:r>
            <a:r>
              <a:rPr lang="en-US" sz="2200" b="0">
                <a:solidFill>
                  <a:srgbClr val="0000FF"/>
                </a:solidFill>
              </a:rPr>
              <a:t>int</a:t>
            </a:r>
            <a:r>
              <a:rPr lang="en-US" sz="2200" b="0">
                <a:solidFill>
                  <a:srgbClr val="000000"/>
                </a:solidFill>
              </a:rPr>
              <a:t> oy) {</a:t>
            </a:r>
          </a:p>
          <a:p>
            <a:pPr marL="342900" indent="-342900">
              <a:spcBef>
                <a:spcPct val="20000"/>
              </a:spcBef>
              <a:buFont typeface="Wingdings" pitchFamily="2" charset="2"/>
              <a:buNone/>
            </a:pPr>
            <a:r>
              <a:rPr lang="en-US" sz="2200" b="0">
                <a:solidFill>
                  <a:srgbClr val="000000"/>
                </a:solidFill>
              </a:rPr>
              <a:t>  	cout&lt;&lt;"Ham thanh phan init\n";</a:t>
            </a:r>
          </a:p>
          <a:p>
            <a:pPr marL="342900" indent="-342900">
              <a:spcBef>
                <a:spcPct val="20000"/>
              </a:spcBef>
              <a:buFont typeface="Wingdings" pitchFamily="2" charset="2"/>
              <a:buNone/>
            </a:pPr>
            <a:r>
              <a:rPr lang="en-US" sz="2200" b="0">
                <a:solidFill>
                  <a:srgbClr val="000000"/>
                </a:solidFill>
              </a:rPr>
              <a:t>     x = ox; y = oy; </a:t>
            </a:r>
          </a:p>
          <a:p>
            <a:pPr marL="342900" indent="-342900">
              <a:spcBef>
                <a:spcPct val="20000"/>
              </a:spcBef>
              <a:buFont typeface="Wingdings" pitchFamily="2" charset="2"/>
              <a:buNone/>
            </a:pPr>
            <a:r>
              <a:rPr lang="en-US" sz="2200" b="0">
                <a:solidFill>
                  <a:srgbClr val="000000"/>
                </a:solidFill>
              </a:rPr>
              <a:t>	/*x,y là các thành phần của đối tượng gọi hàm thành phần*/</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a:t>
            </a:r>
            <a:r>
              <a:rPr lang="en-US" sz="2200" b="0">
                <a:solidFill>
                  <a:srgbClr val="FF3300"/>
                </a:solidFill>
              </a:rPr>
              <a:t>point::move</a:t>
            </a:r>
            <a:r>
              <a:rPr lang="en-US" sz="2200" b="0">
                <a:solidFill>
                  <a:srgbClr val="000000"/>
                </a:solidFill>
              </a:rPr>
              <a:t>(</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 {</a:t>
            </a:r>
          </a:p>
          <a:p>
            <a:pPr marL="342900" indent="-342900">
              <a:spcBef>
                <a:spcPct val="20000"/>
              </a:spcBef>
              <a:buFont typeface="Wingdings" pitchFamily="2" charset="2"/>
              <a:buNone/>
            </a:pPr>
            <a:r>
              <a:rPr lang="en-US" sz="2200" b="0">
                <a:solidFill>
                  <a:srgbClr val="000000"/>
                </a:solidFill>
              </a:rPr>
              <a:t>  	cout&lt;&lt;"Ham thanh phan move\n";</a:t>
            </a:r>
          </a:p>
          <a:p>
            <a:pPr marL="342900" indent="-342900">
              <a:spcBef>
                <a:spcPct val="20000"/>
              </a:spcBef>
              <a:buFont typeface="Wingdings" pitchFamily="2" charset="2"/>
              <a:buNone/>
            </a:pPr>
            <a:r>
              <a:rPr lang="en-US" sz="2200" b="0">
                <a:solidFill>
                  <a:srgbClr val="000000"/>
                </a:solidFill>
              </a:rPr>
              <a:t> 	 x += dx; y += dy;</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a:p>
            <a:pPr marL="342900" indent="-342900">
              <a:spcBef>
                <a:spcPct val="20000"/>
              </a:spcBef>
              <a:buFont typeface="Wingdings" pitchFamily="2" charset="2"/>
              <a:buNone/>
            </a:pPr>
            <a:r>
              <a:rPr lang="en-US" sz="2200" b="0" smtClean="0">
                <a:solidFill>
                  <a:srgbClr val="0000FF"/>
                </a:solidFill>
              </a:rPr>
              <a:t>void</a:t>
            </a:r>
            <a:r>
              <a:rPr lang="en-US" sz="2200" b="0" smtClean="0">
                <a:solidFill>
                  <a:srgbClr val="000000"/>
                </a:solidFill>
              </a:rPr>
              <a:t> </a:t>
            </a:r>
            <a:r>
              <a:rPr lang="en-US" sz="2200" b="0">
                <a:solidFill>
                  <a:srgbClr val="FF3300"/>
                </a:solidFill>
              </a:rPr>
              <a:t>point::display</a:t>
            </a: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cout&lt;&lt;"Ham thanh phan display\n";</a:t>
            </a:r>
          </a:p>
          <a:p>
            <a:pPr marL="342900" indent="-342900">
              <a:spcBef>
                <a:spcPct val="20000"/>
              </a:spcBef>
              <a:buFont typeface="Wingdings" pitchFamily="2" charset="2"/>
              <a:buNone/>
            </a:pPr>
            <a:r>
              <a:rPr lang="en-US" sz="2200" b="0">
                <a:solidFill>
                  <a:srgbClr val="000000"/>
                </a:solidFill>
              </a:rPr>
              <a:t>  	cout&lt;&lt;"Toa do: "&lt;&lt;x&lt;&lt;" "&lt;&lt;y&lt;&lt;"\n";</a:t>
            </a:r>
          </a:p>
          <a:p>
            <a:pPr marL="342900" indent="-342900">
              <a:spcBef>
                <a:spcPct val="20000"/>
              </a:spcBef>
              <a:buFont typeface="Wingdings" pitchFamily="2" charset="2"/>
              <a:buNone/>
            </a:pPr>
            <a:r>
              <a:rPr lang="en-US" sz="2200" b="0" smtClean="0">
                <a:solidFill>
                  <a:srgbClr val="000000"/>
                </a:solidFill>
              </a:rPr>
              <a:t>}</a:t>
            </a:r>
            <a:endParaRPr lang="en-US" sz="22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457200" y="1371600"/>
            <a:ext cx="8229600" cy="4191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endParaRPr lang="en-US" sz="2400" b="0" smtClean="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smtClean="0">
                <a:solidFill>
                  <a:srgbClr val="000000"/>
                </a:solidFill>
              </a:rPr>
              <a:t>point </a:t>
            </a:r>
            <a:r>
              <a:rPr lang="en-US" sz="2400" b="0">
                <a:solidFill>
                  <a:srgbClr val="000000"/>
                </a:solidFill>
              </a:rPr>
              <a:t>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r>
              <a:rPr lang="en-US" sz="2400" b="0" smtClean="0">
                <a:solidFill>
                  <a:srgbClr val="000000"/>
                </a:solidFill>
              </a:rPr>
              <a:t>();</a:t>
            </a:r>
            <a:endParaRPr lang="en-US" sz="2400" b="0">
              <a:solidFill>
                <a:srgbClr val="000000"/>
              </a:solidFill>
            </a:endParaRP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
        <p:nvSpPr>
          <p:cNvPr id="9" name="Rectangle 3"/>
          <p:cNvSpPr>
            <a:spLocks noChangeArrowheads="1"/>
          </p:cNvSpPr>
          <p:nvPr/>
        </p:nvSpPr>
        <p:spPr bwMode="auto">
          <a:xfrm>
            <a:off x="4267200" y="3810000"/>
            <a:ext cx="44196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định nghĩa của lớp ta có thể xác định </a:t>
            </a:r>
            <a:r>
              <a:rPr lang="en-US" sz="2800" smtClean="0">
                <a:solidFill>
                  <a:srgbClr val="0066FF"/>
                </a:solidFill>
                <a:latin typeface="Arial" pitchFamily="34" charset="0"/>
                <a:cs typeface="Arial" pitchFamily="34" charset="0"/>
              </a:rPr>
              <a:t>khả năng truy xuất thành phần </a:t>
            </a:r>
            <a:r>
              <a:rPr lang="en-US" sz="2800" smtClean="0">
                <a:latin typeface="Arial" pitchFamily="34" charset="0"/>
                <a:cs typeface="Arial" pitchFamily="34" charset="0"/>
              </a:rPr>
              <a:t>của một lớp nào đó từ bên ngoài phạm vi lớp.</a:t>
            </a:r>
          </a:p>
          <a:p>
            <a:pPr algn="just">
              <a:lnSpc>
                <a:spcPct val="120000"/>
              </a:lnSpc>
              <a:buFont typeface="Wingdings" pitchFamily="2" charset="2"/>
              <a:buChar char="v"/>
            </a:pPr>
            <a:r>
              <a:rPr lang="en-US" sz="2800" smtClean="0">
                <a:solidFill>
                  <a:srgbClr val="0000FF"/>
                </a:solidFill>
                <a:latin typeface="Arial" pitchFamily="34" charset="0"/>
                <a:cs typeface="Arial" pitchFamily="34" charset="0"/>
              </a:rPr>
              <a:t>private, </a:t>
            </a:r>
            <a:r>
              <a:rPr lang="en-US" sz="2800" i="1" smtClean="0">
                <a:solidFill>
                  <a:srgbClr val="0000FF"/>
                </a:solidFill>
                <a:latin typeface="Arial" pitchFamily="34" charset="0"/>
                <a:cs typeface="Arial" pitchFamily="34" charset="0"/>
              </a:rPr>
              <a:t>protected</a:t>
            </a:r>
            <a:r>
              <a:rPr lang="en-US" sz="2800" smtClean="0">
                <a:solidFill>
                  <a:srgbClr val="0000FF"/>
                </a:solidFill>
                <a:latin typeface="Arial" pitchFamily="34" charset="0"/>
                <a:cs typeface="Arial" pitchFamily="34" charset="0"/>
              </a:rPr>
              <a:t> </a:t>
            </a:r>
            <a:r>
              <a:rPr lang="en-US" sz="2800" smtClean="0">
                <a:latin typeface="Arial" pitchFamily="34" charset="0"/>
                <a:cs typeface="Arial" pitchFamily="34" charset="0"/>
              </a:rPr>
              <a:t>và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là các </a:t>
            </a:r>
            <a:r>
              <a:rPr lang="en-US" sz="2800" smtClean="0">
                <a:solidFill>
                  <a:srgbClr val="0000FF"/>
                </a:solidFill>
                <a:latin typeface="Arial" pitchFamily="34" charset="0"/>
                <a:cs typeface="Arial" pitchFamily="34" charset="0"/>
              </a:rPr>
              <a:t>từ khóa</a:t>
            </a:r>
            <a:r>
              <a:rPr lang="en-US" sz="2800" smtClean="0">
                <a:latin typeface="Arial" pitchFamily="34" charset="0"/>
                <a:cs typeface="Arial" pitchFamily="34" charset="0"/>
              </a:rPr>
              <a:t> xác định phạm vi truy xuất</a:t>
            </a:r>
          </a:p>
          <a:p>
            <a:pPr algn="just">
              <a:lnSpc>
                <a:spcPct val="120000"/>
              </a:lnSpc>
              <a:buFont typeface="Wingdings" pitchFamily="2" charset="2"/>
              <a:buChar char="v"/>
            </a:pPr>
            <a:r>
              <a:rPr lang="en-US" sz="2800" smtClean="0">
                <a:latin typeface="Arial" pitchFamily="34" charset="0"/>
                <a:cs typeface="Arial" pitchFamily="34" charset="0"/>
              </a:rPr>
              <a:t>Mọi thành phần được liệt kê trong phần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đều có thể truy xuất trong </a:t>
            </a:r>
            <a:r>
              <a:rPr lang="en-US" sz="2800" smtClean="0">
                <a:solidFill>
                  <a:srgbClr val="FF3300"/>
                </a:solidFill>
                <a:latin typeface="Arial" pitchFamily="34" charset="0"/>
                <a:cs typeface="Arial" pitchFamily="34" charset="0"/>
              </a:rPr>
              <a:t>bất kỳ </a:t>
            </a:r>
            <a:r>
              <a:rPr lang="en-US" sz="2800" smtClean="0">
                <a:latin typeface="Arial" pitchFamily="34" charset="0"/>
                <a:cs typeface="Arial" pitchFamily="34" charset="0"/>
              </a:rPr>
              <a:t>hàm nào.</a:t>
            </a:r>
          </a:p>
          <a:p>
            <a:pPr algn="just">
              <a:lnSpc>
                <a:spcPct val="120000"/>
              </a:lnSpc>
              <a:buFont typeface="Wingdings" pitchFamily="2" charset="2"/>
              <a:buChar char="v"/>
            </a:pPr>
            <a:r>
              <a:rPr lang="en-US" sz="2800" smtClean="0">
                <a:latin typeface="Arial" pitchFamily="34" charset="0"/>
                <a:cs typeface="Arial" pitchFamily="34" charset="0"/>
              </a:rPr>
              <a:t>Những thành phần được liệt kê trong phần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chỉ được truy xuất </a:t>
            </a:r>
            <a:r>
              <a:rPr lang="en-US" sz="2800" smtClean="0">
                <a:solidFill>
                  <a:srgbClr val="FF3300"/>
                </a:solidFill>
                <a:latin typeface="Arial" pitchFamily="34" charset="0"/>
                <a:cs typeface="Arial" pitchFamily="34" charset="0"/>
              </a:rPr>
              <a:t>bên trong </a:t>
            </a:r>
            <a:r>
              <a:rPr lang="en-US" sz="2800" b="1" i="1" smtClean="0">
                <a:solidFill>
                  <a:srgbClr val="FF3300"/>
                </a:solidFill>
                <a:latin typeface="Arial" pitchFamily="34" charset="0"/>
                <a:cs typeface="Arial" pitchFamily="34" charset="0"/>
              </a:rPr>
              <a:t>phạm vi lớp</a:t>
            </a:r>
            <a:r>
              <a:rPr lang="en-US" sz="2800" smtClean="0">
                <a:solidFill>
                  <a:srgbClr val="0000FF"/>
                </a:solidFill>
                <a:latin typeface="Arial" pitchFamily="34" charset="0"/>
                <a:cs typeface="Arial" pitchFamily="34" charset="0"/>
              </a:rPr>
              <a:t>.</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smtClean="0">
                <a:latin typeface="Arial" pitchFamily="34" charset="0"/>
                <a:cs typeface="Arial" pitchFamily="34" charset="0"/>
              </a:rPr>
              <a:t>Trong lớp </a:t>
            </a:r>
            <a:r>
              <a:rPr lang="en-US" sz="2800" smtClean="0">
                <a:solidFill>
                  <a:srgbClr val="0066FF"/>
                </a:solidFill>
                <a:latin typeface="Arial" pitchFamily="34" charset="0"/>
                <a:cs typeface="Arial" pitchFamily="34" charset="0"/>
              </a:rPr>
              <a:t>có thể có nhiều 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và </a:t>
            </a:r>
            <a:r>
              <a:rPr lang="en-US" sz="2800" smtClean="0">
                <a:solidFill>
                  <a:srgbClr val="0000FF"/>
                </a:solidFill>
                <a:latin typeface="Arial" pitchFamily="34" charset="0"/>
                <a:cs typeface="Arial" pitchFamily="34" charset="0"/>
              </a:rPr>
              <a:t>public</a:t>
            </a:r>
            <a:endParaRPr lang="en-US" sz="2800" smtClean="0">
              <a:solidFill>
                <a:srgbClr val="FF0303"/>
              </a:solidFill>
              <a:latin typeface="Arial" pitchFamily="34" charset="0"/>
              <a:cs typeface="Arial" pitchFamily="34" charset="0"/>
            </a:endParaRPr>
          </a:p>
          <a:p>
            <a:pPr algn="just">
              <a:lnSpc>
                <a:spcPct val="120000"/>
              </a:lnSpc>
              <a:buFont typeface="Wingdings" pitchFamily="2" charset="2"/>
              <a:buChar char="v"/>
            </a:pPr>
            <a:r>
              <a:rPr lang="en-US" sz="2800" smtClean="0">
                <a:latin typeface="Arial" pitchFamily="34" charset="0"/>
                <a:cs typeface="Arial" pitchFamily="34" charset="0"/>
              </a:rPr>
              <a:t>Mỗi nhãn này có </a:t>
            </a:r>
            <a:r>
              <a:rPr lang="en-US" sz="2800" smtClean="0">
                <a:solidFill>
                  <a:srgbClr val="FF3300"/>
                </a:solidFill>
                <a:latin typeface="Arial" pitchFamily="34" charset="0"/>
                <a:cs typeface="Arial" pitchFamily="34" charset="0"/>
              </a:rPr>
              <a:t>phạm vi ảnh hưởng </a:t>
            </a:r>
            <a:r>
              <a:rPr lang="en-US" sz="2800" smtClean="0">
                <a:latin typeface="Arial" pitchFamily="34" charset="0"/>
                <a:cs typeface="Arial" pitchFamily="34" charset="0"/>
              </a:rPr>
              <a:t>cho đến khi gặp một nhãn kế tiếp hoặc hết khai báo lớp.</a:t>
            </a:r>
          </a:p>
          <a:p>
            <a:pPr algn="just">
              <a:lnSpc>
                <a:spcPct val="120000"/>
              </a:lnSpc>
              <a:buFont typeface="Wingdings" pitchFamily="2" charset="2"/>
              <a:buChar char="v"/>
            </a:pPr>
            <a:r>
              <a:rPr lang="en-US" sz="2800" smtClean="0">
                <a:latin typeface="Arial" pitchFamily="34" charset="0"/>
                <a:cs typeface="Arial" pitchFamily="34" charset="0"/>
              </a:rPr>
              <a:t>Nhãn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đầu tiên có thể bỏ qua vì C++ ngầm hiểu rằng các thành phần trước nhãn </a:t>
            </a:r>
            <a:r>
              <a:rPr lang="en-US" sz="2800" smtClean="0">
                <a:solidFill>
                  <a:srgbClr val="0000FF"/>
                </a:solidFill>
                <a:latin typeface="Arial" pitchFamily="34" charset="0"/>
                <a:cs typeface="Arial" pitchFamily="34" charset="0"/>
              </a:rPr>
              <a:t>public</a:t>
            </a:r>
            <a:r>
              <a:rPr lang="en-US" sz="2800" smtClean="0">
                <a:latin typeface="Arial" pitchFamily="34" charset="0"/>
                <a:cs typeface="Arial" pitchFamily="34" charset="0"/>
              </a:rPr>
              <a:t> đầu tiên là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a:t>
            </a:r>
            <a:endParaRPr lang="en-US" sz="280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3074" name="Picture 2" descr="http://2.bp.blogspot.com/-9e0lt66Gla8/UavqUDDRHhI/AAAAAAAAACA/fkiCZFAGcLM/s1600/uml_visibilit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43399"/>
            <a:ext cx="2677510" cy="217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fade">
                                      <p:cBhvr>
                                        <p:cTn id="2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public: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a:t>
            </a:r>
            <a:r>
              <a:rPr lang="en-US" sz="2400" b="0" i="1">
                <a:solidFill>
                  <a:srgbClr val="000000"/>
                </a:solidFill>
              </a:rPr>
              <a:t>/*nhập vào độ dài ba cạnh*/</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/*in ra các thông tin liên quan đến tam giác*/</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a:t>
            </a:r>
            <a:r>
              <a:rPr lang="en-US" sz="2400" b="0" smtClean="0">
                <a:solidFill>
                  <a:srgbClr val="000000"/>
                </a:solidFill>
              </a:rPr>
              <a:t>();</a:t>
            </a:r>
            <a:r>
              <a:rPr lang="en-US" sz="2200" b="0" i="1" smtClean="0">
                <a:solidFill>
                  <a:srgbClr val="000000"/>
                </a:solidFill>
              </a:rPr>
              <a:t>//cho </a:t>
            </a:r>
            <a:r>
              <a:rPr lang="en-US" sz="2200" b="0" i="1">
                <a:solidFill>
                  <a:srgbClr val="000000"/>
                </a:solidFill>
              </a:rPr>
              <a:t>biết kiểu của tam giác: </a:t>
            </a:r>
            <a:r>
              <a:rPr lang="en-US" sz="2200" b="0" i="1" smtClean="0">
                <a:solidFill>
                  <a:srgbClr val="000000"/>
                </a:solidFill>
              </a:rPr>
              <a:t>1-d,2-vc,3-c,4-v,5-t</a:t>
            </a:r>
            <a:endParaRPr lang="en-US" sz="2200" b="0" i="1">
              <a:solidFill>
                <a:srgbClr val="000000"/>
              </a:solidFill>
            </a:endParaRP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/*tính diện tích của tam giác*/</a:t>
            </a:r>
          </a:p>
          <a:p>
            <a:pPr marL="342900" indent="-3429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Phạm vi truy xuất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a:t>
            </a:r>
            <a:r>
              <a:rPr lang="en-US" sz="2400" b="0" smtClean="0">
                <a:solidFill>
                  <a:srgbClr val="000000"/>
                </a:solidFill>
              </a:rPr>
              <a:t>();</a:t>
            </a:r>
            <a:r>
              <a:rPr lang="en-US" sz="2400" b="0" i="1" smtClean="0">
                <a:solidFill>
                  <a:srgbClr val="000000"/>
                </a:solidFill>
              </a:rPr>
              <a:t>//cho </a:t>
            </a:r>
            <a:r>
              <a:rPr lang="en-US" sz="2400" b="0" i="1">
                <a:solidFill>
                  <a:srgbClr val="000000"/>
                </a:solidFill>
              </a:rPr>
              <a:t>biết kiểu của tam giác: </a:t>
            </a:r>
            <a:r>
              <a:rPr lang="en-US" sz="2400" b="0" i="1" smtClean="0">
                <a:solidFill>
                  <a:srgbClr val="000000"/>
                </a:solidFill>
              </a:rPr>
              <a:t>1-d,2-vc,3-c,4-v,5-t</a:t>
            </a:r>
            <a:endParaRPr lang="en-US" sz="2400" b="0" i="1">
              <a:solidFill>
                <a:srgbClr val="000000"/>
              </a:solidFill>
            </a:endParaRP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/*tính diện tích của tam giác*/</a:t>
            </a:r>
          </a:p>
          <a:p>
            <a:pPr marL="533400" indent="-533400">
              <a:lnSpc>
                <a:spcPct val="120000"/>
              </a:lnSpc>
              <a:spcBef>
                <a:spcPct val="20000"/>
              </a:spcBef>
              <a:buFont typeface="Wingdings" pitchFamily="2" charset="2"/>
              <a:buNone/>
            </a:pPr>
            <a:r>
              <a:rPr lang="en-US" sz="2400" b="0">
                <a:solidFill>
                  <a:srgbClr val="FF0000"/>
                </a:solidFill>
              </a:rPr>
              <a:t>  public: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a:t>
            </a:r>
            <a:r>
              <a:rPr lang="en-US" sz="2400" b="0" i="1">
                <a:solidFill>
                  <a:srgbClr val="000000"/>
                </a:solidFill>
              </a:rPr>
              <a:t>/*nhập vào 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400" b="0" smtClean="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4038600"/>
            <a:ext cx="8305800" cy="2133600"/>
          </a:xfrm>
        </p:spPr>
        <p:txBody>
          <a:bodyPr>
            <a:normAutofit/>
          </a:bodyPr>
          <a:lstStyle/>
          <a:p>
            <a:pPr algn="just">
              <a:lnSpc>
                <a:spcPct val="120000"/>
              </a:lnSpc>
              <a:buFont typeface="Wingdings" pitchFamily="2" charset="2"/>
              <a:buChar char="v"/>
            </a:pPr>
            <a:r>
              <a:rPr lang="en-US" sz="2800" smtClean="0">
                <a:solidFill>
                  <a:srgbClr val="FF3300"/>
                </a:solidFill>
                <a:latin typeface="Arial" pitchFamily="34" charset="0"/>
                <a:cs typeface="Arial" pitchFamily="34" charset="0"/>
              </a:rPr>
              <a:t>Hàm thành phần </a:t>
            </a:r>
            <a:r>
              <a:rPr lang="en-US" sz="2800" smtClean="0">
                <a:solidFill>
                  <a:schemeClr val="tx1">
                    <a:lumMod val="95000"/>
                    <a:lumOff val="5000"/>
                  </a:schemeClr>
                </a:solidFill>
                <a:latin typeface="Arial" pitchFamily="34" charset="0"/>
                <a:cs typeface="Arial" pitchFamily="34" charset="0"/>
              </a:rPr>
              <a:t>có quyền truy nhập đến các thành phần </a:t>
            </a:r>
            <a:r>
              <a:rPr lang="en-US" sz="2800" smtClean="0">
                <a:solidFill>
                  <a:srgbClr val="0000FF"/>
                </a:solidFill>
                <a:latin typeface="Arial" pitchFamily="34" charset="0"/>
                <a:cs typeface="Arial" pitchFamily="34" charset="0"/>
              </a:rPr>
              <a:t>private</a:t>
            </a:r>
            <a:r>
              <a:rPr lang="en-US" sz="2800" smtClean="0">
                <a:solidFill>
                  <a:schemeClr val="tx1">
                    <a:lumMod val="95000"/>
                    <a:lumOff val="5000"/>
                  </a:schemeClr>
                </a:solidFill>
                <a:latin typeface="Arial" pitchFamily="34" charset="0"/>
                <a:cs typeface="Arial" pitchFamily="34" charset="0"/>
              </a:rPr>
              <a:t> của đối tượng gọi nó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457200" y="1676400"/>
            <a:ext cx="8305800" cy="2133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fr-FR" sz="2800" b="0" dirty="0" err="1">
                <a:solidFill>
                  <a:srgbClr val="0000FF"/>
                </a:solidFill>
              </a:rPr>
              <a:t>void</a:t>
            </a:r>
            <a:r>
              <a:rPr lang="fr-FR" sz="2800" b="0" dirty="0"/>
              <a:t> point::</a:t>
            </a:r>
            <a:r>
              <a:rPr lang="fr-FR" sz="2800" b="0" dirty="0" err="1"/>
              <a:t>init</a:t>
            </a:r>
            <a:r>
              <a:rPr lang="fr-FR" sz="2800" b="0" dirty="0"/>
              <a:t> (</a:t>
            </a:r>
            <a:r>
              <a:rPr lang="fr-FR" sz="2800" b="0" dirty="0" err="1">
                <a:solidFill>
                  <a:srgbClr val="0000FF"/>
                </a:solidFill>
              </a:rPr>
              <a:t>int</a:t>
            </a:r>
            <a:r>
              <a:rPr lang="fr-FR" sz="2800" b="0" dirty="0"/>
              <a:t> xx, </a:t>
            </a:r>
            <a:r>
              <a:rPr lang="fr-FR" sz="2800" b="0" dirty="0" err="1">
                <a:solidFill>
                  <a:srgbClr val="0000FF"/>
                </a:solidFill>
              </a:rPr>
              <a:t>int</a:t>
            </a:r>
            <a:r>
              <a:rPr lang="fr-FR" sz="2800" b="0" dirty="0"/>
              <a:t> </a:t>
            </a:r>
            <a:r>
              <a:rPr lang="fr-FR" sz="2800" b="0" dirty="0" err="1"/>
              <a:t>yy</a:t>
            </a:r>
            <a:r>
              <a:rPr lang="fr-FR" sz="2800" b="0" dirty="0"/>
              <a:t>){</a:t>
            </a:r>
          </a:p>
          <a:p>
            <a:pPr algn="just">
              <a:lnSpc>
                <a:spcPct val="120000"/>
              </a:lnSpc>
              <a:buFont typeface="Wingdings" pitchFamily="2" charset="2"/>
              <a:buNone/>
            </a:pPr>
            <a:r>
              <a:rPr lang="fr-FR" sz="2800" b="0" dirty="0"/>
              <a:t>	x = xx;</a:t>
            </a:r>
          </a:p>
          <a:p>
            <a:pPr algn="just">
              <a:lnSpc>
                <a:spcPct val="120000"/>
              </a:lnSpc>
              <a:buFont typeface="Wingdings" pitchFamily="2" charset="2"/>
              <a:buNone/>
            </a:pPr>
            <a:r>
              <a:rPr lang="fr-FR" sz="2800" b="0" dirty="0"/>
              <a:t>	y = </a:t>
            </a:r>
            <a:r>
              <a:rPr lang="fr-FR" sz="2800" b="0" dirty="0" err="1"/>
              <a:t>yy</a:t>
            </a:r>
            <a:r>
              <a:rPr lang="fr-FR" sz="2800" b="0" dirty="0"/>
              <a:t>;  //x, y la thanh </a:t>
            </a:r>
            <a:r>
              <a:rPr lang="fr-FR" sz="2800" b="0" dirty="0" err="1"/>
              <a:t>phan</a:t>
            </a:r>
            <a:r>
              <a:rPr lang="fr-FR" sz="2800" b="0" dirty="0"/>
              <a:t> </a:t>
            </a:r>
            <a:r>
              <a:rPr lang="fr-FR" sz="2800" b="0" dirty="0" err="1"/>
              <a:t>cua</a:t>
            </a:r>
            <a:r>
              <a:rPr lang="fr-FR" sz="2800" b="0" dirty="0"/>
              <a:t> </a:t>
            </a:r>
            <a:r>
              <a:rPr lang="fr-FR" sz="2800" b="0" dirty="0" err="1"/>
              <a:t>lop</a:t>
            </a:r>
            <a:r>
              <a:rPr lang="fr-FR" sz="2800" b="0" dirty="0"/>
              <a:t> point</a:t>
            </a:r>
          </a:p>
          <a:p>
            <a:pPr algn="just">
              <a:lnSpc>
                <a:spcPct val="120000"/>
              </a:lnSpc>
              <a:buFont typeface="Wingdings" pitchFamily="2" charset="2"/>
              <a:buNone/>
            </a:pPr>
            <a:r>
              <a:rPr lang="fr-FR" sz="2800" b="0" dirty="0"/>
              <a:t>}</a:t>
            </a:r>
            <a:endParaRPr lang="en-US" sz="2800" b="0" dirty="0"/>
          </a:p>
        </p:txBody>
      </p:sp>
      <p:sp>
        <p:nvSpPr>
          <p:cNvPr id="8" name="TextBox 7"/>
          <p:cNvSpPr txBox="1"/>
          <p:nvPr/>
        </p:nvSpPr>
        <p:spPr>
          <a:xfrm>
            <a:off x="7848600" y="1958370"/>
            <a:ext cx="877614" cy="1569660"/>
          </a:xfrm>
          <a:prstGeom prst="rect">
            <a:avLst/>
          </a:prstGeom>
          <a:noFill/>
        </p:spPr>
        <p:txBody>
          <a:bodyPr wrap="square" rtlCol="0">
            <a:spAutoFit/>
          </a:bodyPr>
          <a:lstStyle/>
          <a:p>
            <a:pPr algn="ctr"/>
            <a:r>
              <a:rPr lang="en-US" sz="9600" smtClean="0">
                <a:solidFill>
                  <a:srgbClr val="FF0000"/>
                </a:solidFill>
              </a:rPr>
              <a:t>?</a:t>
            </a:r>
            <a:endParaRPr lang="en-US" sz="9600">
              <a:solidFill>
                <a:srgbClr val="FF0000"/>
              </a:solidFill>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Tham số hàm thành phần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3"/>
          <p:cNvSpPr>
            <a:spLocks noChangeArrowheads="1"/>
          </p:cNvSpPr>
          <p:nvPr/>
        </p:nvSpPr>
        <p:spPr bwMode="auto">
          <a:xfrm>
            <a:off x="457200" y="1524000"/>
            <a:ext cx="8305800" cy="4800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en-US" sz="2800" b="0" smtClean="0">
                <a:solidFill>
                  <a:srgbClr val="0000FF"/>
                </a:solidFill>
              </a:rPr>
              <a:t>int</a:t>
            </a:r>
            <a:r>
              <a:rPr lang="en-US" sz="2800" b="0" smtClean="0"/>
              <a:t> </a:t>
            </a:r>
            <a:r>
              <a:rPr lang="en-US" sz="2800" b="0"/>
              <a:t>Trung (point pt</a:t>
            </a:r>
            <a:r>
              <a:rPr lang="en-US" sz="2800" b="0" smtClean="0"/>
              <a:t>){</a:t>
            </a:r>
          </a:p>
          <a:p>
            <a:pPr marL="0" lvl="1" algn="just">
              <a:lnSpc>
                <a:spcPct val="120000"/>
              </a:lnSpc>
            </a:pPr>
            <a:r>
              <a:rPr lang="en-US" sz="2800" b="0" smtClean="0">
                <a:solidFill>
                  <a:srgbClr val="0000FF"/>
                </a:solidFill>
              </a:rPr>
              <a:t>	return</a:t>
            </a:r>
            <a:r>
              <a:rPr lang="en-US" sz="2800" b="0" smtClean="0"/>
              <a:t> </a:t>
            </a:r>
            <a:r>
              <a:rPr lang="en-US" sz="2800" b="0"/>
              <a:t>(x==pt.x &amp;&amp; y==pt.y</a:t>
            </a:r>
            <a:r>
              <a:rPr lang="en-US" sz="2800" b="0" smtClean="0"/>
              <a:t>);</a:t>
            </a:r>
          </a:p>
          <a:p>
            <a:pPr algn="just">
              <a:lnSpc>
                <a:spcPct val="120000"/>
              </a:lnSpc>
              <a:buFont typeface="Wingdings" pitchFamily="2" charset="2"/>
              <a:buNone/>
            </a:pPr>
            <a:r>
              <a:rPr lang="en-US" sz="2800" b="0" smtClean="0"/>
              <a:t>}</a:t>
            </a:r>
            <a:endParaRPr lang="en-US" sz="2800" b="0"/>
          </a:p>
          <a:p>
            <a:pPr algn="just">
              <a:lnSpc>
                <a:spcPct val="120000"/>
              </a:lnSpc>
              <a:buFont typeface="Wingdings" pitchFamily="2" charset="2"/>
              <a:buNone/>
            </a:pPr>
            <a:r>
              <a:rPr lang="en-US" sz="2800" b="0" smtClean="0">
                <a:solidFill>
                  <a:srgbClr val="0000FF"/>
                </a:solidFill>
              </a:rPr>
              <a:t>int</a:t>
            </a:r>
            <a:r>
              <a:rPr lang="en-US" sz="2800" b="0" smtClean="0"/>
              <a:t> </a:t>
            </a:r>
            <a:r>
              <a:rPr lang="en-US" sz="2800" b="0"/>
              <a:t>Trung (point *pt</a:t>
            </a:r>
            <a:r>
              <a:rPr lang="en-US" sz="2800" b="0" smtClean="0"/>
              <a:t>){ </a:t>
            </a:r>
          </a:p>
          <a:p>
            <a:pPr algn="just">
              <a:lnSpc>
                <a:spcPct val="120000"/>
              </a:lnSpc>
              <a:buFont typeface="Wingdings" pitchFamily="2" charset="2"/>
              <a:buNone/>
            </a:pPr>
            <a:r>
              <a:rPr lang="en-US" sz="2800" b="0">
                <a:solidFill>
                  <a:srgbClr val="0000FF"/>
                </a:solidFill>
              </a:rPr>
              <a:t>	</a:t>
            </a:r>
            <a:r>
              <a:rPr lang="en-US" sz="2800" b="0" smtClean="0">
                <a:solidFill>
                  <a:srgbClr val="0000FF"/>
                </a:solidFill>
              </a:rPr>
              <a:t>return</a:t>
            </a:r>
            <a:r>
              <a:rPr lang="en-US" sz="2800" b="0" smtClean="0"/>
              <a:t> </a:t>
            </a:r>
            <a:r>
              <a:rPr lang="en-US" sz="2800" b="0"/>
              <a:t>(x==pt</a:t>
            </a:r>
            <a:r>
              <a:rPr lang="en-US" sz="2800" b="0">
                <a:sym typeface="Wingdings" pitchFamily="2" charset="2"/>
              </a:rPr>
              <a:t></a:t>
            </a:r>
            <a:r>
              <a:rPr lang="en-US" sz="2800" b="0"/>
              <a:t>x &amp;&amp; y==pt</a:t>
            </a:r>
            <a:r>
              <a:rPr lang="en-US" sz="2800" b="0">
                <a:sym typeface="Wingdings" pitchFamily="2" charset="2"/>
              </a:rPr>
              <a:t></a:t>
            </a:r>
            <a:r>
              <a:rPr lang="en-US" sz="2800" b="0"/>
              <a:t>y); </a:t>
            </a:r>
            <a:endParaRPr lang="en-US" sz="2800" b="0" smtClean="0"/>
          </a:p>
          <a:p>
            <a:pPr algn="just">
              <a:lnSpc>
                <a:spcPct val="120000"/>
              </a:lnSpc>
              <a:buFont typeface="Wingdings" pitchFamily="2" charset="2"/>
              <a:buNone/>
            </a:pPr>
            <a:r>
              <a:rPr lang="en-US" sz="2800" b="0" smtClean="0"/>
              <a:t>}</a:t>
            </a:r>
            <a:endParaRPr lang="en-US" sz="2800" b="0"/>
          </a:p>
          <a:p>
            <a:pPr algn="just">
              <a:lnSpc>
                <a:spcPct val="120000"/>
              </a:lnSpc>
              <a:buFont typeface="Wingdings" pitchFamily="2" charset="2"/>
              <a:buNone/>
            </a:pPr>
            <a:r>
              <a:rPr lang="en-US" sz="2800" b="0" smtClean="0">
                <a:solidFill>
                  <a:srgbClr val="0000FF"/>
                </a:solidFill>
              </a:rPr>
              <a:t>int</a:t>
            </a:r>
            <a:r>
              <a:rPr lang="en-US" sz="2800" b="0" smtClean="0"/>
              <a:t> </a:t>
            </a:r>
            <a:r>
              <a:rPr lang="en-US" sz="2800" b="0"/>
              <a:t>Trung (point &amp;pt) { </a:t>
            </a:r>
            <a:endParaRPr lang="en-US" sz="2800" b="0" smtClean="0"/>
          </a:p>
          <a:p>
            <a:pPr algn="just">
              <a:lnSpc>
                <a:spcPct val="120000"/>
              </a:lnSpc>
              <a:buFont typeface="Wingdings" pitchFamily="2" charset="2"/>
              <a:buNone/>
            </a:pPr>
            <a:r>
              <a:rPr lang="en-US" sz="2800" b="0">
                <a:solidFill>
                  <a:srgbClr val="0000FF"/>
                </a:solidFill>
              </a:rPr>
              <a:t>	</a:t>
            </a:r>
            <a:r>
              <a:rPr lang="en-US" sz="2800" b="0" smtClean="0">
                <a:solidFill>
                  <a:srgbClr val="0000FF"/>
                </a:solidFill>
              </a:rPr>
              <a:t>return</a:t>
            </a:r>
            <a:r>
              <a:rPr lang="en-US" sz="2800" b="0" smtClean="0"/>
              <a:t> </a:t>
            </a:r>
            <a:r>
              <a:rPr lang="en-US" sz="2800" b="0"/>
              <a:t>(x==pt.x &amp;&amp; y==pt.y); </a:t>
            </a:r>
            <a:endParaRPr lang="en-US" sz="2800" b="0" smtClean="0"/>
          </a:p>
          <a:p>
            <a:pPr algn="just">
              <a:lnSpc>
                <a:spcPct val="120000"/>
              </a:lnSpc>
              <a:buFont typeface="Wingdings" pitchFamily="2" charset="2"/>
              <a:buNone/>
            </a:pPr>
            <a:r>
              <a:rPr lang="en-US" sz="2800" b="0" smtClean="0"/>
              <a:t>}</a:t>
            </a:r>
            <a:endParaRPr lang="en-US" sz="2800" b="0"/>
          </a:p>
        </p:txBody>
      </p:sp>
      <p:sp>
        <p:nvSpPr>
          <p:cNvPr id="8" name="TextBox 7"/>
          <p:cNvSpPr txBox="1"/>
          <p:nvPr/>
        </p:nvSpPr>
        <p:spPr>
          <a:xfrm>
            <a:off x="6705600" y="2255490"/>
            <a:ext cx="1752600" cy="3154710"/>
          </a:xfrm>
          <a:prstGeom prst="rect">
            <a:avLst/>
          </a:prstGeom>
          <a:noFill/>
        </p:spPr>
        <p:txBody>
          <a:bodyPr wrap="square" rtlCol="0">
            <a:spAutoFit/>
          </a:bodyPr>
          <a:lstStyle/>
          <a:p>
            <a:pPr algn="ctr"/>
            <a:r>
              <a:rPr lang="en-US" sz="19900" smtClean="0">
                <a:solidFill>
                  <a:srgbClr val="FF0000"/>
                </a:solidFill>
              </a:rPr>
              <a:t>?</a:t>
            </a:r>
            <a:endParaRPr lang="en-US" sz="19900">
              <a:solidFill>
                <a:srgbClr val="FF0000"/>
              </a:solidFill>
            </a:endParaRPr>
          </a:p>
        </p:txBody>
      </p:sp>
      <p:sp>
        <p:nvSpPr>
          <p:cNvPr id="3" name="Content Placeholder 2"/>
          <p:cNvSpPr>
            <a:spLocks noGrp="1"/>
          </p:cNvSpPr>
          <p:nvPr>
            <p:ph idx="1"/>
          </p:nvPr>
        </p:nvSpPr>
        <p:spPr>
          <a:xfrm>
            <a:off x="449317" y="1524000"/>
            <a:ext cx="8313683" cy="2819400"/>
          </a:xfrm>
        </p:spPr>
        <p:txBody>
          <a:bodyPr>
            <a:normAutofit/>
          </a:bodyPr>
          <a:lstStyle/>
          <a:p>
            <a:pPr algn="just">
              <a:lnSpc>
                <a:spcPct val="120000"/>
              </a:lnSpc>
              <a:buFont typeface="Wingdings" pitchFamily="2" charset="2"/>
              <a:buChar char="v"/>
            </a:pPr>
            <a:r>
              <a:rPr lang="en-US" sz="2800" err="1" smtClean="0">
                <a:solidFill>
                  <a:srgbClr val="FF3300"/>
                </a:solidFill>
                <a:latin typeface="Arial" pitchFamily="34" charset="0"/>
                <a:cs typeface="Arial" pitchFamily="34" charset="0"/>
              </a:rPr>
              <a:t>Hàm</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thành</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phần</a:t>
            </a:r>
            <a:r>
              <a:rPr lang="en-US" sz="2800" smtClean="0">
                <a:solidFill>
                  <a:srgbClr val="FF3300"/>
                </a:solidFill>
                <a:latin typeface="Arial" pitchFamily="34" charset="0"/>
                <a:cs typeface="Arial" pitchFamily="34" charset="0"/>
              </a:rPr>
              <a:t> </a:t>
            </a:r>
            <a:r>
              <a:rPr lang="en-US" sz="2800" err="1" smtClean="0">
                <a:latin typeface="Arial" pitchFamily="34" charset="0"/>
                <a:cs typeface="Arial" pitchFamily="34" charset="0"/>
              </a:rPr>
              <a:t>có</a:t>
            </a:r>
            <a:r>
              <a:rPr lang="en-US" sz="2800" smtClean="0">
                <a:latin typeface="Arial" pitchFamily="34" charset="0"/>
                <a:cs typeface="Arial" pitchFamily="34" charset="0"/>
              </a:rPr>
              <a:t> </a:t>
            </a:r>
            <a:r>
              <a:rPr lang="en-US" sz="2800" err="1" smtClean="0">
                <a:latin typeface="Arial" pitchFamily="34" charset="0"/>
                <a:cs typeface="Arial" pitchFamily="34" charset="0"/>
              </a:rPr>
              <a:t>quyền</a:t>
            </a:r>
            <a:r>
              <a:rPr lang="en-US" sz="2800" smtClean="0">
                <a:latin typeface="Arial" pitchFamily="34" charset="0"/>
                <a:cs typeface="Arial" pitchFamily="34" charset="0"/>
              </a:rPr>
              <a:t> </a:t>
            </a:r>
            <a:r>
              <a:rPr lang="en-US" sz="2800" err="1" smtClean="0">
                <a:latin typeface="Arial" pitchFamily="34" charset="0"/>
                <a:cs typeface="Arial" pitchFamily="34" charset="0"/>
              </a:rPr>
              <a:t>truy</a:t>
            </a:r>
            <a:r>
              <a:rPr lang="en-US" sz="2800" smtClean="0">
                <a:latin typeface="Arial" pitchFamily="34" charset="0"/>
                <a:cs typeface="Arial" pitchFamily="34" charset="0"/>
              </a:rPr>
              <a:t> </a:t>
            </a:r>
            <a:r>
              <a:rPr lang="en-US" sz="2800" err="1" smtClean="0">
                <a:latin typeface="Arial" pitchFamily="34" charset="0"/>
                <a:cs typeface="Arial" pitchFamily="34" charset="0"/>
              </a:rPr>
              <a:t>cập</a:t>
            </a:r>
            <a:r>
              <a:rPr lang="en-US" sz="2800" smtClean="0">
                <a:latin typeface="Arial" pitchFamily="34" charset="0"/>
                <a:cs typeface="Arial" pitchFamily="34" charset="0"/>
              </a:rPr>
              <a:t> </a:t>
            </a:r>
            <a:r>
              <a:rPr lang="en-US" sz="2800" err="1" smtClean="0">
                <a:latin typeface="Arial" pitchFamily="34" charset="0"/>
                <a:cs typeface="Arial" pitchFamily="34" charset="0"/>
              </a:rPr>
              <a:t>đến</a:t>
            </a:r>
            <a:r>
              <a:rPr lang="en-US" sz="2800" smtClean="0">
                <a:latin typeface="Arial" pitchFamily="34" charset="0"/>
                <a:cs typeface="Arial" pitchFamily="34" charset="0"/>
              </a:rPr>
              <a:t> </a:t>
            </a:r>
            <a:r>
              <a:rPr lang="en-US" sz="2800" err="1" smtClean="0">
                <a:latin typeface="Arial" pitchFamily="34" charset="0"/>
                <a:cs typeface="Arial" pitchFamily="34" charset="0"/>
              </a:rPr>
              <a:t>tất</a:t>
            </a:r>
            <a:r>
              <a:rPr lang="en-US" sz="2800" smtClean="0">
                <a:latin typeface="Arial" pitchFamily="34" charset="0"/>
                <a:cs typeface="Arial" pitchFamily="34" charset="0"/>
              </a:rPr>
              <a:t> </a:t>
            </a:r>
            <a:r>
              <a:rPr lang="en-US" sz="2800" err="1" smtClean="0">
                <a:latin typeface="Arial" pitchFamily="34" charset="0"/>
                <a:cs typeface="Arial" pitchFamily="34" charset="0"/>
              </a:rPr>
              <a:t>cả</a:t>
            </a:r>
            <a:r>
              <a:rPr lang="en-US" sz="2800" smtClean="0">
                <a:latin typeface="Arial" pitchFamily="34" charset="0"/>
                <a:cs typeface="Arial" pitchFamily="34" charset="0"/>
              </a:rPr>
              <a:t> </a:t>
            </a:r>
            <a:r>
              <a:rPr lang="en-US" sz="2800" err="1" smtClean="0">
                <a:latin typeface="Arial" pitchFamily="34" charset="0"/>
                <a:cs typeface="Arial" pitchFamily="34" charset="0"/>
              </a:rPr>
              <a:t>các</a:t>
            </a:r>
            <a:r>
              <a:rPr lang="en-US" sz="2800" smtClean="0">
                <a:latin typeface="Arial" pitchFamily="34" charset="0"/>
                <a:cs typeface="Arial" pitchFamily="34" charset="0"/>
              </a:rPr>
              <a:t> </a:t>
            </a:r>
            <a:r>
              <a:rPr lang="en-US" sz="2800" err="1" smtClean="0">
                <a:latin typeface="Arial" pitchFamily="34" charset="0"/>
                <a:cs typeface="Arial" pitchFamily="34" charset="0"/>
              </a:rPr>
              <a:t>thành</a:t>
            </a:r>
            <a:r>
              <a:rPr lang="en-US" sz="2800" smtClean="0">
                <a:latin typeface="Arial" pitchFamily="34" charset="0"/>
                <a:cs typeface="Arial" pitchFamily="34" charset="0"/>
              </a:rPr>
              <a:t> </a:t>
            </a:r>
            <a:r>
              <a:rPr lang="en-US" sz="2800" err="1" smtClean="0">
                <a:latin typeface="Arial" pitchFamily="34" charset="0"/>
                <a:cs typeface="Arial" pitchFamily="34" charset="0"/>
              </a:rPr>
              <a:t>phần</a:t>
            </a: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private</a:t>
            </a:r>
            <a:r>
              <a:rPr lang="en-US" sz="2800" smtClean="0">
                <a:latin typeface="Arial" pitchFamily="34" charset="0"/>
                <a:cs typeface="Arial" pitchFamily="34" charset="0"/>
              </a:rPr>
              <a:t> </a:t>
            </a:r>
            <a:r>
              <a:rPr lang="en-US" sz="2800" err="1" smtClean="0">
                <a:latin typeface="Arial" pitchFamily="34" charset="0"/>
                <a:cs typeface="Arial" pitchFamily="34" charset="0"/>
              </a:rPr>
              <a:t>của</a:t>
            </a:r>
            <a:r>
              <a:rPr lang="en-US" sz="2800" smtClean="0">
                <a:latin typeface="Arial" pitchFamily="34" charset="0"/>
                <a:cs typeface="Arial" pitchFamily="34" charset="0"/>
              </a:rPr>
              <a:t> </a:t>
            </a:r>
            <a:r>
              <a:rPr lang="en-US" sz="2800" err="1" smtClean="0">
                <a:solidFill>
                  <a:srgbClr val="0066FF"/>
                </a:solidFill>
                <a:latin typeface="Arial" pitchFamily="34" charset="0"/>
                <a:cs typeface="Arial" pitchFamily="34" charset="0"/>
              </a:rPr>
              <a:t>các</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đối</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tượng</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tham</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chiếu</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đối</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tượng</a:t>
            </a:r>
            <a:r>
              <a:rPr lang="en-US" sz="2800" smtClean="0">
                <a:solidFill>
                  <a:srgbClr val="0066FF"/>
                </a:solidFill>
                <a:latin typeface="Arial" pitchFamily="34" charset="0"/>
                <a:cs typeface="Arial" pitchFamily="34" charset="0"/>
              </a:rPr>
              <a:t> hay con </a:t>
            </a:r>
            <a:r>
              <a:rPr lang="en-US" sz="2800" err="1" smtClean="0">
                <a:solidFill>
                  <a:srgbClr val="0066FF"/>
                </a:solidFill>
                <a:latin typeface="Arial" pitchFamily="34" charset="0"/>
                <a:cs typeface="Arial" pitchFamily="34" charset="0"/>
              </a:rPr>
              <a:t>trỏ</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đối</a:t>
            </a:r>
            <a:r>
              <a:rPr lang="en-US" sz="2800" smtClean="0">
                <a:solidFill>
                  <a:srgbClr val="0066FF"/>
                </a:solidFill>
                <a:latin typeface="Arial" pitchFamily="34" charset="0"/>
                <a:cs typeface="Arial" pitchFamily="34" charset="0"/>
              </a:rPr>
              <a:t> </a:t>
            </a:r>
            <a:r>
              <a:rPr lang="en-US" sz="2800" err="1" smtClean="0">
                <a:solidFill>
                  <a:srgbClr val="0066FF"/>
                </a:solidFill>
                <a:latin typeface="Arial" pitchFamily="34" charset="0"/>
                <a:cs typeface="Arial" pitchFamily="34" charset="0"/>
              </a:rPr>
              <a:t>tượng</a:t>
            </a:r>
            <a:r>
              <a:rPr lang="en-US" sz="2800" smtClean="0">
                <a:solidFill>
                  <a:srgbClr val="0066FF"/>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có</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cùng</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kiểu</a:t>
            </a:r>
            <a:r>
              <a:rPr lang="en-US" sz="2800" smtClean="0">
                <a:solidFill>
                  <a:srgbClr val="FF3300"/>
                </a:solidFill>
                <a:latin typeface="Arial" pitchFamily="34" charset="0"/>
                <a:cs typeface="Arial" pitchFamily="34" charset="0"/>
              </a:rPr>
              <a:t> </a:t>
            </a:r>
            <a:r>
              <a:rPr lang="en-US" sz="2800" err="1" smtClean="0">
                <a:solidFill>
                  <a:srgbClr val="FF3300"/>
                </a:solidFill>
                <a:latin typeface="Arial" pitchFamily="34" charset="0"/>
                <a:cs typeface="Arial" pitchFamily="34" charset="0"/>
              </a:rPr>
              <a:t>lớp</a:t>
            </a:r>
            <a:r>
              <a:rPr lang="en-US" sz="2800" smtClean="0">
                <a:latin typeface="Arial" pitchFamily="34" charset="0"/>
                <a:cs typeface="Arial" pitchFamily="34" charset="0"/>
              </a:rPr>
              <a:t> </a:t>
            </a:r>
            <a:r>
              <a:rPr lang="en-US" sz="2800" err="1" smtClean="0">
                <a:latin typeface="Arial" pitchFamily="34" charset="0"/>
                <a:cs typeface="Arial" pitchFamily="34" charset="0"/>
              </a:rPr>
              <a:t>khi</a:t>
            </a:r>
            <a:r>
              <a:rPr lang="en-US" sz="2800" smtClean="0">
                <a:latin typeface="Arial" pitchFamily="34" charset="0"/>
                <a:cs typeface="Arial" pitchFamily="34" charset="0"/>
              </a:rPr>
              <a:t> </a:t>
            </a:r>
            <a:r>
              <a:rPr lang="en-US" sz="2800" err="1" smtClean="0">
                <a:latin typeface="Arial" pitchFamily="34" charset="0"/>
                <a:cs typeface="Arial" pitchFamily="34" charset="0"/>
              </a:rPr>
              <a:t>được</a:t>
            </a:r>
            <a:r>
              <a:rPr lang="en-US" sz="2800" smtClean="0">
                <a:latin typeface="Arial" pitchFamily="34" charset="0"/>
                <a:cs typeface="Arial" pitchFamily="34" charset="0"/>
              </a:rPr>
              <a:t> </a:t>
            </a:r>
            <a:r>
              <a:rPr lang="en-US" sz="2800" err="1" smtClean="0">
                <a:latin typeface="Arial" pitchFamily="34" charset="0"/>
                <a:cs typeface="Arial" pitchFamily="34" charset="0"/>
              </a:rPr>
              <a:t>dùng</a:t>
            </a:r>
            <a:r>
              <a:rPr lang="en-US" sz="2800" smtClean="0">
                <a:latin typeface="Arial" pitchFamily="34" charset="0"/>
                <a:cs typeface="Arial" pitchFamily="34" charset="0"/>
              </a:rPr>
              <a:t> </a:t>
            </a:r>
            <a:r>
              <a:rPr lang="en-US" sz="2800" err="1" smtClean="0">
                <a:latin typeface="Arial" pitchFamily="34" charset="0"/>
                <a:cs typeface="Arial" pitchFamily="34" charset="0"/>
              </a:rPr>
              <a:t>là</a:t>
            </a:r>
            <a:r>
              <a:rPr lang="en-US" sz="2800" smtClean="0">
                <a:latin typeface="Arial" pitchFamily="34" charset="0"/>
                <a:cs typeface="Arial" pitchFamily="34" charset="0"/>
              </a:rPr>
              <a:t> </a:t>
            </a:r>
            <a:r>
              <a:rPr lang="en-US" sz="2800" err="1" smtClean="0">
                <a:latin typeface="Arial" pitchFamily="34" charset="0"/>
                <a:cs typeface="Arial" pitchFamily="34" charset="0"/>
              </a:rPr>
              <a:t>tham</a:t>
            </a:r>
            <a:r>
              <a:rPr lang="en-US" sz="2800" smtClean="0">
                <a:latin typeface="Arial" pitchFamily="34" charset="0"/>
                <a:cs typeface="Arial" pitchFamily="34" charset="0"/>
              </a:rPr>
              <a:t> </a:t>
            </a:r>
            <a:r>
              <a:rPr lang="en-US" sz="2800" err="1" smtClean="0">
                <a:latin typeface="Arial" pitchFamily="34" charset="0"/>
                <a:cs typeface="Arial" pitchFamily="34" charset="0"/>
              </a:rPr>
              <a:t>số</a:t>
            </a:r>
            <a:r>
              <a:rPr lang="en-US" sz="2800" smtClean="0">
                <a:latin typeface="Arial" pitchFamily="34" charset="0"/>
                <a:cs typeface="Arial" pitchFamily="34" charset="0"/>
              </a:rPr>
              <a:t> </a:t>
            </a:r>
            <a:r>
              <a:rPr lang="en-US" sz="2800" err="1" smtClean="0">
                <a:latin typeface="Arial" pitchFamily="34" charset="0"/>
                <a:cs typeface="Arial" pitchFamily="34" charset="0"/>
              </a:rPr>
              <a:t>hình</a:t>
            </a:r>
            <a:r>
              <a:rPr lang="en-US" sz="2800" smtClean="0">
                <a:latin typeface="Arial" pitchFamily="34" charset="0"/>
                <a:cs typeface="Arial" pitchFamily="34" charset="0"/>
              </a:rPr>
              <a:t> </a:t>
            </a:r>
            <a:r>
              <a:rPr lang="en-US" sz="2800" err="1" smtClean="0">
                <a:latin typeface="Arial" pitchFamily="34" charset="0"/>
                <a:cs typeface="Arial" pitchFamily="34" charset="0"/>
              </a:rPr>
              <a:t>thức</a:t>
            </a:r>
            <a:r>
              <a:rPr lang="en-US" sz="2800" smtClean="0">
                <a:latin typeface="Arial" pitchFamily="34" charset="0"/>
                <a:cs typeface="Arial" pitchFamily="34" charset="0"/>
              </a:rPr>
              <a:t> </a:t>
            </a:r>
            <a:r>
              <a:rPr lang="en-US" sz="2800" err="1" smtClean="0">
                <a:latin typeface="Arial" pitchFamily="34" charset="0"/>
                <a:cs typeface="Arial" pitchFamily="34" charset="0"/>
              </a:rPr>
              <a:t>của</a:t>
            </a:r>
            <a:r>
              <a:rPr lang="en-US" sz="2800" smtClean="0">
                <a:latin typeface="Arial" pitchFamily="34" charset="0"/>
                <a:cs typeface="Arial" pitchFamily="34" charset="0"/>
              </a:rPr>
              <a:t> nó</a:t>
            </a:r>
            <a:r>
              <a:rPr lang="en-US" sz="2800">
                <a:latin typeface="Arial" pitchFamily="34" charset="0"/>
                <a:cs typeface="Arial" pitchFamily="34" charset="0"/>
              </a:rPr>
              <a:t>.</a:t>
            </a:r>
            <a:endParaRPr lang="en-US" sz="2800" smtClean="0">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Con trỏ this</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fontScale="85000" lnSpcReduction="10000"/>
          </a:bodyPr>
          <a:lstStyle/>
          <a:p>
            <a:pPr algn="just">
              <a:lnSpc>
                <a:spcPct val="120000"/>
              </a:lnSpc>
              <a:buFont typeface="Wingdings" pitchFamily="2" charset="2"/>
              <a:buChar char="v"/>
            </a:pPr>
            <a:r>
              <a:rPr lang="en-US" sz="3300" dirty="0" smtClean="0">
                <a:latin typeface="Arial" pitchFamily="34" charset="0"/>
                <a:cs typeface="Arial" pitchFamily="34" charset="0"/>
              </a:rPr>
              <a:t>Từ </a:t>
            </a:r>
            <a:r>
              <a:rPr lang="en-US" sz="3300" dirty="0" err="1" smtClean="0">
                <a:latin typeface="Arial" pitchFamily="34" charset="0"/>
                <a:cs typeface="Arial" pitchFamily="34" charset="0"/>
              </a:rPr>
              <a:t>khóa</a:t>
            </a:r>
            <a:r>
              <a:rPr lang="en-US" sz="3300" dirty="0" smtClean="0">
                <a:solidFill>
                  <a:srgbClr val="0000FF"/>
                </a:solidFill>
                <a:latin typeface="Arial" pitchFamily="34" charset="0"/>
                <a:cs typeface="Arial" pitchFamily="34" charset="0"/>
              </a:rPr>
              <a:t> this</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trong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định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nghĩa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của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các</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hàm</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thành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phần</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lớp</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dùng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để</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xác</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định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địa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chỉ</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của</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đối</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tượng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dùng</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làm</a:t>
            </a:r>
            <a:r>
              <a:rPr lang="en-US" sz="3300" dirty="0" smtClean="0">
                <a:latin typeface="Arial" pitchFamily="34" charset="0"/>
                <a:cs typeface="Arial" pitchFamily="34" charset="0"/>
              </a:rPr>
              <a:t> </a:t>
            </a:r>
            <a:r>
              <a:rPr lang="en-US" sz="3300" dirty="0" err="1" smtClean="0">
                <a:solidFill>
                  <a:srgbClr val="0000FF"/>
                </a:solidFill>
                <a:latin typeface="Arial" pitchFamily="34" charset="0"/>
                <a:cs typeface="Arial" pitchFamily="34" charset="0"/>
              </a:rPr>
              <a:t>tham</a:t>
            </a:r>
            <a:r>
              <a:rPr lang="en-US" sz="3300" dirty="0" smtClean="0">
                <a:solidFill>
                  <a:srgbClr val="0000FF"/>
                </a:solidFill>
                <a:latin typeface="Arial" pitchFamily="34" charset="0"/>
                <a:cs typeface="Arial" pitchFamily="34" charset="0"/>
              </a:rPr>
              <a:t> </a:t>
            </a:r>
            <a:r>
              <a:rPr lang="en-US" sz="3300" dirty="0" err="1" smtClean="0">
                <a:solidFill>
                  <a:srgbClr val="0000FF"/>
                </a:solidFill>
                <a:latin typeface="Arial" pitchFamily="34" charset="0"/>
                <a:cs typeface="Arial" pitchFamily="34" charset="0"/>
              </a:rPr>
              <a:t>số</a:t>
            </a:r>
            <a:r>
              <a:rPr lang="en-US" sz="3300" dirty="0" smtClean="0">
                <a:solidFill>
                  <a:srgbClr val="0000FF"/>
                </a:solidFill>
                <a:latin typeface="Arial" pitchFamily="34" charset="0"/>
                <a:cs typeface="Arial" pitchFamily="34" charset="0"/>
              </a:rPr>
              <a:t> </a:t>
            </a:r>
            <a:r>
              <a:rPr lang="en-US" sz="3300" dirty="0" err="1" smtClean="0">
                <a:solidFill>
                  <a:srgbClr val="0000FF"/>
                </a:solidFill>
                <a:latin typeface="Arial" pitchFamily="34" charset="0"/>
                <a:cs typeface="Arial" pitchFamily="34" charset="0"/>
              </a:rPr>
              <a:t>ngầm</a:t>
            </a:r>
            <a:r>
              <a:rPr lang="en-US" sz="3300" dirty="0" smtClean="0">
                <a:solidFill>
                  <a:srgbClr val="0000FF"/>
                </a:solidFill>
                <a:latin typeface="Arial" pitchFamily="34" charset="0"/>
                <a:cs typeface="Arial" pitchFamily="34" charset="0"/>
              </a:rPr>
              <a:t> </a:t>
            </a:r>
            <a:r>
              <a:rPr lang="en-US" sz="3300" dirty="0" err="1" smtClean="0">
                <a:solidFill>
                  <a:srgbClr val="0000FF"/>
                </a:solidFill>
                <a:latin typeface="Arial" pitchFamily="34" charset="0"/>
                <a:cs typeface="Arial" pitchFamily="34" charset="0"/>
              </a:rPr>
              <a:t>định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cho</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hàm</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thành</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phần</a:t>
            </a:r>
            <a:r>
              <a:rPr lang="en-US" sz="3300" dirty="0" smtClean="0">
                <a:latin typeface="Arial" pitchFamily="34" charset="0"/>
                <a:cs typeface="Arial" pitchFamily="34" charset="0"/>
              </a:rPr>
              <a:t>.</a:t>
            </a:r>
          </a:p>
          <a:p>
            <a:pPr algn="just">
              <a:lnSpc>
                <a:spcPct val="120000"/>
              </a:lnSpc>
              <a:buFont typeface="Wingdings" pitchFamily="2" charset="2"/>
              <a:buChar char="v"/>
            </a:pPr>
            <a:r>
              <a:rPr lang="en-US" sz="3300" dirty="0" smtClean="0">
                <a:solidFill>
                  <a:srgbClr val="FF0303"/>
                </a:solidFill>
                <a:latin typeface="Arial" pitchFamily="34" charset="0"/>
                <a:cs typeface="Arial" pitchFamily="34" charset="0"/>
              </a:rPr>
              <a:t>Con </a:t>
            </a:r>
            <a:r>
              <a:rPr lang="en-US" sz="3300" dirty="0" err="1" smtClean="0">
                <a:solidFill>
                  <a:srgbClr val="FF0303"/>
                </a:solidFill>
                <a:latin typeface="Arial" pitchFamily="34" charset="0"/>
                <a:cs typeface="Arial" pitchFamily="34" charset="0"/>
              </a:rPr>
              <a:t>trỏ</a:t>
            </a:r>
            <a:r>
              <a:rPr lang="en-US" sz="3300" dirty="0" smtClean="0">
                <a:solidFill>
                  <a:srgbClr val="FF0303"/>
                </a:solidFill>
                <a:latin typeface="Arial" pitchFamily="34" charset="0"/>
                <a:cs typeface="Arial" pitchFamily="34" charset="0"/>
              </a:rPr>
              <a:t> this </a:t>
            </a:r>
            <a:r>
              <a:rPr lang="en-US" sz="3300" dirty="0" err="1" smtClean="0">
                <a:solidFill>
                  <a:srgbClr val="FF0303"/>
                </a:solidFill>
                <a:latin typeface="Arial" pitchFamily="34" charset="0"/>
                <a:cs typeface="Arial" pitchFamily="34" charset="0"/>
              </a:rPr>
              <a:t>tham</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chiếu</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đến</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đối</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tượng</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đang</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gọi</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hàm</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thành</a:t>
            </a:r>
            <a:r>
              <a:rPr lang="en-US" sz="3300" dirty="0" smtClean="0">
                <a:solidFill>
                  <a:srgbClr val="FF0303"/>
                </a:solidFill>
                <a:latin typeface="Arial" pitchFamily="34" charset="0"/>
                <a:cs typeface="Arial" pitchFamily="34" charset="0"/>
              </a:rPr>
              <a:t> </a:t>
            </a:r>
            <a:r>
              <a:rPr lang="en-US" sz="3300" dirty="0" err="1" smtClean="0">
                <a:solidFill>
                  <a:srgbClr val="FF0303"/>
                </a:solidFill>
                <a:latin typeface="Arial" pitchFamily="34" charset="0"/>
                <a:cs typeface="Arial" pitchFamily="34" charset="0"/>
              </a:rPr>
              <a:t>phần</a:t>
            </a:r>
            <a:r>
              <a:rPr lang="en-US" sz="3300" dirty="0" smtClean="0">
                <a:solidFill>
                  <a:srgbClr val="FF0303"/>
                </a:solidFill>
                <a:latin typeface="Arial" pitchFamily="34" charset="0"/>
                <a:cs typeface="Arial" pitchFamily="34" charset="0"/>
              </a:rPr>
              <a:t>.</a:t>
            </a:r>
          </a:p>
          <a:p>
            <a:pPr algn="just">
              <a:lnSpc>
                <a:spcPct val="120000"/>
              </a:lnSpc>
              <a:buFont typeface="Wingdings" pitchFamily="2" charset="2"/>
              <a:buChar char="v"/>
            </a:pPr>
            <a:r>
              <a:rPr lang="en-US" sz="3300" dirty="0" err="1" smtClean="0">
                <a:latin typeface="Arial" pitchFamily="34" charset="0"/>
                <a:cs typeface="Arial" pitchFamily="34" charset="0"/>
              </a:rPr>
              <a:t>Ví</a:t>
            </a:r>
            <a:r>
              <a:rPr lang="en-US" sz="3300" dirty="0" smtClean="0">
                <a:latin typeface="Arial" pitchFamily="34" charset="0"/>
                <a:cs typeface="Arial" pitchFamily="34" charset="0"/>
              </a:rPr>
              <a:t> </a:t>
            </a:r>
            <a:r>
              <a:rPr lang="en-US" sz="3300" dirty="0" err="1" smtClean="0">
                <a:latin typeface="Arial" pitchFamily="34" charset="0"/>
                <a:cs typeface="Arial" pitchFamily="34" charset="0"/>
              </a:rPr>
              <a:t>dụ</a:t>
            </a:r>
            <a:r>
              <a:rPr lang="en-US" sz="3300" dirty="0" smtClean="0">
                <a:latin typeface="Arial" pitchFamily="34" charset="0"/>
                <a:cs typeface="Arial" pitchFamily="34" charset="0"/>
              </a:rPr>
              <a:t>:</a:t>
            </a:r>
          </a:p>
          <a:p>
            <a:pPr algn="just">
              <a:lnSpc>
                <a:spcPct val="120000"/>
              </a:lnSpc>
              <a:buNone/>
            </a:pPr>
            <a:r>
              <a:rPr lang="en-US" dirty="0" smtClean="0"/>
              <a:t>	</a:t>
            </a:r>
            <a:r>
              <a:rPr lang="en-US" dirty="0" err="1" smtClean="0">
                <a:solidFill>
                  <a:srgbClr val="0000FF"/>
                </a:solidFill>
              </a:rPr>
              <a:t>int</a:t>
            </a:r>
            <a:r>
              <a:rPr lang="en-US" dirty="0" smtClean="0"/>
              <a:t> </a:t>
            </a:r>
            <a:r>
              <a:rPr lang="fr-FR" dirty="0"/>
              <a:t>point</a:t>
            </a:r>
            <a:r>
              <a:rPr lang="fr-FR" dirty="0" smtClean="0"/>
              <a:t>::</a:t>
            </a:r>
            <a:r>
              <a:rPr lang="en-US" dirty="0" smtClean="0"/>
              <a:t>Trung(point </a:t>
            </a:r>
            <a:r>
              <a:rPr lang="en-US" dirty="0" err="1" smtClean="0"/>
              <a:t>pt</a:t>
            </a:r>
            <a:r>
              <a:rPr lang="en-US" dirty="0" smtClean="0"/>
              <a:t>){</a:t>
            </a:r>
          </a:p>
          <a:p>
            <a:pPr algn="just">
              <a:lnSpc>
                <a:spcPct val="120000"/>
              </a:lnSpc>
              <a:buNone/>
            </a:pPr>
            <a:r>
              <a:rPr lang="en-US" dirty="0" smtClean="0"/>
              <a:t>		</a:t>
            </a:r>
            <a:r>
              <a:rPr lang="en-US" dirty="0" smtClean="0">
                <a:solidFill>
                  <a:srgbClr val="0000FF"/>
                </a:solidFill>
              </a:rPr>
              <a:t>return</a:t>
            </a:r>
            <a:r>
              <a:rPr lang="en-US" dirty="0" smtClean="0"/>
              <a:t> (</a:t>
            </a:r>
            <a:r>
              <a:rPr lang="en-US" dirty="0" smtClean="0">
                <a:solidFill>
                  <a:srgbClr val="FF0303"/>
                </a:solidFill>
              </a:rPr>
              <a:t>this</a:t>
            </a:r>
            <a:r>
              <a:rPr lang="en-US" dirty="0" smtClean="0"/>
              <a:t> </a:t>
            </a:r>
            <a:r>
              <a:rPr lang="en-US" dirty="0" smtClean="0">
                <a:sym typeface="Wingdings" pitchFamily="2" charset="2"/>
              </a:rPr>
              <a:t> </a:t>
            </a:r>
            <a:r>
              <a:rPr lang="en-US" dirty="0" smtClean="0"/>
              <a:t>x == </a:t>
            </a:r>
            <a:r>
              <a:rPr lang="en-US" dirty="0" err="1" smtClean="0"/>
              <a:t>pt.x</a:t>
            </a:r>
            <a:r>
              <a:rPr lang="en-US" dirty="0" smtClean="0"/>
              <a:t> &amp;&amp; </a:t>
            </a:r>
            <a:r>
              <a:rPr lang="en-US" dirty="0" smtClean="0">
                <a:solidFill>
                  <a:srgbClr val="FF0303"/>
                </a:solidFill>
              </a:rPr>
              <a:t>this </a:t>
            </a:r>
            <a:r>
              <a:rPr lang="en-US" dirty="0" smtClean="0">
                <a:sym typeface="Wingdings" pitchFamily="2" charset="2"/>
              </a:rPr>
              <a:t> </a:t>
            </a:r>
            <a:r>
              <a:rPr lang="en-US" dirty="0" smtClean="0"/>
              <a:t>y == </a:t>
            </a:r>
            <a:r>
              <a:rPr lang="en-US" dirty="0" err="1" smtClean="0"/>
              <a:t>pt.y</a:t>
            </a:r>
            <a:r>
              <a:rPr lang="en-US" dirty="0" smtClean="0"/>
              <a:t>);</a:t>
            </a:r>
          </a:p>
          <a:p>
            <a:pPr algn="just">
              <a:lnSpc>
                <a:spcPct val="120000"/>
              </a:lnSpc>
              <a:buNone/>
            </a:pPr>
            <a:r>
              <a:rPr lang="en-US" dirty="0" smtClean="0"/>
              <a:t>	}</a:t>
            </a:r>
            <a:endParaRPr lang="en-US" dirty="0"/>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Phép gán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mtClean="0">
                <a:latin typeface="Arial" pitchFamily="34" charset="0"/>
                <a:cs typeface="Arial" pitchFamily="34" charset="0"/>
              </a:rPr>
              <a:t>Là việc </a:t>
            </a:r>
            <a:r>
              <a:rPr lang="en-US" smtClean="0">
                <a:solidFill>
                  <a:srgbClr val="0000FF"/>
                </a:solidFill>
                <a:latin typeface="Arial" pitchFamily="34" charset="0"/>
                <a:cs typeface="Arial" pitchFamily="34" charset="0"/>
              </a:rPr>
              <a:t>sao chép giá trị các thành phần dữ liệu</a:t>
            </a:r>
            <a:r>
              <a:rPr lang="en-US" smtClean="0">
                <a:latin typeface="Arial" pitchFamily="34" charset="0"/>
                <a:cs typeface="Arial" pitchFamily="34" charset="0"/>
              </a:rPr>
              <a:t> </a:t>
            </a:r>
            <a:r>
              <a:rPr lang="en-US" smtClean="0">
                <a:solidFill>
                  <a:srgbClr val="FF0303"/>
                </a:solidFill>
                <a:latin typeface="Arial" pitchFamily="34" charset="0"/>
                <a:cs typeface="Arial" pitchFamily="34" charset="0"/>
              </a:rPr>
              <a:t>từ đối tượng a sang đối tượng b</a:t>
            </a:r>
            <a:r>
              <a:rPr lang="en-US" smtClean="0">
                <a:latin typeface="Arial" pitchFamily="34" charset="0"/>
                <a:cs typeface="Arial" pitchFamily="34" charset="0"/>
              </a:rPr>
              <a:t> tương ứng từng đôi một</a:t>
            </a:r>
          </a:p>
          <a:p>
            <a:pPr algn="just">
              <a:lnSpc>
                <a:spcPct val="120000"/>
              </a:lnSpc>
              <a:buFont typeface="Wingdings" pitchFamily="2" charset="2"/>
              <a:buChar char="v"/>
            </a:pPr>
            <a:r>
              <a:rPr lang="en-US" smtClean="0">
                <a:latin typeface="Arial" pitchFamily="34" charset="0"/>
                <a:cs typeface="Arial" pitchFamily="34" charset="0"/>
              </a:rPr>
              <a:t>Ví dụ:</a:t>
            </a:r>
          </a:p>
          <a:p>
            <a:pPr lvl="1">
              <a:buFont typeface="Wingdings 2" pitchFamily="18" charset="2"/>
              <a:buNone/>
            </a:pPr>
            <a:r>
              <a:rPr lang="en-US" sz="3200" smtClean="0"/>
              <a:t>point a, b;</a:t>
            </a:r>
          </a:p>
          <a:p>
            <a:pPr lvl="1">
              <a:buFont typeface="Wingdings 2" pitchFamily="18" charset="2"/>
              <a:buNone/>
            </a:pPr>
            <a:r>
              <a:rPr lang="en-US" sz="3200" smtClean="0"/>
              <a:t>a.init(5,2);</a:t>
            </a:r>
          </a:p>
          <a:p>
            <a:pPr lvl="1">
              <a:buFont typeface="Wingdings 2" pitchFamily="18" charset="2"/>
              <a:buNone/>
            </a:pPr>
            <a:r>
              <a:rPr lang="en-US" sz="3200" smtClean="0"/>
              <a:t>b = a;</a:t>
            </a:r>
            <a:endParaRPr lang="en-US" sz="3200"/>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grpSp>
        <p:nvGrpSpPr>
          <p:cNvPr id="7" name="Group 5"/>
          <p:cNvGrpSpPr>
            <a:grpSpLocks/>
          </p:cNvGrpSpPr>
          <p:nvPr/>
        </p:nvGrpSpPr>
        <p:grpSpPr bwMode="auto">
          <a:xfrm>
            <a:off x="3429000" y="3352800"/>
            <a:ext cx="5486400" cy="2895600"/>
            <a:chOff x="4176" y="11376"/>
            <a:chExt cx="3313" cy="868"/>
          </a:xfrm>
        </p:grpSpPr>
        <p:sp>
          <p:nvSpPr>
            <p:cNvPr id="8" name="Rectangle 6"/>
            <p:cNvSpPr>
              <a:spLocks noChangeArrowheads="1"/>
            </p:cNvSpPr>
            <p:nvPr/>
          </p:nvSpPr>
          <p:spPr bwMode="auto">
            <a:xfrm>
              <a:off x="4464" y="11666"/>
              <a:ext cx="721" cy="577"/>
            </a:xfrm>
            <a:prstGeom prst="rect">
              <a:avLst/>
            </a:prstGeom>
            <a:noFill/>
            <a:ln w="9525">
              <a:solidFill>
                <a:srgbClr val="000000"/>
              </a:solidFill>
              <a:miter lim="800000"/>
              <a:headEnd/>
              <a:tailEnd/>
            </a:ln>
          </p:spPr>
          <p:txBody>
            <a:bodyPr/>
            <a:lstStyle/>
            <a:p>
              <a:endParaRPr lang="en-US"/>
            </a:p>
          </p:txBody>
        </p:sp>
        <p:sp>
          <p:nvSpPr>
            <p:cNvPr id="9" name="Line 7"/>
            <p:cNvSpPr>
              <a:spLocks noChangeShapeType="1"/>
            </p:cNvSpPr>
            <p:nvPr/>
          </p:nvSpPr>
          <p:spPr bwMode="auto">
            <a:xfrm>
              <a:off x="4464" y="11954"/>
              <a:ext cx="721" cy="1"/>
            </a:xfrm>
            <a:prstGeom prst="line">
              <a:avLst/>
            </a:prstGeom>
            <a:noFill/>
            <a:ln w="9525">
              <a:solidFill>
                <a:srgbClr val="000000"/>
              </a:solidFill>
              <a:round/>
              <a:headEnd type="none" w="sm" len="sm"/>
              <a:tailEnd type="none" w="sm" len="sm"/>
            </a:ln>
          </p:spPr>
          <p:txBody>
            <a:bodyPr/>
            <a:lstStyle/>
            <a:p>
              <a:endParaRPr lang="en-US"/>
            </a:p>
          </p:txBody>
        </p:sp>
        <p:sp>
          <p:nvSpPr>
            <p:cNvPr id="10" name="Rectangle 8"/>
            <p:cNvSpPr>
              <a:spLocks noChangeArrowheads="1"/>
            </p:cNvSpPr>
            <p:nvPr/>
          </p:nvSpPr>
          <p:spPr bwMode="auto">
            <a:xfrm>
              <a:off x="4608" y="11952"/>
              <a:ext cx="433" cy="289"/>
            </a:xfrm>
            <a:prstGeom prst="rect">
              <a:avLst/>
            </a:prstGeom>
            <a:noFill/>
            <a:ln w="9525">
              <a:noFill/>
              <a:miter lim="800000"/>
              <a:headEnd/>
              <a:tailEnd/>
            </a:ln>
          </p:spPr>
          <p:txBody>
            <a:bodyPr lIns="12700" tIns="12700" rIns="12700" bIns="12700"/>
            <a:lstStyle/>
            <a:p>
              <a:r>
                <a:rPr lang="en-US" sz="2800"/>
                <a:t>2</a:t>
              </a:r>
            </a:p>
          </p:txBody>
        </p:sp>
        <p:sp>
          <p:nvSpPr>
            <p:cNvPr id="11" name="Rectangle 9"/>
            <p:cNvSpPr>
              <a:spLocks noChangeArrowheads="1"/>
            </p:cNvSpPr>
            <p:nvPr/>
          </p:nvSpPr>
          <p:spPr bwMode="auto">
            <a:xfrm>
              <a:off x="7056" y="11952"/>
              <a:ext cx="433" cy="289"/>
            </a:xfrm>
            <a:prstGeom prst="rect">
              <a:avLst/>
            </a:prstGeom>
            <a:noFill/>
            <a:ln w="9525">
              <a:noFill/>
              <a:miter lim="800000"/>
              <a:headEnd/>
              <a:tailEnd/>
            </a:ln>
          </p:spPr>
          <p:txBody>
            <a:bodyPr lIns="12700" tIns="12700" rIns="12700" bIns="12700"/>
            <a:lstStyle/>
            <a:p>
              <a:r>
                <a:rPr lang="en-US" sz="2800"/>
                <a:t>y</a:t>
              </a:r>
            </a:p>
          </p:txBody>
        </p:sp>
        <p:sp>
          <p:nvSpPr>
            <p:cNvPr id="12" name="Rectangle 10"/>
            <p:cNvSpPr>
              <a:spLocks noChangeArrowheads="1"/>
            </p:cNvSpPr>
            <p:nvPr/>
          </p:nvSpPr>
          <p:spPr bwMode="auto">
            <a:xfrm>
              <a:off x="4608" y="11665"/>
              <a:ext cx="433" cy="289"/>
            </a:xfrm>
            <a:prstGeom prst="rect">
              <a:avLst/>
            </a:prstGeom>
            <a:noFill/>
            <a:ln w="9525">
              <a:noFill/>
              <a:miter lim="800000"/>
              <a:headEnd/>
              <a:tailEnd/>
            </a:ln>
          </p:spPr>
          <p:txBody>
            <a:bodyPr lIns="12700" tIns="12700" rIns="12700" bIns="12700"/>
            <a:lstStyle/>
            <a:p>
              <a:r>
                <a:rPr lang="en-US" sz="2800"/>
                <a:t>5</a:t>
              </a:r>
            </a:p>
          </p:txBody>
        </p:sp>
        <p:sp>
          <p:nvSpPr>
            <p:cNvPr id="13" name="Rectangle 11"/>
            <p:cNvSpPr>
              <a:spLocks noChangeArrowheads="1"/>
            </p:cNvSpPr>
            <p:nvPr/>
          </p:nvSpPr>
          <p:spPr bwMode="auto">
            <a:xfrm>
              <a:off x="6336" y="11377"/>
              <a:ext cx="433" cy="289"/>
            </a:xfrm>
            <a:prstGeom prst="rect">
              <a:avLst/>
            </a:prstGeom>
            <a:noFill/>
            <a:ln w="9525">
              <a:noFill/>
              <a:miter lim="800000"/>
              <a:headEnd/>
              <a:tailEnd/>
            </a:ln>
          </p:spPr>
          <p:txBody>
            <a:bodyPr lIns="12700" tIns="12700" rIns="12700" bIns="12700"/>
            <a:lstStyle/>
            <a:p>
              <a:r>
                <a:rPr lang="en-US" sz="2800" b="1"/>
                <a:t>b</a:t>
              </a:r>
            </a:p>
          </p:txBody>
        </p:sp>
        <p:sp>
          <p:nvSpPr>
            <p:cNvPr id="14" name="Rectangle 12"/>
            <p:cNvSpPr>
              <a:spLocks noChangeArrowheads="1"/>
            </p:cNvSpPr>
            <p:nvPr/>
          </p:nvSpPr>
          <p:spPr bwMode="auto">
            <a:xfrm>
              <a:off x="4608" y="11376"/>
              <a:ext cx="433" cy="289"/>
            </a:xfrm>
            <a:prstGeom prst="rect">
              <a:avLst/>
            </a:prstGeom>
            <a:noFill/>
            <a:ln w="9525">
              <a:noFill/>
              <a:miter lim="800000"/>
              <a:headEnd/>
              <a:tailEnd/>
            </a:ln>
          </p:spPr>
          <p:txBody>
            <a:bodyPr lIns="12700" tIns="12700" rIns="12700" bIns="12700"/>
            <a:lstStyle/>
            <a:p>
              <a:r>
                <a:rPr lang="en-US" sz="2800" b="1"/>
                <a:t>a</a:t>
              </a:r>
            </a:p>
          </p:txBody>
        </p:sp>
        <p:sp>
          <p:nvSpPr>
            <p:cNvPr id="15" name="Rectangle 13"/>
            <p:cNvSpPr>
              <a:spLocks noChangeArrowheads="1"/>
            </p:cNvSpPr>
            <p:nvPr/>
          </p:nvSpPr>
          <p:spPr bwMode="auto">
            <a:xfrm>
              <a:off x="7056" y="11664"/>
              <a:ext cx="433" cy="289"/>
            </a:xfrm>
            <a:prstGeom prst="rect">
              <a:avLst/>
            </a:prstGeom>
            <a:noFill/>
            <a:ln w="9525">
              <a:noFill/>
              <a:miter lim="800000"/>
              <a:headEnd/>
              <a:tailEnd/>
            </a:ln>
          </p:spPr>
          <p:txBody>
            <a:bodyPr lIns="12700" tIns="12700" rIns="12700" bIns="12700"/>
            <a:lstStyle/>
            <a:p>
              <a:r>
                <a:rPr lang="en-US" sz="2800"/>
                <a:t>x</a:t>
              </a:r>
            </a:p>
          </p:txBody>
        </p:sp>
        <p:grpSp>
          <p:nvGrpSpPr>
            <p:cNvPr id="16" name="Group 14"/>
            <p:cNvGrpSpPr>
              <a:grpSpLocks/>
            </p:cNvGrpSpPr>
            <p:nvPr/>
          </p:nvGrpSpPr>
          <p:grpSpPr bwMode="auto">
            <a:xfrm>
              <a:off x="6192" y="11666"/>
              <a:ext cx="721" cy="578"/>
              <a:chOff x="0" y="0"/>
              <a:chExt cx="20000" cy="20000"/>
            </a:xfrm>
          </p:grpSpPr>
          <p:sp>
            <p:nvSpPr>
              <p:cNvPr id="21" name="Rectangle 15"/>
              <p:cNvSpPr>
                <a:spLocks noChangeArrowheads="1"/>
              </p:cNvSpPr>
              <p:nvPr/>
            </p:nvSpPr>
            <p:spPr bwMode="auto">
              <a:xfrm>
                <a:off x="0" y="35"/>
                <a:ext cx="20000" cy="19965"/>
              </a:xfrm>
              <a:prstGeom prst="rect">
                <a:avLst/>
              </a:prstGeom>
              <a:noFill/>
              <a:ln w="9525">
                <a:solidFill>
                  <a:srgbClr val="000000"/>
                </a:solidFill>
                <a:miter lim="800000"/>
                <a:headEnd/>
                <a:tailEnd/>
              </a:ln>
            </p:spPr>
            <p:txBody>
              <a:bodyPr/>
              <a:lstStyle/>
              <a:p>
                <a:endParaRPr lang="en-US"/>
              </a:p>
            </p:txBody>
          </p:sp>
          <p:sp>
            <p:nvSpPr>
              <p:cNvPr id="22" name="Line 16"/>
              <p:cNvSpPr>
                <a:spLocks noChangeShapeType="1"/>
              </p:cNvSpPr>
              <p:nvPr/>
            </p:nvSpPr>
            <p:spPr bwMode="auto">
              <a:xfrm>
                <a:off x="0" y="10000"/>
                <a:ext cx="20000" cy="35"/>
              </a:xfrm>
              <a:prstGeom prst="line">
                <a:avLst/>
              </a:prstGeom>
              <a:noFill/>
              <a:ln w="9525">
                <a:solidFill>
                  <a:srgbClr val="000000"/>
                </a:solidFill>
                <a:round/>
                <a:headEnd type="none" w="sm" len="sm"/>
                <a:tailEnd type="none" w="sm" len="sm"/>
              </a:ln>
            </p:spPr>
            <p:txBody>
              <a:bodyPr/>
              <a:lstStyle/>
              <a:p>
                <a:endParaRPr lang="en-US"/>
              </a:p>
            </p:txBody>
          </p:sp>
          <p:sp>
            <p:nvSpPr>
              <p:cNvPr id="23" name="Rectangle 17"/>
              <p:cNvSpPr>
                <a:spLocks noChangeArrowheads="1"/>
              </p:cNvSpPr>
              <p:nvPr/>
            </p:nvSpPr>
            <p:spPr bwMode="auto">
              <a:xfrm>
                <a:off x="3995" y="0"/>
                <a:ext cx="12010" cy="10000"/>
              </a:xfrm>
              <a:prstGeom prst="rect">
                <a:avLst/>
              </a:prstGeom>
              <a:noFill/>
              <a:ln w="9525">
                <a:noFill/>
                <a:miter lim="800000"/>
                <a:headEnd/>
                <a:tailEnd/>
              </a:ln>
            </p:spPr>
            <p:txBody>
              <a:bodyPr lIns="12700" tIns="12700" rIns="12700" bIns="12700"/>
              <a:lstStyle/>
              <a:p>
                <a:r>
                  <a:rPr lang="en-US" sz="2800"/>
                  <a:t>5</a:t>
                </a:r>
              </a:p>
            </p:txBody>
          </p:sp>
          <p:sp>
            <p:nvSpPr>
              <p:cNvPr id="24" name="Rectangle 18"/>
              <p:cNvSpPr>
                <a:spLocks noChangeArrowheads="1"/>
              </p:cNvSpPr>
              <p:nvPr/>
            </p:nvSpPr>
            <p:spPr bwMode="auto">
              <a:xfrm>
                <a:off x="3995" y="10000"/>
                <a:ext cx="12010" cy="10000"/>
              </a:xfrm>
              <a:prstGeom prst="rect">
                <a:avLst/>
              </a:prstGeom>
              <a:noFill/>
              <a:ln w="9525">
                <a:noFill/>
                <a:miter lim="800000"/>
                <a:headEnd/>
                <a:tailEnd/>
              </a:ln>
            </p:spPr>
            <p:txBody>
              <a:bodyPr lIns="12700" tIns="12700" rIns="12700" bIns="12700"/>
              <a:lstStyle/>
              <a:p>
                <a:r>
                  <a:rPr lang="en-US" sz="2800"/>
                  <a:t>2</a:t>
                </a:r>
              </a:p>
            </p:txBody>
          </p:sp>
        </p:grpSp>
        <p:sp>
          <p:nvSpPr>
            <p:cNvPr id="17" name="Line 19"/>
            <p:cNvSpPr>
              <a:spLocks noChangeShapeType="1"/>
            </p:cNvSpPr>
            <p:nvPr/>
          </p:nvSpPr>
          <p:spPr bwMode="auto">
            <a:xfrm>
              <a:off x="5184" y="11809"/>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8" name="Line 20"/>
            <p:cNvSpPr>
              <a:spLocks noChangeShapeType="1"/>
            </p:cNvSpPr>
            <p:nvPr/>
          </p:nvSpPr>
          <p:spPr bwMode="auto">
            <a:xfrm>
              <a:off x="5184" y="12096"/>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9" name="Rectangle 21"/>
            <p:cNvSpPr>
              <a:spLocks noChangeArrowheads="1"/>
            </p:cNvSpPr>
            <p:nvPr/>
          </p:nvSpPr>
          <p:spPr bwMode="auto">
            <a:xfrm>
              <a:off x="4176" y="11664"/>
              <a:ext cx="289" cy="288"/>
            </a:xfrm>
            <a:prstGeom prst="rect">
              <a:avLst/>
            </a:prstGeom>
            <a:noFill/>
            <a:ln w="9525">
              <a:noFill/>
              <a:miter lim="800000"/>
              <a:headEnd/>
              <a:tailEnd/>
            </a:ln>
          </p:spPr>
          <p:txBody>
            <a:bodyPr lIns="12700" tIns="12700" rIns="12700" bIns="12700"/>
            <a:lstStyle/>
            <a:p>
              <a:r>
                <a:rPr lang="en-US" sz="2800" b="1"/>
                <a:t>x</a:t>
              </a:r>
            </a:p>
          </p:txBody>
        </p:sp>
        <p:sp>
          <p:nvSpPr>
            <p:cNvPr id="20" name="Rectangle 22"/>
            <p:cNvSpPr>
              <a:spLocks noChangeArrowheads="1"/>
            </p:cNvSpPr>
            <p:nvPr/>
          </p:nvSpPr>
          <p:spPr bwMode="auto">
            <a:xfrm>
              <a:off x="4176" y="11952"/>
              <a:ext cx="289" cy="289"/>
            </a:xfrm>
            <a:prstGeom prst="rect">
              <a:avLst/>
            </a:prstGeom>
            <a:noFill/>
            <a:ln w="9525">
              <a:noFill/>
              <a:miter lim="800000"/>
              <a:headEnd/>
              <a:tailEnd/>
            </a:ln>
          </p:spPr>
          <p:txBody>
            <a:bodyPr lIns="12700" tIns="12700" rIns="12700" bIns="12700"/>
            <a:lstStyle/>
            <a:p>
              <a:r>
                <a:rPr lang="en-US" sz="2800" b="1"/>
                <a:t>y</a:t>
              </a: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Lớp trong 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Một lớp bao gồm các thành phần </a:t>
            </a:r>
            <a:r>
              <a:rPr lang="vi-VN" sz="2800" smtClean="0">
                <a:solidFill>
                  <a:srgbClr val="FF3300"/>
                </a:solidFill>
                <a:latin typeface="Arial" pitchFamily="34" charset="0"/>
                <a:cs typeface="Arial" pitchFamily="34" charset="0"/>
              </a:rPr>
              <a:t>dữ liệu </a:t>
            </a:r>
            <a:r>
              <a:rPr lang="en-US" sz="2800" smtClean="0">
                <a:solidFill>
                  <a:srgbClr val="FF3300"/>
                </a:solidFill>
                <a:latin typeface="Arial" pitchFamily="34" charset="0"/>
                <a:cs typeface="Arial" pitchFamily="34" charset="0"/>
              </a:rPr>
              <a:t>(</a:t>
            </a:r>
            <a:r>
              <a:rPr lang="vi-VN" sz="2800" smtClean="0">
                <a:solidFill>
                  <a:srgbClr val="FF3300"/>
                </a:solidFill>
                <a:latin typeface="Arial" pitchFamily="34" charset="0"/>
                <a:cs typeface="Arial" pitchFamily="34" charset="0"/>
              </a:rPr>
              <a:t>thuộc tính</a:t>
            </a:r>
            <a:r>
              <a:rPr lang="en-US" sz="2800" smtClean="0">
                <a:solidFill>
                  <a:srgbClr val="FF3300"/>
                </a:solidFill>
                <a:latin typeface="Arial" pitchFamily="34" charset="0"/>
                <a:cs typeface="Arial" pitchFamily="34" charset="0"/>
              </a:rPr>
              <a:t>)</a:t>
            </a:r>
            <a:r>
              <a:rPr lang="vi-VN" sz="2800" smtClean="0">
                <a:solidFill>
                  <a:srgbClr val="FF3300"/>
                </a:solidFill>
                <a:latin typeface="Arial" pitchFamily="34" charset="0"/>
                <a:cs typeface="Arial" pitchFamily="34" charset="0"/>
              </a:rPr>
              <a:t> </a:t>
            </a:r>
            <a:r>
              <a:rPr lang="vi-VN" sz="2800" smtClean="0">
                <a:solidFill>
                  <a:schemeClr val="tx1">
                    <a:lumMod val="95000"/>
                    <a:lumOff val="5000"/>
                  </a:schemeClr>
                </a:solidFill>
                <a:latin typeface="Arial" pitchFamily="34" charset="0"/>
                <a:cs typeface="Arial" pitchFamily="34" charset="0"/>
              </a:rPr>
              <a:t>và các </a:t>
            </a:r>
            <a:r>
              <a:rPr lang="vi-VN" sz="2800" smtClean="0">
                <a:solidFill>
                  <a:srgbClr val="0066FF"/>
                </a:solidFill>
                <a:latin typeface="Arial" pitchFamily="34" charset="0"/>
                <a:cs typeface="Arial" pitchFamily="34" charset="0"/>
              </a:rPr>
              <a:t>phương thức</a:t>
            </a:r>
            <a:r>
              <a:rPr lang="en-US" sz="2800" smtClean="0">
                <a:solidFill>
                  <a:srgbClr val="0066FF"/>
                </a:solidFill>
                <a:latin typeface="Arial" pitchFamily="34" charset="0"/>
                <a:cs typeface="Arial" pitchFamily="34" charset="0"/>
              </a:rPr>
              <a:t> (</a:t>
            </a:r>
            <a:r>
              <a:rPr lang="vi-VN" sz="2800" smtClean="0">
                <a:solidFill>
                  <a:srgbClr val="0066FF"/>
                </a:solidFill>
                <a:latin typeface="Arial" pitchFamily="34" charset="0"/>
                <a:cs typeface="Arial" pitchFamily="34" charset="0"/>
              </a:rPr>
              <a:t>hàm thành phần</a:t>
            </a:r>
            <a:r>
              <a:rPr lang="en-US" sz="2800" smtClean="0">
                <a:solidFill>
                  <a:srgbClr val="0066FF"/>
                </a:solidFill>
                <a:latin typeface="Arial" pitchFamily="34" charset="0"/>
                <a:cs typeface="Arial" pitchFamily="34" charset="0"/>
              </a:rPr>
              <a:t>).</a:t>
            </a:r>
            <a:endParaRPr lang="vi-VN" sz="2800" smtClean="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Lớp trong C++ thực chất là một kiểu dữ liệu do người sử dụng định nghĩa</a:t>
            </a:r>
            <a:r>
              <a:rPr lang="en-US" sz="2800" smtClean="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smtClean="0">
                <a:solidFill>
                  <a:schemeClr val="tx1">
                    <a:lumMod val="95000"/>
                    <a:lumOff val="5000"/>
                  </a:schemeClr>
                </a:solidFill>
                <a:latin typeface="Arial" pitchFamily="34" charset="0"/>
                <a:cs typeface="Arial" pitchFamily="34" charset="0"/>
              </a:rPr>
              <a:t>Trong C++, dùng từ khóa </a:t>
            </a:r>
            <a:r>
              <a:rPr lang="vi-VN" sz="2800" smtClean="0">
                <a:solidFill>
                  <a:srgbClr val="FF0000"/>
                </a:solidFill>
                <a:latin typeface="Arial" pitchFamily="34" charset="0"/>
                <a:cs typeface="Arial" pitchFamily="34" charset="0"/>
              </a:rPr>
              <a:t>class</a:t>
            </a:r>
            <a:r>
              <a:rPr lang="vi-VN" sz="2800" smtClean="0">
                <a:solidFill>
                  <a:schemeClr val="tx1">
                    <a:lumMod val="95000"/>
                    <a:lumOff val="5000"/>
                  </a:schemeClr>
                </a:solidFill>
                <a:latin typeface="Arial" pitchFamily="34" charset="0"/>
                <a:cs typeface="Arial" pitchFamily="34" charset="0"/>
              </a:rPr>
              <a:t> để chỉ điểm bắt đầu của một lớp sẽ được cài đặt.</a:t>
            </a:r>
            <a:endParaRPr lang="en-US" sz="2800" smtClean="0">
              <a:solidFill>
                <a:schemeClr val="tx1">
                  <a:lumMod val="95000"/>
                  <a:lumOff val="5000"/>
                </a:schemeClr>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167" y="320551"/>
            <a:ext cx="6858000" cy="800100"/>
          </a:xfrm>
        </p:spPr>
        <p:txBody>
          <a:bodyPr/>
          <a:lstStyle/>
          <a:p>
            <a:r>
              <a:rPr lang="en-US" b="1" dirty="0" smtClean="0">
                <a:effectLst>
                  <a:outerShdw blurRad="38100" dist="38100" dir="2700000" algn="tl">
                    <a:srgbClr val="000000">
                      <a:alpha val="43137"/>
                    </a:srgbClr>
                  </a:outerShdw>
                </a:effectLst>
                <a:latin typeface="Arial" pitchFamily="34" charset="0"/>
                <a:cs typeface="Arial" pitchFamily="34" charset="0"/>
              </a:rPr>
              <a:t>Q &amp; A</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defRPr/>
            </a:pPr>
            <a:r>
              <a:rPr lang="vi-VN" smtClean="0"/>
              <a:t>Lập trình hướng đối tượng</a:t>
            </a:r>
            <a:endParaRPr lang="en-US"/>
          </a:p>
        </p:txBody>
      </p:sp>
      <p:sp>
        <p:nvSpPr>
          <p:cNvPr id="4" name="Slide Number Placeholder 3"/>
          <p:cNvSpPr>
            <a:spLocks noGrp="1"/>
          </p:cNvSpPr>
          <p:nvPr>
            <p:ph type="sldNum" sz="quarter" idx="12"/>
          </p:nvPr>
        </p:nvSpPr>
        <p:spPr/>
        <p:txBody>
          <a:bodyPr/>
          <a:lstStyle/>
          <a:p>
            <a:pPr>
              <a:defRPr/>
            </a:pPr>
            <a:fld id="{C28B05EC-EEAD-4141-B1F4-06C30AD2BDCB}" type="slidenum">
              <a:rPr lang="en-US" smtClean="0"/>
              <a:pPr>
                <a:defRPr/>
              </a:pPr>
              <a:t>30</a:t>
            </a:fld>
            <a:endParaRPr lang="en-US"/>
          </a:p>
        </p:txBody>
      </p:sp>
      <p:grpSp>
        <p:nvGrpSpPr>
          <p:cNvPr id="7" name="Group 4"/>
          <p:cNvGrpSpPr>
            <a:grpSpLocks/>
          </p:cNvGrpSpPr>
          <p:nvPr/>
        </p:nvGrpSpPr>
        <p:grpSpPr bwMode="auto">
          <a:xfrm>
            <a:off x="3371850" y="1975248"/>
            <a:ext cx="2514600" cy="3568303"/>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500"/>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500"/>
            </a:p>
          </p:txBody>
        </p:sp>
      </p:grpSp>
    </p:spTree>
    <p:extLst>
      <p:ext uri="{BB962C8B-B14F-4D97-AF65-F5344CB8AC3E}">
        <p14:creationId xmlns:p14="http://schemas.microsoft.com/office/powerpoint/2010/main" val="39029095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Lớp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smtClean="0">
                <a:solidFill>
                  <a:srgbClr val="0066FF"/>
                </a:solidFill>
                <a:latin typeface="Arial" pitchFamily="34" charset="0"/>
                <a:cs typeface="Arial" pitchFamily="34" charset="0"/>
              </a:rPr>
              <a:t>Lớp là một mô tả trừu tượng của nhóm các đối tượng cùng bản chất</a:t>
            </a:r>
            <a:r>
              <a:rPr lang="vi-VN" sz="2800" smtClean="0">
                <a:solidFill>
                  <a:schemeClr val="tx1">
                    <a:lumMod val="95000"/>
                    <a:lumOff val="5000"/>
                  </a:schemeClr>
                </a:solidFill>
                <a:latin typeface="Arial" pitchFamily="34" charset="0"/>
                <a:cs typeface="Arial" pitchFamily="34" charset="0"/>
              </a:rPr>
              <a:t>, ngược lại mỗi một đối tượng là một </a:t>
            </a:r>
            <a:r>
              <a:rPr lang="vi-VN" sz="2800" smtClean="0">
                <a:solidFill>
                  <a:srgbClr val="FF3300"/>
                </a:solidFill>
                <a:latin typeface="Arial" pitchFamily="34" charset="0"/>
                <a:cs typeface="Arial" pitchFamily="34" charset="0"/>
              </a:rPr>
              <a:t>thể hiện </a:t>
            </a:r>
            <a:r>
              <a:rPr lang="vi-VN" sz="2800" smtClean="0">
                <a:solidFill>
                  <a:schemeClr val="tx1">
                    <a:lumMod val="95000"/>
                    <a:lumOff val="5000"/>
                  </a:schemeClr>
                </a:solidFill>
                <a:latin typeface="Arial" pitchFamily="34" charset="0"/>
                <a:cs typeface="Arial" pitchFamily="34" charset="0"/>
              </a:rPr>
              <a:t>cụ thể cho những mô tả trừu tượng đó.</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1026" name="Picture 2" descr="http://www.webbasedprogramming.com/Java-Unleashed-Second-Edition/f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276599"/>
            <a:ext cx="4343400" cy="3199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CjvplS4n_6Q/TuY1Tj1F6UI/AAAAAAAAARA/28Kx8inMHB8/s400/object+class+car+example+abstra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08830"/>
            <a:ext cx="265053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Cú pháp khai báo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nSpc>
                <a:spcPct val="120000"/>
              </a:lnSpc>
              <a:buFont typeface="Wingdings" pitchFamily="2" charset="2"/>
              <a:buNone/>
            </a:pPr>
            <a:r>
              <a:rPr lang="en-US" smtClean="0">
                <a:solidFill>
                  <a:srgbClr val="0000FF"/>
                </a:solidFill>
                <a:latin typeface="Arial" pitchFamily="34" charset="0"/>
                <a:cs typeface="Arial" pitchFamily="34" charset="0"/>
              </a:rPr>
              <a:t>class</a:t>
            </a:r>
            <a:r>
              <a:rPr lang="en-US" smtClean="0">
                <a:latin typeface="Arial" pitchFamily="34" charset="0"/>
                <a:cs typeface="Arial" pitchFamily="34" charset="0"/>
              </a:rPr>
              <a:t> </a:t>
            </a:r>
            <a:r>
              <a:rPr lang="en-US" i="1" smtClean="0">
                <a:latin typeface="Arial" pitchFamily="34" charset="0"/>
                <a:cs typeface="Arial" pitchFamily="34" charset="0"/>
              </a:rPr>
              <a:t>&lt;tên_lớp&gt;</a:t>
            </a:r>
            <a:r>
              <a:rPr lang="en-US" smtClean="0">
                <a:latin typeface="Arial" pitchFamily="34" charset="0"/>
                <a:cs typeface="Arial" pitchFamily="34" charset="0"/>
              </a:rPr>
              <a:t> </a:t>
            </a:r>
          </a:p>
          <a:p>
            <a:pPr>
              <a:lnSpc>
                <a:spcPct val="120000"/>
              </a:lnSpc>
              <a:buFont typeface="Wingdings" pitchFamily="2" charset="2"/>
              <a:buNone/>
            </a:pPr>
            <a:r>
              <a:rPr lang="en-US" smtClean="0">
                <a:solidFill>
                  <a:srgbClr val="FF0303"/>
                </a:solidFill>
                <a:latin typeface="Arial" pitchFamily="34" charset="0"/>
                <a:cs typeface="Arial" pitchFamily="34" charset="0"/>
              </a:rPr>
              <a:t>{</a:t>
            </a:r>
          </a:p>
          <a:p>
            <a:pPr>
              <a:lnSpc>
                <a:spcPct val="120000"/>
              </a:lnSpc>
              <a:buFont typeface="Wingdings" pitchFamily="2" charset="2"/>
              <a:buNone/>
            </a:pPr>
            <a:r>
              <a:rPr lang="en-US" smtClean="0">
                <a:latin typeface="Arial" pitchFamily="34" charset="0"/>
                <a:cs typeface="Arial" pitchFamily="34" charset="0"/>
              </a:rPr>
              <a:t>	  //Thành phần dữ liệu</a:t>
            </a:r>
          </a:p>
          <a:p>
            <a:pPr>
              <a:lnSpc>
                <a:spcPct val="120000"/>
              </a:lnSpc>
              <a:buFont typeface="Wingdings" pitchFamily="2" charset="2"/>
              <a:buNone/>
            </a:pPr>
            <a:r>
              <a:rPr lang="en-US" smtClean="0">
                <a:latin typeface="Arial" pitchFamily="34" charset="0"/>
                <a:cs typeface="Arial" pitchFamily="34" charset="0"/>
              </a:rPr>
              <a:t>	  //Thành phần xử lý</a:t>
            </a:r>
          </a:p>
          <a:p>
            <a:pPr>
              <a:lnSpc>
                <a:spcPct val="120000"/>
              </a:lnSpc>
              <a:buFont typeface="Wingdings" pitchFamily="2" charset="2"/>
              <a:buNone/>
            </a:pPr>
            <a:r>
              <a:rPr lang="en-US" smtClean="0">
                <a:solidFill>
                  <a:srgbClr val="FF0303"/>
                </a:solidFill>
                <a:latin typeface="Arial" pitchFamily="34" charset="0"/>
                <a:cs typeface="Arial" pitchFamily="34" charset="0"/>
              </a:rPr>
              <a:t>};</a:t>
            </a:r>
            <a:endParaRPr lang="en-US">
              <a:solidFill>
                <a:srgbClr val="FF0303"/>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pic>
        <p:nvPicPr>
          <p:cNvPr id="2052" name="Picture 4" descr="http://s1.hubimg.com/u/7823860_f2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12979"/>
            <a:ext cx="3676103" cy="34640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2.bp.blogspot.com/-QEmTLMHqw6g/U7eGucTlsOI/AAAAAAAABP0/pVauFvBRxvk/s1600/CDT_icon72d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910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3" name="Content Placeholder 2"/>
          <p:cNvSpPr>
            <a:spLocks noGrp="1"/>
          </p:cNvSpPr>
          <p:nvPr>
            <p:ph idx="1"/>
          </p:nvPr>
        </p:nvSpPr>
        <p:spPr>
          <a:xfrm>
            <a:off x="457200" y="1371600"/>
            <a:ext cx="8458200" cy="5181600"/>
          </a:xfrm>
        </p:spPr>
        <p:txBody>
          <a:bodyPr>
            <a:noAutofit/>
          </a:bodyPr>
          <a:lstStyle/>
          <a:p>
            <a:pPr>
              <a:lnSpc>
                <a:spcPct val="120000"/>
              </a:lnSpc>
              <a:buFont typeface="Wingdings" pitchFamily="2" charset="2"/>
              <a:buNone/>
            </a:pPr>
            <a:r>
              <a:rPr lang="en-US" sz="2800" smtClean="0">
                <a:solidFill>
                  <a:srgbClr val="0000FF"/>
                </a:solidFill>
                <a:latin typeface="Arial" pitchFamily="34" charset="0"/>
                <a:cs typeface="Arial" pitchFamily="34" charset="0"/>
              </a:rPr>
              <a:t>class</a:t>
            </a:r>
            <a:r>
              <a:rPr lang="en-US" sz="2800" smtClean="0">
                <a:latin typeface="Arial" pitchFamily="34" charset="0"/>
                <a:cs typeface="Arial" pitchFamily="34" charset="0"/>
              </a:rPr>
              <a:t> </a:t>
            </a:r>
            <a:r>
              <a:rPr lang="en-US" sz="2800" i="1" smtClean="0">
                <a:latin typeface="Arial" pitchFamily="34" charset="0"/>
                <a:cs typeface="Arial" pitchFamily="34" charset="0"/>
              </a:rPr>
              <a:t>&lt;tên_lớp&gt;</a:t>
            </a:r>
            <a:r>
              <a:rPr lang="en-US" sz="2800" smtClean="0">
                <a:latin typeface="Arial" pitchFamily="34" charset="0"/>
                <a:cs typeface="Arial" pitchFamily="34" charset="0"/>
              </a:rPr>
              <a:t> </a:t>
            </a:r>
            <a:r>
              <a:rPr lang="en-US" sz="2800" smtClean="0">
                <a:solidFill>
                  <a:srgbClr val="FF0303"/>
                </a:solidFill>
                <a:latin typeface="Arial" pitchFamily="34" charset="0"/>
                <a:cs typeface="Arial" pitchFamily="34" charset="0"/>
              </a:rPr>
              <a:t>{</a:t>
            </a:r>
          </a:p>
          <a:p>
            <a:pPr>
              <a:lnSpc>
                <a:spcPct val="120000"/>
              </a:lnSpc>
              <a:buFont typeface="Wingdings" pitchFamily="2" charset="2"/>
              <a:buNone/>
            </a:pP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private:</a:t>
            </a:r>
          </a:p>
          <a:p>
            <a:pPr>
              <a:lnSpc>
                <a:spcPct val="120000"/>
              </a:lnSpc>
              <a:buFont typeface="Wingdings" pitchFamily="2" charset="2"/>
              <a:buNone/>
            </a:pPr>
            <a:r>
              <a:rPr lang="en-US" sz="2800" smtClean="0">
                <a:latin typeface="Arial" pitchFamily="34" charset="0"/>
                <a:cs typeface="Arial" pitchFamily="34" charset="0"/>
              </a:rPr>
              <a:t>   &lt;khai báo thành phần riêng trong từng đối tượng&gt;</a:t>
            </a:r>
          </a:p>
          <a:p>
            <a:pPr>
              <a:lnSpc>
                <a:spcPct val="120000"/>
              </a:lnSpc>
              <a:buFont typeface="Wingdings" pitchFamily="2" charset="2"/>
              <a:buNone/>
            </a:pPr>
            <a:r>
              <a:rPr lang="en-US" sz="2800" smtClean="0">
                <a:solidFill>
                  <a:srgbClr val="0000FF"/>
                </a:solidFill>
                <a:latin typeface="Arial" pitchFamily="34" charset="0"/>
                <a:cs typeface="Arial" pitchFamily="34" charset="0"/>
              </a:rPr>
              <a:t>  protected:</a:t>
            </a:r>
          </a:p>
          <a:p>
            <a:pPr>
              <a:lnSpc>
                <a:spcPct val="120000"/>
              </a:lnSpc>
              <a:buFont typeface="Wingdings" pitchFamily="2" charset="2"/>
              <a:buNone/>
            </a:pPr>
            <a:r>
              <a:rPr lang="en-US" sz="2800" smtClean="0">
                <a:latin typeface="Arial" pitchFamily="34" charset="0"/>
                <a:cs typeface="Arial" pitchFamily="34" charset="0"/>
              </a:rPr>
              <a:t>   &lt;khai báo thành phần riêng trong từng đối tượng, có thể truy cập từ lớp dẫn xuất &gt;</a:t>
            </a:r>
          </a:p>
          <a:p>
            <a:pPr>
              <a:lnSpc>
                <a:spcPct val="120000"/>
              </a:lnSpc>
              <a:buFont typeface="Wingdings" pitchFamily="2" charset="2"/>
              <a:buNone/>
            </a:pPr>
            <a:r>
              <a:rPr lang="en-US" sz="2800" smtClean="0">
                <a:latin typeface="Arial" pitchFamily="34" charset="0"/>
                <a:cs typeface="Arial" pitchFamily="34" charset="0"/>
              </a:rPr>
              <a:t>  </a:t>
            </a:r>
            <a:r>
              <a:rPr lang="en-US" sz="2800" smtClean="0">
                <a:solidFill>
                  <a:srgbClr val="0000FF"/>
                </a:solidFill>
                <a:latin typeface="Arial" pitchFamily="34" charset="0"/>
                <a:cs typeface="Arial" pitchFamily="34" charset="0"/>
              </a:rPr>
              <a:t>public:</a:t>
            </a:r>
          </a:p>
          <a:p>
            <a:pPr>
              <a:lnSpc>
                <a:spcPct val="120000"/>
              </a:lnSpc>
              <a:buFont typeface="Wingdings" pitchFamily="2" charset="2"/>
              <a:buNone/>
            </a:pPr>
            <a:r>
              <a:rPr lang="en-US" sz="2800" smtClean="0">
                <a:latin typeface="Arial" pitchFamily="34" charset="0"/>
                <a:cs typeface="Arial" pitchFamily="34" charset="0"/>
              </a:rPr>
              <a:t>    &lt;khai báo thành phần công cộng&gt;</a:t>
            </a:r>
          </a:p>
          <a:p>
            <a:pPr>
              <a:lnSpc>
                <a:spcPct val="120000"/>
              </a:lnSpc>
              <a:buFont typeface="Wingdings" pitchFamily="2" charset="2"/>
              <a:buNone/>
            </a:pPr>
            <a:r>
              <a:rPr lang="en-US" sz="2800" smtClean="0">
                <a:solidFill>
                  <a:srgbClr val="FF0303"/>
                </a:solidFill>
                <a:latin typeface="Arial" pitchFamily="34" charset="0"/>
                <a:cs typeface="Arial" pitchFamily="34" charset="0"/>
              </a:rPr>
              <a:t>};</a:t>
            </a:r>
            <a:endParaRPr lang="en-US" sz="2800">
              <a:solidFill>
                <a:srgbClr val="FF0303"/>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4"/>
          <p:cNvSpPr>
            <a:spLocks noGrp="1" noChangeArrowheads="1"/>
          </p:cNvSpPr>
          <p:nvPr>
            <p:ph idx="1"/>
          </p:nvPr>
        </p:nvSpPr>
        <p:spPr>
          <a:xfrm>
            <a:off x="304800" y="1600200"/>
            <a:ext cx="4038600" cy="4724400"/>
          </a:xfrm>
          <a:noFill/>
          <a:ln>
            <a:solidFill>
              <a:schemeClr val="tx1"/>
            </a:solidFill>
          </a:ln>
        </p:spPr>
        <p:txBody>
          <a:bodyPr>
            <a:normAutofit/>
          </a:bodyPr>
          <a:lstStyle/>
          <a:p>
            <a:pPr>
              <a:lnSpc>
                <a:spcPct val="80000"/>
              </a:lnSpc>
              <a:buFontTx/>
              <a:buNone/>
            </a:pPr>
            <a:endParaRPr lang="zh-TW" altLang="en-US" sz="2800" b="1" smtClean="0">
              <a:latin typeface="Arial" pitchFamily="34" charset="0"/>
              <a:ea typeface="新細明體" pitchFamily="18" charset="-120"/>
              <a:cs typeface="Arial" pitchFamily="34" charset="0"/>
            </a:endParaRPr>
          </a:p>
          <a:p>
            <a:pPr>
              <a:lnSpc>
                <a:spcPct val="80000"/>
              </a:lnSpc>
              <a:buFontTx/>
              <a:buNone/>
            </a:pPr>
            <a:r>
              <a:rPr lang="zh-TW" altLang="en-US" sz="2800" b="1" smtClean="0">
                <a:latin typeface="Arial" pitchFamily="34" charset="0"/>
                <a:ea typeface="新細明體" pitchFamily="18" charset="-120"/>
                <a:cs typeface="Arial" pitchFamily="34" charset="0"/>
              </a:rPr>
              <a:t>	</a:t>
            </a:r>
            <a:r>
              <a:rPr lang="en-US" altLang="zh-TW" sz="2800" b="1" smtClean="0">
                <a:latin typeface="Arial" pitchFamily="34" charset="0"/>
                <a:ea typeface="新細明體" pitchFamily="18" charset="-120"/>
                <a:cs typeface="Arial" pitchFamily="34" charset="0"/>
              </a:rPr>
              <a:t>class </a:t>
            </a:r>
            <a:r>
              <a:rPr lang="en-US" altLang="zh-TW" sz="2800" i="1" smtClean="0">
                <a:latin typeface="Arial" pitchFamily="34" charset="0"/>
                <a:ea typeface="新細明體" pitchFamily="18" charset="-120"/>
                <a:cs typeface="Arial" pitchFamily="34" charset="0"/>
              </a:rPr>
              <a:t>class_name</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i="1" smtClean="0">
                <a:latin typeface="Arial" pitchFamily="34" charset="0"/>
                <a:ea typeface="新細明體" pitchFamily="18" charset="-120"/>
                <a:cs typeface="Arial" pitchFamily="34" charset="0"/>
              </a:rPr>
              <a:t>	    </a:t>
            </a:r>
            <a:r>
              <a:rPr lang="en-US" altLang="zh-TW" sz="2400" smtClean="0">
                <a:solidFill>
                  <a:srgbClr val="0000FF"/>
                </a:solidFill>
                <a:latin typeface="Arial" pitchFamily="34" charset="0"/>
                <a:ea typeface="新細明體" pitchFamily="18" charset="-120"/>
                <a:cs typeface="Arial" pitchFamily="34" charset="0"/>
              </a:rPr>
              <a:t>Access_Control_label</a:t>
            </a:r>
            <a:r>
              <a:rPr lang="en-US" altLang="zh-TW" sz="2800" smtClean="0">
                <a:solidFill>
                  <a:srgbClr val="0000FF"/>
                </a:solidFill>
                <a:latin typeface="Arial" pitchFamily="34" charset="0"/>
                <a:ea typeface="新細明體" pitchFamily="18" charset="-120"/>
                <a:cs typeface="Arial" pitchFamily="34" charset="0"/>
              </a:rPr>
              <a:t> :</a:t>
            </a:r>
            <a:r>
              <a:rPr lang="en-US" altLang="zh-TW" sz="2800" smtClean="0">
                <a:latin typeface="Arial" pitchFamily="34" charset="0"/>
                <a:ea typeface="新細明體" pitchFamily="18" charset="-120"/>
                <a:cs typeface="Arial" pitchFamily="34" charset="0"/>
              </a:rPr>
              <a:t> </a:t>
            </a:r>
          </a:p>
          <a:p>
            <a:pPr>
              <a:lnSpc>
                <a:spcPct val="80000"/>
              </a:lnSpc>
              <a:buFontTx/>
              <a:buNone/>
            </a:pPr>
            <a:r>
              <a:rPr lang="en-US" altLang="zh-TW" i="1" smtClean="0">
                <a:latin typeface="Arial" pitchFamily="34" charset="0"/>
                <a:ea typeface="新細明體" pitchFamily="18" charset="-120"/>
                <a:cs typeface="Arial" pitchFamily="34" charset="0"/>
              </a:rPr>
              <a:t>	</a:t>
            </a:r>
            <a:r>
              <a:rPr lang="en-US" altLang="zh-TW" sz="2400" i="1" smtClean="0">
                <a:latin typeface="Arial" pitchFamily="34" charset="0"/>
                <a:ea typeface="新細明體" pitchFamily="18" charset="-120"/>
                <a:cs typeface="Arial" pitchFamily="34" charset="0"/>
              </a:rPr>
              <a:t>		members;</a:t>
            </a:r>
          </a:p>
          <a:p>
            <a:pPr>
              <a:lnSpc>
                <a:spcPct val="80000"/>
              </a:lnSpc>
              <a:buFontTx/>
              <a:buNone/>
            </a:pPr>
            <a:r>
              <a:rPr lang="en-US" altLang="zh-TW" sz="2400" i="1" smtClean="0">
                <a:latin typeface="Arial" pitchFamily="34" charset="0"/>
                <a:ea typeface="新細明體" pitchFamily="18" charset="-120"/>
                <a:cs typeface="Arial" pitchFamily="34" charset="0"/>
              </a:rPr>
              <a:t>		          (data &amp; code)</a:t>
            </a:r>
            <a:r>
              <a:rPr lang="en-US" altLang="zh-TW" sz="2400" smtClean="0">
                <a:latin typeface="Arial" pitchFamily="34" charset="0"/>
                <a:ea typeface="新細明體" pitchFamily="18" charset="-120"/>
                <a:cs typeface="Arial" pitchFamily="34" charset="0"/>
              </a:rPr>
              <a:t> </a:t>
            </a:r>
          </a:p>
          <a:p>
            <a:pPr>
              <a:lnSpc>
                <a:spcPct val="80000"/>
              </a:lnSpc>
              <a:buFontTx/>
              <a:buNone/>
            </a:pPr>
            <a:r>
              <a:rPr lang="en-US" altLang="zh-TW" sz="2800" b="1" smtClean="0">
                <a:latin typeface="Arial" pitchFamily="34" charset="0"/>
                <a:ea typeface="新細明體" pitchFamily="18" charset="-120"/>
                <a:cs typeface="Arial" pitchFamily="34" charset="0"/>
              </a:rPr>
              <a:t>};</a:t>
            </a:r>
            <a:r>
              <a:rPr lang="en-US" altLang="zh-TW" sz="2800" smtClean="0">
                <a:latin typeface="Arial" pitchFamily="34" charset="0"/>
                <a:ea typeface="新細明體" pitchFamily="18" charset="-120"/>
                <a:cs typeface="Arial" pitchFamily="34" charset="0"/>
              </a:rPr>
              <a:t> </a:t>
            </a:r>
          </a:p>
        </p:txBody>
      </p:sp>
      <p:sp>
        <p:nvSpPr>
          <p:cNvPr id="9" name="Rectangle 5"/>
          <p:cNvSpPr>
            <a:spLocks noChangeArrowheads="1"/>
          </p:cNvSpPr>
          <p:nvPr/>
        </p:nvSpPr>
        <p:spPr bwMode="auto">
          <a:xfrm>
            <a:off x="4953000" y="1524000"/>
            <a:ext cx="3962400" cy="4800600"/>
          </a:xfrm>
          <a:prstGeom prst="rect">
            <a:avLst/>
          </a:prstGeom>
          <a:noFill/>
          <a:ln w="9525">
            <a:solidFill>
              <a:schemeClr val="tx1"/>
            </a:solidFill>
            <a:miter lim="800000"/>
            <a:headEnd/>
            <a:tailEnd/>
          </a:ln>
        </p:spPr>
        <p:txBody>
          <a:bodyPr/>
          <a:lstStyle/>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class Rectangle</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private</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width;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length;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public</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void set(int w, int l);</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area();</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p:txBody>
      </p:sp>
      <p:sp>
        <p:nvSpPr>
          <p:cNvPr id="10" name="Line 7"/>
          <p:cNvSpPr>
            <a:spLocks noChangeShapeType="1"/>
          </p:cNvSpPr>
          <p:nvPr/>
        </p:nvSpPr>
        <p:spPr bwMode="auto">
          <a:xfrm flipV="1">
            <a:off x="3429000" y="1905000"/>
            <a:ext cx="2743200" cy="381000"/>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 name="Line 10"/>
          <p:cNvSpPr>
            <a:spLocks noChangeShapeType="1"/>
          </p:cNvSpPr>
          <p:nvPr/>
        </p:nvSpPr>
        <p:spPr bwMode="auto">
          <a:xfrm flipV="1">
            <a:off x="4191000" y="2743200"/>
            <a:ext cx="1295400" cy="3810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2" name="Line 11"/>
          <p:cNvSpPr>
            <a:spLocks noChangeShapeType="1"/>
          </p:cNvSpPr>
          <p:nvPr/>
        </p:nvSpPr>
        <p:spPr bwMode="auto">
          <a:xfrm>
            <a:off x="4191000" y="3124200"/>
            <a:ext cx="1143000" cy="6858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3" name="Line 13"/>
          <p:cNvSpPr>
            <a:spLocks noChangeShapeType="1"/>
          </p:cNvSpPr>
          <p:nvPr/>
        </p:nvSpPr>
        <p:spPr bwMode="auto">
          <a:xfrm flipV="1">
            <a:off x="3429000" y="4419600"/>
            <a:ext cx="2057400" cy="3048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4" name="Line 14"/>
          <p:cNvSpPr>
            <a:spLocks noChangeShapeType="1"/>
          </p:cNvSpPr>
          <p:nvPr/>
        </p:nvSpPr>
        <p:spPr bwMode="auto">
          <a:xfrm flipV="1">
            <a:off x="3429000" y="3429000"/>
            <a:ext cx="2133600" cy="12954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5" name="Group 15"/>
          <p:cNvGrpSpPr>
            <a:grpSpLocks/>
          </p:cNvGrpSpPr>
          <p:nvPr/>
        </p:nvGrpSpPr>
        <p:grpSpPr bwMode="auto">
          <a:xfrm>
            <a:off x="457200" y="1524000"/>
            <a:ext cx="2057400" cy="533400"/>
            <a:chOff x="192" y="1056"/>
            <a:chExt cx="1296" cy="336"/>
          </a:xfrm>
        </p:grpSpPr>
        <p:sp>
          <p:nvSpPr>
            <p:cNvPr id="16" name="Text Box 16"/>
            <p:cNvSpPr txBox="1">
              <a:spLocks noChangeArrowheads="1"/>
            </p:cNvSpPr>
            <p:nvPr/>
          </p:nvSpPr>
          <p:spPr bwMode="auto">
            <a:xfrm>
              <a:off x="192" y="1056"/>
              <a:ext cx="613" cy="231"/>
            </a:xfrm>
            <a:prstGeom prst="rect">
              <a:avLst/>
            </a:prstGeom>
            <a:noFill/>
            <a:ln w="9525">
              <a:noFill/>
              <a:miter lim="800000"/>
              <a:headEnd/>
              <a:tailEnd/>
            </a:ln>
          </p:spPr>
          <p:txBody>
            <a:bodyPr wrap="none">
              <a:spAutoFit/>
            </a:bodyPr>
            <a:lstStyle/>
            <a:p>
              <a:pPr algn="l" eaLnBrk="1" hangingPunct="1"/>
              <a:r>
                <a:rPr lang="en-US" altLang="zh-TW" sz="1800">
                  <a:solidFill>
                    <a:schemeClr val="tx1"/>
                  </a:solidFill>
                  <a:latin typeface="Arial" pitchFamily="34" charset="0"/>
                  <a:ea typeface="新細明體" pitchFamily="18" charset="-120"/>
                  <a:cs typeface="Arial" pitchFamily="34" charset="0"/>
                </a:rPr>
                <a:t>Header</a:t>
              </a:r>
            </a:p>
          </p:txBody>
        </p:sp>
        <p:sp>
          <p:nvSpPr>
            <p:cNvPr id="17" name="Line 17"/>
            <p:cNvSpPr>
              <a:spLocks noChangeShapeType="1"/>
            </p:cNvSpPr>
            <p:nvPr/>
          </p:nvSpPr>
          <p:spPr bwMode="auto">
            <a:xfrm>
              <a:off x="624" y="1248"/>
              <a:ext cx="48"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 name="Line 18"/>
            <p:cNvSpPr>
              <a:spLocks noChangeShapeType="1"/>
            </p:cNvSpPr>
            <p:nvPr/>
          </p:nvSpPr>
          <p:spPr bwMode="auto">
            <a:xfrm>
              <a:off x="624" y="1248"/>
              <a:ext cx="864"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smtClean="0">
                <a:effectLst>
                  <a:outerShdw blurRad="38100" dist="38100" dir="2700000" algn="tl">
                    <a:srgbClr val="000000">
                      <a:alpha val="43137"/>
                    </a:srgbClr>
                  </a:outerShdw>
                </a:effectLst>
                <a:latin typeface="Arial" pitchFamily="34" charset="0"/>
                <a:cs typeface="Arial" pitchFamily="34" charset="0"/>
              </a:rPr>
              <a:t>Các thành phần của lớp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Thuộc tính:</a:t>
            </a:r>
            <a:r>
              <a:rPr lang="vi-VN" smtClean="0">
                <a:solidFill>
                  <a:schemeClr val="tx1">
                    <a:lumMod val="95000"/>
                    <a:lumOff val="5000"/>
                  </a:schemeClr>
                </a:solidFill>
                <a:latin typeface="Arial" pitchFamily="34" charset="0"/>
                <a:cs typeface="Arial" pitchFamily="34" charset="0"/>
              </a:rPr>
              <a:t> Các thuộc tính được khai báo giống như khai báo biến trong C</a:t>
            </a:r>
          </a:p>
          <a:p>
            <a:pPr algn="just">
              <a:lnSpc>
                <a:spcPct val="130000"/>
              </a:lnSpc>
              <a:spcBef>
                <a:spcPts val="300"/>
              </a:spcBef>
              <a:spcAft>
                <a:spcPts val="300"/>
              </a:spcAft>
              <a:buFont typeface="Wingdings" pitchFamily="2" charset="2"/>
              <a:buChar char="v"/>
            </a:pPr>
            <a:r>
              <a:rPr lang="vi-VN" smtClean="0">
                <a:solidFill>
                  <a:srgbClr val="0066FF"/>
                </a:solidFill>
                <a:latin typeface="Arial" pitchFamily="34" charset="0"/>
                <a:cs typeface="Arial" pitchFamily="34" charset="0"/>
              </a:rPr>
              <a:t>Phương thức: </a:t>
            </a:r>
            <a:r>
              <a:rPr lang="vi-VN" smtClean="0">
                <a:solidFill>
                  <a:schemeClr val="tx1">
                    <a:lumMod val="95000"/>
                    <a:lumOff val="5000"/>
                  </a:schemeClr>
                </a:solidFill>
                <a:latin typeface="Arial" pitchFamily="34" charset="0"/>
                <a:cs typeface="Arial" pitchFamily="34" charset="0"/>
              </a:rPr>
              <a:t>Các phương thức được khai báo giống như khai báo hàm trong C. Có hai cách định nghĩa thi hành của một phương thức</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trong lớp</a:t>
            </a:r>
          </a:p>
          <a:p>
            <a:pPr lvl="1" algn="just">
              <a:spcBef>
                <a:spcPts val="300"/>
              </a:spcBef>
              <a:spcAft>
                <a:spcPts val="300"/>
              </a:spcAft>
              <a:buFont typeface="Wingdings" pitchFamily="2" charset="2"/>
              <a:buChar char="v"/>
            </a:pPr>
            <a:r>
              <a:rPr lang="vi-VN" smtClean="0">
                <a:solidFill>
                  <a:srgbClr val="002060"/>
                </a:solidFill>
                <a:latin typeface="Arial" pitchFamily="34" charset="0"/>
                <a:cs typeface="Arial" pitchFamily="34" charset="0"/>
              </a:rPr>
              <a:t>Định nghĩa thi hành ngoài lớp</a:t>
            </a:r>
            <a:endParaRPr lang="en-US" smtClean="0">
              <a:solidFill>
                <a:srgbClr val="002060"/>
              </a:solidFill>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smtClean="0">
                <a:effectLst>
                  <a:outerShdw blurRad="38100" dist="38100" dir="2700000" algn="tl">
                    <a:srgbClr val="000000">
                      <a:alpha val="43137"/>
                    </a:srgbClr>
                  </a:outerShdw>
                </a:effectLst>
                <a:latin typeface="Arial" pitchFamily="34" charset="0"/>
                <a:cs typeface="Arial" pitchFamily="34" charset="0"/>
              </a:rPr>
              <a:t>Cơ chế tạo lập các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thuộc</a:t>
            </a:r>
            <a:r>
              <a:rPr lang="en-US" dirty="0" smtClean="0">
                <a:latin typeface="Arial" pitchFamily="34" charset="0"/>
                <a:cs typeface="Arial" pitchFamily="34" charset="0"/>
              </a:rPr>
              <a: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dữ</a:t>
            </a:r>
            <a:r>
              <a:rPr lang="en-US" dirty="0" smtClean="0">
                <a:latin typeface="Arial" pitchFamily="34" charset="0"/>
                <a:cs typeface="Arial" pitchFamily="34" charset="0"/>
              </a:rPr>
              <a:t> </a:t>
            </a:r>
            <a:r>
              <a:rPr lang="en-US" dirty="0" err="1" smtClean="0">
                <a:latin typeface="Arial" pitchFamily="34" charset="0"/>
                <a:cs typeface="Arial" pitchFamily="34" charset="0"/>
              </a:rPr>
              <a:t>liệu</a:t>
            </a:r>
            <a:r>
              <a:rPr lang="en-US" dirty="0" smtClean="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gì</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mà</a:t>
            </a:r>
            <a:r>
              <a:rPr lang="en-US" dirty="0" smtClean="0">
                <a:solidFill>
                  <a:srgbClr val="0000FF"/>
                </a:solidFill>
                <a:latin typeface="Arial" pitchFamily="34" charset="0"/>
                <a:cs typeface="Arial" pitchFamily="34" charset="0"/>
              </a:rPr>
              <a:t> ta </a:t>
            </a:r>
            <a:r>
              <a:rPr lang="en-US" dirty="0" err="1" smtClean="0">
                <a:solidFill>
                  <a:srgbClr val="0000FF"/>
                </a:solidFill>
                <a:latin typeface="Arial" pitchFamily="34" charset="0"/>
                <a:cs typeface="Arial" pitchFamily="34" charset="0"/>
              </a:rPr>
              <a:t>biết</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về</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đối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tượng</a:t>
            </a:r>
            <a:r>
              <a:rPr lang="en-US" dirty="0" smtClean="0">
                <a:solidFill>
                  <a:srgbClr val="0000FF"/>
                </a:solidFill>
                <a:latin typeface="Arial" pitchFamily="34" charset="0"/>
                <a:cs typeface="Arial" pitchFamily="34" charset="0"/>
              </a:rPr>
              <a:t> – </a:t>
            </a:r>
            <a:r>
              <a:rPr lang="en-US" dirty="0" err="1" smtClean="0">
                <a:solidFill>
                  <a:srgbClr val="0000FF"/>
                </a:solidFill>
                <a:latin typeface="Arial" pitchFamily="34" charset="0"/>
                <a:cs typeface="Arial" pitchFamily="34" charset="0"/>
              </a:rPr>
              <a:t>giống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như</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một</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struct</a:t>
            </a:r>
            <a:endParaRPr lang="en-US"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phương</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smtClean="0">
                <a:latin typeface="Arial" pitchFamily="34" charset="0"/>
                <a:cs typeface="Arial" pitchFamily="34" charset="0"/>
              </a:rPr>
              <a:t>hành</a:t>
            </a:r>
            <a:r>
              <a:rPr lang="en-US" dirty="0" smtClean="0">
                <a:latin typeface="Arial" pitchFamily="34" charset="0"/>
                <a:cs typeface="Arial" pitchFamily="34" charset="0"/>
              </a:rPr>
              <a:t> vi)</a:t>
            </a:r>
          </a:p>
          <a:p>
            <a:pPr lvl="1" algn="just">
              <a:lnSpc>
                <a:spcPct val="130000"/>
              </a:lnSpc>
              <a:spcBef>
                <a:spcPts val="300"/>
              </a:spcBef>
              <a:spcAft>
                <a:spcPts val="300"/>
              </a:spcAft>
              <a:buFont typeface="Wingdings" pitchFamily="2" charset="2"/>
              <a:buChar char="§"/>
            </a:pPr>
            <a:r>
              <a:rPr lang="en-US" dirty="0" err="1" smtClean="0">
                <a:solidFill>
                  <a:srgbClr val="0000FF"/>
                </a:solidFill>
                <a:latin typeface="Arial" pitchFamily="34" charset="0"/>
                <a:cs typeface="Arial" pitchFamily="34" charset="0"/>
              </a:rPr>
              <a:t>Những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gì</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mà</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đối</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tượng</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có</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thể</a:t>
            </a:r>
            <a:r>
              <a:rPr lang="en-US" dirty="0" smtClean="0">
                <a:solidFill>
                  <a:srgbClr val="0000FF"/>
                </a:solidFill>
                <a:latin typeface="Arial" pitchFamily="34" charset="0"/>
                <a:cs typeface="Arial" pitchFamily="34" charset="0"/>
              </a:rPr>
              <a:t> </a:t>
            </a:r>
            <a:r>
              <a:rPr lang="en-US" dirty="0" err="1" smtClean="0">
                <a:solidFill>
                  <a:srgbClr val="0000FF"/>
                </a:solidFill>
                <a:latin typeface="Arial" pitchFamily="34" charset="0"/>
                <a:cs typeface="Arial" pitchFamily="34" charset="0"/>
              </a:rPr>
              <a:t>làm</a:t>
            </a:r>
            <a:endParaRPr lang="en-US" dirty="0" smtClean="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smtClean="0">
                <a:latin typeface="Arial" pitchFamily="34" charset="0"/>
                <a:cs typeface="Arial" pitchFamily="34" charset="0"/>
              </a:rPr>
              <a:t>Xác</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quyền</a:t>
            </a:r>
            <a:r>
              <a:rPr lang="en-US" dirty="0" smtClean="0">
                <a:latin typeface="Arial" pitchFamily="34" charset="0"/>
                <a:cs typeface="Arial" pitchFamily="34" charset="0"/>
              </a:rPr>
              <a:t> </a:t>
            </a:r>
            <a:r>
              <a:rPr lang="en-US" dirty="0" err="1" smtClean="0">
                <a:latin typeface="Arial" pitchFamily="34" charset="0"/>
                <a:cs typeface="Arial" pitchFamily="34" charset="0"/>
              </a:rPr>
              <a:t>truy</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endParaRPr lang="en-US" dirty="0" smtClean="0">
              <a:latin typeface="Arial" pitchFamily="34" charset="0"/>
              <a:cs typeface="Arial" pitchFamily="34"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smtClean="0">
                <a:latin typeface="Times New Roman" pitchFamily="18" charset="0"/>
                <a:cs typeface="Times New Roman" pitchFamily="18" charset="0"/>
              </a:rPr>
              <a:t>Lập trình </a:t>
            </a:r>
            <a:r>
              <a:rPr lang="en-US" smtClean="0">
                <a:latin typeface="Times New Roman" pitchFamily="18" charset="0"/>
                <a:cs typeface="Times New Roman" pitchFamily="18" charset="0"/>
              </a:rPr>
              <a:t>hướng đối tượng</a:t>
            </a:r>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18908</TotalTime>
  <Words>1696</Words>
  <Application>Microsoft Office PowerPoint</Application>
  <PresentationFormat>On-screen Show (4:3)</PresentationFormat>
  <Paragraphs>437</Paragraphs>
  <Slides>30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新細明體</vt:lpstr>
      <vt:lpstr>Arial</vt:lpstr>
      <vt:lpstr>Arial Rounded MT Bold</vt:lpstr>
      <vt:lpstr>Calibri</vt:lpstr>
      <vt:lpstr>Courier New</vt:lpstr>
      <vt:lpstr>Times New Roman</vt:lpstr>
      <vt:lpstr>Wingdings</vt:lpstr>
      <vt:lpstr>Wingdings 2</vt:lpstr>
      <vt:lpstr>Template</vt:lpstr>
      <vt:lpstr> LỚP VÀ ĐỐI TƯỢNG</vt:lpstr>
      <vt:lpstr>Nội dung</vt:lpstr>
      <vt:lpstr>Lớp trong C++</vt:lpstr>
      <vt:lpstr>Lớp đối tượng</vt:lpstr>
      <vt:lpstr>Cú pháp khai báo lớp</vt:lpstr>
      <vt:lpstr>Cú pháp khai báo lớp</vt:lpstr>
      <vt:lpstr>Cú pháp khai báo lớp</vt:lpstr>
      <vt:lpstr>Các thành phần của lớp</vt:lpstr>
      <vt:lpstr>Cơ chế tạo lập các lớp</vt:lpstr>
      <vt:lpstr>Định nghĩa hàm thành phần</vt:lpstr>
      <vt:lpstr>Định nghĩa hàm thành phần</vt:lpstr>
      <vt:lpstr>Ví dụ lớp Time</vt:lpstr>
      <vt:lpstr>Ví dụ lớp Time</vt:lpstr>
      <vt:lpstr>Khai báo và tạo lập đối tượng</vt:lpstr>
      <vt:lpstr>Khai báo và tạo lập đối tượng</vt:lpstr>
      <vt:lpstr>Khai báo và tạo lập đối tượng</vt:lpstr>
      <vt:lpstr>Khai báo và tạo lập đối tượng</vt:lpstr>
      <vt:lpstr>Ví dụ</vt:lpstr>
      <vt:lpstr>Ví dụ</vt:lpstr>
      <vt:lpstr>Ví dụ</vt:lpstr>
      <vt:lpstr>Ví dụ</vt:lpstr>
      <vt:lpstr>Phạm vi truy xuất</vt:lpstr>
      <vt:lpstr>Phạm vi truy xuất</vt:lpstr>
      <vt:lpstr>Phạm vi truy xuất – Ví dụ</vt:lpstr>
      <vt:lpstr>Phạm vi truy xuất – Ví dụ</vt:lpstr>
      <vt:lpstr>Tham số hàm thành phần</vt:lpstr>
      <vt:lpstr>Tham số hàm thành phần</vt:lpstr>
      <vt:lpstr>Con trỏ this</vt:lpstr>
      <vt:lpstr>Phép gán đối tượng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Nguyet Minh Phan</cp:lastModifiedBy>
  <cp:revision>894</cp:revision>
  <cp:lastPrinted>1601-01-01T00:00:00Z</cp:lastPrinted>
  <dcterms:created xsi:type="dcterms:W3CDTF">1601-01-01T00:00:00Z</dcterms:created>
  <dcterms:modified xsi:type="dcterms:W3CDTF">2018-12-03T22:38:52Z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