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058D8-16FB-4C18-A43E-731E46D3A75C}"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01788-5DF3-4395-8D17-7EFF4FDA717E}" type="slidenum">
              <a:rPr lang="en-US" smtClean="0"/>
              <a:t>‹#›</a:t>
            </a:fld>
            <a:endParaRPr lang="en-US"/>
          </a:p>
        </p:txBody>
      </p:sp>
    </p:spTree>
    <p:extLst>
      <p:ext uri="{BB962C8B-B14F-4D97-AF65-F5344CB8AC3E}">
        <p14:creationId xmlns:p14="http://schemas.microsoft.com/office/powerpoint/2010/main" val="237170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smtClean="0"/>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59058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Arial" pitchFamily="34" charset="0"/>
                <a:cs typeface="Arial" pitchFamily="34" charset="0"/>
              </a:rPr>
              <a:t>Trong quá trình lập trình, chúng ta hoàn toàn có thể gán một đối tượng cho một đối tượng khác thuộc cùng lớp, khi đó 2 đối tượng sẽ hoàn toàn giống nhau về giá trị (tất cả các byte).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96891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quá trình lập trình, chúng ta hoàn toàn có thể gán một đối tượng cho một đối tượng khác thuộc cùng lớp, khi đó 2 đối tượng sẽ hoàn toàn giống nhau về giá trị (tất cả các byte).</a:t>
            </a:r>
          </a:p>
          <a:p>
            <a:pPr>
              <a:buFontTx/>
              <a:buChar char="-"/>
            </a:pPr>
            <a:r>
              <a:rPr lang="en-US" smtClean="0"/>
              <a:t>Chúng ta cũng có thể tạo đối tượng mới giống đối tượng cũ một số đặc điểm, không phải hoàn toàn như phép gán bình thường, hình thức “giống nhau” được định nghĩa theo quan niệm của người lập trình. Để làm được vấn đề này, trong các ngôn ngữ LTHDT cho phép ta xây dựng phương thức thiết lập sao chép.</a:t>
            </a:r>
          </a:p>
          <a:p>
            <a:pPr>
              <a:buFontTx/>
              <a:buChar char="-"/>
            </a:pPr>
            <a:r>
              <a:rPr lang="en-US" smtClean="0"/>
              <a:t>Đây là phương thức thiết lập có tham số là tham chiếu đến đối tượng thuộc chính lớp này.</a:t>
            </a:r>
          </a:p>
          <a:p>
            <a:pPr>
              <a:buFontTx/>
              <a:buChar char="-"/>
            </a:pPr>
            <a:r>
              <a:rPr lang="en-US" smtClean="0"/>
              <a:t>Trong phương thức thiết lập sao chép có thể ta chỉ sử dụng một số thành phần nào đó của đối tượng ta tham chiếu </a:t>
            </a:r>
            <a:r>
              <a:rPr lang="en-US" smtClean="0">
                <a:sym typeface="Wingdings" pitchFamily="2" charset="2"/>
              </a:rPr>
              <a:t> “gần giống nhau”</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476317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Tương tự như phương thức constructor – được gọi khi một đối tượng được tạo. </a:t>
            </a:r>
            <a:r>
              <a:rPr lang="en-US" smtClean="0">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hồi</a:t>
            </a:r>
            <a:r>
              <a:rPr lang="en-US"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Destructor</a:t>
            </a:r>
            <a:r>
              <a:rPr lang="en-US" smtClean="0">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44453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Tương tự như phương thức constructor – được gọi khi một đối tượng được tạo. </a:t>
            </a:r>
            <a:r>
              <a:rPr lang="en-US" smtClean="0">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hồi</a:t>
            </a:r>
            <a:r>
              <a:rPr lang="en-US"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Destructor</a:t>
            </a:r>
            <a:r>
              <a:rPr lang="en-US" smtClean="0">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17989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25691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75862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05467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05882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Ngược lại với truy vấn, các phương thức cập nhật thường thay đổi trạng thái của đối tượng bằng cách sửa đổi một hoặc nhiều thành viên dữ liệu của đối tượng đó</a:t>
            </a:r>
            <a:r>
              <a:rPr lang="en-US" smtClean="0">
                <a:solidFill>
                  <a:schemeClr val="tx1">
                    <a:lumMod val="95000"/>
                    <a:lumOff val="5000"/>
                  </a:schemeClr>
                </a:solidFill>
                <a:latin typeface="Arial" pitchFamily="34" charset="0"/>
                <a:cs typeface="Arial" pitchFamily="34" charset="0"/>
              </a:rPr>
              <a:t>.</a:t>
            </a:r>
          </a:p>
          <a:p>
            <a:pPr marL="0" marR="0" indent="0" algn="just" defTabSz="914400" rtl="0" eaLnBrk="1" fontAlgn="auto" latinLnBrk="0" hangingPunct="1">
              <a:lnSpc>
                <a:spcPct val="130000"/>
              </a:lnSpc>
              <a:spcBef>
                <a:spcPts val="300"/>
              </a:spcBef>
              <a:spcAft>
                <a:spcPts val="300"/>
              </a:spcAft>
              <a:buClrTx/>
              <a:buSzTx/>
              <a:buFont typeface="Wingdings" pitchFamily="2" charset="2"/>
              <a:buChar char="v"/>
              <a:tabLst/>
              <a:defRPr/>
            </a:pPr>
            <a:r>
              <a:rPr lang="vi-VN" sz="1200" smtClean="0">
                <a:solidFill>
                  <a:schemeClr val="tx1">
                    <a:lumMod val="95000"/>
                    <a:lumOff val="5000"/>
                  </a:schemeClr>
                </a:solidFill>
                <a:latin typeface="Arial" pitchFamily="34" charset="0"/>
                <a:cs typeface="Arial" pitchFamily="34" charset="0"/>
              </a:rPr>
              <a:t>Dạng đơn giản nhất của các phương thức cập nhật là gán một giá trị nào đó cho một thành viên dữ liệu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02927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19431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smtClean="0"/>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47912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770188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smtClean="0">
              <a:solidFill>
                <a:srgbClr val="0066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1428332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34795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488813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682370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Phải</a:t>
            </a:r>
            <a:r>
              <a:rPr lang="en-US" baseline="0" smtClean="0"/>
              <a:t> khởi gán giá trị cho thành phần static trong file định nghĩa lớp (file .cpp)</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2239040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898874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t>Phương thức tĩnh hoạt động ít nhiều giống như phương thức toàn cục, ta truy cập phương thức này mà không cần phải tạo bất cứ thể hiện hay đối tượng của lớp chứa phương thức toàn cục. Tuy nhiên, lợi ích của phương thức tĩnh vượt xa phương thức toàn cục vì phương thức tĩnh được bao bọc trong phạm vi của một lớp nơi nó được định nghĩa, do vậy ta sẽ không gặp tình trạng lộn xộn giữa các phương thức trùng tên do chúng được đặt trong namespace.</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936162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985000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class HinhTron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double r;</a:t>
            </a:r>
          </a:p>
          <a:p>
            <a:r>
              <a:rPr lang="en-US" sz="1200" kern="1200" smtClean="0">
                <a:solidFill>
                  <a:schemeClr val="tx1"/>
                </a:solidFill>
                <a:latin typeface="+mn-lt"/>
                <a:ea typeface="+mn-ea"/>
                <a:cs typeface="+mn-cs"/>
              </a:rPr>
              <a:t>static double PI;</a:t>
            </a:r>
          </a:p>
          <a:p>
            <a:r>
              <a:rPr lang="en-US" sz="1200" kern="1200" smtClean="0">
                <a:solidFill>
                  <a:schemeClr val="tx1"/>
                </a:solidFill>
                <a:latin typeface="+mn-lt"/>
                <a:ea typeface="+mn-ea"/>
                <a:cs typeface="+mn-cs"/>
              </a:rPr>
              <a:t>public:</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double Area();</a:t>
            </a:r>
          </a:p>
          <a:p>
            <a:r>
              <a:rPr lang="en-US" sz="1200" kern="1200" smtClean="0">
                <a:solidFill>
                  <a:schemeClr val="tx1"/>
                </a:solidFill>
                <a:latin typeface="+mn-lt"/>
                <a:ea typeface="+mn-ea"/>
                <a:cs typeface="+mn-cs"/>
              </a:rPr>
              <a:t>static double getPI();</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a:t>
            </a:r>
          </a:p>
          <a:p>
            <a:pPr eaLnBrk="1" hangingPunct="1">
              <a:buFontTx/>
              <a:buChar char="-"/>
            </a:pPr>
            <a:endParaRPr lang="en-US" smtClean="0"/>
          </a:p>
          <a:p>
            <a:r>
              <a:rPr lang="en-US" sz="1200" kern="1200" smtClean="0">
                <a:solidFill>
                  <a:schemeClr val="tx1"/>
                </a:solidFill>
                <a:latin typeface="+mn-lt"/>
                <a:ea typeface="+mn-ea"/>
                <a:cs typeface="+mn-cs"/>
              </a:rPr>
              <a:t>void main()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cout&lt;&lt;"PI = "&lt;&lt;HinhTron::getPI()&lt;&lt;endl;</a:t>
            </a:r>
          </a:p>
          <a:p>
            <a:r>
              <a:rPr lang="en-US" sz="1200" kern="1200" smtClean="0">
                <a:solidFill>
                  <a:schemeClr val="tx1"/>
                </a:solidFill>
                <a:latin typeface="+mn-lt"/>
                <a:ea typeface="+mn-ea"/>
                <a:cs typeface="+mn-cs"/>
              </a:rPr>
              <a:t>HinhTron h1, h2;</a:t>
            </a:r>
          </a:p>
          <a:p>
            <a:r>
              <a:rPr lang="en-US" sz="1200" kern="1200" smtClean="0">
                <a:solidFill>
                  <a:schemeClr val="tx1"/>
                </a:solidFill>
                <a:latin typeface="+mn-lt"/>
                <a:ea typeface="+mn-ea"/>
                <a:cs typeface="+mn-cs"/>
              </a:rPr>
              <a:t>cout&lt;&lt;"h1.PI = "&lt;&lt;h1.getPI()&lt;&lt;endl;</a:t>
            </a:r>
          </a:p>
          <a:p>
            <a:r>
              <a:rPr lang="en-US" sz="1200" kern="1200" smtClean="0">
                <a:solidFill>
                  <a:schemeClr val="tx1"/>
                </a:solidFill>
                <a:latin typeface="+mn-lt"/>
                <a:ea typeface="+mn-ea"/>
                <a:cs typeface="+mn-cs"/>
              </a:rPr>
              <a:t>cout&lt;&lt;"h2.PI = "&lt;&lt;h1.getPI()&lt;&lt;endl;</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26248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911471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269934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791659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28651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Constructor có thể được khai báo chồng như các hàm C++ thông thường khác</a:t>
            </a:r>
          </a:p>
          <a:p>
            <a:r>
              <a:rPr lang="en-US" smtClean="0"/>
              <a:t>Constructor có thể được khai báo với các tham số có giá trị ngầm định</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Có thể có nhiều hàm thiết lập trong một lớp (chồng hàm)</a:t>
            </a:r>
          </a:p>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370347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1447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290257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38309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41923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50391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711200" y="6629400"/>
            <a:ext cx="2844800" cy="228600"/>
          </a:xfrm>
          <a:prstGeom prst="rect">
            <a:avLst/>
          </a:prstGeom>
        </p:spPr>
        <p:txBody>
          <a:bodyPr/>
          <a:lstStyle/>
          <a:p>
            <a:pPr fontAlgn="base">
              <a:spcBef>
                <a:spcPct val="0"/>
              </a:spcBef>
              <a:spcAft>
                <a:spcPct val="0"/>
              </a:spcAft>
              <a:defRPr/>
            </a:pPr>
            <a:fld id="{6602E2FD-E267-4FC7-AAF5-641DB166B1C3}"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8" name="Footer Placeholder 4"/>
          <p:cNvSpPr>
            <a:spLocks noGrp="1"/>
          </p:cNvSpPr>
          <p:nvPr>
            <p:ph type="ftr" sz="quarter" idx="11"/>
          </p:nvPr>
        </p:nvSpPr>
        <p:spPr>
          <a:xfrm>
            <a:off x="4267200" y="6629400"/>
            <a:ext cx="3860800" cy="228600"/>
          </a:xfrm>
          <a:prstGeom prst="rect">
            <a:avLst/>
          </a:prstGeom>
        </p:spPr>
        <p:txBody>
          <a:body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9" name="Slide Number Placeholder 5"/>
          <p:cNvSpPr>
            <a:spLocks noGrp="1"/>
          </p:cNvSpPr>
          <p:nvPr>
            <p:ph type="sldNum" sz="quarter" idx="12"/>
          </p:nvPr>
        </p:nvSpPr>
        <p:spPr>
          <a:xfrm>
            <a:off x="8839200" y="6629400"/>
            <a:ext cx="2844800" cy="228600"/>
          </a:xfrm>
          <a:prstGeom prst="rect">
            <a:avLst/>
          </a:prstGeom>
        </p:spPr>
        <p:txBody>
          <a:body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15998531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C8F0E590-F77E-4F39-9566-3D63CEC04128}"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8"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9"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22177784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87911E74-128E-4D8D-8E64-59DFE0030363}"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8"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9"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1881819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711200" y="6629400"/>
            <a:ext cx="2844800" cy="228600"/>
          </a:xfrm>
          <a:prstGeom prst="rect">
            <a:avLst/>
          </a:prstGeom>
        </p:spPr>
        <p:txBody>
          <a:bodyPr/>
          <a:lstStyle/>
          <a:p>
            <a:pPr fontAlgn="base">
              <a:spcBef>
                <a:spcPct val="0"/>
              </a:spcBef>
              <a:spcAft>
                <a:spcPct val="0"/>
              </a:spcAft>
              <a:defRPr/>
            </a:pPr>
            <a:fld id="{C85BB668-95ED-469A-A417-A4AB12E08D82}"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8" name="Footer Placeholder 4"/>
          <p:cNvSpPr>
            <a:spLocks noGrp="1"/>
          </p:cNvSpPr>
          <p:nvPr>
            <p:ph type="ftr" sz="quarter" idx="11"/>
          </p:nvPr>
        </p:nvSpPr>
        <p:spPr>
          <a:xfrm>
            <a:off x="4267200" y="6629400"/>
            <a:ext cx="3860800" cy="228600"/>
          </a:xfrm>
          <a:prstGeom prst="rect">
            <a:avLst/>
          </a:prstGeom>
        </p:spPr>
        <p:txBody>
          <a:body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9" name="Slide Number Placeholder 5"/>
          <p:cNvSpPr>
            <a:spLocks noGrp="1"/>
          </p:cNvSpPr>
          <p:nvPr>
            <p:ph type="sldNum" sz="quarter" idx="12"/>
          </p:nvPr>
        </p:nvSpPr>
        <p:spPr>
          <a:xfrm>
            <a:off x="8839200" y="6629400"/>
            <a:ext cx="2844800" cy="228600"/>
          </a:xfrm>
          <a:prstGeom prst="rect">
            <a:avLst/>
          </a:prstGeom>
        </p:spPr>
        <p:txBody>
          <a:body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27525307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84766680-D786-4EAE-9EE4-8F0677EDF295}"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8"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9"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2364365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2642AD8D-8A0C-4EC1-B24F-2DEB80CDDFA7}"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9"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10"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3302323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1ED2D1EF-E85B-4846-801B-7AB27B6162EC}"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11" name="Footer Placeholder 4"/>
          <p:cNvSpPr>
            <a:spLocks noGrp="1"/>
          </p:cNvSpPr>
          <p:nvPr>
            <p:ph type="ftr" sz="quarter" idx="11"/>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12" name="Slide Number Placeholder 5"/>
          <p:cNvSpPr>
            <a:spLocks noGrp="1"/>
          </p:cNvSpPr>
          <p:nvPr>
            <p:ph type="sldNum" sz="quarter" idx="12"/>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14563265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34C64F3A-E36C-441D-AFB9-B513532BA421}"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7"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8"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768319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2DAC355A-2014-4779-87FB-6329FD9385EF}"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6"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7"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3348899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5CAD4D1D-1CBB-4B8A-941C-0D142F856256}"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9"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10"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7553203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9433BAC1-02A0-4C07-BB2F-E803CE115FD4}"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9"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10"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24248595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711200" y="6629400"/>
            <a:ext cx="2844800" cy="228600"/>
          </a:xfrm>
          <a:prstGeom prst="rect">
            <a:avLst/>
          </a:prstGeom>
        </p:spPr>
        <p:txBody>
          <a:bodyPr/>
          <a:lstStyle>
            <a:lvl1pPr>
              <a:defRPr sz="1200"/>
            </a:lvl1pPr>
          </a:lstStyle>
          <a:p>
            <a:pPr fontAlgn="base">
              <a:spcBef>
                <a:spcPct val="0"/>
              </a:spcBef>
              <a:spcAft>
                <a:spcPct val="0"/>
              </a:spcAft>
              <a:defRPr/>
            </a:pPr>
            <a:fld id="{4DCBE191-7733-4E57-B4FD-F869DB2D8D23}" type="datetime1">
              <a:rPr lang="vi-VN" b="1" smtClean="0">
                <a:solidFill>
                  <a:prstClr val="black"/>
                </a:solidFill>
                <a:cs typeface="Arial" charset="0"/>
              </a:rPr>
              <a:pPr fontAlgn="base">
                <a:spcBef>
                  <a:spcPct val="0"/>
                </a:spcBef>
                <a:spcAft>
                  <a:spcPct val="0"/>
                </a:spcAft>
                <a:defRPr/>
              </a:pPr>
              <a:t>04/12/2018</a:t>
            </a:fld>
            <a:endParaRPr lang="en-US" b="1">
              <a:solidFill>
                <a:prstClr val="black"/>
              </a:solidFill>
              <a:latin typeface="Arial" charset="0"/>
              <a:cs typeface="Arial" charset="0"/>
            </a:endParaRPr>
          </a:p>
        </p:txBody>
      </p:sp>
      <p:sp>
        <p:nvSpPr>
          <p:cNvPr id="11" name="Footer Placeholder 4"/>
          <p:cNvSpPr>
            <a:spLocks noGrp="1"/>
          </p:cNvSpPr>
          <p:nvPr>
            <p:ph type="ftr" sz="quarter" idx="3"/>
          </p:nvPr>
        </p:nvSpPr>
        <p:spPr>
          <a:xfrm>
            <a:off x="4267200" y="6629400"/>
            <a:ext cx="3860800" cy="228600"/>
          </a:xfrm>
          <a:prstGeom prst="rect">
            <a:avLst/>
          </a:prstGeom>
        </p:spPr>
        <p:txBody>
          <a:bodyPr/>
          <a:lstStyle>
            <a:lvl1pPr algn="ctr">
              <a:defRPr sz="1200"/>
            </a:lvl1pPr>
          </a:lstStyle>
          <a:p>
            <a:pPr fontAlgn="base">
              <a:spcBef>
                <a:spcPct val="0"/>
              </a:spcBef>
              <a:spcAft>
                <a:spcPct val="0"/>
              </a:spcAft>
              <a:defRPr/>
            </a:pPr>
            <a:r>
              <a:rPr lang="vi-VN" b="1" smtClean="0">
                <a:solidFill>
                  <a:prstClr val="black"/>
                </a:solidFill>
                <a:cs typeface="Arial" charset="0"/>
              </a:rPr>
              <a:t>Lập trình hướng đối tượng</a:t>
            </a:r>
            <a:endParaRPr lang="en-US" b="1">
              <a:solidFill>
                <a:prstClr val="black"/>
              </a:solidFill>
              <a:latin typeface="Arial" charset="0"/>
              <a:cs typeface="Arial" charset="0"/>
            </a:endParaRPr>
          </a:p>
        </p:txBody>
      </p:sp>
      <p:sp>
        <p:nvSpPr>
          <p:cNvPr id="12" name="Slide Number Placeholder 5"/>
          <p:cNvSpPr>
            <a:spLocks noGrp="1"/>
          </p:cNvSpPr>
          <p:nvPr>
            <p:ph type="sldNum" sz="quarter" idx="4"/>
          </p:nvPr>
        </p:nvSpPr>
        <p:spPr>
          <a:xfrm>
            <a:off x="8839200" y="6629400"/>
            <a:ext cx="2844800" cy="228600"/>
          </a:xfrm>
          <a:prstGeom prst="rect">
            <a:avLst/>
          </a:prstGeom>
        </p:spPr>
        <p:txBody>
          <a:bodyPr/>
          <a:lstStyle>
            <a:lvl1pPr algn="r">
              <a:defRPr sz="1200"/>
            </a:lvl1pPr>
          </a:lstStyle>
          <a:p>
            <a:pPr fontAlgn="base">
              <a:spcBef>
                <a:spcPct val="0"/>
              </a:spcBef>
              <a:spcAft>
                <a:spcPct val="0"/>
              </a:spcAft>
              <a:defRPr/>
            </a:pPr>
            <a:fld id="{C28B05EC-EEAD-4141-B1F4-06C30AD2BDCB}" type="slidenum">
              <a:rPr lang="en-US" b="1" smtClean="0">
                <a:solidFill>
                  <a:prstClr val="black"/>
                </a:solidFill>
                <a:latin typeface="Arial" charset="0"/>
                <a:cs typeface="Arial" charset="0"/>
              </a:rPr>
              <a:pPr fontAlgn="base">
                <a:spcBef>
                  <a:spcPct val="0"/>
                </a:spcBef>
                <a:spcAft>
                  <a:spcPct val="0"/>
                </a:spcAft>
                <a:defRPr/>
              </a:pPr>
              <a:t>‹#›</a:t>
            </a:fld>
            <a:endParaRPr lang="en-US" b="1">
              <a:solidFill>
                <a:prstClr val="black"/>
              </a:solidFill>
              <a:latin typeface="Arial" charset="0"/>
              <a:cs typeface="Arial" charset="0"/>
            </a:endParaRPr>
          </a:p>
        </p:txBody>
      </p:sp>
    </p:spTree>
    <p:extLst>
      <p:ext uri="{BB962C8B-B14F-4D97-AF65-F5344CB8AC3E}">
        <p14:creationId xmlns:p14="http://schemas.microsoft.com/office/powerpoint/2010/main" val="1022077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1524000" y="2057400"/>
            <a:ext cx="5943600" cy="2286000"/>
          </a:xfrm>
        </p:spPr>
        <p:txBody>
          <a:bodyPr>
            <a:noAutofit/>
          </a:bodyPr>
          <a:lstStyle/>
          <a:p>
            <a:r>
              <a:rPr lang="en-US" sz="4800" b="1" dirty="0"/>
              <a:t/>
            </a:r>
            <a:br>
              <a:rPr lang="en-US" sz="4800" b="1" dirty="0"/>
            </a:br>
            <a:r>
              <a:rPr lang="en-US" sz="4800" b="1" dirty="0"/>
              <a:t>LỚP VÀ ĐỐI </a:t>
            </a:r>
            <a:r>
              <a:rPr lang="en-US" sz="4800" b="1" dirty="0" smtClean="0"/>
              <a:t>TƯỢNG (</a:t>
            </a:r>
            <a:r>
              <a:rPr lang="en-US" sz="4800" b="1" dirty="0" err="1" smtClean="0"/>
              <a:t>tt</a:t>
            </a:r>
            <a:r>
              <a:rPr lang="en-US" sz="4800" b="1" dirty="0" smtClean="0"/>
              <a:t>)</a:t>
            </a:r>
            <a:endParaRPr lang="es-ES" sz="4800" b="1" dirty="0"/>
          </a:p>
        </p:txBody>
      </p:sp>
      <p:sp>
        <p:nvSpPr>
          <p:cNvPr id="2" name="Subtitle 1"/>
          <p:cNvSpPr>
            <a:spLocks noGrp="1"/>
          </p:cNvSpPr>
          <p:nvPr>
            <p:ph type="subTitle" idx="1"/>
          </p:nvPr>
        </p:nvSpPr>
        <p:spPr/>
        <p:txBody>
          <a:bodyPr/>
          <a:lstStyle/>
          <a:p>
            <a:endParaRPr lang="en-US"/>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2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042094" y="3055114"/>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1412" y="109647"/>
            <a:ext cx="949177" cy="1134382"/>
          </a:xfrm>
          <a:prstGeom prst="rect">
            <a:avLst/>
          </a:prstGeom>
        </p:spPr>
      </p:pic>
    </p:spTree>
    <p:extLst>
      <p:ext uri="{BB962C8B-B14F-4D97-AF65-F5344CB8AC3E}">
        <p14:creationId xmlns:p14="http://schemas.microsoft.com/office/powerpoint/2010/main" val="1480468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10</a:t>
            </a:fld>
            <a:endParaRPr lang="en-US"/>
          </a:p>
        </p:txBody>
      </p:sp>
      <p:sp>
        <p:nvSpPr>
          <p:cNvPr id="8" name="Rectangle 2"/>
          <p:cNvSpPr>
            <a:spLocks noChangeArrowheads="1"/>
          </p:cNvSpPr>
          <p:nvPr/>
        </p:nvSpPr>
        <p:spPr bwMode="auto">
          <a:xfrm>
            <a:off x="19050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pPr>
            <a:r>
              <a:rPr lang="en-US" sz="2200">
                <a:solidFill>
                  <a:srgbClr val="0000FF"/>
                </a:solidFill>
              </a:rPr>
              <a:t>class</a:t>
            </a:r>
            <a:r>
              <a:rPr lang="en-US" sz="2200">
                <a:solidFill>
                  <a:srgbClr val="000000"/>
                </a:solidFill>
              </a:rPr>
              <a:t> point{</a:t>
            </a:r>
          </a:p>
          <a:p>
            <a:pPr marL="342900" indent="-342900">
              <a:lnSpc>
                <a:spcPct val="115000"/>
              </a:lnSpc>
              <a:spcBef>
                <a:spcPct val="20000"/>
              </a:spcBef>
            </a:pPr>
            <a:r>
              <a:rPr lang="en-US" sz="2200">
                <a:solidFill>
                  <a:srgbClr val="000000"/>
                </a:solidFill>
              </a:rPr>
              <a:t>  	</a:t>
            </a:r>
            <a:r>
              <a:rPr lang="en-US" sz="2200" i="1">
                <a:solidFill>
                  <a:srgbClr val="000000"/>
                </a:solidFill>
              </a:rPr>
              <a:t>/*Khai báo các thành phần dữ liệu*/</a:t>
            </a:r>
          </a:p>
          <a:p>
            <a:pPr marL="342900" indent="-342900">
              <a:lnSpc>
                <a:spcPct val="115000"/>
              </a:lnSpc>
              <a:spcBef>
                <a:spcPct val="20000"/>
              </a:spcBef>
            </a:pPr>
            <a:r>
              <a:rPr lang="en-US" sz="2200">
                <a:solidFill>
                  <a:srgbClr val="000000"/>
                </a:solidFill>
              </a:rPr>
              <a:t> 	</a:t>
            </a:r>
            <a:r>
              <a:rPr lang="en-US" sz="2200">
                <a:solidFill>
                  <a:srgbClr val="0000FF"/>
                </a:solidFill>
              </a:rPr>
              <a:t>int</a:t>
            </a:r>
            <a:r>
              <a:rPr lang="en-US" sz="2200">
                <a:solidFill>
                  <a:srgbClr val="000000"/>
                </a:solidFill>
              </a:rPr>
              <a:t> x, y;</a:t>
            </a:r>
          </a:p>
          <a:p>
            <a:pPr marL="342900" indent="-342900">
              <a:lnSpc>
                <a:spcPct val="115000"/>
              </a:lnSpc>
              <a:spcBef>
                <a:spcPct val="20000"/>
              </a:spcBef>
            </a:pPr>
            <a:r>
              <a:rPr lang="en-US" sz="2200">
                <a:solidFill>
                  <a:srgbClr val="000000"/>
                </a:solidFill>
              </a:rPr>
              <a:t>	</a:t>
            </a:r>
            <a:r>
              <a:rPr lang="en-US" sz="2200">
                <a:solidFill>
                  <a:srgbClr val="0000FF"/>
                </a:solidFill>
              </a:rPr>
              <a:t>public</a:t>
            </a:r>
            <a:r>
              <a:rPr lang="en-US" sz="2200">
                <a:solidFill>
                  <a:srgbClr val="000000"/>
                </a:solidFill>
              </a:rPr>
              <a:t>:</a:t>
            </a:r>
          </a:p>
          <a:p>
            <a:pPr marL="342900" indent="-342900">
              <a:lnSpc>
                <a:spcPct val="115000"/>
              </a:lnSpc>
              <a:spcBef>
                <a:spcPct val="20000"/>
              </a:spcBef>
            </a:pPr>
            <a:r>
              <a:rPr lang="en-US" sz="2200">
                <a:solidFill>
                  <a:srgbClr val="000000"/>
                </a:solidFill>
              </a:rPr>
              <a:t>  		point(int ox</a:t>
            </a:r>
            <a:r>
              <a:rPr lang="en-US" sz="2200">
                <a:solidFill>
                  <a:srgbClr val="000000"/>
                </a:solidFill>
              </a:rPr>
              <a:t>, int </a:t>
            </a:r>
            <a:r>
              <a:rPr lang="en-US" sz="2200">
                <a:solidFill>
                  <a:srgbClr val="000000"/>
                </a:solidFill>
              </a:rPr>
              <a:t>oy = 1){ x = ox; y = oy</a:t>
            </a:r>
            <a:r>
              <a:rPr lang="en-US" sz="2200" i="1">
                <a:solidFill>
                  <a:srgbClr val="000000"/>
                </a:solidFill>
              </a:rPr>
              <a:t>;}</a:t>
            </a:r>
            <a:endParaRPr lang="en-US" sz="2200" i="1">
              <a:solidFill>
                <a:srgbClr val="000000"/>
              </a:solidFill>
            </a:endParaRPr>
          </a:p>
          <a:p>
            <a:pPr marL="342900" indent="-342900">
              <a:lnSpc>
                <a:spcPct val="11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move </a:t>
            </a:r>
            <a:r>
              <a:rPr lang="en-US" sz="2200">
                <a:solidFill>
                  <a:srgbClr val="000000"/>
                </a:solidFill>
              </a:rPr>
              <a:t>(</a:t>
            </a:r>
            <a:r>
              <a:rPr lang="en-US" sz="2200">
                <a:solidFill>
                  <a:srgbClr val="0000FF"/>
                </a:solidFill>
              </a:rPr>
              <a:t>int</a:t>
            </a:r>
            <a:r>
              <a:rPr lang="en-US" sz="2200">
                <a:solidFill>
                  <a:srgbClr val="000000"/>
                </a:solidFill>
              </a:rPr>
              <a:t> </a:t>
            </a:r>
            <a:r>
              <a:rPr lang="en-US" sz="2200">
                <a:solidFill>
                  <a:srgbClr val="000000"/>
                </a:solidFill>
              </a:rPr>
              <a:t>dx, </a:t>
            </a:r>
            <a:r>
              <a:rPr lang="en-US" sz="2200">
                <a:solidFill>
                  <a:srgbClr val="0000FF"/>
                </a:solidFill>
              </a:rPr>
              <a:t>int</a:t>
            </a:r>
            <a:r>
              <a:rPr lang="en-US" sz="2200">
                <a:solidFill>
                  <a:srgbClr val="000000"/>
                </a:solidFill>
              </a:rPr>
              <a:t> dy);</a:t>
            </a:r>
          </a:p>
          <a:p>
            <a:pPr marL="342900" indent="-342900">
              <a:lnSpc>
                <a:spcPct val="11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display();</a:t>
            </a:r>
          </a:p>
          <a:p>
            <a:pPr marL="342900" indent="-342900">
              <a:lnSpc>
                <a:spcPct val="115000"/>
              </a:lnSpc>
              <a:spcBef>
                <a:spcPct val="20000"/>
              </a:spcBef>
            </a:pPr>
            <a:r>
              <a:rPr lang="en-US" sz="2200">
                <a:solidFill>
                  <a:srgbClr val="000000"/>
                </a:solidFill>
              </a:rPr>
              <a:t>};</a:t>
            </a:r>
          </a:p>
          <a:p>
            <a:pPr marL="342900" indent="-342900">
              <a:lnSpc>
                <a:spcPct val="115000"/>
              </a:lnSpc>
              <a:spcBef>
                <a:spcPct val="20000"/>
              </a:spcBef>
            </a:pPr>
            <a:r>
              <a:rPr lang="en-US" sz="2200">
                <a:solidFill>
                  <a:srgbClr val="000000"/>
                </a:solidFill>
              </a:rPr>
              <a:t>point a(5,2);</a:t>
            </a:r>
          </a:p>
          <a:p>
            <a:pPr marL="342900" indent="-342900">
              <a:lnSpc>
                <a:spcPct val="115000"/>
              </a:lnSpc>
              <a:spcBef>
                <a:spcPct val="20000"/>
              </a:spcBef>
            </a:pPr>
            <a:r>
              <a:rPr lang="en-US" sz="2200">
                <a:solidFill>
                  <a:srgbClr val="FF0000"/>
                </a:solidFill>
              </a:rPr>
              <a:t>point b;</a:t>
            </a:r>
          </a:p>
          <a:p>
            <a:pPr marL="342900" indent="-342900">
              <a:lnSpc>
                <a:spcPct val="115000"/>
              </a:lnSpc>
              <a:spcBef>
                <a:spcPct val="20000"/>
              </a:spcBef>
            </a:pPr>
            <a:r>
              <a:rPr lang="en-US" sz="2200">
                <a:solidFill>
                  <a:srgbClr val="000000"/>
                </a:solidFill>
              </a:rPr>
              <a:t>point c(3);</a:t>
            </a:r>
          </a:p>
        </p:txBody>
      </p:sp>
    </p:spTree>
    <p:extLst>
      <p:ext uri="{BB962C8B-B14F-4D97-AF65-F5344CB8AC3E}">
        <p14:creationId xmlns:p14="http://schemas.microsoft.com/office/powerpoint/2010/main" val="1583652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sao</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fontScale="92500" lnSpcReduction="20000"/>
          </a:bodyPr>
          <a:lstStyle/>
          <a:p>
            <a:pPr algn="just">
              <a:lnSpc>
                <a:spcPct val="120000"/>
              </a:lnSpc>
              <a:buFont typeface="Wingdings" pitchFamily="2" charset="2"/>
              <a:buChar char="v"/>
            </a:pPr>
            <a:r>
              <a:rPr lang="vi-VN">
                <a:latin typeface="Arial" pitchFamily="34" charset="0"/>
                <a:cs typeface="Arial" pitchFamily="34" charset="0"/>
              </a:rPr>
              <a:t>Chúng ta có thể </a:t>
            </a:r>
            <a:r>
              <a:rPr lang="vi-VN">
                <a:solidFill>
                  <a:srgbClr val="FF3300"/>
                </a:solidFill>
                <a:latin typeface="Arial" pitchFamily="34" charset="0"/>
                <a:cs typeface="Arial" pitchFamily="34" charset="0"/>
              </a:rPr>
              <a:t>tạo đối tượng mới giống đối tượng cũ </a:t>
            </a:r>
            <a:r>
              <a:rPr lang="vi-VN">
                <a:latin typeface="Arial" pitchFamily="34" charset="0"/>
                <a:cs typeface="Arial" pitchFamily="34" charset="0"/>
              </a:rPr>
              <a:t>một số đặc điểm, không phải hoàn toàn như phép gán bình thường, hình thức “giống nhau” được định nghĩa theo quan niệm của người lập trình. Để làm được vấn đề này, trong các ngôn ngữ </a:t>
            </a:r>
            <a:r>
              <a:rPr lang="en-US">
                <a:latin typeface="Arial" pitchFamily="34" charset="0"/>
                <a:cs typeface="Arial" pitchFamily="34" charset="0"/>
              </a:rPr>
              <a:t>OOP </a:t>
            </a:r>
            <a:r>
              <a:rPr lang="vi-VN">
                <a:latin typeface="Arial" pitchFamily="34" charset="0"/>
                <a:cs typeface="Arial" pitchFamily="34" charset="0"/>
              </a:rPr>
              <a:t>cho phép ta xây dựng </a:t>
            </a:r>
            <a:r>
              <a:rPr lang="vi-VN">
                <a:solidFill>
                  <a:srgbClr val="0000FF"/>
                </a:solidFill>
                <a:latin typeface="Arial" pitchFamily="34" charset="0"/>
                <a:cs typeface="Arial" pitchFamily="34" charset="0"/>
              </a:rPr>
              <a:t>phương thức thiết lập sao chép</a:t>
            </a:r>
            <a:r>
              <a:rPr lang="vi-VN">
                <a:latin typeface="Arial" pitchFamily="34" charset="0"/>
                <a:cs typeface="Arial" pitchFamily="34" charset="0"/>
              </a:rPr>
              <a:t>.</a:t>
            </a:r>
          </a:p>
          <a:p>
            <a:pPr algn="just">
              <a:lnSpc>
                <a:spcPct val="120000"/>
              </a:lnSpc>
              <a:buFont typeface="Wingdings" pitchFamily="2" charset="2"/>
              <a:buChar char="v"/>
            </a:pPr>
            <a:r>
              <a:rPr lang="vi-VN">
                <a:latin typeface="Arial" pitchFamily="34" charset="0"/>
                <a:cs typeface="Arial" pitchFamily="34" charset="0"/>
              </a:rPr>
              <a:t>Đây là phương thức thiết lập có tham số là tham chiếu đến đối tượng thuộc chính lớp này.</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888576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sao</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9" name="Content Placeholder 2"/>
          <p:cNvSpPr>
            <a:spLocks noGrp="1"/>
          </p:cNvSpPr>
          <p:nvPr>
            <p:ph idx="1"/>
          </p:nvPr>
        </p:nvSpPr>
        <p:spPr>
          <a:xfrm>
            <a:off x="1981200" y="1447800"/>
            <a:ext cx="8382000" cy="5105400"/>
          </a:xfrm>
        </p:spPr>
        <p:txBody>
          <a:bodyPr>
            <a:normAutofit/>
          </a:bodyPr>
          <a:lstStyle/>
          <a:p>
            <a:pPr algn="just">
              <a:lnSpc>
                <a:spcPct val="120000"/>
              </a:lnSpc>
              <a:buFont typeface="Wingdings" pitchFamily="2" charset="2"/>
              <a:buChar char="v"/>
            </a:pPr>
            <a:r>
              <a:rPr lang="vi-VN">
                <a:latin typeface="Arial" pitchFamily="34" charset="0"/>
                <a:cs typeface="Arial" pitchFamily="34" charset="0"/>
              </a:rPr>
              <a:t>Trong phương thức thiết lập sao chép có thể ta chỉ sử dụng một số thành phần nào đó của đối tượng ta tham chiếu </a:t>
            </a:r>
            <a:r>
              <a:rPr lang="en-US">
                <a:latin typeface="Arial" pitchFamily="34" charset="0"/>
                <a:cs typeface="Arial" pitchFamily="34" charset="0"/>
                <a:sym typeface="Wingdings" pitchFamily="2" charset="2"/>
              </a:rPr>
              <a:t></a:t>
            </a:r>
            <a:r>
              <a:rPr lang="vi-VN">
                <a:latin typeface="Arial" pitchFamily="34" charset="0"/>
                <a:cs typeface="Arial" pitchFamily="34" charset="0"/>
              </a:rPr>
              <a:t>“gần giống nhau”</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12</a:t>
            </a:fld>
            <a:endParaRPr lang="en-US"/>
          </a:p>
        </p:txBody>
      </p:sp>
      <p:pic>
        <p:nvPicPr>
          <p:cNvPr id="5122" name="Picture 2" descr="http://www.studytonight.com/cpp/images/copy-construc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124200"/>
            <a:ext cx="4762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40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7" name="Picture 3"/>
          <p:cNvPicPr>
            <a:picLocks noGrp="1" noChangeAspect="1" noChangeArrowheads="1"/>
          </p:cNvPicPr>
          <p:nvPr>
            <p:ph idx="1"/>
          </p:nvPr>
        </p:nvPicPr>
        <p:blipFill>
          <a:blip r:embed="rId2" cstate="print"/>
          <a:srcRect/>
          <a:stretch>
            <a:fillRect/>
          </a:stretch>
        </p:blipFill>
        <p:spPr bwMode="auto">
          <a:xfrm>
            <a:off x="3142130" y="2101618"/>
            <a:ext cx="5907741" cy="3523129"/>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vi-VN" smtClean="0"/>
              <a:t>Lập trình hướng đối tượng</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305916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3.amazonaws.com/lyah/timb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227" y="3457757"/>
            <a:ext cx="2423895" cy="31006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2743200"/>
          </a:xfrm>
        </p:spPr>
        <p:txBody>
          <a:bodyPr>
            <a:noAutofit/>
          </a:bodyPr>
          <a:lstStyle/>
          <a:p>
            <a:pPr algn="just">
              <a:lnSpc>
                <a:spcPct val="120000"/>
              </a:lnSpc>
              <a:spcBef>
                <a:spcPts val="0"/>
              </a:spcBef>
              <a:buFont typeface="Wingdings" pitchFamily="2" charset="2"/>
              <a:buChar char="v"/>
            </a:pPr>
            <a:r>
              <a:rPr lang="en-US">
                <a:solidFill>
                  <a:srgbClr val="0070C0"/>
                </a:solidFill>
                <a:latin typeface="Arial" pitchFamily="34" charset="0"/>
                <a:cs typeface="Arial" pitchFamily="34" charset="0"/>
              </a:rPr>
              <a:t>Phương thức hủy bỏ hay còn gọi là destructor, </a:t>
            </a:r>
            <a:r>
              <a:rPr lang="en-US">
                <a:solidFill>
                  <a:srgbClr val="0000FF"/>
                </a:solidFill>
                <a:latin typeface="Arial" pitchFamily="34" charset="0"/>
                <a:cs typeface="Arial" pitchFamily="34" charset="0"/>
              </a:rPr>
              <a:t>được gọi ngay trước khi một đối tượng bị thu hồi</a:t>
            </a:r>
            <a:r>
              <a:rPr lang="en-US">
                <a:latin typeface="Arial" pitchFamily="34" charset="0"/>
                <a:cs typeface="Arial" pitchFamily="34" charset="0"/>
              </a:rPr>
              <a:t>.</a:t>
            </a:r>
          </a:p>
          <a:p>
            <a:pPr algn="just">
              <a:lnSpc>
                <a:spcPct val="120000"/>
              </a:lnSpc>
              <a:spcBef>
                <a:spcPts val="0"/>
              </a:spcBef>
              <a:buFont typeface="Wingdings" pitchFamily="2" charset="2"/>
              <a:buChar char="v"/>
            </a:pPr>
            <a:r>
              <a:rPr lang="en-US">
                <a:solidFill>
                  <a:srgbClr val="0000FF"/>
                </a:solidFill>
                <a:latin typeface="Arial" pitchFamily="34" charset="0"/>
                <a:cs typeface="Arial" pitchFamily="34" charset="0"/>
              </a:rPr>
              <a:t>Destructor</a:t>
            </a:r>
            <a:r>
              <a:rPr lang="en-US">
                <a:latin typeface="Arial" pitchFamily="34" charset="0"/>
                <a:cs typeface="Arial" pitchFamily="34" charset="0"/>
              </a:rPr>
              <a:t> thường được dùng để </a:t>
            </a:r>
            <a:r>
              <a:rPr lang="en-US">
                <a:solidFill>
                  <a:srgbClr val="0000FF"/>
                </a:solidFill>
                <a:latin typeface="Arial" pitchFamily="34" charset="0"/>
                <a:cs typeface="Arial" pitchFamily="34" charset="0"/>
              </a:rPr>
              <a:t>thực hiện việc dọn dẹp</a:t>
            </a:r>
            <a:r>
              <a:rPr lang="en-US">
                <a:latin typeface="Arial" pitchFamily="34" charset="0"/>
                <a:cs typeface="Arial" pitchFamily="34" charset="0"/>
              </a:rPr>
              <a:t> cần thiết trước khi một đối tượng bị hủy.</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14</a:t>
            </a:fld>
            <a:endParaRPr lang="en-US"/>
          </a:p>
        </p:txBody>
      </p:sp>
      <p:pic>
        <p:nvPicPr>
          <p:cNvPr id="6148" name="Picture 4" descr="http://www.stoimen.com/blog/wp-content/uploads/2011/11/destruc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1" y="3733800"/>
            <a:ext cx="388316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4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Autofit/>
          </a:bodyPr>
          <a:lstStyle/>
          <a:p>
            <a:pPr algn="just">
              <a:lnSpc>
                <a:spcPct val="120000"/>
              </a:lnSpc>
              <a:spcBef>
                <a:spcPts val="0"/>
              </a:spcBef>
              <a:buFont typeface="Wingdings" pitchFamily="2" charset="2"/>
              <a:buChar char="v"/>
            </a:pPr>
            <a:r>
              <a:rPr lang="en-US">
                <a:latin typeface="Arial" pitchFamily="34" charset="0"/>
                <a:cs typeface="Arial" pitchFamily="34" charset="0"/>
              </a:rPr>
              <a:t>Một lớp chỉ có duy nhất một </a:t>
            </a:r>
            <a:r>
              <a:rPr lang="en-US">
                <a:solidFill>
                  <a:srgbClr val="0066FF"/>
                </a:solidFill>
                <a:latin typeface="Arial" pitchFamily="34" charset="0"/>
                <a:cs typeface="Arial" pitchFamily="34" charset="0"/>
              </a:rPr>
              <a:t>Destructor</a:t>
            </a:r>
          </a:p>
          <a:p>
            <a:pPr algn="just">
              <a:lnSpc>
                <a:spcPct val="120000"/>
              </a:lnSpc>
              <a:spcBef>
                <a:spcPts val="0"/>
              </a:spcBef>
              <a:buFont typeface="Wingdings" pitchFamily="2" charset="2"/>
              <a:buChar char="v"/>
            </a:pPr>
            <a:r>
              <a:rPr lang="en-US">
                <a:latin typeface="Arial" pitchFamily="34" charset="0"/>
                <a:cs typeface="Arial" pitchFamily="34" charset="0"/>
              </a:rPr>
              <a:t>Cú pháp:</a:t>
            </a:r>
          </a:p>
          <a:p>
            <a:pPr lvl="1" algn="just">
              <a:lnSpc>
                <a:spcPct val="120000"/>
              </a:lnSpc>
              <a:spcBef>
                <a:spcPts val="0"/>
              </a:spcBef>
              <a:buFont typeface="Wingdings" pitchFamily="2" charset="2"/>
              <a:buChar char="v"/>
            </a:pPr>
            <a:r>
              <a:rPr lang="en-US" smtClean="0">
                <a:latin typeface="Arial" pitchFamily="34" charset="0"/>
                <a:cs typeface="Arial" pitchFamily="34" charset="0"/>
              </a:rPr>
              <a:t>Phương thức </a:t>
            </a:r>
            <a:r>
              <a:rPr lang="en-US" smtClean="0">
                <a:solidFill>
                  <a:srgbClr val="0066FF"/>
                </a:solidFill>
                <a:latin typeface="Arial" pitchFamily="34" charset="0"/>
                <a:cs typeface="Arial" pitchFamily="34" charset="0"/>
              </a:rPr>
              <a:t>Destructor</a:t>
            </a:r>
            <a:r>
              <a:rPr lang="en-US" smtClean="0">
                <a:latin typeface="Arial" pitchFamily="34" charset="0"/>
                <a:cs typeface="Arial" pitchFamily="34" charset="0"/>
              </a:rPr>
              <a:t> có tên trùng tên với tên lớp và có dấu </a:t>
            </a:r>
            <a:r>
              <a:rPr lang="en-US" smtClean="0">
                <a:solidFill>
                  <a:srgbClr val="FF0303"/>
                </a:solidFill>
                <a:latin typeface="Arial" pitchFamily="34" charset="0"/>
                <a:cs typeface="Arial" pitchFamily="34" charset="0"/>
              </a:rPr>
              <a:t>~</a:t>
            </a:r>
            <a:r>
              <a:rPr lang="en-US" smtClean="0">
                <a:latin typeface="Arial" pitchFamily="34" charset="0"/>
                <a:cs typeface="Arial" pitchFamily="34" charset="0"/>
              </a:rPr>
              <a:t> đặt trước</a:t>
            </a:r>
          </a:p>
          <a:p>
            <a:pPr lvl="1" algn="just">
              <a:lnSpc>
                <a:spcPct val="120000"/>
              </a:lnSpc>
              <a:spcBef>
                <a:spcPts val="0"/>
              </a:spcBef>
              <a:buFont typeface="Wingdings" pitchFamily="2" charset="2"/>
              <a:buChar char="v"/>
            </a:pPr>
            <a:r>
              <a:rPr lang="en-US" smtClean="0">
                <a:latin typeface="Arial" pitchFamily="34" charset="0"/>
                <a:cs typeface="Arial" pitchFamily="34" charset="0"/>
              </a:rPr>
              <a:t>Không có giá trị trả về</a:t>
            </a:r>
          </a:p>
          <a:p>
            <a:pPr algn="just">
              <a:lnSpc>
                <a:spcPct val="120000"/>
              </a:lnSpc>
              <a:spcBef>
                <a:spcPts val="0"/>
              </a:spcBef>
              <a:buFont typeface="Wingdings" pitchFamily="2" charset="2"/>
              <a:buChar char="v"/>
            </a:pPr>
            <a:r>
              <a:rPr lang="vi-VN">
                <a:latin typeface="Arial" pitchFamily="34" charset="0"/>
                <a:cs typeface="Arial" pitchFamily="34" charset="0"/>
              </a:rPr>
              <a:t>Được </a:t>
            </a:r>
            <a:r>
              <a:rPr lang="vi-VN">
                <a:solidFill>
                  <a:srgbClr val="FF3300"/>
                </a:solidFill>
                <a:latin typeface="Arial" pitchFamily="34" charset="0"/>
                <a:cs typeface="Arial" pitchFamily="34" charset="0"/>
              </a:rPr>
              <a:t>tự động gọi </a:t>
            </a:r>
            <a:r>
              <a:rPr lang="vi-VN">
                <a:latin typeface="Arial" pitchFamily="34" charset="0"/>
                <a:cs typeface="Arial" pitchFamily="34" charset="0"/>
              </a:rPr>
              <a:t>thực hiện khi đối tượng hết phạm vi sử dụng.</a:t>
            </a:r>
            <a:endParaRPr lang="en-US">
              <a:latin typeface="Arial" pitchFamily="34" charset="0"/>
              <a:cs typeface="Arial" pitchFamily="34" charset="0"/>
            </a:endParaRPr>
          </a:p>
          <a:p>
            <a:pPr algn="just">
              <a:lnSpc>
                <a:spcPct val="120000"/>
              </a:lnSpc>
              <a:spcBef>
                <a:spcPts val="0"/>
              </a:spcBef>
              <a:buFont typeface="Wingdings" pitchFamily="2" charset="2"/>
              <a:buChar char="v"/>
            </a:pPr>
            <a:r>
              <a:rPr lang="en-US">
                <a:latin typeface="Arial" pitchFamily="34" charset="0"/>
                <a:cs typeface="Arial" pitchFamily="34" charset="0"/>
              </a:rPr>
              <a:t>Destructor phải có thuộc tính </a:t>
            </a:r>
            <a:r>
              <a:rPr lang="en-US">
                <a:solidFill>
                  <a:srgbClr val="FF0303"/>
                </a:solidFill>
                <a:latin typeface="Arial" pitchFamily="34" charset="0"/>
                <a:cs typeface="Arial" pitchFamily="34" charset="0"/>
              </a:rPr>
              <a:t>public</a:t>
            </a:r>
            <a:endParaRPr lang="en-US">
              <a:solidFill>
                <a:srgbClr val="FF0303"/>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26790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1981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pPr>
            <a:r>
              <a:rPr lang="en-US" sz="2400">
                <a:solidFill>
                  <a:srgbClr val="0000FF"/>
                </a:solidFill>
              </a:rPr>
              <a:t>class</a:t>
            </a:r>
            <a:r>
              <a:rPr lang="en-US" sz="2400">
                <a:solidFill>
                  <a:srgbClr val="000000"/>
                </a:solidFill>
              </a:rPr>
              <a:t> vector{</a:t>
            </a:r>
          </a:p>
          <a:p>
            <a:pPr marL="342900" indent="-342900">
              <a:lnSpc>
                <a:spcPct val="115000"/>
              </a:lnSpc>
              <a:spcBef>
                <a:spcPct val="20000"/>
              </a:spcBef>
            </a:pPr>
            <a:r>
              <a:rPr lang="en-US" sz="2400">
                <a:solidFill>
                  <a:srgbClr val="000000"/>
                </a:solidFill>
              </a:rPr>
              <a:t>	</a:t>
            </a:r>
            <a:r>
              <a:rPr lang="en-US" sz="2400">
                <a:solidFill>
                  <a:srgbClr val="0000FF"/>
                </a:solidFill>
              </a:rPr>
              <a:t>int</a:t>
            </a:r>
            <a:r>
              <a:rPr lang="en-US" sz="2400">
                <a:solidFill>
                  <a:srgbClr val="000000"/>
                </a:solidFill>
              </a:rPr>
              <a:t> n;  	//số chiều</a:t>
            </a:r>
          </a:p>
          <a:p>
            <a:pPr marL="342900" indent="-342900">
              <a:lnSpc>
                <a:spcPct val="115000"/>
              </a:lnSpc>
              <a:spcBef>
                <a:spcPct val="20000"/>
              </a:spcBef>
            </a:pPr>
            <a:r>
              <a:rPr lang="en-US" sz="2400">
                <a:solidFill>
                  <a:srgbClr val="000000"/>
                </a:solidFill>
              </a:rPr>
              <a:t>	</a:t>
            </a:r>
            <a:r>
              <a:rPr lang="en-US" sz="2400">
                <a:solidFill>
                  <a:srgbClr val="0000FF"/>
                </a:solidFill>
              </a:rPr>
              <a:t>float</a:t>
            </a:r>
            <a:r>
              <a:rPr lang="en-US" sz="2400">
                <a:solidFill>
                  <a:srgbClr val="000000"/>
                </a:solidFill>
              </a:rPr>
              <a:t> *v;   	//vùng nhớ tọa độ</a:t>
            </a:r>
          </a:p>
          <a:p>
            <a:pPr marL="342900" indent="-342900">
              <a:lnSpc>
                <a:spcPct val="115000"/>
              </a:lnSpc>
              <a:spcBef>
                <a:spcPct val="20000"/>
              </a:spcBef>
            </a:pPr>
            <a:r>
              <a:rPr lang="en-US" sz="2400">
                <a:solidFill>
                  <a:srgbClr val="0000FF"/>
                </a:solidFill>
              </a:rPr>
              <a:t>public:</a:t>
            </a:r>
          </a:p>
          <a:p>
            <a:pPr marL="342900" indent="-342900">
              <a:lnSpc>
                <a:spcPct val="115000"/>
              </a:lnSpc>
              <a:spcBef>
                <a:spcPct val="20000"/>
              </a:spcBef>
            </a:pPr>
            <a:r>
              <a:rPr lang="en-US" sz="2400">
                <a:solidFill>
                  <a:srgbClr val="000000"/>
                </a:solidFill>
              </a:rPr>
              <a:t>	vector(); 	//Hàm </a:t>
            </a:r>
            <a:r>
              <a:rPr lang="en-US" sz="2400">
                <a:solidFill>
                  <a:srgbClr val="000000"/>
                </a:solidFill>
              </a:rPr>
              <a:t>thiết lập không </a:t>
            </a:r>
            <a:r>
              <a:rPr lang="en-US" sz="2400">
                <a:solidFill>
                  <a:srgbClr val="000000"/>
                </a:solidFill>
              </a:rPr>
              <a:t>tham số</a:t>
            </a:r>
          </a:p>
          <a:p>
            <a:pPr marL="342900" indent="-342900">
              <a:lnSpc>
                <a:spcPct val="115000"/>
              </a:lnSpc>
              <a:spcBef>
                <a:spcPct val="20000"/>
              </a:spcBef>
            </a:pPr>
            <a:r>
              <a:rPr lang="en-US" sz="2400">
                <a:solidFill>
                  <a:srgbClr val="000000"/>
                </a:solidFill>
              </a:rPr>
              <a:t>	vector(</a:t>
            </a:r>
            <a:r>
              <a:rPr lang="en-US" sz="2400">
                <a:solidFill>
                  <a:srgbClr val="0000FF"/>
                </a:solidFill>
              </a:rPr>
              <a:t>int </a:t>
            </a:r>
            <a:r>
              <a:rPr lang="en-US" sz="2400">
                <a:solidFill>
                  <a:srgbClr val="000000"/>
                </a:solidFill>
              </a:rPr>
              <a:t>size); //Hàm </a:t>
            </a:r>
            <a:r>
              <a:rPr lang="en-US" sz="2400">
                <a:solidFill>
                  <a:srgbClr val="000000"/>
                </a:solidFill>
              </a:rPr>
              <a:t>thiết lập một </a:t>
            </a:r>
            <a:r>
              <a:rPr lang="en-US" sz="2400">
                <a:solidFill>
                  <a:srgbClr val="000000"/>
                </a:solidFill>
              </a:rPr>
              <a:t>tham số</a:t>
            </a:r>
          </a:p>
          <a:p>
            <a:pPr marL="342900" indent="-342900">
              <a:lnSpc>
                <a:spcPct val="115000"/>
              </a:lnSpc>
              <a:spcBef>
                <a:spcPct val="20000"/>
              </a:spcBef>
            </a:pPr>
            <a:r>
              <a:rPr lang="en-US" sz="2400">
                <a:solidFill>
                  <a:srgbClr val="000000"/>
                </a:solidFill>
              </a:rPr>
              <a:t>	vector(</a:t>
            </a:r>
            <a:r>
              <a:rPr lang="en-US" sz="2400">
                <a:solidFill>
                  <a:srgbClr val="0000FF"/>
                </a:solidFill>
              </a:rPr>
              <a:t>int </a:t>
            </a:r>
            <a:r>
              <a:rPr lang="en-US" sz="2400">
                <a:solidFill>
                  <a:srgbClr val="000000"/>
                </a:solidFill>
              </a:rPr>
              <a:t>size, </a:t>
            </a:r>
            <a:r>
              <a:rPr lang="en-US" sz="2400">
                <a:solidFill>
                  <a:srgbClr val="0000FF"/>
                </a:solidFill>
              </a:rPr>
              <a:t>float</a:t>
            </a:r>
            <a:r>
              <a:rPr lang="en-US" sz="2400">
                <a:solidFill>
                  <a:srgbClr val="000000"/>
                </a:solidFill>
              </a:rPr>
              <a:t> *a);</a:t>
            </a:r>
          </a:p>
          <a:p>
            <a:pPr marL="342900" indent="-342900">
              <a:lnSpc>
                <a:spcPct val="115000"/>
              </a:lnSpc>
              <a:spcBef>
                <a:spcPct val="20000"/>
              </a:spcBef>
            </a:pPr>
            <a:r>
              <a:rPr lang="en-US" sz="2400">
                <a:solidFill>
                  <a:srgbClr val="000000"/>
                </a:solidFill>
              </a:rPr>
              <a:t>	</a:t>
            </a:r>
            <a:r>
              <a:rPr lang="en-US" sz="2400">
                <a:solidFill>
                  <a:srgbClr val="FF0303"/>
                </a:solidFill>
              </a:rPr>
              <a:t>~vector();	//Hàm </a:t>
            </a:r>
            <a:r>
              <a:rPr lang="en-US" sz="2400">
                <a:solidFill>
                  <a:srgbClr val="FF0303"/>
                </a:solidFill>
              </a:rPr>
              <a:t>hủy </a:t>
            </a:r>
            <a:r>
              <a:rPr lang="en-US" sz="2400">
                <a:solidFill>
                  <a:srgbClr val="FF0303"/>
                </a:solidFill>
              </a:rPr>
              <a:t>bỏ, luôn luôn không có tham số</a:t>
            </a:r>
          </a:p>
          <a:p>
            <a:pPr marL="342900" indent="-342900">
              <a:lnSpc>
                <a:spcPct val="115000"/>
              </a:lnSpc>
              <a:spcBef>
                <a:spcPct val="20000"/>
              </a:spcBef>
            </a:pPr>
            <a:r>
              <a:rPr lang="en-US" sz="2400">
                <a:solidFill>
                  <a:srgbClr val="000000"/>
                </a:solidFill>
              </a:rPr>
              <a:t>	</a:t>
            </a:r>
            <a:r>
              <a:rPr lang="en-US" sz="2400">
                <a:solidFill>
                  <a:srgbClr val="0000FF"/>
                </a:solidFill>
              </a:rPr>
              <a:t>void</a:t>
            </a:r>
            <a:r>
              <a:rPr lang="en-US" sz="2400">
                <a:solidFill>
                  <a:srgbClr val="000000"/>
                </a:solidFill>
              </a:rPr>
              <a:t> display();</a:t>
            </a:r>
          </a:p>
          <a:p>
            <a:pPr marL="342900" indent="-342900">
              <a:lnSpc>
                <a:spcPct val="115000"/>
              </a:lnSpc>
              <a:spcBef>
                <a:spcPct val="20000"/>
              </a:spcBef>
            </a:pPr>
            <a:r>
              <a:rPr lang="en-US" sz="2400">
                <a:solidFill>
                  <a:srgbClr val="000000"/>
                </a:solidFill>
              </a:rPr>
              <a:t>};</a:t>
            </a:r>
          </a:p>
        </p:txBody>
      </p:sp>
    </p:spTree>
    <p:extLst>
      <p:ext uri="{BB962C8B-B14F-4D97-AF65-F5344CB8AC3E}">
        <p14:creationId xmlns:p14="http://schemas.microsoft.com/office/powerpoint/2010/main" val="1578329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cis1.towson.edu/%7Ecssecinj/wp-content/uploads/encapsu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716969"/>
            <a:ext cx="4591050" cy="2842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Thao tác với dữ liệu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vi-VN">
                <a:latin typeface="Arial" pitchFamily="34" charset="0"/>
                <a:cs typeface="Arial" pitchFamily="34" charset="0"/>
              </a:rPr>
              <a:t>Khi muốn </a:t>
            </a:r>
            <a:r>
              <a:rPr lang="vi-VN">
                <a:solidFill>
                  <a:srgbClr val="FF3300"/>
                </a:solidFill>
                <a:latin typeface="Arial" pitchFamily="34" charset="0"/>
                <a:cs typeface="Arial" pitchFamily="34" charset="0"/>
              </a:rPr>
              <a:t>truy xuất dữ liệu private </a:t>
            </a:r>
            <a:r>
              <a:rPr lang="vi-VN">
                <a:latin typeface="Arial" pitchFamily="34" charset="0"/>
                <a:cs typeface="Arial" pitchFamily="34" charset="0"/>
              </a:rPr>
              <a:t>từ các đối tượng thì phải làm thế nào</a:t>
            </a:r>
            <a:r>
              <a:rPr lang="vi-VN">
                <a:latin typeface="Arial" pitchFamily="34" charset="0"/>
                <a:cs typeface="Arial" pitchFamily="34" charset="0"/>
              </a:rPr>
              <a:t>?</a:t>
            </a:r>
            <a:endParaRPr lang="en-US">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latin typeface="Arial" pitchFamily="34" charset="0"/>
                <a:cs typeface="Arial" pitchFamily="34" charset="0"/>
              </a:rPr>
              <a:t>Khi </a:t>
            </a:r>
            <a:r>
              <a:rPr lang="vi-VN">
                <a:latin typeface="Arial" pitchFamily="34" charset="0"/>
                <a:cs typeface="Arial" pitchFamily="34" charset="0"/>
              </a:rPr>
              <a:t>muốn </a:t>
            </a:r>
            <a:r>
              <a:rPr lang="en-US">
                <a:solidFill>
                  <a:srgbClr val="0066FF"/>
                </a:solidFill>
                <a:latin typeface="Arial" pitchFamily="34" charset="0"/>
                <a:cs typeface="Arial" pitchFamily="34" charset="0"/>
              </a:rPr>
              <a:t>cập nhật</a:t>
            </a:r>
            <a:r>
              <a:rPr lang="vi-VN">
                <a:solidFill>
                  <a:srgbClr val="0066FF"/>
                </a:solidFill>
                <a:latin typeface="Arial" pitchFamily="34" charset="0"/>
                <a:cs typeface="Arial" pitchFamily="34" charset="0"/>
              </a:rPr>
              <a:t> </a:t>
            </a:r>
            <a:r>
              <a:rPr lang="vi-VN">
                <a:solidFill>
                  <a:srgbClr val="0066FF"/>
                </a:solidFill>
                <a:latin typeface="Arial" pitchFamily="34" charset="0"/>
                <a:cs typeface="Arial" pitchFamily="34" charset="0"/>
              </a:rPr>
              <a:t>dữ liệu private </a:t>
            </a:r>
            <a:r>
              <a:rPr lang="vi-VN">
                <a:latin typeface="Arial" pitchFamily="34" charset="0"/>
                <a:cs typeface="Arial" pitchFamily="34" charset="0"/>
              </a:rPr>
              <a:t>từ các đối tượng thì phải làm thế nào?</a:t>
            </a:r>
            <a:endParaRPr lang="en-US">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344700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Có nhiều loại câu hỏi truy vấn có thể:</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Truy vấn đơn giản (“giá trị của x là bao nhiêu?”)</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Truy vấn điều kiện (“thành viên x có &gt; 10 không?”)</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Truy vấn dẫn xuất (“tổng giá trị của các thành viên x và y là bao nhiêu?”)</a:t>
            </a:r>
          </a:p>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Đặc điểm quan trọng của phương thức truy vấn là nó </a:t>
            </a:r>
            <a:r>
              <a:rPr lang="en-US">
                <a:solidFill>
                  <a:srgbClr val="0000FF"/>
                </a:solidFill>
                <a:latin typeface="Arial" pitchFamily="34" charset="0"/>
                <a:cs typeface="Arial" pitchFamily="34" charset="0"/>
              </a:rPr>
              <a:t>không nên thay đổi trạng thái hiện tại của đối tượng</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2946242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25144"/>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Đối với các truy vấn đơn giản, quy ước đặt tên phương thức như sau: </a:t>
            </a:r>
            <a:r>
              <a:rPr lang="en-US">
                <a:solidFill>
                  <a:srgbClr val="0066FF"/>
                </a:solidFill>
                <a:latin typeface="Arial" pitchFamily="34" charset="0"/>
                <a:cs typeface="Arial" pitchFamily="34" charset="0"/>
              </a:rPr>
              <a:t>Tiền tố “get”</a:t>
            </a:r>
            <a:r>
              <a:rPr lang="en-US">
                <a:latin typeface="Arial" pitchFamily="34" charset="0"/>
                <a:cs typeface="Arial" pitchFamily="34" charset="0"/>
              </a:rPr>
              <a:t>, tiếp theo là </a:t>
            </a:r>
            <a:r>
              <a:rPr lang="en-US">
                <a:solidFill>
                  <a:srgbClr val="0066FF"/>
                </a:solidFill>
                <a:latin typeface="Arial" pitchFamily="34" charset="0"/>
                <a:cs typeface="Arial" pitchFamily="34" charset="0"/>
              </a:rPr>
              <a:t>tên của thành viên </a:t>
            </a:r>
            <a:r>
              <a:rPr lang="en-US">
                <a:latin typeface="Arial" pitchFamily="34" charset="0"/>
                <a:cs typeface="Arial" pitchFamily="34" charset="0"/>
              </a:rPr>
              <a:t>cần truy vấn</a:t>
            </a:r>
          </a:p>
          <a:p>
            <a:pPr lvl="1" algn="just">
              <a:lnSpc>
                <a:spcPct val="130000"/>
              </a:lnSpc>
              <a:spcBef>
                <a:spcPts val="300"/>
              </a:spcBef>
              <a:spcAft>
                <a:spcPts val="300"/>
              </a:spcAft>
              <a:buFont typeface="Wingdings" pitchFamily="2" charset="2"/>
              <a:buChar char="§"/>
            </a:pPr>
            <a:r>
              <a:rPr lang="en-US">
                <a:solidFill>
                  <a:srgbClr val="0000FF"/>
                </a:solidFill>
                <a:latin typeface="Arial" pitchFamily="34" charset="0"/>
                <a:cs typeface="Arial" pitchFamily="34" charset="0"/>
              </a:rPr>
              <a:t>int </a:t>
            </a:r>
            <a:r>
              <a:rPr lang="en-US">
                <a:latin typeface="Arial" pitchFamily="34" charset="0"/>
                <a:cs typeface="Arial" pitchFamily="34" charset="0"/>
              </a:rPr>
              <a:t>getX();</a:t>
            </a:r>
          </a:p>
          <a:p>
            <a:pPr lvl="1" algn="just">
              <a:lnSpc>
                <a:spcPct val="130000"/>
              </a:lnSpc>
              <a:spcBef>
                <a:spcPts val="300"/>
              </a:spcBef>
              <a:spcAft>
                <a:spcPts val="300"/>
              </a:spcAft>
              <a:buFont typeface="Wingdings" pitchFamily="2" charset="2"/>
              <a:buChar char="§"/>
            </a:pPr>
            <a:r>
              <a:rPr lang="en-US">
                <a:solidFill>
                  <a:srgbClr val="0000FF"/>
                </a:solidFill>
                <a:latin typeface="Arial" pitchFamily="34" charset="0"/>
                <a:cs typeface="Arial" pitchFamily="34" charset="0"/>
              </a:rPr>
              <a:t>int </a:t>
            </a:r>
            <a:r>
              <a:rPr lang="en-US">
                <a:latin typeface="Arial" pitchFamily="34" charset="0"/>
                <a:cs typeface="Arial" pitchFamily="34" charset="0"/>
              </a:rPr>
              <a:t>getSize();</a:t>
            </a:r>
          </a:p>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Các loại truy vấn khác nên có tên có tính mô tả</a:t>
            </a:r>
          </a:p>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Truy vấn điều kiện nên có </a:t>
            </a:r>
            <a:r>
              <a:rPr lang="en-US">
                <a:solidFill>
                  <a:srgbClr val="0066FF"/>
                </a:solidFill>
                <a:latin typeface="Arial" pitchFamily="34" charset="0"/>
                <a:cs typeface="Arial" pitchFamily="34" charset="0"/>
              </a:rPr>
              <a:t>tiền tố “is”</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917081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Trong hầu hết các thuật giải, để giải quyết một vấn đề </a:t>
            </a: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thường phải thực hiện các công việc:</a:t>
            </a:r>
          </a:p>
          <a:p>
            <a:pPr lvl="1" algn="just">
              <a:lnSpc>
                <a:spcPct val="120000"/>
              </a:lnSpc>
              <a:buFont typeface="Wingdings" pitchFamily="2" charset="2"/>
              <a:buChar char="§"/>
            </a:pPr>
            <a:r>
              <a:rPr lang="en-US" smtClean="0">
                <a:latin typeface="Arial" pitchFamily="34" charset="0"/>
                <a:cs typeface="Arial" pitchFamily="34" charset="0"/>
              </a:rPr>
              <a:t>Khởi tạo giá trị cho biến, cấp phát vùng bộ nhớ của biến con trỏ, mở tập tin để truy cập,…</a:t>
            </a:r>
          </a:p>
          <a:p>
            <a:pPr lvl="1" algn="just">
              <a:lnSpc>
                <a:spcPct val="120000"/>
              </a:lnSpc>
              <a:buFont typeface="Wingdings" pitchFamily="2" charset="2"/>
              <a:buChar char="§"/>
            </a:pPr>
            <a:r>
              <a:rPr lang="en-US" smtClean="0">
                <a:latin typeface="Arial" pitchFamily="34" charset="0"/>
                <a:cs typeface="Arial" pitchFamily="34" charset="0"/>
              </a:rPr>
              <a:t>Hoặc khi kết thúc, chúng ta phải thực hiện quá trình ngược lại như: Thu hồi vùng bộ nhớ đã cấp phát, đóng tập tin,…</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706206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81600"/>
          </a:xfrm>
        </p:spPr>
        <p:txBody>
          <a:bodyPr>
            <a:no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T</a:t>
            </a:r>
            <a:r>
              <a:rPr lang="vi-VN">
                <a:solidFill>
                  <a:schemeClr val="tx1">
                    <a:lumMod val="95000"/>
                    <a:lumOff val="5000"/>
                  </a:schemeClr>
                </a:solidFill>
                <a:latin typeface="Arial" pitchFamily="34" charset="0"/>
                <a:cs typeface="Arial" pitchFamily="34" charset="0"/>
              </a:rPr>
              <a:t>hường </a:t>
            </a:r>
            <a:r>
              <a:rPr lang="en-US">
                <a:solidFill>
                  <a:schemeClr val="tx1">
                    <a:lumMod val="95000"/>
                    <a:lumOff val="5000"/>
                  </a:schemeClr>
                </a:solidFill>
                <a:latin typeface="Arial" pitchFamily="34" charset="0"/>
                <a:cs typeface="Arial" pitchFamily="34" charset="0"/>
              </a:rPr>
              <a:t>để </a:t>
            </a:r>
            <a:r>
              <a:rPr lang="vi-VN">
                <a:solidFill>
                  <a:srgbClr val="0066FF"/>
                </a:solidFill>
                <a:latin typeface="Arial" pitchFamily="34" charset="0"/>
                <a:cs typeface="Arial" pitchFamily="34" charset="0"/>
              </a:rPr>
              <a:t>thay đổi trạng thái của đối tượng </a:t>
            </a:r>
            <a:r>
              <a:rPr lang="vi-VN">
                <a:solidFill>
                  <a:schemeClr val="tx1">
                    <a:lumMod val="95000"/>
                    <a:lumOff val="5000"/>
                  </a:schemeClr>
                </a:solidFill>
                <a:latin typeface="Arial" pitchFamily="34" charset="0"/>
                <a:cs typeface="Arial" pitchFamily="34" charset="0"/>
              </a:rPr>
              <a:t>bằng cách sửa đổi một hoặc nhiều thành viên dữ liệu của đối tượng đó</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Dạng đơn giản nhất là gán một giá trị nào đó cho một thành viên dữ liệu</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Đối với dạng cập nhật đơn giản, quy ước đặt tên như sau: Dùng tiền tố </a:t>
            </a:r>
            <a:r>
              <a:rPr lang="vi-VN">
                <a:solidFill>
                  <a:srgbClr val="0066FF"/>
                </a:solidFill>
                <a:latin typeface="Arial" pitchFamily="34" charset="0"/>
                <a:cs typeface="Arial" pitchFamily="34" charset="0"/>
              </a:rPr>
              <a:t>“set” </a:t>
            </a:r>
            <a:r>
              <a:rPr lang="vi-VN">
                <a:solidFill>
                  <a:srgbClr val="00B050"/>
                </a:solidFill>
                <a:latin typeface="Arial" pitchFamily="34" charset="0"/>
                <a:cs typeface="Arial" pitchFamily="34" charset="0"/>
              </a:rPr>
              <a:t>kèm theo tên thành viên </a:t>
            </a:r>
            <a:r>
              <a:rPr lang="vi-VN">
                <a:solidFill>
                  <a:schemeClr val="tx1">
                    <a:lumMod val="95000"/>
                    <a:lumOff val="5000"/>
                  </a:schemeClr>
                </a:solidFill>
                <a:latin typeface="Arial" pitchFamily="34" charset="0"/>
                <a:cs typeface="Arial" pitchFamily="34" charset="0"/>
              </a:rPr>
              <a:t>cần sửa</a:t>
            </a:r>
          </a:p>
          <a:p>
            <a:pPr lvl="1" algn="just">
              <a:lnSpc>
                <a:spcPct val="130000"/>
              </a:lnSpc>
              <a:spcBef>
                <a:spcPts val="300"/>
              </a:spcBef>
              <a:spcAft>
                <a:spcPts val="300"/>
              </a:spcAft>
              <a:buFont typeface="Wingdings" pitchFamily="2" charset="2"/>
              <a:buChar char="§"/>
            </a:pPr>
            <a:r>
              <a:rPr lang="vi-VN">
                <a:solidFill>
                  <a:srgbClr val="0000FF"/>
                </a:solidFill>
                <a:latin typeface="Arial" pitchFamily="34" charset="0"/>
                <a:cs typeface="Arial" pitchFamily="34" charset="0"/>
              </a:rPr>
              <a:t>int</a:t>
            </a:r>
            <a:r>
              <a:rPr lang="vi-VN">
                <a:solidFill>
                  <a:schemeClr val="tx1">
                    <a:lumMod val="95000"/>
                    <a:lumOff val="5000"/>
                  </a:schemeClr>
                </a:solidFill>
                <a:latin typeface="Arial" pitchFamily="34" charset="0"/>
                <a:cs typeface="Arial" pitchFamily="34" charset="0"/>
              </a:rPr>
              <a:t> setX(int);</a:t>
            </a:r>
            <a:endParaRPr lang="en-US">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19362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524000" y="1447800"/>
            <a:ext cx="8382000" cy="5181600"/>
          </a:xfrm>
        </p:spPr>
        <p:txBody>
          <a:bodyPr>
            <a:normAutofit fontScale="92500"/>
          </a:bodyPr>
          <a:lstStyle/>
          <a:p>
            <a:pPr algn="just">
              <a:lnSpc>
                <a:spcPct val="120000"/>
              </a:lnSpc>
              <a:spcBef>
                <a:spcPts val="0"/>
              </a:spcBef>
              <a:buFont typeface="Wingdings" pitchFamily="2" charset="2"/>
              <a:buChar char="v"/>
            </a:pPr>
            <a:r>
              <a:rPr lang="en-US" sz="3000" dirty="0" err="1">
                <a:latin typeface="Arial" pitchFamily="34" charset="0"/>
                <a:cs typeface="Arial" pitchFamily="34" charset="0"/>
              </a:rPr>
              <a:t>Nếu</a:t>
            </a:r>
            <a:r>
              <a:rPr lang="en-US" sz="3000" dirty="0">
                <a:latin typeface="Arial" pitchFamily="34" charset="0"/>
                <a:cs typeface="Arial" pitchFamily="34" charset="0"/>
              </a:rPr>
              <a:t> </a:t>
            </a:r>
            <a:r>
              <a:rPr lang="en-US" sz="3000" dirty="0" err="1">
                <a:solidFill>
                  <a:srgbClr val="0000FF"/>
                </a:solidFill>
                <a:latin typeface="Arial" pitchFamily="34" charset="0"/>
                <a:cs typeface="Arial" pitchFamily="34" charset="0"/>
              </a:rPr>
              <a:t>phương</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thức</a:t>
            </a:r>
            <a:r>
              <a:rPr lang="en-US" sz="3000" dirty="0">
                <a:solidFill>
                  <a:srgbClr val="0000FF"/>
                </a:solidFill>
                <a:latin typeface="Arial" pitchFamily="34" charset="0"/>
                <a:cs typeface="Arial" pitchFamily="34" charset="0"/>
              </a:rPr>
              <a:t> get/set</a:t>
            </a:r>
            <a:r>
              <a:rPr lang="en-US" sz="3000" dirty="0">
                <a:latin typeface="Arial" pitchFamily="34" charset="0"/>
                <a:cs typeface="Arial" pitchFamily="34" charset="0"/>
              </a:rPr>
              <a:t> </a:t>
            </a:r>
            <a:r>
              <a:rPr lang="en-US" sz="3000" dirty="0" err="1">
                <a:latin typeface="Arial" pitchFamily="34" charset="0"/>
                <a:cs typeface="Arial" pitchFamily="34" charset="0"/>
              </a:rPr>
              <a:t>chỉ</a:t>
            </a:r>
            <a:r>
              <a:rPr lang="en-US" sz="3000" dirty="0">
                <a:latin typeface="Arial" pitchFamily="34" charset="0"/>
                <a:cs typeface="Arial" pitchFamily="34" charset="0"/>
              </a:rPr>
              <a:t> </a:t>
            </a:r>
            <a:r>
              <a:rPr lang="en-US" sz="3000" dirty="0" err="1">
                <a:latin typeface="Arial" pitchFamily="34" charset="0"/>
                <a:cs typeface="Arial" pitchFamily="34" charset="0"/>
              </a:rPr>
              <a:t>có</a:t>
            </a:r>
            <a:r>
              <a:rPr lang="en-US" sz="3000" dirty="0">
                <a:latin typeface="Arial" pitchFamily="34" charset="0"/>
                <a:cs typeface="Arial" pitchFamily="34" charset="0"/>
              </a:rPr>
              <a:t> </a:t>
            </a:r>
            <a:r>
              <a:rPr lang="en-US" sz="3000" dirty="0" err="1">
                <a:latin typeface="Arial" pitchFamily="34" charset="0"/>
                <a:cs typeface="Arial" pitchFamily="34" charset="0"/>
              </a:rPr>
              <a:t>nhiệm</a:t>
            </a:r>
            <a:r>
              <a:rPr lang="en-US" sz="3000" dirty="0">
                <a:latin typeface="Arial" pitchFamily="34" charset="0"/>
                <a:cs typeface="Arial" pitchFamily="34" charset="0"/>
              </a:rPr>
              <a:t> </a:t>
            </a:r>
            <a:r>
              <a:rPr lang="en-US" sz="3000" dirty="0" err="1">
                <a:latin typeface="Arial" pitchFamily="34" charset="0"/>
                <a:cs typeface="Arial" pitchFamily="34" charset="0"/>
              </a:rPr>
              <a:t>vụ</a:t>
            </a:r>
            <a:r>
              <a:rPr lang="en-US" sz="3000" dirty="0">
                <a:latin typeface="Arial" pitchFamily="34" charset="0"/>
                <a:cs typeface="Arial" pitchFamily="34" charset="0"/>
              </a:rPr>
              <a:t> </a:t>
            </a:r>
            <a:r>
              <a:rPr lang="en-US" sz="3000" dirty="0" err="1">
                <a:latin typeface="Arial" pitchFamily="34" charset="0"/>
                <a:cs typeface="Arial" pitchFamily="34" charset="0"/>
              </a:rPr>
              <a:t>cho</a:t>
            </a:r>
            <a:r>
              <a:rPr lang="en-US" sz="3000" dirty="0">
                <a:latin typeface="Arial" pitchFamily="34" charset="0"/>
                <a:cs typeface="Arial" pitchFamily="34" charset="0"/>
              </a:rPr>
              <a:t> ta </a:t>
            </a:r>
            <a:r>
              <a:rPr lang="en-US" sz="3000" dirty="0" err="1">
                <a:latin typeface="Arial" pitchFamily="34" charset="0"/>
                <a:cs typeface="Arial" pitchFamily="34" charset="0"/>
              </a:rPr>
              <a:t>đọc</a:t>
            </a:r>
            <a:r>
              <a:rPr lang="en-US" sz="3000" dirty="0">
                <a:latin typeface="Arial" pitchFamily="34" charset="0"/>
                <a:cs typeface="Arial" pitchFamily="34" charset="0"/>
              </a:rPr>
              <a:t>/</a:t>
            </a:r>
            <a:r>
              <a:rPr lang="en-US" sz="3000" dirty="0" err="1">
                <a:latin typeface="Arial" pitchFamily="34" charset="0"/>
                <a:cs typeface="Arial" pitchFamily="34" charset="0"/>
              </a:rPr>
              <a:t>ghi</a:t>
            </a:r>
            <a:r>
              <a:rPr lang="en-US" sz="3000" dirty="0">
                <a:latin typeface="Arial" pitchFamily="34" charset="0"/>
                <a:cs typeface="Arial" pitchFamily="34" charset="0"/>
              </a:rPr>
              <a:t> </a:t>
            </a:r>
            <a:r>
              <a:rPr lang="en-US" sz="3000" dirty="0" err="1">
                <a:latin typeface="Arial" pitchFamily="34" charset="0"/>
                <a:cs typeface="Arial" pitchFamily="34" charset="0"/>
              </a:rPr>
              <a:t>giá</a:t>
            </a:r>
            <a:r>
              <a:rPr lang="en-US" sz="3000" dirty="0">
                <a:latin typeface="Arial" pitchFamily="34" charset="0"/>
                <a:cs typeface="Arial" pitchFamily="34" charset="0"/>
              </a:rPr>
              <a:t> </a:t>
            </a:r>
            <a:r>
              <a:rPr lang="en-US" sz="3000" dirty="0" err="1">
                <a:latin typeface="Arial" pitchFamily="34" charset="0"/>
                <a:cs typeface="Arial" pitchFamily="34" charset="0"/>
              </a:rPr>
              <a:t>trị</a:t>
            </a:r>
            <a:r>
              <a:rPr lang="en-US" sz="3000" dirty="0">
                <a:latin typeface="Arial" pitchFamily="34" charset="0"/>
                <a:cs typeface="Arial" pitchFamily="34" charset="0"/>
              </a:rPr>
              <a:t> </a:t>
            </a:r>
            <a:r>
              <a:rPr lang="en-US" sz="3000" dirty="0" err="1">
                <a:latin typeface="Arial" pitchFamily="34" charset="0"/>
                <a:cs typeface="Arial" pitchFamily="34" charset="0"/>
              </a:rPr>
              <a:t>cho</a:t>
            </a:r>
            <a:r>
              <a:rPr lang="en-US" sz="3000" dirty="0">
                <a:latin typeface="Arial" pitchFamily="34" charset="0"/>
                <a:cs typeface="Arial" pitchFamily="34" charset="0"/>
              </a:rPr>
              <a:t> </a:t>
            </a:r>
            <a:r>
              <a:rPr lang="en-US" sz="3000" dirty="0" err="1">
                <a:latin typeface="Arial" pitchFamily="34" charset="0"/>
                <a:cs typeface="Arial" pitchFamily="34" charset="0"/>
              </a:rPr>
              <a:t>các</a:t>
            </a:r>
            <a:r>
              <a:rPr lang="en-US" sz="3000" dirty="0">
                <a:latin typeface="Arial" pitchFamily="34" charset="0"/>
                <a:cs typeface="Arial" pitchFamily="34" charset="0"/>
              </a:rPr>
              <a:t> </a:t>
            </a:r>
            <a:r>
              <a:rPr lang="en-US" sz="3000" dirty="0" err="1">
                <a:latin typeface="Arial" pitchFamily="34" charset="0"/>
                <a:cs typeface="Arial" pitchFamily="34" charset="0"/>
              </a:rPr>
              <a:t>thành</a:t>
            </a:r>
            <a:r>
              <a:rPr lang="en-US" sz="3000" dirty="0">
                <a:latin typeface="Arial" pitchFamily="34" charset="0"/>
                <a:cs typeface="Arial" pitchFamily="34" charset="0"/>
              </a:rPr>
              <a:t> </a:t>
            </a:r>
            <a:r>
              <a:rPr lang="en-US" sz="3000" dirty="0" err="1">
                <a:latin typeface="Arial" pitchFamily="34" charset="0"/>
                <a:cs typeface="Arial" pitchFamily="34" charset="0"/>
              </a:rPr>
              <a:t>viên</a:t>
            </a:r>
            <a:r>
              <a:rPr lang="en-US" sz="3000" dirty="0">
                <a:latin typeface="Arial" pitchFamily="34" charset="0"/>
                <a:cs typeface="Arial" pitchFamily="34" charset="0"/>
              </a:rPr>
              <a:t> </a:t>
            </a:r>
            <a:r>
              <a:rPr lang="en-US" sz="3000" dirty="0" err="1">
                <a:latin typeface="Arial" pitchFamily="34" charset="0"/>
                <a:cs typeface="Arial" pitchFamily="34" charset="0"/>
              </a:rPr>
              <a:t>dữ</a:t>
            </a:r>
            <a:r>
              <a:rPr lang="en-US" sz="3000" dirty="0">
                <a:latin typeface="Arial" pitchFamily="34" charset="0"/>
                <a:cs typeface="Arial" pitchFamily="34" charset="0"/>
              </a:rPr>
              <a:t> </a:t>
            </a:r>
            <a:r>
              <a:rPr lang="en-US" sz="3000" dirty="0" err="1">
                <a:latin typeface="Arial" pitchFamily="34" charset="0"/>
                <a:cs typeface="Arial" pitchFamily="34" charset="0"/>
              </a:rPr>
              <a:t>liệu</a:t>
            </a:r>
            <a:r>
              <a:rPr lang="en-US" sz="3000" dirty="0">
                <a:latin typeface="Arial" pitchFamily="34" charset="0"/>
                <a:cs typeface="Arial" pitchFamily="34" charset="0"/>
              </a:rPr>
              <a:t> </a:t>
            </a:r>
            <a:r>
              <a:rPr lang="en-US" sz="3000" dirty="0">
                <a:latin typeface="Arial" pitchFamily="34" charset="0"/>
                <a:cs typeface="Arial" pitchFamily="34" charset="0"/>
                <a:sym typeface="Wingdings" pitchFamily="2" charset="2"/>
              </a:rPr>
              <a:t>Q</a:t>
            </a:r>
            <a:r>
              <a:rPr lang="en-US" sz="3000" dirty="0">
                <a:latin typeface="Arial" pitchFamily="34" charset="0"/>
                <a:cs typeface="Arial" pitchFamily="34" charset="0"/>
              </a:rPr>
              <a:t>uy </a:t>
            </a:r>
            <a:r>
              <a:rPr lang="en-US" sz="3000" dirty="0" err="1">
                <a:latin typeface="Arial" pitchFamily="34" charset="0"/>
                <a:cs typeface="Arial" pitchFamily="34" charset="0"/>
              </a:rPr>
              <a:t>định</a:t>
            </a:r>
            <a:r>
              <a:rPr lang="en-US" sz="3000" dirty="0">
                <a:latin typeface="Arial" pitchFamily="34" charset="0"/>
                <a:cs typeface="Arial" pitchFamily="34" charset="0"/>
              </a:rPr>
              <a:t> </a:t>
            </a:r>
            <a:r>
              <a:rPr lang="en-US" sz="3000" dirty="0" err="1">
                <a:latin typeface="Arial" pitchFamily="34" charset="0"/>
                <a:cs typeface="Arial" pitchFamily="34" charset="0"/>
              </a:rPr>
              <a:t>các</a:t>
            </a:r>
            <a:r>
              <a:rPr lang="en-US" sz="3000" dirty="0">
                <a:latin typeface="Arial" pitchFamily="34" charset="0"/>
                <a:cs typeface="Arial" pitchFamily="34" charset="0"/>
              </a:rPr>
              <a:t> </a:t>
            </a:r>
            <a:r>
              <a:rPr lang="en-US" sz="3000" dirty="0" err="1">
                <a:latin typeface="Arial" pitchFamily="34" charset="0"/>
                <a:cs typeface="Arial" pitchFamily="34" charset="0"/>
              </a:rPr>
              <a:t>thành</a:t>
            </a:r>
            <a:r>
              <a:rPr lang="en-US" sz="3000" dirty="0">
                <a:latin typeface="Arial" pitchFamily="34" charset="0"/>
                <a:cs typeface="Arial" pitchFamily="34" charset="0"/>
              </a:rPr>
              <a:t> </a:t>
            </a:r>
            <a:r>
              <a:rPr lang="en-US" sz="3000" dirty="0" err="1">
                <a:latin typeface="Arial" pitchFamily="34" charset="0"/>
                <a:cs typeface="Arial" pitchFamily="34" charset="0"/>
              </a:rPr>
              <a:t>viên</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private</a:t>
            </a:r>
            <a:r>
              <a:rPr lang="en-US" sz="3000" dirty="0">
                <a:latin typeface="Arial" pitchFamily="34" charset="0"/>
                <a:cs typeface="Arial" pitchFamily="34" charset="0"/>
              </a:rPr>
              <a:t> </a:t>
            </a:r>
            <a:r>
              <a:rPr lang="en-US" sz="3000" dirty="0" err="1">
                <a:latin typeface="Arial" pitchFamily="34" charset="0"/>
                <a:cs typeface="Arial" pitchFamily="34" charset="0"/>
              </a:rPr>
              <a:t>để</a:t>
            </a:r>
            <a:r>
              <a:rPr lang="en-US" sz="3000" dirty="0">
                <a:latin typeface="Arial" pitchFamily="34" charset="0"/>
                <a:cs typeface="Arial" pitchFamily="34" charset="0"/>
              </a:rPr>
              <a:t> </a:t>
            </a:r>
            <a:r>
              <a:rPr lang="en-US" sz="3000" dirty="0" err="1">
                <a:latin typeface="Arial" pitchFamily="34" charset="0"/>
                <a:cs typeface="Arial" pitchFamily="34" charset="0"/>
              </a:rPr>
              <a:t>được</a:t>
            </a:r>
            <a:r>
              <a:rPr lang="en-US" sz="3000" dirty="0">
                <a:latin typeface="Arial" pitchFamily="34" charset="0"/>
                <a:cs typeface="Arial" pitchFamily="34" charset="0"/>
              </a:rPr>
              <a:t> </a:t>
            </a:r>
            <a:r>
              <a:rPr lang="en-US" sz="3000" dirty="0" err="1">
                <a:latin typeface="Arial" pitchFamily="34" charset="0"/>
                <a:cs typeface="Arial" pitchFamily="34" charset="0"/>
              </a:rPr>
              <a:t>ích</a:t>
            </a:r>
            <a:r>
              <a:rPr lang="en-US" sz="3000" dirty="0">
                <a:latin typeface="Arial" pitchFamily="34" charset="0"/>
                <a:cs typeface="Arial" pitchFamily="34" charset="0"/>
              </a:rPr>
              <a:t> </a:t>
            </a:r>
            <a:r>
              <a:rPr lang="en-US" sz="3000" dirty="0" err="1">
                <a:latin typeface="Arial" pitchFamily="34" charset="0"/>
                <a:cs typeface="Arial" pitchFamily="34" charset="0"/>
              </a:rPr>
              <a:t>lợi</a:t>
            </a:r>
            <a:r>
              <a:rPr lang="en-US" sz="3000" dirty="0">
                <a:latin typeface="Arial" pitchFamily="34" charset="0"/>
                <a:cs typeface="Arial" pitchFamily="34" charset="0"/>
              </a:rPr>
              <a:t> </a:t>
            </a:r>
            <a:r>
              <a:rPr lang="en-US" sz="3000" dirty="0" err="1">
                <a:latin typeface="Arial" pitchFamily="34" charset="0"/>
                <a:cs typeface="Arial" pitchFamily="34" charset="0"/>
              </a:rPr>
              <a:t>gì</a:t>
            </a:r>
            <a:r>
              <a:rPr lang="en-US" sz="30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Ngoài</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bảo</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vệ</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nguyên</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tắc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đóng</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gói</a:t>
            </a:r>
            <a:r>
              <a:rPr lang="en-US" sz="2600" dirty="0">
                <a:latin typeface="Arial" pitchFamily="34" charset="0"/>
                <a:cs typeface="Arial" pitchFamily="34" charset="0"/>
              </a:rPr>
              <a:t>, ta </a:t>
            </a:r>
            <a:r>
              <a:rPr lang="en-US" sz="2600" dirty="0" err="1">
                <a:latin typeface="Arial" pitchFamily="34" charset="0"/>
                <a:cs typeface="Arial" pitchFamily="34" charset="0"/>
              </a:rPr>
              <a:t>cần</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kiểm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tra</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xem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giá</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trị</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mới</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thành</a:t>
            </a:r>
            <a:r>
              <a:rPr lang="en-US" sz="2600" dirty="0">
                <a:latin typeface="Arial" pitchFamily="34" charset="0"/>
                <a:cs typeface="Arial" pitchFamily="34" charset="0"/>
              </a:rPr>
              <a:t> </a:t>
            </a:r>
            <a:r>
              <a:rPr lang="en-US" sz="2600" dirty="0" err="1">
                <a:latin typeface="Arial" pitchFamily="34" charset="0"/>
                <a:cs typeface="Arial" pitchFamily="34" charset="0"/>
              </a:rPr>
              <a:t>viên</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hợp</a:t>
            </a:r>
            <a:r>
              <a:rPr lang="en-US" sz="2600" dirty="0">
                <a:latin typeface="Arial" pitchFamily="34" charset="0"/>
                <a:cs typeface="Arial" pitchFamily="34" charset="0"/>
              </a:rPr>
              <a:t> </a:t>
            </a:r>
            <a:r>
              <a:rPr lang="en-US" sz="2600" dirty="0" err="1">
                <a:latin typeface="Arial" pitchFamily="34" charset="0"/>
                <a:cs typeface="Arial" pitchFamily="34" charset="0"/>
              </a:rPr>
              <a:t>lệ</a:t>
            </a:r>
            <a:r>
              <a:rPr lang="en-US" sz="2600" dirty="0">
                <a:latin typeface="Arial" pitchFamily="34" charset="0"/>
                <a:cs typeface="Arial" pitchFamily="34" charset="0"/>
              </a:rPr>
              <a:t> hay </a:t>
            </a:r>
            <a:r>
              <a:rPr lang="en-US" sz="2600" dirty="0" err="1">
                <a:latin typeface="Arial" pitchFamily="34" charset="0"/>
                <a:cs typeface="Arial" pitchFamily="34" charset="0"/>
              </a:rPr>
              <a:t>không</a:t>
            </a:r>
            <a:r>
              <a:rPr lang="en-US" sz="26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t>
            </a:r>
            <a:r>
              <a:rPr lang="en-US" sz="2600" dirty="0" err="1">
                <a:latin typeface="Arial" pitchFamily="34" charset="0"/>
                <a:cs typeface="Arial" pitchFamily="34" charset="0"/>
              </a:rPr>
              <a:t>phương</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vấn</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phép</a:t>
            </a:r>
            <a:r>
              <a:rPr lang="en-US" sz="2600" dirty="0">
                <a:latin typeface="Arial" pitchFamily="34" charset="0"/>
                <a:cs typeface="Arial" pitchFamily="34" charset="0"/>
              </a:rPr>
              <a:t> ta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kiểm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tra</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trước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khi</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thực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sự</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thay</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đổi</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giá</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trị</a:t>
            </a:r>
            <a:r>
              <a:rPr lang="en-US" sz="2600" dirty="0">
                <a:latin typeface="Arial" pitchFamily="34" charset="0"/>
                <a:cs typeface="Arial" pitchFamily="34" charset="0"/>
              </a:rPr>
              <a:t>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thành</a:t>
            </a:r>
            <a:r>
              <a:rPr lang="en-US" sz="2600" dirty="0">
                <a:latin typeface="Arial" pitchFamily="34" charset="0"/>
                <a:cs typeface="Arial" pitchFamily="34" charset="0"/>
              </a:rPr>
              <a:t> </a:t>
            </a:r>
            <a:r>
              <a:rPr lang="en-US" sz="2600" dirty="0" err="1">
                <a:latin typeface="Arial" pitchFamily="34" charset="0"/>
                <a:cs typeface="Arial" pitchFamily="34" charset="0"/>
              </a:rPr>
              <a:t>viên</a:t>
            </a:r>
            <a:r>
              <a:rPr lang="en-US" sz="26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Chỉ</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phép</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thể</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vấn</a:t>
            </a:r>
            <a:r>
              <a:rPr lang="en-US" sz="2600" dirty="0">
                <a:latin typeface="Arial" pitchFamily="34" charset="0"/>
                <a:cs typeface="Arial" pitchFamily="34" charset="0"/>
              </a:rPr>
              <a:t> hay </a:t>
            </a:r>
            <a:r>
              <a:rPr lang="en-US" sz="2600" dirty="0" err="1">
                <a:latin typeface="Arial" pitchFamily="34" charset="0"/>
                <a:cs typeface="Arial" pitchFamily="34" charset="0"/>
              </a:rPr>
              <a:t>thay</a:t>
            </a:r>
            <a:r>
              <a:rPr lang="en-US" sz="2600" dirty="0">
                <a:latin typeface="Arial" pitchFamily="34" charset="0"/>
                <a:cs typeface="Arial" pitchFamily="34" charset="0"/>
              </a:rPr>
              <a:t> </a:t>
            </a:r>
            <a:r>
              <a:rPr lang="en-US" sz="2600" dirty="0" err="1">
                <a:latin typeface="Arial" pitchFamily="34" charset="0"/>
                <a:cs typeface="Arial" pitchFamily="34" charset="0"/>
              </a:rPr>
              <a:t>đổi</a:t>
            </a:r>
            <a:r>
              <a:rPr lang="en-US" sz="2600" dirty="0">
                <a:latin typeface="Arial" pitchFamily="34" charset="0"/>
                <a:cs typeface="Arial" pitchFamily="34" charset="0"/>
              </a:rPr>
              <a:t> </a:t>
            </a:r>
            <a:r>
              <a:rPr lang="en-US" sz="2600" dirty="0" err="1">
                <a:latin typeface="Arial" pitchFamily="34" charset="0"/>
                <a:cs typeface="Arial" pitchFamily="34" charset="0"/>
              </a:rPr>
              <a:t>mới</a:t>
            </a:r>
            <a:r>
              <a:rPr lang="en-US" sz="2600" dirty="0">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cập</a:t>
            </a:r>
            <a:r>
              <a:rPr lang="en-US" sz="2600" dirty="0">
                <a:latin typeface="Arial" pitchFamily="34" charset="0"/>
                <a:cs typeface="Arial" pitchFamily="34" charset="0"/>
              </a:rPr>
              <a:t> </a:t>
            </a:r>
            <a:r>
              <a:rPr lang="en-US" sz="2600" dirty="0" err="1">
                <a:latin typeface="Arial" pitchFamily="34" charset="0"/>
                <a:cs typeface="Arial" pitchFamily="34" charset="0"/>
              </a:rPr>
              <a:t>đến</a:t>
            </a:r>
            <a:r>
              <a:rPr lang="en-US" sz="2600" dirty="0">
                <a:latin typeface="Arial" pitchFamily="34" charset="0"/>
                <a:cs typeface="Arial" pitchFamily="34" charset="0"/>
              </a:rPr>
              <a:t>.</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1466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22</a:t>
            </a:fld>
            <a:endParaRPr lang="en-US"/>
          </a:p>
        </p:txBody>
      </p:sp>
      <p:sp>
        <p:nvSpPr>
          <p:cNvPr id="8" name="Rectangle 2"/>
          <p:cNvSpPr>
            <a:spLocks noChangeArrowheads="1"/>
          </p:cNvSpPr>
          <p:nvPr/>
        </p:nvSpPr>
        <p:spPr bwMode="auto">
          <a:xfrm>
            <a:off x="1981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pPr>
            <a:r>
              <a:rPr lang="en-US" sz="2400">
                <a:solidFill>
                  <a:srgbClr val="0000FF"/>
                </a:solidFill>
              </a:rPr>
              <a:t>int</a:t>
            </a:r>
            <a:r>
              <a:rPr lang="en-US" sz="2400">
                <a:solidFill>
                  <a:srgbClr val="000000"/>
                </a:solidFill>
              </a:rPr>
              <a:t> </a:t>
            </a:r>
            <a:r>
              <a:rPr lang="en-US" sz="2400">
                <a:solidFill>
                  <a:schemeClr val="accent2"/>
                </a:solidFill>
              </a:rPr>
              <a:t>Student</a:t>
            </a:r>
            <a:r>
              <a:rPr lang="en-US" sz="2400">
                <a:solidFill>
                  <a:srgbClr val="000000"/>
                </a:solidFill>
              </a:rPr>
              <a:t>::</a:t>
            </a:r>
            <a:r>
              <a:rPr lang="en-US" sz="2400">
                <a:solidFill>
                  <a:srgbClr val="FF0303"/>
                </a:solidFill>
              </a:rPr>
              <a:t>setGPA </a:t>
            </a:r>
            <a:r>
              <a:rPr lang="en-US" sz="2400">
                <a:solidFill>
                  <a:srgbClr val="000000"/>
                </a:solidFill>
              </a:rPr>
              <a:t>(</a:t>
            </a:r>
            <a:r>
              <a:rPr lang="en-US" sz="2400">
                <a:solidFill>
                  <a:srgbClr val="0000FF"/>
                </a:solidFill>
              </a:rPr>
              <a:t>double</a:t>
            </a:r>
            <a:r>
              <a:rPr lang="en-US" sz="2400">
                <a:solidFill>
                  <a:srgbClr val="000000"/>
                </a:solidFill>
              </a:rPr>
              <a:t> newGPA){</a:t>
            </a:r>
          </a:p>
          <a:p>
            <a:pPr marL="342900" indent="-342900">
              <a:lnSpc>
                <a:spcPct val="120000"/>
              </a:lnSpc>
              <a:spcBef>
                <a:spcPct val="20000"/>
              </a:spcBef>
            </a:pPr>
            <a:r>
              <a:rPr lang="en-US" sz="2400">
                <a:solidFill>
                  <a:srgbClr val="000000"/>
                </a:solidFill>
              </a:rPr>
              <a:t>	</a:t>
            </a:r>
            <a:r>
              <a:rPr lang="en-US" sz="2400" i="1">
                <a:solidFill>
                  <a:srgbClr val="0000FF"/>
                </a:solidFill>
              </a:rPr>
              <a:t>if</a:t>
            </a:r>
            <a:r>
              <a:rPr lang="en-US" sz="2400" i="1">
                <a:solidFill>
                  <a:srgbClr val="000000"/>
                </a:solidFill>
              </a:rPr>
              <a:t> ((newGPA &gt;= 0.0) &amp;&amp; (newGPA &lt;= 4.0)){</a:t>
            </a:r>
          </a:p>
          <a:p>
            <a:pPr marL="342900" indent="-342900">
              <a:lnSpc>
                <a:spcPct val="120000"/>
              </a:lnSpc>
              <a:spcBef>
                <a:spcPct val="20000"/>
              </a:spcBef>
            </a:pPr>
            <a:r>
              <a:rPr lang="en-US" sz="2400">
                <a:solidFill>
                  <a:srgbClr val="000000"/>
                </a:solidFill>
              </a:rPr>
              <a:t>		</a:t>
            </a:r>
            <a:r>
              <a:rPr lang="en-US" sz="2400">
                <a:solidFill>
                  <a:srgbClr val="0000FF"/>
                </a:solidFill>
              </a:rPr>
              <a:t>this-</a:t>
            </a:r>
            <a:r>
              <a:rPr lang="en-US" sz="2400">
                <a:solidFill>
                  <a:srgbClr val="000000"/>
                </a:solidFill>
              </a:rPr>
              <a:t>&gt;gpa = newGPA;</a:t>
            </a:r>
          </a:p>
          <a:p>
            <a:pPr marL="342900" indent="-342900">
              <a:lnSpc>
                <a:spcPct val="120000"/>
              </a:lnSpc>
              <a:spcBef>
                <a:spcPct val="20000"/>
              </a:spcBef>
            </a:pPr>
            <a:r>
              <a:rPr lang="en-US" sz="2400">
                <a:solidFill>
                  <a:srgbClr val="000000"/>
                </a:solidFill>
              </a:rPr>
              <a:t>		</a:t>
            </a:r>
            <a:r>
              <a:rPr lang="en-US" sz="2400">
                <a:solidFill>
                  <a:srgbClr val="0000FF"/>
                </a:solidFill>
              </a:rPr>
              <a:t>return</a:t>
            </a:r>
            <a:r>
              <a:rPr lang="en-US" sz="2400">
                <a:solidFill>
                  <a:srgbClr val="000000"/>
                </a:solidFill>
              </a:rPr>
              <a:t> 0; </a:t>
            </a:r>
            <a:r>
              <a:rPr lang="en-US" sz="2400">
                <a:solidFill>
                  <a:srgbClr val="009900"/>
                </a:solidFill>
              </a:rPr>
              <a:t>// Return 0 to indicate success</a:t>
            </a:r>
          </a:p>
          <a:p>
            <a:pPr marL="342900" indent="-342900">
              <a:lnSpc>
                <a:spcPct val="120000"/>
              </a:lnSpc>
              <a:spcBef>
                <a:spcPct val="20000"/>
              </a:spcBef>
            </a:pPr>
            <a:r>
              <a:rPr lang="en-US" sz="2400">
                <a:solidFill>
                  <a:srgbClr val="000000"/>
                </a:solidFill>
              </a:rPr>
              <a:t>	}</a:t>
            </a:r>
          </a:p>
          <a:p>
            <a:pPr marL="342900" indent="-342900">
              <a:lnSpc>
                <a:spcPct val="120000"/>
              </a:lnSpc>
            </a:pPr>
            <a:r>
              <a:rPr lang="en-US" sz="2400">
                <a:solidFill>
                  <a:srgbClr val="000000"/>
                </a:solidFill>
              </a:rPr>
              <a:t>	</a:t>
            </a:r>
            <a:r>
              <a:rPr lang="en-US" sz="2400">
                <a:solidFill>
                  <a:srgbClr val="0000FF"/>
                </a:solidFill>
              </a:rPr>
              <a:t>else</a:t>
            </a:r>
          </a:p>
          <a:p>
            <a:pPr marL="342900" indent="-342900">
              <a:lnSpc>
                <a:spcPct val="120000"/>
              </a:lnSpc>
            </a:pPr>
            <a:r>
              <a:rPr lang="en-US" sz="2400">
                <a:solidFill>
                  <a:srgbClr val="0000FF"/>
                </a:solidFill>
              </a:rPr>
              <a:t>	</a:t>
            </a:r>
            <a:r>
              <a:rPr lang="en-US" sz="2400">
                <a:solidFill>
                  <a:srgbClr val="000000"/>
                </a:solidFill>
              </a:rPr>
              <a:t>{</a:t>
            </a:r>
            <a:endParaRPr lang="en-US" sz="2400">
              <a:solidFill>
                <a:srgbClr val="000000"/>
              </a:solidFill>
            </a:endParaRPr>
          </a:p>
          <a:p>
            <a:pPr marL="342900" indent="-342900">
              <a:lnSpc>
                <a:spcPct val="120000"/>
              </a:lnSpc>
              <a:spcBef>
                <a:spcPct val="20000"/>
              </a:spcBef>
            </a:pPr>
            <a:r>
              <a:rPr lang="en-US" sz="2400">
                <a:solidFill>
                  <a:srgbClr val="000000"/>
                </a:solidFill>
              </a:rPr>
              <a:t>		</a:t>
            </a:r>
            <a:r>
              <a:rPr lang="en-US" sz="2400">
                <a:solidFill>
                  <a:srgbClr val="0000FF"/>
                </a:solidFill>
              </a:rPr>
              <a:t>return</a:t>
            </a:r>
            <a:r>
              <a:rPr lang="en-US" sz="2400">
                <a:solidFill>
                  <a:srgbClr val="000000"/>
                </a:solidFill>
              </a:rPr>
              <a:t> -1; </a:t>
            </a:r>
            <a:r>
              <a:rPr lang="en-US" sz="2400">
                <a:solidFill>
                  <a:srgbClr val="009900"/>
                </a:solidFill>
              </a:rPr>
              <a:t>// Return -1 to indicate failure</a:t>
            </a:r>
          </a:p>
          <a:p>
            <a:pPr marL="342900" indent="-342900">
              <a:lnSpc>
                <a:spcPct val="120000"/>
              </a:lnSpc>
              <a:spcBef>
                <a:spcPct val="20000"/>
              </a:spcBef>
            </a:pPr>
            <a:r>
              <a:rPr lang="en-US" sz="2400">
                <a:solidFill>
                  <a:srgbClr val="000000"/>
                </a:solidFill>
              </a:rPr>
              <a:t>	}</a:t>
            </a:r>
          </a:p>
          <a:p>
            <a:pPr marL="342900" indent="-342900">
              <a:lnSpc>
                <a:spcPct val="120000"/>
              </a:lnSpc>
              <a:spcBef>
                <a:spcPct val="20000"/>
              </a:spcBef>
            </a:pPr>
            <a:r>
              <a:rPr lang="en-US" sz="2400">
                <a:solidFill>
                  <a:srgbClr val="000000"/>
                </a:solidFill>
              </a:rPr>
              <a:t>}</a:t>
            </a:r>
          </a:p>
        </p:txBody>
      </p:sp>
    </p:spTree>
    <p:extLst>
      <p:ext uri="{BB962C8B-B14F-4D97-AF65-F5344CB8AC3E}">
        <p14:creationId xmlns:p14="http://schemas.microsoft.com/office/powerpoint/2010/main" val="377733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T</a:t>
            </a:r>
            <a:r>
              <a:rPr lang="vi-VN">
                <a:solidFill>
                  <a:schemeClr val="tx1">
                    <a:lumMod val="95000"/>
                    <a:lumOff val="5000"/>
                  </a:schemeClr>
                </a:solidFill>
                <a:latin typeface="Arial" pitchFamily="34" charset="0"/>
                <a:cs typeface="Arial" pitchFamily="34" charset="0"/>
              </a:rPr>
              <a:t>rong </a:t>
            </a:r>
            <a:r>
              <a:rPr lang="vi-VN">
                <a:solidFill>
                  <a:schemeClr val="tx1">
                    <a:lumMod val="95000"/>
                    <a:lumOff val="5000"/>
                  </a:schemeClr>
                </a:solidFill>
                <a:latin typeface="Arial" pitchFamily="34" charset="0"/>
                <a:cs typeface="Arial" pitchFamily="34" charset="0"/>
              </a:rPr>
              <a:t>C, </a:t>
            </a:r>
            <a:r>
              <a:rPr lang="vi-VN">
                <a:solidFill>
                  <a:srgbClr val="0066FF"/>
                </a:solidFill>
                <a:latin typeface="Arial" pitchFamily="34" charset="0"/>
                <a:cs typeface="Arial" pitchFamily="34" charset="0"/>
              </a:rPr>
              <a:t>static </a:t>
            </a:r>
            <a:r>
              <a:rPr lang="vi-VN">
                <a:solidFill>
                  <a:schemeClr val="tx1">
                    <a:lumMod val="95000"/>
                    <a:lumOff val="5000"/>
                  </a:schemeClr>
                </a:solidFill>
                <a:latin typeface="Arial" pitchFamily="34" charset="0"/>
                <a:cs typeface="Arial" pitchFamily="34" charset="0"/>
              </a:rPr>
              <a:t>xuất hiện trước dữ liệu được khai báo trong một hàm nào đó thì giá trị của dữ liệu đó vẫn được lưu lại như một biến toàn cục</a:t>
            </a:r>
            <a:r>
              <a:rPr lang="vi-VN">
                <a:solidFill>
                  <a:schemeClr val="tx1">
                    <a:lumMod val="95000"/>
                    <a:lumOff val="5000"/>
                  </a:schemeClr>
                </a:solidFill>
                <a:latin typeface="Arial" pitchFamily="34" charset="0"/>
                <a:cs typeface="Arial" pitchFamily="34" charset="0"/>
              </a:rPr>
              <a:t>.</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Trong </a:t>
            </a:r>
            <a:r>
              <a:rPr lang="vi-VN">
                <a:solidFill>
                  <a:srgbClr val="FF3300"/>
                </a:solidFill>
                <a:latin typeface="Arial" pitchFamily="34" charset="0"/>
                <a:cs typeface="Arial" pitchFamily="34" charset="0"/>
              </a:rPr>
              <a:t>C</a:t>
            </a:r>
            <a:r>
              <a:rPr lang="vi-VN">
                <a:solidFill>
                  <a:srgbClr val="FF3300"/>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nếu </a:t>
            </a:r>
            <a:r>
              <a:rPr lang="vi-VN">
                <a:solidFill>
                  <a:srgbClr val="FF3300"/>
                </a:solidFill>
                <a:latin typeface="Arial" pitchFamily="34" charset="0"/>
                <a:cs typeface="Arial" pitchFamily="34" charset="0"/>
              </a:rPr>
              <a:t>static</a:t>
            </a:r>
            <a:r>
              <a:rPr lang="vi-VN">
                <a:solidFill>
                  <a:schemeClr val="tx1">
                    <a:lumMod val="95000"/>
                    <a:lumOff val="5000"/>
                  </a:schemeClr>
                </a:solidFill>
                <a:latin typeface="Arial" pitchFamily="34" charset="0"/>
                <a:cs typeface="Arial" pitchFamily="34" charset="0"/>
              </a:rPr>
              <a:t> xuất hiện trước một dữ liệu hoặc một phương thức </a:t>
            </a:r>
            <a:r>
              <a:rPr lang="vi-VN">
                <a:solidFill>
                  <a:srgbClr val="0000FF"/>
                </a:solidFill>
                <a:latin typeface="Arial" pitchFamily="34" charset="0"/>
                <a:cs typeface="Arial" pitchFamily="34" charset="0"/>
              </a:rPr>
              <a:t>của lớp </a:t>
            </a:r>
            <a:r>
              <a:rPr lang="vi-VN">
                <a:solidFill>
                  <a:schemeClr val="tx1">
                    <a:lumMod val="95000"/>
                    <a:lumOff val="5000"/>
                  </a:schemeClr>
                </a:solidFill>
                <a:latin typeface="Arial" pitchFamily="34" charset="0"/>
                <a:cs typeface="Arial" pitchFamily="34" charset="0"/>
              </a:rPr>
              <a:t>thì giá trị của nó vẫn được lưu lại và </a:t>
            </a:r>
            <a:r>
              <a:rPr lang="vi-VN">
                <a:solidFill>
                  <a:srgbClr val="FF3300"/>
                </a:solidFill>
                <a:latin typeface="Arial" pitchFamily="34" charset="0"/>
                <a:cs typeface="Arial" pitchFamily="34" charset="0"/>
              </a:rPr>
              <a:t>có ý nghĩa cho đối tượng khác của cùng lớp này</a:t>
            </a:r>
            <a:r>
              <a:rPr lang="vi-VN">
                <a:solidFill>
                  <a:schemeClr val="tx1">
                    <a:lumMod val="95000"/>
                    <a:lumOff val="5000"/>
                  </a:schemeClr>
                </a:solidFill>
                <a:latin typeface="Arial" pitchFamily="34" charset="0"/>
                <a:cs typeface="Arial" pitchFamily="34" charset="0"/>
              </a:rPr>
              <a:t>.</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Các thành viên </a:t>
            </a:r>
            <a:r>
              <a:rPr lang="en-US">
                <a:solidFill>
                  <a:srgbClr val="0000FF"/>
                </a:solidFill>
                <a:latin typeface="Arial" pitchFamily="34" charset="0"/>
                <a:cs typeface="Arial" pitchFamily="34" charset="0"/>
              </a:rPr>
              <a:t>static</a:t>
            </a:r>
            <a:r>
              <a:rPr lang="en-US">
                <a:solidFill>
                  <a:schemeClr val="tx1">
                    <a:lumMod val="95000"/>
                    <a:lumOff val="5000"/>
                  </a:schemeClr>
                </a:solidFill>
                <a:latin typeface="Arial" pitchFamily="34" charset="0"/>
                <a:cs typeface="Arial" pitchFamily="34" charset="0"/>
              </a:rPr>
              <a:t> có </a:t>
            </a:r>
            <a:r>
              <a:rPr lang="en-US">
                <a:solidFill>
                  <a:schemeClr val="tx1">
                    <a:lumMod val="95000"/>
                    <a:lumOff val="5000"/>
                  </a:schemeClr>
                </a:solidFill>
                <a:latin typeface="Arial" pitchFamily="34" charset="0"/>
                <a:cs typeface="Arial" pitchFamily="34" charset="0"/>
              </a:rPr>
              <a:t>thể là </a:t>
            </a:r>
            <a:r>
              <a:rPr lang="en-US">
                <a:solidFill>
                  <a:srgbClr val="0000FF"/>
                </a:solidFill>
                <a:latin typeface="Arial" pitchFamily="34" charset="0"/>
                <a:cs typeface="Arial" pitchFamily="34" charset="0"/>
              </a:rPr>
              <a:t>public, private </a:t>
            </a:r>
            <a:r>
              <a:rPr lang="en-US">
                <a:solidFill>
                  <a:schemeClr val="tx1">
                    <a:lumMod val="95000"/>
                    <a:lumOff val="5000"/>
                  </a:schemeClr>
                </a:solidFill>
                <a:latin typeface="Arial" pitchFamily="34" charset="0"/>
                <a:cs typeface="Arial" pitchFamily="34" charset="0"/>
              </a:rPr>
              <a:t>hoặc</a:t>
            </a:r>
            <a:r>
              <a:rPr lang="en-US">
                <a:solidFill>
                  <a:srgbClr val="0000FF"/>
                </a:solidFill>
                <a:latin typeface="Arial" pitchFamily="34" charset="0"/>
                <a:cs typeface="Arial" pitchFamily="34" charset="0"/>
              </a:rPr>
              <a:t> </a:t>
            </a:r>
            <a:r>
              <a:rPr lang="en-US">
                <a:solidFill>
                  <a:srgbClr val="0000FF"/>
                </a:solidFill>
                <a:latin typeface="Arial" pitchFamily="34" charset="0"/>
                <a:cs typeface="Arial" pitchFamily="34" charset="0"/>
              </a:rPr>
              <a:t>protected.</a:t>
            </a:r>
            <a:endParaRPr lang="en-US">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23</a:t>
            </a:fld>
            <a:endParaRPr lang="en-US"/>
          </a:p>
        </p:txBody>
      </p:sp>
    </p:spTree>
    <p:extLst>
      <p:ext uri="{BB962C8B-B14F-4D97-AF65-F5344CB8AC3E}">
        <p14:creationId xmlns:p14="http://schemas.microsoft.com/office/powerpoint/2010/main" val="34135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Đối với class, </a:t>
            </a:r>
            <a:r>
              <a:rPr lang="vi-VN">
                <a:solidFill>
                  <a:srgbClr val="0000FF"/>
                </a:solidFill>
                <a:latin typeface="Arial" pitchFamily="34" charset="0"/>
                <a:cs typeface="Arial" pitchFamily="34" charset="0"/>
              </a:rPr>
              <a:t>static</a:t>
            </a:r>
            <a:r>
              <a:rPr lang="vi-VN">
                <a:solidFill>
                  <a:schemeClr val="tx1">
                    <a:lumMod val="95000"/>
                    <a:lumOff val="5000"/>
                  </a:schemeClr>
                </a:solidFill>
                <a:latin typeface="Arial" pitchFamily="34" charset="0"/>
                <a:cs typeface="Arial" pitchFamily="34" charset="0"/>
              </a:rPr>
              <a:t> dùng để </a:t>
            </a:r>
            <a:r>
              <a:rPr lang="vi-VN">
                <a:solidFill>
                  <a:srgbClr val="0066FF"/>
                </a:solidFill>
                <a:latin typeface="Arial" pitchFamily="34" charset="0"/>
                <a:cs typeface="Arial" pitchFamily="34" charset="0"/>
              </a:rPr>
              <a:t>khai báo thành viên dữ liệu dùng chung cho mọi thể hiện của lớp</a:t>
            </a:r>
            <a:r>
              <a:rPr lang="vi-VN">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bản duy nhất tồn tại trong suốt quá trình chạy của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chung cho tất cả các thể hiện của lớp.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Bất kể lớp đó có bao nhiêu thể hiện.</a:t>
            </a:r>
            <a:endParaRPr lang="en-US"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516386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25</a:t>
            </a:fld>
            <a:endParaRPr lang="en-US"/>
          </a:p>
        </p:txBody>
      </p:sp>
      <p:sp>
        <p:nvSpPr>
          <p:cNvPr id="8" name="Rectangle 4"/>
          <p:cNvSpPr>
            <a:spLocks noChangeArrowheads="1"/>
          </p:cNvSpPr>
          <p:nvPr/>
        </p:nvSpPr>
        <p:spPr bwMode="auto">
          <a:xfrm>
            <a:off x="2133600" y="1447800"/>
            <a:ext cx="3962400" cy="5105400"/>
          </a:xfrm>
          <a:prstGeom prst="rect">
            <a:avLst/>
          </a:prstGeom>
          <a:solidFill>
            <a:srgbClr val="D5E3FF"/>
          </a:solidFill>
          <a:ln w="9525">
            <a:noFill/>
            <a:miter lim="800000"/>
            <a:headEnd/>
            <a:tailEnd/>
          </a:ln>
        </p:spPr>
        <p:txBody>
          <a:bodyPr/>
          <a:lstStyle/>
          <a:p>
            <a:pPr marL="342900" indent="-342900">
              <a:spcBef>
                <a:spcPct val="20000"/>
              </a:spcBef>
            </a:pPr>
            <a:r>
              <a:rPr lang="en-US" altLang="zh-TW" sz="2800">
                <a:solidFill>
                  <a:srgbClr val="0000FF"/>
                </a:solidFill>
                <a:latin typeface="Palatino Linotype" pitchFamily="18" charset="0"/>
                <a:ea typeface="新細明體" pitchFamily="18" charset="-120"/>
              </a:rPr>
              <a:t>class </a:t>
            </a:r>
            <a:r>
              <a:rPr lang="en-US" altLang="zh-TW" sz="2800">
                <a:latin typeface="Palatino Linotype" pitchFamily="18" charset="0"/>
                <a:ea typeface="新細明體" pitchFamily="18" charset="-120"/>
              </a:rPr>
              <a:t>Rectangle</a:t>
            </a:r>
          </a:p>
          <a:p>
            <a:pPr marL="342900" indent="-342900">
              <a:spcBef>
                <a:spcPct val="20000"/>
              </a:spcBef>
            </a:pPr>
            <a:r>
              <a:rPr lang="en-US" altLang="zh-TW" sz="2800">
                <a:latin typeface="Palatino Linotype" pitchFamily="18" charset="0"/>
                <a:ea typeface="新細明體" pitchFamily="18" charset="-120"/>
              </a:rPr>
              <a:t>{</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latin typeface="Palatino Linotype" pitchFamily="18" charset="0"/>
                <a:ea typeface="新細明體" pitchFamily="18" charset="-120"/>
              </a:rPr>
              <a:t>:</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latin typeface="Palatino Linotype" pitchFamily="18" charset="0"/>
                <a:ea typeface="新細明體" pitchFamily="18" charset="-120"/>
              </a:rPr>
              <a:t>width;</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latin typeface="Palatino Linotype" pitchFamily="18" charset="0"/>
                <a:ea typeface="新細明體" pitchFamily="18" charset="-120"/>
              </a:rPr>
              <a:t>length;</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latin typeface="Palatino Linotype" pitchFamily="18" charset="0"/>
                <a:ea typeface="新細明體" pitchFamily="18" charset="-120"/>
              </a:rPr>
              <a:t>:</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latin typeface="Palatino Linotype" pitchFamily="18" charset="0"/>
                <a:ea typeface="新細明體" pitchFamily="18" charset="-120"/>
              </a:rPr>
              <a:t>l);</a:t>
            </a:r>
          </a:p>
          <a:p>
            <a:pPr marL="342900" indent="-342900">
              <a:spcBef>
                <a:spcPct val="20000"/>
              </a:spcBef>
            </a:pPr>
            <a:r>
              <a:rPr lang="en-US" altLang="zh-TW" sz="2800">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latin typeface="Palatino Linotype" pitchFamily="18" charset="0"/>
                <a:ea typeface="新細明體" pitchFamily="18" charset="-120"/>
              </a:rPr>
              <a:t>area();</a:t>
            </a:r>
          </a:p>
          <a:p>
            <a:pPr marL="342900" indent="-342900">
              <a:spcBef>
                <a:spcPct val="20000"/>
              </a:spcBef>
            </a:pPr>
            <a:r>
              <a:rPr lang="en-US" altLang="zh-TW" sz="2800">
                <a:latin typeface="Palatino Linotype" pitchFamily="18" charset="0"/>
                <a:ea typeface="新細明體" pitchFamily="18" charset="-120"/>
              </a:rPr>
              <a:t>}</a:t>
            </a:r>
            <a:endParaRPr lang="en-US" altLang="zh-TW" sz="2800">
              <a:latin typeface="Palatino Linotype" pitchFamily="18" charset="0"/>
              <a:ea typeface="新細明體" pitchFamily="18" charset="-120"/>
            </a:endParaRPr>
          </a:p>
        </p:txBody>
      </p:sp>
      <p:sp>
        <p:nvSpPr>
          <p:cNvPr id="9" name="Rectangle 6"/>
          <p:cNvSpPr>
            <a:spLocks noChangeArrowheads="1"/>
          </p:cNvSpPr>
          <p:nvPr/>
        </p:nvSpPr>
        <p:spPr bwMode="auto">
          <a:xfrm>
            <a:off x="7315200" y="1676400"/>
            <a:ext cx="2514600" cy="1295400"/>
          </a:xfrm>
          <a:prstGeom prst="rect">
            <a:avLst/>
          </a:prstGeom>
          <a:solidFill>
            <a:srgbClr val="FFFF99"/>
          </a:solidFill>
          <a:ln w="9525">
            <a:noFill/>
            <a:miter lim="800000"/>
            <a:headEnd/>
            <a:tailEnd/>
          </a:ln>
        </p:spPr>
        <p:txBody>
          <a:bodyPr/>
          <a:lstStyle/>
          <a:p>
            <a:pPr marL="342900" indent="-342900">
              <a:lnSpc>
                <a:spcPct val="80000"/>
              </a:lnSpc>
              <a:spcBef>
                <a:spcPct val="20000"/>
              </a:spcBef>
            </a:pPr>
            <a:r>
              <a:rPr lang="en-US" altLang="zh-TW" sz="2800">
                <a:latin typeface="Palatino Linotype" pitchFamily="18" charset="0"/>
                <a:ea typeface="新細明體" pitchFamily="18" charset="-120"/>
              </a:rPr>
              <a:t>Rectangle  r1;</a:t>
            </a:r>
          </a:p>
          <a:p>
            <a:pPr marL="342900" indent="-342900">
              <a:lnSpc>
                <a:spcPct val="80000"/>
              </a:lnSpc>
              <a:spcBef>
                <a:spcPct val="20000"/>
              </a:spcBef>
            </a:pPr>
            <a:r>
              <a:rPr lang="en-US" altLang="zh-TW" sz="2800">
                <a:latin typeface="Palatino Linotype" pitchFamily="18" charset="0"/>
                <a:ea typeface="新細明體" pitchFamily="18" charset="-120"/>
              </a:rPr>
              <a:t>Rectangle  r2;</a:t>
            </a:r>
          </a:p>
          <a:p>
            <a:pPr marL="342900" indent="-342900">
              <a:lnSpc>
                <a:spcPct val="80000"/>
              </a:lnSpc>
              <a:spcBef>
                <a:spcPct val="20000"/>
              </a:spcBef>
            </a:pPr>
            <a:r>
              <a:rPr lang="en-US" altLang="zh-TW" sz="2800">
                <a:latin typeface="Palatino Linotype" pitchFamily="18" charset="0"/>
                <a:ea typeface="新細明體" pitchFamily="18" charset="-120"/>
              </a:rPr>
              <a:t>Rectangle  r3;</a:t>
            </a:r>
          </a:p>
          <a:p>
            <a:pPr marL="342900" indent="-342900">
              <a:lnSpc>
                <a:spcPct val="80000"/>
              </a:lnSpc>
              <a:spcBef>
                <a:spcPct val="20000"/>
              </a:spcBef>
            </a:pPr>
            <a:endParaRPr lang="zh-TW" altLang="en-US" sz="2800">
              <a:latin typeface="Palatino Linotype" pitchFamily="18" charset="0"/>
              <a:ea typeface="新細明體" pitchFamily="18" charset="-120"/>
            </a:endParaRPr>
          </a:p>
        </p:txBody>
      </p:sp>
      <p:sp>
        <p:nvSpPr>
          <p:cNvPr id="10" name="AutoShape 7"/>
          <p:cNvSpPr>
            <a:spLocks noChangeArrowheads="1"/>
          </p:cNvSpPr>
          <p:nvPr/>
        </p:nvSpPr>
        <p:spPr bwMode="auto">
          <a:xfrm>
            <a:off x="2362200" y="3765332"/>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6477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latin typeface="Arial" charset="0"/>
                <a:ea typeface="新細明體" pitchFamily="18" charset="-120"/>
              </a:rPr>
              <a:t>width</a:t>
            </a:r>
          </a:p>
          <a:p>
            <a:pPr eaLnBrk="1" hangingPunct="1"/>
            <a:r>
              <a:rPr lang="en-US" altLang="zh-TW" b="1">
                <a:latin typeface="Arial" charset="0"/>
                <a:ea typeface="新細明體" pitchFamily="18" charset="-120"/>
              </a:rPr>
              <a:t>length</a:t>
            </a:r>
          </a:p>
        </p:txBody>
      </p:sp>
      <p:sp>
        <p:nvSpPr>
          <p:cNvPr id="12" name="Rectangle 9"/>
          <p:cNvSpPr>
            <a:spLocks noChangeArrowheads="1"/>
          </p:cNvSpPr>
          <p:nvPr/>
        </p:nvSpPr>
        <p:spPr bwMode="auto">
          <a:xfrm>
            <a:off x="8991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latin typeface="Arial" charset="0"/>
                <a:ea typeface="新細明體" pitchFamily="18" charset="-120"/>
              </a:rPr>
              <a:t>width</a:t>
            </a:r>
          </a:p>
          <a:p>
            <a:pPr eaLnBrk="1" hangingPunct="1"/>
            <a:r>
              <a:rPr lang="en-US" altLang="zh-TW" b="1">
                <a:latin typeface="Arial" charset="0"/>
                <a:ea typeface="新細明體" pitchFamily="18" charset="-120"/>
              </a:rPr>
              <a:t>length</a:t>
            </a:r>
          </a:p>
        </p:txBody>
      </p:sp>
      <p:sp>
        <p:nvSpPr>
          <p:cNvPr id="13" name="Rectangle 10"/>
          <p:cNvSpPr>
            <a:spLocks noChangeArrowheads="1"/>
          </p:cNvSpPr>
          <p:nvPr/>
        </p:nvSpPr>
        <p:spPr bwMode="auto">
          <a:xfrm>
            <a:off x="7848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latin typeface="Arial" charset="0"/>
                <a:ea typeface="新細明體" pitchFamily="18" charset="-120"/>
              </a:rPr>
              <a:t>width</a:t>
            </a:r>
          </a:p>
          <a:p>
            <a:pPr eaLnBrk="1" hangingPunct="1"/>
            <a:r>
              <a:rPr lang="en-US" altLang="zh-TW" b="1">
                <a:latin typeface="Arial" charset="0"/>
                <a:ea typeface="新細明體" pitchFamily="18" charset="-120"/>
              </a:rPr>
              <a:t>length</a:t>
            </a:r>
          </a:p>
        </p:txBody>
      </p:sp>
      <p:sp>
        <p:nvSpPr>
          <p:cNvPr id="14" name="Text Box 11"/>
          <p:cNvSpPr txBox="1">
            <a:spLocks noChangeArrowheads="1"/>
          </p:cNvSpPr>
          <p:nvPr/>
        </p:nvSpPr>
        <p:spPr bwMode="auto">
          <a:xfrm>
            <a:off x="6400800" y="4267200"/>
            <a:ext cx="402674" cy="369332"/>
          </a:xfrm>
          <a:prstGeom prst="rect">
            <a:avLst/>
          </a:prstGeom>
          <a:noFill/>
          <a:ln w="9525">
            <a:noFill/>
            <a:miter lim="800000"/>
            <a:headEnd/>
            <a:tailEnd/>
          </a:ln>
        </p:spPr>
        <p:txBody>
          <a:bodyPr wrap="none">
            <a:spAutoFit/>
          </a:bodyPr>
          <a:lstStyle/>
          <a:p>
            <a:pPr algn="l" eaLnBrk="1" hangingPunct="1"/>
            <a:r>
              <a:rPr lang="en-US" altLang="zh-TW" b="1">
                <a:latin typeface="Arial" charset="0"/>
                <a:ea typeface="新細明體" pitchFamily="18" charset="-120"/>
              </a:rPr>
              <a:t>r1</a:t>
            </a:r>
          </a:p>
        </p:txBody>
      </p:sp>
      <p:sp>
        <p:nvSpPr>
          <p:cNvPr id="15" name="Text Box 12"/>
          <p:cNvSpPr txBox="1">
            <a:spLocks noChangeArrowheads="1"/>
          </p:cNvSpPr>
          <p:nvPr/>
        </p:nvSpPr>
        <p:spPr bwMode="auto">
          <a:xfrm>
            <a:off x="7421880" y="5791200"/>
            <a:ext cx="402674" cy="369332"/>
          </a:xfrm>
          <a:prstGeom prst="rect">
            <a:avLst/>
          </a:prstGeom>
          <a:noFill/>
          <a:ln w="9525">
            <a:noFill/>
            <a:miter lim="800000"/>
            <a:headEnd/>
            <a:tailEnd/>
          </a:ln>
        </p:spPr>
        <p:txBody>
          <a:bodyPr wrap="none">
            <a:spAutoFit/>
          </a:bodyPr>
          <a:lstStyle/>
          <a:p>
            <a:pPr algn="l" eaLnBrk="1" hangingPunct="1"/>
            <a:r>
              <a:rPr lang="en-US" altLang="zh-TW" b="1">
                <a:latin typeface="Arial" charset="0"/>
                <a:ea typeface="新細明體" pitchFamily="18" charset="-120"/>
              </a:rPr>
              <a:t>r3</a:t>
            </a:r>
          </a:p>
        </p:txBody>
      </p:sp>
      <p:sp>
        <p:nvSpPr>
          <p:cNvPr id="16" name="Text Box 13"/>
          <p:cNvSpPr txBox="1">
            <a:spLocks noChangeArrowheads="1"/>
          </p:cNvSpPr>
          <p:nvPr/>
        </p:nvSpPr>
        <p:spPr bwMode="auto">
          <a:xfrm>
            <a:off x="8991600" y="4267200"/>
            <a:ext cx="402674" cy="369332"/>
          </a:xfrm>
          <a:prstGeom prst="rect">
            <a:avLst/>
          </a:prstGeom>
          <a:noFill/>
          <a:ln w="9525">
            <a:noFill/>
            <a:miter lim="800000"/>
            <a:headEnd/>
            <a:tailEnd/>
          </a:ln>
        </p:spPr>
        <p:txBody>
          <a:bodyPr wrap="none">
            <a:spAutoFit/>
          </a:bodyPr>
          <a:lstStyle/>
          <a:p>
            <a:pPr algn="l" eaLnBrk="1" hangingPunct="1"/>
            <a:r>
              <a:rPr lang="en-US" altLang="zh-TW" b="1">
                <a:latin typeface="Arial" charset="0"/>
                <a:ea typeface="新細明體" pitchFamily="18" charset="-120"/>
              </a:rPr>
              <a:t>r2</a:t>
            </a:r>
          </a:p>
        </p:txBody>
      </p:sp>
      <p:sp>
        <p:nvSpPr>
          <p:cNvPr id="17" name="Rectangle 14"/>
          <p:cNvSpPr>
            <a:spLocks noChangeArrowheads="1"/>
          </p:cNvSpPr>
          <p:nvPr/>
        </p:nvSpPr>
        <p:spPr bwMode="auto">
          <a:xfrm>
            <a:off x="7208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latin typeface="Arial" charset="0"/>
                <a:ea typeface="新細明體" pitchFamily="18" charset="-120"/>
              </a:rPr>
              <a:t>count</a:t>
            </a:r>
          </a:p>
        </p:txBody>
      </p:sp>
    </p:spTree>
    <p:extLst>
      <p:ext uri="{BB962C8B-B14F-4D97-AF65-F5344CB8AC3E}">
        <p14:creationId xmlns:p14="http://schemas.microsoft.com/office/powerpoint/2010/main" val="1837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Đếm số đối tượng MyClass:</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26</a:t>
            </a:fld>
            <a:endParaRPr lang="en-US"/>
          </a:p>
        </p:txBody>
      </p:sp>
      <p:sp>
        <p:nvSpPr>
          <p:cNvPr id="7" name="Rectangle 2"/>
          <p:cNvSpPr>
            <a:spLocks noChangeArrowheads="1"/>
          </p:cNvSpPr>
          <p:nvPr/>
        </p:nvSpPr>
        <p:spPr bwMode="auto">
          <a:xfrm>
            <a:off x="2133600" y="2133600"/>
            <a:ext cx="8153400" cy="4343400"/>
          </a:xfrm>
          <a:prstGeom prst="rect">
            <a:avLst/>
          </a:prstGeom>
          <a:solidFill>
            <a:srgbClr val="CCFFFF"/>
          </a:solidFill>
          <a:ln w="9525">
            <a:noFill/>
            <a:miter lim="800000"/>
            <a:headEnd/>
            <a:tailEnd/>
          </a:ln>
        </p:spPr>
        <p:txBody>
          <a:bodyPr/>
          <a:lstStyle/>
          <a:p>
            <a:pPr marL="342900" indent="-342900">
              <a:lnSpc>
                <a:spcPct val="120000"/>
              </a:lnSpc>
              <a:spcBef>
                <a:spcPct val="20000"/>
              </a:spcBef>
            </a:pPr>
            <a:r>
              <a:rPr lang="en-US" sz="2400">
                <a:solidFill>
                  <a:srgbClr val="0000FF"/>
                </a:solidFill>
              </a:rPr>
              <a:t>class </a:t>
            </a:r>
            <a:r>
              <a:rPr lang="en-US" sz="2400">
                <a:solidFill>
                  <a:srgbClr val="000000"/>
                </a:solidFill>
              </a:rPr>
              <a:t>MyClass{</a:t>
            </a:r>
          </a:p>
          <a:p>
            <a:pPr marL="342900" indent="-342900">
              <a:lnSpc>
                <a:spcPct val="120000"/>
              </a:lnSpc>
              <a:spcBef>
                <a:spcPct val="20000"/>
              </a:spcBef>
            </a:pPr>
            <a:r>
              <a:rPr lang="en-US" sz="2400">
                <a:solidFill>
                  <a:srgbClr val="000000"/>
                </a:solidFill>
              </a:rPr>
              <a:t>	</a:t>
            </a:r>
            <a:r>
              <a:rPr lang="en-US" sz="2400">
                <a:solidFill>
                  <a:srgbClr val="0000FF"/>
                </a:solidFill>
              </a:rPr>
              <a:t>public</a:t>
            </a:r>
            <a:r>
              <a:rPr lang="en-US" sz="2400">
                <a:solidFill>
                  <a:srgbClr val="000000"/>
                </a:solidFill>
              </a:rPr>
              <a:t>:</a:t>
            </a:r>
          </a:p>
          <a:p>
            <a:pPr marL="342900" indent="-342900">
              <a:lnSpc>
                <a:spcPct val="120000"/>
              </a:lnSpc>
              <a:spcBef>
                <a:spcPct val="20000"/>
              </a:spcBef>
            </a:pPr>
            <a:r>
              <a:rPr lang="en-US" sz="2400">
                <a:solidFill>
                  <a:srgbClr val="000000"/>
                </a:solidFill>
              </a:rPr>
              <a:t>		MyClass();</a:t>
            </a:r>
          </a:p>
          <a:p>
            <a:pPr marL="342900" indent="-342900">
              <a:lnSpc>
                <a:spcPct val="120000"/>
              </a:lnSpc>
              <a:spcBef>
                <a:spcPct val="20000"/>
              </a:spcBef>
            </a:pPr>
            <a:r>
              <a:rPr lang="en-US" sz="2400">
                <a:solidFill>
                  <a:srgbClr val="000000"/>
                </a:solidFill>
              </a:rPr>
              <a:t>		~MyClass();</a:t>
            </a:r>
          </a:p>
          <a:p>
            <a:pPr marL="342900" indent="-342900">
              <a:lnSpc>
                <a:spcPct val="120000"/>
              </a:lnSpc>
              <a:spcBef>
                <a:spcPct val="20000"/>
              </a:spcBef>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pPr>
            <a:r>
              <a:rPr lang="en-US" sz="2400">
                <a:solidFill>
                  <a:srgbClr val="000000"/>
                </a:solidFill>
              </a:rPr>
              <a:t>		</a:t>
            </a:r>
            <a:r>
              <a:rPr lang="en-US" sz="2400">
                <a:solidFill>
                  <a:srgbClr val="FF0303"/>
                </a:solidFill>
              </a:rPr>
              <a:t>static int count;</a:t>
            </a:r>
          </a:p>
          <a:p>
            <a:pPr marL="342900" indent="-342900">
              <a:lnSpc>
                <a:spcPct val="120000"/>
              </a:lnSpc>
              <a:spcBef>
                <a:spcPct val="20000"/>
              </a:spcBef>
            </a:pPr>
            <a:r>
              <a:rPr lang="en-US" sz="2400">
                <a:solidFill>
                  <a:srgbClr val="000000"/>
                </a:solidFill>
              </a:rPr>
              <a:t>};</a:t>
            </a:r>
          </a:p>
        </p:txBody>
      </p:sp>
    </p:spTree>
    <p:extLst>
      <p:ext uri="{BB962C8B-B14F-4D97-AF65-F5344CB8AC3E}">
        <p14:creationId xmlns:p14="http://schemas.microsoft.com/office/powerpoint/2010/main" val="379598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27</a:t>
            </a:fld>
            <a:endParaRPr lang="en-US"/>
          </a:p>
        </p:txBody>
      </p:sp>
      <p:sp>
        <p:nvSpPr>
          <p:cNvPr id="8" name="Rectangle 2"/>
          <p:cNvSpPr>
            <a:spLocks noChangeArrowheads="1"/>
          </p:cNvSpPr>
          <p:nvPr/>
        </p:nvSpPr>
        <p:spPr bwMode="auto">
          <a:xfrm>
            <a:off x="1981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pPr>
            <a:r>
              <a:rPr lang="en-US" sz="2400" b="1">
                <a:solidFill>
                  <a:srgbClr val="FF0303"/>
                </a:solidFill>
              </a:rPr>
              <a:t>int</a:t>
            </a:r>
            <a:r>
              <a:rPr lang="en-US" sz="2400" b="1">
                <a:solidFill>
                  <a:srgbClr val="000000"/>
                </a:solidFill>
              </a:rPr>
              <a:t> MyClass::count = 0;</a:t>
            </a:r>
          </a:p>
          <a:p>
            <a:pPr marL="342900" indent="-342900">
              <a:lnSpc>
                <a:spcPct val="105000"/>
              </a:lnSpc>
              <a:spcBef>
                <a:spcPct val="20000"/>
              </a:spcBef>
            </a:pPr>
            <a:r>
              <a:rPr lang="en-US" sz="2400">
                <a:solidFill>
                  <a:srgbClr val="000000"/>
                </a:solidFill>
              </a:rPr>
              <a:t>MyClass::MyClass(){</a:t>
            </a:r>
          </a:p>
          <a:p>
            <a:pPr marL="342900" indent="-342900">
              <a:lnSpc>
                <a:spcPct val="105000"/>
              </a:lnSpc>
              <a:spcBef>
                <a:spcPct val="20000"/>
              </a:spcBef>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pPr>
            <a:r>
              <a:rPr lang="en-US" sz="2400">
                <a:solidFill>
                  <a:srgbClr val="000000"/>
                </a:solidFill>
              </a:rPr>
              <a:t>}</a:t>
            </a:r>
          </a:p>
          <a:p>
            <a:pPr marL="342900" indent="-342900">
              <a:lnSpc>
                <a:spcPct val="105000"/>
              </a:lnSpc>
              <a:spcBef>
                <a:spcPct val="20000"/>
              </a:spcBef>
            </a:pPr>
            <a:r>
              <a:rPr lang="en-US" sz="2400">
                <a:solidFill>
                  <a:srgbClr val="000000"/>
                </a:solidFill>
              </a:rPr>
              <a:t>MyClass::~MyClass(){</a:t>
            </a:r>
          </a:p>
          <a:p>
            <a:pPr marL="342900" indent="-342900">
              <a:lnSpc>
                <a:spcPct val="105000"/>
              </a:lnSpc>
              <a:spcBef>
                <a:spcPct val="20000"/>
              </a:spcBef>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pPr>
            <a:r>
              <a:rPr lang="en-US" sz="2400">
                <a:solidFill>
                  <a:srgbClr val="000000"/>
                </a:solidFill>
              </a:rPr>
              <a:t>}</a:t>
            </a:r>
          </a:p>
          <a:p>
            <a:pPr marL="342900" indent="-342900">
              <a:lnSpc>
                <a:spcPct val="105000"/>
              </a:lnSpc>
              <a:spcBef>
                <a:spcPct val="20000"/>
              </a:spcBef>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pPr>
            <a:r>
              <a:rPr lang="en-US" sz="2400">
                <a:solidFill>
                  <a:srgbClr val="000000"/>
                </a:solidFill>
              </a:rPr>
              <a:t>	cout &lt;&lt; </a:t>
            </a:r>
            <a:r>
              <a:rPr lang="en-US" sz="2400">
                <a:solidFill>
                  <a:srgbClr val="000000"/>
                </a:solidFill>
              </a:rPr>
              <a:t>“There </a:t>
            </a:r>
            <a:r>
              <a:rPr lang="en-US" sz="2400">
                <a:solidFill>
                  <a:srgbClr val="000000"/>
                </a:solidFill>
              </a:rPr>
              <a:t>are currently </a:t>
            </a:r>
            <a:r>
              <a:rPr lang="en-US" sz="2400">
                <a:solidFill>
                  <a:srgbClr val="000000"/>
                </a:solidFill>
              </a:rPr>
              <a:t>” </a:t>
            </a:r>
            <a:r>
              <a:rPr lang="en-US" sz="2400">
                <a:solidFill>
                  <a:srgbClr val="000000"/>
                </a:solidFill>
              </a:rPr>
              <a:t>&lt;&lt;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pPr>
            <a:r>
              <a:rPr lang="en-US" sz="2400">
                <a:solidFill>
                  <a:srgbClr val="000000"/>
                </a:solidFill>
              </a:rPr>
              <a:t>}</a:t>
            </a:r>
          </a:p>
        </p:txBody>
      </p:sp>
    </p:spTree>
    <p:extLst>
      <p:ext uri="{BB962C8B-B14F-4D97-AF65-F5344CB8AC3E}">
        <p14:creationId xmlns:p14="http://schemas.microsoft.com/office/powerpoint/2010/main" val="3333173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28</a:t>
            </a:fld>
            <a:endParaRPr lang="en-US"/>
          </a:p>
        </p:txBody>
      </p:sp>
      <p:sp>
        <p:nvSpPr>
          <p:cNvPr id="8" name="Rectangle 2"/>
          <p:cNvSpPr>
            <a:spLocks noChangeArrowheads="1"/>
          </p:cNvSpPr>
          <p:nvPr/>
        </p:nvSpPr>
        <p:spPr bwMode="auto">
          <a:xfrm>
            <a:off x="1981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pPr>
            <a:r>
              <a:rPr lang="en-US" sz="2400">
                <a:solidFill>
                  <a:srgbClr val="0000FF"/>
                </a:solidFill>
              </a:rPr>
              <a:t>void</a:t>
            </a:r>
            <a:r>
              <a:rPr lang="en-US" sz="2400">
                <a:solidFill>
                  <a:srgbClr val="000000"/>
                </a:solidFill>
              </a:rPr>
              <a:t> main</a:t>
            </a:r>
            <a:r>
              <a:rPr lang="en-US" sz="2400">
                <a:solidFill>
                  <a:srgbClr val="000000"/>
                </a:solidFill>
              </a:rPr>
              <a:t>()</a:t>
            </a:r>
          </a:p>
          <a:p>
            <a:pPr marL="342900" indent="-342900">
              <a:lnSpc>
                <a:spcPct val="105000"/>
              </a:lnSpc>
              <a:spcBef>
                <a:spcPct val="20000"/>
              </a:spcBef>
            </a:pPr>
            <a:r>
              <a:rPr lang="en-US" sz="2400">
                <a:solidFill>
                  <a:srgbClr val="000000"/>
                </a:solidFill>
              </a:rPr>
              <a:t>{</a:t>
            </a:r>
            <a:endParaRPr lang="en-US" sz="2400">
              <a:solidFill>
                <a:srgbClr val="000000"/>
              </a:solidFill>
            </a:endParaRPr>
          </a:p>
          <a:p>
            <a:pPr marL="342900" indent="-342900">
              <a:lnSpc>
                <a:spcPct val="105000"/>
              </a:lnSpc>
              <a:spcBef>
                <a:spcPct val="20000"/>
              </a:spcBef>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pPr>
            <a:r>
              <a:rPr lang="en-US" sz="2400">
                <a:solidFill>
                  <a:srgbClr val="000000"/>
                </a:solidFill>
              </a:rPr>
              <a:t>}</a:t>
            </a:r>
          </a:p>
        </p:txBody>
      </p:sp>
    </p:spTree>
    <p:extLst>
      <p:ext uri="{BB962C8B-B14F-4D97-AF65-F5344CB8AC3E}">
        <p14:creationId xmlns:p14="http://schemas.microsoft.com/office/powerpoint/2010/main" val="1888972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371600" y="15240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a:solidFill>
                  <a:srgbClr val="0000FF"/>
                </a:solidFill>
                <a:latin typeface="Arial" pitchFamily="34" charset="0"/>
                <a:cs typeface="Arial" pitchFamily="34" charset="0"/>
              </a:rPr>
              <a:t>Phương </a:t>
            </a:r>
            <a:r>
              <a:rPr lang="en-US" dirty="0" err="1">
                <a:solidFill>
                  <a:srgbClr val="0000FF"/>
                </a:solidFill>
                <a:latin typeface="Arial" pitchFamily="34" charset="0"/>
                <a:cs typeface="Arial" pitchFamily="34" charset="0"/>
              </a:rPr>
              <a:t>thức</a:t>
            </a:r>
            <a:r>
              <a:rPr lang="en-US" dirty="0">
                <a:solidFill>
                  <a:srgbClr val="0000FF"/>
                </a:solidFill>
                <a:latin typeface="Arial" pitchFamily="34" charset="0"/>
                <a:cs typeface="Arial" pitchFamily="34" charset="0"/>
              </a:rPr>
              <a:t> static</a:t>
            </a:r>
            <a:r>
              <a:rPr lang="en-US" dirty="0">
                <a:solidFill>
                  <a:srgbClr val="0000FF"/>
                </a:solidFill>
                <a:latin typeface="Arial" pitchFamily="34" charset="0"/>
                <a:cs typeface="Arial" pitchFamily="34" charset="0"/>
              </a:rPr>
              <a:t>?</a:t>
            </a:r>
            <a:endParaRPr lang="vi-VN"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err="1">
                <a:solidFill>
                  <a:schemeClr val="tx1">
                    <a:lumMod val="95000"/>
                    <a:lumOff val="5000"/>
                  </a:schemeClr>
                </a:solidFill>
                <a:latin typeface="Arial" pitchFamily="34" charset="0"/>
                <a:cs typeface="Arial" pitchFamily="34" charset="0"/>
              </a:rPr>
              <a:t>Đối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ngoài</a:t>
            </a:r>
            <a:r>
              <a:rPr lang="vi-VN" dirty="0">
                <a:solidFill>
                  <a:schemeClr val="tx1">
                    <a:lumMod val="95000"/>
                    <a:lumOff val="5000"/>
                  </a:schemeClr>
                </a:solidFill>
                <a:latin typeface="Arial" pitchFamily="34" charset="0"/>
                <a:cs typeface="Arial" pitchFamily="34" charset="0"/>
              </a:rPr>
              <a:t> ý </a:t>
            </a:r>
            <a:r>
              <a:rPr lang="vi-VN" dirty="0" err="1">
                <a:solidFill>
                  <a:schemeClr val="tx1">
                    <a:lumMod val="95000"/>
                    <a:lumOff val="5000"/>
                  </a:schemeClr>
                </a:solidFill>
                <a:latin typeface="Arial" pitchFamily="34" charset="0"/>
                <a:cs typeface="Arial" pitchFamily="34" charset="0"/>
              </a:rPr>
              <a:t>nghĩa</a:t>
            </a:r>
            <a:r>
              <a:rPr lang="vi-VN" dirty="0">
                <a:solidFill>
                  <a:schemeClr val="tx1">
                    <a:lumMod val="95000"/>
                    <a:lumOff val="5000"/>
                  </a:schemeClr>
                </a:solidFill>
                <a:latin typeface="Arial" pitchFamily="34" charset="0"/>
                <a:cs typeface="Arial" pitchFamily="34" charset="0"/>
              </a:rPr>
              <a:t> tương </a:t>
            </a:r>
            <a:r>
              <a:rPr lang="vi-VN" dirty="0" err="1">
                <a:solidFill>
                  <a:schemeClr val="tx1">
                    <a:lumMod val="95000"/>
                    <a:lumOff val="5000"/>
                  </a:schemeClr>
                </a:solidFill>
                <a:latin typeface="Arial" pitchFamily="34" charset="0"/>
                <a:cs typeface="Arial" pitchFamily="34" charset="0"/>
              </a:rPr>
              <a:t>tự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dữ</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liệu</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còn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khác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biệt</a:t>
            </a:r>
            <a:r>
              <a:rPr lang="vi-VN" dirty="0">
                <a:solidFill>
                  <a:schemeClr val="tx1">
                    <a:lumMod val="95000"/>
                    <a:lumOff val="5000"/>
                  </a:schemeClr>
                </a:solidFill>
                <a:latin typeface="Arial" pitchFamily="34" charset="0"/>
                <a:cs typeface="Arial" pitchFamily="34" charset="0"/>
              </a:rPr>
              <a:t> cơ </a:t>
            </a:r>
            <a:r>
              <a:rPr lang="vi-VN" dirty="0" err="1">
                <a:solidFill>
                  <a:schemeClr val="tx1">
                    <a:lumMod val="95000"/>
                    <a:lumOff val="5000"/>
                  </a:schemeClr>
                </a:solidFill>
                <a:latin typeface="Arial" pitchFamily="34" charset="0"/>
                <a:cs typeface="Arial" pitchFamily="34" charset="0"/>
              </a:rPr>
              <a:t>bản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là</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việc</a:t>
            </a:r>
            <a:r>
              <a:rPr lang="vi-VN" dirty="0">
                <a:solidFill>
                  <a:schemeClr val="tx1">
                    <a:lumMod val="95000"/>
                    <a:lumOff val="5000"/>
                  </a:schemeClr>
                </a:solidFill>
                <a:latin typeface="Arial" pitchFamily="34" charset="0"/>
                <a:cs typeface="Arial" pitchFamily="34" charset="0"/>
              </a:rPr>
              <a:t> cho </a:t>
            </a:r>
            <a:r>
              <a:rPr lang="vi-VN" dirty="0" err="1">
                <a:solidFill>
                  <a:schemeClr val="tx1">
                    <a:lumMod val="95000"/>
                    <a:lumOff val="5000"/>
                  </a:schemeClr>
                </a:solidFill>
                <a:latin typeface="Arial" pitchFamily="34" charset="0"/>
                <a:cs typeface="Arial" pitchFamily="34" charset="0"/>
              </a:rPr>
              <a:t>phép</a:t>
            </a:r>
            <a:r>
              <a:rPr lang="vi-VN" dirty="0">
                <a:solidFill>
                  <a:schemeClr val="tx1">
                    <a:lumMod val="95000"/>
                    <a:lumOff val="5000"/>
                  </a:schemeClr>
                </a:solidFill>
                <a:latin typeface="Arial" pitchFamily="34" charset="0"/>
                <a:cs typeface="Arial" pitchFamily="34" charset="0"/>
              </a:rPr>
              <a:t> truy </a:t>
            </a:r>
            <a:r>
              <a:rPr lang="vi-VN" dirty="0" err="1">
                <a:solidFill>
                  <a:schemeClr val="tx1">
                    <a:lumMod val="95000"/>
                    <a:lumOff val="5000"/>
                  </a:schemeClr>
                </a:solidFill>
                <a:latin typeface="Arial" pitchFamily="34" charset="0"/>
                <a:cs typeface="Arial" pitchFamily="34" charset="0"/>
              </a:rPr>
              <a:t>cập</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đến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khi </a:t>
            </a:r>
            <a:r>
              <a:rPr lang="vi-VN" dirty="0">
                <a:solidFill>
                  <a:srgbClr val="FF3300"/>
                </a:solidFill>
                <a:latin typeface="Arial" pitchFamily="34" charset="0"/>
                <a:cs typeface="Arial" pitchFamily="34" charset="0"/>
              </a:rPr>
              <a:t>chưa khai </a:t>
            </a:r>
            <a:r>
              <a:rPr lang="vi-VN" dirty="0" err="1">
                <a:solidFill>
                  <a:srgbClr val="FF3300"/>
                </a:solidFill>
                <a:latin typeface="Arial" pitchFamily="34" charset="0"/>
                <a:cs typeface="Arial" pitchFamily="34" charset="0"/>
              </a:rPr>
              <a:t>báo</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đối</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tượng</a:t>
            </a:r>
            <a:r>
              <a:rPr lang="vi-VN" dirty="0">
                <a:solidFill>
                  <a:schemeClr val="tx1">
                    <a:lumMod val="95000"/>
                    <a:lumOff val="5000"/>
                  </a:schemeClr>
                </a:solidFill>
                <a:latin typeface="Arial" pitchFamily="34" charset="0"/>
                <a:cs typeface="Arial" pitchFamily="34" charset="0"/>
              </a:rPr>
              <a:t> (thông qua tên </a:t>
            </a:r>
            <a:r>
              <a:rPr lang="vi-VN" dirty="0" err="1">
                <a:solidFill>
                  <a:schemeClr val="tx1">
                    <a:lumMod val="95000"/>
                    <a:lumOff val="5000"/>
                  </a:schemeClr>
                </a:solidFill>
                <a:latin typeface="Arial" pitchFamily="34" charset="0"/>
                <a:cs typeface="Arial" pitchFamily="34" charset="0"/>
              </a:rPr>
              <a:t>lớp</a:t>
            </a:r>
            <a:r>
              <a:rPr lang="vi-VN" dirty="0">
                <a:solidFill>
                  <a:schemeClr val="tx1">
                    <a:lumMod val="95000"/>
                    <a:lumOff val="5000"/>
                  </a:schemeClr>
                </a:solidFill>
                <a:latin typeface="Arial" pitchFamily="34" charset="0"/>
                <a:cs typeface="Arial" pitchFamily="34" charset="0"/>
              </a:rPr>
              <a:t>)</a:t>
            </a:r>
            <a:endParaRPr lang="en-US" dirty="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611745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Các ngôn ngữ OOP có các phương thức để thực hiện công việc này một cách </a:t>
            </a:r>
            <a:r>
              <a:rPr lang="en-US" i="1" smtClean="0">
                <a:solidFill>
                  <a:srgbClr val="0000FF"/>
                </a:solidFill>
                <a:latin typeface="Arial" pitchFamily="34" charset="0"/>
                <a:cs typeface="Arial" pitchFamily="34" charset="0"/>
              </a:rPr>
              <a:t>“tự động”</a:t>
            </a:r>
            <a:r>
              <a:rPr lang="en-US" smtClean="0">
                <a:latin typeface="Arial" pitchFamily="34" charset="0"/>
                <a:cs typeface="Arial" pitchFamily="34" charset="0"/>
              </a:rPr>
              <a:t> gọi là </a:t>
            </a:r>
            <a:r>
              <a:rPr lang="en-US" i="1" smtClean="0">
                <a:solidFill>
                  <a:srgbClr val="0000FF"/>
                </a:solidFill>
                <a:latin typeface="Arial" pitchFamily="34" charset="0"/>
                <a:cs typeface="Arial" pitchFamily="34" charset="0"/>
              </a:rPr>
              <a:t>phương thức thiết lập</a:t>
            </a:r>
            <a:r>
              <a:rPr lang="en-US" smtClean="0">
                <a:latin typeface="Arial" pitchFamily="34" charset="0"/>
                <a:cs typeface="Arial" pitchFamily="34" charset="0"/>
              </a:rPr>
              <a:t> và </a:t>
            </a:r>
            <a:r>
              <a:rPr lang="en-US" i="1" smtClean="0">
                <a:solidFill>
                  <a:srgbClr val="0000FF"/>
                </a:solidFill>
                <a:latin typeface="Arial" pitchFamily="34" charset="0"/>
                <a:cs typeface="Arial" pitchFamily="34" charset="0"/>
              </a:rPr>
              <a:t>phương thức hủy bỏ</a:t>
            </a:r>
            <a:r>
              <a:rPr lang="en-US" smtClean="0">
                <a:latin typeface="Arial" pitchFamily="34" charset="0"/>
                <a:cs typeface="Arial" pitchFamily="34" charset="0"/>
              </a:rPr>
              <a:t>.</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a:t>
            </a:fld>
            <a:endParaRPr lang="en-US"/>
          </a:p>
        </p:txBody>
      </p:sp>
      <p:pic>
        <p:nvPicPr>
          <p:cNvPr id="4100" name="Picture 4" descr="http://www-numi.fnal.gov/offline_software/srt_public_context/WebDocs/Companion/cxx_crib/const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1"/>
            <a:ext cx="6172200" cy="25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33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410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Các thành viên lớp tĩnh public </a:t>
            </a:r>
            <a:r>
              <a:rPr lang="vi-VN">
                <a:solidFill>
                  <a:schemeClr val="tx1">
                    <a:lumMod val="95000"/>
                    <a:lumOff val="5000"/>
                  </a:schemeClr>
                </a:solidFill>
                <a:latin typeface="Arial" pitchFamily="34" charset="0"/>
                <a:cs typeface="Arial" pitchFamily="34" charset="0"/>
              </a:rPr>
              <a:t>có thể được truy cập thông qua bất kỳ đối tượng nào của lớp đó, hoặc chúng có thể được truy cập thông qua tên lớp sử dụng toán tử định phạm </a:t>
            </a:r>
            <a:r>
              <a:rPr lang="vi-VN">
                <a:solidFill>
                  <a:schemeClr val="tx1">
                    <a:lumMod val="95000"/>
                    <a:lumOff val="5000"/>
                  </a:schemeClr>
                </a:solidFill>
                <a:latin typeface="Arial" pitchFamily="34" charset="0"/>
                <a:cs typeface="Arial" pitchFamily="34" charset="0"/>
              </a:rPr>
              <a:t>vi.</a:t>
            </a:r>
            <a:endParaRPr lang="en-US">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a:solidFill>
                  <a:srgbClr val="0066FF"/>
                </a:solidFill>
                <a:latin typeface="Arial" pitchFamily="34" charset="0"/>
                <a:cs typeface="Arial" pitchFamily="34" charset="0"/>
              </a:rPr>
              <a:t>Các </a:t>
            </a:r>
            <a:r>
              <a:rPr lang="vi-VN">
                <a:solidFill>
                  <a:srgbClr val="0066FF"/>
                </a:solidFill>
                <a:latin typeface="Arial" pitchFamily="34" charset="0"/>
                <a:cs typeface="Arial" pitchFamily="34" charset="0"/>
              </a:rPr>
              <a:t>thành viên lớp tĩnh private và protected </a:t>
            </a:r>
            <a:r>
              <a:rPr lang="vi-VN">
                <a:solidFill>
                  <a:schemeClr val="tx1">
                    <a:lumMod val="95000"/>
                    <a:lumOff val="5000"/>
                  </a:schemeClr>
                </a:solidFill>
                <a:latin typeface="Arial" pitchFamily="34" charset="0"/>
                <a:cs typeface="Arial" pitchFamily="34" charset="0"/>
              </a:rPr>
              <a:t>phải được truy cập thông qua các hàm thành viên public của lớp hoặc thông qua các friend của </a:t>
            </a:r>
            <a:r>
              <a:rPr lang="vi-VN">
                <a:solidFill>
                  <a:schemeClr val="tx1">
                    <a:lumMod val="95000"/>
                    <a:lumOff val="5000"/>
                  </a:schemeClr>
                </a:solidFill>
                <a:latin typeface="Arial" pitchFamily="34" charset="0"/>
                <a:cs typeface="Arial" pitchFamily="34" charset="0"/>
              </a:rPr>
              <a:t>lớp.</a:t>
            </a:r>
            <a:endParaRPr lang="en-US">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a:solidFill>
                  <a:srgbClr val="FF3300"/>
                </a:solidFill>
                <a:latin typeface="Arial" pitchFamily="34" charset="0"/>
                <a:cs typeface="Arial" pitchFamily="34" charset="0"/>
              </a:rPr>
              <a:t>Các </a:t>
            </a:r>
            <a:r>
              <a:rPr lang="vi-VN">
                <a:solidFill>
                  <a:srgbClr val="FF3300"/>
                </a:solidFill>
                <a:latin typeface="Arial" pitchFamily="34" charset="0"/>
                <a:cs typeface="Arial" pitchFamily="34" charset="0"/>
              </a:rPr>
              <a:t>thành viên lớp tĩnh tồn tại ngay cả khi đối tượng của lớp đó không tồn tại</a:t>
            </a:r>
            <a:r>
              <a:rPr lang="vi-VN">
                <a:solidFill>
                  <a:srgbClr val="FF3300"/>
                </a:solidFill>
                <a:latin typeface="Arial" pitchFamily="34" charset="0"/>
                <a:cs typeface="Arial" pitchFamily="34" charset="0"/>
              </a:rPr>
              <a:t>.</a:t>
            </a:r>
            <a:endParaRPr lang="en-US">
              <a:solidFill>
                <a:srgbClr val="FF3300"/>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3910163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81600"/>
          </a:xfrm>
        </p:spPr>
        <p:txBody>
          <a:bodyPr>
            <a:normAutofit fontScale="92500" lnSpcReduction="20000"/>
          </a:bodyPr>
          <a:lstStyle/>
          <a:p>
            <a:pPr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Để </a:t>
            </a:r>
            <a:r>
              <a:rPr lang="vi-VN">
                <a:solidFill>
                  <a:srgbClr val="0066FF"/>
                </a:solidFill>
                <a:latin typeface="Arial" pitchFamily="34" charset="0"/>
                <a:cs typeface="Arial" pitchFamily="34" charset="0"/>
              </a:rPr>
              <a:t>truy cập một thành viên lớp tĩnh public </a:t>
            </a:r>
            <a:r>
              <a:rPr lang="vi-VN">
                <a:solidFill>
                  <a:schemeClr val="tx1">
                    <a:lumMod val="95000"/>
                    <a:lumOff val="5000"/>
                  </a:schemeClr>
                </a:solidFill>
                <a:latin typeface="Arial" pitchFamily="34" charset="0"/>
                <a:cs typeface="Arial" pitchFamily="34" charset="0"/>
              </a:rPr>
              <a:t>khi các đối tượng của lớp không tồn tại, đơn giản </a:t>
            </a:r>
            <a:r>
              <a:rPr lang="vi-VN">
                <a:solidFill>
                  <a:srgbClr val="FF3300"/>
                </a:solidFill>
                <a:latin typeface="Arial" pitchFamily="34" charset="0"/>
                <a:cs typeface="Arial" pitchFamily="34" charset="0"/>
              </a:rPr>
              <a:t>thêm vào đầu tên lớp và toán tử định phạm vi </a:t>
            </a:r>
            <a:r>
              <a:rPr lang="vi-VN">
                <a:solidFill>
                  <a:schemeClr val="tx1">
                    <a:lumMod val="95000"/>
                    <a:lumOff val="5000"/>
                  </a:schemeClr>
                </a:solidFill>
                <a:latin typeface="Arial" pitchFamily="34" charset="0"/>
                <a:cs typeface="Arial" pitchFamily="34" charset="0"/>
              </a:rPr>
              <a:t>cho thành viên dữ </a:t>
            </a:r>
            <a:r>
              <a:rPr lang="vi-VN">
                <a:solidFill>
                  <a:schemeClr val="tx1">
                    <a:lumMod val="95000"/>
                    <a:lumOff val="5000"/>
                  </a:schemeClr>
                </a:solidFill>
                <a:latin typeface="Arial" pitchFamily="34" charset="0"/>
                <a:cs typeface="Arial" pitchFamily="34" charset="0"/>
              </a:rPr>
              <a:t>liệu.</a:t>
            </a:r>
            <a:endParaRPr lang="en-US">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a:solidFill>
                  <a:srgbClr val="0066FF"/>
                </a:solidFill>
                <a:latin typeface="Arial" pitchFamily="34" charset="0"/>
                <a:cs typeface="Arial" pitchFamily="34" charset="0"/>
              </a:rPr>
              <a:t>Để </a:t>
            </a:r>
            <a:r>
              <a:rPr lang="vi-VN">
                <a:solidFill>
                  <a:srgbClr val="0066FF"/>
                </a:solidFill>
                <a:latin typeface="Arial" pitchFamily="34" charset="0"/>
                <a:cs typeface="Arial" pitchFamily="34" charset="0"/>
              </a:rPr>
              <a:t>truy cập một thành viên lớp tĩnh private hoặc protected</a:t>
            </a:r>
            <a:r>
              <a:rPr lang="vi-VN">
                <a:solidFill>
                  <a:schemeClr val="tx1">
                    <a:lumMod val="95000"/>
                    <a:lumOff val="5000"/>
                  </a:schemeClr>
                </a:solidFill>
                <a:latin typeface="Arial" pitchFamily="34" charset="0"/>
                <a:cs typeface="Arial" pitchFamily="34" charset="0"/>
              </a:rPr>
              <a:t> khi các đối tượng của lớp không tồn tại, một </a:t>
            </a:r>
            <a:r>
              <a:rPr lang="vi-VN">
                <a:solidFill>
                  <a:srgbClr val="FF3300"/>
                </a:solidFill>
                <a:latin typeface="Arial" pitchFamily="34" charset="0"/>
                <a:cs typeface="Arial" pitchFamily="34" charset="0"/>
              </a:rPr>
              <a:t>hàm thành viên public</a:t>
            </a:r>
            <a:r>
              <a:rPr lang="vi-VN">
                <a:solidFill>
                  <a:schemeClr val="tx1">
                    <a:lumMod val="95000"/>
                    <a:lumOff val="5000"/>
                  </a:schemeClr>
                </a:solidFill>
                <a:latin typeface="Arial" pitchFamily="34" charset="0"/>
                <a:cs typeface="Arial" pitchFamily="34" charset="0"/>
              </a:rPr>
              <a:t> phải được cung cấp và hàm phải được gọi bởi thêm vào đầu tên của nó với tên lớp và toán tử định phạm vi. </a:t>
            </a:r>
            <a:endParaRPr lang="en-US">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4224793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fontScale="85000" lnSpcReduction="10000"/>
          </a:bodyPr>
          <a:lstStyle/>
          <a:p>
            <a:pPr algn="just">
              <a:lnSpc>
                <a:spcPct val="120000"/>
              </a:lnSpc>
              <a:buFont typeface="Wingdings" pitchFamily="2" charset="2"/>
              <a:buChar char="v"/>
            </a:pPr>
            <a:r>
              <a:rPr lang="en-US" sz="3300">
                <a:latin typeface="Arial" pitchFamily="34" charset="0"/>
                <a:cs typeface="Arial" pitchFamily="34" charset="0"/>
              </a:rPr>
              <a:t>Xét đoạn chương trình sau:</a:t>
            </a:r>
          </a:p>
          <a:p>
            <a:pPr>
              <a:buNone/>
            </a:pPr>
            <a:r>
              <a:rPr lang="en-US" smtClean="0"/>
              <a:t>	</a:t>
            </a:r>
            <a:r>
              <a:rPr lang="en-US" smtClean="0">
                <a:solidFill>
                  <a:srgbClr val="0000FF"/>
                </a:solidFill>
              </a:rPr>
              <a:t>#include &lt;iostream.h&gt;</a:t>
            </a:r>
          </a:p>
          <a:p>
            <a:pPr>
              <a:buNone/>
            </a:pPr>
            <a:r>
              <a:rPr lang="en-US" smtClean="0">
                <a:solidFill>
                  <a:srgbClr val="0000FF"/>
                </a:solidFill>
              </a:rPr>
              <a:t>	void main(){</a:t>
            </a:r>
          </a:p>
          <a:p>
            <a:pPr>
              <a:buNone/>
            </a:pPr>
            <a:r>
              <a:rPr lang="en-US" smtClean="0">
                <a:solidFill>
                  <a:srgbClr val="0000FF"/>
                </a:solidFill>
              </a:rPr>
              <a:t>	    cout &lt;&lt; "Hello, world.\n";</a:t>
            </a:r>
          </a:p>
          <a:p>
            <a:pPr>
              <a:buNone/>
            </a:pPr>
            <a:r>
              <a:rPr lang="en-US" smtClean="0">
                <a:solidFill>
                  <a:srgbClr val="0000FF"/>
                </a:solidFill>
              </a:rPr>
              <a:t>	}</a:t>
            </a:r>
          </a:p>
          <a:p>
            <a:pPr algn="just">
              <a:lnSpc>
                <a:spcPct val="120000"/>
              </a:lnSpc>
              <a:buFont typeface="Wingdings" pitchFamily="2" charset="2"/>
              <a:buChar char="v"/>
            </a:pPr>
            <a:r>
              <a:rPr lang="en-US" smtClean="0">
                <a:latin typeface="Arial" pitchFamily="34" charset="0"/>
                <a:cs typeface="Arial" pitchFamily="34" charset="0"/>
              </a:rPr>
              <a:t>Hãy sửa lại đoạn chương trình trên để có kết xuất:</a:t>
            </a:r>
          </a:p>
          <a:p>
            <a:pPr lvl="1">
              <a:buNone/>
            </a:pPr>
            <a:r>
              <a:rPr lang="en-US" smtClean="0">
                <a:solidFill>
                  <a:srgbClr val="FF0303"/>
                </a:solidFill>
              </a:rPr>
              <a:t>Entering a C++ program saying...</a:t>
            </a:r>
          </a:p>
          <a:p>
            <a:pPr lvl="1">
              <a:buNone/>
            </a:pPr>
            <a:r>
              <a:rPr lang="en-US" smtClean="0">
                <a:solidFill>
                  <a:srgbClr val="FF0303"/>
                </a:solidFill>
              </a:rPr>
              <a:t>Hello, world.</a:t>
            </a:r>
          </a:p>
          <a:p>
            <a:pPr lvl="1">
              <a:buNone/>
            </a:pPr>
            <a:r>
              <a:rPr lang="en-US" smtClean="0">
                <a:solidFill>
                  <a:srgbClr val="FF0303"/>
                </a:solidFill>
              </a:rPr>
              <a:t>And then exitting…</a:t>
            </a:r>
          </a:p>
          <a:p>
            <a:pPr algn="just">
              <a:lnSpc>
                <a:spcPct val="120000"/>
              </a:lnSpc>
              <a:buFont typeface="Wingdings" pitchFamily="2" charset="2"/>
              <a:buChar char="v"/>
            </a:pPr>
            <a:r>
              <a:rPr lang="en-US" smtClean="0">
                <a:latin typeface="Arial" pitchFamily="34" charset="0"/>
                <a:cs typeface="Arial" pitchFamily="34" charset="0"/>
              </a:rPr>
              <a:t>Yêu cầu không thay đổi hàm main() dưới bất kỳ hình thức nào.</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3236479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33</a:t>
            </a:fld>
            <a:endParaRPr lang="en-US"/>
          </a:p>
        </p:txBody>
      </p:sp>
      <p:sp>
        <p:nvSpPr>
          <p:cNvPr id="8" name="Rectangle 2"/>
          <p:cNvSpPr>
            <a:spLocks noChangeArrowheads="1"/>
          </p:cNvSpPr>
          <p:nvPr/>
        </p:nvSpPr>
        <p:spPr bwMode="auto">
          <a:xfrm>
            <a:off x="1981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pPr>
            <a:r>
              <a:rPr lang="en-US" sz="2400">
                <a:solidFill>
                  <a:srgbClr val="0000FF"/>
                </a:solidFill>
              </a:rPr>
              <a:t>#include </a:t>
            </a:r>
            <a:r>
              <a:rPr lang="en-US" sz="2400">
                <a:solidFill>
                  <a:srgbClr val="000000"/>
                </a:solidFill>
              </a:rPr>
              <a:t>&lt;iostream.h&gt;</a:t>
            </a:r>
          </a:p>
          <a:p>
            <a:pPr marL="342900" indent="-342900">
              <a:lnSpc>
                <a:spcPct val="115000"/>
              </a:lnSpc>
              <a:spcBef>
                <a:spcPct val="20000"/>
              </a:spcBef>
            </a:pPr>
            <a:r>
              <a:rPr lang="en-US" sz="2400">
                <a:solidFill>
                  <a:srgbClr val="0000FF"/>
                </a:solidFill>
              </a:rPr>
              <a:t>class</a:t>
            </a:r>
            <a:r>
              <a:rPr lang="en-US" sz="2400">
                <a:solidFill>
                  <a:srgbClr val="000000"/>
                </a:solidFill>
              </a:rPr>
              <a:t> Dummy{</a:t>
            </a:r>
          </a:p>
          <a:p>
            <a:pPr marL="342900" indent="-342900">
              <a:lnSpc>
                <a:spcPct val="115000"/>
              </a:lnSpc>
              <a:spcBef>
                <a:spcPct val="20000"/>
              </a:spcBef>
            </a:pPr>
            <a:r>
              <a:rPr lang="en-US" sz="2400">
                <a:solidFill>
                  <a:srgbClr val="0000FF"/>
                </a:solidFill>
              </a:rPr>
              <a:t>public</a:t>
            </a:r>
            <a:r>
              <a:rPr lang="en-US" sz="2400">
                <a:solidFill>
                  <a:srgbClr val="000000"/>
                </a:solidFill>
              </a:rPr>
              <a:t>:</a:t>
            </a:r>
          </a:p>
          <a:p>
            <a:pPr marL="342900" indent="-342900">
              <a:lnSpc>
                <a:spcPct val="115000"/>
              </a:lnSpc>
              <a:spcBef>
                <a:spcPct val="20000"/>
              </a:spcBef>
            </a:pPr>
            <a:r>
              <a:rPr lang="en-US" sz="2400">
                <a:solidFill>
                  <a:srgbClr val="000000"/>
                </a:solidFill>
              </a:rPr>
              <a:t>   </a:t>
            </a:r>
            <a:r>
              <a:rPr lang="en-US" sz="2400">
                <a:solidFill>
                  <a:srgbClr val="FF0303"/>
                </a:solidFill>
              </a:rPr>
              <a:t>Dummy()</a:t>
            </a:r>
            <a:r>
              <a:rPr lang="en-US" sz="2400">
                <a:solidFill>
                  <a:srgbClr val="000000"/>
                </a:solidFill>
              </a:rPr>
              <a:t>{cout &lt;&lt; "Entering a C++ program saying...\n";}</a:t>
            </a:r>
          </a:p>
          <a:p>
            <a:pPr marL="342900" indent="-342900">
              <a:lnSpc>
                <a:spcPct val="115000"/>
              </a:lnSpc>
              <a:spcBef>
                <a:spcPct val="20000"/>
              </a:spcBef>
            </a:pPr>
            <a:r>
              <a:rPr lang="en-US" sz="2400">
                <a:solidFill>
                  <a:srgbClr val="000000"/>
                </a:solidFill>
              </a:rPr>
              <a:t>   </a:t>
            </a:r>
            <a:r>
              <a:rPr lang="en-US" sz="2400">
                <a:solidFill>
                  <a:srgbClr val="FF0303"/>
                </a:solidFill>
              </a:rPr>
              <a:t>~Dummy()</a:t>
            </a:r>
            <a:r>
              <a:rPr lang="en-US" sz="2400">
                <a:solidFill>
                  <a:srgbClr val="000000"/>
                </a:solidFill>
              </a:rPr>
              <a:t>{cout &lt;&lt; "And then exitting...";}</a:t>
            </a:r>
          </a:p>
          <a:p>
            <a:pPr marL="342900" indent="-342900">
              <a:lnSpc>
                <a:spcPct val="115000"/>
              </a:lnSpc>
              <a:spcBef>
                <a:spcPct val="20000"/>
              </a:spcBef>
            </a:pPr>
            <a:r>
              <a:rPr lang="en-US" sz="2400">
                <a:solidFill>
                  <a:srgbClr val="000000"/>
                </a:solidFill>
              </a:rPr>
              <a:t>};</a:t>
            </a:r>
          </a:p>
          <a:p>
            <a:pPr marL="342900" indent="-342900">
              <a:lnSpc>
                <a:spcPct val="115000"/>
              </a:lnSpc>
              <a:spcBef>
                <a:spcPct val="20000"/>
              </a:spcBef>
            </a:pPr>
            <a:r>
              <a:rPr lang="en-US" sz="2400">
                <a:solidFill>
                  <a:srgbClr val="FF0303"/>
                </a:solidFill>
              </a:rPr>
              <a:t>Dummy A;</a:t>
            </a:r>
          </a:p>
          <a:p>
            <a:pPr marL="342900" indent="-342900">
              <a:lnSpc>
                <a:spcPct val="115000"/>
              </a:lnSpc>
              <a:spcBef>
                <a:spcPct val="20000"/>
              </a:spcBef>
            </a:pPr>
            <a:r>
              <a:rPr lang="en-US" sz="2400">
                <a:solidFill>
                  <a:srgbClr val="0000FF"/>
                </a:solidFill>
              </a:rPr>
              <a:t>void</a:t>
            </a:r>
            <a:r>
              <a:rPr lang="en-US" sz="2400">
                <a:solidFill>
                  <a:srgbClr val="000000"/>
                </a:solidFill>
              </a:rPr>
              <a:t> main(){</a:t>
            </a:r>
          </a:p>
          <a:p>
            <a:pPr marL="342900" indent="-342900">
              <a:lnSpc>
                <a:spcPct val="115000"/>
              </a:lnSpc>
              <a:spcBef>
                <a:spcPct val="20000"/>
              </a:spcBef>
            </a:pPr>
            <a:r>
              <a:rPr lang="en-US" sz="2400">
                <a:solidFill>
                  <a:srgbClr val="000000"/>
                </a:solidFill>
              </a:rPr>
              <a:t>    cout &lt;&lt; "Hello, world.\n";</a:t>
            </a:r>
          </a:p>
          <a:p>
            <a:pPr marL="342900" indent="-342900">
              <a:lnSpc>
                <a:spcPct val="115000"/>
              </a:lnSpc>
              <a:spcBef>
                <a:spcPct val="20000"/>
              </a:spcBef>
            </a:pPr>
            <a:r>
              <a:rPr lang="en-US" sz="2400">
                <a:solidFill>
                  <a:srgbClr val="000000"/>
                </a:solidFill>
              </a:rPr>
              <a:t>}</a:t>
            </a:r>
          </a:p>
        </p:txBody>
      </p:sp>
    </p:spTree>
    <p:extLst>
      <p:ext uri="{BB962C8B-B14F-4D97-AF65-F5344CB8AC3E}">
        <p14:creationId xmlns:p14="http://schemas.microsoft.com/office/powerpoint/2010/main" val="312357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25144"/>
          </a:xfrm>
        </p:spPr>
        <p:txBody>
          <a:bodyPr>
            <a:normAutofit fontScale="92500"/>
          </a:bodyPr>
          <a:lstStyle/>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Viết chương trình cho phép </a:t>
            </a:r>
            <a:r>
              <a:rPr lang="en-US" b="1" i="1">
                <a:solidFill>
                  <a:srgbClr val="660033"/>
                </a:solidFill>
                <a:latin typeface="Arial" pitchFamily="34" charset="0"/>
                <a:cs typeface="Arial" pitchFamily="34" charset="0"/>
              </a:rPr>
              <a:t>nhập</a:t>
            </a:r>
            <a:r>
              <a:rPr lang="en-US">
                <a:solidFill>
                  <a:srgbClr val="660033"/>
                </a:solidFill>
                <a:latin typeface="Arial" pitchFamily="34" charset="0"/>
                <a:cs typeface="Arial" pitchFamily="34" charset="0"/>
              </a:rPr>
              <a:t>,</a:t>
            </a:r>
            <a:r>
              <a:rPr lang="en-US">
                <a:latin typeface="Arial" pitchFamily="34" charset="0"/>
                <a:cs typeface="Arial" pitchFamily="34" charset="0"/>
              </a:rPr>
              <a:t> </a:t>
            </a:r>
            <a:r>
              <a:rPr lang="en-US" b="1" i="1">
                <a:solidFill>
                  <a:srgbClr val="0000CC"/>
                </a:solidFill>
                <a:latin typeface="Arial" pitchFamily="34" charset="0"/>
                <a:cs typeface="Arial" pitchFamily="34" charset="0"/>
              </a:rPr>
              <a:t>xuất, khởi tạo</a:t>
            </a:r>
            <a:r>
              <a:rPr lang="en-US">
                <a:latin typeface="Arial" pitchFamily="34" charset="0"/>
                <a:cs typeface="Arial" pitchFamily="34" charset="0"/>
              </a:rPr>
              <a:t> </a:t>
            </a:r>
            <a:r>
              <a:rPr lang="en-US" u="sng">
                <a:solidFill>
                  <a:srgbClr val="FF0000"/>
                </a:solidFill>
                <a:latin typeface="Arial" pitchFamily="34" charset="0"/>
                <a:cs typeface="Arial" pitchFamily="34" charset="0"/>
              </a:rPr>
              <a:t>1 học sinh. Thông tin cần quan tâm về 1 học sinh</a:t>
            </a:r>
            <a:r>
              <a:rPr lang="en-US">
                <a:latin typeface="Arial" pitchFamily="34" charset="0"/>
                <a:cs typeface="Arial" pitchFamily="34" charset="0"/>
              </a:rPr>
              <a:t>: Mã học sinh (8 ký tự), họ tên học sinh (30 ký tự), điểm toán (int), điểm văn (int).</a:t>
            </a:r>
            <a:endParaRPr lang="vi-VN">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a:latin typeface="Arial" pitchFamily="34" charset="0"/>
                <a:cs typeface="Arial" pitchFamily="34" charset="0"/>
              </a:rPr>
              <a:t>Danh từ: Học sinh </a:t>
            </a:r>
            <a:r>
              <a:rPr lang="en-US">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a:latin typeface="Arial" pitchFamily="34" charset="0"/>
                <a:cs typeface="Arial" pitchFamily="34" charset="0"/>
              </a:rPr>
              <a:t>Nhập một hs </a:t>
            </a:r>
            <a:r>
              <a:rPr lang="en-US">
                <a:latin typeface="Arial" pitchFamily="34" charset="0"/>
                <a:cs typeface="Arial" pitchFamily="34" charset="0"/>
                <a:sym typeface="Wingdings" pitchFamily="2" charset="2"/>
              </a:rPr>
              <a:t> Hàm Nhap()</a:t>
            </a:r>
          </a:p>
          <a:p>
            <a:pPr lvl="1">
              <a:lnSpc>
                <a:spcPct val="120000"/>
              </a:lnSpc>
              <a:buFont typeface="Wingdings" pitchFamily="2" charset="2"/>
              <a:buChar char="§"/>
            </a:pPr>
            <a:r>
              <a:rPr lang="en-US">
                <a:latin typeface="Arial" pitchFamily="34" charset="0"/>
                <a:cs typeface="Arial" pitchFamily="34" charset="0"/>
                <a:sym typeface="Wingdings" pitchFamily="2" charset="2"/>
              </a:rPr>
              <a:t>Xuất một hs  Hàm Xuat();</a:t>
            </a: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21638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lvl="0"/>
            <a:r>
              <a:rPr lang="en-US" dirty="0" err="1"/>
              <a:t>Xây</a:t>
            </a:r>
            <a:r>
              <a:rPr lang="en-US" dirty="0"/>
              <a:t> </a:t>
            </a:r>
            <a:r>
              <a:rPr lang="en-US" dirty="0" err="1"/>
              <a:t>dựng</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số</a:t>
            </a:r>
            <a:r>
              <a:rPr lang="en-US" dirty="0"/>
              <a:t> </a:t>
            </a:r>
            <a:r>
              <a:rPr lang="en-US" dirty="0" err="1"/>
              <a:t>phức</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smtClean="0"/>
              <a:t>dữ</a:t>
            </a:r>
            <a:r>
              <a:rPr lang="en-US" dirty="0" smtClean="0"/>
              <a:t> </a:t>
            </a:r>
            <a:r>
              <a:rPr lang="en-US" dirty="0" err="1"/>
              <a:t>liệu</a:t>
            </a:r>
            <a:r>
              <a:rPr lang="en-US" dirty="0"/>
              <a:t> </a:t>
            </a:r>
            <a:r>
              <a:rPr lang="en-US" dirty="0" err="1"/>
              <a:t>thực</a:t>
            </a:r>
            <a:r>
              <a:rPr lang="en-US" dirty="0"/>
              <a:t>, </a:t>
            </a:r>
            <a:r>
              <a:rPr lang="en-US" dirty="0" err="1"/>
              <a:t>ảo</a:t>
            </a:r>
            <a:r>
              <a:rPr lang="en-US" dirty="0"/>
              <a:t> </a:t>
            </a:r>
            <a:r>
              <a:rPr lang="en-US" dirty="0" err="1"/>
              <a:t>và</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xuất</a:t>
            </a:r>
            <a:r>
              <a:rPr lang="en-US" dirty="0"/>
              <a:t>, </a:t>
            </a:r>
            <a:r>
              <a:rPr lang="en-US" dirty="0" err="1"/>
              <a:t>nhập</a:t>
            </a:r>
            <a:r>
              <a:rPr lang="en-US" dirty="0"/>
              <a:t>, </a:t>
            </a:r>
            <a:r>
              <a:rPr lang="en-US" dirty="0" err="1"/>
              <a:t>định</a:t>
            </a:r>
            <a:r>
              <a:rPr lang="en-US" dirty="0"/>
              <a:t> </a:t>
            </a:r>
            <a:r>
              <a:rPr lang="en-US" dirty="0" err="1"/>
              <a:t>giá</a:t>
            </a:r>
            <a:r>
              <a:rPr lang="en-US" dirty="0"/>
              <a:t> </a:t>
            </a:r>
            <a:r>
              <a:rPr lang="en-US" dirty="0" err="1"/>
              <a:t>trũ</a:t>
            </a:r>
            <a:r>
              <a:rPr lang="en-US" dirty="0"/>
              <a:t> </a:t>
            </a:r>
            <a:r>
              <a:rPr lang="en-US" dirty="0" err="1"/>
              <a:t>cho</a:t>
            </a:r>
            <a:r>
              <a:rPr lang="en-US" dirty="0"/>
              <a:t> </a:t>
            </a:r>
            <a:r>
              <a:rPr lang="en-US" dirty="0" err="1"/>
              <a:t>số</a:t>
            </a:r>
            <a:r>
              <a:rPr lang="en-US" dirty="0"/>
              <a:t> </a:t>
            </a:r>
            <a:r>
              <a:rPr lang="en-US" dirty="0" err="1"/>
              <a:t>phức</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a:t>
            </a:r>
            <a:endParaRPr lang="vi-VN" dirty="0"/>
          </a:p>
          <a:p>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nhập</a:t>
            </a:r>
            <a:r>
              <a:rPr lang="en-US" dirty="0"/>
              <a:t> </a:t>
            </a:r>
            <a:r>
              <a:rPr lang="en-US" dirty="0" err="1"/>
              <a:t>vào</a:t>
            </a:r>
            <a:r>
              <a:rPr lang="en-US" dirty="0"/>
              <a:t> </a:t>
            </a:r>
            <a:r>
              <a:rPr lang="en-US" dirty="0" err="1"/>
              <a:t>hai</a:t>
            </a:r>
            <a:r>
              <a:rPr lang="en-US" dirty="0"/>
              <a:t> </a:t>
            </a:r>
            <a:r>
              <a:rPr lang="en-US" dirty="0" err="1"/>
              <a:t>số</a:t>
            </a:r>
            <a:r>
              <a:rPr lang="en-US" dirty="0"/>
              <a:t> </a:t>
            </a:r>
            <a:r>
              <a:rPr lang="en-US" dirty="0" err="1"/>
              <a:t>phức</a:t>
            </a:r>
            <a:r>
              <a:rPr lang="en-US" dirty="0"/>
              <a:t>, in </a:t>
            </a:r>
            <a:r>
              <a:rPr lang="en-US" dirty="0" err="1"/>
              <a:t>ra</a:t>
            </a:r>
            <a:r>
              <a:rPr lang="en-US" dirty="0"/>
              <a:t> </a:t>
            </a:r>
            <a:r>
              <a:rPr lang="en-US" dirty="0" err="1"/>
              <a:t>kết</a:t>
            </a:r>
            <a:r>
              <a:rPr lang="en-US" dirty="0"/>
              <a:t> </a:t>
            </a:r>
            <a:r>
              <a:rPr lang="en-US" dirty="0" err="1"/>
              <a:t>quả</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 </a:t>
            </a:r>
            <a:r>
              <a:rPr lang="en-US" dirty="0" err="1"/>
              <a:t>kể</a:t>
            </a:r>
            <a:r>
              <a:rPr lang="en-US" dirty="0"/>
              <a:t> </a:t>
            </a:r>
            <a:r>
              <a:rPr lang="en-US" dirty="0" err="1"/>
              <a:t>trên</a:t>
            </a:r>
            <a:r>
              <a:rPr lang="en-US" dirty="0"/>
              <a:t>.</a:t>
            </a:r>
            <a:endParaRPr lang="vi-VN" dirty="0"/>
          </a:p>
          <a:p>
            <a:r>
              <a:rPr lang="en-US" dirty="0"/>
              <a:t> </a:t>
            </a:r>
            <a:endParaRPr lang="vi-VN" dirty="0"/>
          </a:p>
          <a:p>
            <a:endParaRPr lang="vi-VN" dirty="0"/>
          </a:p>
        </p:txBody>
      </p:sp>
      <p:sp>
        <p:nvSpPr>
          <p:cNvPr id="5" name="Footer Placeholder 4"/>
          <p:cNvSpPr>
            <a:spLocks noGrp="1"/>
          </p:cNvSpPr>
          <p:nvPr>
            <p:ph type="ftr" sz="quarter" idx="11"/>
          </p:nvPr>
        </p:nvSpPr>
        <p:spPr/>
        <p:txBody>
          <a:bodyPr/>
          <a:lstStyle/>
          <a:p>
            <a:pPr>
              <a:defRPr/>
            </a:pPr>
            <a:r>
              <a:rPr lang="vi-VN" smtClean="0"/>
              <a:t>Lập trình hướng đối tượng</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4145635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điểm</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hoành</a:t>
            </a:r>
            <a:r>
              <a:rPr lang="en-US" dirty="0"/>
              <a:t> </a:t>
            </a:r>
            <a:r>
              <a:rPr lang="en-US" dirty="0" err="1"/>
              <a:t>độ</a:t>
            </a:r>
            <a:r>
              <a:rPr lang="en-US" dirty="0"/>
              <a:t> </a:t>
            </a:r>
            <a:r>
              <a:rPr lang="en-US" dirty="0" err="1"/>
              <a:t>và</a:t>
            </a:r>
            <a:r>
              <a:rPr lang="en-US" dirty="0"/>
              <a:t> </a:t>
            </a:r>
            <a:r>
              <a:rPr lang="en-US" dirty="0" err="1"/>
              <a:t>tung</a:t>
            </a:r>
            <a:r>
              <a:rPr lang="en-US" dirty="0"/>
              <a:t> </a:t>
            </a:r>
            <a:r>
              <a:rPr lang="en-US" dirty="0" err="1"/>
              <a:t>độ</a:t>
            </a:r>
            <a:r>
              <a:rPr lang="en-US" dirty="0"/>
              <a:t>. </a:t>
            </a:r>
            <a:r>
              <a:rPr lang="en-US" dirty="0" err="1"/>
              <a:t>Viết</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a:t>
            </a:r>
            <a:r>
              <a:rPr lang="en-US" dirty="0" err="1"/>
              <a:t>điểm</a:t>
            </a:r>
            <a:r>
              <a:rPr lang="en-US" dirty="0"/>
              <a:t>, </a:t>
            </a:r>
            <a:r>
              <a:rPr lang="en-US" dirty="0" err="1"/>
              <a:t>lấy</a:t>
            </a:r>
            <a:r>
              <a:rPr lang="en-US" dirty="0"/>
              <a:t> </a:t>
            </a:r>
            <a:r>
              <a:rPr lang="en-US" dirty="0" err="1"/>
              <a:t>hoành</a:t>
            </a:r>
            <a:r>
              <a:rPr lang="en-US" dirty="0"/>
              <a:t> </a:t>
            </a:r>
            <a:r>
              <a:rPr lang="en-US" dirty="0" err="1"/>
              <a:t>độ</a:t>
            </a:r>
            <a:r>
              <a:rPr lang="en-US" dirty="0"/>
              <a:t>, </a:t>
            </a:r>
            <a:r>
              <a:rPr lang="en-US" dirty="0" err="1"/>
              <a:t>tung</a:t>
            </a:r>
            <a:r>
              <a:rPr lang="en-US" dirty="0"/>
              <a:t> </a:t>
            </a:r>
            <a:r>
              <a:rPr lang="en-US" dirty="0" err="1"/>
              <a:t>độ</a:t>
            </a:r>
            <a:r>
              <a:rPr lang="en-US" dirty="0"/>
              <a:t>, </a:t>
            </a:r>
            <a:r>
              <a:rPr lang="en-US" dirty="0" err="1"/>
              <a:t>tịnh</a:t>
            </a:r>
            <a:r>
              <a:rPr lang="en-US" dirty="0"/>
              <a:t> </a:t>
            </a:r>
            <a:r>
              <a:rPr lang="en-US" dirty="0" err="1"/>
              <a:t>tiến</a:t>
            </a:r>
            <a:r>
              <a:rPr lang="en-US" dirty="0"/>
              <a:t>, </a:t>
            </a:r>
            <a:r>
              <a:rPr lang="en-US" dirty="0" err="1"/>
              <a:t>nhập</a:t>
            </a:r>
            <a:r>
              <a:rPr lang="en-US" dirty="0"/>
              <a:t>, </a:t>
            </a:r>
            <a:r>
              <a:rPr lang="en-US" dirty="0" err="1"/>
              <a:t>xuất</a:t>
            </a:r>
            <a:r>
              <a:rPr lang="en-US" dirty="0"/>
              <a:t> </a:t>
            </a:r>
            <a:r>
              <a:rPr lang="en-US" dirty="0" err="1"/>
              <a:t>một</a:t>
            </a:r>
            <a:r>
              <a:rPr lang="en-US" dirty="0"/>
              <a:t> </a:t>
            </a:r>
            <a:r>
              <a:rPr lang="en-US" dirty="0" err="1"/>
              <a:t>điểm</a:t>
            </a:r>
            <a:r>
              <a:rPr lang="en-US" dirty="0"/>
              <a:t>, </a:t>
            </a:r>
            <a:r>
              <a:rPr lang="en-US" dirty="0" err="1"/>
              <a:t>hàm</a:t>
            </a:r>
            <a:r>
              <a:rPr lang="en-US" dirty="0"/>
              <a:t> </a:t>
            </a:r>
            <a:r>
              <a:rPr lang="en-US" dirty="0" err="1"/>
              <a:t>vẽ</a:t>
            </a:r>
            <a:r>
              <a:rPr lang="en-US" dirty="0"/>
              <a:t> </a:t>
            </a:r>
            <a:r>
              <a:rPr lang="en-US" dirty="0" err="1"/>
              <a:t>điểm</a:t>
            </a:r>
            <a:r>
              <a:rPr lang="en-US" dirty="0"/>
              <a:t> </a:t>
            </a:r>
            <a:r>
              <a:rPr lang="en-US" dirty="0" err="1"/>
              <a:t>trong</a:t>
            </a:r>
            <a:r>
              <a:rPr lang="en-US" dirty="0"/>
              <a:t> </a:t>
            </a:r>
            <a:r>
              <a:rPr lang="en-US" dirty="0" err="1"/>
              <a:t>chế</a:t>
            </a:r>
            <a:r>
              <a:rPr lang="en-US" dirty="0"/>
              <a:t> </a:t>
            </a:r>
            <a:r>
              <a:rPr lang="en-US" dirty="0" err="1"/>
              <a:t>độ</a:t>
            </a:r>
            <a:r>
              <a:rPr lang="en-US" dirty="0"/>
              <a:t> </a:t>
            </a:r>
            <a:r>
              <a:rPr lang="en-US" dirty="0" err="1"/>
              <a:t>đồ</a:t>
            </a:r>
            <a:r>
              <a:rPr lang="en-US" dirty="0"/>
              <a:t> </a:t>
            </a:r>
            <a:r>
              <a:rPr lang="en-US" dirty="0" err="1"/>
              <a:t>họa</a:t>
            </a:r>
            <a:endParaRPr lang="vi-VN" dirty="0"/>
          </a:p>
        </p:txBody>
      </p:sp>
      <p:sp>
        <p:nvSpPr>
          <p:cNvPr id="5" name="Footer Placeholder 4"/>
          <p:cNvSpPr>
            <a:spLocks noGrp="1"/>
          </p:cNvSpPr>
          <p:nvPr>
            <p:ph type="ftr" sz="quarter" idx="11"/>
          </p:nvPr>
        </p:nvSpPr>
        <p:spPr/>
        <p:txBody>
          <a:bodyPr/>
          <a:lstStyle/>
          <a:p>
            <a:pPr>
              <a:defRPr/>
            </a:pPr>
            <a:r>
              <a:rPr lang="vi-VN" smtClean="0"/>
              <a:t>Lập trình hướng đối tượng</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277094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92500" lnSpcReduction="20000"/>
          </a:bodyPr>
          <a:lstStyle/>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TamGiac</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tam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huỷ</a:t>
            </a:r>
            <a:r>
              <a:rPr lang="en-US" dirty="0"/>
              <a:t> </a:t>
            </a:r>
            <a:r>
              <a:rPr lang="en-US" dirty="0" err="1"/>
              <a:t>bỏ</a:t>
            </a:r>
            <a:r>
              <a:rPr lang="en-US" dirty="0"/>
              <a:t> (</a:t>
            </a:r>
            <a:r>
              <a:rPr lang="en-US" dirty="0" err="1"/>
              <a:t>nếu</a:t>
            </a:r>
            <a:r>
              <a:rPr lang="en-US" dirty="0"/>
              <a:t> </a:t>
            </a:r>
            <a:r>
              <a:rPr lang="en-US" dirty="0" err="1"/>
              <a:t>có</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nhập</a:t>
            </a:r>
            <a:r>
              <a:rPr lang="en-US" dirty="0"/>
              <a:t>, </a:t>
            </a:r>
            <a:r>
              <a:rPr lang="en-US" dirty="0" err="1"/>
              <a:t>xuất</a:t>
            </a:r>
            <a:r>
              <a:rPr lang="en-US" dirty="0"/>
              <a:t>, </a:t>
            </a:r>
            <a:r>
              <a:rPr lang="en-US" dirty="0" err="1"/>
              <a:t>tịnh</a:t>
            </a:r>
            <a:r>
              <a:rPr lang="en-US" dirty="0"/>
              <a:t> </a:t>
            </a:r>
            <a:r>
              <a:rPr lang="en-US" dirty="0" err="1"/>
              <a:t>tiến</a:t>
            </a:r>
            <a:r>
              <a:rPr lang="en-US" dirty="0"/>
              <a:t>, quay, </a:t>
            </a:r>
            <a:r>
              <a:rPr lang="en-US" dirty="0" err="1"/>
              <a:t>phóng</a:t>
            </a:r>
            <a:r>
              <a:rPr lang="en-US" dirty="0"/>
              <a:t> to, </a:t>
            </a:r>
            <a:r>
              <a:rPr lang="en-US" dirty="0" err="1"/>
              <a:t>thu</a:t>
            </a:r>
            <a:r>
              <a:rPr lang="en-US" dirty="0"/>
              <a:t> </a:t>
            </a:r>
            <a:r>
              <a:rPr lang="en-US" dirty="0" err="1"/>
              <a:t>nhỏ</a:t>
            </a:r>
            <a:r>
              <a:rPr lang="en-US" dirty="0"/>
              <a:t> </a:t>
            </a:r>
            <a:r>
              <a:rPr lang="en-US" dirty="0" err="1"/>
              <a:t>và</a:t>
            </a:r>
            <a:r>
              <a:rPr lang="en-US" dirty="0"/>
              <a:t> </a:t>
            </a:r>
            <a:r>
              <a:rPr lang="en-US" dirty="0" err="1"/>
              <a:t>ve</a:t>
            </a:r>
            <a:r>
              <a:rPr lang="en-US" dirty="0"/>
              <a:t> tam </a:t>
            </a:r>
            <a:r>
              <a:rPr lang="en-US" dirty="0" err="1"/>
              <a:t>giác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DaGiac</a:t>
            </a:r>
            <a:r>
              <a:rPr lang="en-US" dirty="0"/>
              <a:t> </a:t>
            </a:r>
            <a:r>
              <a:rPr lang="en-US" dirty="0" err="1"/>
              <a:t>để</a:t>
            </a:r>
            <a:r>
              <a:rPr lang="en-US" dirty="0"/>
              <a:t> </a:t>
            </a:r>
            <a:r>
              <a:rPr lang="en-US" dirty="0" err="1"/>
              <a:t>biểu</a:t>
            </a:r>
            <a:r>
              <a:rPr lang="en-US" dirty="0"/>
              <a:t> </a:t>
            </a:r>
            <a:r>
              <a:rPr lang="en-US" dirty="0" err="1"/>
              <a:t>dien</a:t>
            </a:r>
            <a:r>
              <a:rPr lang="en-US" dirty="0"/>
              <a:t> </a:t>
            </a:r>
            <a:r>
              <a:rPr lang="en-US" dirty="0" err="1"/>
              <a:t>khái</a:t>
            </a:r>
            <a:r>
              <a:rPr lang="en-US" dirty="0"/>
              <a:t> </a:t>
            </a:r>
            <a:r>
              <a:rPr lang="en-US" dirty="0" err="1"/>
              <a:t>niệm</a:t>
            </a:r>
            <a:r>
              <a:rPr lang="en-US" dirty="0"/>
              <a:t> </a:t>
            </a:r>
            <a:r>
              <a:rPr lang="en-US" dirty="0" err="1"/>
              <a:t>đa</a:t>
            </a:r>
            <a:r>
              <a:rPr lang="en-US" dirty="0"/>
              <a:t>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lớp</a:t>
            </a:r>
            <a:r>
              <a:rPr lang="en-US" dirty="0"/>
              <a:t>  </a:t>
            </a:r>
            <a:r>
              <a:rPr lang="en-US" dirty="0" err="1"/>
              <a:t>TamGiac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thời</a:t>
            </a:r>
            <a:r>
              <a:rPr lang="en-US" dirty="0"/>
              <a:t> </a:t>
            </a:r>
            <a:r>
              <a:rPr lang="en-US" dirty="0" err="1"/>
              <a:t>gian</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giờ</a:t>
            </a:r>
            <a:r>
              <a:rPr lang="en-US" dirty="0"/>
              <a:t>, </a:t>
            </a:r>
            <a:r>
              <a:rPr lang="en-US" dirty="0" err="1"/>
              <a:t>phút</a:t>
            </a:r>
            <a:r>
              <a:rPr lang="en-US" dirty="0"/>
              <a:t>, </a:t>
            </a:r>
            <a:r>
              <a:rPr lang="en-US" dirty="0" err="1"/>
              <a:t>giây</a:t>
            </a:r>
            <a:r>
              <a:rPr lang="en-US" dirty="0"/>
              <a:t> </a:t>
            </a:r>
            <a:r>
              <a:rPr lang="en-US" dirty="0" err="1"/>
              <a:t>với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thích</a:t>
            </a:r>
            <a:r>
              <a:rPr lang="en-US" dirty="0"/>
              <a:t> </a:t>
            </a:r>
            <a:r>
              <a:rPr lang="en-US" dirty="0" err="1"/>
              <a:t>hợp</a:t>
            </a:r>
            <a:r>
              <a:rPr lang="en-US" dirty="0"/>
              <a:t>.</a:t>
            </a:r>
            <a:endParaRPr lang="vi-VN" dirty="0"/>
          </a:p>
          <a:p>
            <a:endParaRPr lang="vi-VN" dirty="0"/>
          </a:p>
        </p:txBody>
      </p:sp>
      <p:sp>
        <p:nvSpPr>
          <p:cNvPr id="5" name="Footer Placeholder 4"/>
          <p:cNvSpPr>
            <a:spLocks noGrp="1"/>
          </p:cNvSpPr>
          <p:nvPr>
            <p:ph type="ftr" sz="quarter" idx="11"/>
          </p:nvPr>
        </p:nvSpPr>
        <p:spPr/>
        <p:txBody>
          <a:bodyPr/>
          <a:lstStyle/>
          <a:p>
            <a:pPr>
              <a:defRPr/>
            </a:pPr>
            <a:r>
              <a:rPr lang="vi-VN" smtClean="0"/>
              <a:t>Lập trình hướng đối tượng</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3707483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38</a:t>
            </a:fld>
            <a:endParaRPr lang="en-US"/>
          </a:p>
        </p:txBody>
      </p:sp>
      <p:grpSp>
        <p:nvGrpSpPr>
          <p:cNvPr id="7" name="Group 4"/>
          <p:cNvGrpSpPr>
            <a:grpSpLocks/>
          </p:cNvGrpSpPr>
          <p:nvPr/>
        </p:nvGrpSpPr>
        <p:grpSpPr bwMode="auto">
          <a:xfrm>
            <a:off x="4495800" y="1490664"/>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1860831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fontScale="92500" lnSpcReduction="20000"/>
          </a:bodyPr>
          <a:lstStyle/>
          <a:p>
            <a:pPr algn="just">
              <a:lnSpc>
                <a:spcPct val="120000"/>
              </a:lnSpc>
              <a:buFont typeface="Wingdings" pitchFamily="2" charset="2"/>
              <a:buChar char="v"/>
            </a:pPr>
            <a:r>
              <a:rPr lang="en-US">
                <a:solidFill>
                  <a:srgbClr val="0000FF"/>
                </a:solidFill>
                <a:latin typeface="Arial" pitchFamily="34" charset="0"/>
                <a:cs typeface="Arial" pitchFamily="34" charset="0"/>
              </a:rPr>
              <a:t>Phương thức thiết lập hay còn gọi là constructor, </a:t>
            </a:r>
            <a:r>
              <a:rPr lang="en-US">
                <a:latin typeface="Arial" pitchFamily="34" charset="0"/>
                <a:cs typeface="Arial" pitchFamily="34" charset="0"/>
              </a:rPr>
              <a:t>là một loại </a:t>
            </a:r>
            <a:r>
              <a:rPr lang="en-US">
                <a:solidFill>
                  <a:srgbClr val="0000FF"/>
                </a:solidFill>
                <a:latin typeface="Arial" pitchFamily="34" charset="0"/>
                <a:cs typeface="Arial" pitchFamily="34" charset="0"/>
              </a:rPr>
              <a:t>phương thức đặc biệt</a:t>
            </a:r>
            <a:r>
              <a:rPr lang="en-US">
                <a:latin typeface="Arial" pitchFamily="34" charset="0"/>
                <a:cs typeface="Arial" pitchFamily="34" charset="0"/>
              </a:rPr>
              <a:t> </a:t>
            </a:r>
            <a:r>
              <a:rPr lang="en-US">
                <a:solidFill>
                  <a:srgbClr val="FF0303"/>
                </a:solidFill>
                <a:latin typeface="Arial" pitchFamily="34" charset="0"/>
                <a:cs typeface="Arial" pitchFamily="34" charset="0"/>
              </a:rPr>
              <a:t>dùng để khởi tạo thể hiện của lớp.</a:t>
            </a:r>
          </a:p>
          <a:p>
            <a:pPr algn="just">
              <a:lnSpc>
                <a:spcPct val="120000"/>
              </a:lnSpc>
              <a:buFont typeface="Wingdings" pitchFamily="2" charset="2"/>
              <a:buChar char="v"/>
            </a:pPr>
            <a:r>
              <a:rPr lang="en-US">
                <a:latin typeface="Arial" pitchFamily="34" charset="0"/>
                <a:cs typeface="Arial" pitchFamily="34" charset="0"/>
              </a:rPr>
              <a:t>Bất kỳ một đối tượng nào được khai báo đều phải sử dụng một </a:t>
            </a:r>
            <a:r>
              <a:rPr lang="en-US">
                <a:solidFill>
                  <a:srgbClr val="0000FF"/>
                </a:solidFill>
                <a:latin typeface="Arial" pitchFamily="34" charset="0"/>
                <a:cs typeface="Arial" pitchFamily="34" charset="0"/>
              </a:rPr>
              <a:t>hàm thiết lập để khởi tạo các giá trị thành phần của đối tượng.</a:t>
            </a:r>
            <a:endParaRPr lang="en-US">
              <a:latin typeface="Arial" pitchFamily="34" charset="0"/>
              <a:cs typeface="Arial" pitchFamily="34" charset="0"/>
            </a:endParaRPr>
          </a:p>
          <a:p>
            <a:pPr algn="just">
              <a:lnSpc>
                <a:spcPct val="120000"/>
              </a:lnSpc>
              <a:buFont typeface="Wingdings" pitchFamily="2" charset="2"/>
              <a:buChar char="v"/>
            </a:pPr>
            <a:r>
              <a:rPr lang="en-US">
                <a:latin typeface="Arial" pitchFamily="34" charset="0"/>
                <a:cs typeface="Arial" pitchFamily="34" charset="0"/>
              </a:rPr>
              <a:t>Hàm thiết lập được khai báo </a:t>
            </a:r>
            <a:r>
              <a:rPr lang="en-US">
                <a:solidFill>
                  <a:srgbClr val="0000FF"/>
                </a:solidFill>
                <a:latin typeface="Arial" pitchFamily="34" charset="0"/>
                <a:cs typeface="Arial" pitchFamily="34" charset="0"/>
              </a:rPr>
              <a:t>giống như một phương thức</a:t>
            </a:r>
            <a:r>
              <a:rPr lang="en-US">
                <a:latin typeface="Arial" pitchFamily="34" charset="0"/>
                <a:cs typeface="Arial" pitchFamily="34" charset="0"/>
              </a:rPr>
              <a:t> với </a:t>
            </a:r>
            <a:r>
              <a:rPr lang="en-US">
                <a:solidFill>
                  <a:srgbClr val="0000FF"/>
                </a:solidFill>
                <a:latin typeface="Arial" pitchFamily="34" charset="0"/>
                <a:cs typeface="Arial" pitchFamily="34" charset="0"/>
              </a:rPr>
              <a:t>tên phương thức trùng với tên lớp </a:t>
            </a:r>
            <a:r>
              <a:rPr lang="en-US">
                <a:latin typeface="Arial" pitchFamily="34" charset="0"/>
                <a:cs typeface="Arial" pitchFamily="34" charset="0"/>
              </a:rPr>
              <a:t>và </a:t>
            </a:r>
            <a:r>
              <a:rPr lang="en-US">
                <a:solidFill>
                  <a:srgbClr val="0000FF"/>
                </a:solidFill>
                <a:latin typeface="Arial" pitchFamily="34" charset="0"/>
                <a:cs typeface="Arial" pitchFamily="34" charset="0"/>
              </a:rPr>
              <a:t>không có giá trị trả về (kể cả void)</a:t>
            </a:r>
            <a:r>
              <a:rPr lang="en-US">
                <a:latin typeface="Arial" pitchFamily="34" charset="0"/>
                <a:cs typeface="Arial" pitchFamily="34" charset="0"/>
              </a:rPr>
              <a:t>.</a:t>
            </a:r>
          </a:p>
          <a:p>
            <a:pPr algn="just">
              <a:lnSpc>
                <a:spcPct val="120000"/>
              </a:lnSpc>
              <a:buFont typeface="Wingdings" pitchFamily="2" charset="2"/>
              <a:buChar char="v"/>
            </a:pPr>
            <a:r>
              <a:rPr lang="en-US">
                <a:solidFill>
                  <a:srgbClr val="0000FF"/>
                </a:solidFill>
                <a:latin typeface="Arial" pitchFamily="34" charset="0"/>
                <a:cs typeface="Arial" pitchFamily="34" charset="0"/>
              </a:rPr>
              <a:t>Constructor</a:t>
            </a:r>
            <a:r>
              <a:rPr lang="en-US">
                <a:latin typeface="Arial" pitchFamily="34" charset="0"/>
                <a:cs typeface="Arial" pitchFamily="34" charset="0"/>
              </a:rPr>
              <a:t> phải có thuộc tính </a:t>
            </a:r>
            <a:r>
              <a:rPr lang="en-US">
                <a:solidFill>
                  <a:srgbClr val="0000FF"/>
                </a:solidFill>
                <a:latin typeface="Arial" pitchFamily="34" charset="0"/>
                <a:cs typeface="Arial" pitchFamily="34" charset="0"/>
              </a:rPr>
              <a:t>public</a:t>
            </a:r>
            <a:endParaRPr lang="en-US">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4</a:t>
            </a:fld>
            <a:endParaRPr lang="en-US"/>
          </a:p>
        </p:txBody>
      </p:sp>
    </p:spTree>
    <p:extLst>
      <p:ext uri="{BB962C8B-B14F-4D97-AF65-F5344CB8AC3E}">
        <p14:creationId xmlns:p14="http://schemas.microsoft.com/office/powerpoint/2010/main" val="11264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a:bodyPr>
          <a:lstStyle/>
          <a:p>
            <a:pPr algn="just">
              <a:lnSpc>
                <a:spcPct val="120000"/>
              </a:lnSpc>
              <a:buFont typeface="Wingdings" pitchFamily="2" charset="2"/>
              <a:buChar char="v"/>
            </a:pPr>
            <a:r>
              <a:rPr lang="vi-VN">
                <a:solidFill>
                  <a:srgbClr val="0000FF"/>
                </a:solidFill>
                <a:latin typeface="Arial" pitchFamily="34" charset="0"/>
                <a:cs typeface="Arial" pitchFamily="34" charset="0"/>
              </a:rPr>
              <a:t>Constructor</a:t>
            </a:r>
            <a:r>
              <a:rPr lang="vi-VN">
                <a:latin typeface="Arial" pitchFamily="34" charset="0"/>
                <a:cs typeface="Arial" pitchFamily="34" charset="0"/>
              </a:rPr>
              <a:t> có thể được </a:t>
            </a:r>
            <a:r>
              <a:rPr lang="vi-VN">
                <a:solidFill>
                  <a:srgbClr val="FF3300"/>
                </a:solidFill>
                <a:latin typeface="Arial" pitchFamily="34" charset="0"/>
                <a:cs typeface="Arial" pitchFamily="34" charset="0"/>
              </a:rPr>
              <a:t>khai báo chồng </a:t>
            </a:r>
            <a:r>
              <a:rPr lang="vi-VN">
                <a:latin typeface="Arial" pitchFamily="34" charset="0"/>
                <a:cs typeface="Arial" pitchFamily="34" charset="0"/>
              </a:rPr>
              <a:t>như các hàm C++ thông thường </a:t>
            </a:r>
            <a:r>
              <a:rPr lang="vi-VN">
                <a:latin typeface="Arial" pitchFamily="34" charset="0"/>
                <a:cs typeface="Arial" pitchFamily="34" charset="0"/>
              </a:rPr>
              <a:t>khác</a:t>
            </a:r>
            <a:r>
              <a:rPr lang="en-US">
                <a:latin typeface="Arial" pitchFamily="34" charset="0"/>
                <a:cs typeface="Arial" pitchFamily="34" charset="0"/>
              </a:rPr>
              <a:t> hay không?</a:t>
            </a:r>
          </a:p>
          <a:p>
            <a:pPr algn="just">
              <a:lnSpc>
                <a:spcPct val="120000"/>
              </a:lnSpc>
              <a:buFont typeface="Wingdings" pitchFamily="2" charset="2"/>
              <a:buChar char="v"/>
            </a:pPr>
            <a:endParaRPr lang="vi-VN">
              <a:latin typeface="Arial" pitchFamily="34" charset="0"/>
              <a:cs typeface="Arial" pitchFamily="34" charset="0"/>
            </a:endParaRPr>
          </a:p>
          <a:p>
            <a:pPr algn="just">
              <a:lnSpc>
                <a:spcPct val="120000"/>
              </a:lnSpc>
              <a:buFont typeface="Wingdings" pitchFamily="2" charset="2"/>
              <a:buChar char="v"/>
            </a:pPr>
            <a:r>
              <a:rPr lang="vi-VN">
                <a:solidFill>
                  <a:srgbClr val="0000FF"/>
                </a:solidFill>
                <a:latin typeface="Arial" pitchFamily="34" charset="0"/>
                <a:cs typeface="Arial" pitchFamily="34" charset="0"/>
              </a:rPr>
              <a:t>Constructor</a:t>
            </a:r>
            <a:r>
              <a:rPr lang="vi-VN">
                <a:latin typeface="Arial" pitchFamily="34" charset="0"/>
                <a:cs typeface="Arial" pitchFamily="34" charset="0"/>
              </a:rPr>
              <a:t> có thể được khai báo với các </a:t>
            </a:r>
            <a:r>
              <a:rPr lang="vi-VN">
                <a:solidFill>
                  <a:srgbClr val="FF3300"/>
                </a:solidFill>
                <a:latin typeface="Arial" pitchFamily="34" charset="0"/>
                <a:cs typeface="Arial" pitchFamily="34" charset="0"/>
              </a:rPr>
              <a:t>tham số có giá trị ngầm </a:t>
            </a:r>
            <a:r>
              <a:rPr lang="vi-VN">
                <a:solidFill>
                  <a:srgbClr val="FF3300"/>
                </a:solidFill>
                <a:latin typeface="Arial" pitchFamily="34" charset="0"/>
                <a:cs typeface="Arial" pitchFamily="34" charset="0"/>
              </a:rPr>
              <a:t>định</a:t>
            </a:r>
            <a:r>
              <a:rPr lang="en-US">
                <a:latin typeface="Arial" pitchFamily="34" charset="0"/>
                <a:cs typeface="Arial" pitchFamily="34" charset="0"/>
              </a:rPr>
              <a:t> hay không?</a:t>
            </a:r>
            <a:endParaRPr lang="en-US">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796495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6</a:t>
            </a:fld>
            <a:endParaRPr lang="en-US"/>
          </a:p>
        </p:txBody>
      </p:sp>
      <p:sp>
        <p:nvSpPr>
          <p:cNvPr id="8" name="Rectangle 2"/>
          <p:cNvSpPr>
            <a:spLocks noChangeArrowheads="1"/>
          </p:cNvSpPr>
          <p:nvPr/>
        </p:nvSpPr>
        <p:spPr bwMode="auto">
          <a:xfrm>
            <a:off x="1905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pPr>
            <a:r>
              <a:rPr lang="en-US" sz="2200">
                <a:solidFill>
                  <a:srgbClr val="0000FF"/>
                </a:solidFill>
              </a:rPr>
              <a:t>class</a:t>
            </a:r>
            <a:r>
              <a:rPr lang="en-US" sz="2200">
                <a:solidFill>
                  <a:srgbClr val="000000"/>
                </a:solidFill>
              </a:rPr>
              <a:t> point{</a:t>
            </a:r>
          </a:p>
          <a:p>
            <a:pPr marL="342900" indent="-342900">
              <a:lnSpc>
                <a:spcPct val="105000"/>
              </a:lnSpc>
              <a:spcBef>
                <a:spcPct val="20000"/>
              </a:spcBef>
            </a:pPr>
            <a:r>
              <a:rPr lang="en-US" sz="2200">
                <a:solidFill>
                  <a:srgbClr val="000000"/>
                </a:solidFill>
              </a:rPr>
              <a:t>  	</a:t>
            </a:r>
            <a:r>
              <a:rPr lang="en-US" sz="2200" i="1">
                <a:solidFill>
                  <a:srgbClr val="000000"/>
                </a:solidFill>
              </a:rPr>
              <a:t>/*Khai báo các thành phần dữ liệu*/</a:t>
            </a:r>
          </a:p>
          <a:p>
            <a:pPr marL="342900" indent="-342900">
              <a:lnSpc>
                <a:spcPct val="105000"/>
              </a:lnSpc>
              <a:spcBef>
                <a:spcPct val="20000"/>
              </a:spcBef>
            </a:pPr>
            <a:r>
              <a:rPr lang="en-US" sz="2200">
                <a:solidFill>
                  <a:srgbClr val="000000"/>
                </a:solidFill>
              </a:rPr>
              <a:t> 	</a:t>
            </a:r>
            <a:r>
              <a:rPr lang="en-US" sz="2200">
                <a:solidFill>
                  <a:srgbClr val="0000FF"/>
                </a:solidFill>
              </a:rPr>
              <a:t>int</a:t>
            </a:r>
            <a:r>
              <a:rPr lang="en-US" sz="2200">
                <a:solidFill>
                  <a:srgbClr val="000000"/>
                </a:solidFill>
              </a:rPr>
              <a:t> x, y;</a:t>
            </a:r>
          </a:p>
          <a:p>
            <a:pPr marL="342900" indent="-342900">
              <a:lnSpc>
                <a:spcPct val="105000"/>
              </a:lnSpc>
              <a:spcBef>
                <a:spcPct val="20000"/>
              </a:spcBef>
            </a:pPr>
            <a:r>
              <a:rPr lang="en-US" sz="2200">
                <a:solidFill>
                  <a:srgbClr val="000000"/>
                </a:solidFill>
              </a:rPr>
              <a:t>	</a:t>
            </a:r>
            <a:r>
              <a:rPr lang="en-US" sz="2200">
                <a:solidFill>
                  <a:srgbClr val="0000FF"/>
                </a:solidFill>
              </a:rPr>
              <a:t>public</a:t>
            </a:r>
            <a:r>
              <a:rPr lang="en-US" sz="2200">
                <a:solidFill>
                  <a:srgbClr val="000000"/>
                </a:solidFill>
              </a:rPr>
              <a:t>:</a:t>
            </a:r>
          </a:p>
          <a:p>
            <a:pPr marL="342900" indent="-342900">
              <a:lnSpc>
                <a:spcPct val="105000"/>
              </a:lnSpc>
              <a:spcBef>
                <a:spcPct val="20000"/>
              </a:spcBef>
            </a:pPr>
            <a:r>
              <a:rPr lang="en-US" sz="2200">
                <a:solidFill>
                  <a:srgbClr val="000000"/>
                </a:solidFill>
              </a:rPr>
              <a:t>  		point() { x = 0; y = </a:t>
            </a:r>
            <a:r>
              <a:rPr lang="en-US" sz="2200">
                <a:solidFill>
                  <a:srgbClr val="000000"/>
                </a:solidFill>
              </a:rPr>
              <a:t>0; }  </a:t>
            </a:r>
            <a:r>
              <a:rPr lang="en-US" sz="2200" i="1">
                <a:solidFill>
                  <a:srgbClr val="000000"/>
                </a:solidFill>
              </a:rPr>
              <a:t>/*Hàm </a:t>
            </a:r>
            <a:r>
              <a:rPr lang="en-US" sz="2200" i="1">
                <a:solidFill>
                  <a:srgbClr val="000000"/>
                </a:solidFill>
              </a:rPr>
              <a:t>thiết lập mặc </a:t>
            </a:r>
            <a:r>
              <a:rPr lang="en-US" sz="2200" i="1">
                <a:solidFill>
                  <a:srgbClr val="000000"/>
                </a:solidFill>
              </a:rPr>
              <a:t>định*/</a:t>
            </a:r>
          </a:p>
          <a:p>
            <a:pPr marL="342900" indent="-342900">
              <a:lnSpc>
                <a:spcPct val="105000"/>
              </a:lnSpc>
              <a:spcBef>
                <a:spcPct val="20000"/>
              </a:spcBef>
            </a:pPr>
            <a:r>
              <a:rPr lang="en-US" sz="2200">
                <a:solidFill>
                  <a:srgbClr val="000000"/>
                </a:solidFill>
              </a:rPr>
              <a:t>  		point(</a:t>
            </a:r>
            <a:r>
              <a:rPr lang="en-US" sz="2200">
                <a:solidFill>
                  <a:srgbClr val="0000FF"/>
                </a:solidFill>
              </a:rPr>
              <a:t>int</a:t>
            </a:r>
            <a:r>
              <a:rPr lang="en-US" sz="2200">
                <a:solidFill>
                  <a:srgbClr val="000000"/>
                </a:solidFill>
              </a:rPr>
              <a:t> ox</a:t>
            </a:r>
            <a:r>
              <a:rPr lang="en-US" sz="2200">
                <a:solidFill>
                  <a:srgbClr val="000000"/>
                </a:solidFill>
              </a:rPr>
              <a:t>, </a:t>
            </a:r>
            <a:r>
              <a:rPr lang="en-US" sz="2200">
                <a:solidFill>
                  <a:srgbClr val="0000FF"/>
                </a:solidFill>
              </a:rPr>
              <a:t>int </a:t>
            </a:r>
            <a:r>
              <a:rPr lang="en-US" sz="2200">
                <a:solidFill>
                  <a:srgbClr val="000000"/>
                </a:solidFill>
              </a:rPr>
              <a:t>oy) { x = ox; y = oy</a:t>
            </a:r>
            <a:r>
              <a:rPr lang="en-US" sz="2200" i="1">
                <a:solidFill>
                  <a:srgbClr val="000000"/>
                </a:solidFill>
              </a:rPr>
              <a:t>; }/*Hàm </a:t>
            </a:r>
            <a:r>
              <a:rPr lang="en-US" sz="2200" i="1">
                <a:solidFill>
                  <a:srgbClr val="000000"/>
                </a:solidFill>
              </a:rPr>
              <a:t>thiết lập*/</a:t>
            </a:r>
            <a:endParaRPr lang="en-US" sz="2200" i="1">
              <a:solidFill>
                <a:srgbClr val="000000"/>
              </a:solidFill>
            </a:endParaRPr>
          </a:p>
          <a:p>
            <a:pPr marL="342900" indent="-342900">
              <a:lnSpc>
                <a:spcPct val="10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move </a:t>
            </a:r>
            <a:r>
              <a:rPr lang="en-US" sz="2200">
                <a:solidFill>
                  <a:srgbClr val="000000"/>
                </a:solidFill>
              </a:rPr>
              <a:t>(</a:t>
            </a:r>
            <a:r>
              <a:rPr lang="en-US" sz="2200">
                <a:solidFill>
                  <a:srgbClr val="0000FF"/>
                </a:solidFill>
              </a:rPr>
              <a:t>int</a:t>
            </a:r>
            <a:r>
              <a:rPr lang="en-US" sz="2200">
                <a:solidFill>
                  <a:srgbClr val="000000"/>
                </a:solidFill>
              </a:rPr>
              <a:t> </a:t>
            </a:r>
            <a:r>
              <a:rPr lang="en-US" sz="2200">
                <a:solidFill>
                  <a:srgbClr val="000000"/>
                </a:solidFill>
              </a:rPr>
              <a:t>dx, </a:t>
            </a:r>
            <a:r>
              <a:rPr lang="en-US" sz="2200">
                <a:solidFill>
                  <a:srgbClr val="0000FF"/>
                </a:solidFill>
              </a:rPr>
              <a:t>int</a:t>
            </a:r>
            <a:r>
              <a:rPr lang="en-US" sz="2200">
                <a:solidFill>
                  <a:srgbClr val="000000"/>
                </a:solidFill>
              </a:rPr>
              <a:t> dy);</a:t>
            </a:r>
          </a:p>
          <a:p>
            <a:pPr marL="342900" indent="-342900">
              <a:lnSpc>
                <a:spcPct val="10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display();</a:t>
            </a:r>
          </a:p>
          <a:p>
            <a:pPr marL="342900" indent="-342900">
              <a:lnSpc>
                <a:spcPct val="105000"/>
              </a:lnSpc>
              <a:spcBef>
                <a:spcPct val="20000"/>
              </a:spcBef>
            </a:pPr>
            <a:r>
              <a:rPr lang="en-US" sz="2200">
                <a:solidFill>
                  <a:srgbClr val="000000"/>
                </a:solidFill>
              </a:rPr>
              <a:t>};</a:t>
            </a:r>
          </a:p>
          <a:p>
            <a:pPr marL="342900" indent="-342900">
              <a:lnSpc>
                <a:spcPct val="105000"/>
              </a:lnSpc>
              <a:spcBef>
                <a:spcPct val="20000"/>
              </a:spcBef>
            </a:pPr>
            <a:r>
              <a:rPr lang="en-US" sz="2200">
                <a:solidFill>
                  <a:srgbClr val="000000"/>
                </a:solidFill>
              </a:rPr>
              <a:t>point a(5,2);</a:t>
            </a:r>
          </a:p>
          <a:p>
            <a:pPr marL="342900" indent="-342900">
              <a:lnSpc>
                <a:spcPct val="105000"/>
              </a:lnSpc>
              <a:spcBef>
                <a:spcPct val="20000"/>
              </a:spcBef>
            </a:pPr>
            <a:r>
              <a:rPr lang="en-US" sz="2200">
                <a:solidFill>
                  <a:srgbClr val="000000"/>
                </a:solidFill>
              </a:rPr>
              <a:t>point b;</a:t>
            </a:r>
          </a:p>
          <a:p>
            <a:pPr marL="342900" indent="-342900">
              <a:lnSpc>
                <a:spcPct val="105000"/>
              </a:lnSpc>
              <a:spcBef>
                <a:spcPct val="20000"/>
              </a:spcBef>
            </a:pPr>
            <a:r>
              <a:rPr lang="en-US" sz="2200">
                <a:solidFill>
                  <a:srgbClr val="FF0303"/>
                </a:solidFill>
              </a:rPr>
              <a:t>point c(3</a:t>
            </a:r>
            <a:r>
              <a:rPr lang="en-US" sz="2200">
                <a:solidFill>
                  <a:srgbClr val="FF0303"/>
                </a:solidFill>
              </a:rPr>
              <a:t>); ?</a:t>
            </a:r>
            <a:endParaRPr lang="en-US" sz="2200">
              <a:solidFill>
                <a:srgbClr val="FF0303"/>
              </a:solidFill>
            </a:endParaRPr>
          </a:p>
        </p:txBody>
      </p:sp>
    </p:spTree>
    <p:extLst>
      <p:ext uri="{BB962C8B-B14F-4D97-AF65-F5344CB8AC3E}">
        <p14:creationId xmlns:p14="http://schemas.microsoft.com/office/powerpoint/2010/main" val="2678333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7</a:t>
            </a:fld>
            <a:endParaRPr lang="en-US"/>
          </a:p>
        </p:txBody>
      </p:sp>
      <p:sp>
        <p:nvSpPr>
          <p:cNvPr id="8" name="Rectangle 2"/>
          <p:cNvSpPr>
            <a:spLocks noChangeArrowheads="1"/>
          </p:cNvSpPr>
          <p:nvPr/>
        </p:nvSpPr>
        <p:spPr bwMode="auto">
          <a:xfrm>
            <a:off x="1905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pPr>
            <a:r>
              <a:rPr lang="en-US" sz="2200">
                <a:solidFill>
                  <a:srgbClr val="0000FF"/>
                </a:solidFill>
              </a:rPr>
              <a:t>class</a:t>
            </a:r>
            <a:r>
              <a:rPr lang="en-US" sz="2200">
                <a:solidFill>
                  <a:srgbClr val="000000"/>
                </a:solidFill>
              </a:rPr>
              <a:t> point{</a:t>
            </a:r>
          </a:p>
          <a:p>
            <a:pPr marL="342900" indent="-342900">
              <a:lnSpc>
                <a:spcPct val="105000"/>
              </a:lnSpc>
              <a:spcBef>
                <a:spcPct val="20000"/>
              </a:spcBef>
            </a:pPr>
            <a:r>
              <a:rPr lang="en-US" sz="2200">
                <a:solidFill>
                  <a:srgbClr val="000000"/>
                </a:solidFill>
              </a:rPr>
              <a:t>  	</a:t>
            </a:r>
            <a:r>
              <a:rPr lang="en-US" sz="2200" i="1">
                <a:solidFill>
                  <a:srgbClr val="000000"/>
                </a:solidFill>
              </a:rPr>
              <a:t>/*Khai báo các thành phần dữ liệu*/</a:t>
            </a:r>
          </a:p>
          <a:p>
            <a:pPr marL="342900" indent="-342900">
              <a:lnSpc>
                <a:spcPct val="105000"/>
              </a:lnSpc>
              <a:spcBef>
                <a:spcPct val="20000"/>
              </a:spcBef>
            </a:pPr>
            <a:r>
              <a:rPr lang="en-US" sz="2200">
                <a:solidFill>
                  <a:srgbClr val="000000"/>
                </a:solidFill>
              </a:rPr>
              <a:t> 	</a:t>
            </a:r>
            <a:r>
              <a:rPr lang="en-US" sz="2200">
                <a:solidFill>
                  <a:srgbClr val="0000FF"/>
                </a:solidFill>
              </a:rPr>
              <a:t>int</a:t>
            </a:r>
            <a:r>
              <a:rPr lang="en-US" sz="2200">
                <a:solidFill>
                  <a:srgbClr val="000000"/>
                </a:solidFill>
              </a:rPr>
              <a:t> x, y;</a:t>
            </a:r>
          </a:p>
          <a:p>
            <a:pPr marL="342900" indent="-342900">
              <a:lnSpc>
                <a:spcPct val="105000"/>
              </a:lnSpc>
              <a:spcBef>
                <a:spcPct val="20000"/>
              </a:spcBef>
            </a:pPr>
            <a:r>
              <a:rPr lang="en-US" sz="2200">
                <a:solidFill>
                  <a:srgbClr val="000000"/>
                </a:solidFill>
              </a:rPr>
              <a:t>	</a:t>
            </a:r>
            <a:r>
              <a:rPr lang="en-US" sz="2200">
                <a:solidFill>
                  <a:srgbClr val="0000FF"/>
                </a:solidFill>
              </a:rPr>
              <a:t>public</a:t>
            </a:r>
            <a:r>
              <a:rPr lang="en-US" sz="2200">
                <a:solidFill>
                  <a:srgbClr val="000000"/>
                </a:solidFill>
              </a:rPr>
              <a:t>:</a:t>
            </a:r>
          </a:p>
          <a:p>
            <a:pPr marL="342900" indent="-342900">
              <a:lnSpc>
                <a:spcPct val="105000"/>
              </a:lnSpc>
              <a:spcBef>
                <a:spcPct val="20000"/>
              </a:spcBef>
            </a:pPr>
            <a:r>
              <a:rPr lang="en-US" sz="2200">
                <a:solidFill>
                  <a:srgbClr val="000000"/>
                </a:solidFill>
              </a:rPr>
              <a:t>  		point() { x = 0; y = </a:t>
            </a:r>
            <a:r>
              <a:rPr lang="en-US" sz="2200">
                <a:solidFill>
                  <a:srgbClr val="000000"/>
                </a:solidFill>
              </a:rPr>
              <a:t>0; }  </a:t>
            </a:r>
            <a:r>
              <a:rPr lang="en-US" sz="2200" i="1">
                <a:solidFill>
                  <a:srgbClr val="000000"/>
                </a:solidFill>
              </a:rPr>
              <a:t>/*Hàm </a:t>
            </a:r>
            <a:r>
              <a:rPr lang="en-US" sz="2200" i="1">
                <a:solidFill>
                  <a:srgbClr val="000000"/>
                </a:solidFill>
              </a:rPr>
              <a:t>thiết lập mặc </a:t>
            </a:r>
            <a:r>
              <a:rPr lang="en-US" sz="2200" i="1">
                <a:solidFill>
                  <a:srgbClr val="000000"/>
                </a:solidFill>
              </a:rPr>
              <a:t>định*/</a:t>
            </a:r>
          </a:p>
          <a:p>
            <a:pPr marL="342900" indent="-342900">
              <a:lnSpc>
                <a:spcPct val="105000"/>
              </a:lnSpc>
              <a:spcBef>
                <a:spcPct val="20000"/>
              </a:spcBef>
            </a:pPr>
            <a:r>
              <a:rPr lang="en-US" sz="2200">
                <a:solidFill>
                  <a:srgbClr val="000000"/>
                </a:solidFill>
              </a:rPr>
              <a:t>  		point(</a:t>
            </a:r>
            <a:r>
              <a:rPr lang="en-US" sz="2200">
                <a:solidFill>
                  <a:srgbClr val="0000FF"/>
                </a:solidFill>
              </a:rPr>
              <a:t>int</a:t>
            </a:r>
            <a:r>
              <a:rPr lang="en-US" sz="2200">
                <a:solidFill>
                  <a:srgbClr val="000000"/>
                </a:solidFill>
              </a:rPr>
              <a:t> ox</a:t>
            </a:r>
            <a:r>
              <a:rPr lang="en-US" sz="2200">
                <a:solidFill>
                  <a:srgbClr val="000000"/>
                </a:solidFill>
              </a:rPr>
              <a:t>, </a:t>
            </a:r>
            <a:r>
              <a:rPr lang="en-US" sz="2200">
                <a:solidFill>
                  <a:srgbClr val="0000FF"/>
                </a:solidFill>
              </a:rPr>
              <a:t>int </a:t>
            </a:r>
            <a:r>
              <a:rPr lang="en-US" sz="2200">
                <a:solidFill>
                  <a:srgbClr val="000000"/>
                </a:solidFill>
              </a:rPr>
              <a:t>oy = 1){ x = ox; y = oy</a:t>
            </a:r>
            <a:r>
              <a:rPr lang="en-US" sz="2200" i="1">
                <a:solidFill>
                  <a:srgbClr val="000000"/>
                </a:solidFill>
              </a:rPr>
              <a:t>;}/*Hàm </a:t>
            </a:r>
            <a:r>
              <a:rPr lang="en-US" sz="2200" i="1">
                <a:solidFill>
                  <a:srgbClr val="000000"/>
                </a:solidFill>
              </a:rPr>
              <a:t>thiết lập*/</a:t>
            </a:r>
            <a:endParaRPr lang="en-US" sz="2200" i="1">
              <a:solidFill>
                <a:srgbClr val="000000"/>
              </a:solidFill>
            </a:endParaRPr>
          </a:p>
          <a:p>
            <a:pPr marL="342900" indent="-342900">
              <a:lnSpc>
                <a:spcPct val="10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move </a:t>
            </a:r>
            <a:r>
              <a:rPr lang="en-US" sz="2200">
                <a:solidFill>
                  <a:srgbClr val="000000"/>
                </a:solidFill>
              </a:rPr>
              <a:t>(</a:t>
            </a:r>
            <a:r>
              <a:rPr lang="en-US" sz="2200">
                <a:solidFill>
                  <a:srgbClr val="0000FF"/>
                </a:solidFill>
              </a:rPr>
              <a:t>int</a:t>
            </a:r>
            <a:r>
              <a:rPr lang="en-US" sz="2200">
                <a:solidFill>
                  <a:srgbClr val="000000"/>
                </a:solidFill>
              </a:rPr>
              <a:t> </a:t>
            </a:r>
            <a:r>
              <a:rPr lang="en-US" sz="2200">
                <a:solidFill>
                  <a:srgbClr val="000000"/>
                </a:solidFill>
              </a:rPr>
              <a:t>dx, </a:t>
            </a:r>
            <a:r>
              <a:rPr lang="en-US" sz="2200">
                <a:solidFill>
                  <a:srgbClr val="0000FF"/>
                </a:solidFill>
              </a:rPr>
              <a:t>int</a:t>
            </a:r>
            <a:r>
              <a:rPr lang="en-US" sz="2200">
                <a:solidFill>
                  <a:srgbClr val="000000"/>
                </a:solidFill>
              </a:rPr>
              <a:t> dy);</a:t>
            </a:r>
          </a:p>
          <a:p>
            <a:pPr marL="342900" indent="-342900">
              <a:lnSpc>
                <a:spcPct val="105000"/>
              </a:lnSpc>
              <a:spcBef>
                <a:spcPct val="20000"/>
              </a:spcBef>
            </a:pPr>
            <a:r>
              <a:rPr lang="en-US" sz="2200">
                <a:solidFill>
                  <a:srgbClr val="000000"/>
                </a:solidFill>
              </a:rPr>
              <a:t>  		</a:t>
            </a:r>
            <a:r>
              <a:rPr lang="en-US" sz="2200">
                <a:solidFill>
                  <a:srgbClr val="0000FF"/>
                </a:solidFill>
              </a:rPr>
              <a:t>void</a:t>
            </a:r>
            <a:r>
              <a:rPr lang="en-US" sz="2200">
                <a:solidFill>
                  <a:srgbClr val="000000"/>
                </a:solidFill>
              </a:rPr>
              <a:t> display();</a:t>
            </a:r>
          </a:p>
          <a:p>
            <a:pPr marL="342900" indent="-342900">
              <a:lnSpc>
                <a:spcPct val="105000"/>
              </a:lnSpc>
              <a:spcBef>
                <a:spcPct val="20000"/>
              </a:spcBef>
            </a:pPr>
            <a:r>
              <a:rPr lang="en-US" sz="2200">
                <a:solidFill>
                  <a:srgbClr val="000000"/>
                </a:solidFill>
              </a:rPr>
              <a:t>};</a:t>
            </a:r>
          </a:p>
          <a:p>
            <a:pPr marL="342900" indent="-342900">
              <a:lnSpc>
                <a:spcPct val="105000"/>
              </a:lnSpc>
              <a:spcBef>
                <a:spcPct val="20000"/>
              </a:spcBef>
            </a:pPr>
            <a:r>
              <a:rPr lang="en-US" sz="2200">
                <a:solidFill>
                  <a:srgbClr val="000000"/>
                </a:solidFill>
              </a:rPr>
              <a:t>point a(5,2);</a:t>
            </a:r>
          </a:p>
          <a:p>
            <a:pPr marL="342900" indent="-342900">
              <a:lnSpc>
                <a:spcPct val="105000"/>
              </a:lnSpc>
              <a:spcBef>
                <a:spcPct val="20000"/>
              </a:spcBef>
            </a:pPr>
            <a:r>
              <a:rPr lang="en-US" sz="2200">
                <a:solidFill>
                  <a:srgbClr val="000000"/>
                </a:solidFill>
              </a:rPr>
              <a:t>point b;</a:t>
            </a:r>
          </a:p>
          <a:p>
            <a:pPr marL="342900" indent="-342900">
              <a:lnSpc>
                <a:spcPct val="105000"/>
              </a:lnSpc>
              <a:spcBef>
                <a:spcPct val="20000"/>
              </a:spcBef>
            </a:pPr>
            <a:r>
              <a:rPr lang="en-US" sz="2200">
                <a:solidFill>
                  <a:srgbClr val="FF0303"/>
                </a:solidFill>
              </a:rPr>
              <a:t>point c(3);</a:t>
            </a:r>
          </a:p>
        </p:txBody>
      </p:sp>
    </p:spTree>
    <p:extLst>
      <p:ext uri="{BB962C8B-B14F-4D97-AF65-F5344CB8AC3E}">
        <p14:creationId xmlns:p14="http://schemas.microsoft.com/office/powerpoint/2010/main" val="1636414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mặc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5105400"/>
          </a:xfrm>
        </p:spPr>
        <p:txBody>
          <a:bodyPr>
            <a:normAutofit fontScale="92500" lnSpcReduction="10000"/>
          </a:bodyPr>
          <a:lstStyle/>
          <a:p>
            <a:pPr algn="just">
              <a:lnSpc>
                <a:spcPct val="120000"/>
              </a:lnSpc>
              <a:buFont typeface="Wingdings" pitchFamily="2" charset="2"/>
              <a:buChar char="v"/>
            </a:pPr>
            <a:r>
              <a:rPr lang="en-US" sz="3000">
                <a:solidFill>
                  <a:srgbClr val="0000FF"/>
                </a:solidFill>
                <a:latin typeface="Arial" pitchFamily="34" charset="0"/>
                <a:cs typeface="Arial" pitchFamily="34" charset="0"/>
              </a:rPr>
              <a:t>Constructor mặc định (default constructor)</a:t>
            </a:r>
            <a:r>
              <a:rPr lang="en-US" sz="3000">
                <a:latin typeface="Arial" pitchFamily="34" charset="0"/>
                <a:cs typeface="Arial" pitchFamily="34" charset="0"/>
              </a:rPr>
              <a:t> là constructor được gọi khi thể hiện được khai báo mà không có đối số nào được cung cấp</a:t>
            </a:r>
          </a:p>
          <a:p>
            <a:pPr lvl="1" algn="just">
              <a:lnSpc>
                <a:spcPct val="120000"/>
              </a:lnSpc>
              <a:buFont typeface="Wingdings" pitchFamily="2" charset="2"/>
              <a:buChar char="§"/>
            </a:pPr>
            <a:r>
              <a:rPr lang="en-US" smtClean="0">
                <a:latin typeface="Arial" pitchFamily="34" charset="0"/>
                <a:cs typeface="Arial" pitchFamily="34" charset="0"/>
              </a:rPr>
              <a:t>MyClass x;</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a:t>
            </a:r>
          </a:p>
          <a:p>
            <a:pPr algn="just">
              <a:lnSpc>
                <a:spcPct val="120000"/>
              </a:lnSpc>
              <a:buFont typeface="Wingdings" pitchFamily="2" charset="2"/>
              <a:buChar char="v"/>
            </a:pPr>
            <a:r>
              <a:rPr lang="en-US" sz="3000">
                <a:latin typeface="Arial" pitchFamily="34" charset="0"/>
                <a:cs typeface="Arial" pitchFamily="34" charset="0"/>
              </a:rPr>
              <a:t>Ngược lại, nếu tham số được cung cấp tại khai báo thể hiện, trình biên dịch sẽ gọi constructor khác (overload)</a:t>
            </a:r>
          </a:p>
          <a:p>
            <a:pPr lvl="1" algn="just">
              <a:lnSpc>
                <a:spcPct val="120000"/>
              </a:lnSpc>
              <a:buFont typeface="Wingdings" pitchFamily="2" charset="2"/>
              <a:buChar char="§"/>
            </a:pPr>
            <a:r>
              <a:rPr lang="en-US" smtClean="0">
                <a:latin typeface="Arial" pitchFamily="34" charset="0"/>
                <a:cs typeface="Arial" pitchFamily="34" charset="0"/>
              </a:rPr>
              <a:t>MyClass x(5);</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MyClass(5);</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2411165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lstStyle/>
          <a:p>
            <a:r>
              <a:rPr lang="en-US" b="1" dirty="0" smtClean="0">
                <a:effectLst>
                  <a:outerShdw blurRad="38100" dist="38100" dir="2700000" algn="tl">
                    <a:srgbClr val="000000">
                      <a:alpha val="43137"/>
                    </a:srgbClr>
                  </a:outerShdw>
                </a:effectLst>
                <a:latin typeface="Arial" pitchFamily="34" charset="0"/>
                <a:cs typeface="Arial" pitchFamily="34" charset="0"/>
              </a:rPr>
              <a:t>Phương </a:t>
            </a:r>
            <a:r>
              <a:rPr lang="en-US" b="1" dirty="0" err="1" smtClean="0">
                <a:effectLst>
                  <a:outerShdw blurRad="38100" dist="38100" dir="2700000" algn="tl">
                    <a:srgbClr val="000000">
                      <a:alpha val="43137"/>
                    </a:srgbClr>
                  </a:outerShdw>
                </a:effectLst>
                <a:latin typeface="Arial" pitchFamily="34" charset="0"/>
                <a:cs typeface="Arial" pitchFamily="34" charset="0"/>
              </a:rPr>
              <a:t>thức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mặc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981200" y="1447800"/>
            <a:ext cx="8382000" cy="4925144"/>
          </a:xfrm>
        </p:spPr>
        <p:txBody>
          <a:bodyPr>
            <a:normAutofit fontScale="92500" lnSpcReduction="10000"/>
          </a:bodyPr>
          <a:lstStyle/>
          <a:p>
            <a:pPr algn="just">
              <a:lnSpc>
                <a:spcPct val="120000"/>
              </a:lnSpc>
              <a:buFont typeface="Wingdings" pitchFamily="2" charset="2"/>
              <a:buChar char="v"/>
            </a:pPr>
            <a:r>
              <a:rPr lang="en-US">
                <a:latin typeface="Arial" pitchFamily="34" charset="0"/>
                <a:cs typeface="Arial" pitchFamily="34" charset="0"/>
              </a:rPr>
              <a:t>Đối với constructor mặc định, nếu ta không cung cấp bất kỳ constructor nào, </a:t>
            </a:r>
            <a:r>
              <a:rPr lang="en-US">
                <a:solidFill>
                  <a:srgbClr val="0066FF"/>
                </a:solidFill>
                <a:latin typeface="Arial" pitchFamily="34" charset="0"/>
                <a:cs typeface="Arial" pitchFamily="34" charset="0"/>
              </a:rPr>
              <a:t>C++ sẽ tự sinh constructor mặc định </a:t>
            </a:r>
            <a:r>
              <a:rPr lang="en-US">
                <a:latin typeface="Arial" pitchFamily="34" charset="0"/>
                <a:cs typeface="Arial" pitchFamily="34" charset="0"/>
              </a:rPr>
              <a:t>là một phương thức rỗng.</a:t>
            </a:r>
          </a:p>
          <a:p>
            <a:pPr algn="just">
              <a:lnSpc>
                <a:spcPct val="120000"/>
              </a:lnSpc>
              <a:buFont typeface="Wingdings" pitchFamily="2" charset="2"/>
              <a:buChar char="v"/>
            </a:pPr>
            <a:r>
              <a:rPr lang="en-US">
                <a:latin typeface="Arial" pitchFamily="34" charset="0"/>
                <a:cs typeface="Arial" pitchFamily="34" charset="0"/>
              </a:rPr>
              <a:t>Tuy nhiên, </a:t>
            </a:r>
            <a:r>
              <a:rPr lang="en-US">
                <a:solidFill>
                  <a:srgbClr val="0000FF"/>
                </a:solidFill>
                <a:latin typeface="Arial" pitchFamily="34" charset="0"/>
                <a:cs typeface="Arial" pitchFamily="34" charset="0"/>
              </a:rPr>
              <a:t>nếu ta không định nghĩa constructor mặc định</a:t>
            </a:r>
            <a:r>
              <a:rPr lang="en-US">
                <a:latin typeface="Arial" pitchFamily="34" charset="0"/>
                <a:cs typeface="Arial" pitchFamily="34" charset="0"/>
              </a:rPr>
              <a:t> </a:t>
            </a:r>
            <a:r>
              <a:rPr lang="en-US">
                <a:solidFill>
                  <a:srgbClr val="0000FF"/>
                </a:solidFill>
                <a:latin typeface="Arial" pitchFamily="34" charset="0"/>
                <a:cs typeface="Arial" pitchFamily="34" charset="0"/>
              </a:rPr>
              <a:t>nhưng lại có các constructor khác</a:t>
            </a:r>
            <a:r>
              <a:rPr lang="en-US">
                <a:latin typeface="Arial" pitchFamily="34" charset="0"/>
                <a:cs typeface="Arial" pitchFamily="34" charset="0"/>
              </a:rPr>
              <a:t>, </a:t>
            </a:r>
            <a:r>
              <a:rPr lang="en-US">
                <a:solidFill>
                  <a:srgbClr val="FF0303"/>
                </a:solidFill>
                <a:latin typeface="Arial" pitchFamily="34" charset="0"/>
                <a:cs typeface="Arial" pitchFamily="34" charset="0"/>
              </a:rPr>
              <a:t>trình biên dịch sẽ báo lỗi không tìm thấy constructor mặc định</a:t>
            </a:r>
            <a:r>
              <a:rPr lang="en-US">
                <a:latin typeface="Arial" pitchFamily="34" charset="0"/>
                <a:cs typeface="Arial" pitchFamily="34" charset="0"/>
              </a:rPr>
              <a:t> nếu ta không cung cấp tham số khi tạo thể hiện.</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4876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153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348345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3040</Words>
  <Application>Microsoft Office PowerPoint</Application>
  <PresentationFormat>Widescreen</PresentationFormat>
  <Paragraphs>390</Paragraphs>
  <Slides>38</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新細明體</vt:lpstr>
      <vt:lpstr>Arial</vt:lpstr>
      <vt:lpstr>Calibri</vt:lpstr>
      <vt:lpstr>Palatino Linotype</vt:lpstr>
      <vt:lpstr>Times New Roman</vt:lpstr>
      <vt:lpstr>Wingdings</vt:lpstr>
      <vt:lpstr>Template</vt:lpstr>
      <vt:lpstr> LỚP VÀ ĐỐI TƯỢNG (tt)</vt:lpstr>
      <vt:lpstr>Phương thức thiết lập</vt:lpstr>
      <vt:lpstr>Phương thức thiết lập</vt:lpstr>
      <vt:lpstr>Phương thức thiết lập</vt:lpstr>
      <vt:lpstr>Phương thức thiết lập</vt:lpstr>
      <vt:lpstr>Ví dụ</vt:lpstr>
      <vt:lpstr>Ví dụ</vt:lpstr>
      <vt:lpstr>Phương thức thiết lập mặc định</vt:lpstr>
      <vt:lpstr>Phương thức thiết lập mặc định</vt:lpstr>
      <vt:lpstr>Ví dụ</vt:lpstr>
      <vt:lpstr>Phương thức thiết lập sao chép</vt:lpstr>
      <vt:lpstr>Phương thức thiết lập sao chép</vt:lpstr>
      <vt:lpstr>PowerPoint Presentation</vt:lpstr>
      <vt:lpstr>Phương thức hủy bỏ</vt:lpstr>
      <vt:lpstr>Phương thức hủy bỏ</vt:lpstr>
      <vt:lpstr>Ví dụ</vt:lpstr>
      <vt:lpstr>Thao tác với dữ liệu private</vt:lpstr>
      <vt:lpstr>Phương thức Truy vấn</vt:lpstr>
      <vt:lpstr>Phương thức Truy vấn</vt:lpstr>
      <vt:lpstr>Phương thức Cập nhật</vt:lpstr>
      <vt:lpstr>Truy vấn và Cập nhật</vt:lpstr>
      <vt:lpstr>Ví dụ</vt:lpstr>
      <vt:lpstr>Thành viên tĩnh – static member</vt:lpstr>
      <vt:lpstr>Thành viên tĩnh – static member</vt:lpstr>
      <vt:lpstr>Ví dụ</vt:lpstr>
      <vt:lpstr>Ví dụ</vt:lpstr>
      <vt:lpstr>Ví dụ</vt:lpstr>
      <vt:lpstr>Ví dụ</vt:lpstr>
      <vt:lpstr>Thành viên tĩnh – static member</vt:lpstr>
      <vt:lpstr>Thành viên tĩnh – static member</vt:lpstr>
      <vt:lpstr>Thành viên tĩnh – static member</vt:lpstr>
      <vt:lpstr>Ví dụ về đối tượng toàn cục</vt:lpstr>
      <vt:lpstr>Ví dụ về đối tượng toàn cục</vt:lpstr>
      <vt:lpstr>Bài tập</vt:lpstr>
      <vt:lpstr>PowerPoint Presentation</vt:lpstr>
      <vt:lpstr>PowerPoint Presentation</vt:lpstr>
      <vt:lpstr>PowerPoint Presentation</vt:lpstr>
      <vt:lpstr>Q &amp; A</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LỚP VÀ ĐỐI TƯỢNG (tt)</dc:title>
  <dc:creator>Nguyet Minh Phan</dc:creator>
  <cp:lastModifiedBy>Nguyet Minh Phan</cp:lastModifiedBy>
  <cp:revision>1</cp:revision>
  <dcterms:created xsi:type="dcterms:W3CDTF">2018-12-03T22:26:56Z</dcterms:created>
  <dcterms:modified xsi:type="dcterms:W3CDTF">2018-12-03T22:30:27Z</dcterms:modified>
</cp:coreProperties>
</file>