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31"/>
  </p:notesMasterIdLst>
  <p:handoutMasterIdLst>
    <p:handoutMasterId r:id="rId32"/>
  </p:handoutMasterIdLst>
  <p:sldIdLst>
    <p:sldId id="747" r:id="rId2"/>
    <p:sldId id="946" r:id="rId3"/>
    <p:sldId id="1002" r:id="rId4"/>
    <p:sldId id="1054" r:id="rId5"/>
    <p:sldId id="1006" r:id="rId6"/>
    <p:sldId id="1005" r:id="rId7"/>
    <p:sldId id="1003" r:id="rId8"/>
    <p:sldId id="1008" r:id="rId9"/>
    <p:sldId id="1009" r:id="rId10"/>
    <p:sldId id="1056" r:id="rId11"/>
    <p:sldId id="1011" r:id="rId12"/>
    <p:sldId id="1010" r:id="rId13"/>
    <p:sldId id="1015" r:id="rId14"/>
    <p:sldId id="1013" r:id="rId15"/>
    <p:sldId id="1014" r:id="rId16"/>
    <p:sldId id="1016" r:id="rId17"/>
    <p:sldId id="1018" r:id="rId18"/>
    <p:sldId id="1012" r:id="rId19"/>
    <p:sldId id="1019" r:id="rId20"/>
    <p:sldId id="1021" r:id="rId21"/>
    <p:sldId id="1017" r:id="rId22"/>
    <p:sldId id="1022" r:id="rId23"/>
    <p:sldId id="1024" r:id="rId24"/>
    <p:sldId id="1023" r:id="rId25"/>
    <p:sldId id="1020" r:id="rId26"/>
    <p:sldId id="1025" r:id="rId27"/>
    <p:sldId id="1026" r:id="rId28"/>
    <p:sldId id="1029" r:id="rId29"/>
    <p:sldId id="94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0066FF"/>
    <a:srgbClr val="FF3300"/>
    <a:srgbClr val="FF0000"/>
    <a:srgbClr val="66FFFF"/>
    <a:srgbClr val="CC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0994" autoAdjust="0"/>
  </p:normalViewPr>
  <p:slideViewPr>
    <p:cSldViewPr>
      <p:cViewPr varScale="1">
        <p:scale>
          <a:sx n="67" d="100"/>
          <a:sy n="67" d="100"/>
        </p:scale>
        <p:origin x="85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6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4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arrs[3]; 		</a:t>
            </a:r>
            <a:r>
              <a:rPr lang="en-US" sz="1200" b="0" smtClean="0">
                <a:solidFill>
                  <a:srgbClr val="FF3300"/>
                </a:solidFill>
              </a:rPr>
              <a:t>// Error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Diem arrd[5];		</a:t>
            </a:r>
            <a:r>
              <a:rPr lang="en-US" sz="1200" b="0" smtClean="0">
                <a:solidFill>
                  <a:srgbClr val="FF3300"/>
                </a:solidFill>
              </a:rPr>
              <a:t>// Error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SinhVien arrsv[7];		</a:t>
            </a:r>
            <a:r>
              <a:rPr lang="en-US" sz="1200" b="0" smtClean="0">
                <a:solidFill>
                  <a:srgbClr val="FF3300"/>
                </a:solidFill>
              </a:rPr>
              <a:t>// Error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3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6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as[3]; // Ok: Ca ba phan tu deu la chuoi rong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Diem ad[5];	// Ok: ca 5 diem deu la (0,0)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SinhVien asv[7];</a:t>
            </a:r>
            <a:r>
              <a:rPr lang="en-US" sz="1200" b="0" baseline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 Ok: Het sai ca 7 sinh vien deu co cung hoten, maso, namsinh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7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2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String as[3]; // Ca ba phan tu deu la chuoi rong</a:t>
            </a:r>
          </a:p>
          <a:p>
            <a:r>
              <a:rPr lang="en-US" smtClean="0"/>
              <a:t>Diem ad[5];	// ca 5 diem deu la (0,0)</a:t>
            </a:r>
          </a:p>
          <a:p>
            <a:r>
              <a:rPr lang="en-US" smtClean="0"/>
              <a:t>SinhVien asv[7];// Ca 7 sinh vien deu co cung hoten, maso, namsinh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1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1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Phép toán </a:t>
            </a:r>
            <a:r>
              <a:rPr lang="vi-VN" sz="12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vi-V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cấp đối tượng trong vùng heap (hay vùng free store) và gọi phương thức thiết lập cho đối tượng được cấp.</a:t>
            </a:r>
            <a:endParaRPr lang="en-US" sz="12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new và delete cũng có thể cấp nhiều đối tượng và hủy nhiều đối tượng.</a:t>
            </a:r>
            <a:endParaRPr lang="en-US" sz="12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9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3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1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2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3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4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-"/>
            </a:pPr>
            <a:r>
              <a:rPr lang="en-US" smtClean="0"/>
              <a:t>Đoạn chương trình trên đúng hay sai? </a:t>
            </a:r>
            <a:r>
              <a:rPr lang="en-US" smtClean="0">
                <a:sym typeface="Wingdings" pitchFamily="2" charset="2"/>
              </a:rPr>
              <a:t> Đúng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1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5943600" cy="2286000"/>
          </a:xfrm>
        </p:spPr>
        <p:txBody>
          <a:bodyPr>
            <a:noAutofit/>
          </a:bodyPr>
          <a:lstStyle/>
          <a:p>
            <a:r>
              <a:rPr lang="en-US" b="1" smtClean="0"/>
              <a:t>THAO TÁC VỚI</a:t>
            </a:r>
            <a:br>
              <a:rPr lang="en-US" b="1" smtClean="0"/>
            </a:br>
            <a:r>
              <a:rPr lang="en-US" b="1" smtClean="0"/>
              <a:t>ĐỐI TƯỢNG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5" name="Picture 8" descr="http://www.dreamscoder.com/images/Languages/c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13360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2.bp.blogspot.com/-nunmjEZhieI/U2JgSweqDVI/AAAAAAAAAMs/U0XLpJI5y08/s1600/microsoftvisualstudio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8094" y="3055113"/>
            <a:ext cx="4699818" cy="16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3491"/>
            <a:ext cx="1522551" cy="18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Khi một mảng được tạo ra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các phần tử của nó cũng được tạo ra 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phương thức thiết lập sẽ được gọi cho từng phần tử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Vì không thể cung cấp tham số khởi động cho tất cả các phần tử của mảng khi khai báo mảng, mỗi đối tượng trong mảng phải có </a:t>
            </a:r>
            <a:r>
              <a:rPr lang="en-US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khả năng tự khởi động</a:t>
            </a:r>
            <a:r>
              <a:rPr lang="en-US" sz="2800" smtClean="0">
                <a:latin typeface="Arial" pitchFamily="34" charset="0"/>
                <a:cs typeface="Arial" pitchFamily="34" charset="0"/>
                <a:sym typeface="Wingdings" pitchFamily="2" charset="2"/>
              </a:rPr>
              <a:t>, nghĩa là có thể thiết lập không cần tham số.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Đối tượng có khả năng tự khởi động trong </a:t>
            </a:r>
            <a:r>
              <a:rPr lang="en-US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những </a:t>
            </a:r>
            <a:r>
              <a:rPr lang="vi-VN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trường hợp </a:t>
            </a:r>
            <a:r>
              <a:rPr lang="en-US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nào?</a:t>
            </a:r>
            <a:endParaRPr lang="vi-VN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không có phương thức thiết lập</a:t>
            </a:r>
          </a:p>
          <a:p>
            <a:pPr marL="971550" lvl="1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có phương thức thiết lập không tham số</a:t>
            </a:r>
          </a:p>
          <a:p>
            <a:pPr marL="971550" lvl="1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vi-VN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 có phương thức thiết lập mà mọi tham số đều có giá trị mặc nhiên</a:t>
            </a:r>
            <a:endParaRPr lang="en-US" sz="32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Diem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	public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Diem(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yy) : </a:t>
            </a:r>
            <a:r>
              <a:rPr lang="en-US" sz="2400" b="0" smtClean="0">
                <a:solidFill>
                  <a:srgbClr val="FF3300"/>
                </a:solidFill>
              </a:rPr>
              <a:t>x(xx), y(yy)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2400" b="0" smtClean="0">
                <a:solidFill>
                  <a:srgbClr val="0000FF"/>
                </a:solidFill>
              </a:rPr>
              <a:t>void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yy)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x = xx, y = yy;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// ...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String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*s) { p = strdup(s);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sz="2400" b="0" smtClean="0">
                <a:solidFill>
                  <a:srgbClr val="0000FF"/>
                </a:solidFill>
              </a:rPr>
              <a:t>const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String &amp;s) { p = strdup(s.p);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~String()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  	cout &lt;&lt; "delete "&lt;&lt; (void *)p &lt;&lt; "\n";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	</a:t>
            </a:r>
            <a:r>
              <a:rPr lang="en-US" sz="2400" b="0" smtClean="0">
                <a:solidFill>
                  <a:srgbClr val="0000FF"/>
                </a:solidFill>
              </a:rPr>
              <a:t>delete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[] 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SinhVien{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 MaSo;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 HoTen;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int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NamSinh;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SinhVien(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*ht, 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*ms, </a:t>
            </a:r>
            <a:r>
              <a:rPr lang="en-US" sz="2400" b="0" smtClean="0">
                <a:solidFill>
                  <a:srgbClr val="0000FF"/>
                </a:solidFill>
              </a:rPr>
              <a:t>int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ns) : HoTen(ht), MaSo(ms), NamSinh(ns){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FF3300"/>
                </a:solidFill>
              </a:rPr>
              <a:t>String arrs[3];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FF3300"/>
                </a:solidFill>
              </a:rPr>
              <a:t>Diem arrd[5];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FF3300"/>
                </a:solidFill>
              </a:rPr>
              <a:t>SinhVien arrsv[7];</a:t>
            </a:r>
            <a:endParaRPr lang="en-US" sz="2400" b="0">
              <a:solidFill>
                <a:srgbClr val="FF33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5835868" y="5318234"/>
            <a:ext cx="1295400" cy="762000"/>
          </a:xfrm>
          <a:prstGeom prst="wedgeEllipseCallout">
            <a:avLst>
              <a:gd name="adj1" fmla="val -239981"/>
              <a:gd name="adj2" fmla="val 112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2835166" y="5121166"/>
            <a:ext cx="533400" cy="1219200"/>
          </a:xfrm>
          <a:prstGeom prst="rightBrace">
            <a:avLst>
              <a:gd name="adj1" fmla="val 8333"/>
              <a:gd name="adj2" fmla="val 4870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phương thức thiết lập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với tham số có giá trị mặc nhiên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Diem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Diem(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xx = 0, 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yy = 0) </a:t>
            </a:r>
            <a:r>
              <a:rPr lang="en-US" sz="2400" b="0" smtClean="0">
                <a:solidFill>
                  <a:srgbClr val="FF3300"/>
                </a:solidFill>
              </a:rPr>
              <a:t>: x(xx), y(yy)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void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Set(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yy)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x = xx, y = yy;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// ...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phương thức thiết lập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với tham số có giá trị mặc nhiên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String{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char 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*s = "") { p = strdup(s);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sz="2400" b="0" smtClean="0">
                <a:solidFill>
                  <a:srgbClr val="0000FF"/>
                </a:solidFill>
              </a:rPr>
              <a:t>const 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&amp;s) { p = strdup(s.p);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~String() 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cout &lt;&lt; "delete "&lt;&lt; (void *)p &lt;&lt; "\n";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2400" b="0" smtClean="0">
                <a:solidFill>
                  <a:srgbClr val="0000FF"/>
                </a:solidFill>
              </a:rPr>
              <a:t>delete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[] 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phương thức thiết lập</a:t>
            </a:r>
            <a: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với tham số có giá trị mặc nhiên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SinhVien{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 MaSo, HoTen;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int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NamSinh;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SinhVien(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*ht=“Nguyen Van A”, 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*ms=“19920014”, </a:t>
            </a:r>
            <a:r>
              <a:rPr lang="en-US" sz="2400" b="0" smtClean="0">
                <a:solidFill>
                  <a:srgbClr val="0000FF"/>
                </a:solidFill>
              </a:rPr>
              <a:t>int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ns = 1982) : HoTen(ht), MaSo(ms), NamSinh(ns) 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as[3];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Diem ad[5];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SinhVien asv[7];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47038" y="45720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 smtClean="0">
                <a:solidFill>
                  <a:srgbClr val="FF0303"/>
                </a:solidFill>
              </a:rPr>
              <a:t>?</a:t>
            </a:r>
            <a:endParaRPr lang="en-US" sz="6000" b="1">
              <a:solidFill>
                <a:srgbClr val="FF0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phương thức thiết lập </a:t>
            </a:r>
            <a:b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không tham số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Diem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Diem(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sz="2400" b="0" smtClean="0">
                <a:solidFill>
                  <a:srgbClr val="0000FF"/>
                </a:solidFill>
              </a:rPr>
              <a:t>double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yy) : x(xx), y(yy)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Diem() : x(0), y(0)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{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// ...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phương thức thiết lập </a:t>
            </a:r>
            <a:b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không tham số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 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char 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String(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*s) { p = strdup(s);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String() { p = strdup(“”);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~String() {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cout &lt;&lt; "delete "&lt;&lt; (void *)p &lt;&lt; "\n";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2400" b="0" smtClean="0">
                <a:solidFill>
                  <a:srgbClr val="0000FF"/>
                </a:solidFill>
              </a:rPr>
              <a:t>delete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[] p;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tượng là thành phần của lớp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tượng là thành phần của mảng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tượng được cấp phát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động</a:t>
            </a:r>
            <a:endParaRPr lang="vi-VN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Dùng phương thức thiết lập </a:t>
            </a:r>
            <a:b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không tham số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class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SinhVien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 MaSo, HoTen;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b="0" smtClean="0">
                <a:solidFill>
                  <a:srgbClr val="0000FF"/>
                </a:solidFill>
              </a:rPr>
              <a:t>int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NamSinh;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rgbClr val="0000FF"/>
                </a:solidFill>
              </a:rPr>
              <a:t>public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SinhVien(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*ht, </a:t>
            </a:r>
            <a:r>
              <a:rPr lang="en-US" sz="2400" b="0" smtClean="0">
                <a:solidFill>
                  <a:srgbClr val="0000FF"/>
                </a:solidFill>
              </a:rPr>
              <a:t>char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*ms, </a:t>
            </a:r>
            <a:r>
              <a:rPr lang="en-US" sz="2400" b="0" smtClean="0">
                <a:solidFill>
                  <a:srgbClr val="0000FF"/>
                </a:solidFill>
              </a:rPr>
              <a:t>int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ns) : HoTen(ht), MaSo(ms), NamSinh(ns) {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SinhVien() : HoTen(“Nguyen Van A”), MaSo(“19920014”), NamSinh(1982) {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as[3];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Diem ad[5];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SinhVien asv[7];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48400" y="45720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 smtClean="0">
                <a:solidFill>
                  <a:srgbClr val="FF0303"/>
                </a:solidFill>
              </a:rPr>
              <a:t>?</a:t>
            </a:r>
            <a:endParaRPr lang="en-US" sz="6000" b="1">
              <a:solidFill>
                <a:srgbClr val="FF0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tượng được cấp phát động là các đối tượng được tạo ra bằng phép toán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và bị hủy đi bằng phép toán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endParaRPr lang="en-US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vi-VN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Phép toán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cấp đối tượng trong vùng heap và gọi phương thức thiết lập cho đối tượng được cấp.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được cấp phát động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rgbClr val="0000FF"/>
                </a:solidFill>
              </a:rPr>
              <a:t>class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String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0" smtClean="0">
                <a:solidFill>
                  <a:srgbClr val="0000FF"/>
                </a:solidFill>
              </a:rPr>
              <a:t>char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*p;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rgbClr val="0000FF"/>
                </a:solidFill>
              </a:rPr>
              <a:t>public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String( </a:t>
            </a:r>
            <a:r>
              <a:rPr lang="en-US" b="0" smtClean="0">
                <a:solidFill>
                  <a:srgbClr val="0000FF"/>
                </a:solidFill>
              </a:rPr>
              <a:t>char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*s ) { p = strdup(s);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String( </a:t>
            </a:r>
            <a:r>
              <a:rPr lang="en-US" b="0" smtClean="0">
                <a:solidFill>
                  <a:srgbClr val="0000FF"/>
                </a:solidFill>
              </a:rPr>
              <a:t>const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String &amp;s ) { p = strdup(s.p);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~String() { </a:t>
            </a:r>
            <a:r>
              <a:rPr lang="en-US" b="0" smtClean="0">
                <a:solidFill>
                  <a:srgbClr val="0000FF"/>
                </a:solidFill>
              </a:rPr>
              <a:t>delete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[] p;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//...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rgbClr val="0000FF"/>
                </a:solidFill>
              </a:rPr>
              <a:t>class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Diem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b="0" smtClean="0">
                <a:solidFill>
                  <a:srgbClr val="0000FF"/>
                </a:solidFill>
              </a:rPr>
              <a:t>double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rgbClr val="0000FF"/>
                </a:solidFill>
              </a:rPr>
              <a:t>public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Diem(</a:t>
            </a:r>
            <a:r>
              <a:rPr lang="en-US" b="0" smtClean="0">
                <a:solidFill>
                  <a:srgbClr val="0000FF"/>
                </a:solidFill>
              </a:rPr>
              <a:t>double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b="0" smtClean="0">
                <a:solidFill>
                  <a:srgbClr val="0000FF"/>
                </a:solidFill>
              </a:rPr>
              <a:t>double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yy) : x(xx), y(yy) { 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//...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một đối tượng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 smtClean="0">
                <a:solidFill>
                  <a:srgbClr val="0000FF"/>
                </a:solidFill>
              </a:rPr>
              <a:t>int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*pi = </a:t>
            </a:r>
            <a:r>
              <a:rPr lang="en-US" sz="2800" b="0" smtClean="0">
                <a:solidFill>
                  <a:srgbClr val="0000FF"/>
                </a:solidFill>
              </a:rPr>
              <a:t>new int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 smtClean="0">
                <a:solidFill>
                  <a:srgbClr val="0000FF"/>
                </a:solidFill>
              </a:rPr>
              <a:t>int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*pj = </a:t>
            </a:r>
            <a:r>
              <a:rPr lang="en-US" sz="2800" b="0" smtClean="0">
                <a:solidFill>
                  <a:srgbClr val="0000FF"/>
                </a:solidFill>
              </a:rPr>
              <a:t>new int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(15);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Diem *pd = </a:t>
            </a:r>
            <a:r>
              <a:rPr lang="en-US" sz="2800" b="0" smtClean="0">
                <a:solidFill>
                  <a:srgbClr val="0000FF"/>
                </a:solidFill>
              </a:rPr>
              <a:t>new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Diem(20,40);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 *pa = </a:t>
            </a:r>
            <a:r>
              <a:rPr lang="en-US" sz="2800" b="0" smtClean="0">
                <a:solidFill>
                  <a:srgbClr val="0000FF"/>
                </a:solidFill>
              </a:rPr>
              <a:t>new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String("Nguyen Van A");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//...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 smtClean="0">
                <a:solidFill>
                  <a:srgbClr val="0000FF"/>
                </a:solidFill>
              </a:rPr>
              <a:t>delete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 smtClean="0">
                <a:solidFill>
                  <a:srgbClr val="0000FF"/>
                </a:solidFill>
              </a:rPr>
              <a:t>delete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pd;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 smtClean="0">
                <a:solidFill>
                  <a:srgbClr val="0000FF"/>
                </a:solidFill>
              </a:rPr>
              <a:t>delete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pj;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0" smtClean="0">
                <a:solidFill>
                  <a:srgbClr val="0000FF"/>
                </a:solidFill>
              </a:rPr>
              <a:t>delete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pi;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phát 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h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847"/>
            <a:ext cx="8382000" cy="2365553"/>
          </a:xfrm>
        </p:spPr>
        <p:txBody>
          <a:bodyPr>
            <a:normAutofit/>
          </a:bodyPr>
          <a:lstStyle/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*pai = 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[10];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Diem *pad = 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Diem[5];	</a:t>
            </a:r>
            <a:endParaRPr lang="en-US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String *pas = 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String[5]; 	</a:t>
            </a:r>
            <a:endParaRPr lang="vi-VN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775434" y="1797268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 smtClean="0">
                <a:solidFill>
                  <a:srgbClr val="FF0303"/>
                </a:solidFill>
              </a:rPr>
              <a:t>?</a:t>
            </a:r>
            <a:endParaRPr lang="en-US" sz="6000" b="1">
              <a:solidFill>
                <a:srgbClr val="FF0303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334000" y="1697872"/>
            <a:ext cx="457200" cy="169959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81600" y="345382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solidFill>
                  <a:srgbClr val="FF3300"/>
                </a:solidFill>
              </a:rPr>
              <a:t>Sai</a:t>
            </a:r>
            <a:endParaRPr lang="en-US" sz="3200">
              <a:solidFill>
                <a:srgbClr val="FF33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1434" y="4114800"/>
            <a:ext cx="8382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trường hợp cấp 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phát </a:t>
            </a:r>
            <a:r>
              <a:rPr lang="vi-VN" sz="28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nhiều đối tượng, ta không thể cung cấp tham số cho từng phần tử được cấp</a:t>
            </a:r>
            <a:r>
              <a:rPr lang="en-US" sz="28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phát.</a:t>
            </a:r>
            <a:endParaRPr lang="vi-VN" sz="2800" b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và h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Thông báo lỗi cho đoạn chương trình trên như sau: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i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Cannot find default constructor to initialize array element of type 'Diem'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i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Cannot find default constructor to initialize array element of type String’</a:t>
            </a:r>
            <a:endParaRPr lang="vi-VN" i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Khắc phục lỗi?</a:t>
            </a:r>
            <a:endParaRPr lang="vi-VN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668" y="5256238"/>
            <a:ext cx="8108732" cy="10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vi-VN" sz="2400" b="0"/>
              <a:t>Lỗi trên được khắc phục bằng cách </a:t>
            </a:r>
            <a:r>
              <a:rPr lang="vi-VN" sz="2400" b="0">
                <a:solidFill>
                  <a:srgbClr val="FF3300"/>
                </a:solidFill>
              </a:rPr>
              <a:t>cung cấp phương thức thiết lập để đối tượng có khả năng tự khởi động</a:t>
            </a:r>
            <a:r>
              <a:rPr lang="vi-VN" sz="2400" b="0"/>
              <a:t>.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và h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rgbClr val="0000FF"/>
                </a:solidFill>
              </a:rPr>
              <a:t>class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String{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 smtClean="0">
                <a:solidFill>
                  <a:srgbClr val="0000FF"/>
                </a:solidFill>
              </a:rPr>
              <a:t>char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*p;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rgbClr val="0000FF"/>
                </a:solidFill>
              </a:rPr>
              <a:t>public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 (</a:t>
            </a:r>
            <a:r>
              <a:rPr lang="en-US" b="0" smtClean="0">
                <a:solidFill>
                  <a:srgbClr val="0000FF"/>
                </a:solidFill>
              </a:rPr>
              <a:t>char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*s = "Alibaba") { p = strdup(s);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String (</a:t>
            </a:r>
            <a:r>
              <a:rPr lang="en-US" b="0" smtClean="0">
                <a:solidFill>
                  <a:srgbClr val="0000FF"/>
                </a:solidFill>
              </a:rPr>
              <a:t>const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String &amp;s) { p = strdup(s.p); 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~String () {</a:t>
            </a:r>
            <a:r>
              <a:rPr lang="en-US" b="0" smtClean="0">
                <a:solidFill>
                  <a:srgbClr val="0000FF"/>
                </a:solidFill>
              </a:rPr>
              <a:t>delete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[] p;}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//...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rgbClr val="0000FF"/>
                </a:solidFill>
              </a:rPr>
              <a:t>class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Diem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0" smtClean="0">
                <a:solidFill>
                  <a:srgbClr val="0000FF"/>
                </a:solidFill>
              </a:rPr>
              <a:t>double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x,y;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rgbClr val="0000FF"/>
                </a:solidFill>
              </a:rPr>
              <a:t>public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Diem (</a:t>
            </a:r>
            <a:r>
              <a:rPr lang="en-US" b="0" smtClean="0">
                <a:solidFill>
                  <a:srgbClr val="0000FF"/>
                </a:solidFill>
              </a:rPr>
              <a:t>double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xx, </a:t>
            </a:r>
            <a:r>
              <a:rPr lang="en-US" b="0" smtClean="0">
                <a:solidFill>
                  <a:srgbClr val="0000FF"/>
                </a:solidFill>
              </a:rPr>
              <a:t>double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yy) : x(xx),y(yy){};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Diem () : x(0),y(0){};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và h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Khi đó mọi phần tử được cấp đều được khởi động với cùng giá trị.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*pai =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 int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[10];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Diem *pad =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Diem[5];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//Ca 5 diem co cung toa do (0,0)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String *pas =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String[5];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//Ca 5 chuoi cung duoc khoi dong la “Alibaba”</a:t>
            </a:r>
            <a:endParaRPr lang="vi-VN" sz="2400" smtClean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Cấp và h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ủy</a:t>
            </a:r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nhiều đối tượng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Việc h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ủy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nhiều đối tượng được thực hiện bằng cách dùng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và có thêm dấu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[] ở trước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[] pas;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[] pad;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[] pai;</a:t>
            </a:r>
            <a:endParaRPr lang="vi-VN" sz="24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Có thể thay ba phát biểu trên bằng một phát biểu duy nhất sau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hay không?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delete</a:t>
            </a:r>
            <a:r>
              <a:rPr lang="vi-V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pas,pad,pai;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end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lớp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Đối tượng có thể là thành phần của đối tượng khác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khi một đối tượng thuộc lớp “lớn” được tạo ra, các thành phần của nó cũng được tạo ra.</a:t>
            </a:r>
            <a:endParaRPr lang="en-US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z="280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 descr="http://lh3.ggpht.com/_aUOgqE3fGXc/Sh35Y1ga0lI/AAAAAAAAAas/9FnQ1sRJObY/image_thumb%5B2%5D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3886200" cy="319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lớp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Phương thức thiết lập (nếu có) sẽ được tự động gọi cho các đối tượng thành phần.</a:t>
            </a:r>
            <a:endParaRPr lang="en-US" sz="2800" smtClean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Khi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đối tượng kết hợp bị hủy </a:t>
            </a:r>
            <a:r>
              <a:rPr lang="en-US" sz="28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đối tượng thành phần của nó cũng bị hủy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nghĩa là phương thức hủy bỏ sẽ được gọi cho các đối tượng thành phần, sau khi phương thức hủy bỏ của đối tượng kết hợp được gọi.</a:t>
            </a:r>
            <a:endParaRPr lang="vi-VN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lớp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Nếu đối tượng thành phần phải cung cấp tham số khi thiết lập thì đối tượng kết hợp (đối tượng lớn) </a:t>
            </a:r>
            <a:r>
              <a:rPr lang="vi-V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phải có phương thức thiết lập 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để cung cấp tham số thiết lập cho các đối tượng thành phần.</a:t>
            </a:r>
            <a:endParaRPr lang="en-US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z="2800" smtClean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Cú pháp để khởi động đối tượng thành phần là dùng dấu hai chấm (:) </a:t>
            </a:r>
            <a:r>
              <a:rPr lang="vi-VN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theo sau bởi tên thành phần và tham số khởi động.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820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FF0303"/>
                </a:solidFill>
              </a:rPr>
              <a:t>Diem A</a:t>
            </a:r>
            <a:r>
              <a:rPr lang="en-US" sz="2400" b="0" smtClean="0">
                <a:solidFill>
                  <a:srgbClr val="FF0303"/>
                </a:solidFill>
              </a:rPr>
              <a:t>, B, C</a:t>
            </a:r>
            <a:r>
              <a:rPr lang="en-US" sz="2400" b="0">
                <a:solidFill>
                  <a:srgbClr val="FF0303"/>
                </a:solidFill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TamGiac(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xA,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yA,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xB,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yB,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xC,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yC</a:t>
            </a:r>
            <a:r>
              <a:rPr lang="en-US" sz="2400" b="0" smtClean="0">
                <a:solidFill>
                  <a:srgbClr val="000000"/>
                </a:solidFill>
              </a:rPr>
              <a:t>)</a:t>
            </a:r>
            <a:r>
              <a:rPr lang="en-US" sz="2400" b="0" smtClean="0">
                <a:solidFill>
                  <a:srgbClr val="FF3300"/>
                </a:solidFill>
              </a:rPr>
              <a:t> : </a:t>
            </a:r>
            <a:r>
              <a:rPr lang="en-US" sz="2400" b="0">
                <a:solidFill>
                  <a:srgbClr val="FF3300"/>
                </a:solidFill>
              </a:rPr>
              <a:t>A(xA,yA), B(xB,yB),</a:t>
            </a:r>
            <a:r>
              <a:rPr lang="en-US" sz="2400" b="0" smtClean="0">
                <a:solidFill>
                  <a:srgbClr val="FF3300"/>
                </a:solidFill>
              </a:rPr>
              <a:t>C(xC,yC)</a:t>
            </a:r>
            <a:r>
              <a:rPr lang="en-US" sz="2400" b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endParaRPr lang="en-US" sz="2400" b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Ve();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// ...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303"/>
                </a:solidFill>
              </a:rPr>
              <a:t>TamGiac t(100,100,200,400,300,300);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0868" y="3444766"/>
            <a:ext cx="4298732" cy="381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336856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mtClean="0"/>
              <a:t>{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820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TamGiac{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FF0303"/>
                </a:solidFill>
              </a:rPr>
              <a:t>Diem A,B,C;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303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FF0303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loai;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TamGiac(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xA,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yA,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xB,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yB,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xC,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yC, </a:t>
            </a:r>
            <a:r>
              <a:rPr lang="en-US" sz="2400" b="0">
                <a:solidFill>
                  <a:srgbClr val="0000FF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</a:t>
            </a:r>
            <a:r>
              <a:rPr lang="en-US" sz="2400" b="0" smtClean="0">
                <a:solidFill>
                  <a:srgbClr val="000000"/>
                </a:solidFill>
              </a:rPr>
              <a:t>l): </a:t>
            </a:r>
            <a:r>
              <a:rPr lang="en-US" sz="2400" b="0">
                <a:solidFill>
                  <a:srgbClr val="000000"/>
                </a:solidFill>
              </a:rPr>
              <a:t>A(xA,yA), B(xB,yB</a:t>
            </a:r>
            <a:r>
              <a:rPr lang="en-US" sz="2400" b="0" smtClean="0">
                <a:solidFill>
                  <a:srgbClr val="000000"/>
                </a:solidFill>
              </a:rPr>
              <a:t>), C(xC,yC), </a:t>
            </a:r>
            <a:r>
              <a:rPr lang="en-US" sz="2400" b="0">
                <a:solidFill>
                  <a:srgbClr val="FF0303"/>
                </a:solidFill>
              </a:rPr>
              <a:t>loai(l</a:t>
            </a:r>
            <a:r>
              <a:rPr lang="en-US" sz="2400" b="0" smtClean="0">
                <a:solidFill>
                  <a:srgbClr val="FF0303"/>
                </a:solidFill>
              </a:rPr>
              <a:t>) </a:t>
            </a:r>
            <a:r>
              <a:rPr lang="en-US" sz="2400" b="0" smtClean="0">
                <a:solidFill>
                  <a:srgbClr val="000000"/>
                </a:solidFill>
              </a:rPr>
              <a:t>{</a:t>
            </a:r>
            <a:endParaRPr lang="en-US" sz="2400" b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Ve();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// 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FF0303"/>
                </a:solidFill>
              </a:rPr>
              <a:t>TamGiac </a:t>
            </a:r>
            <a:r>
              <a:rPr lang="en-US" sz="2400" b="0" smtClean="0">
                <a:solidFill>
                  <a:srgbClr val="FF0303"/>
                </a:solidFill>
              </a:rPr>
              <a:t>t (</a:t>
            </a:r>
            <a:r>
              <a:rPr lang="en-US" sz="2400" b="0">
                <a:solidFill>
                  <a:srgbClr val="FF0303"/>
                </a:solidFill>
              </a:rPr>
              <a:t>100, 100, 200, 400, 300, 300, 1);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800600" y="4343400"/>
            <a:ext cx="3657600" cy="1600200"/>
          </a:xfrm>
          <a:prstGeom prst="wedgeRectCallout">
            <a:avLst>
              <a:gd name="adj1" fmla="val -63444"/>
              <a:gd name="adj2" fmla="val -76417"/>
            </a:avLst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2400" b="0">
                <a:solidFill>
                  <a:schemeClr val="tx1">
                    <a:lumMod val="95000"/>
                    <a:lumOff val="5000"/>
                  </a:schemeClr>
                </a:solidFill>
              </a:rPr>
              <a:t>Cú pháp dấu hai chấm cũng được dùng cho đối tượng thành phần thuộc kiểu cơ sở</a:t>
            </a:r>
            <a:endParaRPr lang="en-US" sz="2400" b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3429000" y="4876800"/>
            <a:ext cx="1143000" cy="609600"/>
          </a:xfrm>
          <a:prstGeom prst="wedgeEllipseCallout">
            <a:avLst>
              <a:gd name="adj1" fmla="val -114626"/>
              <a:gd name="adj2" fmla="val -14784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371600"/>
            <a:ext cx="8382000" cy="5105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class</a:t>
            </a:r>
            <a:r>
              <a:rPr lang="en-US" sz="2400" b="0">
                <a:solidFill>
                  <a:srgbClr val="000000"/>
                </a:solidFill>
              </a:rPr>
              <a:t> Diem{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x,y;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FF"/>
                </a:solidFill>
              </a:rPr>
              <a:t>public</a:t>
            </a:r>
            <a:r>
              <a:rPr lang="en-US" sz="2400" b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Diem(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xx = 0,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yy = 0) </a:t>
            </a:r>
            <a:r>
              <a:rPr lang="en-US" sz="2400" b="0">
                <a:solidFill>
                  <a:srgbClr val="FF3300"/>
                </a:solidFill>
              </a:rPr>
              <a:t>: x(xx), y(yy)</a:t>
            </a:r>
            <a:r>
              <a:rPr lang="en-US" sz="2400" b="0">
                <a:solidFill>
                  <a:srgbClr val="000000"/>
                </a:solidFill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</a:t>
            </a:r>
            <a:r>
              <a:rPr lang="en-US" sz="2400" b="0">
                <a:solidFill>
                  <a:srgbClr val="0000FF"/>
                </a:solidFill>
              </a:rPr>
              <a:t>void</a:t>
            </a:r>
            <a:r>
              <a:rPr lang="en-US" sz="2400" b="0">
                <a:solidFill>
                  <a:srgbClr val="000000"/>
                </a:solidFill>
              </a:rPr>
              <a:t> Set(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xx, </a:t>
            </a:r>
            <a:r>
              <a:rPr lang="en-US" sz="2400" b="0">
                <a:solidFill>
                  <a:srgbClr val="0000FF"/>
                </a:solidFill>
              </a:rPr>
              <a:t>double</a:t>
            </a:r>
            <a:r>
              <a:rPr lang="en-US" sz="2400" b="0">
                <a:solidFill>
                  <a:srgbClr val="000000"/>
                </a:solidFill>
              </a:rPr>
              <a:t> yy){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x = xx;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	y = yy;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	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b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019800" y="4343400"/>
            <a:ext cx="2362200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6000" b="1" smtClean="0">
                <a:solidFill>
                  <a:srgbClr val="FF0303"/>
                </a:solidFill>
              </a:rPr>
              <a:t>?</a:t>
            </a:r>
            <a:endParaRPr lang="en-US" sz="6000" b="1">
              <a:solidFill>
                <a:srgbClr val="FF0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Đối tượng là thành phần của mảng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 descr="http://i.stack.imgur.com/DYnY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90699"/>
            <a:ext cx="80010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16946</TotalTime>
  <Words>1226</Words>
  <Application>Microsoft Office PowerPoint</Application>
  <PresentationFormat>On-screen Show (4:3)</PresentationFormat>
  <Paragraphs>352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Template</vt:lpstr>
      <vt:lpstr>THAO TÁC VỚI ĐỐI TƯỢNG</vt:lpstr>
      <vt:lpstr>Nội dung</vt:lpstr>
      <vt:lpstr>Đối tượng là thành phần của lớp</vt:lpstr>
      <vt:lpstr>Đối tượng là thành phần của lớp</vt:lpstr>
      <vt:lpstr>Đối tượng là thành phần của lớp</vt:lpstr>
      <vt:lpstr>Ví dụ</vt:lpstr>
      <vt:lpstr>Ví dụ</vt:lpstr>
      <vt:lpstr>Ví dụ</vt:lpstr>
      <vt:lpstr>Đối tượng là thành phần của mảng</vt:lpstr>
      <vt:lpstr>Đối tượng là thành phần của mảng</vt:lpstr>
      <vt:lpstr>Đối tượng là thành phần của mảng</vt:lpstr>
      <vt:lpstr>Đối tượng là thành phần của mảng</vt:lpstr>
      <vt:lpstr>Đối tượng là thành phần của mảng</vt:lpstr>
      <vt:lpstr>Đối tượng là thành phần của mảng</vt:lpstr>
      <vt:lpstr>Dùng phương thức thiết lập với tham số có giá trị mặc nhiên</vt:lpstr>
      <vt:lpstr>Dùng phương thức thiết lập với tham số có giá trị mặc nhiên</vt:lpstr>
      <vt:lpstr>Dùng phương thức thiết lập với tham số có giá trị mặc nhiên</vt:lpstr>
      <vt:lpstr>Dùng phương thức thiết lập  không tham số</vt:lpstr>
      <vt:lpstr>Dùng phương thức thiết lập  không tham số</vt:lpstr>
      <vt:lpstr>Dùng phương thức thiết lập  không tham số</vt:lpstr>
      <vt:lpstr>Đối tượng được cấp phát động</vt:lpstr>
      <vt:lpstr>Đối tượng được cấp phát động</vt:lpstr>
      <vt:lpstr>Cấp phát và hủy một đối tượng</vt:lpstr>
      <vt:lpstr>Cấp phát và hủy nhiều đối tượng</vt:lpstr>
      <vt:lpstr>Cấp và hủy nhiều đối tượng</vt:lpstr>
      <vt:lpstr>Cấp và hủy nhiều đối tượng</vt:lpstr>
      <vt:lpstr>Cấp và hủy nhiều đối tượng</vt:lpstr>
      <vt:lpstr>Cấp và hủy nhiều đối tượng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Win 8.1 Version 2</cp:lastModifiedBy>
  <cp:revision>878</cp:revision>
  <cp:lastPrinted>1601-01-01T00:00:00Z</cp:lastPrinted>
  <dcterms:created xsi:type="dcterms:W3CDTF">1601-01-01T00:00:00Z</dcterms:created>
  <dcterms:modified xsi:type="dcterms:W3CDTF">2018-12-01T00:49:31Z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