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3"/>
  </p:notesMasterIdLst>
  <p:handoutMasterIdLst>
    <p:handoutMasterId r:id="rId24"/>
  </p:handoutMasterIdLst>
  <p:sldIdLst>
    <p:sldId id="747" r:id="rId2"/>
    <p:sldId id="1057" r:id="rId3"/>
    <p:sldId id="1058" r:id="rId4"/>
    <p:sldId id="1059" r:id="rId5"/>
    <p:sldId id="1060" r:id="rId6"/>
    <p:sldId id="1061" r:id="rId7"/>
    <p:sldId id="1062" r:id="rId8"/>
    <p:sldId id="1063" r:id="rId9"/>
    <p:sldId id="1027" r:id="rId10"/>
    <p:sldId id="1052" r:id="rId11"/>
    <p:sldId id="1028" r:id="rId12"/>
    <p:sldId id="1033" r:id="rId13"/>
    <p:sldId id="1053" r:id="rId14"/>
    <p:sldId id="1034" r:id="rId15"/>
    <p:sldId id="1035" r:id="rId16"/>
    <p:sldId id="1036" r:id="rId17"/>
    <p:sldId id="1037" r:id="rId18"/>
    <p:sldId id="1038" r:id="rId19"/>
    <p:sldId id="1055" r:id="rId20"/>
    <p:sldId id="1039" r:id="rId21"/>
    <p:sldId id="941" r:id="rId22"/>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0994" autoAdjust="0"/>
  </p:normalViewPr>
  <p:slideViewPr>
    <p:cSldViewPr>
      <p:cViewPr varScale="1">
        <p:scale>
          <a:sx n="70" d="100"/>
          <a:sy n="70" d="100"/>
        </p:scale>
        <p:origin x="1368"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301088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71461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700008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 thuộc tính dữ liệu phải </a:t>
            </a:r>
            <a:r>
              <a:rPr lang="en-US" u="sng" smtClean="0">
                <a:solidFill>
                  <a:srgbClr val="0000FF"/>
                </a:solidFill>
              </a:rPr>
              <a:t>vừa đủ</a:t>
            </a:r>
            <a:r>
              <a:rPr lang="en-US" smtClean="0"/>
              <a:t> để mô tả khái niệm, không dư, không thiếu.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07387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526661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Nên khai báo hằng đối với:</a:t>
            </a:r>
          </a:p>
          <a:p>
            <a:pPr lvl="1" eaLnBrk="1" hangingPunct="1">
              <a:buFontTx/>
              <a:buChar char="-"/>
            </a:pPr>
            <a:r>
              <a:rPr lang="en-US" sz="1300" smtClean="0"/>
              <a:t>Các đối tượng mà ta không định sửa đổi. Ví dụ: </a:t>
            </a:r>
            <a:r>
              <a:rPr lang="en-US" sz="1400" b="1" smtClean="0"/>
              <a:t>const </a:t>
            </a:r>
            <a:r>
              <a:rPr lang="en-US" sz="1400" smtClean="0"/>
              <a:t>double PI = 3.14;</a:t>
            </a:r>
          </a:p>
          <a:p>
            <a:pPr lvl="1" eaLnBrk="1" hangingPunct="1">
              <a:buFontTx/>
              <a:buChar char="-"/>
            </a:pPr>
            <a:r>
              <a:rPr lang="en-US" sz="1300" smtClean="0"/>
              <a:t>Các tham số của hàm mà ta không định cho hàm đó sửa đổi: </a:t>
            </a:r>
            <a:r>
              <a:rPr lang="en-US" sz="1400" smtClean="0"/>
              <a:t>void printHeight(</a:t>
            </a:r>
            <a:r>
              <a:rPr lang="en-US" sz="1400" b="1" smtClean="0"/>
              <a:t>const </a:t>
            </a:r>
            <a:r>
              <a:rPr lang="en-US" sz="1400" smtClean="0"/>
              <a:t>LargeObj &amp;LO){ cout &lt;&lt; LO.height; }</a:t>
            </a:r>
          </a:p>
          <a:p>
            <a:pPr lvl="1" eaLnBrk="1" hangingPunct="1">
              <a:buFontTx/>
              <a:buChar char="-"/>
            </a:pPr>
            <a:r>
              <a:rPr lang="en-US" sz="1300" smtClean="0"/>
              <a:t>Các hàm thành viên không thay đổi đối tượng chủ: </a:t>
            </a:r>
            <a:r>
              <a:rPr lang="en-US" sz="1400" smtClean="0"/>
              <a:t>int Date::getDay() </a:t>
            </a:r>
            <a:r>
              <a:rPr lang="en-US" sz="1400" b="1" smtClean="0"/>
              <a:t>const </a:t>
            </a:r>
            <a:r>
              <a:rPr lang="en-US" sz="1400" smtClean="0"/>
              <a:t>{ return day;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0281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02494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Dữ liệu thành phần nên được kết hợp thay vì phân rã</a:t>
            </a: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425503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z="1200" smtClean="0"/>
              <a:t>phương thức thiết lập sao chép – copy constructor</a:t>
            </a:r>
          </a:p>
          <a:p>
            <a:pPr eaLnBrk="1" hangingPunct="1">
              <a:buFontTx/>
              <a:buChar char="-"/>
            </a:pPr>
            <a:r>
              <a:rPr lang="en-US" sz="1200" smtClean="0"/>
              <a:t>phương thức hủy bỏ - destructor</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21022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z="1200" smtClean="0"/>
              <a:t>phương thức thiết lập sao chép – copy constructor</a:t>
            </a:r>
          </a:p>
          <a:p>
            <a:pPr eaLnBrk="1" hangingPunct="1">
              <a:buFontTx/>
              <a:buChar char="-"/>
            </a:pPr>
            <a:r>
              <a:rPr lang="en-US" sz="1200" smtClean="0"/>
              <a:t>phương thức hủy bỏ - destructor</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68874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425058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01684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6341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43130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58459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790529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16057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74804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25080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94E7A585-C45A-4AD5-B3E3-095342DD657D}"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13E0245-581F-47D9-9578-1CB4D4A22DAC}"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7173740D-B65C-4A3A-8ADD-B49367D1D35B}"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E4166BD6-9B9A-46A1-B355-5CCD5658AF73}"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26CFD1E-4158-4D6C-947E-F6DD862AAEF2}"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C207E3CD-7D47-48A2-8C3C-90E51EF2D916}"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39BB3268-A7B1-4487-9EEC-DD3B42031B72}" type="datetime1">
              <a:rPr lang="vi-VN" smtClean="0"/>
              <a:t>04/12/2018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07C8822-CFC0-4EF8-93E9-E95FB857FE84}" type="datetime1">
              <a:rPr lang="vi-VN" smtClean="0"/>
              <a:t>04/12/2018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AC17893C-130D-4957-8678-71E70FA7285F}" type="datetime1">
              <a:rPr lang="vi-VN" smtClean="0"/>
              <a:t>04/12/2018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5C94CA51-71AA-4B46-8789-6395CDCBFC23}"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E0593815-66E2-4A31-9B2A-8798E741885B}"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4C3F3B7-337F-4A53-8C89-35597494F2EB}" type="datetime1">
              <a:rPr lang="vi-VN" smtClean="0"/>
              <a:t>04/12/2018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b="1" dirty="0" smtClean="0"/>
              <a:t>KHỞI TẠO ĐỐI TƯỢNG HÀM BẠN VÀ LỚP </a:t>
            </a:r>
            <a:r>
              <a:rPr lang="en-US" b="1" dirty="0" smtClean="0"/>
              <a:t>BẠN (</a:t>
            </a:r>
            <a:r>
              <a:rPr lang="en-US" b="1" dirty="0" err="1" smtClean="0"/>
              <a:t>tt</a:t>
            </a:r>
            <a:r>
              <a:rPr lang="en-US" b="1" dirty="0" smtClean="0"/>
              <a:t>)</a:t>
            </a:r>
            <a:endParaRPr lang="es-ES" b="1" dirty="0">
              <a:solidFill>
                <a:schemeClr val="tx1"/>
              </a:solidFill>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a:xfrm>
            <a:off x="1371600" y="3959352"/>
            <a:ext cx="6400800" cy="1752600"/>
          </a:xfrm>
        </p:spPr>
        <p:txBody>
          <a:bodyPr/>
          <a:lstStyle/>
          <a:p>
            <a:endParaRPr lang="en-US"/>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411" y="58276"/>
            <a:ext cx="949177" cy="1134382"/>
          </a:xfrm>
          <a:prstGeom prst="rect">
            <a:avLst/>
          </a:prstGeom>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FF3300"/>
                </a:solidFill>
                <a:latin typeface="Arial" pitchFamily="34" charset="0"/>
                <a:cs typeface="Arial" pitchFamily="34" charset="0"/>
              </a:rPr>
              <a:t>có thể thay đổi uyển chuyển chi tiết cài đặt</a:t>
            </a:r>
            <a:r>
              <a:rPr lang="vi-VN" sz="2800">
                <a:solidFill>
                  <a:schemeClr val="tx1">
                    <a:lumMod val="95000"/>
                    <a:lumOff val="5000"/>
                  </a:schemeClr>
                </a:solidFill>
                <a:latin typeface="Arial" pitchFamily="34" charset="0"/>
                <a:cs typeface="Arial" pitchFamily="34" charset="0"/>
              </a:rPr>
              <a:t>, nghĩa là có thể thay đổi tổ chức dữ liệu của lớp, cũng như có thể thay đổi chi tiết thực hiện các hàm thành phần (do sự thay đổi tổ chức dữ liệu hoặc để cải tiến giải thuật</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Nhưng </a:t>
            </a:r>
            <a:r>
              <a:rPr lang="vi-VN" sz="2800">
                <a:solidFill>
                  <a:schemeClr val="tx1">
                    <a:lumMod val="95000"/>
                    <a:lumOff val="5000"/>
                  </a:schemeClr>
                </a:solidFill>
                <a:latin typeface="Arial" pitchFamily="34" charset="0"/>
                <a:cs typeface="Arial" pitchFamily="34" charset="0"/>
              </a:rPr>
              <a:t>nếu bảo đảm không thay đổi phần giao diện thì không ảnh hưởng đến người sử dụng, và do đó </a:t>
            </a:r>
            <a:r>
              <a:rPr lang="vi-VN" sz="2800">
                <a:solidFill>
                  <a:srgbClr val="0066FF"/>
                </a:solidFill>
                <a:latin typeface="Arial" pitchFamily="34" charset="0"/>
                <a:cs typeface="Arial" pitchFamily="34" charset="0"/>
              </a:rPr>
              <a:t>không làm đổ vỡ kiến trúc của hệ thống</a:t>
            </a:r>
            <a:r>
              <a:rPr lang="vi-VN" sz="280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269390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 </a:t>
            </a:r>
            <a:r>
              <a:rPr lang="en-US" b="0" smtClean="0">
                <a:solidFill>
                  <a:schemeClr val="tx1">
                    <a:lumMod val="95000"/>
                    <a:lumOff val="5000"/>
                  </a:schemeClr>
                </a:solidFill>
              </a:rPr>
              <a:t>gio, phut, 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gio;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phut;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giay;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a:t>
            </a:r>
            <a:r>
              <a:rPr lang="en-US" b="1" smtClean="0">
                <a:effectLst>
                  <a:outerShdw blurRad="38100" dist="38100" dir="2700000" algn="tl">
                    <a:srgbClr val="000000">
                      <a:alpha val="43137"/>
                    </a:srgbClr>
                  </a:outerShdw>
                </a:effectLst>
                <a:latin typeface="Arial" pitchFamily="34" charset="0"/>
                <a:cs typeface="Arial" pitchFamily="34" charset="0"/>
              </a:rPr>
              <a:t>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long</a:t>
            </a:r>
            <a:r>
              <a:rPr lang="en-US" b="0" smtClean="0">
                <a:solidFill>
                  <a:schemeClr val="tx1">
                    <a:lumMod val="95000"/>
                    <a:lumOff val="5000"/>
                  </a:schemeClr>
                </a:solidFill>
              </a:rPr>
              <a:t> tsgiay;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Hình thành lớp: </a:t>
            </a:r>
            <a:r>
              <a:rPr lang="en-US" sz="2800" smtClean="0">
                <a:latin typeface="Arial" pitchFamily="34" charset="0"/>
                <a:cs typeface="Arial" pitchFamily="34" charset="0"/>
              </a:rPr>
              <a:t>Khi ta nghĩ đến “nó” như một khái niệm riêng lẻ </a:t>
            </a:r>
            <a:r>
              <a:rPr lang="en-US" sz="2800" smtClean="0">
                <a:latin typeface="Arial" pitchFamily="34" charset="0"/>
                <a:cs typeface="Arial" pitchFamily="34" charset="0"/>
                <a:sym typeface="Wingdings" pitchFamily="2" charset="2"/>
              </a:rPr>
              <a:t>Xây dựng lớp biểu diễn khái niệm đó.</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Lớp</a:t>
            </a:r>
            <a:r>
              <a:rPr lang="en-US" sz="2800" smtClean="0">
                <a:latin typeface="Arial" pitchFamily="34" charset="0"/>
                <a:cs typeface="Arial" pitchFamily="34" charset="0"/>
              </a:rPr>
              <a:t> là biểu diễn cụ thể của một khái niệm vì vậy </a:t>
            </a:r>
            <a:r>
              <a:rPr lang="en-US" sz="2800" smtClean="0">
                <a:solidFill>
                  <a:srgbClr val="0000FF"/>
                </a:solidFill>
                <a:latin typeface="Arial" pitchFamily="34" charset="0"/>
                <a:cs typeface="Arial" pitchFamily="34" charset="0"/>
              </a:rPr>
              <a:t>tên lớp 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thuộc tính</a:t>
            </a:r>
            <a:r>
              <a:rPr lang="en-US" sz="2800" smtClean="0">
                <a:latin typeface="Arial" pitchFamily="34" charset="0"/>
                <a:cs typeface="Arial" pitchFamily="34" charset="0"/>
              </a:rPr>
              <a:t> của lớp là các thành phần dữ liệu nên chúng </a:t>
            </a:r>
            <a:r>
              <a:rPr lang="en-US" sz="2800" smtClean="0">
                <a:solidFill>
                  <a:srgbClr val="0000FF"/>
                </a:solidFill>
                <a:latin typeface="Arial" pitchFamily="34" charset="0"/>
                <a:cs typeface="Arial" pitchFamily="34" charset="0"/>
              </a:rPr>
              <a:t>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hàm thành phần</a:t>
            </a:r>
            <a:r>
              <a:rPr lang="en-US" sz="2800" smtClean="0">
                <a:latin typeface="Arial" pitchFamily="34" charset="0"/>
                <a:cs typeface="Arial" pitchFamily="34" charset="0"/>
              </a:rPr>
              <a:t> (các hành vi) là các thao tác chỉ rõ hoạt động của lớp nên </a:t>
            </a:r>
            <a:r>
              <a:rPr lang="en-US" sz="2800" smtClean="0">
                <a:solidFill>
                  <a:srgbClr val="0000FF"/>
                </a:solidFill>
                <a:latin typeface="Arial" pitchFamily="34" charset="0"/>
                <a:cs typeface="Arial" pitchFamily="34" charset="0"/>
              </a:rPr>
              <a:t>các hàm là động từ</a:t>
            </a:r>
            <a:r>
              <a:rPr lang="en-US" sz="2800" smtClean="0">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2011536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5"/>
          <p:cNvSpPr>
            <a:spLocks noChangeArrowheads="1"/>
          </p:cNvSpPr>
          <p:nvPr/>
        </p:nvSpPr>
        <p:spPr bwMode="auto">
          <a:xfrm>
            <a:off x="457200" y="35052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9" name="Rectangle 6"/>
          <p:cNvSpPr>
            <a:spLocks noChangeArrowheads="1"/>
          </p:cNvSpPr>
          <p:nvPr/>
        </p:nvSpPr>
        <p:spPr bwMode="auto">
          <a:xfrm>
            <a:off x="3581400" y="2362200"/>
            <a:ext cx="12954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10" name="Rectangle 7"/>
          <p:cNvSpPr>
            <a:spLocks noChangeArrowheads="1"/>
          </p:cNvSpPr>
          <p:nvPr/>
        </p:nvSpPr>
        <p:spPr bwMode="auto">
          <a:xfrm>
            <a:off x="3581400" y="4800600"/>
            <a:ext cx="1295400" cy="13716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11" name="Rectangle 8"/>
          <p:cNvSpPr>
            <a:spLocks noChangeArrowheads="1"/>
          </p:cNvSpPr>
          <p:nvPr/>
        </p:nvSpPr>
        <p:spPr bwMode="auto">
          <a:xfrm>
            <a:off x="5638800" y="14478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12" name="Rectangle 9"/>
          <p:cNvSpPr>
            <a:spLocks noChangeArrowheads="1"/>
          </p:cNvSpPr>
          <p:nvPr/>
        </p:nvSpPr>
        <p:spPr bwMode="auto">
          <a:xfrm>
            <a:off x="5410200" y="1905000"/>
            <a:ext cx="2590800" cy="441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5486400" y="19812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4" name="Rectangle 11"/>
          <p:cNvSpPr>
            <a:spLocks noChangeArrowheads="1"/>
          </p:cNvSpPr>
          <p:nvPr/>
        </p:nvSpPr>
        <p:spPr bwMode="auto">
          <a:xfrm>
            <a:off x="5486400" y="50292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XX x;  </a:t>
            </a:r>
            <a:r>
              <a:rPr lang="en-US" sz="1400" b="1">
                <a:solidFill>
                  <a:srgbClr val="FF0000"/>
                </a:solidFill>
              </a:rPr>
              <a:t>// object variable</a:t>
            </a:r>
          </a:p>
          <a:p>
            <a:r>
              <a:rPr lang="en-US" b="1"/>
              <a:t>   x.Method(...);</a:t>
            </a:r>
          </a:p>
          <a:p>
            <a:r>
              <a:rPr lang="en-US" b="1"/>
              <a:t>}</a:t>
            </a:r>
          </a:p>
        </p:txBody>
      </p:sp>
      <p:sp>
        <p:nvSpPr>
          <p:cNvPr id="15" name="Oval 12"/>
          <p:cNvSpPr>
            <a:spLocks noChangeArrowheads="1"/>
          </p:cNvSpPr>
          <p:nvPr/>
        </p:nvSpPr>
        <p:spPr bwMode="auto">
          <a:xfrm>
            <a:off x="2057400" y="23622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6" name="Oval 13"/>
          <p:cNvSpPr>
            <a:spLocks noChangeArrowheads="1"/>
          </p:cNvSpPr>
          <p:nvPr/>
        </p:nvSpPr>
        <p:spPr bwMode="auto">
          <a:xfrm>
            <a:off x="2057400" y="4648200"/>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7" name="Line 14"/>
          <p:cNvSpPr>
            <a:spLocks noChangeShapeType="1"/>
          </p:cNvSpPr>
          <p:nvPr/>
        </p:nvSpPr>
        <p:spPr bwMode="auto">
          <a:xfrm flipV="1">
            <a:off x="1600200" y="2971800"/>
            <a:ext cx="533400" cy="533400"/>
          </a:xfrm>
          <a:prstGeom prst="line">
            <a:avLst/>
          </a:prstGeom>
          <a:noFill/>
          <a:ln w="9525">
            <a:solidFill>
              <a:schemeClr val="tx1"/>
            </a:solidFill>
            <a:round/>
            <a:headEnd/>
            <a:tailEnd type="triangle" w="med" len="med"/>
          </a:ln>
        </p:spPr>
        <p:txBody>
          <a:bodyPr/>
          <a:lstStyle/>
          <a:p>
            <a:endParaRPr lang="en-US"/>
          </a:p>
        </p:txBody>
      </p:sp>
      <p:sp>
        <p:nvSpPr>
          <p:cNvPr id="18" name="Line 15"/>
          <p:cNvSpPr>
            <a:spLocks noChangeShapeType="1"/>
          </p:cNvSpPr>
          <p:nvPr/>
        </p:nvSpPr>
        <p:spPr bwMode="auto">
          <a:xfrm>
            <a:off x="3048000" y="2743200"/>
            <a:ext cx="533400" cy="0"/>
          </a:xfrm>
          <a:prstGeom prst="line">
            <a:avLst/>
          </a:prstGeom>
          <a:noFill/>
          <a:ln w="9525">
            <a:solidFill>
              <a:schemeClr val="tx1"/>
            </a:solidFill>
            <a:round/>
            <a:headEnd/>
            <a:tailEnd type="triangle" w="med" len="med"/>
          </a:ln>
        </p:spPr>
        <p:txBody>
          <a:bodyPr/>
          <a:lstStyle/>
          <a:p>
            <a:endParaRPr lang="en-US"/>
          </a:p>
        </p:txBody>
      </p:sp>
      <p:sp>
        <p:nvSpPr>
          <p:cNvPr id="19" name="Line 16"/>
          <p:cNvSpPr>
            <a:spLocks noChangeShapeType="1"/>
          </p:cNvSpPr>
          <p:nvPr/>
        </p:nvSpPr>
        <p:spPr bwMode="auto">
          <a:xfrm>
            <a:off x="4876800" y="2705100"/>
            <a:ext cx="762000" cy="190500"/>
          </a:xfrm>
          <a:prstGeom prst="line">
            <a:avLst/>
          </a:prstGeom>
          <a:noFill/>
          <a:ln w="9525">
            <a:solidFill>
              <a:schemeClr val="tx1"/>
            </a:solidFill>
            <a:round/>
            <a:headEnd/>
            <a:tailEnd type="triangle" w="med" len="med"/>
          </a:ln>
        </p:spPr>
        <p:txBody>
          <a:bodyPr/>
          <a:lstStyle/>
          <a:p>
            <a:endParaRPr lang="en-US"/>
          </a:p>
        </p:txBody>
      </p:sp>
      <p:sp>
        <p:nvSpPr>
          <p:cNvPr id="20" name="Line 17"/>
          <p:cNvSpPr>
            <a:spLocks noChangeShapeType="1"/>
          </p:cNvSpPr>
          <p:nvPr/>
        </p:nvSpPr>
        <p:spPr bwMode="auto">
          <a:xfrm>
            <a:off x="1600200" y="4038600"/>
            <a:ext cx="533400" cy="685800"/>
          </a:xfrm>
          <a:prstGeom prst="line">
            <a:avLst/>
          </a:prstGeom>
          <a:noFill/>
          <a:ln w="9525">
            <a:solidFill>
              <a:schemeClr val="tx1"/>
            </a:solidFill>
            <a:round/>
            <a:headEnd/>
            <a:tailEnd type="triangle" w="med" len="med"/>
          </a:ln>
        </p:spPr>
        <p:txBody>
          <a:bodyPr/>
          <a:lstStyle/>
          <a:p>
            <a:endParaRPr lang="en-US"/>
          </a:p>
        </p:txBody>
      </p:sp>
      <p:sp>
        <p:nvSpPr>
          <p:cNvPr id="21" name="Line 18"/>
          <p:cNvSpPr>
            <a:spLocks noChangeShapeType="1"/>
          </p:cNvSpPr>
          <p:nvPr/>
        </p:nvSpPr>
        <p:spPr bwMode="auto">
          <a:xfrm>
            <a:off x="3048000" y="5105400"/>
            <a:ext cx="533400" cy="0"/>
          </a:xfrm>
          <a:prstGeom prst="line">
            <a:avLst/>
          </a:prstGeom>
          <a:noFill/>
          <a:ln w="9525">
            <a:solidFill>
              <a:schemeClr val="tx1"/>
            </a:solidFill>
            <a:round/>
            <a:headEnd/>
            <a:tailEnd type="triangle" w="med" len="med"/>
          </a:ln>
        </p:spPr>
        <p:txBody>
          <a:bodyPr/>
          <a:lstStyle/>
          <a:p>
            <a:endParaRPr lang="en-US"/>
          </a:p>
        </p:txBody>
      </p:sp>
      <p:sp>
        <p:nvSpPr>
          <p:cNvPr id="22" name="Line 19"/>
          <p:cNvSpPr>
            <a:spLocks noChangeShapeType="1"/>
          </p:cNvSpPr>
          <p:nvPr/>
        </p:nvSpPr>
        <p:spPr bwMode="auto">
          <a:xfrm flipV="1">
            <a:off x="4724400" y="3429000"/>
            <a:ext cx="914400" cy="1600200"/>
          </a:xfrm>
          <a:prstGeom prst="line">
            <a:avLst/>
          </a:prstGeom>
          <a:noFill/>
          <a:ln w="9525">
            <a:solidFill>
              <a:schemeClr val="tx1"/>
            </a:solidFill>
            <a:round/>
            <a:headEnd/>
            <a:tailEnd type="triangle" w="med" len="med"/>
          </a:ln>
        </p:spPr>
        <p:txBody>
          <a:bodyPr/>
          <a:lstStyle/>
          <a:p>
            <a:endParaRPr lang="en-US"/>
          </a:p>
        </p:txBody>
      </p:sp>
      <p:sp>
        <p:nvSpPr>
          <p:cNvPr id="23" name="Line 20"/>
          <p:cNvSpPr>
            <a:spLocks noChangeShapeType="1"/>
          </p:cNvSpPr>
          <p:nvPr/>
        </p:nvSpPr>
        <p:spPr bwMode="auto">
          <a:xfrm flipH="1">
            <a:off x="7467600" y="5791200"/>
            <a:ext cx="838200" cy="0"/>
          </a:xfrm>
          <a:prstGeom prst="line">
            <a:avLst/>
          </a:prstGeom>
          <a:noFill/>
          <a:ln w="9525">
            <a:solidFill>
              <a:schemeClr val="tx1"/>
            </a:solidFill>
            <a:round/>
            <a:headEnd/>
            <a:tailEnd type="triangle" w="med" len="med"/>
          </a:ln>
        </p:spPr>
        <p:txBody>
          <a:bodyPr/>
          <a:lstStyle/>
          <a:p>
            <a:endParaRPr lang="en-US"/>
          </a:p>
        </p:txBody>
      </p:sp>
      <p:sp>
        <p:nvSpPr>
          <p:cNvPr id="24" name="Line 21"/>
          <p:cNvSpPr>
            <a:spLocks noChangeShapeType="1"/>
          </p:cNvSpPr>
          <p:nvPr/>
        </p:nvSpPr>
        <p:spPr bwMode="auto">
          <a:xfrm>
            <a:off x="7696200" y="3505200"/>
            <a:ext cx="609600" cy="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8305800" y="3505200"/>
            <a:ext cx="0" cy="2286000"/>
          </a:xfrm>
          <a:prstGeom prst="line">
            <a:avLst/>
          </a:prstGeom>
          <a:noFill/>
          <a:ln w="9525">
            <a:solidFill>
              <a:schemeClr val="tx1"/>
            </a:solidFill>
            <a:round/>
            <a:headEnd/>
            <a:tailEnd/>
          </a:ln>
        </p:spPr>
        <p:txBody>
          <a:bodyPr/>
          <a:lstStyle/>
          <a:p>
            <a:endParaRPr lang="en-US"/>
          </a:p>
        </p:txBody>
      </p:sp>
      <p:sp>
        <p:nvSpPr>
          <p:cNvPr id="26" name="Oval 23"/>
          <p:cNvSpPr>
            <a:spLocks noChangeArrowheads="1"/>
          </p:cNvSpPr>
          <p:nvPr/>
        </p:nvSpPr>
        <p:spPr bwMode="auto">
          <a:xfrm>
            <a:off x="2057400" y="3276600"/>
            <a:ext cx="2895600" cy="1295400"/>
          </a:xfrm>
          <a:prstGeom prst="ellipse">
            <a:avLst/>
          </a:prstGeom>
          <a:solidFill>
            <a:srgbClr val="CCFFFF"/>
          </a:solidFill>
          <a:ln w="9525">
            <a:solidFill>
              <a:schemeClr val="tx1"/>
            </a:solidFill>
            <a:round/>
            <a:headEnd/>
            <a:tailEnd/>
          </a:ln>
        </p:spPr>
        <p:txBody>
          <a:bodyPr wrap="none" anchor="ctr"/>
          <a:lstStyle/>
          <a:p>
            <a:pPr algn="ctr"/>
            <a:r>
              <a:rPr lang="en-US" b="1"/>
              <a:t>Bao gói dữ liệu và </a:t>
            </a:r>
          </a:p>
          <a:p>
            <a:pPr algn="ctr"/>
            <a:r>
              <a:rPr lang="en-US" b="1"/>
              <a:t>hành vi thành 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thuộc tính </a:t>
            </a:r>
            <a:r>
              <a:rPr lang="vi-VN" sz="2800" smtClean="0">
                <a:solidFill>
                  <a:srgbClr val="0000FF"/>
                </a:solidFill>
                <a:latin typeface="Arial" pitchFamily="34" charset="0"/>
                <a:cs typeface="Arial" pitchFamily="34" charset="0"/>
              </a:rPr>
              <a:t>có thể suy diễn từ những thuộc tính khác</a:t>
            </a:r>
            <a:r>
              <a:rPr lang="vi-VN" sz="2800" smtClean="0">
                <a:solidFill>
                  <a:schemeClr val="tx1">
                    <a:lumMod val="95000"/>
                    <a:lumOff val="5000"/>
                  </a:schemeClr>
                </a:solidFill>
                <a:latin typeface="Arial" pitchFamily="34" charset="0"/>
                <a:cs typeface="Arial" pitchFamily="34" charset="0"/>
              </a:rPr>
              <a:t> thì </a:t>
            </a:r>
            <a:r>
              <a:rPr lang="en-US" sz="2800" smtClean="0">
                <a:solidFill>
                  <a:schemeClr val="tx1">
                    <a:lumMod val="95000"/>
                    <a:lumOff val="5000"/>
                  </a:schemeClr>
                </a:solidFill>
                <a:latin typeface="Arial" pitchFamily="34" charset="0"/>
                <a:cs typeface="Arial" pitchFamily="34" charset="0"/>
              </a:rPr>
              <a:t>nên </a:t>
            </a:r>
            <a:r>
              <a:rPr lang="vi-VN" sz="2800" smtClean="0">
                <a:solidFill>
                  <a:schemeClr val="tx1">
                    <a:lumMod val="95000"/>
                    <a:lumOff val="5000"/>
                  </a:schemeClr>
                </a:solidFill>
                <a:latin typeface="Arial" pitchFamily="34" charset="0"/>
                <a:cs typeface="Arial" pitchFamily="34" charset="0"/>
              </a:rPr>
              <a:t>dùng hàm thành phần để thực hiện tính toán.</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2"/>
          <p:cNvSpPr>
            <a:spLocks noChangeArrowheads="1"/>
          </p:cNvSpPr>
          <p:nvPr/>
        </p:nvSpPr>
        <p:spPr bwMode="auto">
          <a:xfrm>
            <a:off x="685800" y="3200400"/>
            <a:ext cx="396240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fr-FR" sz="2400" b="0">
                <a:solidFill>
                  <a:srgbClr val="0000FF"/>
                </a:solidFill>
              </a:rPr>
              <a:t>class</a:t>
            </a:r>
            <a:r>
              <a:rPr lang="fr-FR" sz="2400" b="0">
                <a:solidFill>
                  <a:srgbClr val="000000"/>
                </a:solidFill>
              </a:rPr>
              <a:t> TamGiac{</a:t>
            </a:r>
          </a:p>
          <a:p>
            <a:pPr marL="342900" indent="-342900">
              <a:lnSpc>
                <a:spcPct val="110000"/>
              </a:lnSpc>
              <a:spcBef>
                <a:spcPct val="20000"/>
              </a:spcBef>
              <a:buFont typeface="Wingdings" pitchFamily="2" charset="2"/>
              <a:buNone/>
            </a:pPr>
            <a:r>
              <a:rPr lang="fr-FR" sz="2400" b="0">
                <a:solidFill>
                  <a:srgbClr val="000000"/>
                </a:solidFill>
              </a:rPr>
              <a:t>	Diem A,B,C;</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ChuVi;</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a:t>
            </a:r>
          </a:p>
          <a:p>
            <a:pPr marL="342900" indent="-342900">
              <a:lnSpc>
                <a:spcPct val="11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110000"/>
              </a:lnSpc>
              <a:spcBef>
                <a:spcPct val="20000"/>
              </a:spcBef>
              <a:buFont typeface="Wingdings" pitchFamily="2" charset="2"/>
              <a:buNone/>
            </a:pPr>
            <a:r>
              <a:rPr lang="fr-FR" sz="2400" b="0">
                <a:solidFill>
                  <a:srgbClr val="000000"/>
                </a:solidFill>
              </a:rPr>
              <a:t>	//...</a:t>
            </a:r>
          </a:p>
          <a:p>
            <a:pPr marL="342900" indent="-342900">
              <a:lnSpc>
                <a:spcPct val="11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
        <p:nvSpPr>
          <p:cNvPr id="8" name="Rectangle 2"/>
          <p:cNvSpPr>
            <a:spLocks noChangeArrowheads="1"/>
          </p:cNvSpPr>
          <p:nvPr/>
        </p:nvSpPr>
        <p:spPr bwMode="auto">
          <a:xfrm>
            <a:off x="4692650" y="3200400"/>
            <a:ext cx="407035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10000"/>
              </a:lnSpc>
              <a:spcBef>
                <a:spcPct val="20000"/>
              </a:spcBef>
              <a:buFont typeface="Wingdings" pitchFamily="2" charset="2"/>
              <a:buNone/>
            </a:pPr>
            <a:r>
              <a:rPr lang="en-US" sz="2400" b="0">
                <a:solidFill>
                  <a:srgbClr val="000000"/>
                </a:solidFill>
              </a:rPr>
              <a:t>	Diem A,B,C;	</a:t>
            </a:r>
          </a:p>
          <a:p>
            <a:pPr marL="342900" indent="-342900">
              <a:lnSpc>
                <a:spcPct val="11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ChuVi()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DienTich()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nếu các </a:t>
            </a:r>
            <a:r>
              <a:rPr lang="vi-VN" sz="2800" smtClean="0">
                <a:solidFill>
                  <a:srgbClr val="0000FF"/>
                </a:solidFill>
                <a:latin typeface="Arial" pitchFamily="34" charset="0"/>
                <a:cs typeface="Arial" pitchFamily="34" charset="0"/>
              </a:rPr>
              <a:t>thuộc tính suy diễn dòi hỏi nhiều tài nguyên</a:t>
            </a:r>
            <a:r>
              <a:rPr lang="vi-VN" sz="2800" smtClean="0">
                <a:solidFill>
                  <a:schemeClr val="tx1">
                    <a:lumMod val="95000"/>
                    <a:lumOff val="5000"/>
                  </a:schemeClr>
                </a:solidFill>
                <a:latin typeface="Arial" pitchFamily="34" charset="0"/>
                <a:cs typeface="Arial" pitchFamily="34" charset="0"/>
              </a:rPr>
              <a:t> hoặc thời gian để thực hiện tính toán, ta </a:t>
            </a:r>
            <a:r>
              <a:rPr lang="en-US" sz="2800" smtClean="0">
                <a:solidFill>
                  <a:schemeClr val="tx1">
                    <a:lumMod val="95000"/>
                    <a:lumOff val="5000"/>
                  </a:schemeClr>
                </a:solidFill>
                <a:latin typeface="Arial" pitchFamily="34" charset="0"/>
                <a:cs typeface="Arial" pitchFamily="34" charset="0"/>
              </a:rPr>
              <a:t>nên </a:t>
            </a:r>
            <a:r>
              <a:rPr lang="vi-VN" sz="2800" smtClean="0">
                <a:solidFill>
                  <a:schemeClr val="tx1">
                    <a:lumMod val="95000"/>
                    <a:lumOff val="5000"/>
                  </a:schemeClr>
                </a:solidFill>
                <a:latin typeface="Arial" pitchFamily="34" charset="0"/>
                <a:cs typeface="Arial" pitchFamily="34" charset="0"/>
              </a:rPr>
              <a:t>khai báo là dữ liệu thành phần.</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2"/>
          <p:cNvSpPr>
            <a:spLocks noChangeArrowheads="1"/>
          </p:cNvSpPr>
          <p:nvPr/>
        </p:nvSpPr>
        <p:spPr bwMode="auto">
          <a:xfrm>
            <a:off x="685800" y="3200400"/>
            <a:ext cx="8077200" cy="3276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class</a:t>
            </a:r>
            <a:r>
              <a:rPr lang="fr-FR" sz="2400" b="0">
                <a:solidFill>
                  <a:srgbClr val="000000"/>
                </a:solidFill>
              </a:rPr>
              <a:t> QuocGia{</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long</a:t>
            </a:r>
            <a:r>
              <a:rPr lang="fr-FR" sz="2400" b="0">
                <a:solidFill>
                  <a:srgbClr val="000000"/>
                </a:solidFill>
              </a:rPr>
              <a:t> DanSo;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TuoiTrungBinh</a:t>
            </a:r>
            <a:r>
              <a:rPr lang="fr-FR" sz="2400" b="0" smtClean="0">
                <a:solidFill>
                  <a:srgbClr val="000000"/>
                </a:solidFill>
              </a:rPr>
              <a:t>;</a:t>
            </a:r>
            <a:endParaRPr lang="fr-FR" sz="2400" b="0">
              <a:solidFill>
                <a:srgbClr val="000000"/>
              </a:solidFill>
            </a:endParaRPr>
          </a:p>
          <a:p>
            <a:pPr marL="342900" indent="-342900">
              <a:lnSpc>
                <a:spcPct val="9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TinhTuoiTB</a:t>
            </a:r>
            <a:r>
              <a:rPr lang="fr-FR" sz="2400" b="0" smtClean="0">
                <a:solidFill>
                  <a:srgbClr val="FF0303"/>
                </a:solidFill>
              </a:rPr>
              <a:t>()</a:t>
            </a:r>
            <a:r>
              <a:rPr lang="fr-FR" sz="2400" b="0" smtClean="0">
                <a:solidFill>
                  <a:srgbClr val="000000"/>
                </a:solidFill>
              </a:rPr>
              <a:t> </a:t>
            </a:r>
            <a:r>
              <a:rPr lang="fr-FR" sz="2400" b="0">
                <a:solidFill>
                  <a:srgbClr val="0000FF"/>
                </a:solidFill>
              </a:rPr>
              <a:t>const</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p>
          <a:p>
            <a:pPr marL="342900" indent="-342900">
              <a:lnSpc>
                <a:spcPct val="9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Dữ liệu thành phần nên được kết hợp</a:t>
            </a:r>
            <a:r>
              <a:rPr lang="en-US"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2"/>
          <p:cNvSpPr>
            <a:spLocks noChangeArrowheads="1"/>
          </p:cNvSpPr>
          <p:nvPr/>
        </p:nvSpPr>
        <p:spPr bwMode="auto">
          <a:xfrm>
            <a:off x="685800" y="1981200"/>
            <a:ext cx="39624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Diem A,B,C;</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Diem Tam;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
        <p:nvSpPr>
          <p:cNvPr id="8" name="Rectangle 2"/>
          <p:cNvSpPr>
            <a:spLocks noChangeArrowheads="1"/>
          </p:cNvSpPr>
          <p:nvPr/>
        </p:nvSpPr>
        <p:spPr bwMode="auto">
          <a:xfrm>
            <a:off x="4692650" y="1981200"/>
            <a:ext cx="407035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xA, yA</a:t>
            </a:r>
            <a:r>
              <a:rPr lang="en-US" sz="2200" b="0">
                <a:solidFill>
                  <a:srgbClr val="000000"/>
                </a:solidFill>
              </a:rPr>
              <a:t>;</a:t>
            </a:r>
          </a:p>
          <a:p>
            <a:pPr marL="342900" indent="-342900">
              <a:spcBef>
                <a:spcPct val="20000"/>
              </a:spcBef>
              <a:buFont typeface="Wingdings" pitchFamily="2" charset="2"/>
              <a:buNone/>
            </a:pPr>
            <a:r>
              <a:rPr lang="en-US" sz="2200" b="0">
                <a:solidFill>
                  <a:srgbClr val="FF0303"/>
                </a:solidFill>
              </a:rPr>
              <a:t>	</a:t>
            </a:r>
            <a:r>
              <a:rPr lang="en-US" sz="2200" b="0">
                <a:solidFill>
                  <a:srgbClr val="0000FF"/>
                </a:solidFill>
              </a:rPr>
              <a:t>double</a:t>
            </a:r>
            <a:r>
              <a:rPr lang="en-US" sz="2200" b="0">
                <a:solidFill>
                  <a:srgbClr val="FF0303"/>
                </a:solidFill>
              </a:rPr>
              <a:t> xB, yB, xC, yC</a:t>
            </a: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tx, ty</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mọi trường hợp, nên có phương thức thiết lập (Constructor) để khởi động đối tượng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Nên có phương thức thiết lập có khả năng tự khởi động không cần tham số</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pic>
        <p:nvPicPr>
          <p:cNvPr id="4098" name="Picture 2" descr="http://www-numi.fnal.gov/offline_software/srt_public_context/WebDocs/Companion/cxx_crib/const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172200" cy="25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fade">
                                      <p:cBhvr>
                                        <p:cTn id="1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có nhu cầu cấp phát tài nguyên thì phải có phương thức thiết lập, copy constructor để khởi động đối tượng bằng đối tượng cùng kiểu và có destructor để dọn dẹp. Ngoài ra còn có phép gán (chương </a:t>
            </a:r>
            <a:r>
              <a:rPr lang="en-US" sz="2800">
                <a:solidFill>
                  <a:schemeClr val="tx1">
                    <a:lumMod val="95000"/>
                    <a:lumOff val="5000"/>
                  </a:schemeClr>
                </a:solidFill>
                <a:latin typeface="Arial" pitchFamily="34" charset="0"/>
                <a:cs typeface="Arial" pitchFamily="34" charset="0"/>
              </a:rPr>
              <a:t>5</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đơn giản không cần tài nguyên riêng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Không cần copy constructor và destructor</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9910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lớp bạn</a:t>
            </a:r>
          </a:p>
        </p:txBody>
      </p:sp>
      <p:sp>
        <p:nvSpPr>
          <p:cNvPr id="3" name="Content Placeholder 2"/>
          <p:cNvSpPr>
            <a:spLocks noGrp="1"/>
          </p:cNvSpPr>
          <p:nvPr>
            <p:ph idx="1"/>
          </p:nvPr>
        </p:nvSpPr>
        <p:spPr>
          <a:xfrm>
            <a:off x="457200" y="14478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có lớp Vector, lớp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Cần viết 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 Vector với một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pPr algn="just">
              <a:lnSpc>
                <a:spcPct val="130000"/>
              </a:lnSpc>
              <a:spcBef>
                <a:spcPts val="300"/>
              </a:spcBef>
              <a:spcAft>
                <a:spcPts val="300"/>
              </a:spcAft>
              <a:buNone/>
            </a:pP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Giải pháp: Xây dựng hàm truy cập dữ liệu?</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345232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Viết chương trình cho phép </a:t>
            </a:r>
            <a:r>
              <a:rPr lang="en-US" sz="2800" b="1" i="1" smtClean="0">
                <a:solidFill>
                  <a:srgbClr val="660033"/>
                </a:solidFill>
                <a:latin typeface="Arial" pitchFamily="34" charset="0"/>
                <a:cs typeface="Arial" pitchFamily="34" charset="0"/>
              </a:rPr>
              <a:t>nhập</a:t>
            </a:r>
            <a:r>
              <a:rPr lang="en-US" sz="2800" smtClean="0">
                <a:solidFill>
                  <a:srgbClr val="660033"/>
                </a:solidFill>
                <a:latin typeface="Arial" pitchFamily="34" charset="0"/>
                <a:cs typeface="Arial" pitchFamily="34" charset="0"/>
              </a:rPr>
              <a:t>,</a:t>
            </a:r>
            <a:r>
              <a:rPr lang="en-US" sz="2800" smtClean="0">
                <a:latin typeface="Arial" pitchFamily="34" charset="0"/>
                <a:cs typeface="Arial" pitchFamily="34" charset="0"/>
              </a:rPr>
              <a:t> </a:t>
            </a:r>
            <a:r>
              <a:rPr lang="en-US" sz="2800" b="1" i="1" smtClean="0">
                <a:solidFill>
                  <a:srgbClr val="0000CC"/>
                </a:solidFill>
                <a:latin typeface="Arial" pitchFamily="34" charset="0"/>
                <a:cs typeface="Arial" pitchFamily="34" charset="0"/>
              </a:rPr>
              <a:t>xuất, khởi tạo</a:t>
            </a:r>
            <a:r>
              <a:rPr lang="en-US" sz="2800" smtClean="0">
                <a:latin typeface="Arial" pitchFamily="34" charset="0"/>
                <a:cs typeface="Arial" pitchFamily="34" charset="0"/>
              </a:rPr>
              <a:t> </a:t>
            </a:r>
            <a:r>
              <a:rPr lang="en-US" sz="2800" u="sng" smtClean="0">
                <a:solidFill>
                  <a:srgbClr val="FF0000"/>
                </a:solidFill>
                <a:latin typeface="Arial" pitchFamily="34" charset="0"/>
                <a:cs typeface="Arial" pitchFamily="34" charset="0"/>
              </a:rPr>
              <a:t>1 học sinh. Thông tin cần quan tâm về 1 học sinh</a:t>
            </a:r>
            <a:r>
              <a:rPr lang="en-US" sz="2800" smtClean="0">
                <a:latin typeface="Arial" pitchFamily="34" charset="0"/>
                <a:cs typeface="Arial" pitchFamily="34" charset="0"/>
              </a:rPr>
              <a:t>: Mã học sinh (8 ký tự), họ tên học sinh (30 ký tự), điểm toán (int), điểm văn (int).</a:t>
            </a:r>
            <a:endParaRPr lang="vi-VN" sz="2800" smtClean="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Danh từ: Học sinh </a:t>
            </a:r>
            <a:r>
              <a:rPr lang="en-US" sz="2800" smtClean="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smtClean="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smtClean="0">
                <a:latin typeface="Arial" pitchFamily="34" charset="0"/>
                <a:cs typeface="Arial" pitchFamily="34" charset="0"/>
              </a:rPr>
              <a:t>Nhập một hs </a:t>
            </a:r>
            <a:r>
              <a:rPr lang="en-US" sz="2400" smtClean="0">
                <a:latin typeface="Arial" pitchFamily="34" charset="0"/>
                <a:cs typeface="Arial" pitchFamily="34" charset="0"/>
                <a:sym typeface="Wingdings" pitchFamily="2" charset="2"/>
              </a:rPr>
              <a:t> Hàm Nhap()</a:t>
            </a:r>
          </a:p>
          <a:p>
            <a:pPr lvl="1">
              <a:lnSpc>
                <a:spcPct val="120000"/>
              </a:lnSpc>
              <a:buFont typeface="Wingdings" pitchFamily="2" charset="2"/>
              <a:buChar char="§"/>
            </a:pPr>
            <a:r>
              <a:rPr lang="en-US" sz="2400" smtClean="0">
                <a:latin typeface="Arial" pitchFamily="34" charset="0"/>
                <a:cs typeface="Arial" pitchFamily="34" charset="0"/>
                <a:sym typeface="Wingdings" pitchFamily="2" charset="2"/>
              </a:rPr>
              <a:t>Xuất một hs  Hàm Xuat();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Hàm bạn không thuộc lớp</a:t>
            </a:r>
            <a:r>
              <a:rPr lang="en-US" smtClean="0">
                <a:latin typeface="Arial" pitchFamily="34" charset="0"/>
                <a:cs typeface="Arial" pitchFamily="34" charset="0"/>
              </a:rPr>
              <a:t>. Tuy nhiên, </a:t>
            </a:r>
            <a:r>
              <a:rPr lang="en-US" smtClean="0">
                <a:solidFill>
                  <a:srgbClr val="0000FF"/>
                </a:solidFill>
                <a:latin typeface="Arial" pitchFamily="34" charset="0"/>
                <a:cs typeface="Arial" pitchFamily="34" charset="0"/>
              </a:rPr>
              <a:t>có quyền truy cập các thành viên private</a:t>
            </a: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Khi định nghĩa một lớp, có thể khai báo một hay nhiều hàm “bạn” (bên ngoài lớp) </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Ưu điểm:</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Kiểm soát các truy nhập ở cấp độ lớp – không thể áp đặt hàm bạn cho lớp nếu điều đó không được dự trù trước trong khai báo của lớp.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10188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Các tính chất của quan hệ friend:</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Phải được cho, không được nhận</a:t>
            </a:r>
          </a:p>
          <a:p>
            <a:pPr lvl="2"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Lớp B là bạn của lớp A, lớp A phải khai báo rõ ràng B là bạn của nó</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đối xứng</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bắc cầu</a:t>
            </a:r>
            <a:endParaRPr lang="en-US"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54983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 </a:t>
            </a:r>
            <a:r>
              <a:rPr lang="en-US" sz="2400" b="0">
                <a:solidFill>
                  <a:srgbClr val="0000FF"/>
                </a:solidFill>
              </a:rPr>
              <a:t>char</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15371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a:t>
            </a:r>
            <a:r>
              <a:rPr lang="en-US" sz="2400" b="0" smtClean="0">
                <a:solidFill>
                  <a:srgbClr val="000000"/>
                </a:solidFill>
              </a:rPr>
              <a:t>];</a:t>
            </a:r>
            <a:endParaRPr lang="en-US" sz="2400" b="0">
              <a:solidFill>
                <a:srgbClr val="FF0303"/>
              </a:solidFill>
            </a:endParaRP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r>
              <a:rPr lang="en-US" sz="2400" b="0" smtClean="0">
                <a:solidFill>
                  <a:srgbClr val="000000"/>
                </a:solidFill>
              </a:rPr>
              <a:t>)</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//Tính tổng số ký tự trong số các Objects ký tự</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3653012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bạn (Friend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Một lớp </a:t>
            </a:r>
            <a:r>
              <a:rPr lang="en-US" smtClean="0">
                <a:solidFill>
                  <a:srgbClr val="0000FF"/>
                </a:solidFill>
                <a:latin typeface="Arial" pitchFamily="34" charset="0"/>
                <a:cs typeface="Arial" pitchFamily="34" charset="0"/>
              </a:rPr>
              <a:t>có thể</a:t>
            </a:r>
            <a:r>
              <a:rPr lang="en-US" smtClean="0">
                <a:latin typeface="Arial" pitchFamily="34" charset="0"/>
                <a:cs typeface="Arial" pitchFamily="34" charset="0"/>
              </a:rPr>
              <a:t> truy cập đến các thành phần có thuộc tính </a:t>
            </a:r>
            <a:r>
              <a:rPr lang="en-US" smtClean="0">
                <a:solidFill>
                  <a:srgbClr val="0000FF"/>
                </a:solidFill>
                <a:latin typeface="Arial" pitchFamily="34" charset="0"/>
                <a:cs typeface="Arial" pitchFamily="34" charset="0"/>
              </a:rPr>
              <a:t>private</a:t>
            </a:r>
            <a:r>
              <a:rPr lang="en-US" smtClean="0">
                <a:latin typeface="Arial" pitchFamily="34" charset="0"/>
                <a:cs typeface="Arial" pitchFamily="34" charset="0"/>
              </a:rPr>
              <a:t> của một lớp khác.</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Để thực hiện được điều này, chúng ta có thể lấy toàn bộ một lớp làm bạn (hàm friend) cho lớp khác.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pic>
        <p:nvPicPr>
          <p:cNvPr id="6146" name="Picture 2" descr="http://3.bp.blogspot.com/-TNw4zitqFxs/UQkJiAdMsvI/AAAAAAAAA6g/BT1LLjJ-OGk/s1600/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267200"/>
            <a:ext cx="4191000" cy="213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TOM{</a:t>
            </a:r>
          </a:p>
          <a:p>
            <a:pPr marL="342900" indent="-342900">
              <a:spcBef>
                <a:spcPct val="20000"/>
              </a:spcBef>
              <a:buFont typeface="Wingdings" pitchFamily="2" charset="2"/>
              <a:buNone/>
            </a:pPr>
            <a:r>
              <a:rPr lang="en-US" sz="2400" b="0" dirty="0">
                <a:solidFill>
                  <a:srgbClr val="0000FF"/>
                </a:solidFill>
              </a:rPr>
              <a:t>public</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FF0303"/>
                </a:solidFill>
              </a:rPr>
              <a:t>friend class</a:t>
            </a:r>
            <a:r>
              <a:rPr lang="en-US" sz="2400" b="0" dirty="0">
                <a:solidFill>
                  <a:srgbClr val="000000"/>
                </a:solidFill>
              </a:rPr>
              <a:t> JERRY; 	//</a:t>
            </a:r>
            <a:r>
              <a:rPr lang="en-US" sz="2400" b="0" dirty="0" err="1">
                <a:solidFill>
                  <a:srgbClr val="000000"/>
                </a:solidFill>
              </a:rPr>
              <a:t>Có</a:t>
            </a:r>
            <a:r>
              <a:rPr lang="en-US" sz="2400" b="0" dirty="0">
                <a:solidFill>
                  <a:srgbClr val="000000"/>
                </a:solidFill>
              </a:rPr>
              <a:t> </a:t>
            </a:r>
            <a:r>
              <a:rPr lang="en-US" sz="2400" b="0" dirty="0" err="1">
                <a:solidFill>
                  <a:srgbClr val="000000"/>
                </a:solidFill>
              </a:rPr>
              <a:t>lớp</a:t>
            </a:r>
            <a:r>
              <a:rPr lang="en-US" sz="2400" b="0" dirty="0">
                <a:solidFill>
                  <a:srgbClr val="000000"/>
                </a:solidFill>
              </a:rPr>
              <a:t> </a:t>
            </a:r>
            <a:r>
              <a:rPr lang="en-US" sz="2400" b="0" dirty="0" err="1">
                <a:solidFill>
                  <a:srgbClr val="000000"/>
                </a:solidFill>
              </a:rPr>
              <a:t>bạn</a:t>
            </a:r>
            <a:r>
              <a:rPr lang="en-US" sz="2400" b="0" dirty="0">
                <a:solidFill>
                  <a:srgbClr val="000000"/>
                </a:solidFill>
              </a:rPr>
              <a:t> </a:t>
            </a:r>
            <a:r>
              <a:rPr lang="en-US" sz="2400" b="0" dirty="0" err="1">
                <a:solidFill>
                  <a:srgbClr val="000000"/>
                </a:solidFill>
              </a:rPr>
              <a:t>là</a:t>
            </a:r>
            <a:r>
              <a:rPr lang="en-US" sz="2400" b="0" dirty="0">
                <a:solidFill>
                  <a:srgbClr val="000000"/>
                </a:solidFill>
              </a:rPr>
              <a:t> JERRY</a:t>
            </a:r>
          </a:p>
          <a:p>
            <a:pPr marL="342900" indent="-342900">
              <a:spcBef>
                <a:spcPct val="20000"/>
              </a:spcBef>
              <a:buFont typeface="Wingdings" pitchFamily="2" charset="2"/>
              <a:buNone/>
            </a:pPr>
            <a:r>
              <a:rPr lang="en-US" sz="2400" b="0" dirty="0">
                <a:solidFill>
                  <a:srgbClr val="0000FF"/>
                </a:solidFill>
              </a:rPr>
              <a:t>private</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FF"/>
                </a:solidFill>
              </a:rPr>
              <a:t>int</a:t>
            </a:r>
            <a:r>
              <a:rPr lang="en-US" sz="2400" b="0" dirty="0">
                <a:solidFill>
                  <a:srgbClr val="000000"/>
                </a:solidFill>
              </a:rPr>
              <a:t> </a:t>
            </a:r>
            <a:r>
              <a:rPr lang="en-US" sz="2400" b="0" dirty="0" err="1">
                <a:solidFill>
                  <a:srgbClr val="000000"/>
                </a:solidFill>
              </a:rPr>
              <a:t>SecretTom</a:t>
            </a:r>
            <a:r>
              <a:rPr lang="en-US" sz="2400" b="0" dirty="0">
                <a:solidFill>
                  <a:srgbClr val="000000"/>
                </a:solidFill>
              </a:rPr>
              <a:t>;		//</a:t>
            </a:r>
            <a:r>
              <a:rPr lang="en-US" sz="2400" b="0" dirty="0" err="1">
                <a:solidFill>
                  <a:srgbClr val="000000"/>
                </a:solidFill>
              </a:rPr>
              <a:t>Bí</a:t>
            </a:r>
            <a:r>
              <a:rPr lang="en-US" sz="2400" b="0" dirty="0">
                <a:solidFill>
                  <a:srgbClr val="000000"/>
                </a:solidFill>
              </a:rPr>
              <a:t> </a:t>
            </a:r>
            <a:r>
              <a:rPr lang="en-US" sz="2400" b="0" dirty="0" err="1">
                <a:solidFill>
                  <a:srgbClr val="000000"/>
                </a:solidFill>
              </a:rPr>
              <a:t>mật</a:t>
            </a:r>
            <a:r>
              <a:rPr lang="en-US" sz="2400" b="0" dirty="0">
                <a:solidFill>
                  <a:srgbClr val="000000"/>
                </a:solidFill>
              </a:rPr>
              <a:t> </a:t>
            </a:r>
            <a:r>
              <a:rPr lang="en-US" sz="2400" b="0" dirty="0" err="1">
                <a:solidFill>
                  <a:srgbClr val="000000"/>
                </a:solidFill>
              </a:rPr>
              <a:t>của</a:t>
            </a:r>
            <a:r>
              <a:rPr lang="en-US" sz="2400" b="0" dirty="0">
                <a:solidFill>
                  <a:srgbClr val="000000"/>
                </a:solidFill>
              </a:rPr>
              <a:t> TOM</a:t>
            </a:r>
          </a:p>
          <a:p>
            <a:pPr marL="342900" indent="-342900">
              <a:spcBef>
                <a:spcPct val="20000"/>
              </a:spcBef>
              <a:buFont typeface="Wingdings" pitchFamily="2" charset="2"/>
              <a:buNone/>
            </a:pP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FF"/>
                </a:solidFill>
              </a:rPr>
              <a:t>class</a:t>
            </a:r>
            <a:r>
              <a:rPr lang="en-US" sz="2400" b="0" dirty="0">
                <a:solidFill>
                  <a:srgbClr val="000000"/>
                </a:solidFill>
              </a:rPr>
              <a:t> JERRY{</a:t>
            </a:r>
          </a:p>
          <a:p>
            <a:pPr marL="342900" indent="-342900">
              <a:spcBef>
                <a:spcPct val="20000"/>
              </a:spcBef>
              <a:buFont typeface="Wingdings" pitchFamily="2" charset="2"/>
              <a:buNone/>
            </a:pPr>
            <a:r>
              <a:rPr lang="en-US" sz="2400" b="0" dirty="0">
                <a:solidFill>
                  <a:srgbClr val="0000FF"/>
                </a:solidFill>
              </a:rPr>
              <a:t>public</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void</a:t>
            </a:r>
            <a:r>
              <a:rPr lang="en-US" sz="2400" b="0" dirty="0">
                <a:solidFill>
                  <a:srgbClr val="000000"/>
                </a:solidFill>
              </a:rPr>
              <a:t> Change(TOM 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8000"/>
                </a:solidFill>
              </a:rPr>
              <a:t>T.SecterTom</a:t>
            </a:r>
            <a:r>
              <a:rPr lang="en-US" sz="2400" b="0" dirty="0">
                <a:solidFill>
                  <a:srgbClr val="008000"/>
                </a:solidFill>
              </a:rPr>
              <a:t>++;</a:t>
            </a:r>
            <a:r>
              <a:rPr lang="en-US" sz="2400" b="0" dirty="0">
                <a:solidFill>
                  <a:srgbClr val="000000"/>
                </a:solidFill>
              </a:rPr>
              <a:t> 	//</a:t>
            </a:r>
            <a:r>
              <a:rPr lang="en-US" sz="2400" b="0" dirty="0" err="1">
                <a:solidFill>
                  <a:srgbClr val="000000"/>
                </a:solidFill>
              </a:rPr>
              <a:t>Bạn</a:t>
            </a:r>
            <a:r>
              <a:rPr lang="en-US" sz="2400" b="0" dirty="0">
                <a:solidFill>
                  <a:srgbClr val="000000"/>
                </a:solidFill>
              </a:rPr>
              <a:t> </a:t>
            </a:r>
            <a:r>
              <a:rPr lang="en-US" sz="2400" b="0" dirty="0" err="1">
                <a:solidFill>
                  <a:srgbClr val="000000"/>
                </a:solidFill>
              </a:rPr>
              <a:t>nên</a:t>
            </a:r>
            <a:r>
              <a:rPr lang="en-US" sz="2400" b="0" dirty="0">
                <a:solidFill>
                  <a:srgbClr val="000000"/>
                </a:solidFill>
              </a:rPr>
              <a:t> </a:t>
            </a:r>
            <a:r>
              <a:rPr lang="en-US" sz="2400" b="0" dirty="0" err="1">
                <a:solidFill>
                  <a:srgbClr val="000000"/>
                </a:solidFill>
              </a:rPr>
              <a:t>có</a:t>
            </a:r>
            <a:r>
              <a:rPr lang="en-US" sz="2400" b="0" dirty="0">
                <a:solidFill>
                  <a:srgbClr val="000000"/>
                </a:solidFill>
              </a:rPr>
              <a:t> </a:t>
            </a:r>
            <a:r>
              <a:rPr lang="en-US" sz="2400" b="0" dirty="0" err="1">
                <a:solidFill>
                  <a:srgbClr val="000000"/>
                </a:solidFill>
              </a:rPr>
              <a:t>thể</a:t>
            </a:r>
            <a:r>
              <a:rPr lang="en-US" sz="2400" b="0" dirty="0">
                <a:solidFill>
                  <a:srgbClr val="000000"/>
                </a:solidFill>
              </a:rPr>
              <a:t> </a:t>
            </a:r>
            <a:r>
              <a:rPr lang="en-US" sz="2400" b="0" dirty="0" err="1" smtClean="0">
                <a:solidFill>
                  <a:srgbClr val="000000"/>
                </a:solidFill>
              </a:rPr>
              <a:t>thay</a:t>
            </a:r>
            <a:r>
              <a:rPr lang="en-US" sz="2400" b="0" dirty="0" smtClean="0">
                <a:solidFill>
                  <a:srgbClr val="000000"/>
                </a:solidFill>
              </a:rPr>
              <a:t> </a:t>
            </a:r>
            <a:r>
              <a:rPr lang="en-US" sz="2400" b="0" dirty="0" err="1">
                <a:solidFill>
                  <a:srgbClr val="000000"/>
                </a:solidFill>
              </a:rPr>
              <a:t>thế</a:t>
            </a:r>
            <a:endParaRPr lang="en-US" sz="2400" b="0" dirty="0">
              <a:solidFill>
                <a:srgbClr val="000000"/>
              </a:solidFill>
            </a:endParaRPr>
          </a:p>
          <a:p>
            <a:pPr marL="342900" indent="-342900">
              <a:lnSpc>
                <a:spcPct val="80000"/>
              </a:lnSpc>
              <a:spcBef>
                <a:spcPct val="20000"/>
              </a:spcBef>
              <a:buFont typeface="Wingdings" pitchFamily="2" charset="2"/>
              <a:buNone/>
            </a:pPr>
            <a:r>
              <a:rPr lang="en-US" sz="2400" b="0" dirty="0">
                <a:solidFill>
                  <a:srgbClr val="000000"/>
                </a:solidFill>
              </a:rPr>
              <a:t>	}</a:t>
            </a:r>
          </a:p>
          <a:p>
            <a:pPr marL="342900" indent="-342900">
              <a:lnSpc>
                <a:spcPct val="80000"/>
              </a:lnSpc>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412389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có hai phần tách rời</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P</a:t>
            </a:r>
            <a:r>
              <a:rPr lang="vi-VN" sz="2400" smtClean="0">
                <a:solidFill>
                  <a:srgbClr val="0000FF"/>
                </a:solidFill>
                <a:latin typeface="Arial" pitchFamily="34" charset="0"/>
                <a:cs typeface="Arial" pitchFamily="34" charset="0"/>
              </a:rPr>
              <a:t>hần giao diện khai báo trong phần public </a:t>
            </a:r>
            <a:r>
              <a:rPr lang="vi-VN" sz="2400" smtClean="0">
                <a:solidFill>
                  <a:schemeClr val="tx1">
                    <a:lumMod val="95000"/>
                    <a:lumOff val="5000"/>
                  </a:schemeClr>
                </a:solidFill>
                <a:latin typeface="Arial" pitchFamily="34" charset="0"/>
                <a:cs typeface="Arial" pitchFamily="34" charset="0"/>
              </a:rPr>
              <a:t>để người sử dụng “thấy” và sử dụng</a:t>
            </a:r>
            <a:r>
              <a:rPr lang="en-US" sz="24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C</a:t>
            </a:r>
            <a:r>
              <a:rPr lang="vi-VN" sz="2400" smtClean="0">
                <a:solidFill>
                  <a:srgbClr val="0000FF"/>
                </a:solidFill>
                <a:latin typeface="Arial" pitchFamily="34" charset="0"/>
                <a:cs typeface="Arial" pitchFamily="34" charset="0"/>
              </a:rPr>
              <a:t>hi tiết cài đặt bao gồm dữ liệu khai báo trong phần private </a:t>
            </a:r>
            <a:r>
              <a:rPr lang="vi-VN" sz="2400" smtClean="0">
                <a:solidFill>
                  <a:schemeClr val="tx1">
                    <a:lumMod val="95000"/>
                    <a:lumOff val="5000"/>
                  </a:schemeClr>
                </a:solidFill>
                <a:latin typeface="Arial" pitchFamily="34" charset="0"/>
                <a:cs typeface="Arial" pitchFamily="34" charset="0"/>
              </a:rPr>
              <a:t>của lớp và chi tiết mã h</a:t>
            </a:r>
            <a:r>
              <a:rPr lang="en-US" sz="2400" smtClean="0">
                <a:solidFill>
                  <a:schemeClr val="tx1">
                    <a:lumMod val="95000"/>
                    <a:lumOff val="5000"/>
                  </a:schemeClr>
                </a:solidFill>
                <a:latin typeface="Arial" pitchFamily="34" charset="0"/>
                <a:cs typeface="Arial" pitchFamily="34" charset="0"/>
              </a:rPr>
              <a:t>óa</a:t>
            </a:r>
            <a:r>
              <a:rPr lang="vi-VN" sz="2400" smtClean="0">
                <a:solidFill>
                  <a:schemeClr val="tx1">
                    <a:lumMod val="95000"/>
                    <a:lumOff val="5000"/>
                  </a:schemeClr>
                </a:solidFill>
                <a:latin typeface="Arial" pitchFamily="34" charset="0"/>
                <a:cs typeface="Arial" pitchFamily="34" charset="0"/>
              </a:rPr>
              <a:t> các hàm thành phần, vô hình đối với người dùng.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ThoiDiem có thể được cài đặt với các thành phần dữ liệu là giờ, phút, giây hoặc tổng số giây tính từ 0 giờ.</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16944</TotalTime>
  <Words>1217</Words>
  <Application>Microsoft Office PowerPoint</Application>
  <PresentationFormat>On-screen Show (4:3)</PresentationFormat>
  <Paragraphs>261</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Template</vt:lpstr>
      <vt:lpstr>KHỞI TẠO ĐỐI TƯỢNG HÀM BẠN VÀ LỚP BẠN (tt)</vt:lpstr>
      <vt:lpstr>Hàm bạn, lớp bạn</vt:lpstr>
      <vt:lpstr>Hàm bạn (Friend function)</vt:lpstr>
      <vt:lpstr>Hàm bạn (Friend function)</vt:lpstr>
      <vt:lpstr>Ví dụ</vt:lpstr>
      <vt:lpstr>Ví dụ</vt:lpstr>
      <vt:lpstr>Lớp bạn (Friend class)</vt:lpstr>
      <vt:lpstr>Ví dụ</vt:lpstr>
      <vt:lpstr>Giao diện và chi tiết cài đặt</vt:lpstr>
      <vt:lpstr>Giao diện và chi tiết cài đặt</vt:lpstr>
      <vt:lpstr>Lớp ThoiDiem – Cách 1</vt:lpstr>
      <vt:lpstr>Lớp ThoiDiem – Cách 2</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Bài tập</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Nguyet Minh Phan</cp:lastModifiedBy>
  <cp:revision>874</cp:revision>
  <cp:lastPrinted>1601-01-01T00:00:00Z</cp:lastPrinted>
  <dcterms:created xsi:type="dcterms:W3CDTF">1601-01-01T00:00:00Z</dcterms:created>
  <dcterms:modified xsi:type="dcterms:W3CDTF">2018-12-03T22:33:03Z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