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36"/>
  </p:notesMasterIdLst>
  <p:handoutMasterIdLst>
    <p:handoutMasterId r:id="rId37"/>
  </p:handoutMasterIdLst>
  <p:sldIdLst>
    <p:sldId id="747" r:id="rId2"/>
    <p:sldId id="943" r:id="rId3"/>
    <p:sldId id="1000" r:id="rId4"/>
    <p:sldId id="1001" r:id="rId5"/>
    <p:sldId id="1002" r:id="rId6"/>
    <p:sldId id="1003" r:id="rId7"/>
    <p:sldId id="1004" r:id="rId8"/>
    <p:sldId id="1005" r:id="rId9"/>
    <p:sldId id="1006" r:id="rId10"/>
    <p:sldId id="1007" r:id="rId11"/>
    <p:sldId id="1008" r:id="rId12"/>
    <p:sldId id="944" r:id="rId13"/>
    <p:sldId id="729" r:id="rId14"/>
    <p:sldId id="945" r:id="rId15"/>
    <p:sldId id="946" r:id="rId16"/>
    <p:sldId id="948" r:id="rId17"/>
    <p:sldId id="947" r:id="rId18"/>
    <p:sldId id="949" r:id="rId19"/>
    <p:sldId id="950" r:id="rId20"/>
    <p:sldId id="951" r:id="rId21"/>
    <p:sldId id="953" r:id="rId22"/>
    <p:sldId id="952" r:id="rId23"/>
    <p:sldId id="956" r:id="rId24"/>
    <p:sldId id="957" r:id="rId25"/>
    <p:sldId id="958" r:id="rId26"/>
    <p:sldId id="955" r:id="rId27"/>
    <p:sldId id="959" r:id="rId28"/>
    <p:sldId id="960" r:id="rId29"/>
    <p:sldId id="961" r:id="rId30"/>
    <p:sldId id="962" r:id="rId31"/>
    <p:sldId id="966" r:id="rId32"/>
    <p:sldId id="965" r:id="rId33"/>
    <p:sldId id="963" r:id="rId34"/>
    <p:sldId id="1012" r:id="rId3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0676" autoAdjust="0"/>
  </p:normalViewPr>
  <p:slideViewPr>
    <p:cSldViewPr>
      <p:cViewPr varScale="1">
        <p:scale>
          <a:sx n="64" d="100"/>
          <a:sy n="64" d="100"/>
        </p:scale>
        <p:origin x="1764"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lớp với các đặc điểm tương tự nhau có thể được tổ chức thành một sơ đồ phân cấp kế thừa. </a:t>
            </a:r>
            <a:endParaRPr lang="en-US" smtClean="0"/>
          </a:p>
          <a:p>
            <a:pPr lvl="1"/>
            <a:r>
              <a:rPr lang="vi-VN" smtClean="0"/>
              <a:t>Lớp ở trên cùng là trừu tượng hóa của toàn bộ các lớp </a:t>
            </a:r>
            <a:r>
              <a:rPr lang="en-US" smtClean="0"/>
              <a:t>ở</a:t>
            </a:r>
            <a:r>
              <a:rPr lang="vi-VN" smtClean="0"/>
              <a:t> bên dưới nó.</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36501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19773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dẫn xuất sẽ thừa kế các thành phần (dữ liệu, hành vi) của lớp cơ sở, đồng thời thêm vào các thành phần mới, bao hàm cả việc làm “tốt hơn” hoặc làm lại những công việc mà trong lớp cơ sở chưa phù hợp với lớp dẫn xuất.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75656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10184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Từ khóa protected cho biết che giấu thông tin ở lớp cơ sở, chỉ có các thành viên của lớp dẫn xuất mới có thể truy cập được, còn các lớp khác thông tin là private.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360791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Việc truy cập các thành viên được thừa kế của lớp dẫn xuất phụ thuộc nhiều vào các thành viên đó được khai báo public, private hoặc protected trong lớp dẫn xuất</a:t>
            </a:r>
          </a:p>
          <a:p>
            <a:pPr>
              <a:buFontTx/>
              <a:buChar char="-"/>
            </a:pPr>
            <a:r>
              <a:rPr lang="en-US" smtClean="0"/>
              <a:t>Ngoài ra, việc truy cập các thành viên được thừa kế của lớp dẫn xuất còn phụ thuộc vào loại thừa kế: public, private hoặc protected. Điều này được xác định trong định nghĩa của lớp dẫn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Người được gọi là lớp cha (super class) hay lớp cơ sở (base class). Lớp Sinh viên được gọi là lớp con (sub class) hay lớp dẫn xuất (derived class).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Kế thừa public như trên hàm ý rằng một đối tượng Sinh viên là một đối tượng Người. Nơi nào chờ đợi một đối tượng Người có thể đưa vào đó một đối tượng Sinh viên (chuyển kiểu).</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mtClean="0"/>
              <a:t>Việc định nghĩa lại thao tác ở lớp con được thực hiện khi thao tác ở lớp con khác thao tác ở lớp cha. Thông thường là các thao tác xuất, nhập.</a:t>
            </a:r>
          </a:p>
          <a:p>
            <a:pPr>
              <a:buFontTx/>
              <a:buChar char="-"/>
            </a:pPr>
            <a:r>
              <a:rPr lang="vi-VN" smtClean="0"/>
              <a:t>Ta cũng có thể định nghĩa lại thao tác ở lớp con trong trường hợp giải thuật ở lớp con đơn giản hơn (tô màu đa giác, tính diện tích...).</a:t>
            </a:r>
          </a:p>
          <a:p>
            <a:pPr>
              <a:buFontTx/>
              <a:buChar char="-"/>
            </a:pPr>
            <a:r>
              <a:rPr lang="vi-VN" smtClean="0"/>
              <a:t>Hoặc ở lớp con, thao tác không có tác dụng: hàm quay 1 hình tròn(hình tròn kế thừa từ elip)</a:t>
            </a:r>
            <a:endParaRPr lang="en-US" smtClean="0"/>
          </a:p>
          <a:p>
            <a:pPr>
              <a:buFontTx/>
              <a:buNone/>
            </a:pPr>
            <a:r>
              <a:rPr lang="en-US" b="1" smtClean="0">
                <a:latin typeface="Courier New" pitchFamily="49" charset="0"/>
              </a:rPr>
              <a:t>           class Ellipse {</a:t>
            </a:r>
          </a:p>
          <a:p>
            <a:pPr lvl="1"/>
            <a:r>
              <a:rPr lang="en-US" b="1" smtClean="0">
                <a:latin typeface="Courier New" pitchFamily="49" charset="0"/>
              </a:rPr>
              <a:t> 	public: void rotate(double rotangle){ </a:t>
            </a:r>
          </a:p>
          <a:p>
            <a:pPr lvl="1"/>
            <a:r>
              <a:rPr lang="en-US" b="1" smtClean="0">
                <a:latin typeface="Courier New" pitchFamily="49" charset="0"/>
              </a:rPr>
              <a:t>		//...</a:t>
            </a:r>
          </a:p>
          <a:p>
            <a:pPr lvl="1"/>
            <a:r>
              <a:rPr lang="en-US" b="1" smtClean="0">
                <a:latin typeface="Courier New" pitchFamily="49" charset="0"/>
              </a:rPr>
              <a:t>	}</a:t>
            </a:r>
          </a:p>
          <a:p>
            <a:pPr lvl="1"/>
            <a:r>
              <a:rPr lang="en-US" b="1" smtClean="0">
                <a:latin typeface="Courier New" pitchFamily="49" charset="0"/>
              </a:rPr>
              <a:t>};</a:t>
            </a:r>
          </a:p>
          <a:p>
            <a:pPr lvl="1"/>
            <a:r>
              <a:rPr lang="en-US" b="1" smtClean="0">
                <a:latin typeface="Courier New" pitchFamily="49" charset="0"/>
              </a:rPr>
              <a:t>class Circle:public Ellipse {</a:t>
            </a:r>
          </a:p>
          <a:p>
            <a:pPr lvl="1"/>
            <a:r>
              <a:rPr lang="en-US" b="1" smtClean="0">
                <a:latin typeface="Courier New" pitchFamily="49" charset="0"/>
              </a:rPr>
              <a:t>	public: void rotate(double rotangle){</a:t>
            </a:r>
          </a:p>
          <a:p>
            <a:pPr lvl="1"/>
            <a:r>
              <a:rPr lang="en-US" b="1" smtClean="0">
                <a:latin typeface="Courier New" pitchFamily="49" charset="0"/>
              </a:rPr>
              <a:t>		/* do nothing */</a:t>
            </a:r>
          </a:p>
          <a:p>
            <a:pPr lvl="1"/>
            <a:r>
              <a:rPr lang="en-US" b="1" smtClean="0">
                <a:latin typeface="Courier New" pitchFamily="49" charset="0"/>
              </a:rPr>
              <a:t>	}</a:t>
            </a:r>
          </a:p>
          <a:p>
            <a:pPr lvl="1"/>
            <a:r>
              <a:rPr lang="en-US" b="1" smtClean="0">
                <a:latin typeface="Courier New" pitchFamily="49" charset="0"/>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trường hợp này, các hàm thành phần phải đảm bảo sự ràng buộc dữ liệu được tôn trọng.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94910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một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503738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119436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cũng có quan hệ với nhiều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0324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lớp đối tượng B là trường hợp đặc biệt của lớp đối tượng A và lớp đối tượng A là trường hợp tổng quát của lớp đối tượng B.</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15141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0B062BB2-8D6F-441A-A112-08E822F47CFB}"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714372B-F0EE-4E48-A9CD-668316306211}"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A7EE0E0B-C052-4DC7-B691-1A9388740924}"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1F807A39-C7E3-4810-9400-350E75E4B14D}"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045892A-2238-4279-A191-ED3D671A3183}"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1C3BD711-40E0-4B09-B775-16F2359C5DF1}"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632DDE00-9981-49B2-9691-7E825FAB1CA0}" type="datetime1">
              <a:rPr lang="vi-VN" smtClean="0"/>
              <a:t>01/12/2018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ED4A166B-1AC4-4BA9-980D-31A98E6A0605}" type="datetime1">
              <a:rPr lang="vi-VN" smtClean="0"/>
              <a:t>01/12/2018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3C575DFC-1893-4D06-8C36-19D9F8CC17CF}" type="datetime1">
              <a:rPr lang="vi-VN" smtClean="0"/>
              <a:t>01/12/2018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3FCFE-E076-4932-8D49-8E98A0A873A0}"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DBAE8B87-E40C-41DB-A09A-2C9D7570816B}"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5E888B2-EFA2-489C-9A10-BF34939E8F64}" type="datetime1">
              <a:rPr lang="vi-VN" smtClean="0"/>
              <a:t>01/12/2018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362200"/>
            <a:ext cx="5943600" cy="1905000"/>
          </a:xfrm>
        </p:spPr>
        <p:txBody>
          <a:bodyPr>
            <a:noAutofit/>
          </a:bodyPr>
          <a:lstStyle/>
          <a:p>
            <a:r>
              <a:rPr lang="en-US" sz="4800" b="1" dirty="0" smtClean="0"/>
              <a:t>KẾ THỪA</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p:txBody>
          <a:bodyPr/>
          <a:lstStyle/>
          <a:p>
            <a:endParaRPr lang="en-US"/>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7546" y="816761"/>
            <a:ext cx="1522551" cy="1819634"/>
          </a:xfrm>
          <a:prstGeom prst="rect">
            <a:avLst/>
          </a:prstGeom>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a:t>
            </a:r>
            <a:r>
              <a:rPr lang="vi-VN" smtClean="0">
                <a:solidFill>
                  <a:schemeClr val="tx1">
                    <a:lumMod val="95000"/>
                    <a:lumOff val="5000"/>
                  </a:schemeClr>
                </a:solidFill>
                <a:latin typeface="Arial" pitchFamily="34" charset="0"/>
                <a:cs typeface="Arial" pitchFamily="34" charset="0"/>
              </a:rPr>
              <a:t>là</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quan hệ đặc biệt hóa-tổng quát hóa </a:t>
            </a:r>
            <a:r>
              <a:rPr lang="vi-VN">
                <a:solidFill>
                  <a:schemeClr val="tx1">
                    <a:lumMod val="95000"/>
                    <a:lumOff val="5000"/>
                  </a:schemeClr>
                </a:solidFill>
                <a:latin typeface="Arial" pitchFamily="34" charset="0"/>
                <a:cs typeface="Arial" pitchFamily="34" charset="0"/>
              </a:rPr>
              <a:t>với nhau </a:t>
            </a:r>
            <a:r>
              <a:rPr lang="vi-VN" smtClean="0">
                <a:solidFill>
                  <a:schemeClr val="tx1">
                    <a:lumMod val="95000"/>
                    <a:lumOff val="5000"/>
                  </a:schemeClr>
                </a:solidFill>
                <a:latin typeface="Arial" pitchFamily="34" charset="0"/>
                <a:cs typeface="Arial" pitchFamily="34" charset="0"/>
              </a:rPr>
              <a:t>khi </a:t>
            </a:r>
            <a:r>
              <a:rPr lang="vi-VN">
                <a:solidFill>
                  <a:schemeClr val="tx1">
                    <a:lumMod val="95000"/>
                    <a:lumOff val="5000"/>
                  </a:schemeClr>
                </a:solidFill>
                <a:latin typeface="Arial" pitchFamily="34" charset="0"/>
                <a:cs typeface="Arial" pitchFamily="34" charset="0"/>
              </a:rPr>
              <a:t>lớp đối tượng này là trường hợp đặc biệt của lớp đối tượng kia và lớp đối tượng kia là trường hợp tổng quát của lớp đối tượng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kiệu:</a:t>
            </a:r>
            <a:endParaRPr lang="vi-VN"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grpSp>
        <p:nvGrpSpPr>
          <p:cNvPr id="18" name="Group 17"/>
          <p:cNvGrpSpPr/>
          <p:nvPr/>
        </p:nvGrpSpPr>
        <p:grpSpPr>
          <a:xfrm>
            <a:off x="4343400" y="476906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6428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7" name="Group 6"/>
          <p:cNvGrpSpPr/>
          <p:nvPr/>
        </p:nvGrpSpPr>
        <p:grpSpPr>
          <a:xfrm>
            <a:off x="990600" y="2438400"/>
            <a:ext cx="2819400" cy="2514600"/>
            <a:chOff x="5715000" y="4800600"/>
            <a:chExt cx="1524000" cy="2514600"/>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TAMGIACCAN</a:t>
              </a:r>
              <a:endParaRPr lang="en-US" sz="2800">
                <a:solidFill>
                  <a:schemeClr val="tx1"/>
                </a:solidFill>
                <a:latin typeface="Times New Roman" pitchFamily="18" charset="0"/>
                <a:cs typeface="Times New Roman" pitchFamily="18" charset="0"/>
              </a:endParaRPr>
            </a:p>
          </p:txBody>
        </p:sp>
        <p:sp>
          <p:nvSpPr>
            <p:cNvPr id="10" name="Isosceles Triangle 9"/>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29200" y="24384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NGUOI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SINHVIEN</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400" y="3581400"/>
            <a:ext cx="7696200"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a:t>
            </a:r>
            <a:r>
              <a:rPr lang="vi-VN" sz="2800" smtClean="0">
                <a:solidFill>
                  <a:srgbClr val="0000FF"/>
                </a:solidFill>
                <a:latin typeface="Arial" pitchFamily="34" charset="0"/>
                <a:cs typeface="Arial" pitchFamily="34" charset="0"/>
              </a:rPr>
              <a:t>ế thừa</a:t>
            </a:r>
            <a:r>
              <a:rPr lang="vi-VN" sz="2800" smtClean="0">
                <a:solidFill>
                  <a:schemeClr val="tx1">
                    <a:lumMod val="95000"/>
                    <a:lumOff val="5000"/>
                  </a:schemeClr>
                </a:solidFill>
                <a:latin typeface="Arial" pitchFamily="34" charset="0"/>
                <a:cs typeface="Arial" pitchFamily="34" charset="0"/>
              </a:rPr>
              <a:t> là một đặc điểm của ngôn ngữ dùng để biểu diễn </a:t>
            </a:r>
            <a:r>
              <a:rPr lang="vi-VN" sz="2800" smtClean="0">
                <a:solidFill>
                  <a:srgbClr val="FF3300"/>
                </a:solidFill>
                <a:latin typeface="Arial" pitchFamily="34" charset="0"/>
                <a:cs typeface="Arial" pitchFamily="34" charset="0"/>
              </a:rPr>
              <a:t>mối quan hệ đặc biệt </a:t>
            </a:r>
            <a:r>
              <a:rPr lang="en-US" sz="2800" smtClean="0">
                <a:solidFill>
                  <a:srgbClr val="FF3300"/>
                </a:solidFill>
                <a:latin typeface="Arial" pitchFamily="34" charset="0"/>
                <a:cs typeface="Arial" pitchFamily="34" charset="0"/>
              </a:rPr>
              <a:t>hóa – tổng quát hóa </a:t>
            </a:r>
            <a:r>
              <a:rPr lang="vi-VN" sz="2800" smtClean="0">
                <a:solidFill>
                  <a:srgbClr val="FF3300"/>
                </a:solidFill>
                <a:latin typeface="Arial" pitchFamily="34" charset="0"/>
                <a:cs typeface="Arial" pitchFamily="34" charset="0"/>
              </a:rPr>
              <a:t>giữa các lớp</a:t>
            </a:r>
            <a:r>
              <a:rPr lang="vi-VN" sz="2800" smtClean="0">
                <a:solidFill>
                  <a:schemeClr val="tx1">
                    <a:lumMod val="95000"/>
                    <a:lumOff val="5000"/>
                  </a:schemeClr>
                </a:solidFill>
                <a:latin typeface="Arial" pitchFamily="34" charset="0"/>
                <a:cs typeface="Arial" pitchFamily="34" charset="0"/>
              </a:rPr>
              <a:t>. Các lớp được trừu tượng hóa và được tổ chức thành một </a:t>
            </a:r>
            <a:r>
              <a:rPr lang="vi-VN" sz="2800" smtClean="0">
                <a:solidFill>
                  <a:srgbClr val="0070C0"/>
                </a:solidFill>
                <a:latin typeface="Arial" pitchFamily="34" charset="0"/>
                <a:cs typeface="Arial" pitchFamily="34" charset="0"/>
              </a:rPr>
              <a:t>sơ đồ phân cấp</a:t>
            </a:r>
            <a:r>
              <a:rPr lang="vi-VN" sz="2800" smtClean="0">
                <a:solidFill>
                  <a:schemeClr val="tx1">
                    <a:lumMod val="95000"/>
                    <a:lumOff val="5000"/>
                  </a:schemeClr>
                </a:solidFill>
                <a:latin typeface="Arial" pitchFamily="34" charset="0"/>
                <a:cs typeface="Arial" pitchFamily="34" charset="0"/>
              </a:rPr>
              <a:t> lớp.</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kế thừa là một mức cao hơn của </a:t>
            </a:r>
            <a:r>
              <a:rPr lang="vi-VN" sz="2800" smtClean="0">
                <a:solidFill>
                  <a:srgbClr val="0070C0"/>
                </a:solidFill>
                <a:latin typeface="Arial" pitchFamily="34" charset="0"/>
                <a:cs typeface="Arial" pitchFamily="34" charset="0"/>
              </a:rPr>
              <a:t>trừu tượng hóa</a:t>
            </a:r>
            <a:r>
              <a:rPr lang="vi-VN" sz="2800" smtClean="0">
                <a:solidFill>
                  <a:schemeClr val="tx1">
                    <a:lumMod val="95000"/>
                    <a:lumOff val="5000"/>
                  </a:schemeClr>
                </a:solidFill>
                <a:latin typeface="Arial" pitchFamily="34" charset="0"/>
                <a:cs typeface="Arial" pitchFamily="34" charset="0"/>
              </a:rPr>
              <a:t>, cung cấp một cơ chế </a:t>
            </a:r>
            <a:r>
              <a:rPr lang="vi-VN" sz="2800" smtClean="0">
                <a:solidFill>
                  <a:srgbClr val="FF3300"/>
                </a:solidFill>
                <a:latin typeface="Arial" pitchFamily="34" charset="0"/>
                <a:cs typeface="Arial" pitchFamily="34" charset="0"/>
              </a:rPr>
              <a:t>gom chung </a:t>
            </a:r>
            <a:r>
              <a:rPr lang="vi-VN" sz="2800" smtClean="0">
                <a:solidFill>
                  <a:schemeClr val="tx1">
                    <a:lumMod val="95000"/>
                    <a:lumOff val="5000"/>
                  </a:schemeClr>
                </a:solidFill>
                <a:latin typeface="Arial" pitchFamily="34" charset="0"/>
                <a:cs typeface="Arial" pitchFamily="34" charset="0"/>
              </a:rPr>
              <a:t>các lớp có liên quan với nhau thành một mức </a:t>
            </a:r>
            <a:r>
              <a:rPr lang="vi-VN" sz="2800" smtClean="0">
                <a:solidFill>
                  <a:srgbClr val="0070C0"/>
                </a:solidFill>
                <a:latin typeface="Arial" pitchFamily="34" charset="0"/>
                <a:cs typeface="Arial" pitchFamily="34" charset="0"/>
              </a:rPr>
              <a:t>khái quát hóa </a:t>
            </a:r>
            <a:r>
              <a:rPr lang="vi-VN" sz="2800" smtClean="0">
                <a:solidFill>
                  <a:schemeClr val="tx1">
                    <a:lumMod val="95000"/>
                    <a:lumOff val="5000"/>
                  </a:schemeClr>
                </a:solidFill>
                <a:latin typeface="Arial" pitchFamily="34" charset="0"/>
                <a:cs typeface="Arial" pitchFamily="34" charset="0"/>
              </a:rPr>
              <a:t>đặc trưng cho toàn bộ các lớp nói trên.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lớp với </a:t>
            </a:r>
            <a:r>
              <a:rPr lang="vi-VN" sz="2800" smtClean="0">
                <a:solidFill>
                  <a:srgbClr val="0070C0"/>
                </a:solidFill>
                <a:latin typeface="Arial" pitchFamily="34" charset="0"/>
                <a:cs typeface="Arial" pitchFamily="34" charset="0"/>
              </a:rPr>
              <a:t>các đặc điểm tương tự nhau </a:t>
            </a:r>
            <a:r>
              <a:rPr lang="vi-VN" sz="2800" smtClean="0">
                <a:solidFill>
                  <a:schemeClr val="tx1">
                    <a:lumMod val="95000"/>
                    <a:lumOff val="5000"/>
                  </a:schemeClr>
                </a:solidFill>
                <a:latin typeface="Arial" pitchFamily="34" charset="0"/>
                <a:cs typeface="Arial" pitchFamily="34" charset="0"/>
              </a:rPr>
              <a:t>có thể được tổ chức thành một </a:t>
            </a:r>
            <a:r>
              <a:rPr lang="vi-VN" sz="2800" smtClean="0">
                <a:solidFill>
                  <a:srgbClr val="FF3300"/>
                </a:solidFill>
                <a:latin typeface="Arial" pitchFamily="34" charset="0"/>
                <a:cs typeface="Arial" pitchFamily="34" charset="0"/>
              </a:rPr>
              <a:t>sơ đồ phân cấp kế thừa</a:t>
            </a:r>
            <a:r>
              <a:rPr lang="en-US" sz="2800" smtClean="0">
                <a:solidFill>
                  <a:srgbClr val="FF3300"/>
                </a:solidFill>
                <a:latin typeface="Arial" pitchFamily="34" charset="0"/>
                <a:cs typeface="Arial" pitchFamily="34" charset="0"/>
              </a:rPr>
              <a:t> (cây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Quan hệ </a:t>
            </a:r>
            <a:r>
              <a:rPr lang="vi-VN" sz="2800" smtClean="0">
                <a:solidFill>
                  <a:srgbClr val="0070C0"/>
                </a:solidFill>
                <a:latin typeface="Arial" pitchFamily="34" charset="0"/>
                <a:cs typeface="Arial" pitchFamily="34" charset="0"/>
              </a:rPr>
              <a:t>“là 1”</a:t>
            </a:r>
            <a:r>
              <a:rPr lang="vi-VN" sz="2800" smtClean="0">
                <a:solidFill>
                  <a:schemeClr val="tx1">
                    <a:lumMod val="95000"/>
                    <a:lumOff val="5000"/>
                  </a:schemeClr>
                </a:solidFill>
                <a:latin typeface="Arial" pitchFamily="34" charset="0"/>
                <a:cs typeface="Arial" pitchFamily="34" charset="0"/>
              </a:rPr>
              <a:t>: Kế thừa được sử dụng thông dụng nhất để biểu diễn quan hệ “là 1”.</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sinh viên là một người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hình tròn là một hình ellipse</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tam giác là một đa giác</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Lợi ích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a:t>
            </a:r>
            <a:r>
              <a:rPr lang="vi-VN" sz="2800" smtClean="0">
                <a:solidFill>
                  <a:srgbClr val="FF3300"/>
                </a:solidFill>
                <a:latin typeface="Arial" pitchFamily="34" charset="0"/>
                <a:cs typeface="Arial" pitchFamily="34" charset="0"/>
              </a:rPr>
              <a:t>xây dựng lớp mới từ lớp đã có</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tổ chức các lớp </a:t>
            </a:r>
            <a:r>
              <a:rPr lang="vi-VN" sz="2800" smtClean="0">
                <a:solidFill>
                  <a:srgbClr val="0070C0"/>
                </a:solidFill>
                <a:latin typeface="Arial" pitchFamily="34" charset="0"/>
                <a:cs typeface="Arial" pitchFamily="34" charset="0"/>
              </a:rPr>
              <a:t>chia sẻ mã chương trình chung</a:t>
            </a:r>
            <a:r>
              <a:rPr lang="vi-VN" sz="2800" smtClean="0">
                <a:solidFill>
                  <a:schemeClr val="tx1">
                    <a:lumMod val="95000"/>
                    <a:lumOff val="5000"/>
                  </a:schemeClr>
                </a:solidFill>
                <a:latin typeface="Arial" pitchFamily="34" charset="0"/>
                <a:cs typeface="Arial" pitchFamily="34" charset="0"/>
              </a:rPr>
              <a:t>, nhờ vậy có thể dễ dàng sửa chữa, nâng cấp hệ thống.</a:t>
            </a:r>
            <a:endParaRPr lang="en-US"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C++, kế thừa còn định nghĩa </a:t>
            </a:r>
            <a:r>
              <a:rPr lang="vi-VN" sz="2800" smtClean="0">
                <a:solidFill>
                  <a:srgbClr val="0070C0"/>
                </a:solidFill>
                <a:latin typeface="Arial" pitchFamily="34" charset="0"/>
                <a:cs typeface="Arial" pitchFamily="34" charset="0"/>
              </a:rPr>
              <a:t>sự tương thích</a:t>
            </a:r>
            <a:r>
              <a:rPr lang="vi-VN" sz="2800" smtClean="0">
                <a:solidFill>
                  <a:schemeClr val="tx1">
                    <a:lumMod val="95000"/>
                    <a:lumOff val="5000"/>
                  </a:schemeClr>
                </a:solidFill>
                <a:latin typeface="Arial" pitchFamily="34" charset="0"/>
                <a:cs typeface="Arial" pitchFamily="34" charset="0"/>
              </a:rPr>
              <a:t>, nhờ đó ta có cơ chế chuyển kiểu tự động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phép định nghĩa lớp mới từ lớp đã có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mới gọi là </a:t>
            </a:r>
            <a:r>
              <a:rPr lang="vi-VN" sz="2400" smtClean="0">
                <a:solidFill>
                  <a:srgbClr val="FF3300"/>
                </a:solidFill>
                <a:latin typeface="Arial" pitchFamily="34" charset="0"/>
                <a:cs typeface="Arial" pitchFamily="34" charset="0"/>
              </a:rPr>
              <a:t>lớp con</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FF3300"/>
                </a:solidFill>
                <a:latin typeface="Arial" pitchFamily="34" charset="0"/>
                <a:cs typeface="Arial" pitchFamily="34" charset="0"/>
              </a:rPr>
              <a:t>(subclass)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FF3300"/>
                </a:solidFill>
                <a:latin typeface="Arial" pitchFamily="34" charset="0"/>
                <a:cs typeface="Arial" pitchFamily="34" charset="0"/>
              </a:rPr>
              <a:t>lớp dẫn xuất (derived class)</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đã có gọi là </a:t>
            </a:r>
            <a:r>
              <a:rPr lang="vi-VN" sz="2400" smtClean="0">
                <a:solidFill>
                  <a:srgbClr val="0070C0"/>
                </a:solidFill>
                <a:latin typeface="Arial" pitchFamily="34" charset="0"/>
                <a:cs typeface="Arial" pitchFamily="34" charset="0"/>
              </a:rPr>
              <a:t>lớp cha (superclass)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0070C0"/>
                </a:solidFill>
                <a:latin typeface="Arial" pitchFamily="34" charset="0"/>
                <a:cs typeface="Arial" pitchFamily="34" charset="0"/>
              </a:rPr>
              <a:t>lớp cơ sở (base class)</a:t>
            </a:r>
            <a:r>
              <a:rPr lang="vi-VN" sz="2400" smtClean="0">
                <a:solidFill>
                  <a:schemeClr val="tx1">
                    <a:lumMod val="95000"/>
                    <a:lumOff val="5000"/>
                  </a:schemeClr>
                </a:solidFill>
                <a:latin typeface="Arial" pitchFamily="34" charset="0"/>
                <a:cs typeface="Arial" pitchFamily="34" charset="0"/>
              </a:rPr>
              <a:t>.</a:t>
            </a:r>
          </a:p>
        </p:txBody>
      </p:sp>
      <p:pic>
        <p:nvPicPr>
          <p:cNvPr id="4102" name="Picture 6"/>
          <p:cNvPicPr>
            <a:picLocks noChangeAspect="1" noChangeArrowheads="1"/>
          </p:cNvPicPr>
          <p:nvPr/>
        </p:nvPicPr>
        <p:blipFill>
          <a:blip r:embed="rId3" cstate="print"/>
          <a:srcRect/>
          <a:stretch>
            <a:fillRect/>
          </a:stretch>
        </p:blipFill>
        <p:spPr bwMode="auto">
          <a:xfrm>
            <a:off x="3276600" y="3685465"/>
            <a:ext cx="4810125" cy="286773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box(in)">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cho phép:</a:t>
            </a:r>
          </a:p>
          <a:p>
            <a:pPr lvl="1" algn="just">
              <a:lnSpc>
                <a:spcPct val="130000"/>
              </a:lnSpc>
              <a:spcBef>
                <a:spcPts val="300"/>
              </a:spcBef>
              <a:spcAft>
                <a:spcPts val="300"/>
              </a:spcAft>
              <a:buFont typeface="Wingdings" pitchFamily="2" charset="2"/>
              <a:buChar char="§"/>
            </a:pPr>
            <a:r>
              <a:rPr lang="vi-VN" sz="2400" smtClean="0">
                <a:solidFill>
                  <a:srgbClr val="0070C0"/>
                </a:solidFill>
                <a:latin typeface="Arial" pitchFamily="34" charset="0"/>
                <a:cs typeface="Arial" pitchFamily="34" charset="0"/>
              </a:rPr>
              <a:t>Nhiều lớp có thể dẫn xuất từ một lớp cơ sở</a:t>
            </a:r>
          </a:p>
          <a:p>
            <a:pPr lvl="1" algn="just">
              <a:lnSpc>
                <a:spcPct val="130000"/>
              </a:lnSpc>
              <a:spcBef>
                <a:spcPts val="300"/>
              </a:spcBef>
              <a:spcAft>
                <a:spcPts val="300"/>
              </a:spcAft>
              <a:buFont typeface="Wingdings" pitchFamily="2" charset="2"/>
              <a:buChar char="§"/>
            </a:pPr>
            <a:r>
              <a:rPr lang="vi-VN" sz="2400" smtClean="0">
                <a:solidFill>
                  <a:srgbClr val="FF3300"/>
                </a:solidFill>
                <a:latin typeface="Arial" pitchFamily="34" charset="0"/>
                <a:cs typeface="Arial" pitchFamily="34" charset="0"/>
              </a:rPr>
              <a:t>Một lớp có thể là dẫn xuất của nhiều lớp cơ sở</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không chỉ giới hạn ở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mức: Một lớp dẫn xuất có thể là lớp cơ sở cho các lớp dẫn xuất khác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grpSp>
        <p:nvGrpSpPr>
          <p:cNvPr id="60" name="Group 59"/>
          <p:cNvGrpSpPr/>
          <p:nvPr/>
        </p:nvGrpSpPr>
        <p:grpSpPr>
          <a:xfrm>
            <a:off x="1981200" y="4495800"/>
            <a:ext cx="6477000" cy="1905000"/>
            <a:chOff x="1905000" y="4572000"/>
            <a:chExt cx="6477000" cy="1905000"/>
          </a:xfrm>
        </p:grpSpPr>
        <p:sp>
          <p:nvSpPr>
            <p:cNvPr id="9" name="Rectangle 5"/>
            <p:cNvSpPr>
              <a:spLocks noChangeArrowheads="1"/>
            </p:cNvSpPr>
            <p:nvPr/>
          </p:nvSpPr>
          <p:spPr bwMode="auto">
            <a:xfrm>
              <a:off x="1905000" y="4572000"/>
              <a:ext cx="6477000" cy="1905000"/>
            </a:xfrm>
            <a:prstGeom prst="rect">
              <a:avLst/>
            </a:prstGeom>
            <a:solidFill>
              <a:srgbClr val="FFE699"/>
            </a:solidFill>
            <a:ln w="0">
              <a:noFill/>
              <a:miter lim="800000"/>
              <a:headEnd/>
              <a:tailEnd/>
            </a:ln>
            <a:effectLst/>
          </p:spPr>
          <p:txBody>
            <a:bodyPr/>
            <a:lstStyle/>
            <a:p>
              <a:endParaRPr lang="en-US" sz="1100" b="0"/>
            </a:p>
          </p:txBody>
        </p:sp>
        <p:grpSp>
          <p:nvGrpSpPr>
            <p:cNvPr id="10" name="Group 6"/>
            <p:cNvGrpSpPr>
              <a:grpSpLocks/>
            </p:cNvGrpSpPr>
            <p:nvPr/>
          </p:nvGrpSpPr>
          <p:grpSpPr bwMode="auto">
            <a:xfrm>
              <a:off x="4232320" y="4648281"/>
              <a:ext cx="1296150" cy="283918"/>
              <a:chOff x="0" y="22700"/>
              <a:chExt cx="20000" cy="20036"/>
            </a:xfrm>
          </p:grpSpPr>
          <p:grpSp>
            <p:nvGrpSpPr>
              <p:cNvPr id="56" name="Group 7"/>
              <p:cNvGrpSpPr>
                <a:grpSpLocks/>
              </p:cNvGrpSpPr>
              <p:nvPr/>
            </p:nvGrpSpPr>
            <p:grpSpPr bwMode="auto">
              <a:xfrm>
                <a:off x="9" y="22700"/>
                <a:ext cx="19991" cy="20036"/>
                <a:chOff x="0" y="22700"/>
                <a:chExt cx="20000" cy="20036"/>
              </a:xfrm>
            </p:grpSpPr>
            <p:sp>
              <p:nvSpPr>
                <p:cNvPr id="58" name="Freeform 8"/>
                <p:cNvSpPr>
                  <a:spLocks/>
                </p:cNvSpPr>
                <p:nvPr/>
              </p:nvSpPr>
              <p:spPr bwMode="auto">
                <a:xfrm>
                  <a:off x="0" y="22700"/>
                  <a:ext cx="20000" cy="19987"/>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9" name="Freeform 9"/>
                <p:cNvSpPr>
                  <a:spLocks/>
                </p:cNvSpPr>
                <p:nvPr/>
              </p:nvSpPr>
              <p:spPr bwMode="auto">
                <a:xfrm>
                  <a:off x="0" y="22706"/>
                  <a:ext cx="20000" cy="2003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7" name="Rectangle 10"/>
              <p:cNvSpPr>
                <a:spLocks noChangeArrowheads="1"/>
              </p:cNvSpPr>
              <p:nvPr/>
            </p:nvSpPr>
            <p:spPr bwMode="auto">
              <a:xfrm>
                <a:off x="0" y="29063"/>
                <a:ext cx="20000" cy="10950"/>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Animal</a:t>
                </a:r>
                <a:endParaRPr lang="en-US" sz="1400" b="0" noProof="1">
                  <a:latin typeface="Verdana" pitchFamily="34" charset="0"/>
                </a:endParaRPr>
              </a:p>
            </p:txBody>
          </p:sp>
        </p:grpSp>
        <p:grpSp>
          <p:nvGrpSpPr>
            <p:cNvPr id="11" name="Group 11"/>
            <p:cNvGrpSpPr>
              <a:grpSpLocks/>
            </p:cNvGrpSpPr>
            <p:nvPr/>
          </p:nvGrpSpPr>
          <p:grpSpPr bwMode="auto">
            <a:xfrm>
              <a:off x="1964995" y="6112038"/>
              <a:ext cx="2592300" cy="282656"/>
              <a:chOff x="0" y="0"/>
              <a:chExt cx="20000" cy="20000"/>
            </a:xfrm>
          </p:grpSpPr>
          <p:grpSp>
            <p:nvGrpSpPr>
              <p:cNvPr id="41" name="Group 12"/>
              <p:cNvGrpSpPr>
                <a:grpSpLocks/>
              </p:cNvGrpSpPr>
              <p:nvPr/>
            </p:nvGrpSpPr>
            <p:grpSpPr bwMode="auto">
              <a:xfrm>
                <a:off x="0" y="0"/>
                <a:ext cx="6114" cy="20000"/>
                <a:chOff x="0" y="0"/>
                <a:chExt cx="20000" cy="20000"/>
              </a:xfrm>
            </p:grpSpPr>
            <p:grpSp>
              <p:nvGrpSpPr>
                <p:cNvPr id="52" name="Group 13"/>
                <p:cNvGrpSpPr>
                  <a:grpSpLocks/>
                </p:cNvGrpSpPr>
                <p:nvPr/>
              </p:nvGrpSpPr>
              <p:grpSpPr bwMode="auto">
                <a:xfrm>
                  <a:off x="16" y="0"/>
                  <a:ext cx="19984" cy="20000"/>
                  <a:chOff x="0" y="0"/>
                  <a:chExt cx="20000" cy="20000"/>
                </a:xfrm>
              </p:grpSpPr>
              <p:sp>
                <p:nvSpPr>
                  <p:cNvPr id="54"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5"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3"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Cat</a:t>
                  </a:r>
                  <a:endParaRPr lang="en-US" sz="1400" b="0" noProof="1">
                    <a:latin typeface="Verdana" pitchFamily="34" charset="0"/>
                  </a:endParaRPr>
                </a:p>
              </p:txBody>
            </p:sp>
          </p:grpSp>
          <p:grpSp>
            <p:nvGrpSpPr>
              <p:cNvPr id="42" name="Group 17"/>
              <p:cNvGrpSpPr>
                <a:grpSpLocks/>
              </p:cNvGrpSpPr>
              <p:nvPr/>
            </p:nvGrpSpPr>
            <p:grpSpPr bwMode="auto">
              <a:xfrm>
                <a:off x="6942" y="0"/>
                <a:ext cx="6116" cy="20000"/>
                <a:chOff x="3" y="0"/>
                <a:chExt cx="19997" cy="20000"/>
              </a:xfrm>
            </p:grpSpPr>
            <p:grpSp>
              <p:nvGrpSpPr>
                <p:cNvPr id="48" name="Group 18"/>
                <p:cNvGrpSpPr>
                  <a:grpSpLocks/>
                </p:cNvGrpSpPr>
                <p:nvPr/>
              </p:nvGrpSpPr>
              <p:grpSpPr bwMode="auto">
                <a:xfrm>
                  <a:off x="26" y="0"/>
                  <a:ext cx="19974" cy="20000"/>
                  <a:chOff x="0" y="0"/>
                  <a:chExt cx="20000" cy="20000"/>
                </a:xfrm>
              </p:grpSpPr>
              <p:sp>
                <p:nvSpPr>
                  <p:cNvPr id="50"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1"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9"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H</a:t>
                  </a:r>
                  <a:r>
                    <a:rPr lang="en-US" sz="1400" b="0" noProof="1">
                      <a:latin typeface="Verdana" pitchFamily="34" charset="0"/>
                    </a:rPr>
                    <a:t>or</a:t>
                  </a:r>
                  <a:r>
                    <a:rPr lang="en-US" sz="1400" b="0">
                      <a:latin typeface="Verdana" pitchFamily="34" charset="0"/>
                    </a:rPr>
                    <a:t>se</a:t>
                  </a:r>
                  <a:endParaRPr lang="en-US" sz="1400" b="0" noProof="1">
                    <a:latin typeface="Verdana" pitchFamily="34" charset="0"/>
                  </a:endParaRPr>
                </a:p>
              </p:txBody>
            </p:sp>
          </p:grpSp>
          <p:grpSp>
            <p:nvGrpSpPr>
              <p:cNvPr id="43" name="Group 22"/>
              <p:cNvGrpSpPr>
                <a:grpSpLocks/>
              </p:cNvGrpSpPr>
              <p:nvPr/>
            </p:nvGrpSpPr>
            <p:grpSpPr bwMode="auto">
              <a:xfrm>
                <a:off x="13883" y="0"/>
                <a:ext cx="6117" cy="20000"/>
                <a:chOff x="0" y="0"/>
                <a:chExt cx="20000" cy="20000"/>
              </a:xfrm>
            </p:grpSpPr>
            <p:grpSp>
              <p:nvGrpSpPr>
                <p:cNvPr id="44" name="Group 23"/>
                <p:cNvGrpSpPr>
                  <a:grpSpLocks/>
                </p:cNvGrpSpPr>
                <p:nvPr/>
              </p:nvGrpSpPr>
              <p:grpSpPr bwMode="auto">
                <a:xfrm>
                  <a:off x="26" y="0"/>
                  <a:ext cx="19974" cy="20000"/>
                  <a:chOff x="0" y="0"/>
                  <a:chExt cx="20000" cy="20000"/>
                </a:xfrm>
              </p:grpSpPr>
              <p:sp>
                <p:nvSpPr>
                  <p:cNvPr id="46"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7" name="Freeform 2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5" name="Rectangle 2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Chicken	</a:t>
                  </a:r>
                  <a:endParaRPr lang="en-US" sz="1400" b="0" noProof="1">
                    <a:latin typeface="Verdana" pitchFamily="34" charset="0"/>
                  </a:endParaRPr>
                </a:p>
              </p:txBody>
            </p:sp>
          </p:grpSp>
        </p:grpSp>
        <p:grpSp>
          <p:nvGrpSpPr>
            <p:cNvPr id="12" name="Group 27"/>
            <p:cNvGrpSpPr>
              <a:grpSpLocks/>
            </p:cNvGrpSpPr>
            <p:nvPr/>
          </p:nvGrpSpPr>
          <p:grpSpPr bwMode="auto">
            <a:xfrm>
              <a:off x="2306219" y="5154287"/>
              <a:ext cx="1908603" cy="282656"/>
              <a:chOff x="0" y="0"/>
              <a:chExt cx="20000" cy="20000"/>
            </a:xfrm>
          </p:grpSpPr>
          <p:grpSp>
            <p:nvGrpSpPr>
              <p:cNvPr id="37" name="Group 28"/>
              <p:cNvGrpSpPr>
                <a:grpSpLocks/>
              </p:cNvGrpSpPr>
              <p:nvPr/>
            </p:nvGrpSpPr>
            <p:grpSpPr bwMode="auto">
              <a:xfrm>
                <a:off x="10" y="0"/>
                <a:ext cx="19990" cy="20000"/>
                <a:chOff x="0" y="0"/>
                <a:chExt cx="20000" cy="20000"/>
              </a:xfrm>
            </p:grpSpPr>
            <p:sp>
              <p:nvSpPr>
                <p:cNvPr id="39"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0"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8"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T</a:t>
                </a:r>
                <a:r>
                  <a:rPr lang="en-US" sz="1400" b="0" noProof="1">
                    <a:latin typeface="Verdana" pitchFamily="34" charset="0"/>
                  </a:rPr>
                  <a:t>er</a:t>
                </a:r>
                <a:r>
                  <a:rPr lang="en-US" sz="1400" b="0">
                    <a:latin typeface="Verdana" pitchFamily="34" charset="0"/>
                  </a:rPr>
                  <a:t>restrialAnimal</a:t>
                </a:r>
                <a:endParaRPr lang="en-US" sz="1400" b="0" noProof="1">
                  <a:latin typeface="Verdana" pitchFamily="34" charset="0"/>
                </a:endParaRPr>
              </a:p>
            </p:txBody>
          </p:sp>
        </p:grpSp>
        <p:grpSp>
          <p:nvGrpSpPr>
            <p:cNvPr id="13" name="Group 32"/>
            <p:cNvGrpSpPr>
              <a:grpSpLocks/>
            </p:cNvGrpSpPr>
            <p:nvPr/>
          </p:nvGrpSpPr>
          <p:grpSpPr bwMode="auto">
            <a:xfrm>
              <a:off x="5599715" y="5154287"/>
              <a:ext cx="1907353" cy="282656"/>
              <a:chOff x="0" y="0"/>
              <a:chExt cx="20000" cy="20000"/>
            </a:xfrm>
          </p:grpSpPr>
          <p:grpSp>
            <p:nvGrpSpPr>
              <p:cNvPr id="33" name="Group 33"/>
              <p:cNvGrpSpPr>
                <a:grpSpLocks/>
              </p:cNvGrpSpPr>
              <p:nvPr/>
            </p:nvGrpSpPr>
            <p:grpSpPr bwMode="auto">
              <a:xfrm>
                <a:off x="10" y="0"/>
                <a:ext cx="19990" cy="20000"/>
                <a:chOff x="0" y="0"/>
                <a:chExt cx="20000" cy="20000"/>
              </a:xfrm>
            </p:grpSpPr>
            <p:sp>
              <p:nvSpPr>
                <p:cNvPr id="35"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6"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4"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AquaticAnimal</a:t>
                </a:r>
                <a:endParaRPr lang="en-US" sz="1400" b="0" noProof="1">
                  <a:latin typeface="Verdana" pitchFamily="34" charset="0"/>
                </a:endParaRPr>
              </a:p>
            </p:txBody>
          </p:sp>
        </p:grpSp>
        <p:grpSp>
          <p:nvGrpSpPr>
            <p:cNvPr id="14" name="Group 37"/>
            <p:cNvGrpSpPr>
              <a:grpSpLocks/>
            </p:cNvGrpSpPr>
            <p:nvPr/>
          </p:nvGrpSpPr>
          <p:grpSpPr bwMode="auto">
            <a:xfrm>
              <a:off x="5264741" y="6144846"/>
              <a:ext cx="792439" cy="282656"/>
              <a:chOff x="0" y="0"/>
              <a:chExt cx="20000" cy="20000"/>
            </a:xfrm>
          </p:grpSpPr>
          <p:grpSp>
            <p:nvGrpSpPr>
              <p:cNvPr id="29" name="Group 38"/>
              <p:cNvGrpSpPr>
                <a:grpSpLocks/>
              </p:cNvGrpSpPr>
              <p:nvPr/>
            </p:nvGrpSpPr>
            <p:grpSpPr bwMode="auto">
              <a:xfrm>
                <a:off x="22" y="0"/>
                <a:ext cx="19978" cy="20000"/>
                <a:chOff x="0" y="0"/>
                <a:chExt cx="20000" cy="20000"/>
              </a:xfrm>
            </p:grpSpPr>
            <p:sp>
              <p:nvSpPr>
                <p:cNvPr id="31"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2"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0"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F</a:t>
                </a:r>
                <a:r>
                  <a:rPr lang="en-US" sz="1400" b="0" noProof="1">
                    <a:latin typeface="Verdana" pitchFamily="34" charset="0"/>
                  </a:rPr>
                  <a:t>is</a:t>
                </a:r>
                <a:r>
                  <a:rPr lang="en-US" sz="1400" b="0">
                    <a:latin typeface="Verdana" pitchFamily="34" charset="0"/>
                  </a:rPr>
                  <a:t>h</a:t>
                </a:r>
                <a:endParaRPr lang="en-US" sz="1400" b="0" noProof="1">
                  <a:latin typeface="Verdana" pitchFamily="34" charset="0"/>
                </a:endParaRPr>
              </a:p>
            </p:txBody>
          </p:sp>
        </p:grpSp>
        <p:grpSp>
          <p:nvGrpSpPr>
            <p:cNvPr id="15" name="Group 42"/>
            <p:cNvGrpSpPr>
              <a:grpSpLocks/>
            </p:cNvGrpSpPr>
            <p:nvPr/>
          </p:nvGrpSpPr>
          <p:grpSpPr bwMode="auto">
            <a:xfrm>
              <a:off x="7004606" y="6144846"/>
              <a:ext cx="1043669" cy="282656"/>
              <a:chOff x="0" y="0"/>
              <a:chExt cx="20000" cy="20000"/>
            </a:xfrm>
          </p:grpSpPr>
          <p:grpSp>
            <p:nvGrpSpPr>
              <p:cNvPr id="25" name="Group 43"/>
              <p:cNvGrpSpPr>
                <a:grpSpLocks/>
              </p:cNvGrpSpPr>
              <p:nvPr/>
            </p:nvGrpSpPr>
            <p:grpSpPr bwMode="auto">
              <a:xfrm>
                <a:off x="16" y="0"/>
                <a:ext cx="19984" cy="20000"/>
                <a:chOff x="0" y="0"/>
                <a:chExt cx="20000" cy="20000"/>
              </a:xfrm>
            </p:grpSpPr>
            <p:sp>
              <p:nvSpPr>
                <p:cNvPr id="27"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28"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26"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noProof="1">
                    <a:latin typeface="Verdana" pitchFamily="34" charset="0"/>
                  </a:rPr>
                  <a:t>Octo</a:t>
                </a:r>
                <a:r>
                  <a:rPr lang="en-US" sz="1400" b="0">
                    <a:latin typeface="Verdana" pitchFamily="34" charset="0"/>
                  </a:rPr>
                  <a:t>pus</a:t>
                </a:r>
                <a:endParaRPr lang="en-US" sz="1400" b="0" noProof="1">
                  <a:latin typeface="Verdana" pitchFamily="34" charset="0"/>
                </a:endParaRPr>
              </a:p>
            </p:txBody>
          </p:sp>
        </p:grpSp>
        <p:grpSp>
          <p:nvGrpSpPr>
            <p:cNvPr id="16" name="Group 47"/>
            <p:cNvGrpSpPr>
              <a:grpSpLocks/>
            </p:cNvGrpSpPr>
            <p:nvPr/>
          </p:nvGrpSpPr>
          <p:grpSpPr bwMode="auto">
            <a:xfrm>
              <a:off x="4083582" y="4953651"/>
              <a:ext cx="1732366" cy="201897"/>
              <a:chOff x="1477" y="12304"/>
              <a:chExt cx="18525" cy="7695"/>
            </a:xfrm>
          </p:grpSpPr>
          <p:sp>
            <p:nvSpPr>
              <p:cNvPr id="23" name="Freeform 48"/>
              <p:cNvSpPr>
                <a:spLocks/>
              </p:cNvSpPr>
              <p:nvPr/>
            </p:nvSpPr>
            <p:spPr bwMode="auto">
              <a:xfrm>
                <a:off x="1477" y="12304"/>
                <a:ext cx="5225" cy="7695"/>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400" b="0"/>
              </a:p>
            </p:txBody>
          </p:sp>
          <p:sp>
            <p:nvSpPr>
              <p:cNvPr id="24" name="Freeform 49"/>
              <p:cNvSpPr>
                <a:spLocks/>
              </p:cNvSpPr>
              <p:nvPr/>
            </p:nvSpPr>
            <p:spPr bwMode="auto">
              <a:xfrm>
                <a:off x="14849" y="12304"/>
                <a:ext cx="5153" cy="7695"/>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grpSp>
          <p:nvGrpSpPr>
            <p:cNvPr id="17" name="Group 50"/>
            <p:cNvGrpSpPr>
              <a:grpSpLocks/>
            </p:cNvGrpSpPr>
            <p:nvPr/>
          </p:nvGrpSpPr>
          <p:grpSpPr bwMode="auto">
            <a:xfrm>
              <a:off x="2361215" y="5436943"/>
              <a:ext cx="1799861" cy="695284"/>
              <a:chOff x="-767" y="0"/>
              <a:chExt cx="21534" cy="20000"/>
            </a:xfrm>
          </p:grpSpPr>
          <p:sp>
            <p:nvSpPr>
              <p:cNvPr id="20"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1"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2"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
          <p:nvSpPr>
            <p:cNvPr id="18" name="Freeform 54"/>
            <p:cNvSpPr>
              <a:spLocks/>
            </p:cNvSpPr>
            <p:nvPr/>
          </p:nvSpPr>
          <p:spPr bwMode="auto">
            <a:xfrm>
              <a:off x="5654711" y="5436943"/>
              <a:ext cx="616202" cy="695284"/>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19" name="Freeform 55"/>
            <p:cNvSpPr>
              <a:spLocks/>
            </p:cNvSpPr>
            <p:nvPr/>
          </p:nvSpPr>
          <p:spPr bwMode="auto">
            <a:xfrm>
              <a:off x="6837119" y="5436943"/>
              <a:ext cx="616202" cy="695284"/>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khai báo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của lớp cơ sở</a:t>
            </a:r>
          </a:p>
          <a:p>
            <a:pPr algn="just">
              <a:lnSpc>
                <a:spcPct val="120000"/>
              </a:lnSpc>
              <a:buFont typeface="Wingdings" pitchFamily="2" charset="2"/>
              <a:buNone/>
            </a:pPr>
            <a:r>
              <a:rPr lang="en-US" sz="2800" smtClean="0">
                <a:latin typeface="Arial" pitchFamily="34" charset="0"/>
                <a:cs typeface="Arial" pitchFamily="34" charset="0"/>
              </a:rPr>
              <a:t>};</a:t>
            </a:r>
          </a:p>
          <a:p>
            <a:pPr algn="just">
              <a:lnSpc>
                <a:spcPct val="120000"/>
              </a:lnSpc>
              <a:buFont typeface="Wingdings" pitchFamily="2" charset="2"/>
              <a:buNone/>
            </a:pPr>
            <a:endParaRPr lang="en-US" sz="2800" smtClean="0">
              <a:latin typeface="Arial" pitchFamily="34" charset="0"/>
              <a:cs typeface="Arial" pitchFamily="34" charset="0"/>
            </a:endParaRPr>
          </a:p>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DerivedClass </a:t>
            </a:r>
            <a:r>
              <a:rPr lang="en-US" sz="2800" smtClean="0">
                <a:solidFill>
                  <a:srgbClr val="FF0303"/>
                </a:solidFill>
                <a:latin typeface="Arial" pitchFamily="34" charset="0"/>
                <a:cs typeface="Arial" pitchFamily="34" charset="0"/>
              </a:rPr>
              <a:t>:</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public/protected/private</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SusperClass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thành viên của lớp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304800"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605314"/>
            <a:ext cx="5943600" cy="665163"/>
            <a:chOff x="1828800" y="2605314"/>
            <a:chExt cx="59436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Kế thừa</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472091"/>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vi-VN" sz="2800" smtClean="0">
                  <a:latin typeface="Times New Roman" pitchFamily="18" charset="0"/>
                  <a:cs typeface="Times New Roman" pitchFamily="18" charset="0"/>
                </a:rPr>
                <a:t>Kế thừa đơn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4386491"/>
            <a:ext cx="6248400" cy="665163"/>
            <a:chOff x="1828800" y="4386491"/>
            <a:chExt cx="62484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flipV="1">
              <a:off x="2438400" y="4952999"/>
              <a:ext cx="5334000" cy="4309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Phạm vi truy xuất trong kế thừa</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5323116"/>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Đa kế thừa</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Xét hai khái niệm </a:t>
            </a:r>
            <a:r>
              <a:rPr lang="vi-VN" sz="2800" smtClean="0">
                <a:solidFill>
                  <a:srgbClr val="FF3300"/>
                </a:solidFill>
                <a:latin typeface="Arial" pitchFamily="34" charset="0"/>
                <a:cs typeface="Arial" pitchFamily="34" charset="0"/>
              </a:rPr>
              <a:t>Người</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Sinh viên </a:t>
            </a:r>
            <a:r>
              <a:rPr lang="vi-VN" sz="2800" smtClean="0">
                <a:solidFill>
                  <a:schemeClr val="tx1">
                    <a:lumMod val="95000"/>
                    <a:lumOff val="5000"/>
                  </a:schemeClr>
                </a:solidFill>
                <a:latin typeface="Arial" pitchFamily="34" charset="0"/>
                <a:cs typeface="Arial" pitchFamily="34" charset="0"/>
              </a:rPr>
              <a:t>với mối quan hệ tự nhiên: </a:t>
            </a:r>
            <a:r>
              <a:rPr lang="vi-VN" sz="2800" i="1" smtClean="0">
                <a:solidFill>
                  <a:srgbClr val="0066FF"/>
                </a:solidFill>
                <a:latin typeface="Arial" pitchFamily="34" charset="0"/>
                <a:cs typeface="Arial" pitchFamily="34" charset="0"/>
              </a:rPr>
              <a:t>Một Sinh viên là một Người</a:t>
            </a:r>
            <a:r>
              <a:rPr lang="vi-VN" sz="2800" smtClean="0">
                <a:solidFill>
                  <a:schemeClr val="tx1">
                    <a:lumMod val="95000"/>
                    <a:lumOff val="5000"/>
                  </a:schemeClr>
                </a:solidFill>
                <a:latin typeface="Arial" pitchFamily="34" charset="0"/>
                <a:cs typeface="Arial" pitchFamily="34" charset="0"/>
              </a:rPr>
              <a:t>. Trong C++, ta có thể biểu diễn khái niệm trên, một sinh viên là một người có thêm một số thông tin và một số thao tác (riêng biệt của sinh viên).</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tổ chức lớp </a:t>
            </a:r>
            <a:r>
              <a:rPr lang="vi-VN" sz="2800" smtClean="0">
                <a:solidFill>
                  <a:srgbClr val="FF3300"/>
                </a:solidFill>
                <a:latin typeface="Arial" pitchFamily="34" charset="0"/>
                <a:cs typeface="Arial" pitchFamily="34" charset="0"/>
              </a:rPr>
              <a:t>Sinh viên kế thừa từ lớp Người</a:t>
            </a:r>
            <a:r>
              <a:rPr lang="vi-VN"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tổ chức hai lớp </a:t>
            </a:r>
            <a:r>
              <a:rPr lang="vi-VN" sz="2800" smtClean="0">
                <a:solidFill>
                  <a:srgbClr val="FF3300"/>
                </a:solidFill>
                <a:latin typeface="Arial" pitchFamily="34" charset="0"/>
                <a:cs typeface="Arial" pitchFamily="34" charset="0"/>
              </a:rPr>
              <a:t>Nam sinh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Nữ sinh</a:t>
            </a:r>
            <a:r>
              <a:rPr lang="vi-VN" sz="2800" smtClean="0">
                <a:solidFill>
                  <a:schemeClr val="tx1">
                    <a:lumMod val="95000"/>
                    <a:lumOff val="5000"/>
                  </a:schemeClr>
                </a:solidFill>
                <a:latin typeface="Arial" pitchFamily="34" charset="0"/>
                <a:cs typeface="Arial" pitchFamily="34" charset="0"/>
              </a:rPr>
              <a:t> là hai lớp con (lớp dẫn xuất) của lớp Sinh viên. Trường hợp này, lớp Sinh viên trở thành lớp cha (lớp cơ sở) của hai lớp trên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24" name="Group 23"/>
          <p:cNvGrpSpPr/>
          <p:nvPr/>
        </p:nvGrpSpPr>
        <p:grpSpPr>
          <a:xfrm>
            <a:off x="2590800" y="3714750"/>
            <a:ext cx="4191000" cy="283845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a:t>
            </a:r>
            <a:r>
              <a:rPr lang="en-US" sz="2200" b="0" smtClean="0">
                <a:solidFill>
                  <a:srgbClr val="000000"/>
                </a:solidFill>
              </a:rPr>
              <a:t> </a:t>
            </a:r>
            <a:r>
              <a:rPr lang="en-US" sz="2200" b="0">
                <a:solidFill>
                  <a:srgbClr val="000000"/>
                </a:solidFill>
              </a:rPr>
              <a:t>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Nguoi(); </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Nguoi</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Nguoi&amp;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smtClean="0">
                <a:solidFill>
                  <a:srgbClr val="000000"/>
                </a:solidFill>
              </a:rPr>
              <a:t>SinhVien();</a:t>
            </a:r>
          </a:p>
          <a:p>
            <a:pPr marL="342900" indent="-342900">
              <a:lnSpc>
                <a:spcPct val="120000"/>
              </a:lnSpc>
              <a:spcBef>
                <a:spcPts val="0"/>
              </a:spcBef>
              <a:buFont typeface="Wingdings" pitchFamily="2" charset="2"/>
              <a:buNone/>
            </a:pPr>
            <a:r>
              <a:rPr lang="en-US" sz="2200" b="0" smtClean="0">
                <a:solidFill>
                  <a:srgbClr val="000000"/>
                </a:solidFill>
              </a:rPr>
              <a:t>	SinhVien</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delete</a:t>
            </a:r>
            <a:r>
              <a:rPr lang="en-US" sz="2200" b="0" smtClean="0">
                <a:solidFill>
                  <a:srgbClr val="000000"/>
                </a:solidFill>
              </a:rPr>
              <a:t> </a:t>
            </a:r>
            <a:r>
              <a:rPr lang="en-US" sz="2200" b="0">
                <a:solidFill>
                  <a:srgbClr val="000000"/>
                </a:solidFill>
              </a:rPr>
              <a:t>[ ] MaSo</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cout &lt;&lt; "Nguoi, ho ten: " &lt;&lt; </a:t>
            </a:r>
            <a:r>
              <a:rPr lang="en-US" sz="2200" b="0" smtClean="0">
                <a:solidFill>
                  <a:srgbClr val="000000"/>
                </a:solidFill>
              </a:rPr>
              <a:t>HoTen;</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cout	 &lt;&lt; "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cout &lt;&lt; "Sinh vien, ma so: " &lt;&lt; </a:t>
            </a:r>
            <a:r>
              <a:rPr lang="en-US" sz="2200" b="0" smtClean="0">
                <a:solidFill>
                  <a:srgbClr val="000000"/>
                </a:solidFill>
              </a:rPr>
              <a:t>MaSo;</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a:t>
            </a:r>
            <a:r>
              <a:rPr lang="en-US" sz="2200" b="0" smtClean="0">
                <a:solidFill>
                  <a:schemeClr val="bg1">
                    <a:lumMod val="50000"/>
                  </a:schemeClr>
                </a:solidFill>
              </a:rPr>
              <a:t>//cout</a:t>
            </a:r>
            <a:r>
              <a:rPr lang="en-US" sz="2200" b="0">
                <a:solidFill>
                  <a:schemeClr val="bg1">
                    <a:lumMod val="50000"/>
                  </a:schemeClr>
                </a:solidFill>
              </a:rPr>
              <a:t> </a:t>
            </a:r>
            <a:r>
              <a:rPr lang="en-US" sz="2200" b="0" smtClean="0">
                <a:solidFill>
                  <a:schemeClr val="bg1">
                    <a:lumMod val="50000"/>
                  </a:schemeClr>
                </a:solidFill>
              </a:rPr>
              <a:t>&lt;&lt; </a:t>
            </a:r>
            <a:r>
              <a:rPr lang="en-US" sz="2200" b="0">
                <a:solidFill>
                  <a:schemeClr val="bg1">
                    <a:lumMod val="50000"/>
                  </a:schemeClr>
                </a:solidFill>
              </a:rPr>
              <a:t>", ho ten: " &lt;&lt; HoTen</a:t>
            </a:r>
            <a:r>
              <a:rPr lang="en-US" sz="2200" b="0" smtClean="0">
                <a:solidFill>
                  <a:schemeClr val="bg1">
                    <a:lumMod val="50000"/>
                  </a:schemeClr>
                </a:solidFill>
              </a:rPr>
              <a:t>;</a:t>
            </a:r>
          </a:p>
          <a:p>
            <a:pPr marL="342900" indent="-342900">
              <a:lnSpc>
                <a:spcPct val="120000"/>
              </a:lnSpc>
              <a:spcBef>
                <a:spcPts val="0"/>
              </a:spcBef>
            </a:pPr>
            <a:r>
              <a:rPr lang="en-US" sz="2200" b="0">
                <a:solidFill>
                  <a:schemeClr val="bg1">
                    <a:lumMod val="50000"/>
                  </a:schemeClr>
                </a:solidFill>
              </a:rPr>
              <a:t>	</a:t>
            </a:r>
            <a:r>
              <a:rPr lang="en-US" sz="2200" b="0" smtClean="0">
                <a:solidFill>
                  <a:schemeClr val="bg1">
                    <a:lumMod val="50000"/>
                  </a:schemeClr>
                </a:solidFill>
              </a:rPr>
              <a:t>//cout </a:t>
            </a:r>
            <a:r>
              <a:rPr lang="en-US" sz="2200" b="0">
                <a:solidFill>
                  <a:schemeClr val="bg1">
                    <a:lumMod val="50000"/>
                  </a:schemeClr>
                </a:solidFill>
              </a:rPr>
              <a:t>&lt;&lt; ", </a:t>
            </a:r>
            <a:r>
              <a:rPr lang="en-US" sz="2200" b="0" smtClean="0">
                <a:solidFill>
                  <a:schemeClr val="bg1">
                    <a:lumMod val="50000"/>
                  </a:schemeClr>
                </a:solidFill>
              </a:rPr>
              <a:t>nam sinh: </a:t>
            </a:r>
            <a:r>
              <a:rPr lang="en-US" sz="2200" b="0">
                <a:solidFill>
                  <a:schemeClr val="bg1">
                    <a:lumMod val="50000"/>
                  </a:schemeClr>
                </a:solidFill>
              </a:rPr>
              <a:t>" &lt;&lt; </a:t>
            </a:r>
            <a:r>
              <a:rPr lang="en-US" sz="2200" b="0" smtClean="0">
                <a:solidFill>
                  <a:schemeClr val="bg1">
                    <a:lumMod val="50000"/>
                  </a:schemeClr>
                </a:solidFill>
              </a:rPr>
              <a:t>NamSinh;</a:t>
            </a:r>
            <a:endParaRPr lang="en-US" sz="2200" b="0">
              <a:solidFill>
                <a:schemeClr val="bg1">
                  <a:lumMod val="50000"/>
                </a:schemeClr>
              </a:solidFill>
            </a:endParaRP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cout &lt;&lt; "1.\n";</a:t>
            </a:r>
          </a:p>
          <a:p>
            <a:pPr marL="342900" indent="-342900">
              <a:lnSpc>
                <a:spcPct val="105000"/>
              </a:lnSpc>
              <a:spcBef>
                <a:spcPct val="20000"/>
              </a:spcBef>
              <a:buFont typeface="Wingdings" pitchFamily="2" charset="2"/>
              <a:buNone/>
            </a:pPr>
            <a:r>
              <a:rPr lang="en-US" sz="2200" b="0">
                <a:solidFill>
                  <a:srgbClr val="000000"/>
                </a:solidFill>
              </a:rPr>
              <a:t>	p1.An(); 		s1.An();</a:t>
            </a:r>
          </a:p>
          <a:p>
            <a:pPr marL="342900" indent="-342900">
              <a:lnSpc>
                <a:spcPct val="105000"/>
              </a:lnSpc>
              <a:spcBef>
                <a:spcPct val="20000"/>
              </a:spcBef>
              <a:buFont typeface="Wingdings" pitchFamily="2" charset="2"/>
              <a:buNone/>
            </a:pPr>
            <a:r>
              <a:rPr lang="en-US" sz="2200" b="0">
                <a:solidFill>
                  <a:srgbClr val="000000"/>
                </a:solidFill>
              </a:rPr>
              <a:t>	cout &lt;&lt; "2.\n";</a:t>
            </a:r>
          </a:p>
          <a:p>
            <a:pPr marL="342900" indent="-342900">
              <a:lnSpc>
                <a:spcPct val="105000"/>
              </a:lnSpc>
              <a:spcBef>
                <a:spcPct val="20000"/>
              </a:spcBef>
              <a:buFont typeface="Wingdings" pitchFamily="2" charset="2"/>
              <a:buNone/>
            </a:pPr>
            <a:r>
              <a:rPr lang="en-US" sz="2200" b="0">
                <a:solidFill>
                  <a:srgbClr val="000000"/>
                </a:solidFill>
              </a:rPr>
              <a:t>	p1.Xuat(); 		s1.Xuat();</a:t>
            </a:r>
          </a:p>
          <a:p>
            <a:pPr marL="342900" indent="-342900">
              <a:lnSpc>
                <a:spcPct val="105000"/>
              </a:lnSpc>
              <a:spcBef>
                <a:spcPct val="20000"/>
              </a:spcBef>
              <a:buFont typeface="Wingdings" pitchFamily="2" charset="2"/>
              <a:buNone/>
            </a:pPr>
            <a:r>
              <a:rPr lang="en-US" sz="2200" b="0">
                <a:solidFill>
                  <a:srgbClr val="000000"/>
                </a:solidFill>
              </a:rPr>
              <a:t>	s1.Nguoi::Xuat();</a:t>
            </a:r>
          </a:p>
          <a:p>
            <a:pPr marL="342900" indent="-342900">
              <a:lnSpc>
                <a:spcPct val="105000"/>
              </a:lnSpc>
              <a:spcBef>
                <a:spcPct val="20000"/>
              </a:spcBef>
              <a:buFont typeface="Wingdings" pitchFamily="2" charset="2"/>
              <a:buNone/>
            </a:pPr>
            <a:r>
              <a:rPr lang="en-US" sz="2200" b="0">
                <a:solidFill>
                  <a:srgbClr val="000000"/>
                </a:solidFill>
              </a:rPr>
              <a:t>	cout &lt;&lt; "3.\n";</a:t>
            </a:r>
          </a:p>
          <a:p>
            <a:pPr marL="342900" indent="-342900">
              <a:lnSpc>
                <a:spcPct val="105000"/>
              </a:lnSpc>
              <a:spcBef>
                <a:spcPct val="20000"/>
              </a:spcBef>
              <a:buFont typeface="Wingdings" pitchFamily="2" charset="2"/>
              <a:buNone/>
            </a:pPr>
            <a:r>
              <a:rPr lang="en-US" sz="2200" b="0">
                <a:solidFill>
                  <a:srgbClr val="000000"/>
                </a:solidFill>
              </a:rPr>
              <a:t>	cout &lt;&lt; p1 &lt;&lt; "\n";</a:t>
            </a:r>
          </a:p>
          <a:p>
            <a:pPr marL="342900" indent="-342900">
              <a:lnSpc>
                <a:spcPct val="105000"/>
              </a:lnSpc>
              <a:spcBef>
                <a:spcPct val="20000"/>
              </a:spcBef>
              <a:buFont typeface="Wingdings" pitchFamily="2" charset="2"/>
              <a:buNone/>
            </a:pPr>
            <a:r>
              <a:rPr lang="en-US" sz="2200" b="0">
                <a:solidFill>
                  <a:srgbClr val="000000"/>
                </a:solidFill>
              </a:rPr>
              <a:t>	cout &lt;&lt; s1 &lt;&lt; "\n";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Khai báo</a:t>
            </a:r>
          </a:p>
          <a:p>
            <a:pPr>
              <a:spcBef>
                <a:spcPts val="300"/>
              </a:spcBef>
              <a:spcAft>
                <a:spcPts val="300"/>
              </a:spcAft>
              <a:buFont typeface="Wingdings" pitchFamily="2" charset="2"/>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class SinhVien : public Nguoi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Cho biết lớp</a:t>
            </a:r>
            <a:r>
              <a:rPr lang="en-US" sz="2400" smtClean="0">
                <a:solidFill>
                  <a:srgbClr val="0000FF"/>
                </a:solidFill>
                <a:latin typeface="Arial" pitchFamily="34" charset="0"/>
                <a:cs typeface="Arial" pitchFamily="34" charset="0"/>
              </a:rPr>
              <a:t> Sinh viên </a:t>
            </a:r>
            <a:r>
              <a:rPr lang="en-US" sz="2400" smtClean="0">
                <a:latin typeface="Arial" pitchFamily="34" charset="0"/>
                <a:cs typeface="Arial" pitchFamily="34" charset="0"/>
              </a:rPr>
              <a:t>kế thừa từ lớp</a:t>
            </a:r>
            <a:r>
              <a:rPr lang="en-US" sz="2400" smtClean="0">
                <a:solidFill>
                  <a:srgbClr val="0000FF"/>
                </a:solidFill>
                <a:latin typeface="Arial" pitchFamily="34" charset="0"/>
                <a:cs typeface="Arial" pitchFamily="34" charset="0"/>
              </a:rPr>
              <a:t> Người</a:t>
            </a:r>
            <a:r>
              <a:rPr lang="en-US" sz="2400" smtClean="0">
                <a:latin typeface="Arial" pitchFamily="34" charset="0"/>
                <a:cs typeface="Arial" pitchFamily="34" charset="0"/>
              </a:rPr>
              <a:t>. Khi đó Sinh viên </a:t>
            </a:r>
            <a:r>
              <a:rPr lang="en-US" sz="2400" i="1" smtClean="0">
                <a:solidFill>
                  <a:srgbClr val="FF0303"/>
                </a:solidFill>
                <a:latin typeface="Arial" pitchFamily="34" charset="0"/>
                <a:cs typeface="Arial" pitchFamily="34" charset="0"/>
              </a:rPr>
              <a:t>thừa hưởng các đặc tính</a:t>
            </a:r>
            <a:r>
              <a:rPr lang="en-US" sz="2400" smtClean="0">
                <a:latin typeface="Arial" pitchFamily="34" charset="0"/>
                <a:cs typeface="Arial" pitchFamily="34" charset="0"/>
              </a:rPr>
              <a:t> của lớp Người.</a:t>
            </a: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Về mặt dữ liệu:</a:t>
            </a:r>
            <a:r>
              <a:rPr lang="en-US" sz="2800" smtClean="0">
                <a:latin typeface="Arial" pitchFamily="34" charset="0"/>
                <a:cs typeface="Arial" pitchFamily="34" charset="0"/>
              </a:rPr>
              <a:t> Mỗi đối tượng Sinh viên </a:t>
            </a:r>
            <a:r>
              <a:rPr lang="en-US" sz="2800" i="1" smtClean="0">
                <a:solidFill>
                  <a:srgbClr val="FF0303"/>
                </a:solidFill>
                <a:latin typeface="Arial" pitchFamily="34" charset="0"/>
                <a:cs typeface="Arial" pitchFamily="34" charset="0"/>
              </a:rPr>
              <a:t>tự động có</a:t>
            </a:r>
            <a:r>
              <a:rPr lang="en-US" sz="2800" smtClean="0">
                <a:latin typeface="Arial" pitchFamily="34" charset="0"/>
                <a:cs typeface="Arial" pitchFamily="34" charset="0"/>
              </a:rPr>
              <a:t> </a:t>
            </a:r>
            <a:r>
              <a:rPr lang="en-US" sz="2800" smtClean="0">
                <a:solidFill>
                  <a:srgbClr val="0070C0"/>
                </a:solidFill>
                <a:latin typeface="Arial" pitchFamily="34" charset="0"/>
                <a:cs typeface="Arial" pitchFamily="34" charset="0"/>
              </a:rPr>
              <a:t>thành phần dữ liệu </a:t>
            </a:r>
            <a:r>
              <a:rPr lang="en-US" sz="2800" smtClean="0">
                <a:latin typeface="Arial" pitchFamily="34" charset="0"/>
                <a:cs typeface="Arial" pitchFamily="34" charset="0"/>
              </a:rPr>
              <a:t>họ tên, năm sinh của người.</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Về mặt thao tác: </a:t>
            </a:r>
            <a:r>
              <a:rPr lang="vi-VN" sz="2800" smtClean="0">
                <a:solidFill>
                  <a:schemeClr val="tx1">
                    <a:lumMod val="95000"/>
                    <a:lumOff val="5000"/>
                  </a:schemeClr>
                </a:solidFill>
                <a:latin typeface="Arial" pitchFamily="34" charset="0"/>
                <a:cs typeface="Arial" pitchFamily="34" charset="0"/>
              </a:rPr>
              <a:t>Lớp Sinh viên được tự động kế thừa các thao tác của lớp cha. Đây chính là khả năng sử dụng lại mã chương trình.</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Riêng </a:t>
            </a:r>
            <a:r>
              <a:rPr lang="vi-VN" sz="2800" smtClean="0">
                <a:solidFill>
                  <a:srgbClr val="FF3300"/>
                </a:solidFill>
                <a:latin typeface="Arial" pitchFamily="34" charset="0"/>
                <a:cs typeface="Arial" pitchFamily="34" charset="0"/>
              </a:rPr>
              <a:t>phương thức thiết lập </a:t>
            </a:r>
            <a:r>
              <a:rPr lang="vi-VN" sz="2800" smtClean="0">
                <a:solidFill>
                  <a:srgbClr val="0070C0"/>
                </a:solidFill>
                <a:latin typeface="Arial" pitchFamily="34" charset="0"/>
                <a:cs typeface="Arial" pitchFamily="34" charset="0"/>
              </a:rPr>
              <a:t>không được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Khả năng thừa hưởng các thao tác của lớp cơ sở có thể được truyền qua </a:t>
            </a:r>
            <a:r>
              <a:rPr lang="vi-VN" sz="2800" smtClean="0">
                <a:solidFill>
                  <a:srgbClr val="FF3300"/>
                </a:solidFill>
                <a:latin typeface="Arial" pitchFamily="34" charset="0"/>
                <a:cs typeface="Arial" pitchFamily="34" charset="0"/>
              </a:rPr>
              <a:t>“vô hạn mức”</a:t>
            </a:r>
            <a:r>
              <a:rPr lang="vi-VN"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Định nghĩa lại thao tác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a:t>
            </a:r>
            <a:r>
              <a:rPr lang="vi-VN" sz="2800" smtClean="0">
                <a:solidFill>
                  <a:srgbClr val="0066FF"/>
                </a:solidFill>
                <a:latin typeface="Arial" pitchFamily="34" charset="0"/>
                <a:cs typeface="Arial" pitchFamily="34" charset="0"/>
              </a:rPr>
              <a:t>nghĩa lại các đặc tính ở lớp con </a:t>
            </a:r>
            <a:r>
              <a:rPr lang="vi-VN" sz="2800" smtClean="0">
                <a:solidFill>
                  <a:srgbClr val="FF3300"/>
                </a:solidFill>
                <a:latin typeface="Arial" pitchFamily="34" charset="0"/>
                <a:cs typeface="Arial" pitchFamily="34" charset="0"/>
              </a:rPr>
              <a:t>đã có ở lớp cha</a:t>
            </a:r>
            <a:r>
              <a:rPr lang="vi-VN" sz="2800" smtClean="0">
                <a:solidFill>
                  <a:schemeClr val="tx1">
                    <a:lumMod val="95000"/>
                    <a:lumOff val="5000"/>
                  </a:schemeClr>
                </a:solidFill>
                <a:latin typeface="Arial" pitchFamily="34" charset="0"/>
                <a:cs typeface="Arial" pitchFamily="34" charset="0"/>
              </a:rPr>
              <a:t>, việc định nghĩa chủ yếu là thao tác.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ts val="3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	</a:t>
            </a:r>
          </a:p>
          <a:p>
            <a:pPr marL="342900" indent="-342900">
              <a:spcBef>
                <a:spcPts val="300"/>
              </a:spcBef>
              <a:buFont typeface="Wingdings" pitchFamily="2" charset="2"/>
              <a:buNone/>
            </a:pPr>
            <a:r>
              <a:rPr lang="en-US" sz="2400" b="0">
                <a:solidFill>
                  <a:srgbClr val="000000"/>
                </a:solidFill>
              </a:rPr>
              <a:t>	</a:t>
            </a:r>
            <a:r>
              <a:rPr lang="en-US" sz="2400" b="0">
                <a:solidFill>
                  <a:srgbClr val="FF0303"/>
                </a:solidFill>
              </a:rPr>
              <a:t>void Xuat() const;</a:t>
            </a:r>
          </a:p>
          <a:p>
            <a:pPr marL="342900" indent="-342900">
              <a:spcBef>
                <a:spcPts val="300"/>
              </a:spcBef>
              <a:buFont typeface="Wingdings" pitchFamily="2" charset="2"/>
              <a:buNone/>
            </a:pPr>
            <a:r>
              <a:rPr lang="en-US" sz="2400" b="0">
                <a:solidFill>
                  <a:srgbClr val="000000"/>
                </a:solidFill>
              </a:rPr>
              <a:t>};</a:t>
            </a:r>
          </a:p>
          <a:p>
            <a:pPr marL="342900" indent="-342900">
              <a:spcBef>
                <a:spcPts val="300"/>
              </a:spcBef>
              <a:buFont typeface="Wingdings" pitchFamily="2" charset="2"/>
              <a:buNone/>
            </a:pPr>
            <a:r>
              <a:rPr lang="en-US" sz="2400" b="0">
                <a:solidFill>
                  <a:srgbClr val="0000FF"/>
                </a:solidFill>
              </a:rPr>
              <a:t>void</a:t>
            </a:r>
            <a:r>
              <a:rPr lang="en-US" sz="2400" b="0">
                <a:solidFill>
                  <a:srgbClr val="000000"/>
                </a:solidFill>
              </a:rPr>
              <a:t> SinhVien::Xuat() </a:t>
            </a:r>
            <a:r>
              <a:rPr lang="en-US" sz="2400" b="0">
                <a:solidFill>
                  <a:srgbClr val="0000FF"/>
                </a:solidFill>
              </a:rPr>
              <a:t>const</a:t>
            </a: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	</a:t>
            </a:r>
            <a:r>
              <a:rPr lang="en-US" sz="2000" b="0">
                <a:solidFill>
                  <a:srgbClr val="000000"/>
                </a:solidFill>
              </a:rPr>
              <a:t>cout &lt;&lt; "Sinh vien, ma so: " &lt;&lt; MaSo &lt;&lt; ", ho ten: " &lt;&lt; HoTen;</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smtClean="0">
                <a:solidFill>
                  <a:schemeClr val="tx1">
                    <a:lumMod val="95000"/>
                    <a:lumOff val="5000"/>
                  </a:schemeClr>
                </a:solidFill>
                <a:latin typeface="Arial" pitchFamily="34" charset="0"/>
                <a:cs typeface="Arial" pitchFamily="34" charset="0"/>
              </a:rPr>
              <a:t>Có</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thể</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áp</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dụng</a:t>
            </a:r>
            <a:r>
              <a:rPr lang="vi-VN" sz="2800" dirty="0" smtClean="0">
                <a:solidFill>
                  <a:schemeClr val="tx1">
                    <a:lumMod val="95000"/>
                    <a:lumOff val="5000"/>
                  </a:schemeClr>
                </a:solidFill>
                <a:latin typeface="Arial" pitchFamily="34" charset="0"/>
                <a:cs typeface="Arial" pitchFamily="34" charset="0"/>
              </a:rPr>
              <a:t> quan </a:t>
            </a:r>
            <a:r>
              <a:rPr lang="vi-VN" sz="2800" dirty="0" err="1" smtClean="0">
                <a:solidFill>
                  <a:schemeClr val="tx1">
                    <a:lumMod val="95000"/>
                    <a:lumOff val="5000"/>
                  </a:schemeClr>
                </a:solidFill>
                <a:latin typeface="Arial" pitchFamily="34" charset="0"/>
                <a:cs typeface="Arial" pitchFamily="34" charset="0"/>
              </a:rPr>
              <a:t>hệ</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kế</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thừa</a:t>
            </a:r>
            <a:r>
              <a:rPr lang="vi-VN" sz="2800" dirty="0" smtClean="0">
                <a:solidFill>
                  <a:srgbClr val="FF3300"/>
                </a:solidFill>
                <a:latin typeface="Arial" pitchFamily="34" charset="0"/>
                <a:cs typeface="Arial" pitchFamily="34" charset="0"/>
              </a:rPr>
              <a:t> mang ý </a:t>
            </a:r>
            <a:r>
              <a:rPr lang="vi-VN" sz="2800" dirty="0" err="1" smtClean="0">
                <a:solidFill>
                  <a:srgbClr val="FF3300"/>
                </a:solidFill>
                <a:latin typeface="Arial" pitchFamily="34" charset="0"/>
                <a:cs typeface="Arial" pitchFamily="34" charset="0"/>
              </a:rPr>
              <a:t>nghĩa</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ràng</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buộc</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đối</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tượng</a:t>
            </a:r>
            <a:r>
              <a:rPr lang="vi-VN" sz="2800" dirty="0" smtClean="0">
                <a:solidFill>
                  <a:schemeClr val="tx1">
                    <a:lumMod val="95000"/>
                    <a:lumOff val="5000"/>
                  </a:schemeClr>
                </a:solidFill>
                <a:latin typeface="Arial" pitchFamily="34" charset="0"/>
                <a:cs typeface="Arial" pitchFamily="34" charset="0"/>
              </a:rPr>
              <a:t> ở </a:t>
            </a: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con </a:t>
            </a:r>
            <a:r>
              <a:rPr lang="vi-VN" sz="2800" dirty="0" err="1" smtClean="0">
                <a:solidFill>
                  <a:schemeClr val="tx1">
                    <a:lumMod val="95000"/>
                    <a:lumOff val="5000"/>
                  </a:schemeClr>
                </a:solidFill>
                <a:latin typeface="Arial" pitchFamily="34" charset="0"/>
                <a:cs typeface="Arial" pitchFamily="34" charset="0"/>
              </a:rPr>
              <a:t>là</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đối</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tượng</a:t>
            </a:r>
            <a:r>
              <a:rPr lang="vi-VN" sz="2800" dirty="0" smtClean="0">
                <a:solidFill>
                  <a:schemeClr val="tx1">
                    <a:lumMod val="95000"/>
                    <a:lumOff val="5000"/>
                  </a:schemeClr>
                </a:solidFill>
                <a:latin typeface="Arial" pitchFamily="34" charset="0"/>
                <a:cs typeface="Arial" pitchFamily="34" charset="0"/>
              </a:rPr>
              <a:t> ở </a:t>
            </a: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cha nhưng </a:t>
            </a:r>
            <a:r>
              <a:rPr lang="vi-VN" sz="2800" dirty="0" err="1" smtClean="0">
                <a:solidFill>
                  <a:schemeClr val="tx1">
                    <a:lumMod val="95000"/>
                    <a:lumOff val="5000"/>
                  </a:schemeClr>
                </a:solidFill>
                <a:latin typeface="Arial" pitchFamily="34" charset="0"/>
                <a:cs typeface="Arial" pitchFamily="34" charset="0"/>
              </a:rPr>
              <a:t>có</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dữ</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liệu</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bị</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ràng</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buộc</a:t>
            </a:r>
            <a:r>
              <a:rPr lang="vi-VN" sz="2800" dirty="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solidFill>
                  <a:schemeClr val="tx1">
                    <a:lumMod val="95000"/>
                    <a:lumOff val="5000"/>
                  </a:schemeClr>
                </a:solidFill>
                <a:latin typeface="Arial" pitchFamily="34" charset="0"/>
                <a:cs typeface="Arial" pitchFamily="34" charset="0"/>
              </a:rPr>
              <a:t>Hình</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tròn</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là</a:t>
            </a:r>
            <a:r>
              <a:rPr lang="en-US" sz="2400" dirty="0" smtClean="0">
                <a:solidFill>
                  <a:schemeClr val="tx1">
                    <a:lumMod val="95000"/>
                    <a:lumOff val="5000"/>
                  </a:schemeClr>
                </a:solidFill>
                <a:latin typeface="Arial" pitchFamily="34" charset="0"/>
                <a:cs typeface="Arial" pitchFamily="34" charset="0"/>
              </a:rPr>
              <a:t> Ellipse </a:t>
            </a:r>
            <a:r>
              <a:rPr lang="en-US" sz="2400" dirty="0" err="1" smtClean="0">
                <a:solidFill>
                  <a:schemeClr val="tx1">
                    <a:lumMod val="95000"/>
                    <a:lumOff val="5000"/>
                  </a:schemeClr>
                </a:solidFill>
                <a:latin typeface="Arial" pitchFamily="34" charset="0"/>
                <a:cs typeface="Arial" pitchFamily="34" charset="0"/>
              </a:rPr>
              <a:t>với</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ràng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buộc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bán</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kính</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ngang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dọc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bằng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nhau</a:t>
            </a:r>
            <a:r>
              <a:rPr lang="en-US" sz="2400" dirty="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solidFill>
                  <a:schemeClr val="tx1">
                    <a:lumMod val="95000"/>
                    <a:lumOff val="5000"/>
                  </a:schemeClr>
                </a:solidFill>
                <a:latin typeface="Arial" pitchFamily="34" charset="0"/>
                <a:cs typeface="Arial" pitchFamily="34" charset="0"/>
              </a:rPr>
              <a:t>Số</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ảo</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là</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số</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phức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với</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ràng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buộc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phần</a:t>
            </a:r>
            <a:r>
              <a:rPr lang="en-US" sz="2400" dirty="0" smtClean="0">
                <a:solidFill>
                  <a:schemeClr val="tx1">
                    <a:lumMod val="95000"/>
                    <a:lumOff val="5000"/>
                  </a:schemeClr>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rPr>
              <a:t>thực </a:t>
            </a:r>
            <a:r>
              <a:rPr lang="en-US" sz="2400" dirty="0" err="1" smtClean="0">
                <a:solidFill>
                  <a:schemeClr val="tx1">
                    <a:lumMod val="95000"/>
                    <a:lumOff val="5000"/>
                  </a:schemeClr>
                </a:solidFill>
                <a:latin typeface="Arial" pitchFamily="34" charset="0"/>
                <a:cs typeface="Arial" pitchFamily="34" charset="0"/>
              </a:rPr>
              <a:t>bằng</a:t>
            </a:r>
            <a:r>
              <a:rPr lang="en-US" sz="2400" dirty="0" smtClean="0">
                <a:solidFill>
                  <a:schemeClr val="tx1">
                    <a:lumMod val="95000"/>
                    <a:lumOff val="5000"/>
                  </a:schemeClr>
                </a:solidFill>
                <a:latin typeface="Arial" pitchFamily="34" charset="0"/>
                <a:cs typeface="Arial" pitchFamily="34" charset="0"/>
              </a:rPr>
              <a:t> 0</a:t>
            </a:r>
          </a:p>
          <a:p>
            <a:pPr lvl="1" algn="just">
              <a:lnSpc>
                <a:spcPct val="130000"/>
              </a:lnSpc>
              <a:spcBef>
                <a:spcPts val="300"/>
              </a:spcBef>
              <a:spcAft>
                <a:spcPts val="300"/>
              </a:spcAft>
              <a:buFont typeface="Wingdings" pitchFamily="2" charset="2"/>
              <a:buChar char="§"/>
            </a:pPr>
            <a:r>
              <a:rPr lang="en-US" sz="2400" dirty="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số</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ảo</a:t>
            </a:r>
            <a:r>
              <a:rPr lang="vi-VN" sz="2800" dirty="0" smtClean="0">
                <a:solidFill>
                  <a:schemeClr val="tx1">
                    <a:lumMod val="95000"/>
                    <a:lumOff val="5000"/>
                  </a:schemeClr>
                </a:solidFill>
                <a:latin typeface="Arial" pitchFamily="34" charset="0"/>
                <a:cs typeface="Arial" pitchFamily="34" charset="0"/>
              </a:rPr>
              <a:t> sau đây </a:t>
            </a:r>
            <a:r>
              <a:rPr lang="vi-VN" sz="2800" dirty="0" err="1" smtClean="0">
                <a:solidFill>
                  <a:schemeClr val="tx1">
                    <a:lumMod val="95000"/>
                    <a:lumOff val="5000"/>
                  </a:schemeClr>
                </a:solidFill>
                <a:latin typeface="Arial" pitchFamily="34" charset="0"/>
                <a:cs typeface="Arial" pitchFamily="34" charset="0"/>
              </a:rPr>
              <a:t>là</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một</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ví</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dụ</a:t>
            </a:r>
            <a:r>
              <a:rPr lang="vi-VN" sz="2800" dirty="0" smtClean="0">
                <a:solidFill>
                  <a:schemeClr val="tx1">
                    <a:lumMod val="95000"/>
                    <a:lumOff val="5000"/>
                  </a:schemeClr>
                </a:solidFill>
                <a:latin typeface="Arial" pitchFamily="34" charset="0"/>
                <a:cs typeface="Arial" pitchFamily="34" charset="0"/>
              </a:rPr>
              <a:t> minh </a:t>
            </a:r>
            <a:r>
              <a:rPr lang="vi-VN" sz="2800" dirty="0" err="1" smtClean="0">
                <a:solidFill>
                  <a:schemeClr val="tx1">
                    <a:lumMod val="95000"/>
                    <a:lumOff val="5000"/>
                  </a:schemeClr>
                </a:solidFill>
                <a:latin typeface="Arial" pitchFamily="34" charset="0"/>
                <a:cs typeface="Arial" pitchFamily="34" charset="0"/>
              </a:rPr>
              <a:t>họa</a:t>
            </a:r>
            <a:r>
              <a:rPr lang="vi-VN" sz="2800" dirty="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giữa các 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Giữa các lớp đối tượng có những loại quan hệ sau:</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một (1-1)</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nhiều (1-n)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nhiều nhiều (n-n)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FF3300"/>
                </a:solidFill>
                <a:latin typeface="Arial" pitchFamily="34" charset="0"/>
                <a:cs typeface="Arial" pitchFamily="34" charset="0"/>
              </a:rPr>
              <a:t>đặc biệt hóa, tổng quát hóa</a:t>
            </a:r>
            <a:endParaRPr lang="vi-VN"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Complex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a:t>
            </a:r>
            <a:r>
              <a:rPr lang="en-US" sz="2400" b="0">
                <a:solidFill>
                  <a:srgbClr val="000000"/>
                </a:solidFill>
              </a:rPr>
              <a:t> ostream&amp; operator &lt;&lt;(ostream&amp;, Complex);</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 class</a:t>
            </a:r>
            <a:r>
              <a:rPr lang="en-US" sz="2400" b="0">
                <a:solidFill>
                  <a:srgbClr val="000000"/>
                </a:solidFill>
              </a:rPr>
              <a:t> Imag;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re, im;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Complex( </a:t>
            </a:r>
            <a:r>
              <a:rPr lang="en-US" sz="2400" b="0">
                <a:solidFill>
                  <a:srgbClr val="0000FF"/>
                </a:solidFill>
              </a:rPr>
              <a:t>double</a:t>
            </a:r>
            <a:r>
              <a:rPr lang="en-US" sz="2400" b="0">
                <a:solidFill>
                  <a:srgbClr val="000000"/>
                </a:solidFill>
              </a:rPr>
              <a:t> r = 0, </a:t>
            </a:r>
            <a:r>
              <a:rPr lang="en-US" sz="2400" b="0">
                <a:solidFill>
                  <a:srgbClr val="0000FF"/>
                </a:solidFill>
              </a:rPr>
              <a:t>double</a:t>
            </a:r>
            <a:r>
              <a:rPr lang="en-US" sz="2400" b="0">
                <a:solidFill>
                  <a:srgbClr val="000000"/>
                </a:solidFill>
              </a:rPr>
              <a:t> i = 0):re(r), im(i){ }</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 </a:t>
            </a:r>
            <a:r>
              <a:rPr lang="en-US" sz="2400" b="0">
                <a:solidFill>
                  <a:srgbClr val="0000FF"/>
                </a:solidFill>
              </a:rPr>
              <a:t>return</a:t>
            </a:r>
            <a:r>
              <a:rPr lang="en-US" sz="2400" b="0">
                <a:solidFill>
                  <a:srgbClr val="000000"/>
                </a:solidFill>
              </a:rPr>
              <a:t> sqrt(re*re + im*im);}</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0):Complex(0, i){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 Complex(0, c.im){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re = 0; im = c.im;</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Imag i = 1;</a:t>
            </a:r>
          </a:p>
          <a:p>
            <a:pPr marL="342900" indent="-342900">
              <a:spcBef>
                <a:spcPct val="20000"/>
              </a:spcBef>
              <a:buFont typeface="Wingdings" pitchFamily="2" charset="2"/>
              <a:buNone/>
            </a:pPr>
            <a:r>
              <a:rPr lang="en-US" sz="2400" b="0">
                <a:solidFill>
                  <a:srgbClr val="000000"/>
                </a:solidFill>
              </a:rPr>
              <a:t>	Complex z1(1,1)</a:t>
            </a:r>
          </a:p>
          <a:p>
            <a:pPr marL="342900" indent="-342900">
              <a:spcBef>
                <a:spcPct val="20000"/>
              </a:spcBef>
              <a:buFont typeface="Wingdings" pitchFamily="2" charset="2"/>
              <a:buNone/>
            </a:pPr>
            <a:r>
              <a:rPr lang="en-US" sz="2400" b="0">
                <a:solidFill>
                  <a:srgbClr val="000000"/>
                </a:solidFill>
              </a:rPr>
              <a:t>	Complex z3 = z1 - i; 	// z3 = (1,0)</a:t>
            </a:r>
          </a:p>
          <a:p>
            <a:pPr marL="342900" indent="-342900">
              <a:spcBef>
                <a:spcPct val="20000"/>
              </a:spcBef>
              <a:buFont typeface="Wingdings" pitchFamily="2" charset="2"/>
              <a:buNone/>
            </a:pPr>
            <a:r>
              <a:rPr lang="en-US" sz="2400" b="0">
                <a:solidFill>
                  <a:srgbClr val="000000"/>
                </a:solidFill>
              </a:rPr>
              <a:t>	i = Complex(5,2);		// i la so ao (0,2)</a:t>
            </a:r>
          </a:p>
          <a:p>
            <a:pPr marL="342900" indent="-342900">
              <a:spcBef>
                <a:spcPct val="20000"/>
              </a:spcBef>
              <a:buFont typeface="Wingdings" pitchFamily="2" charset="2"/>
              <a:buNone/>
            </a:pPr>
            <a:r>
              <a:rPr lang="en-US" sz="2400" b="0">
                <a:solidFill>
                  <a:srgbClr val="000000"/>
                </a:solidFill>
              </a:rPr>
              <a:t>	Imag j = z1;		// j la so ao (0,1)</a:t>
            </a:r>
          </a:p>
          <a:p>
            <a:pPr marL="342900" indent="-342900">
              <a:spcBef>
                <a:spcPct val="20000"/>
              </a:spcBef>
              <a:buFont typeface="Wingdings" pitchFamily="2" charset="2"/>
              <a:buNone/>
            </a:pPr>
            <a:r>
              <a:rPr lang="en-US" sz="2400" b="0">
                <a:solidFill>
                  <a:srgbClr val="000000"/>
                </a:solidFill>
              </a:rPr>
              <a:t>	cout &lt;&lt; "z1 = " &lt;&lt; z1 &lt;&lt; "\n";</a:t>
            </a:r>
          </a:p>
          <a:p>
            <a:pPr marL="342900" indent="-342900">
              <a:spcBef>
                <a:spcPct val="20000"/>
              </a:spcBef>
              <a:buFont typeface="Wingdings" pitchFamily="2" charset="2"/>
              <a:buNone/>
            </a:pPr>
            <a:r>
              <a:rPr lang="en-US" sz="2400" b="0">
                <a:solidFill>
                  <a:srgbClr val="000000"/>
                </a:solidFill>
              </a:rPr>
              <a:t>	cout &lt;&lt; "i = " &lt;&lt; i &lt;&lt; "\n";</a:t>
            </a:r>
          </a:p>
          <a:p>
            <a:pPr marL="342900" indent="-342900">
              <a:spcBef>
                <a:spcPct val="20000"/>
              </a:spcBef>
              <a:buFont typeface="Wingdings" pitchFamily="2" charset="2"/>
              <a:buNone/>
            </a:pPr>
            <a:r>
              <a:rPr lang="en-US" sz="2400" b="0">
                <a:solidFill>
                  <a:srgbClr val="000000"/>
                </a:solidFill>
              </a:rPr>
              <a:t>	cout &lt;&lt; "j = " &lt;&lt; j &lt;&lt; "\n";</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lớp số ảo (Imag) kế thừa hầu hết các thao tác của lớp số phức (Complex).</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ta muốn ràng buộc mọi đối tượng thuộc lớp số ảo đều phải có phần thực bằng 0. Vì vậy, phải định nghĩa lại các hàm thành phần có thể vi phạm điều này.</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phép toán gán phải được định nghĩa lại để đảm bảo ràng buộc này.</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52800"/>
            <a:ext cx="8229600" cy="1143000"/>
          </a:xfrm>
        </p:spPr>
        <p:txBody>
          <a:bodyPr/>
          <a:lstStyle/>
          <a:p>
            <a:r>
              <a:rPr lang="en-US" b="1" smtClean="0"/>
              <a:t>The end</a:t>
            </a:r>
            <a:endParaRPr lang="en-US" b="1"/>
          </a:p>
        </p:txBody>
      </p:sp>
      <p:sp>
        <p:nvSpPr>
          <p:cNvPr id="5" name="Footer Placeholder 4"/>
          <p:cNvSpPr>
            <a:spLocks noGrp="1"/>
          </p:cNvSpPr>
          <p:nvPr>
            <p:ph type="ftr" sz="quarter" idx="11"/>
          </p:nvPr>
        </p:nvSpPr>
        <p:spPr/>
        <p:txBody>
          <a:bodyPr/>
          <a:lstStyle/>
          <a:p>
            <a:pPr>
              <a:defRPr/>
            </a:pPr>
            <a:r>
              <a:rPr lang="vi-VN" smtClean="0"/>
              <a:t>Lập trình hướng đối tượng</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250218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một một (1-1)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Kh</a:t>
            </a:r>
            <a:r>
              <a:rPr lang="vi-VN" smtClean="0">
                <a:solidFill>
                  <a:srgbClr val="FF3300"/>
                </a:solidFill>
                <a:latin typeface="Arial" pitchFamily="34" charset="0"/>
                <a:cs typeface="Arial" pitchFamily="34" charset="0"/>
              </a:rPr>
              <a:t>ái </a:t>
            </a:r>
            <a:r>
              <a:rPr lang="vi-VN">
                <a:solidFill>
                  <a:srgbClr val="FF3300"/>
                </a:solidFill>
                <a:latin typeface="Arial" pitchFamily="34" charset="0"/>
                <a:cs typeface="Arial" pitchFamily="34" charset="0"/>
              </a:rPr>
              <a:t>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một-một</a:t>
            </a:r>
            <a:r>
              <a:rPr lang="vi-VN">
                <a:solidFill>
                  <a:schemeClr val="tx1">
                    <a:lumMod val="95000"/>
                    <a:lumOff val="5000"/>
                  </a:schemeClr>
                </a:solidFill>
                <a:latin typeface="Arial" pitchFamily="34" charset="0"/>
                <a:cs typeface="Arial" pitchFamily="34" charset="0"/>
              </a:rPr>
              <a:t> với nhau khi một đối tượng thuộc lớp này quan hệ với một đối tượng thuộc lớp kia </a:t>
            </a:r>
            <a:r>
              <a:rPr lang="vi-VN" smtClean="0">
                <a:solidFill>
                  <a:schemeClr val="tx1">
                    <a:lumMod val="95000"/>
                    <a:lumOff val="5000"/>
                  </a:schemeClr>
                </a:solidFill>
                <a:latin typeface="Arial" pitchFamily="34" charset="0"/>
                <a:cs typeface="Arial" pitchFamily="34" charset="0"/>
              </a:rPr>
              <a:t>và </a:t>
            </a:r>
            <a:r>
              <a:rPr lang="vi-VN">
                <a:solidFill>
                  <a:schemeClr val="tx1">
                    <a:lumMod val="95000"/>
                    <a:lumOff val="5000"/>
                  </a:schemeClr>
                </a:solidFill>
                <a:latin typeface="Arial" pitchFamily="34" charset="0"/>
                <a:cs typeface="Arial" pitchFamily="34" charset="0"/>
              </a:rPr>
              <a:t>một đối tượng thuộc lớp </a:t>
            </a:r>
            <a:r>
              <a:rPr lang="vi-VN" smtClean="0">
                <a:solidFill>
                  <a:schemeClr val="tx1">
                    <a:lumMod val="95000"/>
                    <a:lumOff val="5000"/>
                  </a:schemeClr>
                </a:solidFill>
                <a:latin typeface="Arial" pitchFamily="34" charset="0"/>
                <a:cs typeface="Arial" pitchFamily="34" charset="0"/>
              </a:rPr>
              <a:t>kia</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quan 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Ký hiệu:</a:t>
            </a:r>
            <a:endParaRPr lang="vi-VN"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grpSp>
        <p:nvGrpSpPr>
          <p:cNvPr id="13" name="Group 12"/>
          <p:cNvGrpSpPr/>
          <p:nvPr/>
        </p:nvGrpSpPr>
        <p:grpSpPr>
          <a:xfrm>
            <a:off x="2667000" y="5562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Tree>
    <p:extLst>
      <p:ext uri="{BB962C8B-B14F-4D97-AF65-F5344CB8AC3E}">
        <p14:creationId xmlns:p14="http://schemas.microsoft.com/office/powerpoint/2010/main" val="3955932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p:cNvGrpSpPr/>
          <p:nvPr/>
        </p:nvGrpSpPr>
        <p:grpSpPr>
          <a:xfrm>
            <a:off x="990600" y="22860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GIAOVIEN</a:t>
              </a:r>
              <a:endParaRPr lang="en-US" sz="2800">
                <a:solidFill>
                  <a:schemeClr val="tx1"/>
                </a:solidFill>
                <a:latin typeface="Times New Roman" pitchFamily="18" charset="0"/>
                <a:cs typeface="Times New Roman" pitchFamily="18" charset="0"/>
              </a:endParaRP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smtClean="0"/>
                <a:t>Chủ nhiệm</a:t>
              </a:r>
              <a:endParaRPr lang="en-US" sz="2400"/>
            </a:p>
          </p:txBody>
        </p:sp>
      </p:grpSp>
      <p:grpSp>
        <p:nvGrpSpPr>
          <p:cNvPr id="16" name="Group 15"/>
          <p:cNvGrpSpPr/>
          <p:nvPr/>
        </p:nvGrpSpPr>
        <p:grpSpPr>
          <a:xfrm>
            <a:off x="990600" y="35814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VO</a:t>
              </a:r>
              <a:endParaRPr lang="en-US" sz="2800">
                <a:solidFill>
                  <a:schemeClr val="tx1"/>
                </a:solidFill>
                <a:latin typeface="Times New Roman" pitchFamily="18" charset="0"/>
                <a:cs typeface="Times New Roman" pitchFamily="18" charset="0"/>
              </a:endParaRP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CHONG</a:t>
              </a:r>
              <a:endParaRPr lang="en-US" sz="2800">
                <a:solidFill>
                  <a:schemeClr val="tx1"/>
                </a:solidFill>
                <a:latin typeface="Times New Roman" pitchFamily="18" charset="0"/>
                <a:cs typeface="Times New Roman" pitchFamily="18" charset="0"/>
              </a:endParaRP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smtClean="0"/>
                <a:t>Hôn nhân</a:t>
              </a:r>
              <a:endParaRPr lang="en-US" sz="2400"/>
            </a:p>
          </p:txBody>
        </p:sp>
      </p:grpSp>
      <p:grpSp>
        <p:nvGrpSpPr>
          <p:cNvPr id="21" name="Group 20"/>
          <p:cNvGrpSpPr/>
          <p:nvPr/>
        </p:nvGrpSpPr>
        <p:grpSpPr>
          <a:xfrm>
            <a:off x="990600" y="50292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COUNTRY</a:t>
              </a:r>
              <a:endParaRPr lang="en-US" sz="2800">
                <a:solidFill>
                  <a:schemeClr val="tx1"/>
                </a:solidFill>
                <a:latin typeface="Times New Roman" pitchFamily="18" charset="0"/>
                <a:cs typeface="Times New Roman" pitchFamily="18" charset="0"/>
              </a:endParaRP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CAPITAL</a:t>
              </a:r>
              <a:endParaRPr lang="en-US" sz="2800">
                <a:solidFill>
                  <a:schemeClr val="tx1"/>
                </a:solidFill>
                <a:latin typeface="Times New Roman" pitchFamily="18" charset="0"/>
                <a:cs typeface="Times New Roman" pitchFamily="18" charset="0"/>
              </a:endParaRP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smtClean="0"/>
                <a:t>Có</a:t>
              </a:r>
              <a:endParaRPr lang="en-US" sz="2400"/>
            </a:p>
          </p:txBody>
        </p:sp>
      </p:grpSp>
    </p:spTree>
    <p:extLst>
      <p:ext uri="{BB962C8B-B14F-4D97-AF65-F5344CB8AC3E}">
        <p14:creationId xmlns:p14="http://schemas.microsoft.com/office/powerpoint/2010/main" val="1503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một-nhiều </a:t>
            </a:r>
            <a:r>
              <a:rPr lang="vi-VN">
                <a:solidFill>
                  <a:schemeClr val="tx1">
                    <a:lumMod val="95000"/>
                    <a:lumOff val="5000"/>
                  </a:schemeClr>
                </a:solidFill>
                <a:latin typeface="Arial" pitchFamily="34" charset="0"/>
                <a:cs typeface="Arial" pitchFamily="34" charset="0"/>
              </a:rPr>
              <a:t>với nhau khi một đối tượng thuộc lớp này quan hệ với nhiều đối tượng thuộc lớp kia và một đối tượng lớp kia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hiệu:</a:t>
            </a:r>
            <a:endParaRPr lang="vi-VN"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13" name="Group 12"/>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grpSp>
        <p:nvGrpSpPr>
          <p:cNvPr id="25" name="Group 24"/>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HOCSINH</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Có</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CONGTY</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NHANVIEN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smtClean="0"/>
                  <a:t>Có</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90600" y="50292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HOASI</a:t>
                </a: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TACPHAM</a:t>
                </a: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smtClean="0"/>
                  <a:t>Sáng tác</a:t>
                </a: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a:t>
            </a:r>
            <a:r>
              <a:rPr lang="en-US" b="1" smtClean="0">
                <a:effectLst>
                  <a:outerShdw blurRad="38100" dist="38100" dir="2700000" algn="tl">
                    <a:srgbClr val="000000">
                      <a:alpha val="43137"/>
                    </a:srgbClr>
                  </a:outerShdw>
                </a:effectLst>
                <a:latin typeface="Arial" pitchFamily="34" charset="0"/>
                <a:cs typeface="Arial" pitchFamily="34" charset="0"/>
              </a:rPr>
              <a:t>nhiều nhiều (n-n)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vi-VN">
                <a:solidFill>
                  <a:srgbClr val="0066FF"/>
                </a:solidFill>
                <a:latin typeface="Arial" pitchFamily="34" charset="0"/>
                <a:cs typeface="Arial" pitchFamily="34" charset="0"/>
              </a:rPr>
              <a:t>quan hệ nhiều-nhiều </a:t>
            </a:r>
            <a:r>
              <a:rPr lang="vi-VN">
                <a:solidFill>
                  <a:schemeClr val="tx1">
                    <a:lumMod val="95000"/>
                    <a:lumOff val="5000"/>
                  </a:schemeClr>
                </a:solidFill>
                <a:latin typeface="Arial" pitchFamily="34" charset="0"/>
                <a:cs typeface="Arial" pitchFamily="34" charset="0"/>
              </a:rPr>
              <a:t>với nhau khi một đối tượng thuộc lớp này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với nhiều đối tượng thuộc lớp kia và một đối tượng lớp kia cũng có quan hệ với nhiều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Kí hiệu</a:t>
            </a: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5" name="Group 14"/>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9" name="Group 28"/>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NAM</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NU</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Yêu</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BACSI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BENHNHAN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smtClean="0"/>
                  <a:t>Khám bệnh</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990600" y="5081752"/>
            <a:ext cx="6362700" cy="709448"/>
            <a:chOff x="990600" y="5081752"/>
            <a:chExt cx="6362700" cy="709448"/>
          </a:xfrm>
        </p:grpSpPr>
        <p:grpSp>
          <p:nvGrpSpPr>
            <p:cNvPr id="17" name="Group 16"/>
            <p:cNvGrpSpPr/>
            <p:nvPr/>
          </p:nvGrpSpPr>
          <p:grpSpPr>
            <a:xfrm>
              <a:off x="990600" y="5081752"/>
              <a:ext cx="6362700" cy="709448"/>
              <a:chOff x="2133600" y="5029200"/>
              <a:chExt cx="6362700" cy="709448"/>
            </a:xfrm>
          </p:grpSpPr>
          <p:sp>
            <p:nvSpPr>
              <p:cNvPr id="18" name="Rectangle 1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5029200"/>
                <a:ext cx="1676400" cy="461665"/>
              </a:xfrm>
              <a:prstGeom prst="rect">
                <a:avLst/>
              </a:prstGeom>
              <a:noFill/>
            </p:spPr>
            <p:txBody>
              <a:bodyPr wrap="square" rtlCol="0">
                <a:spAutoFit/>
              </a:bodyPr>
              <a:lstStyle/>
              <a:p>
                <a:pPr algn="ct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14462</TotalTime>
  <Words>2089</Words>
  <Application>Microsoft Office PowerPoint</Application>
  <PresentationFormat>On-screen Show (4:3)</PresentationFormat>
  <Paragraphs>388</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新細明體</vt:lpstr>
      <vt:lpstr>Arial</vt:lpstr>
      <vt:lpstr>Calibri</vt:lpstr>
      <vt:lpstr>Courier New</vt:lpstr>
      <vt:lpstr>Times New Roman</vt:lpstr>
      <vt:lpstr>Verdana</vt:lpstr>
      <vt:lpstr>Wingdings</vt:lpstr>
      <vt:lpstr>Template</vt:lpstr>
      <vt:lpstr>KẾ THỪA</vt:lpstr>
      <vt:lpstr>Nội dung</vt:lpstr>
      <vt:lpstr>Quan hệ giữa các lớp đối tượng</vt:lpstr>
      <vt:lpstr>Quan hệ một một (1-1)</vt:lpstr>
      <vt:lpstr>Quan hệ một một (1-1)</vt:lpstr>
      <vt:lpstr>Quan hệ một nhiều (1-n)</vt:lpstr>
      <vt:lpstr>Quan hệ một nhiều (1-n)</vt:lpstr>
      <vt:lpstr>Quan hệ nhiều nhiều (n-n)</vt:lpstr>
      <vt:lpstr>Quan hệ nhiều nhiều (n-n)</vt:lpstr>
      <vt:lpstr>Quan hệ đặc biệt hóa – tổng quát hóa</vt:lpstr>
      <vt:lpstr>Quan hệ đặc biệt hóa – tổng quát hóa</vt:lpstr>
      <vt:lpstr>Quan hệ đặc biệt hóa – tổng quát hóa</vt:lpstr>
      <vt:lpstr>Kế thừa</vt:lpstr>
      <vt:lpstr>Kế thừa</vt:lpstr>
      <vt:lpstr>Lợi ích kế thừa</vt:lpstr>
      <vt:lpstr>Đặc tính Kế thừa</vt:lpstr>
      <vt:lpstr>Đặc tính Kế thừa</vt:lpstr>
      <vt:lpstr>Cú pháp khai báo kế thừa</vt:lpstr>
      <vt:lpstr>Truy cập thành viên của lớp</vt:lpstr>
      <vt:lpstr>Kế thừa đơn</vt:lpstr>
      <vt:lpstr>Kế thừa đơn</vt:lpstr>
      <vt:lpstr>Kế thừa đơn – Ví dụ</vt:lpstr>
      <vt:lpstr>Kế thừa đơn – Ví dụ</vt:lpstr>
      <vt:lpstr>Kế thừa đơn – Ví dụ</vt:lpstr>
      <vt:lpstr>Kế thừa đơn – Ví dụ</vt:lpstr>
      <vt:lpstr>Kế thừa đặc tính của lớp cha</vt:lpstr>
      <vt:lpstr>Kế thừa đặc tính của lớp cha</vt:lpstr>
      <vt:lpstr>Định nghĩa lại thao tác ở lớp con</vt:lpstr>
      <vt:lpstr>Ràng buộc ngữ nghĩa ở lớp con</vt:lpstr>
      <vt:lpstr>Ví dụ</vt:lpstr>
      <vt:lpstr>Ví dụ</vt:lpstr>
      <vt:lpstr>Ví dụ</vt:lpstr>
      <vt:lpstr>Ràng buộc ngữ nghĩa ở lớp con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795</cp:revision>
  <cp:lastPrinted>1601-01-01T00:00:00Z</cp:lastPrinted>
  <dcterms:created xsi:type="dcterms:W3CDTF">1601-01-01T00:00:00Z</dcterms:created>
  <dcterms:modified xsi:type="dcterms:W3CDTF">2018-12-01T06:21:40Z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