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41"/>
  </p:notesMasterIdLst>
  <p:handoutMasterIdLst>
    <p:handoutMasterId r:id="rId42"/>
  </p:handoutMasterIdLst>
  <p:sldIdLst>
    <p:sldId id="747" r:id="rId2"/>
    <p:sldId id="964" r:id="rId3"/>
    <p:sldId id="1012" r:id="rId4"/>
    <p:sldId id="1009" r:id="rId5"/>
    <p:sldId id="967" r:id="rId6"/>
    <p:sldId id="1010" r:id="rId7"/>
    <p:sldId id="1011" r:id="rId8"/>
    <p:sldId id="968" r:id="rId9"/>
    <p:sldId id="976" r:id="rId10"/>
    <p:sldId id="969" r:id="rId11"/>
    <p:sldId id="970" r:id="rId12"/>
    <p:sldId id="971" r:id="rId13"/>
    <p:sldId id="972" r:id="rId14"/>
    <p:sldId id="973" r:id="rId15"/>
    <p:sldId id="974" r:id="rId16"/>
    <p:sldId id="977" r:id="rId17"/>
    <p:sldId id="975" r:id="rId18"/>
    <p:sldId id="978" r:id="rId19"/>
    <p:sldId id="979" r:id="rId20"/>
    <p:sldId id="982" r:id="rId21"/>
    <p:sldId id="980" r:id="rId22"/>
    <p:sldId id="981" r:id="rId23"/>
    <p:sldId id="983" r:id="rId24"/>
    <p:sldId id="984" r:id="rId25"/>
    <p:sldId id="985" r:id="rId26"/>
    <p:sldId id="986" r:id="rId27"/>
    <p:sldId id="989" r:id="rId28"/>
    <p:sldId id="990" r:id="rId29"/>
    <p:sldId id="988" r:id="rId30"/>
    <p:sldId id="987" r:id="rId31"/>
    <p:sldId id="991" r:id="rId32"/>
    <p:sldId id="992" r:id="rId33"/>
    <p:sldId id="993" r:id="rId34"/>
    <p:sldId id="994" r:id="rId35"/>
    <p:sldId id="995" r:id="rId36"/>
    <p:sldId id="997" r:id="rId37"/>
    <p:sldId id="998" r:id="rId38"/>
    <p:sldId id="999" r:id="rId39"/>
    <p:sldId id="941" r:id="rId40"/>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80676" autoAdjust="0"/>
  </p:normalViewPr>
  <p:slideViewPr>
    <p:cSldViewPr>
      <p:cViewPr varScale="1">
        <p:scale>
          <a:sx n="64" d="100"/>
          <a:sy n="64" d="100"/>
        </p:scale>
        <p:origin x="1764"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16087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Trong trường hợp này thuộc tính của lớp người là private</a:t>
            </a:r>
          </a:p>
          <a:p>
            <a:pPr eaLnBrk="1" hangingPunct="1">
              <a:buFontTx/>
              <a:buChar char="-"/>
            </a:pPr>
            <a:r>
              <a:rPr lang="en-US" smtClean="0"/>
              <a:t>Do đó lớp Sinh viên ko có các thuộc tính họ tên và năm sinh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374503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pitchFamily="34" charset="0"/>
                <a:cs typeface="Arial" pitchFamily="34" charset="0"/>
              </a:rPr>
              <a:t>Nói cách khác lớp con </a:t>
            </a:r>
            <a:r>
              <a:rPr lang="en-US" sz="1200" smtClean="0">
                <a:solidFill>
                  <a:srgbClr val="0000FF"/>
                </a:solidFill>
                <a:latin typeface="Arial" pitchFamily="34" charset="0"/>
                <a:cs typeface="Arial" pitchFamily="34" charset="0"/>
              </a:rPr>
              <a:t>không có quyền vi phạm tính đóng gói của lớp cha</a:t>
            </a:r>
            <a:r>
              <a:rPr lang="en-US" sz="1200" smtClean="0">
                <a:latin typeface="Arial" pitchFamily="34" charset="0"/>
                <a:cs typeface="Arial" pitchFamily="34" charset="0"/>
              </a:rPr>
              <a:t>.</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Ta có thể khắc phục lỗi trên nhờ </a:t>
            </a:r>
            <a:r>
              <a:rPr lang="en-US" smtClean="0">
                <a:solidFill>
                  <a:srgbClr val="0000FF"/>
                </a:solidFill>
              </a:rPr>
              <a:t>khai báo lớp SinhVien là bạn của lớp Nguoi</a:t>
            </a:r>
            <a:r>
              <a:rPr lang="en-US" smtClean="0"/>
              <a:t> như trong ví dụ ban đầu.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9295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3343628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415483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915811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Cho phép qui định một vài thành phần nào đó của lớp là </a:t>
            </a:r>
            <a:r>
              <a:rPr lang="en-US" i="1" smtClean="0">
                <a:solidFill>
                  <a:srgbClr val="0000FF"/>
                </a:solidFill>
              </a:rPr>
              <a:t>bảo mật</a:t>
            </a:r>
            <a:r>
              <a:rPr lang="en-US" smtClean="0"/>
              <a:t>, theo nghĩa thế giới bên ngoài không được phép truy xuất. Tuy nhiên, tất cả các lớp con, cháu,… đều được truy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2621224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470223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588181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51184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78742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286241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Ta qui định kế thừa bằng từ khóa public/protected/ private theo sau dấu hai chấm khi thiết lập quan hệ kế thừa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981900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i="1" smtClean="0"/>
              <a:t>Ke thừa public:</a:t>
            </a:r>
            <a:r>
              <a:rPr lang="en-US" smtClean="0"/>
              <a:t> Lơp con ke thừa public từ lơp cha thì cac thanh phan protected cua lơp cha trơ thanh protected cua lơp con, cac thanh phan public cua lơp cha trơ thanh public cua lơp con. Noi cach khac moi thao tac cua lơp cha đươc ke thừa xuong lơp con. Vì vay ta co the sử dung thao tac cua lơp cha cho đoi tương thuoc lơp con.</a:t>
            </a:r>
          </a:p>
          <a:p>
            <a:pPr eaLnBrk="1" hangingPunct="1">
              <a:buFontTx/>
              <a:buChar char="-"/>
            </a:pPr>
            <a:r>
              <a:rPr lang="en-US" i="1" smtClean="0"/>
              <a:t>Ke thừa private:</a:t>
            </a:r>
            <a:r>
              <a:rPr lang="en-US" smtClean="0"/>
              <a:t> Lơp con ke thừa private từ lơp cha thì cac thanh phan protected va public cua lơp cha trơ thanh private cua lơp con. Noi cach khac moi thao tac cua lơp cha đeu bị lơp con che dau. Vì vay trên quan điem cua the giơi bên ngoai lơp con không co cac thao tac ma lơp cha co.</a:t>
            </a:r>
          </a:p>
          <a:p>
            <a:pPr eaLnBrk="1" hangingPunct="1">
              <a:buFontTx/>
              <a:buChar char="-"/>
            </a:pPr>
            <a:r>
              <a:rPr lang="en-US"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3395736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Thông thường trong thực tế người ta hay sử dụng từ khóa dẫn xuất public là nhiều nhất.</a:t>
            </a:r>
            <a:endParaRPr lang="en-US" smtClean="0"/>
          </a:p>
          <a:p>
            <a:r>
              <a:rPr lang="en-US" smtClean="0"/>
              <a:t>-	-	-</a:t>
            </a:r>
          </a:p>
          <a:p>
            <a:r>
              <a:rPr lang="en-US" smtClean="0"/>
              <a:t>Private	protected	protected</a:t>
            </a:r>
          </a:p>
          <a:p>
            <a:r>
              <a:rPr lang="en-US" smtClean="0"/>
              <a:t>Private	protected	public</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139456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806977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400" b="0" smtClean="0">
                <a:solidFill>
                  <a:schemeClr val="accent2"/>
                </a:solidFill>
                <a:ea typeface="新細明體" pitchFamily="18" charset="-120"/>
              </a:rPr>
              <a:t>z = 100;</a:t>
            </a:r>
            <a:r>
              <a:rPr lang="en-US" altLang="zh-TW" sz="1400" b="0" smtClean="0">
                <a:solidFill>
                  <a:srgbClr val="000066"/>
                </a:solidFill>
                <a:ea typeface="新細明體" pitchFamily="18" charset="-120"/>
              </a:rPr>
              <a:t>    </a:t>
            </a:r>
            <a:r>
              <a:rPr lang="en-US" altLang="zh-TW" sz="1400" b="0" smtClean="0">
                <a:solidFill>
                  <a:srgbClr val="FF0000"/>
                </a:solidFill>
                <a:ea typeface="新細明體" pitchFamily="18" charset="-120"/>
              </a:rPr>
              <a:t>//</a:t>
            </a:r>
            <a:r>
              <a:rPr lang="en-US" altLang="zh-TW" sz="1400" b="0" smtClean="0">
                <a:solidFill>
                  <a:srgbClr val="000066"/>
                </a:solidFill>
                <a:ea typeface="新細明體" pitchFamily="18" charset="-120"/>
              </a:rPr>
              <a:t> </a:t>
            </a:r>
            <a:r>
              <a:rPr lang="en-US" altLang="zh-TW" sz="1200" b="0" smtClean="0">
                <a:solidFill>
                  <a:srgbClr val="FF0000"/>
                </a:solidFill>
                <a:ea typeface="新細明體" pitchFamily="18" charset="-120"/>
              </a:rPr>
              <a:t>error, a private member</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1818022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600" b="0" smtClean="0">
                <a:solidFill>
                  <a:schemeClr val="accent2"/>
                </a:solidFill>
                <a:ea typeface="新細明體" pitchFamily="18" charset="-120"/>
              </a:rPr>
              <a:t>z = 100;</a:t>
            </a:r>
            <a:r>
              <a:rPr lang="en-US" altLang="zh-TW" sz="1600" b="0" smtClean="0">
                <a:solidFill>
                  <a:srgbClr val="000066"/>
                </a:solidFill>
                <a:ea typeface="新細明體" pitchFamily="18" charset="-120"/>
              </a:rPr>
              <a:t>    </a:t>
            </a:r>
            <a:r>
              <a:rPr lang="en-US" altLang="zh-TW" sz="1600" b="0" smtClean="0">
                <a:solidFill>
                  <a:srgbClr val="FF0000"/>
                </a:solidFill>
                <a:ea typeface="新細明體" pitchFamily="18" charset="-120"/>
              </a:rPr>
              <a:t>//</a:t>
            </a:r>
            <a:r>
              <a:rPr lang="en-US" altLang="zh-TW" sz="1600" b="0" smtClean="0">
                <a:solidFill>
                  <a:srgbClr val="000066"/>
                </a:solidFill>
                <a:ea typeface="新細明體" pitchFamily="18" charset="-120"/>
              </a:rPr>
              <a:t> </a:t>
            </a:r>
            <a:r>
              <a:rPr lang="en-US" altLang="zh-TW" sz="1400" b="0" smtClean="0">
                <a:solidFill>
                  <a:srgbClr val="FF0000"/>
                </a:solidFill>
                <a:ea typeface="新細明體" pitchFamily="18" charset="-120"/>
              </a:rPr>
              <a:t>error, a private member</a:t>
            </a:r>
            <a:endParaRPr lang="en-US" sz="1400"/>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2934452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1226758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smtClean="0"/>
              <a:t>Trình biên dịch </a:t>
            </a:r>
            <a:r>
              <a:rPr lang="en-US" smtClean="0">
                <a:solidFill>
                  <a:srgbClr val="0000FF"/>
                </a:solidFill>
              </a:rPr>
              <a:t>tự động gọi phương thức thiết lập</a:t>
            </a:r>
            <a:r>
              <a:rPr lang="en-US" smtClean="0"/>
              <a:t> của các lớp cơ sở cho các đối tượng (cơ sở) nhúng vào đối tượng đang được tạo ra.</a:t>
            </a:r>
          </a:p>
          <a:p>
            <a:pPr algn="just" eaLnBrk="1" hangingPunct="1">
              <a:lnSpc>
                <a:spcPct val="120000"/>
              </a:lnSpc>
            </a:pPr>
            <a:r>
              <a:rPr lang="en-US" smtClean="0"/>
              <a:t>Đối với phương thức thiết lập của một lớp con, công việc đầu tiên là gọi phương thức thiết lập của các lớp cơ sở.</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25228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918303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60804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81771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917662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pPr>
            <a:r>
              <a:rPr lang="en-US" altLang="zh-TW" sz="1600" b="0" smtClean="0">
                <a:ea typeface="新細明體" pitchFamily="18" charset="-120"/>
              </a:rPr>
              <a:t>A.</a:t>
            </a:r>
            <a:r>
              <a:rPr lang="en-US" altLang="zh-TW" sz="1600" b="0" smtClean="0">
                <a:solidFill>
                  <a:schemeClr val="accent2"/>
                </a:solidFill>
                <a:ea typeface="新細明體" pitchFamily="18" charset="-120"/>
              </a:rPr>
              <a:t>set</a:t>
            </a:r>
            <a:r>
              <a:rPr lang="en-US" altLang="zh-TW" sz="1600" b="0" smtClean="0">
                <a:ea typeface="新細明體" pitchFamily="18" charset="-120"/>
              </a:rPr>
              <a:t>(30,50);  </a:t>
            </a:r>
            <a:r>
              <a:rPr lang="en-US" altLang="zh-TW" sz="1200" b="0" smtClean="0">
                <a:ea typeface="新細明體" pitchFamily="18" charset="-120"/>
              </a:rPr>
              <a:t>// from base class Point</a:t>
            </a:r>
          </a:p>
          <a:p>
            <a:pPr marL="342900" indent="-342900">
              <a:spcBef>
                <a:spcPct val="20000"/>
              </a:spcBef>
            </a:pPr>
            <a:r>
              <a:rPr lang="en-US" altLang="zh-TW" sz="1600" b="0" smtClean="0">
                <a:ea typeface="新細明體" pitchFamily="18" charset="-120"/>
              </a:rPr>
              <a:t>A.</a:t>
            </a:r>
            <a:r>
              <a:rPr lang="en-US" altLang="zh-TW" sz="1600" b="0" smtClean="0">
                <a:solidFill>
                  <a:srgbClr val="00CC00"/>
                </a:solidFill>
                <a:ea typeface="新細明體" pitchFamily="18" charset="-120"/>
              </a:rPr>
              <a:t>print</a:t>
            </a:r>
            <a:r>
              <a:rPr lang="en-US" altLang="zh-TW" sz="1600" b="0" smtClean="0">
                <a:ea typeface="新細明體" pitchFamily="18" charset="-120"/>
              </a:rPr>
              <a:t>(); </a:t>
            </a:r>
            <a:r>
              <a:rPr lang="en-US" altLang="zh-TW" sz="1200" b="0" smtClean="0">
                <a:ea typeface="新細明體" pitchFamily="18" charset="-120"/>
              </a:rPr>
              <a:t>// from base class Point</a:t>
            </a:r>
          </a:p>
          <a:p>
            <a:pPr marL="342900" indent="-342900">
              <a:spcBef>
                <a:spcPct val="20000"/>
              </a:spcBef>
            </a:pPr>
            <a:r>
              <a:rPr lang="en-US" altLang="zh-TW" sz="1200" b="0" smtClean="0">
                <a:ea typeface="新細明體" pitchFamily="18" charset="-120"/>
              </a:rPr>
              <a:t>C.</a:t>
            </a:r>
            <a:r>
              <a:rPr lang="en-US" altLang="zh-TW" sz="1200" b="0" smtClean="0">
                <a:solidFill>
                  <a:srgbClr val="FF0000"/>
                </a:solidFill>
                <a:ea typeface="新細明體" pitchFamily="18" charset="-120"/>
              </a:rPr>
              <a:t>set</a:t>
            </a:r>
            <a:r>
              <a:rPr lang="en-US" altLang="zh-TW" sz="1200" b="0" smtClean="0">
                <a:ea typeface="新細明體" pitchFamily="18" charset="-120"/>
              </a:rPr>
              <a:t>(10,10,100);   // from class Circle</a:t>
            </a:r>
          </a:p>
          <a:p>
            <a:pPr marL="342900" indent="-342900">
              <a:spcBef>
                <a:spcPct val="20000"/>
              </a:spcBef>
            </a:pPr>
            <a:r>
              <a:rPr lang="en-US" altLang="zh-TW" sz="1200" b="0" smtClean="0">
                <a:ea typeface="新細明體" pitchFamily="18" charset="-120"/>
              </a:rPr>
              <a:t>C.</a:t>
            </a:r>
            <a:r>
              <a:rPr lang="en-US" altLang="zh-TW" sz="1200" b="0" smtClean="0">
                <a:solidFill>
                  <a:srgbClr val="660066"/>
                </a:solidFill>
                <a:ea typeface="新細明體" pitchFamily="18" charset="-120"/>
              </a:rPr>
              <a:t>foo </a:t>
            </a:r>
            <a:r>
              <a:rPr lang="en-US" altLang="zh-TW" sz="1200" b="0" smtClean="0">
                <a:ea typeface="新細明體" pitchFamily="18" charset="-120"/>
              </a:rPr>
              <a:t>();  // from base class Point</a:t>
            </a:r>
          </a:p>
          <a:p>
            <a:pPr marL="342900" indent="-342900">
              <a:spcBef>
                <a:spcPct val="20000"/>
              </a:spcBef>
            </a:pPr>
            <a:r>
              <a:rPr lang="en-US" altLang="zh-TW" sz="1200" b="0" smtClean="0">
                <a:ea typeface="新細明體" pitchFamily="18" charset="-120"/>
              </a:rPr>
              <a:t>C.</a:t>
            </a:r>
            <a:r>
              <a:rPr lang="en-US" altLang="zh-TW" sz="1200" b="0" smtClean="0">
                <a:solidFill>
                  <a:srgbClr val="BE7100"/>
                </a:solidFill>
                <a:ea typeface="新細明體" pitchFamily="18" charset="-120"/>
              </a:rPr>
              <a:t>print</a:t>
            </a:r>
            <a:r>
              <a:rPr lang="en-US" altLang="zh-TW" sz="1200" b="0" smtClean="0">
                <a:ea typeface="新細明體" pitchFamily="18" charset="-120"/>
              </a:rPr>
              <a:t>(); // from class Circle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2944409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390521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903420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Sử dụng ép kiểu đúng cách có thể giải quyết bài toán quản lý một danh sách các đối tượng khác kiểu.</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43642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Đa kế thừa hay còn gọi là thừa kế bội</a:t>
            </a:r>
          </a:p>
          <a:p>
            <a:pPr eaLnBrk="1" hangingPunct="1">
              <a:buFontTx/>
              <a:buChar char="-"/>
            </a:pPr>
            <a:r>
              <a:rPr lang="en-US" smtClean="0"/>
              <a:t>Ví dụ như con cái ngoài việc thừa hưởng một số nét của cha, còn có thể thừa hưởng của cả mẹ.</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4105333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Do một lớp được thừa hưởng thành quả từ nhiều lớp khác nên khi có những thành quả </a:t>
            </a:r>
            <a:r>
              <a:rPr lang="en-US" smtClean="0">
                <a:solidFill>
                  <a:srgbClr val="0000FF"/>
                </a:solidFill>
              </a:rPr>
              <a:t>mang tên giống nhau cần phải được phân biệt rõ ràng bởi các toán tử phân định phạm vi :: </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3377690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906203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416037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194559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4102371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62743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18160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498661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54221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254D2E3B-E75E-477D-A3E2-197882E5D654}" type="datetime1">
              <a:rPr lang="vi-VN" smtClean="0"/>
              <a:t>01/12/2018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665677E-6AAF-4668-B2B0-C698589DAF88}"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7253BAB-5F27-45F1-B325-77B567408FA6}"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02867A99-B6B8-4073-8530-DB11AD864BBF}" type="datetime1">
              <a:rPr lang="vi-VN" smtClean="0"/>
              <a:t>01/12/2018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82FCE7DB-6973-4854-9160-CF11E9CAB421}"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36C8CF9F-8044-4909-A736-AB7EE896F5D7}"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F92CBF68-B3FB-4E40-B3B0-A4B5A1E9CB59}" type="datetime1">
              <a:rPr lang="vi-VN" smtClean="0"/>
              <a:t>01/12/2018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377744A-D1CC-42D7-B845-937D56FCD0A2}" type="datetime1">
              <a:rPr lang="vi-VN" smtClean="0"/>
              <a:t>01/12/2018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310CF38-B347-4A4B-93A0-5613D5500AE1}" type="datetime1">
              <a:rPr lang="vi-VN" smtClean="0"/>
              <a:t>01/12/2018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1784E623-5B57-4243-84A4-6228E381DC80}"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9189BC9-2344-4723-A564-1F81E2691300}"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691C5F9-D86B-495A-8471-FEDDCA505386}" type="datetime1">
              <a:rPr lang="vi-VN" smtClean="0"/>
              <a:t>01/12/2018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09800"/>
          </a:xfrm>
        </p:spPr>
        <p:txBody>
          <a:bodyPr>
            <a:noAutofit/>
          </a:bodyPr>
          <a:lstStyle/>
          <a:p>
            <a:r>
              <a:rPr lang="en-US" sz="4800" b="1" smtClean="0"/>
              <a:t>KẾ </a:t>
            </a:r>
            <a:r>
              <a:rPr lang="en-US" sz="4800" b="1" smtClean="0"/>
              <a:t>THỪA (TT)</a:t>
            </a:r>
            <a:endParaRPr lang="es-ES" sz="4800" b="1" dirty="0">
              <a:solidFill>
                <a:schemeClr val="tx1"/>
              </a:solidFill>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7546" y="816761"/>
            <a:ext cx="1522551" cy="1819634"/>
          </a:xfrm>
          <a:prstGeom prst="rect">
            <a:avLst/>
          </a:prstGeom>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303"/>
                </a:solidFill>
              </a:rPr>
              <a:t>char *HoTen;</a:t>
            </a:r>
          </a:p>
          <a:p>
            <a:pPr marL="342900" indent="-342900">
              <a:lnSpc>
                <a:spcPct val="95000"/>
              </a:lnSpc>
              <a:spcBef>
                <a:spcPct val="20000"/>
              </a:spcBef>
              <a:buFont typeface="Wingdings" pitchFamily="2" charset="2"/>
              <a:buNone/>
            </a:pPr>
            <a:r>
              <a:rPr lang="en-US" sz="2400" b="0">
                <a:solidFill>
                  <a:srgbClr val="FF0303"/>
                </a:solidFill>
              </a:rPr>
              <a:t>	int NamSinh;</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Trong ví dụ trên, </a:t>
            </a:r>
            <a:r>
              <a:rPr lang="en-US" sz="2800" u="sng" smtClean="0">
                <a:solidFill>
                  <a:srgbClr val="FF3300"/>
                </a:solidFill>
                <a:latin typeface="Arial" pitchFamily="34" charset="0"/>
                <a:cs typeface="Arial" pitchFamily="34" charset="0"/>
              </a:rPr>
              <a:t>không</a:t>
            </a:r>
            <a:r>
              <a:rPr lang="en-US" sz="2800" smtClean="0">
                <a:latin typeface="Arial" pitchFamily="34" charset="0"/>
                <a:cs typeface="Arial" pitchFamily="34" charset="0"/>
              </a:rPr>
              <a:t> có hàm thành phần nào của lớp SinhVien có thể truy xuất các </a:t>
            </a:r>
            <a:r>
              <a:rPr lang="en-US" sz="2800" smtClean="0">
                <a:solidFill>
                  <a:schemeClr val="tx1">
                    <a:lumMod val="95000"/>
                    <a:lumOff val="5000"/>
                  </a:schemeClr>
                </a:solidFill>
                <a:latin typeface="Arial" pitchFamily="34" charset="0"/>
                <a:cs typeface="Arial" pitchFamily="34" charset="0"/>
              </a:rPr>
              <a:t>thành phần </a:t>
            </a:r>
            <a:r>
              <a:rPr lang="en-US" sz="2800" smtClean="0">
                <a:solidFill>
                  <a:srgbClr val="0000FF"/>
                </a:solidFill>
                <a:latin typeface="Arial" pitchFamily="34" charset="0"/>
                <a:cs typeface="Arial" pitchFamily="34" charset="0"/>
              </a:rPr>
              <a:t>HoTen, NamSinh</a:t>
            </a:r>
            <a:r>
              <a:rPr lang="en-US" sz="2800" smtClean="0">
                <a:latin typeface="Arial" pitchFamily="34" charset="0"/>
                <a:cs typeface="Arial" pitchFamily="34" charset="0"/>
              </a:rPr>
              <a:t> của lớp Nguoi.</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Ví dụ, đoạn chương trình sau đây sẽ gây ra lỗi:</a:t>
            </a:r>
          </a:p>
          <a:p>
            <a:pPr>
              <a:lnSpc>
                <a:spcPct val="130000"/>
              </a:lnSpc>
              <a:spcBef>
                <a:spcPts val="300"/>
              </a:spcBef>
              <a:spcAft>
                <a:spcPts val="300"/>
              </a:spcAft>
              <a:buNone/>
            </a:pPr>
            <a:r>
              <a:rPr lang="en-US" sz="2800" smtClean="0">
                <a:latin typeface="Arial" pitchFamily="34" charset="0"/>
                <a:cs typeface="Arial" pitchFamily="34" charset="0"/>
              </a:rPr>
              <a:t>	</a:t>
            </a:r>
            <a:r>
              <a:rPr lang="en-US" sz="2400" smtClean="0">
                <a:solidFill>
                  <a:srgbClr val="0000FF"/>
                </a:solidFill>
                <a:latin typeface="Arial" pitchFamily="34" charset="0"/>
                <a:cs typeface="Arial" pitchFamily="34" charset="0"/>
              </a:rPr>
              <a:t>void</a:t>
            </a:r>
            <a:r>
              <a:rPr lang="en-US" sz="2400" smtClean="0">
                <a:latin typeface="Arial" pitchFamily="34" charset="0"/>
                <a:cs typeface="Arial" pitchFamily="34" charset="0"/>
              </a:rPr>
              <a:t> SinhVien::Xuat() </a:t>
            </a:r>
            <a:r>
              <a:rPr lang="en-US" sz="2400" smtClean="0">
                <a:solidFill>
                  <a:srgbClr val="0000FF"/>
                </a:solidFill>
                <a:latin typeface="Arial" pitchFamily="34" charset="0"/>
                <a:cs typeface="Arial" pitchFamily="34" charset="0"/>
              </a:rPr>
              <a:t>const</a:t>
            </a:r>
            <a:r>
              <a:rPr lang="en-US" sz="2400" smtClean="0">
                <a:latin typeface="Arial" pitchFamily="34" charset="0"/>
                <a:cs typeface="Arial" pitchFamily="34" charset="0"/>
              </a:rPr>
              <a:t> {</a:t>
            </a:r>
            <a:endParaRPr lang="en-US" sz="2800" smtClean="0">
              <a:latin typeface="Arial" pitchFamily="34" charset="0"/>
              <a:cs typeface="Arial" pitchFamily="34" charset="0"/>
            </a:endParaRPr>
          </a:p>
          <a:p>
            <a:pPr>
              <a:lnSpc>
                <a:spcPct val="130000"/>
              </a:lnSpc>
              <a:spcBef>
                <a:spcPts val="300"/>
              </a:spcBef>
              <a:spcAft>
                <a:spcPts val="300"/>
              </a:spcAft>
              <a:buNone/>
            </a:pPr>
            <a:r>
              <a:rPr lang="en-US" sz="2800" smtClean="0">
                <a:latin typeface="Arial" pitchFamily="34" charset="0"/>
                <a:cs typeface="Arial" pitchFamily="34" charset="0"/>
              </a:rPr>
              <a:t>		</a:t>
            </a:r>
            <a:r>
              <a:rPr lang="en-US" sz="2400" smtClean="0">
                <a:latin typeface="Arial" pitchFamily="34" charset="0"/>
                <a:cs typeface="Arial" pitchFamily="34" charset="0"/>
              </a:rPr>
              <a:t>cout &lt;&lt; "Sinh vien, ma so: "&lt;&lt;MaSo&lt;&lt;",ho 	ten:"&lt;&lt;HoTen;</a:t>
            </a:r>
          </a:p>
          <a:p>
            <a:pPr>
              <a:lnSpc>
                <a:spcPct val="130000"/>
              </a:lnSpc>
              <a:spcBef>
                <a:spcPts val="300"/>
              </a:spcBef>
              <a:spcAft>
                <a:spcPts val="300"/>
              </a:spcAft>
              <a:buNone/>
            </a:pPr>
            <a:r>
              <a:rPr lang="en-US" sz="2800" smtClean="0">
                <a:latin typeface="Arial" pitchFamily="34" charset="0"/>
                <a:cs typeface="Arial" pitchFamily="34" charset="0"/>
              </a:rPr>
              <a:t>	}</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khắc phục lỗi trên nhờ khai báo lớp SinhVien là bạn của lớp Nguoi như trong ví dụ ban đầu:</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914400" y="3200400"/>
            <a:ext cx="7848600" cy="3321268"/>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smtClean="0">
                <a:solidFill>
                  <a:srgbClr val="0000FF"/>
                </a:solidFill>
              </a:rPr>
              <a:t>class</a:t>
            </a:r>
            <a:r>
              <a:rPr lang="en-US" sz="2400" b="0" smtClean="0">
                <a:solidFill>
                  <a:srgbClr val="000000"/>
                </a:solidFill>
              </a:rPr>
              <a:t> Nguoi {</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FF3300"/>
                </a:solidFill>
              </a:rPr>
              <a:t>friend class SinhVien;</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char</a:t>
            </a:r>
            <a:r>
              <a:rPr lang="en-US" sz="2400" b="0" smtClean="0">
                <a:solidFill>
                  <a:srgbClr val="000000"/>
                </a:solidFill>
              </a:rPr>
              <a:t> *HoTen;</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NamSinh;</a:t>
            </a:r>
          </a:p>
          <a:p>
            <a:pPr marL="342900" indent="-342900">
              <a:lnSpc>
                <a:spcPct val="13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a:t>
            </a:r>
          </a:p>
          <a:p>
            <a:pPr marL="342900" indent="-342900">
              <a:lnSpc>
                <a:spcPct val="13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a:t>
            </a:r>
            <a:r>
              <a:rPr lang="vi-VN" sz="2800" smtClean="0">
                <a:solidFill>
                  <a:schemeClr val="tx1">
                    <a:lumMod val="95000"/>
                    <a:lumOff val="5000"/>
                  </a:schemeClr>
                </a:solidFill>
                <a:latin typeface="Arial" pitchFamily="34" charset="0"/>
                <a:cs typeface="Arial" pitchFamily="34" charset="0"/>
              </a:rPr>
              <a:t>hai báo lớp bạn như trên, </a:t>
            </a:r>
            <a:r>
              <a:rPr lang="vi-VN" sz="2800" smtClean="0">
                <a:solidFill>
                  <a:srgbClr val="0066FF"/>
                </a:solidFill>
                <a:latin typeface="Arial" pitchFamily="34" charset="0"/>
                <a:cs typeface="Arial" pitchFamily="34" charset="0"/>
              </a:rPr>
              <a:t>lớp SinhVien có thể truy xuất các thành phần private của lớp Nguoi</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Cách làm trên </a:t>
            </a:r>
            <a:r>
              <a:rPr lang="vi-VN" sz="2800" smtClean="0">
                <a:solidFill>
                  <a:srgbClr val="FF3300"/>
                </a:solidFill>
                <a:latin typeface="Arial" pitchFamily="34" charset="0"/>
                <a:cs typeface="Arial" pitchFamily="34" charset="0"/>
              </a:rPr>
              <a:t>chỉ giải quyết được nhu cầu của người sử dụng </a:t>
            </a:r>
            <a:r>
              <a:rPr lang="vi-VN" sz="2800" smtClean="0">
                <a:solidFill>
                  <a:schemeClr val="tx1">
                    <a:lumMod val="95000"/>
                    <a:lumOff val="5000"/>
                  </a:schemeClr>
                </a:solidFill>
                <a:latin typeface="Arial" pitchFamily="34" charset="0"/>
                <a:cs typeface="Arial" pitchFamily="34" charset="0"/>
              </a:rPr>
              <a:t>khi muốn tạo lớp con có quyền truy xuất các thành phần dữ liệu </a:t>
            </a:r>
            <a:r>
              <a:rPr lang="vi-VN" sz="2800" smtClean="0">
                <a:solidFill>
                  <a:srgbClr val="FF3300"/>
                </a:solidFill>
                <a:latin typeface="Arial" pitchFamily="34" charset="0"/>
                <a:cs typeface="Arial" pitchFamily="34" charset="0"/>
              </a:rPr>
              <a:t>private</a:t>
            </a:r>
            <a:r>
              <a:rPr lang="vi-VN" sz="2800" smtClean="0">
                <a:solidFill>
                  <a:schemeClr val="tx1">
                    <a:lumMod val="95000"/>
                    <a:lumOff val="5000"/>
                  </a:schemeClr>
                </a:solidFill>
                <a:latin typeface="Arial" pitchFamily="34" charset="0"/>
                <a:cs typeface="Arial" pitchFamily="34" charset="0"/>
              </a:rPr>
              <a:t> của lớp cha.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a:t>
            </a:r>
            <a:r>
              <a:rPr lang="en-US" sz="2800" smtClean="0">
                <a:solidFill>
                  <a:schemeClr val="tx1">
                    <a:lumMod val="95000"/>
                    <a:lumOff val="5000"/>
                  </a:schemeClr>
                </a:solidFill>
                <a:latin typeface="Arial" pitchFamily="34" charset="0"/>
                <a:cs typeface="Arial" pitchFamily="34" charset="0"/>
              </a:rPr>
              <a:t>cần</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70C0"/>
                </a:solidFill>
                <a:latin typeface="Arial" pitchFamily="34" charset="0"/>
                <a:cs typeface="Arial" pitchFamily="34" charset="0"/>
              </a:rPr>
              <a:t>phải sửa lại lớp cha và tất cả các lớp ở cấp cao hơn</a:t>
            </a:r>
            <a:r>
              <a:rPr lang="vi-VN" sz="2800" smtClean="0">
                <a:solidFill>
                  <a:schemeClr val="tx1">
                    <a:lumMod val="95000"/>
                    <a:lumOff val="5000"/>
                  </a:schemeClr>
                </a:solidFill>
                <a:latin typeface="Arial" pitchFamily="34" charset="0"/>
                <a:cs typeface="Arial" pitchFamily="34" charset="0"/>
              </a:rPr>
              <a:t> mỗi khi </a:t>
            </a:r>
            <a:r>
              <a:rPr lang="en-US" sz="2800" smtClean="0">
                <a:solidFill>
                  <a:schemeClr val="tx1">
                    <a:lumMod val="95000"/>
                    <a:lumOff val="5000"/>
                  </a:schemeClr>
                </a:solidFill>
                <a:latin typeface="Arial" pitchFamily="34" charset="0"/>
                <a:cs typeface="Arial" pitchFamily="34" charset="0"/>
              </a:rPr>
              <a:t>có </a:t>
            </a:r>
            <a:r>
              <a:rPr lang="vi-VN" sz="2800" smtClean="0">
                <a:solidFill>
                  <a:schemeClr val="tx1">
                    <a:lumMod val="95000"/>
                    <a:lumOff val="5000"/>
                  </a:schemeClr>
                </a:solidFill>
                <a:latin typeface="Arial" pitchFamily="34" charset="0"/>
                <a:cs typeface="Arial" pitchFamily="34" charset="0"/>
              </a:rPr>
              <a:t>một lớp con mới</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Nguoi {</a:t>
            </a:r>
          </a:p>
          <a:p>
            <a:pPr marL="342900" indent="-342900">
              <a:spcBef>
                <a:spcPct val="20000"/>
              </a:spcBef>
              <a:buFont typeface="Wingdings" pitchFamily="2" charset="2"/>
              <a:buNone/>
            </a:pPr>
            <a:r>
              <a:rPr lang="en-US" sz="2000" b="0">
                <a:solidFill>
                  <a:srgbClr val="FF0303"/>
                </a:solidFill>
              </a:rPr>
              <a:t>	friend class SinhVien;</a:t>
            </a:r>
          </a:p>
          <a:p>
            <a:pPr marL="342900" indent="-342900">
              <a:spcBef>
                <a:spcPct val="20000"/>
              </a:spcBef>
              <a:buFont typeface="Wingdings" pitchFamily="2" charset="2"/>
              <a:buNone/>
            </a:pPr>
            <a:r>
              <a:rPr lang="en-US" sz="2000" b="0">
                <a:solidFill>
                  <a:srgbClr val="FF0303"/>
                </a:solidFill>
              </a:rPr>
              <a:t>	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*HoTen;	</a:t>
            </a:r>
            <a:r>
              <a:rPr lang="en-US" sz="2000" b="0">
                <a:solidFill>
                  <a:srgbClr val="0000FF"/>
                </a:solidFill>
              </a:rPr>
              <a:t>int</a:t>
            </a:r>
            <a:r>
              <a:rPr lang="en-US" sz="2000" b="0">
                <a:solidFill>
                  <a:srgbClr val="000000"/>
                </a:solidFill>
              </a:rPr>
              <a:t> NamSinh;</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An() </a:t>
            </a:r>
            <a:r>
              <a:rPr lang="en-US" sz="2000" b="0">
                <a:solidFill>
                  <a:srgbClr val="0000FF"/>
                </a:solidFill>
              </a:rPr>
              <a:t>const</a:t>
            </a:r>
            <a:r>
              <a:rPr lang="en-US" sz="2000" b="0">
                <a:solidFill>
                  <a:srgbClr val="000000"/>
                </a:solidFill>
              </a:rPr>
              <a:t> { cout &lt;&lt; HoTen &lt;&lt; " an 3 chen com";}</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SinhVien : </a:t>
            </a:r>
            <a:r>
              <a:rPr lang="en-US" sz="2000" b="0">
                <a:solidFill>
                  <a:srgbClr val="0000FF"/>
                </a:solidFill>
              </a:rPr>
              <a:t>public</a:t>
            </a:r>
            <a:r>
              <a:rPr lang="en-US" sz="2000" b="0">
                <a:solidFill>
                  <a:srgbClr val="000000"/>
                </a:solidFill>
              </a:rPr>
              <a:t> Nguoi {</a:t>
            </a:r>
          </a:p>
          <a:p>
            <a:pPr marL="342900" indent="-342900">
              <a:spcBef>
                <a:spcPct val="20000"/>
              </a:spcBef>
              <a:buFont typeface="Wingdings" pitchFamily="2" charset="2"/>
              <a:buNone/>
            </a:pPr>
            <a:r>
              <a:rPr lang="en-US" sz="2000" b="0">
                <a:solidFill>
                  <a:srgbClr val="000000"/>
                </a:solidFill>
              </a:rPr>
              <a:t>	</a:t>
            </a:r>
            <a:r>
              <a:rPr lang="en-US" sz="2000" b="0">
                <a:solidFill>
                  <a:srgbClr val="FF0000"/>
                </a:solidFill>
              </a:rPr>
              <a:t>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*MaSo;</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a:t>
            </a:r>
            <a:r>
              <a:rPr lang="en-US" sz="2800" smtClean="0">
                <a:solidFill>
                  <a:schemeClr val="tx1">
                    <a:lumMod val="95000"/>
                    <a:lumOff val="5000"/>
                  </a:schemeClr>
                </a:solidFill>
                <a:latin typeface="Arial" pitchFamily="34" charset="0"/>
                <a:cs typeface="Arial" pitchFamily="34" charset="0"/>
              </a:rPr>
              <a:t>ụ</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trước</a:t>
            </a:r>
            <a:r>
              <a:rPr lang="vi-VN" sz="2800" smtClean="0">
                <a:solidFill>
                  <a:schemeClr val="tx1">
                    <a:lumMod val="95000"/>
                    <a:lumOff val="5000"/>
                  </a:schemeClr>
                </a:solidFill>
                <a:latin typeface="Arial" pitchFamily="34" charset="0"/>
                <a:cs typeface="Arial" pitchFamily="34" charset="0"/>
              </a:rPr>
              <a:t>, khi </a:t>
            </a:r>
            <a:r>
              <a:rPr lang="en-US" sz="2800" smtClean="0">
                <a:solidFill>
                  <a:schemeClr val="tx1">
                    <a:lumMod val="95000"/>
                    <a:lumOff val="5000"/>
                  </a:schemeClr>
                </a:solidFill>
                <a:latin typeface="Arial" pitchFamily="34" charset="0"/>
                <a:cs typeface="Arial" pitchFamily="34" charset="0"/>
              </a:rPr>
              <a:t>cài đặt </a:t>
            </a:r>
            <a:r>
              <a:rPr lang="vi-VN" sz="2800" smtClean="0">
                <a:solidFill>
                  <a:schemeClr val="tx1">
                    <a:lumMod val="95000"/>
                    <a:lumOff val="5000"/>
                  </a:schemeClr>
                </a:solidFill>
                <a:latin typeface="Arial" pitchFamily="34" charset="0"/>
                <a:cs typeface="Arial" pitchFamily="34" charset="0"/>
              </a:rPr>
              <a:t>l</a:t>
            </a:r>
            <a:r>
              <a:rPr lang="en-US" sz="2800" smtClean="0">
                <a:solidFill>
                  <a:schemeClr val="tx1">
                    <a:lumMod val="95000"/>
                    <a:lumOff val="5000"/>
                  </a:schemeClr>
                </a:solidFill>
                <a:latin typeface="Arial" pitchFamily="34" charset="0"/>
                <a:cs typeface="Arial" pitchFamily="34" charset="0"/>
              </a:rPr>
              <a:t>ớ</a:t>
            </a:r>
            <a:r>
              <a:rPr lang="vi-VN" sz="2800" smtClean="0">
                <a:solidFill>
                  <a:schemeClr val="tx1">
                    <a:lumMod val="95000"/>
                    <a:lumOff val="5000"/>
                  </a:schemeClr>
                </a:solidFill>
                <a:latin typeface="Arial" pitchFamily="34" charset="0"/>
                <a:cs typeface="Arial" pitchFamily="34" charset="0"/>
              </a:rPr>
              <a:t>p </a:t>
            </a:r>
            <a:r>
              <a:rPr lang="vi-VN" sz="2800" smtClean="0">
                <a:solidFill>
                  <a:srgbClr val="0070C0"/>
                </a:solidFill>
                <a:latin typeface="Arial" pitchFamily="34" charset="0"/>
                <a:cs typeface="Arial" pitchFamily="34" charset="0"/>
              </a:rPr>
              <a:t>NuSinh</a:t>
            </a:r>
            <a:r>
              <a:rPr lang="vi-VN" sz="2800" smtClean="0">
                <a:solidFill>
                  <a:schemeClr val="tx1">
                    <a:lumMod val="95000"/>
                    <a:lumOff val="5000"/>
                  </a:schemeClr>
                </a:solidFill>
                <a:latin typeface="Arial" pitchFamily="34" charset="0"/>
                <a:cs typeface="Arial" pitchFamily="34" charset="0"/>
              </a:rPr>
              <a:t> ta ph</a:t>
            </a:r>
            <a:r>
              <a:rPr lang="en-US" sz="2800" smtClean="0">
                <a:solidFill>
                  <a:schemeClr val="tx1">
                    <a:lumMod val="95000"/>
                    <a:lumOff val="5000"/>
                  </a:schemeClr>
                </a:solidFill>
                <a:latin typeface="Arial" pitchFamily="34" charset="0"/>
                <a:cs typeface="Arial" pitchFamily="34" charset="0"/>
              </a:rPr>
              <a:t>ải</a:t>
            </a:r>
            <a:r>
              <a:rPr lang="vi-VN" sz="2800" smtClean="0">
                <a:solidFill>
                  <a:schemeClr val="tx1">
                    <a:lumMod val="95000"/>
                    <a:lumOff val="5000"/>
                  </a:schemeClr>
                </a:solidFill>
                <a:latin typeface="Arial" pitchFamily="34" charset="0"/>
                <a:cs typeface="Arial" pitchFamily="34" charset="0"/>
              </a:rPr>
              <a:t> thay đ</a:t>
            </a:r>
            <a:r>
              <a:rPr lang="en-US" sz="2800" smtClean="0">
                <a:solidFill>
                  <a:schemeClr val="tx1">
                    <a:lumMod val="95000"/>
                    <a:lumOff val="5000"/>
                  </a:schemeClr>
                </a:solidFill>
                <a:latin typeface="Arial" pitchFamily="34" charset="0"/>
                <a:cs typeface="Arial" pitchFamily="34" charset="0"/>
              </a:rPr>
              <a:t>ổi</a:t>
            </a:r>
            <a:r>
              <a:rPr lang="vi-VN" sz="2800" smtClean="0">
                <a:solidFill>
                  <a:schemeClr val="tx1">
                    <a:lumMod val="95000"/>
                    <a:lumOff val="5000"/>
                  </a:schemeClr>
                </a:solidFill>
                <a:latin typeface="Arial" pitchFamily="34" charset="0"/>
                <a:cs typeface="Arial" pitchFamily="34" charset="0"/>
              </a:rPr>
              <a:t> l</a:t>
            </a:r>
            <a:r>
              <a:rPr lang="en-US" sz="2800" smtClean="0">
                <a:solidFill>
                  <a:schemeClr val="tx1">
                    <a:lumMod val="95000"/>
                    <a:lumOff val="5000"/>
                  </a:schemeClr>
                </a:solidFill>
                <a:latin typeface="Arial" pitchFamily="34" charset="0"/>
                <a:cs typeface="Arial" pitchFamily="34" charset="0"/>
              </a:rPr>
              <a:t>ớ</a:t>
            </a:r>
            <a:r>
              <a:rPr lang="vi-VN" sz="2800" smtClean="0">
                <a:solidFill>
                  <a:schemeClr val="tx1">
                    <a:lumMod val="95000"/>
                    <a:lumOff val="5000"/>
                  </a:schemeClr>
                </a:solidFill>
                <a:latin typeface="Arial" pitchFamily="34" charset="0"/>
                <a:cs typeface="Arial" pitchFamily="34" charset="0"/>
              </a:rPr>
              <a:t>p cha </a:t>
            </a:r>
            <a:r>
              <a:rPr lang="vi-VN" sz="2800" smtClean="0">
                <a:solidFill>
                  <a:srgbClr val="0070C0"/>
                </a:solidFill>
                <a:latin typeface="Arial" pitchFamily="34" charset="0"/>
                <a:cs typeface="Arial" pitchFamily="34" charset="0"/>
              </a:rPr>
              <a:t>SinhVien</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và cả </a:t>
            </a:r>
            <a:r>
              <a:rPr lang="vi-VN" sz="2800" smtClean="0">
                <a:solidFill>
                  <a:schemeClr val="tx1">
                    <a:lumMod val="95000"/>
                    <a:lumOff val="5000"/>
                  </a:schemeClr>
                </a:solidFill>
                <a:latin typeface="Arial" pitchFamily="34" charset="0"/>
                <a:cs typeface="Arial" pitchFamily="34" charset="0"/>
              </a:rPr>
              <a:t>l</a:t>
            </a:r>
            <a:r>
              <a:rPr lang="en-US" sz="2800" smtClean="0">
                <a:solidFill>
                  <a:schemeClr val="tx1">
                    <a:lumMod val="95000"/>
                    <a:lumOff val="5000"/>
                  </a:schemeClr>
                </a:solidFill>
                <a:latin typeface="Arial" pitchFamily="34" charset="0"/>
                <a:cs typeface="Arial" pitchFamily="34" charset="0"/>
              </a:rPr>
              <a:t>ớ</a:t>
            </a:r>
            <a:r>
              <a:rPr lang="vi-VN" sz="2800" smtClean="0">
                <a:solidFill>
                  <a:schemeClr val="tx1">
                    <a:lumMod val="95000"/>
                    <a:lumOff val="5000"/>
                  </a:schemeClr>
                </a:solidFill>
                <a:latin typeface="Arial" pitchFamily="34" charset="0"/>
                <a:cs typeface="Arial" pitchFamily="34" charset="0"/>
              </a:rPr>
              <a:t>p cơ </a:t>
            </a:r>
            <a:r>
              <a:rPr lang="en-US" sz="2800" smtClean="0">
                <a:solidFill>
                  <a:schemeClr val="tx1">
                    <a:lumMod val="95000"/>
                    <a:lumOff val="5000"/>
                  </a:schemeClr>
                </a:solidFill>
                <a:latin typeface="Arial" pitchFamily="34" charset="0"/>
                <a:cs typeface="Arial" pitchFamily="34" charset="0"/>
              </a:rPr>
              <a:t>sở </a:t>
            </a:r>
            <a:r>
              <a:rPr lang="vi-VN" sz="2800" smtClean="0">
                <a:solidFill>
                  <a:srgbClr val="0070C0"/>
                </a:solidFill>
                <a:latin typeface="Arial" pitchFamily="34" charset="0"/>
                <a:cs typeface="Arial" pitchFamily="34" charset="0"/>
              </a:rPr>
              <a:t>Nguoi</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ở </a:t>
            </a:r>
            <a:r>
              <a:rPr lang="vi-VN" sz="2800" smtClean="0">
                <a:solidFill>
                  <a:schemeClr val="tx1">
                    <a:lumMod val="95000"/>
                    <a:lumOff val="5000"/>
                  </a:schemeClr>
                </a:solidFill>
                <a:latin typeface="Arial" pitchFamily="34" charset="0"/>
                <a:cs typeface="Arial" pitchFamily="34" charset="0"/>
              </a:rPr>
              <a:t>mức cao hơn.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914400" y="3231932"/>
            <a:ext cx="7848600" cy="3200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spcBef>
                <a:spcPct val="20000"/>
              </a:spcBef>
              <a:buFont typeface="Wingdings" pitchFamily="2" charset="2"/>
              <a:buNone/>
            </a:pPr>
            <a:r>
              <a:rPr lang="en-US" sz="2400" b="0" smtClean="0">
                <a:solidFill>
                  <a:srgbClr val="0000FF"/>
                </a:solidFill>
              </a:rPr>
              <a:t>	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char</a:t>
            </a:r>
            <a:r>
              <a:rPr lang="en-US" sz="2400" b="0" smtClean="0">
                <a:solidFill>
                  <a:srgbClr val="000000"/>
                </a:solidFill>
              </a:rPr>
              <a:t> </a:t>
            </a:r>
            <a:r>
              <a:rPr lang="en-US" sz="2400" b="0">
                <a:solidFill>
                  <a:srgbClr val="000000"/>
                </a:solidFill>
              </a:rPr>
              <a:t>*HoTen;</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NamSinh;</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05000"/>
              </a:lnSpc>
              <a:spcBef>
                <a:spcPct val="20000"/>
              </a:spcBef>
              <a:buFont typeface="Wingdings" pitchFamily="2" charset="2"/>
              <a:buNone/>
            </a:pPr>
            <a:r>
              <a:rPr lang="en-US" sz="2200" b="0">
                <a:solidFill>
                  <a:srgbClr val="0000FF"/>
                </a:solidFill>
              </a:rPr>
              <a:t>protected</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05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SinhVien(char *ht, char *ms, int ns) : Nguoi(ht,ns){ </a:t>
            </a:r>
          </a:p>
          <a:p>
            <a:pPr marL="342900" indent="-342900">
              <a:lnSpc>
                <a:spcPct val="105000"/>
              </a:lnSpc>
              <a:spcBef>
                <a:spcPct val="20000"/>
              </a:spcBef>
              <a:buFont typeface="Wingdings" pitchFamily="2" charset="2"/>
              <a:buNone/>
            </a:pPr>
            <a:r>
              <a:rPr lang="en-US" sz="2200" b="0">
                <a:solidFill>
                  <a:srgbClr val="000000"/>
                </a:solidFill>
              </a:rPr>
              <a:t>		MaSo = strdup(ms);</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~SinhVien(){</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class</a:t>
            </a:r>
            <a:r>
              <a:rPr lang="en-US" sz="2200" b="0">
                <a:solidFill>
                  <a:srgbClr val="000000"/>
                </a:solidFill>
              </a:rPr>
              <a:t> NuSinh : </a:t>
            </a:r>
            <a:r>
              <a:rPr lang="en-US" sz="2200" b="0">
                <a:solidFill>
                  <a:srgbClr val="0000FF"/>
                </a:solidFill>
              </a:rPr>
              <a:t>public</a:t>
            </a:r>
            <a:r>
              <a:rPr lang="en-US" sz="2200" b="0">
                <a:solidFill>
                  <a:srgbClr val="000000"/>
                </a:solidFill>
              </a:rPr>
              <a:t> SinhVien {</a:t>
            </a:r>
          </a:p>
          <a:p>
            <a:pPr marL="342900" indent="-342900">
              <a:lnSpc>
                <a:spcPct val="12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ct val="20000"/>
              </a:spcBef>
              <a:buFont typeface="Wingdings" pitchFamily="2" charset="2"/>
              <a:buNone/>
            </a:pPr>
            <a:r>
              <a:rPr lang="en-US" sz="2200" b="0">
                <a:solidFill>
                  <a:srgbClr val="000000"/>
                </a:solidFill>
              </a:rPr>
              <a:t>	NuSinh(char *ht, char *ms, int ns) : SinhVien(ht,ms,ns){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a:t>
            </a:r>
          </a:p>
          <a:p>
            <a:pPr marL="342900" indent="-342900">
              <a:lnSpc>
                <a:spcPct val="120000"/>
              </a:lnSpc>
              <a:spcBef>
                <a:spcPct val="20000"/>
              </a:spcBef>
              <a:buFont typeface="Wingdings" pitchFamily="2" charset="2"/>
              <a:buNone/>
            </a:pPr>
            <a:r>
              <a:rPr lang="en-US" sz="2200" b="0">
                <a:solidFill>
                  <a:srgbClr val="000000"/>
                </a:solidFill>
              </a:rPr>
              <a:t>		cout &lt;&lt; HoTen &lt;&lt; " ma so " &lt;&lt; MaSo &lt;&lt; " an 2 to pho";</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FF3300"/>
                </a:solidFill>
              </a:rPr>
              <a:t>// Co the truy xuat Nguoi::HoTen va</a:t>
            </a:r>
          </a:p>
          <a:p>
            <a:pPr marL="342900" indent="-342900">
              <a:lnSpc>
                <a:spcPct val="120000"/>
              </a:lnSpc>
              <a:spcBef>
                <a:spcPct val="20000"/>
              </a:spcBef>
              <a:buFont typeface="Wingdings" pitchFamily="2" charset="2"/>
              <a:buNone/>
            </a:pPr>
            <a:r>
              <a:rPr lang="en-US" sz="2200" b="0">
                <a:solidFill>
                  <a:srgbClr val="FF3300"/>
                </a:solidFill>
              </a:rPr>
              <a:t>// Nguoi::NamSinh va SinhVien::MaSo</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"Nguoi, ho ten: " &lt;&lt; HoTen &lt;&lt; " sinh " &lt;&lt; 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&lt;&lt; ", ho ten: " &lt;&lt; HoTen; </a:t>
            </a:r>
          </a:p>
          <a:p>
            <a:pPr marL="342900" indent="-342900">
              <a:lnSpc>
                <a:spcPct val="105000"/>
              </a:lnSpc>
              <a:spcBef>
                <a:spcPct val="20000"/>
              </a:spcBef>
              <a:buFont typeface="Wingdings" pitchFamily="2" charset="2"/>
              <a:buNone/>
            </a:pPr>
            <a:r>
              <a:rPr lang="en-US" sz="2200" b="0">
                <a:solidFill>
                  <a:srgbClr val="000000"/>
                </a:solidFill>
              </a:rPr>
              <a:t>	// Ok: co quyen truy xuat, Nguoi::HoTen, Nguoi::NamSinh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a:t>
            </a:r>
          </a:p>
          <a:p>
            <a:pPr marL="342900" indent="-342900">
              <a:lnSpc>
                <a:spcPct val="105000"/>
              </a:lnSpc>
              <a:spcBef>
                <a:spcPct val="20000"/>
              </a:spcBef>
              <a:buFont typeface="Wingdings" pitchFamily="2" charset="2"/>
              <a:buNone/>
            </a:pPr>
            <a:r>
              <a:rPr lang="en-US" sz="2200" b="0">
                <a:solidFill>
                  <a:srgbClr val="000000"/>
                </a:solidFill>
              </a:rPr>
              <a:t>	cout	 &lt;&lt; ", ho ten: " &lt;&lt; HoTen;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 cách để </a:t>
            </a:r>
            <a:r>
              <a:rPr lang="vi-VN" sz="2800" smtClean="0">
                <a:solidFill>
                  <a:srgbClr val="0070C0"/>
                </a:solidFill>
                <a:latin typeface="Arial" pitchFamily="34" charset="0"/>
                <a:cs typeface="Arial" pitchFamily="34" charset="0"/>
              </a:rPr>
              <a:t>tránh phải sửa đổi lớp cơ sở </a:t>
            </a:r>
            <a:r>
              <a:rPr lang="vi-VN" sz="2800" smtClean="0">
                <a:solidFill>
                  <a:schemeClr val="tx1">
                    <a:lumMod val="95000"/>
                    <a:lumOff val="5000"/>
                  </a:schemeClr>
                </a:solidFill>
                <a:latin typeface="Arial" pitchFamily="34" charset="0"/>
                <a:cs typeface="Arial" pitchFamily="34" charset="0"/>
              </a:rPr>
              <a:t>khi có lớp con mới hình thành </a:t>
            </a:r>
            <a:r>
              <a:rPr lang="en-US" sz="2800" smtClean="0">
                <a:solidFill>
                  <a:schemeClr val="tx1">
                    <a:lumMod val="95000"/>
                    <a:lumOff val="5000"/>
                  </a:schemeClr>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Đảm bảo tính đóng gói.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Thông thường ta dùng thuộc tính </a:t>
            </a:r>
            <a:r>
              <a:rPr lang="vi-VN" sz="2800" smtClean="0">
                <a:solidFill>
                  <a:srgbClr val="0000FF"/>
                </a:solidFill>
                <a:latin typeface="Arial" pitchFamily="34" charset="0"/>
                <a:cs typeface="Arial" pitchFamily="34" charset="0"/>
              </a:rPr>
              <a:t>protected</a:t>
            </a:r>
            <a:r>
              <a:rPr lang="vi-VN" sz="2800" smtClean="0">
                <a:solidFill>
                  <a:schemeClr val="tx1">
                    <a:lumMod val="95000"/>
                    <a:lumOff val="5000"/>
                  </a:schemeClr>
                </a:solidFill>
                <a:latin typeface="Arial" pitchFamily="34" charset="0"/>
                <a:cs typeface="Arial" pitchFamily="34" charset="0"/>
              </a:rPr>
              <a:t> cho </a:t>
            </a:r>
            <a:r>
              <a:rPr lang="vi-VN" sz="2800" smtClean="0">
                <a:solidFill>
                  <a:srgbClr val="0000FF"/>
                </a:solidFill>
                <a:latin typeface="Arial" pitchFamily="34" charset="0"/>
                <a:cs typeface="Arial" pitchFamily="34" charset="0"/>
              </a:rPr>
              <a:t>thành phần dữ liệu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public</a:t>
            </a:r>
            <a:r>
              <a:rPr lang="vi-VN" sz="2800" smtClean="0">
                <a:solidFill>
                  <a:schemeClr val="tx1">
                    <a:lumMod val="95000"/>
                    <a:lumOff val="5000"/>
                  </a:schemeClr>
                </a:solidFill>
                <a:latin typeface="Arial" pitchFamily="34" charset="0"/>
                <a:cs typeface="Arial" pitchFamily="34" charset="0"/>
              </a:rPr>
              <a:t> cho </a:t>
            </a:r>
            <a:r>
              <a:rPr lang="vi-VN" sz="2800" smtClean="0">
                <a:solidFill>
                  <a:srgbClr val="FF3300"/>
                </a:solidFill>
                <a:latin typeface="Arial" pitchFamily="34" charset="0"/>
                <a:cs typeface="Arial" pitchFamily="34" charset="0"/>
              </a:rPr>
              <a:t>thành phần phương thức</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Tóm tại, thành phần có thuộc tính protected chỉ cho phép những lớp con kế thừa được phép sử dụng.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mtClean="0">
                <a:latin typeface="Arial" panose="020B0604020202020204" pitchFamily="34" charset="0"/>
                <a:cs typeface="Arial" panose="020B0604020202020204" pitchFamily="34" charset="0"/>
              </a:rPr>
              <a:t> Phạm </a:t>
            </a:r>
            <a:r>
              <a:rPr lang="en-US">
                <a:latin typeface="Arial" panose="020B0604020202020204" pitchFamily="34" charset="0"/>
                <a:cs typeface="Arial" panose="020B0604020202020204" pitchFamily="34" charset="0"/>
              </a:rPr>
              <a:t>vi truy xuất trong </a:t>
            </a:r>
            <a:r>
              <a:rPr lang="en-US">
                <a:latin typeface="Arial" panose="020B0604020202020204" pitchFamily="34" charset="0"/>
                <a:cs typeface="Arial" panose="020B0604020202020204" pitchFamily="34" charset="0"/>
              </a:rPr>
              <a:t>kế </a:t>
            </a:r>
            <a:r>
              <a:rPr lang="en-US" smtClean="0">
                <a:latin typeface="Arial" panose="020B0604020202020204" pitchFamily="34" charset="0"/>
                <a:cs typeface="Arial" panose="020B0604020202020204" pitchFamily="34" charset="0"/>
              </a:rPr>
              <a:t>thừa</a:t>
            </a:r>
          </a:p>
          <a:p>
            <a:pPr algn="just">
              <a:lnSpc>
                <a:spcPct val="130000"/>
              </a:lnSpc>
              <a:spcBef>
                <a:spcPts val="300"/>
              </a:spcBef>
              <a:spcAft>
                <a:spcPts val="300"/>
              </a:spcAft>
              <a:buFont typeface="Wingdings" pitchFamily="2" charset="2"/>
              <a:buChar char="v"/>
            </a:pPr>
            <a:r>
              <a:rPr lang="en-US" smtClean="0">
                <a:latin typeface="Arial" panose="020B0604020202020204" pitchFamily="34" charset="0"/>
                <a:cs typeface="Arial" panose="020B0604020202020204" pitchFamily="34" charset="0"/>
              </a:rPr>
              <a:t> Đa </a:t>
            </a:r>
            <a:r>
              <a:rPr lang="en-US">
                <a:latin typeface="Arial" panose="020B0604020202020204" pitchFamily="34" charset="0"/>
                <a:cs typeface="Arial" panose="020B0604020202020204" pitchFamily="34" charset="0"/>
              </a:rPr>
              <a:t>kế thừa</a:t>
            </a:r>
            <a:endParaRPr lang="en-US" smtClean="0">
              <a:solidFill>
                <a:srgbClr val="0070C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xuất theo chiều ngang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Thành phần </a:t>
            </a:r>
            <a:r>
              <a:rPr lang="vi-VN" sz="2800" smtClean="0">
                <a:solidFill>
                  <a:srgbClr val="FF3300"/>
                </a:solidFill>
                <a:latin typeface="Arial" pitchFamily="34" charset="0"/>
                <a:cs typeface="Arial" pitchFamily="34" charset="0"/>
              </a:rPr>
              <a:t>protected và public </a:t>
            </a:r>
            <a:r>
              <a:rPr lang="vi-VN" sz="2800" smtClean="0">
                <a:solidFill>
                  <a:schemeClr val="tx1">
                    <a:lumMod val="95000"/>
                    <a:lumOff val="5000"/>
                  </a:schemeClr>
                </a:solidFill>
                <a:latin typeface="Arial" pitchFamily="34" charset="0"/>
                <a:cs typeface="Arial" pitchFamily="34" charset="0"/>
              </a:rPr>
              <a:t>của lớp khi đã kế thừa xuống lớp con thì thế giới </a:t>
            </a:r>
            <a:r>
              <a:rPr lang="vi-VN" sz="2800" smtClean="0">
                <a:solidFill>
                  <a:srgbClr val="0070C0"/>
                </a:solidFill>
                <a:latin typeface="Arial" pitchFamily="34" charset="0"/>
                <a:cs typeface="Arial" pitchFamily="34" charset="0"/>
              </a:rPr>
              <a:t>bên ngoài có quyền truy xuất</a:t>
            </a:r>
            <a:r>
              <a:rPr lang="vi-VN" sz="2800" smtClean="0">
                <a:solidFill>
                  <a:schemeClr val="tx1">
                    <a:lumMod val="95000"/>
                    <a:lumOff val="5000"/>
                  </a:schemeClr>
                </a:solidFill>
                <a:latin typeface="Arial" pitchFamily="34" charset="0"/>
                <a:cs typeface="Arial" pitchFamily="34" charset="0"/>
              </a:rPr>
              <a:t> thông qua đối tượng thuộc lớp con hay không?</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Điều này hoàn toàn do lớp con quyết định bằng </a:t>
            </a:r>
            <a:r>
              <a:rPr lang="en-US" smtClean="0">
                <a:solidFill>
                  <a:srgbClr val="FF3300"/>
                </a:solidFill>
                <a:latin typeface="Arial" pitchFamily="34" charset="0"/>
                <a:cs typeface="Arial" pitchFamily="34" charset="0"/>
              </a:rPr>
              <a:t>phạm vi </a:t>
            </a:r>
            <a:r>
              <a:rPr lang="vi-VN" smtClean="0">
                <a:solidFill>
                  <a:srgbClr val="FF3300"/>
                </a:solidFill>
                <a:latin typeface="Arial" pitchFamily="34" charset="0"/>
                <a:cs typeface="Arial" pitchFamily="34" charset="0"/>
              </a:rPr>
              <a:t>kế thừa</a:t>
            </a:r>
            <a:r>
              <a:rPr lang="en-US" smtClean="0">
                <a:solidFill>
                  <a:srgbClr val="FF3300"/>
                </a:solidFill>
                <a:latin typeface="Arial" pitchFamily="34" charset="0"/>
                <a:cs typeface="Arial" pitchFamily="34" charset="0"/>
              </a:rPr>
              <a:t>:</a:t>
            </a:r>
            <a:r>
              <a:rPr lang="vi-VN" smtClean="0">
                <a:solidFill>
                  <a:schemeClr val="tx1">
                    <a:lumMod val="95000"/>
                    <a:lumOff val="5000"/>
                  </a:schemeClr>
                </a:solidFill>
                <a:latin typeface="Arial" pitchFamily="34" charset="0"/>
                <a:cs typeface="Arial" pitchFamily="34" charset="0"/>
              </a:rPr>
              <a:t> </a:t>
            </a:r>
            <a:r>
              <a:rPr lang="vi-VN" smtClean="0">
                <a:solidFill>
                  <a:srgbClr val="0066FF"/>
                </a:solidFill>
                <a:latin typeface="Arial" pitchFamily="34" charset="0"/>
                <a:cs typeface="Arial" pitchFamily="34" charset="0"/>
              </a:rPr>
              <a:t>Kế thừa public, Kế thừa protected, Kế thừa private</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smtClean="0">
                <a:effectLst>
                  <a:outerShdw blurRad="38100" dist="38100" dir="2700000" algn="tl">
                    <a:srgbClr val="000000">
                      <a:alpha val="43137"/>
                    </a:srgbClr>
                  </a:outerShdw>
                </a:effectLst>
                <a:latin typeface="Arial" pitchFamily="34" charset="0"/>
                <a:cs typeface="Arial" pitchFamily="34" charset="0"/>
              </a:rPr>
              <a:t>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grpSp>
        <p:nvGrpSpPr>
          <p:cNvPr id="8" name="Group 35"/>
          <p:cNvGrpSpPr>
            <a:grpSpLocks/>
          </p:cNvGrpSpPr>
          <p:nvPr/>
        </p:nvGrpSpPr>
        <p:grpSpPr bwMode="auto">
          <a:xfrm>
            <a:off x="3657600" y="1676400"/>
            <a:ext cx="1066800" cy="1524000"/>
            <a:chOff x="2160" y="960"/>
            <a:chExt cx="672" cy="960"/>
          </a:xfrm>
        </p:grpSpPr>
        <p:sp>
          <p:nvSpPr>
            <p:cNvPr id="9" name="Rectangle 36"/>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0" name="Line 37"/>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1" name="Line 38"/>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2" name="Group 39"/>
          <p:cNvGrpSpPr>
            <a:grpSpLocks/>
          </p:cNvGrpSpPr>
          <p:nvPr/>
        </p:nvGrpSpPr>
        <p:grpSpPr bwMode="auto">
          <a:xfrm>
            <a:off x="1371600" y="4191000"/>
            <a:ext cx="1066800" cy="1524000"/>
            <a:chOff x="2160" y="960"/>
            <a:chExt cx="672" cy="960"/>
          </a:xfrm>
        </p:grpSpPr>
        <p:sp>
          <p:nvSpPr>
            <p:cNvPr id="13" name="Rectangle 40"/>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4" name="Line 41"/>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5" name="Line 42"/>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6" name="Group 43"/>
          <p:cNvGrpSpPr>
            <a:grpSpLocks/>
          </p:cNvGrpSpPr>
          <p:nvPr/>
        </p:nvGrpSpPr>
        <p:grpSpPr bwMode="auto">
          <a:xfrm>
            <a:off x="3810000" y="4114800"/>
            <a:ext cx="1066800" cy="1524000"/>
            <a:chOff x="2160" y="960"/>
            <a:chExt cx="672" cy="960"/>
          </a:xfrm>
        </p:grpSpPr>
        <p:sp>
          <p:nvSpPr>
            <p:cNvPr id="17" name="Rectangle 44"/>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8" name="Line 45"/>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9" name="Line 46"/>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20" name="Group 47"/>
          <p:cNvGrpSpPr>
            <a:grpSpLocks/>
          </p:cNvGrpSpPr>
          <p:nvPr/>
        </p:nvGrpSpPr>
        <p:grpSpPr bwMode="auto">
          <a:xfrm>
            <a:off x="6324600" y="4343400"/>
            <a:ext cx="1066800" cy="1524000"/>
            <a:chOff x="2160" y="960"/>
            <a:chExt cx="672" cy="960"/>
          </a:xfrm>
        </p:grpSpPr>
        <p:sp>
          <p:nvSpPr>
            <p:cNvPr id="21" name="Rectangle 48"/>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22" name="Line 49"/>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23" name="Line 50"/>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sp>
        <p:nvSpPr>
          <p:cNvPr id="24" name="Text Box 52"/>
          <p:cNvSpPr txBox="1">
            <a:spLocks noChangeArrowheads="1"/>
          </p:cNvSpPr>
          <p:nvPr/>
        </p:nvSpPr>
        <p:spPr bwMode="auto">
          <a:xfrm>
            <a:off x="3733800" y="1752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rgbClr val="0000FF"/>
                </a:solidFill>
                <a:latin typeface="Sylfaen" pitchFamily="18" charset="0"/>
              </a:rPr>
              <a:t>private</a:t>
            </a:r>
          </a:p>
        </p:txBody>
      </p:sp>
      <p:sp>
        <p:nvSpPr>
          <p:cNvPr id="25" name="Text Box 53"/>
          <p:cNvSpPr txBox="1">
            <a:spLocks noChangeArrowheads="1"/>
          </p:cNvSpPr>
          <p:nvPr/>
        </p:nvSpPr>
        <p:spPr bwMode="auto">
          <a:xfrm>
            <a:off x="38862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6" name="Text Box 54"/>
          <p:cNvSpPr txBox="1">
            <a:spLocks noChangeArrowheads="1"/>
          </p:cNvSpPr>
          <p:nvPr/>
        </p:nvSpPr>
        <p:spPr bwMode="auto">
          <a:xfrm>
            <a:off x="14478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7" name="Text Box 55"/>
          <p:cNvSpPr txBox="1">
            <a:spLocks noChangeArrowheads="1"/>
          </p:cNvSpPr>
          <p:nvPr/>
        </p:nvSpPr>
        <p:spPr bwMode="auto">
          <a:xfrm>
            <a:off x="6400800" y="4419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8" name="Text Box 56"/>
          <p:cNvSpPr txBox="1">
            <a:spLocks noChangeArrowheads="1"/>
          </p:cNvSpPr>
          <p:nvPr/>
        </p:nvSpPr>
        <p:spPr bwMode="auto">
          <a:xfrm>
            <a:off x="3581400" y="2209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29" name="Text Box 57"/>
          <p:cNvSpPr txBox="1">
            <a:spLocks noChangeArrowheads="1"/>
          </p:cNvSpPr>
          <p:nvPr/>
        </p:nvSpPr>
        <p:spPr bwMode="auto">
          <a:xfrm>
            <a:off x="6248400" y="4876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0" name="Text Box 58"/>
          <p:cNvSpPr txBox="1">
            <a:spLocks noChangeArrowheads="1"/>
          </p:cNvSpPr>
          <p:nvPr/>
        </p:nvSpPr>
        <p:spPr bwMode="auto">
          <a:xfrm>
            <a:off x="1295400" y="47244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1" name="Text Box 59"/>
          <p:cNvSpPr txBox="1">
            <a:spLocks noChangeArrowheads="1"/>
          </p:cNvSpPr>
          <p:nvPr/>
        </p:nvSpPr>
        <p:spPr bwMode="auto">
          <a:xfrm>
            <a:off x="3733800" y="46482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2" name="Text Box 60"/>
          <p:cNvSpPr txBox="1">
            <a:spLocks noChangeArrowheads="1"/>
          </p:cNvSpPr>
          <p:nvPr/>
        </p:nvSpPr>
        <p:spPr bwMode="auto">
          <a:xfrm>
            <a:off x="3733800" y="2743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3" name="Text Box 61"/>
          <p:cNvSpPr txBox="1">
            <a:spLocks noChangeArrowheads="1"/>
          </p:cNvSpPr>
          <p:nvPr/>
        </p:nvSpPr>
        <p:spPr bwMode="auto">
          <a:xfrm>
            <a:off x="6400800" y="5410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4" name="Text Box 62"/>
          <p:cNvSpPr txBox="1">
            <a:spLocks noChangeArrowheads="1"/>
          </p:cNvSpPr>
          <p:nvPr/>
        </p:nvSpPr>
        <p:spPr bwMode="auto">
          <a:xfrm>
            <a:off x="3962400" y="51816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5" name="Text Box 63"/>
          <p:cNvSpPr txBox="1">
            <a:spLocks noChangeArrowheads="1"/>
          </p:cNvSpPr>
          <p:nvPr/>
        </p:nvSpPr>
        <p:spPr bwMode="auto">
          <a:xfrm>
            <a:off x="1524000" y="52578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6" name="Text Box 64"/>
          <p:cNvSpPr txBox="1">
            <a:spLocks noChangeArrowheads="1"/>
          </p:cNvSpPr>
          <p:nvPr/>
        </p:nvSpPr>
        <p:spPr bwMode="auto">
          <a:xfrm>
            <a:off x="1219200" y="3595688"/>
            <a:ext cx="150495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D1: public B</a:t>
            </a:r>
          </a:p>
        </p:txBody>
      </p:sp>
      <p:sp>
        <p:nvSpPr>
          <p:cNvPr id="37" name="Text Box 65"/>
          <p:cNvSpPr txBox="1">
            <a:spLocks noChangeArrowheads="1"/>
          </p:cNvSpPr>
          <p:nvPr/>
        </p:nvSpPr>
        <p:spPr bwMode="auto">
          <a:xfrm>
            <a:off x="5867400" y="3900488"/>
            <a:ext cx="1851025"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D3: protected B</a:t>
            </a:r>
          </a:p>
        </p:txBody>
      </p:sp>
      <p:sp>
        <p:nvSpPr>
          <p:cNvPr id="38" name="Text Box 66"/>
          <p:cNvSpPr txBox="1">
            <a:spLocks noChangeArrowheads="1"/>
          </p:cNvSpPr>
          <p:nvPr/>
        </p:nvSpPr>
        <p:spPr bwMode="auto">
          <a:xfrm>
            <a:off x="3505200" y="3581400"/>
            <a:ext cx="158750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D2: private B</a:t>
            </a:r>
          </a:p>
        </p:txBody>
      </p:sp>
      <p:sp>
        <p:nvSpPr>
          <p:cNvPr id="39" name="Freeform 67"/>
          <p:cNvSpPr>
            <a:spLocks/>
          </p:cNvSpPr>
          <p:nvPr/>
        </p:nvSpPr>
        <p:spPr bwMode="auto">
          <a:xfrm>
            <a:off x="762000" y="2286000"/>
            <a:ext cx="2895600" cy="2743200"/>
          </a:xfrm>
          <a:custGeom>
            <a:avLst/>
            <a:gdLst>
              <a:gd name="T0" fmla="*/ 2895600 w 2208"/>
              <a:gd name="T1" fmla="*/ 0 h 1760"/>
              <a:gd name="T2" fmla="*/ 440635 w 2208"/>
              <a:gd name="T3" fmla="*/ 598516 h 1760"/>
              <a:gd name="T4" fmla="*/ 251791 w 2208"/>
              <a:gd name="T5" fmla="*/ 2394066 h 1760"/>
              <a:gd name="T6" fmla="*/ 629478 w 2208"/>
              <a:gd name="T7" fmla="*/ 2693324 h 1760"/>
              <a:gd name="T8" fmla="*/ 0 60000 65536"/>
              <a:gd name="T9" fmla="*/ 0 60000 65536"/>
              <a:gd name="T10" fmla="*/ 0 60000 65536"/>
              <a:gd name="T11" fmla="*/ 0 60000 65536"/>
              <a:gd name="T12" fmla="*/ 0 w 2208"/>
              <a:gd name="T13" fmla="*/ 0 h 1760"/>
              <a:gd name="T14" fmla="*/ 2208 w 2208"/>
              <a:gd name="T15" fmla="*/ 1760 h 1760"/>
            </a:gdLst>
            <a:ahLst/>
            <a:cxnLst>
              <a:cxn ang="T8">
                <a:pos x="T0" y="T1"/>
              </a:cxn>
              <a:cxn ang="T9">
                <a:pos x="T2" y="T3"/>
              </a:cxn>
              <a:cxn ang="T10">
                <a:pos x="T4" y="T5"/>
              </a:cxn>
              <a:cxn ang="T11">
                <a:pos x="T6" y="T7"/>
              </a:cxn>
            </a:cxnLst>
            <a:rect l="T12" t="T13" r="T14" b="T15"/>
            <a:pathLst>
              <a:path w="2208" h="1760">
                <a:moveTo>
                  <a:pt x="2208" y="0"/>
                </a:moveTo>
                <a:cubicBezTo>
                  <a:pt x="1440" y="64"/>
                  <a:pt x="672" y="128"/>
                  <a:pt x="336" y="384"/>
                </a:cubicBezTo>
                <a:cubicBezTo>
                  <a:pt x="0" y="640"/>
                  <a:pt x="168" y="1312"/>
                  <a:pt x="192" y="1536"/>
                </a:cubicBezTo>
                <a:cubicBezTo>
                  <a:pt x="216" y="1760"/>
                  <a:pt x="432" y="1696"/>
                  <a:pt x="480" y="172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0" name="Freeform 68"/>
          <p:cNvSpPr>
            <a:spLocks/>
          </p:cNvSpPr>
          <p:nvPr/>
        </p:nvSpPr>
        <p:spPr bwMode="auto">
          <a:xfrm>
            <a:off x="4724400" y="2438400"/>
            <a:ext cx="990600" cy="1905000"/>
          </a:xfrm>
          <a:custGeom>
            <a:avLst/>
            <a:gdLst>
              <a:gd name="T0" fmla="*/ 0 w 792"/>
              <a:gd name="T1" fmla="*/ 0 h 1248"/>
              <a:gd name="T2" fmla="*/ 960582 w 792"/>
              <a:gd name="T3" fmla="*/ 439615 h 1248"/>
              <a:gd name="T4" fmla="*/ 180109 w 792"/>
              <a:gd name="T5" fmla="*/ 1905000 h 1248"/>
              <a:gd name="T6" fmla="*/ 0 60000 65536"/>
              <a:gd name="T7" fmla="*/ 0 60000 65536"/>
              <a:gd name="T8" fmla="*/ 0 60000 65536"/>
              <a:gd name="T9" fmla="*/ 0 w 792"/>
              <a:gd name="T10" fmla="*/ 0 h 1248"/>
              <a:gd name="T11" fmla="*/ 792 w 792"/>
              <a:gd name="T12" fmla="*/ 1248 h 1248"/>
            </a:gdLst>
            <a:ahLst/>
            <a:cxnLst>
              <a:cxn ang="T6">
                <a:pos x="T0" y="T1"/>
              </a:cxn>
              <a:cxn ang="T7">
                <a:pos x="T2" y="T3"/>
              </a:cxn>
              <a:cxn ang="T8">
                <a:pos x="T4" y="T5"/>
              </a:cxn>
            </a:cxnLst>
            <a:rect l="T9" t="T10" r="T11" b="T12"/>
            <a:pathLst>
              <a:path w="792" h="1248">
                <a:moveTo>
                  <a:pt x="0" y="0"/>
                </a:moveTo>
                <a:cubicBezTo>
                  <a:pt x="372" y="40"/>
                  <a:pt x="744" y="80"/>
                  <a:pt x="768" y="288"/>
                </a:cubicBezTo>
                <a:cubicBezTo>
                  <a:pt x="792" y="496"/>
                  <a:pt x="468" y="872"/>
                  <a:pt x="144" y="124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1" name="Freeform 69"/>
          <p:cNvSpPr>
            <a:spLocks/>
          </p:cNvSpPr>
          <p:nvPr/>
        </p:nvSpPr>
        <p:spPr bwMode="auto">
          <a:xfrm>
            <a:off x="4724400" y="2286000"/>
            <a:ext cx="3810000" cy="2667000"/>
          </a:xfrm>
          <a:custGeom>
            <a:avLst/>
            <a:gdLst>
              <a:gd name="T0" fmla="*/ 0 w 2992"/>
              <a:gd name="T1" fmla="*/ 0 h 1776"/>
              <a:gd name="T2" fmla="*/ 3361765 w 2992"/>
              <a:gd name="T3" fmla="*/ 576649 h 1776"/>
              <a:gd name="T4" fmla="*/ 2689412 w 2992"/>
              <a:gd name="T5" fmla="*/ 2667000 h 1776"/>
              <a:gd name="T6" fmla="*/ 0 60000 65536"/>
              <a:gd name="T7" fmla="*/ 0 60000 65536"/>
              <a:gd name="T8" fmla="*/ 0 60000 65536"/>
              <a:gd name="T9" fmla="*/ 0 w 2992"/>
              <a:gd name="T10" fmla="*/ 0 h 1776"/>
              <a:gd name="T11" fmla="*/ 2992 w 2992"/>
              <a:gd name="T12" fmla="*/ 1776 h 1776"/>
            </a:gdLst>
            <a:ahLst/>
            <a:cxnLst>
              <a:cxn ang="T6">
                <a:pos x="T0" y="T1"/>
              </a:cxn>
              <a:cxn ang="T7">
                <a:pos x="T2" y="T3"/>
              </a:cxn>
              <a:cxn ang="T8">
                <a:pos x="T4" y="T5"/>
              </a:cxn>
            </a:cxnLst>
            <a:rect l="T9" t="T10" r="T11" b="T12"/>
            <a:pathLst>
              <a:path w="2992" h="1776">
                <a:moveTo>
                  <a:pt x="0" y="0"/>
                </a:moveTo>
                <a:cubicBezTo>
                  <a:pt x="1144" y="44"/>
                  <a:pt x="2288" y="88"/>
                  <a:pt x="2640" y="384"/>
                </a:cubicBezTo>
                <a:cubicBezTo>
                  <a:pt x="2992" y="680"/>
                  <a:pt x="2552" y="1228"/>
                  <a:pt x="2112" y="1776"/>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2" name="Freeform 70"/>
          <p:cNvSpPr>
            <a:spLocks/>
          </p:cNvSpPr>
          <p:nvPr/>
        </p:nvSpPr>
        <p:spPr bwMode="auto">
          <a:xfrm>
            <a:off x="4724400" y="3048000"/>
            <a:ext cx="990600" cy="1447800"/>
          </a:xfrm>
          <a:custGeom>
            <a:avLst/>
            <a:gdLst>
              <a:gd name="T0" fmla="*/ 0 w 936"/>
              <a:gd name="T1" fmla="*/ 0 h 864"/>
              <a:gd name="T2" fmla="*/ 965200 w 936"/>
              <a:gd name="T3" fmla="*/ 965200 h 864"/>
              <a:gd name="T4" fmla="*/ 152400 w 936"/>
              <a:gd name="T5" fmla="*/ 1447800 h 864"/>
              <a:gd name="T6" fmla="*/ 0 60000 65536"/>
              <a:gd name="T7" fmla="*/ 0 60000 65536"/>
              <a:gd name="T8" fmla="*/ 0 60000 65536"/>
              <a:gd name="T9" fmla="*/ 0 w 936"/>
              <a:gd name="T10" fmla="*/ 0 h 864"/>
              <a:gd name="T11" fmla="*/ 936 w 936"/>
              <a:gd name="T12" fmla="*/ 864 h 864"/>
            </a:gdLst>
            <a:ahLst/>
            <a:cxnLst>
              <a:cxn ang="T6">
                <a:pos x="T0" y="T1"/>
              </a:cxn>
              <a:cxn ang="T7">
                <a:pos x="T2" y="T3"/>
              </a:cxn>
              <a:cxn ang="T8">
                <a:pos x="T4" y="T5"/>
              </a:cxn>
            </a:cxnLst>
            <a:rect l="T9" t="T10" r="T11" b="T12"/>
            <a:pathLst>
              <a:path w="936" h="864">
                <a:moveTo>
                  <a:pt x="0" y="0"/>
                </a:moveTo>
                <a:cubicBezTo>
                  <a:pt x="444" y="216"/>
                  <a:pt x="888" y="432"/>
                  <a:pt x="912" y="576"/>
                </a:cubicBezTo>
                <a:cubicBezTo>
                  <a:pt x="936" y="720"/>
                  <a:pt x="540" y="792"/>
                  <a:pt x="144" y="864"/>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3" name="Freeform 71"/>
          <p:cNvSpPr>
            <a:spLocks/>
          </p:cNvSpPr>
          <p:nvPr/>
        </p:nvSpPr>
        <p:spPr bwMode="auto">
          <a:xfrm>
            <a:off x="4724400" y="2819400"/>
            <a:ext cx="3810000" cy="2286000"/>
          </a:xfrm>
          <a:custGeom>
            <a:avLst/>
            <a:gdLst>
              <a:gd name="T0" fmla="*/ 0 w 3096"/>
              <a:gd name="T1" fmla="*/ 0 h 1488"/>
              <a:gd name="T2" fmla="*/ 3366977 w 3096"/>
              <a:gd name="T3" fmla="*/ 1401097 h 1488"/>
              <a:gd name="T4" fmla="*/ 2658140 w 3096"/>
              <a:gd name="T5" fmla="*/ 2286000 h 1488"/>
              <a:gd name="T6" fmla="*/ 0 60000 65536"/>
              <a:gd name="T7" fmla="*/ 0 60000 65536"/>
              <a:gd name="T8" fmla="*/ 0 60000 65536"/>
              <a:gd name="T9" fmla="*/ 0 w 3096"/>
              <a:gd name="T10" fmla="*/ 0 h 1488"/>
              <a:gd name="T11" fmla="*/ 3096 w 3096"/>
              <a:gd name="T12" fmla="*/ 1488 h 1488"/>
            </a:gdLst>
            <a:ahLst/>
            <a:cxnLst>
              <a:cxn ang="T6">
                <a:pos x="T0" y="T1"/>
              </a:cxn>
              <a:cxn ang="T7">
                <a:pos x="T2" y="T3"/>
              </a:cxn>
              <a:cxn ang="T8">
                <a:pos x="T4" y="T5"/>
              </a:cxn>
            </a:cxnLst>
            <a:rect l="T9" t="T10" r="T11" b="T12"/>
            <a:pathLst>
              <a:path w="3096" h="1488">
                <a:moveTo>
                  <a:pt x="0" y="0"/>
                </a:moveTo>
                <a:cubicBezTo>
                  <a:pt x="1188" y="332"/>
                  <a:pt x="2376" y="664"/>
                  <a:pt x="2736" y="912"/>
                </a:cubicBezTo>
                <a:cubicBezTo>
                  <a:pt x="3096" y="1160"/>
                  <a:pt x="2628" y="1324"/>
                  <a:pt x="2160" y="1488"/>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4" name="Freeform 72"/>
          <p:cNvSpPr>
            <a:spLocks/>
          </p:cNvSpPr>
          <p:nvPr/>
        </p:nvSpPr>
        <p:spPr bwMode="auto">
          <a:xfrm>
            <a:off x="2438400" y="2717800"/>
            <a:ext cx="1219200" cy="3022600"/>
          </a:xfrm>
          <a:custGeom>
            <a:avLst/>
            <a:gdLst>
              <a:gd name="T0" fmla="*/ 1219200 w 1008"/>
              <a:gd name="T1" fmla="*/ 177800 h 1904"/>
              <a:gd name="T2" fmla="*/ 812800 w 1008"/>
              <a:gd name="T3" fmla="*/ 406400 h 1904"/>
              <a:gd name="T4" fmla="*/ 754743 w 1008"/>
              <a:gd name="T5" fmla="*/ 2616200 h 1904"/>
              <a:gd name="T6" fmla="*/ 0 w 1008"/>
              <a:gd name="T7" fmla="*/ 2844800 h 1904"/>
              <a:gd name="T8" fmla="*/ 0 60000 65536"/>
              <a:gd name="T9" fmla="*/ 0 60000 65536"/>
              <a:gd name="T10" fmla="*/ 0 60000 65536"/>
              <a:gd name="T11" fmla="*/ 0 60000 65536"/>
              <a:gd name="T12" fmla="*/ 0 w 1008"/>
              <a:gd name="T13" fmla="*/ 0 h 1904"/>
              <a:gd name="T14" fmla="*/ 1008 w 1008"/>
              <a:gd name="T15" fmla="*/ 1904 h 1904"/>
            </a:gdLst>
            <a:ahLst/>
            <a:cxnLst>
              <a:cxn ang="T8">
                <a:pos x="T0" y="T1"/>
              </a:cxn>
              <a:cxn ang="T9">
                <a:pos x="T2" y="T3"/>
              </a:cxn>
              <a:cxn ang="T10">
                <a:pos x="T4" y="T5"/>
              </a:cxn>
              <a:cxn ang="T11">
                <a:pos x="T6" y="T7"/>
              </a:cxn>
            </a:cxnLst>
            <a:rect l="T12" t="T13" r="T14" b="T15"/>
            <a:pathLst>
              <a:path w="1008" h="1904">
                <a:moveTo>
                  <a:pt x="1008" y="112"/>
                </a:moveTo>
                <a:cubicBezTo>
                  <a:pt x="872" y="56"/>
                  <a:pt x="736" y="0"/>
                  <a:pt x="672" y="256"/>
                </a:cubicBezTo>
                <a:cubicBezTo>
                  <a:pt x="608" y="512"/>
                  <a:pt x="736" y="1392"/>
                  <a:pt x="624" y="1648"/>
                </a:cubicBezTo>
                <a:cubicBezTo>
                  <a:pt x="512" y="1904"/>
                  <a:pt x="256" y="1848"/>
                  <a:pt x="0" y="1792"/>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smtClean="0">
                <a:effectLst>
                  <a:outerShdw blurRad="38100" dist="38100" dir="2700000" algn="tl">
                    <a:srgbClr val="000000">
                      <a:alpha val="43137"/>
                    </a:srgbClr>
                  </a:outerShdw>
                </a:effectLst>
                <a:latin typeface="Arial" pitchFamily="34" charset="0"/>
                <a:cs typeface="Arial" pitchFamily="34" charset="0"/>
              </a:rPr>
              <a:t>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graphicFrame>
        <p:nvGraphicFramePr>
          <p:cNvPr id="8" name="Group 41"/>
          <p:cNvGraphicFramePr>
            <a:graphicFrameLocks noGrp="1"/>
          </p:cNvGraphicFramePr>
          <p:nvPr>
            <p:extLst>
              <p:ext uri="{D42A27DB-BD31-4B8C-83A1-F6EECF244321}">
                <p14:modId xmlns:p14="http://schemas.microsoft.com/office/powerpoint/2010/main" val="2618544418"/>
              </p:ext>
            </p:extLst>
          </p:nvPr>
        </p:nvGraphicFramePr>
        <p:xfrm>
          <a:off x="990600" y="2209800"/>
          <a:ext cx="7772400" cy="3581400"/>
        </p:xfrm>
        <a:graphic>
          <a:graphicData uri="http://schemas.openxmlformats.org/drawingml/2006/table">
            <a:tbl>
              <a:tblPr/>
              <a:tblGrid>
                <a:gridCol w="1981200">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1943100">
                  <a:extLst>
                    <a:ext uri="{9D8B030D-6E8A-4147-A177-3AD203B41FA5}">
                      <a16:colId xmlns:a16="http://schemas.microsoft.com/office/drawing/2014/main" xmlns="" val="20002"/>
                    </a:ext>
                  </a:extLst>
                </a:gridCol>
                <a:gridCol w="1943100">
                  <a:extLst>
                    <a:ext uri="{9D8B030D-6E8A-4147-A177-3AD203B41FA5}">
                      <a16:colId xmlns:a16="http://schemas.microsoft.com/office/drawing/2014/main" xmlns="" val="20003"/>
                    </a:ext>
                  </a:extLst>
                </a:gridCol>
              </a:tblGrid>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Arial" pitchFamily="34" charset="0"/>
                        <a:ea typeface="新細明體" pitchFamily="18" charset="-120"/>
                        <a:cs typeface="Arial" pitchFamily="34" charset="0"/>
                      </a:endParaRP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FF3300"/>
                          </a:solidFill>
                          <a:effectLst/>
                          <a:latin typeface="Arial" pitchFamily="34" charset="0"/>
                          <a:ea typeface="新細明體" pitchFamily="18" charset="-120"/>
                          <a:cs typeface="Arial" pitchFamily="34" charset="0"/>
                        </a:rPr>
                        <a:t>private</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FF3300"/>
                          </a:solidFill>
                          <a:effectLst/>
                          <a:latin typeface="Arial" pitchFamily="34" charset="0"/>
                          <a:ea typeface="新細明體" pitchFamily="18" charset="-120"/>
                          <a:cs typeface="Arial" pitchFamily="34" charset="0"/>
                        </a:rPr>
                        <a:t>Protected</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FF3300"/>
                          </a:solidFill>
                          <a:effectLst/>
                          <a:latin typeface="Arial" pitchFamily="34" charset="0"/>
                          <a:ea typeface="新細明體" pitchFamily="18" charset="-120"/>
                          <a:cs typeface="Arial" pitchFamily="34" charset="0"/>
                        </a:rPr>
                        <a:t>public</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159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0070C0"/>
                          </a:solidFill>
                          <a:effectLst/>
                          <a:latin typeface="Arial" pitchFamily="34" charset="0"/>
                          <a:ea typeface="新細明體" pitchFamily="18" charset="-120"/>
                          <a:cs typeface="Arial" pitchFamily="34" charset="0"/>
                        </a:rPr>
                        <a:t>private</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0070C0"/>
                          </a:solidFill>
                          <a:effectLst/>
                          <a:latin typeface="Arial" pitchFamily="34" charset="0"/>
                          <a:ea typeface="新細明體" pitchFamily="18" charset="-120"/>
                          <a:cs typeface="Arial" pitchFamily="34" charset="0"/>
                        </a:rPr>
                        <a:t>protected</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397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0070C0"/>
                          </a:solidFill>
                          <a:effectLst/>
                          <a:latin typeface="Arial" pitchFamily="34" charset="0"/>
                          <a:ea typeface="新細明體" pitchFamily="18" charset="-120"/>
                          <a:cs typeface="Arial" pitchFamily="34" charset="0"/>
                        </a:rPr>
                        <a:t>public</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 name="Text Box 42"/>
          <p:cNvSpPr txBox="1">
            <a:spLocks noChangeArrowheads="1"/>
          </p:cNvSpPr>
          <p:nvPr/>
        </p:nvSpPr>
        <p:spPr bwMode="auto">
          <a:xfrm>
            <a:off x="3429000" y="1676400"/>
            <a:ext cx="3048000" cy="400110"/>
          </a:xfrm>
          <a:prstGeom prst="rect">
            <a:avLst/>
          </a:prstGeom>
          <a:noFill/>
          <a:ln w="9525">
            <a:noFill/>
            <a:miter lim="800000"/>
            <a:headEnd/>
            <a:tailEnd/>
          </a:ln>
          <a:effectLst/>
        </p:spPr>
        <p:txBody>
          <a:bodyPr wrap="square">
            <a:spAutoFit/>
          </a:bodyPr>
          <a:lstStyle/>
          <a:p>
            <a:pPr algn="ctr"/>
            <a:r>
              <a:rPr lang="en-US" altLang="zh-TW">
                <a:ea typeface="新細明體" pitchFamily="18" charset="-120"/>
              </a:rPr>
              <a:t>Type of Inheritance</a:t>
            </a:r>
          </a:p>
        </p:txBody>
      </p:sp>
      <p:sp>
        <p:nvSpPr>
          <p:cNvPr id="10" name="Text Box 43"/>
          <p:cNvSpPr txBox="1">
            <a:spLocks noChangeArrowheads="1"/>
          </p:cNvSpPr>
          <p:nvPr/>
        </p:nvSpPr>
        <p:spPr bwMode="auto">
          <a:xfrm>
            <a:off x="457200" y="2209800"/>
            <a:ext cx="461665" cy="3657600"/>
          </a:xfrm>
          <a:prstGeom prst="rect">
            <a:avLst/>
          </a:prstGeom>
          <a:noFill/>
          <a:ln w="9525">
            <a:noFill/>
            <a:miter lim="800000"/>
            <a:headEnd/>
            <a:tailEnd/>
          </a:ln>
          <a:effectLst/>
        </p:spPr>
        <p:txBody>
          <a:bodyPr vert="eaVert" wrap="square">
            <a:spAutoFit/>
          </a:bodyPr>
          <a:lstStyle/>
          <a:p>
            <a:pPr algn="ctr"/>
            <a:r>
              <a:rPr lang="en-US" altLang="zh-TW" sz="1800" b="1">
                <a:ea typeface="新細明體" pitchFamily="18" charset="-120"/>
              </a:rPr>
              <a:t>Access </a:t>
            </a:r>
            <a:r>
              <a:rPr lang="en-US" altLang="zh-TW" sz="1800" b="1" smtClean="0">
                <a:ea typeface="新細明體" pitchFamily="18" charset="-120"/>
              </a:rPr>
              <a:t>Control for </a:t>
            </a:r>
            <a:r>
              <a:rPr lang="en-US" altLang="zh-TW" sz="1800" b="1">
                <a:ea typeface="新細明體" pitchFamily="18" charset="-120"/>
              </a:rPr>
              <a:t>Members</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smtClean="0">
                <a:effectLst>
                  <a:outerShdw blurRad="38100" dist="38100" dir="2700000" algn="tl">
                    <a:srgbClr val="000000">
                      <a:alpha val="43137"/>
                    </a:srgbClr>
                  </a:outerShdw>
                </a:effectLst>
                <a:latin typeface="Arial" pitchFamily="34" charset="0"/>
                <a:cs typeface="Arial" pitchFamily="34" charset="0"/>
              </a:rPr>
              <a:t>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graphicFrame>
        <p:nvGraphicFramePr>
          <p:cNvPr id="1026" name="Object 41"/>
          <p:cNvGraphicFramePr>
            <a:graphicFrameLocks noChangeAspect="1"/>
          </p:cNvGraphicFramePr>
          <p:nvPr/>
        </p:nvGraphicFramePr>
        <p:xfrm>
          <a:off x="-304800" y="1295400"/>
          <a:ext cx="9601200" cy="5943600"/>
        </p:xfrm>
        <a:graphic>
          <a:graphicData uri="http://schemas.openxmlformats.org/presentationml/2006/ole">
            <mc:AlternateContent xmlns:mc="http://schemas.openxmlformats.org/markup-compatibility/2006">
              <mc:Choice xmlns:v="urn:schemas-microsoft-com:vml" Requires="v">
                <p:oleObj spid="_x0000_s1100" name="Document" r:id="rId4" imgW="7872840" imgH="4114800" progId="Word.Document.8">
                  <p:embed/>
                </p:oleObj>
              </mc:Choice>
              <mc:Fallback>
                <p:oleObj name="Document" r:id="rId4" imgW="7872840" imgH="4114800" progId="Word.Document.8">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95400"/>
                        <a:ext cx="9601200" cy="594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Text Box 3"/>
          <p:cNvSpPr txBox="1">
            <a:spLocks noChangeArrowheads="1"/>
          </p:cNvSpPr>
          <p:nvPr/>
        </p:nvSpPr>
        <p:spPr bwMode="auto">
          <a:xfrm>
            <a:off x="1632602" y="1673165"/>
            <a:ext cx="981358" cy="400110"/>
          </a:xfrm>
          <a:prstGeom prst="rect">
            <a:avLst/>
          </a:prstGeom>
          <a:noFill/>
          <a:ln w="9525">
            <a:noFill/>
            <a:miter lim="800000"/>
            <a:headEnd/>
            <a:tailEnd/>
          </a:ln>
          <a:effectLst/>
        </p:spPr>
        <p:txBody>
          <a:bodyPr wrap="none">
            <a:spAutoFit/>
          </a:bodyPr>
          <a:lstStyle/>
          <a:p>
            <a:pPr algn="ctr"/>
            <a:r>
              <a:rPr lang="en-US" altLang="zh-TW" b="0">
                <a:ea typeface="新細明體" pitchFamily="18" charset="-120"/>
              </a:rPr>
              <a:t>mother</a:t>
            </a:r>
          </a:p>
        </p:txBody>
      </p:sp>
      <p:sp>
        <p:nvSpPr>
          <p:cNvPr id="9" name="Text Box 4"/>
          <p:cNvSpPr txBox="1">
            <a:spLocks noChangeArrowheads="1"/>
          </p:cNvSpPr>
          <p:nvPr/>
        </p:nvSpPr>
        <p:spPr bwMode="auto">
          <a:xfrm>
            <a:off x="914400" y="2739965"/>
            <a:ext cx="119616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daughter</a:t>
            </a:r>
          </a:p>
        </p:txBody>
      </p:sp>
      <p:sp>
        <p:nvSpPr>
          <p:cNvPr id="10" name="Text Box 5"/>
          <p:cNvSpPr txBox="1">
            <a:spLocks noChangeArrowheads="1"/>
          </p:cNvSpPr>
          <p:nvPr/>
        </p:nvSpPr>
        <p:spPr bwMode="auto">
          <a:xfrm>
            <a:off x="2439988" y="2739965"/>
            <a:ext cx="59824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son</a:t>
            </a:r>
          </a:p>
        </p:txBody>
      </p:sp>
      <p:sp>
        <p:nvSpPr>
          <p:cNvPr id="11" name="Rectangle 6"/>
          <p:cNvSpPr>
            <a:spLocks noChangeArrowheads="1"/>
          </p:cNvSpPr>
          <p:nvPr/>
        </p:nvSpPr>
        <p:spPr bwMode="auto">
          <a:xfrm>
            <a:off x="228600" y="3501965"/>
            <a:ext cx="30480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protected</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x, y;</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set(</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a,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z;</a:t>
            </a:r>
          </a:p>
          <a:p>
            <a:pPr marL="342900" indent="-342900">
              <a:spcBef>
                <a:spcPct val="20000"/>
              </a:spcBef>
            </a:pPr>
            <a:r>
              <a:rPr lang="en-US" altLang="zh-TW" sz="2000"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2" name="Rectangle 7"/>
          <p:cNvSpPr>
            <a:spLocks noChangeArrowheads="1"/>
          </p:cNvSpPr>
          <p:nvPr/>
        </p:nvSpPr>
        <p:spPr bwMode="auto">
          <a:xfrm>
            <a:off x="4724400" y="1444565"/>
            <a:ext cx="39624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daughter :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a;</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 ( );</a:t>
            </a:r>
          </a:p>
          <a:p>
            <a:pPr marL="342900" indent="-342900">
              <a:spcBef>
                <a:spcPct val="20000"/>
              </a:spcBef>
            </a:pPr>
            <a:r>
              <a:rPr lang="en-US" altLang="zh-TW" sz="2000"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3" name="Line 10"/>
          <p:cNvSpPr>
            <a:spLocks noChangeShapeType="1"/>
          </p:cNvSpPr>
          <p:nvPr/>
        </p:nvSpPr>
        <p:spPr bwMode="auto">
          <a:xfrm flipH="1">
            <a:off x="1524000" y="2130365"/>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Rectangle 13"/>
          <p:cNvSpPr>
            <a:spLocks noChangeArrowheads="1"/>
          </p:cNvSpPr>
          <p:nvPr/>
        </p:nvSpPr>
        <p:spPr bwMode="auto">
          <a:xfrm>
            <a:off x="4648200" y="3806765"/>
            <a:ext cx="40386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daughter :: foo ( ){</a:t>
            </a:r>
          </a:p>
          <a:p>
            <a:pPr marL="342900" indent="-342900">
              <a:spcBef>
                <a:spcPct val="20000"/>
              </a:spcBef>
            </a:pPr>
            <a:r>
              <a:rPr lang="en-US" altLang="zh-TW" sz="2000" b="0">
                <a:solidFill>
                  <a:schemeClr val="tx1">
                    <a:lumMod val="95000"/>
                    <a:lumOff val="5000"/>
                  </a:schemeClr>
                </a:solidFill>
                <a:ea typeface="新細明體" pitchFamily="18" charset="-120"/>
              </a:rPr>
              <a:t>	x = y = 20;</a:t>
            </a:r>
          </a:p>
          <a:p>
            <a:pPr marL="342900" indent="-342900">
              <a:spcBef>
                <a:spcPct val="20000"/>
              </a:spcBef>
            </a:pPr>
            <a:r>
              <a:rPr lang="en-US" altLang="zh-TW" sz="2000" b="0">
                <a:solidFill>
                  <a:schemeClr val="tx1">
                    <a:lumMod val="95000"/>
                    <a:lumOff val="5000"/>
                  </a:schemeClr>
                </a:solidFill>
                <a:ea typeface="新細明體" pitchFamily="18" charset="-120"/>
              </a:rPr>
              <a:t>	set(5, 10); </a:t>
            </a:r>
          </a:p>
          <a:p>
            <a:pPr marL="342900" indent="-342900">
              <a:spcBef>
                <a:spcPct val="20000"/>
              </a:spcBef>
            </a:pPr>
            <a:r>
              <a:rPr lang="en-US" altLang="zh-TW" sz="2000" b="0">
                <a:solidFill>
                  <a:schemeClr val="tx1">
                    <a:lumMod val="95000"/>
                    <a:lumOff val="5000"/>
                  </a:schemeClr>
                </a:solidFill>
                <a:ea typeface="新細明體" pitchFamily="18" charset="-120"/>
              </a:rPr>
              <a:t>	cout&lt;&lt;“value of a ”&lt;&lt;a&lt;&lt;endl; </a:t>
            </a:r>
          </a:p>
          <a:p>
            <a:pPr marL="342900" indent="-342900">
              <a:spcBef>
                <a:spcPct val="20000"/>
              </a:spcBef>
            </a:pPr>
            <a:r>
              <a:rPr lang="en-US" altLang="zh-TW" sz="2000" b="0">
                <a:solidFill>
                  <a:schemeClr val="tx1">
                    <a:lumMod val="95000"/>
                    <a:lumOff val="5000"/>
                  </a:schemeClr>
                </a:solidFill>
                <a:ea typeface="新細明體" pitchFamily="18" charset="-120"/>
              </a:rPr>
              <a:t>	z = 100</a:t>
            </a:r>
            <a:r>
              <a:rPr lang="en-US" altLang="zh-TW" sz="2000" b="0" smtClean="0">
                <a:solidFill>
                  <a:schemeClr val="tx1">
                    <a:lumMod val="95000"/>
                    <a:lumOff val="5000"/>
                  </a:schemeClr>
                </a:solidFill>
                <a:ea typeface="新細明體" pitchFamily="18" charset="-120"/>
              </a:rPr>
              <a:t>;</a:t>
            </a:r>
            <a:endParaRPr lang="en-US" altLang="zh-TW" sz="1800" b="0">
              <a:solidFill>
                <a:schemeClr val="tx1">
                  <a:lumMod val="95000"/>
                  <a:lumOff val="5000"/>
                </a:schemeClr>
              </a:solidFill>
              <a:ea typeface="新細明體" pitchFamily="18" charset="-120"/>
            </a:endParaRPr>
          </a:p>
          <a:p>
            <a:pPr marL="342900" indent="-342900">
              <a:spcBef>
                <a:spcPct val="20000"/>
              </a:spcBef>
            </a:pPr>
            <a:r>
              <a:rPr lang="en-US" altLang="zh-TW"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5" name="Line 14"/>
          <p:cNvSpPr>
            <a:spLocks noChangeShapeType="1"/>
          </p:cNvSpPr>
          <p:nvPr/>
        </p:nvSpPr>
        <p:spPr bwMode="auto">
          <a:xfrm flipV="1">
            <a:off x="1752600" y="4416365"/>
            <a:ext cx="3200400" cy="762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6" name="Line 15"/>
          <p:cNvSpPr>
            <a:spLocks noChangeShapeType="1"/>
          </p:cNvSpPr>
          <p:nvPr/>
        </p:nvSpPr>
        <p:spPr bwMode="auto">
          <a:xfrm flipV="1">
            <a:off x="3048000" y="4797365"/>
            <a:ext cx="1981200" cy="3810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7" name="Freeform 20"/>
          <p:cNvSpPr>
            <a:spLocks/>
          </p:cNvSpPr>
          <p:nvPr/>
        </p:nvSpPr>
        <p:spPr bwMode="auto">
          <a:xfrm>
            <a:off x="6858000" y="2435165"/>
            <a:ext cx="12446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Text Box 21"/>
          <p:cNvSpPr txBox="1">
            <a:spLocks noChangeArrowheads="1"/>
          </p:cNvSpPr>
          <p:nvPr/>
        </p:nvSpPr>
        <p:spPr bwMode="auto">
          <a:xfrm>
            <a:off x="3341668" y="6229290"/>
            <a:ext cx="5878532" cy="400110"/>
          </a:xfrm>
          <a:prstGeom prst="rect">
            <a:avLst/>
          </a:prstGeom>
          <a:noFill/>
          <a:ln w="9525">
            <a:noFill/>
            <a:miter lim="800000"/>
            <a:headEnd/>
            <a:tailEnd/>
          </a:ln>
          <a:effectLst/>
        </p:spPr>
        <p:txBody>
          <a:bodyPr wrap="none">
            <a:spAutoFit/>
          </a:bodyPr>
          <a:lstStyle/>
          <a:p>
            <a:r>
              <a:rPr lang="en-US" altLang="zh-TW" sz="2000" b="0">
                <a:solidFill>
                  <a:schemeClr val="accent2"/>
                </a:solidFill>
                <a:ea typeface="新細明體" pitchFamily="18" charset="-120"/>
              </a:rPr>
              <a:t>daughter</a:t>
            </a:r>
            <a:r>
              <a:rPr lang="en-US" altLang="zh-TW" sz="2000" b="0">
                <a:ea typeface="新細明體" pitchFamily="18" charset="-120"/>
              </a:rPr>
              <a:t> can access 3 of the 4 inherited members</a:t>
            </a:r>
            <a:endParaRPr lang="en-US" altLang="zh-TW" sz="2000" b="0">
              <a:solidFill>
                <a:schemeClr val="accent2"/>
              </a:solidFill>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22" presetClass="entr" presetSubtype="2"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2</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Text Box 3"/>
          <p:cNvSpPr txBox="1">
            <a:spLocks noChangeArrowheads="1"/>
          </p:cNvSpPr>
          <p:nvPr/>
        </p:nvSpPr>
        <p:spPr bwMode="auto">
          <a:xfrm>
            <a:off x="1480202" y="1676400"/>
            <a:ext cx="981358" cy="400110"/>
          </a:xfrm>
          <a:prstGeom prst="rect">
            <a:avLst/>
          </a:prstGeom>
          <a:noFill/>
          <a:ln w="9525">
            <a:noFill/>
            <a:miter lim="800000"/>
            <a:headEnd/>
            <a:tailEnd/>
          </a:ln>
          <a:effectLst/>
        </p:spPr>
        <p:txBody>
          <a:bodyPr wrap="none">
            <a:spAutoFit/>
          </a:bodyPr>
          <a:lstStyle/>
          <a:p>
            <a:pPr algn="ctr"/>
            <a:r>
              <a:rPr lang="en-US" altLang="zh-TW" b="0">
                <a:ea typeface="新細明體" pitchFamily="18" charset="-120"/>
              </a:rPr>
              <a:t>mother</a:t>
            </a:r>
          </a:p>
        </p:txBody>
      </p:sp>
      <p:sp>
        <p:nvSpPr>
          <p:cNvPr id="9" name="Text Box 4"/>
          <p:cNvSpPr txBox="1">
            <a:spLocks noChangeArrowheads="1"/>
          </p:cNvSpPr>
          <p:nvPr/>
        </p:nvSpPr>
        <p:spPr bwMode="auto">
          <a:xfrm>
            <a:off x="762000" y="2743200"/>
            <a:ext cx="119616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daughter</a:t>
            </a:r>
          </a:p>
        </p:txBody>
      </p:sp>
      <p:sp>
        <p:nvSpPr>
          <p:cNvPr id="10" name="Text Box 5"/>
          <p:cNvSpPr txBox="1">
            <a:spLocks noChangeArrowheads="1"/>
          </p:cNvSpPr>
          <p:nvPr/>
        </p:nvSpPr>
        <p:spPr bwMode="auto">
          <a:xfrm>
            <a:off x="2287588" y="2743200"/>
            <a:ext cx="59824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son</a:t>
            </a:r>
          </a:p>
        </p:txBody>
      </p:sp>
      <p:sp>
        <p:nvSpPr>
          <p:cNvPr id="11" name="Rectangle 6"/>
          <p:cNvSpPr>
            <a:spLocks noChangeArrowheads="1"/>
          </p:cNvSpPr>
          <p:nvPr/>
        </p:nvSpPr>
        <p:spPr bwMode="auto">
          <a:xfrm>
            <a:off x="228600" y="3505200"/>
            <a:ext cx="31242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protected</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x, y;</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set(</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a,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z;</a:t>
            </a:r>
          </a:p>
          <a:p>
            <a:pPr marL="342900" indent="-342900">
              <a:spcBef>
                <a:spcPct val="20000"/>
              </a:spcBef>
            </a:pPr>
            <a:r>
              <a:rPr lang="en-US" altLang="zh-TW" sz="2000"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2" name="Rectangle 7"/>
          <p:cNvSpPr>
            <a:spLocks noChangeArrowheads="1"/>
          </p:cNvSpPr>
          <p:nvPr/>
        </p:nvSpPr>
        <p:spPr bwMode="auto">
          <a:xfrm>
            <a:off x="4191000" y="1447800"/>
            <a:ext cx="44958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son : </a:t>
            </a:r>
            <a:r>
              <a:rPr lang="en-US" altLang="zh-TW" sz="2000" b="0" smtClean="0">
                <a:solidFill>
                  <a:srgbClr val="0000FF"/>
                </a:solidFill>
                <a:ea typeface="新細明體" pitchFamily="18" charset="-120"/>
              </a:rPr>
              <a:t>private</a:t>
            </a:r>
            <a:r>
              <a:rPr lang="en-US" altLang="zh-TW" sz="2000" b="0" smtClean="0">
                <a:solidFill>
                  <a:schemeClr val="tx1">
                    <a:lumMod val="95000"/>
                    <a:lumOff val="5000"/>
                  </a:schemeClr>
                </a:solidFill>
                <a:ea typeface="新細明體" pitchFamily="18" charset="-120"/>
              </a:rPr>
              <a:t> </a:t>
            </a:r>
            <a:r>
              <a:rPr lang="en-US" altLang="zh-TW" sz="2000" b="0">
                <a:solidFill>
                  <a:schemeClr val="tx1">
                    <a:lumMod val="95000"/>
                    <a:lumOff val="5000"/>
                  </a:schemeClr>
                </a:solidFill>
                <a:ea typeface="新細明體" pitchFamily="18" charset="-120"/>
              </a:rPr>
              <a:t>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 ( );</a:t>
            </a:r>
          </a:p>
          <a:p>
            <a:pPr marL="342900" indent="-342900">
              <a:spcBef>
                <a:spcPct val="20000"/>
              </a:spcBef>
            </a:pPr>
            <a:r>
              <a:rPr lang="en-US" altLang="zh-TW" sz="2000"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3" name="Line 8"/>
          <p:cNvSpPr>
            <a:spLocks noChangeShapeType="1"/>
          </p:cNvSpPr>
          <p:nvPr/>
        </p:nvSpPr>
        <p:spPr bwMode="auto">
          <a:xfrm flipH="1">
            <a:off x="13716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Line 9"/>
          <p:cNvSpPr>
            <a:spLocks noChangeShapeType="1"/>
          </p:cNvSpPr>
          <p:nvPr/>
        </p:nvSpPr>
        <p:spPr bwMode="auto">
          <a:xfrm>
            <a:off x="22098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5" name="Rectangle 10"/>
          <p:cNvSpPr>
            <a:spLocks noChangeArrowheads="1"/>
          </p:cNvSpPr>
          <p:nvPr/>
        </p:nvSpPr>
        <p:spPr bwMode="auto">
          <a:xfrm>
            <a:off x="4191000" y="3810000"/>
            <a:ext cx="44958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son :: foo (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x = y = 20</a:t>
            </a:r>
            <a:r>
              <a:rPr lang="en-US" altLang="zh-TW" sz="2000" smtClean="0">
                <a:solidFill>
                  <a:schemeClr val="tx1">
                    <a:lumMod val="95000"/>
                    <a:lumOff val="5000"/>
                  </a:schemeClr>
                </a:solidFill>
                <a:ea typeface="新細明體" pitchFamily="18" charset="-120"/>
              </a:rPr>
              <a:t>;</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set(5, 10); </a:t>
            </a:r>
          </a:p>
          <a:p>
            <a:pPr marL="342900" indent="-342900">
              <a:spcBef>
                <a:spcPct val="20000"/>
              </a:spcBef>
            </a:pPr>
            <a:r>
              <a:rPr lang="en-US" altLang="zh-TW" sz="2000" b="0">
                <a:solidFill>
                  <a:schemeClr val="tx1">
                    <a:lumMod val="95000"/>
                    <a:lumOff val="5000"/>
                  </a:schemeClr>
                </a:solidFill>
                <a:ea typeface="新細明體" pitchFamily="18" charset="-120"/>
              </a:rPr>
              <a:t>	cout</a:t>
            </a:r>
            <a:r>
              <a:rPr lang="en-US" altLang="zh-TW" sz="2000" b="0" smtClean="0">
                <a:solidFill>
                  <a:schemeClr val="tx1">
                    <a:lumMod val="95000"/>
                    <a:lumOff val="5000"/>
                  </a:schemeClr>
                </a:solidFill>
                <a:ea typeface="新細明體" pitchFamily="18" charset="-120"/>
              </a:rPr>
              <a:t>&lt;&lt;“value </a:t>
            </a:r>
            <a:r>
              <a:rPr lang="en-US" altLang="zh-TW" sz="2000" b="0">
                <a:solidFill>
                  <a:schemeClr val="tx1">
                    <a:lumMod val="95000"/>
                    <a:lumOff val="5000"/>
                  </a:schemeClr>
                </a:solidFill>
                <a:ea typeface="新細明體" pitchFamily="18" charset="-120"/>
              </a:rPr>
              <a:t>of b </a:t>
            </a:r>
            <a:r>
              <a:rPr lang="en-US" altLang="zh-TW" sz="2000" b="0" smtClean="0">
                <a:solidFill>
                  <a:schemeClr val="tx1">
                    <a:lumMod val="95000"/>
                    <a:lumOff val="5000"/>
                  </a:schemeClr>
                </a:solidFill>
                <a:ea typeface="新細明體" pitchFamily="18" charset="-120"/>
              </a:rPr>
              <a:t>”&lt;&lt;</a:t>
            </a:r>
            <a:r>
              <a:rPr lang="en-US" altLang="zh-TW" sz="2000" b="0">
                <a:solidFill>
                  <a:schemeClr val="tx1">
                    <a:lumMod val="95000"/>
                    <a:lumOff val="5000"/>
                  </a:schemeClr>
                </a:solidFill>
                <a:ea typeface="新細明體" pitchFamily="18" charset="-120"/>
              </a:rPr>
              <a:t>b&lt;&lt;endl;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z = 100</a:t>
            </a:r>
            <a:r>
              <a:rPr lang="en-US" altLang="zh-TW" sz="2000" smtClean="0">
                <a:solidFill>
                  <a:schemeClr val="tx1">
                    <a:lumMod val="95000"/>
                    <a:lumOff val="5000"/>
                  </a:schemeClr>
                </a:solidFill>
                <a:ea typeface="新細明體" pitchFamily="18" charset="-120"/>
              </a:rPr>
              <a:t>;</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7" name="Freeform 14"/>
          <p:cNvSpPr>
            <a:spLocks/>
          </p:cNvSpPr>
          <p:nvPr/>
        </p:nvSpPr>
        <p:spPr bwMode="auto">
          <a:xfrm>
            <a:off x="6629400" y="2362200"/>
            <a:ext cx="10668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Line 15"/>
          <p:cNvSpPr>
            <a:spLocks noChangeShapeType="1"/>
          </p:cNvSpPr>
          <p:nvPr/>
        </p:nvSpPr>
        <p:spPr bwMode="auto">
          <a:xfrm flipV="1">
            <a:off x="3352800" y="5029200"/>
            <a:ext cx="1219200" cy="152400"/>
          </a:xfrm>
          <a:prstGeom prst="line">
            <a:avLst/>
          </a:prstGeom>
          <a:noFill/>
          <a:ln w="28575">
            <a:solidFill>
              <a:schemeClr val="tx1"/>
            </a:solidFill>
            <a:prstDash val="dash"/>
            <a:round/>
            <a:headEnd type="triangle" w="med" len="med"/>
            <a:tailEnd/>
          </a:ln>
          <a:effectLst/>
        </p:spPr>
        <p:txBody>
          <a:bodyPr/>
          <a:lstStyle/>
          <a:p>
            <a:endParaRPr lang="en-US"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Phương thức thiết lập của lớp cơ sở </a:t>
            </a:r>
            <a:r>
              <a:rPr lang="en-US" sz="2800" smtClean="0">
                <a:solidFill>
                  <a:srgbClr val="FF3300"/>
                </a:solidFill>
                <a:latin typeface="Arial" pitchFamily="34" charset="0"/>
                <a:cs typeface="Arial" pitchFamily="34" charset="0"/>
              </a:rPr>
              <a:t>luôn luôn được gọi </a:t>
            </a:r>
            <a:r>
              <a:rPr lang="en-US" sz="2800" smtClean="0">
                <a:solidFill>
                  <a:schemeClr val="tx1">
                    <a:lumMod val="95000"/>
                    <a:lumOff val="5000"/>
                  </a:schemeClr>
                </a:solidFill>
                <a:latin typeface="Arial" pitchFamily="34" charset="0"/>
                <a:cs typeface="Arial" pitchFamily="34" charset="0"/>
              </a:rPr>
              <a:t>mỗi khi có một đối tượng của lớp dẫn xuất được tạo ra.</a:t>
            </a: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mọi phương thức thiết lập của lớp cơ sở đều đòi hỏi phải cung cấp tham số thì lớp con bắt buộc phải có phương thức thiết lập để cung cấp các tham số đó</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1:</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7" name="Rectangle 4"/>
          <p:cNvSpPr>
            <a:spLocks noChangeArrowheads="1"/>
          </p:cNvSpPr>
          <p:nvPr/>
        </p:nvSpPr>
        <p:spPr bwMode="auto">
          <a:xfrm>
            <a:off x="609600" y="2133600"/>
            <a:ext cx="4953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 “A:default”&lt;&lt;endl</a:t>
            </a: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&lt;&lt;“A:parameter”&lt;&lt;endl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8" name="Rectangle 5"/>
          <p:cNvSpPr>
            <a:spLocks noChangeArrowheads="1"/>
          </p:cNvSpPr>
          <p:nvPr/>
        </p:nvSpPr>
        <p:spPr bwMode="auto">
          <a:xfrm>
            <a:off x="5791200" y="2133600"/>
            <a:ext cx="3124200" cy="31242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B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B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&lt;&lt;“B”&lt;&lt;endl</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9" name="Text Box 6"/>
          <p:cNvSpPr txBox="1">
            <a:spLocks noChangeArrowheads="1"/>
          </p:cNvSpPr>
          <p:nvPr/>
        </p:nvSpPr>
        <p:spPr bwMode="auto">
          <a:xfrm>
            <a:off x="4313237" y="5921514"/>
            <a:ext cx="1325563" cy="457200"/>
          </a:xfrm>
          <a:prstGeom prst="rect">
            <a:avLst/>
          </a:prstGeom>
          <a:solidFill>
            <a:srgbClr val="FFCCFF"/>
          </a:solidFill>
          <a:ln w="9525">
            <a:noFill/>
            <a:miter lim="800000"/>
            <a:headEnd/>
            <a:tailEnd/>
          </a:ln>
          <a:effectLst/>
        </p:spPr>
        <p:txBody>
          <a:bodyPr wrap="none">
            <a:spAutoFit/>
          </a:bodyPr>
          <a:lstStyle/>
          <a:p>
            <a:r>
              <a:rPr lang="en-US" altLang="zh-TW">
                <a:ea typeface="新細明體" pitchFamily="18" charset="-120"/>
              </a:rPr>
              <a:t>B test(1);</a:t>
            </a:r>
          </a:p>
        </p:txBody>
      </p:sp>
      <p:sp>
        <p:nvSpPr>
          <p:cNvPr id="10" name="Text Box 7"/>
          <p:cNvSpPr txBox="1">
            <a:spLocks noChangeArrowheads="1"/>
          </p:cNvSpPr>
          <p:nvPr/>
        </p:nvSpPr>
        <p:spPr bwMode="auto">
          <a:xfrm>
            <a:off x="6934200" y="5769114"/>
            <a:ext cx="1752600" cy="707886"/>
          </a:xfrm>
          <a:prstGeom prst="rect">
            <a:avLst/>
          </a:prstGeom>
          <a:solidFill>
            <a:schemeClr val="hlink"/>
          </a:solidFill>
          <a:ln w="9525">
            <a:noFill/>
            <a:miter lim="800000"/>
            <a:headEnd/>
            <a:tailEnd/>
          </a:ln>
          <a:effectLst/>
        </p:spPr>
        <p:txBody>
          <a:bodyPr wrap="square">
            <a:spAutoFit/>
          </a:bodyPr>
          <a:lstStyle/>
          <a:p>
            <a:r>
              <a:rPr lang="en-US" altLang="zh-TW">
                <a:ea typeface="新細明體" pitchFamily="18" charset="-120"/>
              </a:rPr>
              <a:t>A:default</a:t>
            </a:r>
          </a:p>
          <a:p>
            <a:r>
              <a:rPr lang="en-US" altLang="zh-TW">
                <a:ea typeface="新細明體" pitchFamily="18" charset="-120"/>
              </a:rPr>
              <a:t>B</a:t>
            </a:r>
          </a:p>
        </p:txBody>
      </p:sp>
      <p:sp>
        <p:nvSpPr>
          <p:cNvPr id="11" name="Text Box 8"/>
          <p:cNvSpPr txBox="1">
            <a:spLocks noChangeArrowheads="1"/>
          </p:cNvSpPr>
          <p:nvPr/>
        </p:nvSpPr>
        <p:spPr bwMode="auto">
          <a:xfrm>
            <a:off x="5867400" y="5540514"/>
            <a:ext cx="901700" cy="396875"/>
          </a:xfrm>
          <a:prstGeom prst="rect">
            <a:avLst/>
          </a:prstGeom>
          <a:noFill/>
          <a:ln w="9525">
            <a:noFill/>
            <a:miter lim="800000"/>
            <a:headEnd/>
            <a:tailEnd/>
          </a:ln>
          <a:effectLst/>
        </p:spPr>
        <p:txBody>
          <a:bodyPr wrap="none">
            <a:spAutoFit/>
          </a:bodyPr>
          <a:lstStyle/>
          <a:p>
            <a:r>
              <a:rPr lang="en-US" altLang="zh-TW" sz="200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2:</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12" name="Rectangle 4"/>
          <p:cNvSpPr>
            <a:spLocks noChangeArrowheads="1"/>
          </p:cNvSpPr>
          <p:nvPr/>
        </p:nvSpPr>
        <p:spPr bwMode="auto">
          <a:xfrm>
            <a:off x="609600" y="2133600"/>
            <a:ext cx="4572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 “A:default”&lt;&lt;endl</a:t>
            </a: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&lt;&lt;“A:parameter”&lt;&lt;endl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13" name="Rectangle 5"/>
          <p:cNvSpPr>
            <a:spLocks noChangeArrowheads="1"/>
          </p:cNvSpPr>
          <p:nvPr/>
        </p:nvSpPr>
        <p:spPr bwMode="auto">
          <a:xfrm>
            <a:off x="5486400" y="2133600"/>
            <a:ext cx="3352800" cy="32004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C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	C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 </a:t>
            </a:r>
            <a:r>
              <a:rPr lang="en-US" altLang="zh-TW" sz="2400">
                <a:solidFill>
                  <a:srgbClr val="FF0000"/>
                </a:solidFill>
                <a:ea typeface="新細明體" pitchFamily="18" charset="-120"/>
              </a:rPr>
              <a:t>: A(a</a:t>
            </a:r>
            <a:r>
              <a:rPr lang="en-US" altLang="zh-TW" sz="2400" smtClean="0">
                <a:solidFill>
                  <a:srgbClr val="FF0000"/>
                </a:solidFill>
                <a:ea typeface="新細明體" pitchFamily="18" charset="-120"/>
              </a:rPr>
              <a:t>)</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&lt;&lt;“C”&lt;&lt;endl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14" name="Text Box 6"/>
          <p:cNvSpPr txBox="1">
            <a:spLocks noChangeArrowheads="1"/>
          </p:cNvSpPr>
          <p:nvPr/>
        </p:nvSpPr>
        <p:spPr bwMode="auto">
          <a:xfrm>
            <a:off x="3808364" y="5867400"/>
            <a:ext cx="1449436" cy="461665"/>
          </a:xfrm>
          <a:prstGeom prst="rect">
            <a:avLst/>
          </a:prstGeom>
          <a:solidFill>
            <a:srgbClr val="FFCCFF"/>
          </a:solidFill>
          <a:ln w="9525">
            <a:noFill/>
            <a:miter lim="800000"/>
            <a:headEnd/>
            <a:tailEnd/>
          </a:ln>
          <a:effectLst/>
        </p:spPr>
        <p:txBody>
          <a:bodyPr wrap="none">
            <a:spAutoFit/>
          </a:bodyPr>
          <a:lstStyle/>
          <a:p>
            <a:r>
              <a:rPr lang="en-US" altLang="zh-TW" sz="2400" b="0">
                <a:ea typeface="新細明體" pitchFamily="18" charset="-120"/>
              </a:rPr>
              <a:t>C test(1);</a:t>
            </a:r>
          </a:p>
        </p:txBody>
      </p:sp>
      <p:sp>
        <p:nvSpPr>
          <p:cNvPr id="15" name="Text Box 7"/>
          <p:cNvSpPr txBox="1">
            <a:spLocks noChangeArrowheads="1"/>
          </p:cNvSpPr>
          <p:nvPr/>
        </p:nvSpPr>
        <p:spPr bwMode="auto">
          <a:xfrm>
            <a:off x="6705600" y="5646003"/>
            <a:ext cx="2057400" cy="830997"/>
          </a:xfrm>
          <a:prstGeom prst="rect">
            <a:avLst/>
          </a:prstGeom>
          <a:solidFill>
            <a:schemeClr val="hlink"/>
          </a:solidFill>
          <a:ln w="9525">
            <a:noFill/>
            <a:miter lim="800000"/>
            <a:headEnd/>
            <a:tailEnd/>
          </a:ln>
          <a:effectLst/>
        </p:spPr>
        <p:txBody>
          <a:bodyPr wrap="square">
            <a:spAutoFit/>
          </a:bodyPr>
          <a:lstStyle/>
          <a:p>
            <a:r>
              <a:rPr lang="en-US" altLang="zh-TW" sz="2400" b="0">
                <a:ea typeface="新細明體" pitchFamily="18" charset="-120"/>
              </a:rPr>
              <a:t>A:parameter</a:t>
            </a:r>
          </a:p>
          <a:p>
            <a:r>
              <a:rPr lang="en-US" altLang="zh-TW" sz="2400" b="0">
                <a:ea typeface="新細明體" pitchFamily="18" charset="-120"/>
              </a:rPr>
              <a:t>C</a:t>
            </a:r>
          </a:p>
        </p:txBody>
      </p:sp>
      <p:sp>
        <p:nvSpPr>
          <p:cNvPr id="16" name="Text Box 8"/>
          <p:cNvSpPr txBox="1">
            <a:spLocks noChangeArrowheads="1"/>
          </p:cNvSpPr>
          <p:nvPr/>
        </p:nvSpPr>
        <p:spPr bwMode="auto">
          <a:xfrm>
            <a:off x="5562600" y="5584091"/>
            <a:ext cx="1125629" cy="461665"/>
          </a:xfrm>
          <a:prstGeom prst="rect">
            <a:avLst/>
          </a:prstGeom>
          <a:noFill/>
          <a:ln w="9525">
            <a:noFill/>
            <a:miter lim="800000"/>
            <a:headEnd/>
            <a:tailEnd/>
          </a:ln>
          <a:effectLst/>
        </p:spPr>
        <p:txBody>
          <a:bodyPr wrap="none">
            <a:spAutoFit/>
          </a:bodyPr>
          <a:lstStyle/>
          <a:p>
            <a:r>
              <a:rPr lang="en-US" altLang="zh-TW" sz="2400" b="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các thành phần riêng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Ngoài các thành phần được kế thừa, lớp dẫn xuất có thể định nghĩa thêm các thành phần riêng</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7" name="Rectangle 3"/>
          <p:cNvSpPr>
            <a:spLocks noChangeArrowheads="1"/>
          </p:cNvSpPr>
          <p:nvPr/>
        </p:nvSpPr>
        <p:spPr bwMode="auto">
          <a:xfrm>
            <a:off x="609600" y="2667000"/>
            <a:ext cx="8077200" cy="3810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FF"/>
                </a:solidFill>
              </a:rPr>
              <a:t>class</a:t>
            </a:r>
            <a:r>
              <a:rPr lang="en-US" sz="2400" b="0">
                <a:solidFill>
                  <a:srgbClr val="000000"/>
                </a:solidFill>
              </a:rPr>
              <a:t> HinhTron : Diem {</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double r;</a:t>
            </a:r>
          </a:p>
          <a:p>
            <a:pPr marL="342900" indent="-342900">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HinhTron( </a:t>
            </a:r>
            <a:r>
              <a:rPr lang="en-US" sz="2400" b="0">
                <a:solidFill>
                  <a:srgbClr val="0000FF"/>
                </a:solidFill>
              </a:rPr>
              <a:t>double</a:t>
            </a:r>
            <a:r>
              <a:rPr lang="en-US" sz="2400" b="0">
                <a:solidFill>
                  <a:srgbClr val="000000"/>
                </a:solidFill>
              </a:rPr>
              <a:t> tx, </a:t>
            </a:r>
            <a:r>
              <a:rPr lang="en-US" sz="2400" b="0">
                <a:solidFill>
                  <a:srgbClr val="0000FF"/>
                </a:solidFill>
              </a:rPr>
              <a:t>double</a:t>
            </a:r>
            <a:r>
              <a:rPr lang="en-US" sz="2400" b="0">
                <a:solidFill>
                  <a:srgbClr val="000000"/>
                </a:solidFill>
              </a:rPr>
              <a:t> ty, </a:t>
            </a:r>
            <a:r>
              <a:rPr lang="en-US" sz="2400" b="0">
                <a:solidFill>
                  <a:srgbClr val="0000FF"/>
                </a:solidFill>
              </a:rPr>
              <a:t>double</a:t>
            </a:r>
            <a:r>
              <a:rPr lang="en-US" sz="2400" b="0">
                <a:solidFill>
                  <a:srgbClr val="000000"/>
                </a:solidFill>
              </a:rPr>
              <a:t> rr) </a:t>
            </a:r>
            <a:r>
              <a:rPr lang="en-US" sz="2400" b="0">
                <a:solidFill>
                  <a:srgbClr val="FF0000"/>
                </a:solidFill>
              </a:rPr>
              <a:t>: Diem(tx, ty)</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r = rr;</a:t>
            </a:r>
          </a:p>
          <a:p>
            <a:pPr marL="342900" indent="-342900">
              <a:spcBef>
                <a:spcPts val="0"/>
              </a:spcBef>
              <a:buFont typeface="Wingdings" pitchFamily="2" charset="2"/>
              <a:buNone/>
            </a:pPr>
            <a:r>
              <a:rPr lang="en-US" sz="2400" b="0">
                <a:solidFill>
                  <a:srgbClr val="000000"/>
                </a:solidFill>
              </a:rPr>
              <a:t>	}</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r>
              <a:rPr lang="en-US" sz="2400" b="0">
                <a:solidFill>
                  <a:srgbClr val="0000FF"/>
                </a:solidFill>
              </a:rPr>
              <a:t>int </a:t>
            </a:r>
            <a:r>
              <a:rPr lang="en-US" sz="2400" b="0">
                <a:solidFill>
                  <a:srgbClr val="000000"/>
                </a:solidFill>
              </a:rPr>
              <a:t>color)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TinhTien( </a:t>
            </a:r>
            <a:r>
              <a:rPr lang="en-US" sz="2400" b="0">
                <a:solidFill>
                  <a:srgbClr val="0000FF"/>
                </a:solidFill>
              </a:rPr>
              <a:t>double</a:t>
            </a:r>
            <a:r>
              <a:rPr lang="en-US" sz="2400" b="0">
                <a:solidFill>
                  <a:srgbClr val="000000"/>
                </a:solidFill>
              </a:rPr>
              <a:t> dx, </a:t>
            </a:r>
            <a:r>
              <a:rPr lang="en-US" sz="2400" b="0">
                <a:solidFill>
                  <a:srgbClr val="0000FF"/>
                </a:solidFill>
              </a:rPr>
              <a:t>double</a:t>
            </a:r>
            <a:r>
              <a:rPr lang="en-US" sz="2400" b="0">
                <a:solidFill>
                  <a:srgbClr val="000000"/>
                </a:solidFill>
              </a:rPr>
              <a:t> dy)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spcBef>
                <a:spcPts val="0"/>
              </a:spcBef>
              <a:buFont typeface="Wingdings" pitchFamily="2" charset="2"/>
              <a:buNone/>
            </a:pPr>
            <a:r>
              <a:rPr lang="en-US" sz="2400" b="0">
                <a:solidFill>
                  <a:srgbClr val="000000"/>
                </a:solidFill>
              </a:rPr>
              <a:t>HinhTron t(200,200,50);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Khi thiết lập quan hệ kế thừa, ta vẫn phải quan tâm đến </a:t>
            </a:r>
            <a:r>
              <a:rPr lang="vi-VN" smtClean="0">
                <a:solidFill>
                  <a:srgbClr val="FF3300"/>
                </a:solidFill>
                <a:latin typeface="Arial" pitchFamily="34" charset="0"/>
                <a:cs typeface="Arial" pitchFamily="34" charset="0"/>
              </a:rPr>
              <a:t>tính đóng gói </a:t>
            </a:r>
            <a:r>
              <a:rPr lang="vi-VN" smtClean="0">
                <a:solidFill>
                  <a:schemeClr val="tx1">
                    <a:lumMod val="95000"/>
                    <a:lumOff val="5000"/>
                  </a:schemeClr>
                </a:solidFill>
                <a:latin typeface="Arial" pitchFamily="34" charset="0"/>
                <a:cs typeface="Arial" pitchFamily="34" charset="0"/>
              </a:rPr>
              <a:t>và </a:t>
            </a:r>
            <a:r>
              <a:rPr lang="vi-VN" smtClean="0">
                <a:solidFill>
                  <a:srgbClr val="FF3300"/>
                </a:solidFill>
                <a:latin typeface="Arial" pitchFamily="34" charset="0"/>
                <a:cs typeface="Arial" pitchFamily="34" charset="0"/>
              </a:rPr>
              <a:t>che dấu thông tin</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Điều này ảnh hưởng đến phạm vi truy xuất của các thành phần của lớp.</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Hai vấn đề được đặt ra là:</a:t>
            </a:r>
          </a:p>
          <a:p>
            <a:pPr lvl="1" algn="just">
              <a:spcBef>
                <a:spcPts val="0"/>
              </a:spcBef>
              <a:buFont typeface="Wingdings" pitchFamily="2" charset="2"/>
              <a:buChar char="§"/>
            </a:pPr>
            <a:r>
              <a:rPr lang="vi-VN" smtClean="0">
                <a:solidFill>
                  <a:srgbClr val="0070C0"/>
                </a:solidFill>
                <a:latin typeface="Arial" pitchFamily="34" charset="0"/>
                <a:cs typeface="Arial" pitchFamily="34" charset="0"/>
              </a:rPr>
              <a:t>Truy xuất theo chiều dọc</a:t>
            </a:r>
          </a:p>
          <a:p>
            <a:pPr lvl="1" algn="just">
              <a:spcBef>
                <a:spcPts val="0"/>
              </a:spcBef>
              <a:buFont typeface="Wingdings" pitchFamily="2" charset="2"/>
              <a:buChar char="§"/>
            </a:pPr>
            <a:r>
              <a:rPr lang="vi-VN" smtClean="0">
                <a:solidFill>
                  <a:srgbClr val="0070C0"/>
                </a:solidFill>
                <a:latin typeface="Arial" pitchFamily="34" charset="0"/>
                <a:cs typeface="Arial" pitchFamily="34" charset="0"/>
              </a:rPr>
              <a:t>Truy xuất theo chiều ngang</a:t>
            </a:r>
            <a:endParaRPr lang="en-US" smtClean="0">
              <a:solidFill>
                <a:srgbClr val="0070C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52066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các thành phần riêng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Lớp dẫn xuất cũng có thể </a:t>
            </a:r>
            <a:r>
              <a:rPr lang="en-US" sz="2800" smtClean="0">
                <a:solidFill>
                  <a:srgbClr val="FF0000"/>
                </a:solidFill>
                <a:latin typeface="Arial" pitchFamily="34" charset="0"/>
                <a:cs typeface="Arial" pitchFamily="34" charset="0"/>
              </a:rPr>
              <a:t>override</a:t>
            </a:r>
            <a:r>
              <a:rPr lang="en-US" sz="2800" smtClean="0">
                <a:solidFill>
                  <a:schemeClr val="tx1">
                    <a:lumMod val="95000"/>
                    <a:lumOff val="5000"/>
                  </a:schemeClr>
                </a:solidFill>
                <a:latin typeface="Arial" pitchFamily="34" charset="0"/>
                <a:cs typeface="Arial" pitchFamily="34" charset="0"/>
              </a:rPr>
              <a:t> các phương thức đã được định nghĩa ở trong lớp cha.</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7" name="Rectangle 6"/>
          <p:cNvSpPr>
            <a:spLocks noChangeArrowheads="1"/>
          </p:cNvSpPr>
          <p:nvPr/>
        </p:nvSpPr>
        <p:spPr bwMode="auto">
          <a:xfrm>
            <a:off x="685800" y="2819400"/>
            <a:ext cx="4114800" cy="35814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protected</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x, y;</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&lt;&lt;“From A”&lt;&lt;endl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8" name="Rectangle 7"/>
          <p:cNvSpPr>
            <a:spLocks noChangeArrowheads="1"/>
          </p:cNvSpPr>
          <p:nvPr/>
        </p:nvSpPr>
        <p:spPr bwMode="auto">
          <a:xfrm>
            <a:off x="5029200" y="2819400"/>
            <a:ext cx="3810000" cy="35814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B :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r>
              <a:rPr lang="en-US" altLang="zh-TW" sz="2400" b="0" smtClean="0">
                <a:solidFill>
                  <a:schemeClr val="tx1">
                    <a:lumMod val="95000"/>
                    <a:lumOff val="5000"/>
                  </a:schemeClr>
                </a:solidFill>
                <a:ea typeface="新細明體" pitchFamily="18" charset="-120"/>
              </a:rPr>
              <a:t>A</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&lt;&lt;“From B”&lt;&lt;endl</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9" name="Line 8"/>
          <p:cNvSpPr>
            <a:spLocks noChangeShapeType="1"/>
          </p:cNvSpPr>
          <p:nvPr/>
        </p:nvSpPr>
        <p:spPr bwMode="auto">
          <a:xfrm flipV="1">
            <a:off x="2819400" y="4648200"/>
            <a:ext cx="2667000" cy="152400"/>
          </a:xfrm>
          <a:prstGeom prst="line">
            <a:avLst/>
          </a:prstGeom>
          <a:noFill/>
          <a:ln w="28575">
            <a:solidFill>
              <a:schemeClr val="tx1"/>
            </a:solidFill>
            <a:prstDash val="dash"/>
            <a:round/>
            <a:headEnd type="triangle"/>
            <a:tailEnd/>
          </a:ln>
          <a:effectLst/>
        </p:spPr>
        <p:txBody>
          <a:bodyPr/>
          <a:lstStyle/>
          <a:p>
            <a:endParaRPr lang="en-US" sz="2400"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Truy cập phương thức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8" name="Rectangle 5"/>
          <p:cNvSpPr>
            <a:spLocks noChangeArrowheads="1"/>
          </p:cNvSpPr>
          <p:nvPr/>
        </p:nvSpPr>
        <p:spPr bwMode="auto">
          <a:xfrm>
            <a:off x="381000" y="1524000"/>
            <a:ext cx="3124200" cy="3352800"/>
          </a:xfrm>
          <a:prstGeom prst="rect">
            <a:avLst/>
          </a:prstGeom>
          <a:solidFill>
            <a:srgbClr val="FFE5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ea typeface="新細明體" pitchFamily="18" charset="-120"/>
              </a:rPr>
              <a:t> </a:t>
            </a:r>
            <a:r>
              <a:rPr lang="en-US" altLang="zh-TW" sz="2000" b="0" smtClean="0">
                <a:ea typeface="新細明體" pitchFamily="18" charset="-120"/>
              </a:rPr>
              <a:t>Point{</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a:t>
            </a:r>
            <a:r>
              <a:rPr lang="en-US" altLang="zh-TW" sz="2000" b="0">
                <a:solidFill>
                  <a:srgbClr val="FF0000"/>
                </a:solidFill>
                <a:ea typeface="新細明體" pitchFamily="18" charset="-120"/>
              </a:rPr>
              <a:t>protected:</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int</a:t>
            </a:r>
            <a:r>
              <a:rPr lang="en-US" altLang="zh-TW" sz="2000" b="0">
                <a:ea typeface="新細明體" pitchFamily="18" charset="-120"/>
              </a:rPr>
              <a:t> x, y;</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public</a:t>
            </a:r>
            <a:r>
              <a:rPr lang="en-US" altLang="zh-TW" sz="2000" b="0">
                <a:ea typeface="新細明體" pitchFamily="18" charset="-120"/>
              </a:rPr>
              <a:t>:</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chemeClr val="accent2"/>
                </a:solidFill>
                <a:ea typeface="新細明體" pitchFamily="18" charset="-120"/>
              </a:rPr>
              <a:t>set</a:t>
            </a:r>
            <a:r>
              <a:rPr lang="en-US" altLang="zh-TW" sz="2000" b="0">
                <a:ea typeface="新細明體" pitchFamily="18" charset="-120"/>
              </a:rPr>
              <a:t>(</a:t>
            </a:r>
            <a:r>
              <a:rPr lang="en-US" altLang="zh-TW" sz="2000" b="0">
                <a:solidFill>
                  <a:srgbClr val="0000FF"/>
                </a:solidFill>
                <a:ea typeface="新細明體" pitchFamily="18" charset="-120"/>
              </a:rPr>
              <a:t>int</a:t>
            </a:r>
            <a:r>
              <a:rPr lang="en-US" altLang="zh-TW" sz="2000" b="0">
                <a:ea typeface="新細明體" pitchFamily="18" charset="-120"/>
              </a:rPr>
              <a:t> a, </a:t>
            </a:r>
            <a:r>
              <a:rPr lang="en-US" altLang="zh-TW" sz="2000" b="0">
                <a:solidFill>
                  <a:srgbClr val="0000FF"/>
                </a:solidFill>
                <a:ea typeface="新細明體" pitchFamily="18" charset="-120"/>
              </a:rPr>
              <a:t>int</a:t>
            </a:r>
            <a:r>
              <a:rPr lang="en-US" altLang="zh-TW" sz="2000" b="0">
                <a:ea typeface="新細明體" pitchFamily="18" charset="-120"/>
              </a:rPr>
              <a:t> b)</a:t>
            </a:r>
          </a:p>
          <a:p>
            <a:pPr marL="342900" indent="-342900">
              <a:spcBef>
                <a:spcPct val="20000"/>
              </a:spcBef>
            </a:pPr>
            <a:r>
              <a:rPr lang="en-US" altLang="zh-TW" sz="2000" b="0">
                <a:ea typeface="新細明體" pitchFamily="18" charset="-120"/>
              </a:rPr>
              <a:t>		</a:t>
            </a:r>
            <a:r>
              <a:rPr lang="en-US" altLang="zh-TW" sz="2000" b="0" smtClean="0">
                <a:ea typeface="新細明體" pitchFamily="18" charset="-120"/>
              </a:rPr>
              <a:t>{ x=a</a:t>
            </a:r>
            <a:r>
              <a:rPr lang="en-US" altLang="zh-TW" sz="2000" b="0">
                <a:ea typeface="新細明體" pitchFamily="18" charset="-120"/>
              </a:rPr>
              <a:t>; y=b</a:t>
            </a:r>
            <a:r>
              <a:rPr lang="en-US" altLang="zh-TW" sz="2000" b="0" smtClean="0">
                <a:ea typeface="新細明體" pitchFamily="18" charset="-120"/>
              </a:rPr>
              <a:t>; }</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660066"/>
                </a:solidFill>
                <a:ea typeface="新細明體" pitchFamily="18" charset="-120"/>
              </a:rPr>
              <a:t>foo</a:t>
            </a:r>
            <a:r>
              <a:rPr lang="en-US" altLang="zh-TW" sz="2000" b="0">
                <a:ea typeface="新細明體" pitchFamily="18" charset="-120"/>
              </a:rPr>
              <a:t>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00CC00"/>
                </a:solidFill>
                <a:ea typeface="新細明體" pitchFamily="18" charset="-120"/>
              </a:rPr>
              <a:t>print</a:t>
            </a:r>
            <a:r>
              <a:rPr lang="en-US" altLang="zh-TW" sz="2000" b="0">
                <a:ea typeface="新細明體" pitchFamily="18" charset="-120"/>
              </a:rPr>
              <a:t>();</a:t>
            </a:r>
          </a:p>
          <a:p>
            <a:pPr marL="342900" indent="-342900">
              <a:spcBef>
                <a:spcPct val="20000"/>
              </a:spcBef>
            </a:pPr>
            <a:r>
              <a:rPr lang="en-US" altLang="zh-TW" sz="2000" b="0" smtClean="0">
                <a:ea typeface="新細明體" pitchFamily="18" charset="-120"/>
              </a:rPr>
              <a:t>};</a:t>
            </a:r>
            <a:endParaRPr lang="en-US" altLang="zh-TW" sz="2000" b="0">
              <a:ea typeface="新細明體" pitchFamily="18" charset="-120"/>
            </a:endParaRPr>
          </a:p>
        </p:txBody>
      </p:sp>
      <p:sp>
        <p:nvSpPr>
          <p:cNvPr id="9" name="Rectangle 6"/>
          <p:cNvSpPr>
            <a:spLocks noChangeArrowheads="1"/>
          </p:cNvSpPr>
          <p:nvPr/>
        </p:nvSpPr>
        <p:spPr bwMode="auto">
          <a:xfrm>
            <a:off x="3657600" y="1524000"/>
            <a:ext cx="51816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rgbClr val="000066"/>
                </a:solidFill>
                <a:ea typeface="新細明體" pitchFamily="18" charset="-120"/>
              </a:rPr>
              <a:t> Circle : </a:t>
            </a:r>
            <a:r>
              <a:rPr lang="en-US" altLang="zh-TW" sz="2000" b="0">
                <a:solidFill>
                  <a:srgbClr val="0000FF"/>
                </a:solidFill>
                <a:ea typeface="新細明體" pitchFamily="18" charset="-120"/>
              </a:rPr>
              <a:t>public</a:t>
            </a:r>
            <a:r>
              <a:rPr lang="en-US" altLang="zh-TW" sz="2000" b="0">
                <a:solidFill>
                  <a:srgbClr val="000066"/>
                </a:solidFill>
                <a:ea typeface="新細明體" pitchFamily="18" charset="-120"/>
              </a:rPr>
              <a:t> Point{</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private</a:t>
            </a: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double</a:t>
            </a:r>
            <a:r>
              <a:rPr lang="en-US" altLang="zh-TW" sz="2000" b="0">
                <a:solidFill>
                  <a:srgbClr val="000066"/>
                </a:solidFill>
                <a:ea typeface="新細明體" pitchFamily="18" charset="-120"/>
              </a:rPr>
              <a:t> r;</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public</a:t>
            </a:r>
            <a:r>
              <a:rPr lang="en-US" altLang="zh-TW" sz="2000" b="0">
                <a:solidFill>
                  <a:srgbClr val="000066"/>
                </a:solidFill>
                <a:ea typeface="新細明體" pitchFamily="18" charset="-120"/>
              </a:rPr>
              <a:t>:</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void</a:t>
            </a:r>
            <a:r>
              <a:rPr lang="en-US" altLang="zh-TW" sz="2000" b="0">
                <a:solidFill>
                  <a:srgbClr val="000066"/>
                </a:solidFill>
                <a:ea typeface="新細明體" pitchFamily="18" charset="-120"/>
              </a:rPr>
              <a:t> </a:t>
            </a:r>
            <a:r>
              <a:rPr lang="en-US" altLang="zh-TW" sz="2000" b="0">
                <a:solidFill>
                  <a:srgbClr val="FF0000"/>
                </a:solidFill>
                <a:ea typeface="新細明體" pitchFamily="18" charset="-120"/>
              </a:rPr>
              <a:t>set</a:t>
            </a: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int</a:t>
            </a:r>
            <a:r>
              <a:rPr lang="en-US" altLang="zh-TW" sz="2000" b="0">
                <a:solidFill>
                  <a:srgbClr val="000066"/>
                </a:solidFill>
                <a:ea typeface="新細明體" pitchFamily="18" charset="-120"/>
              </a:rPr>
              <a:t> a, </a:t>
            </a:r>
            <a:r>
              <a:rPr lang="en-US" altLang="zh-TW" sz="2000" b="0">
                <a:solidFill>
                  <a:srgbClr val="0000FF"/>
                </a:solidFill>
                <a:ea typeface="新細明體" pitchFamily="18" charset="-120"/>
              </a:rPr>
              <a:t>int</a:t>
            </a:r>
            <a:r>
              <a:rPr lang="en-US" altLang="zh-TW" sz="2000" b="0">
                <a:solidFill>
                  <a:srgbClr val="000066"/>
                </a:solidFill>
                <a:ea typeface="新細明體" pitchFamily="18" charset="-120"/>
              </a:rPr>
              <a:t> b, </a:t>
            </a:r>
            <a:r>
              <a:rPr lang="en-US" altLang="zh-TW" sz="2000" b="0">
                <a:solidFill>
                  <a:srgbClr val="0000FF"/>
                </a:solidFill>
                <a:ea typeface="新細明體" pitchFamily="18" charset="-120"/>
              </a:rPr>
              <a:t>double</a:t>
            </a:r>
            <a:r>
              <a:rPr lang="en-US" altLang="zh-TW" sz="2000" b="0">
                <a:solidFill>
                  <a:srgbClr val="000066"/>
                </a:solidFill>
                <a:ea typeface="新細明體" pitchFamily="18" charset="-120"/>
              </a:rPr>
              <a:t> c) {</a:t>
            </a:r>
          </a:p>
          <a:p>
            <a:pPr marL="342900" indent="-342900">
              <a:spcBef>
                <a:spcPct val="20000"/>
              </a:spcBef>
            </a:pPr>
            <a:r>
              <a:rPr lang="en-US" altLang="zh-TW" sz="2000" b="0">
                <a:solidFill>
                  <a:srgbClr val="000066"/>
                </a:solidFill>
                <a:ea typeface="新細明體" pitchFamily="18" charset="-120"/>
              </a:rPr>
              <a:t>	     </a:t>
            </a:r>
            <a:r>
              <a:rPr lang="en-US" altLang="zh-TW" sz="2000" b="0">
                <a:solidFill>
                  <a:schemeClr val="accent2"/>
                </a:solidFill>
                <a:ea typeface="新細明體" pitchFamily="18" charset="-120"/>
              </a:rPr>
              <a:t>Point </a:t>
            </a:r>
            <a:r>
              <a:rPr lang="en-US" altLang="zh-TW" sz="2000" b="0" smtClean="0">
                <a:solidFill>
                  <a:schemeClr val="accent2"/>
                </a:solidFill>
                <a:ea typeface="新細明體" pitchFamily="18" charset="-120"/>
              </a:rPr>
              <a:t>::set(a</a:t>
            </a:r>
            <a:r>
              <a:rPr lang="en-US" altLang="zh-TW" sz="2000" b="0">
                <a:solidFill>
                  <a:schemeClr val="accent2"/>
                </a:solidFill>
                <a:ea typeface="新細明體" pitchFamily="18" charset="-120"/>
              </a:rPr>
              <a:t>, b); </a:t>
            </a:r>
            <a:r>
              <a:rPr lang="en-US" altLang="zh-TW" sz="1600" b="0">
                <a:solidFill>
                  <a:schemeClr val="accent2"/>
                </a:solidFill>
                <a:ea typeface="新細明體" pitchFamily="18" charset="-120"/>
              </a:rPr>
              <a:t>//same name function call</a:t>
            </a:r>
          </a:p>
          <a:p>
            <a:pPr marL="342900" indent="-342900">
              <a:spcBef>
                <a:spcPct val="20000"/>
              </a:spcBef>
            </a:pPr>
            <a:r>
              <a:rPr lang="en-US" altLang="zh-TW" sz="2000" b="0">
                <a:solidFill>
                  <a:srgbClr val="000066"/>
                </a:solidFill>
                <a:ea typeface="新細明體" pitchFamily="18" charset="-120"/>
              </a:rPr>
              <a:t>	     r = c;</a:t>
            </a:r>
          </a:p>
          <a:p>
            <a:pPr marL="342900" indent="-342900">
              <a:spcBef>
                <a:spcPct val="20000"/>
              </a:spcBef>
            </a:pPr>
            <a:r>
              <a:rPr lang="en-US" altLang="zh-TW" sz="2000" b="0">
                <a:solidFill>
                  <a:srgbClr val="000066"/>
                </a:solidFill>
                <a:ea typeface="新細明體" pitchFamily="18" charset="-120"/>
              </a:rPr>
              <a:t>	}</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void</a:t>
            </a:r>
            <a:r>
              <a:rPr lang="en-US" altLang="zh-TW" sz="2000" b="0">
                <a:solidFill>
                  <a:srgbClr val="000066"/>
                </a:solidFill>
                <a:ea typeface="新細明體" pitchFamily="18" charset="-120"/>
              </a:rPr>
              <a:t> </a:t>
            </a:r>
            <a:r>
              <a:rPr lang="en-US" altLang="zh-TW" sz="2000" b="0">
                <a:solidFill>
                  <a:srgbClr val="BE7100"/>
                </a:solidFill>
                <a:ea typeface="新細明體" pitchFamily="18" charset="-120"/>
              </a:rPr>
              <a:t>print</a:t>
            </a:r>
            <a:r>
              <a:rPr lang="en-US" altLang="zh-TW" sz="2000" b="0" smtClean="0">
                <a:solidFill>
                  <a:srgbClr val="000066"/>
                </a:solidFill>
                <a:ea typeface="新細明體" pitchFamily="18" charset="-120"/>
              </a:rPr>
              <a:t>() { //.. }</a:t>
            </a:r>
          </a:p>
          <a:p>
            <a:pPr marL="342900" indent="-342900">
              <a:spcBef>
                <a:spcPct val="20000"/>
              </a:spcBef>
            </a:pPr>
            <a:r>
              <a:rPr lang="en-US" altLang="zh-TW" sz="2000" b="0" smtClean="0">
                <a:solidFill>
                  <a:srgbClr val="000066"/>
                </a:solidFill>
                <a:ea typeface="新細明體" pitchFamily="18" charset="-120"/>
              </a:rPr>
              <a:t>};</a:t>
            </a:r>
            <a:endParaRPr lang="en-US" altLang="zh-TW" sz="2000" b="0">
              <a:solidFill>
                <a:srgbClr val="000066"/>
              </a:solidFill>
              <a:ea typeface="新細明體" pitchFamily="18" charset="-120"/>
            </a:endParaRPr>
          </a:p>
        </p:txBody>
      </p:sp>
      <p:sp>
        <p:nvSpPr>
          <p:cNvPr id="10" name="Rectangle 11"/>
          <p:cNvSpPr>
            <a:spLocks noChangeArrowheads="1"/>
          </p:cNvSpPr>
          <p:nvPr/>
        </p:nvSpPr>
        <p:spPr bwMode="auto">
          <a:xfrm>
            <a:off x="4114800" y="4953000"/>
            <a:ext cx="4724400" cy="1524000"/>
          </a:xfrm>
          <a:prstGeom prst="rect">
            <a:avLst/>
          </a:prstGeom>
          <a:solidFill>
            <a:schemeClr val="accent5">
              <a:lumMod val="20000"/>
              <a:lumOff val="80000"/>
            </a:schemeClr>
          </a:solidFill>
          <a:ln w="9525">
            <a:noFill/>
            <a:miter lim="800000"/>
            <a:headEnd/>
            <a:tailEnd/>
          </a:ln>
          <a:effectLst/>
        </p:spPr>
        <p:txBody>
          <a:bodyPr/>
          <a:lstStyle/>
          <a:p>
            <a:pPr marL="342900" indent="-342900">
              <a:spcBef>
                <a:spcPct val="20000"/>
              </a:spcBef>
            </a:pPr>
            <a:r>
              <a:rPr lang="zh-TW" altLang="en-US" sz="2000" b="0">
                <a:ea typeface="新細明體" pitchFamily="18" charset="-120"/>
              </a:rPr>
              <a:t>	</a:t>
            </a:r>
            <a:r>
              <a:rPr lang="en-US" altLang="zh-TW" sz="2000" b="0">
                <a:ea typeface="新細明體" pitchFamily="18" charset="-120"/>
              </a:rPr>
              <a:t>Circle C;</a:t>
            </a:r>
          </a:p>
          <a:p>
            <a:pPr marL="342900" indent="-342900">
              <a:spcBef>
                <a:spcPct val="20000"/>
              </a:spcBef>
            </a:pPr>
            <a:r>
              <a:rPr lang="en-US" altLang="zh-TW" sz="2000" b="0">
                <a:ea typeface="新細明體" pitchFamily="18" charset="-120"/>
              </a:rPr>
              <a:t>	C.</a:t>
            </a:r>
            <a:r>
              <a:rPr lang="en-US" altLang="zh-TW" sz="2000" b="0">
                <a:solidFill>
                  <a:srgbClr val="FF0000"/>
                </a:solidFill>
                <a:ea typeface="新細明體" pitchFamily="18" charset="-120"/>
              </a:rPr>
              <a:t>set</a:t>
            </a:r>
            <a:r>
              <a:rPr lang="en-US" altLang="zh-TW" sz="2000" b="0">
                <a:ea typeface="新細明體" pitchFamily="18" charset="-120"/>
              </a:rPr>
              <a:t>(10,10,100</a:t>
            </a:r>
            <a:r>
              <a:rPr lang="en-US" altLang="zh-TW" sz="2000" b="0" smtClean="0">
                <a:ea typeface="新細明體" pitchFamily="18" charset="-120"/>
              </a:rPr>
              <a:t>);   ???</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C.</a:t>
            </a:r>
            <a:r>
              <a:rPr lang="en-US" altLang="zh-TW" sz="2000" b="0">
                <a:solidFill>
                  <a:srgbClr val="660066"/>
                </a:solidFill>
                <a:ea typeface="新細明體" pitchFamily="18" charset="-120"/>
              </a:rPr>
              <a:t>foo </a:t>
            </a:r>
            <a:r>
              <a:rPr lang="en-US" altLang="zh-TW" sz="2000" b="0" smtClean="0">
                <a:ea typeface="新細明體" pitchFamily="18" charset="-120"/>
              </a:rPr>
              <a:t>();	???</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C.</a:t>
            </a:r>
            <a:r>
              <a:rPr lang="en-US" altLang="zh-TW" sz="2000" b="0">
                <a:solidFill>
                  <a:srgbClr val="BE7100"/>
                </a:solidFill>
                <a:ea typeface="新細明體" pitchFamily="18" charset="-120"/>
              </a:rPr>
              <a:t>print</a:t>
            </a:r>
            <a:r>
              <a:rPr lang="en-US" altLang="zh-TW" sz="2000" b="0" smtClean="0">
                <a:ea typeface="新細明體" pitchFamily="18" charset="-120"/>
              </a:rPr>
              <a:t>();	???</a:t>
            </a:r>
            <a:endParaRPr lang="en-US" altLang="zh-TW" sz="2000" b="0">
              <a:ea typeface="新細明體" pitchFamily="18" charset="-120"/>
            </a:endParaRPr>
          </a:p>
        </p:txBody>
      </p:sp>
      <p:sp>
        <p:nvSpPr>
          <p:cNvPr id="11" name="Rectangle 12"/>
          <p:cNvSpPr>
            <a:spLocks noChangeArrowheads="1"/>
          </p:cNvSpPr>
          <p:nvPr/>
        </p:nvSpPr>
        <p:spPr bwMode="auto">
          <a:xfrm>
            <a:off x="381000" y="5105400"/>
            <a:ext cx="3581400" cy="12192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b="0">
                <a:ea typeface="新細明體" pitchFamily="18" charset="-120"/>
              </a:rPr>
              <a:t>Point A;</a:t>
            </a:r>
          </a:p>
          <a:p>
            <a:pPr marL="342900" indent="-342900">
              <a:spcBef>
                <a:spcPct val="20000"/>
              </a:spcBef>
            </a:pPr>
            <a:r>
              <a:rPr lang="en-US" altLang="zh-TW" b="0">
                <a:ea typeface="新細明體" pitchFamily="18" charset="-120"/>
              </a:rPr>
              <a:t>A.</a:t>
            </a:r>
            <a:r>
              <a:rPr lang="en-US" altLang="zh-TW" b="0">
                <a:solidFill>
                  <a:schemeClr val="accent2"/>
                </a:solidFill>
                <a:ea typeface="新細明體" pitchFamily="18" charset="-120"/>
              </a:rPr>
              <a:t>set</a:t>
            </a:r>
            <a:r>
              <a:rPr lang="en-US" altLang="zh-TW" b="0">
                <a:ea typeface="新細明體" pitchFamily="18" charset="-120"/>
              </a:rPr>
              <a:t>(30,50</a:t>
            </a:r>
            <a:r>
              <a:rPr lang="en-US" altLang="zh-TW" b="0" smtClean="0">
                <a:ea typeface="新細明體" pitchFamily="18" charset="-120"/>
              </a:rPr>
              <a:t>);   ???</a:t>
            </a:r>
            <a:endParaRPr lang="en-US" altLang="zh-TW" b="0">
              <a:ea typeface="新細明體" pitchFamily="18" charset="-120"/>
            </a:endParaRPr>
          </a:p>
          <a:p>
            <a:pPr marL="342900" indent="-342900">
              <a:spcBef>
                <a:spcPct val="20000"/>
              </a:spcBef>
            </a:pPr>
            <a:r>
              <a:rPr lang="en-US" altLang="zh-TW" b="0">
                <a:ea typeface="新細明體" pitchFamily="18" charset="-120"/>
              </a:rPr>
              <a:t>A.</a:t>
            </a:r>
            <a:r>
              <a:rPr lang="en-US" altLang="zh-TW" b="0">
                <a:solidFill>
                  <a:srgbClr val="00CC00"/>
                </a:solidFill>
                <a:ea typeface="新細明體" pitchFamily="18" charset="-120"/>
              </a:rPr>
              <a:t>print</a:t>
            </a:r>
            <a:r>
              <a:rPr lang="en-US" altLang="zh-TW" b="0" smtClean="0">
                <a:ea typeface="新細明體" pitchFamily="18" charset="-120"/>
              </a:rPr>
              <a:t>();</a:t>
            </a:r>
            <a:endParaRPr lang="en-US" altLang="zh-TW" b="0">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amond(ou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a:t>
            </a:r>
            <a:r>
              <a:rPr lang="en-US" b="1" smtClean="0">
                <a:effectLst>
                  <a:outerShdw blurRad="38100" dist="38100" dir="2700000" algn="tl">
                    <a:srgbClr val="000000">
                      <a:alpha val="43137"/>
                    </a:srgbClr>
                  </a:outerShdw>
                </a:effectLst>
                <a:latin typeface="Arial" pitchFamily="34" charset="0"/>
                <a:cs typeface="Arial" pitchFamily="34" charset="0"/>
              </a:rPr>
              <a:t>hủy bỏ</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Khi một đối tượng bị hủy đi</a:t>
            </a:r>
            <a:r>
              <a:rPr lang="vi-VN" sz="2800" smtClean="0">
                <a:solidFill>
                  <a:schemeClr val="tx1">
                    <a:lumMod val="95000"/>
                    <a:lumOff val="5000"/>
                  </a:schemeClr>
                </a:solidFill>
                <a:latin typeface="Arial" pitchFamily="34" charset="0"/>
                <a:cs typeface="Arial" pitchFamily="34" charset="0"/>
              </a:rPr>
              <a:t>, phương thức hủy bỏ của nó sẽ được gọi. Sau đó, các </a:t>
            </a:r>
            <a:r>
              <a:rPr lang="en-US" sz="2800" smtClean="0">
                <a:solidFill>
                  <a:srgbClr val="FF3300"/>
                </a:solidFill>
                <a:latin typeface="Arial" pitchFamily="34" charset="0"/>
                <a:cs typeface="Arial" pitchFamily="34" charset="0"/>
              </a:rPr>
              <a:t>ph</a:t>
            </a:r>
            <a:r>
              <a:rPr lang="vi-VN" sz="2800" smtClean="0">
                <a:solidFill>
                  <a:srgbClr val="FF3300"/>
                </a:solidFill>
                <a:latin typeface="Arial" pitchFamily="34" charset="0"/>
                <a:cs typeface="Arial" pitchFamily="34" charset="0"/>
              </a:rPr>
              <a:t>ương thức hủy bỏ của lớp cơ sở sẽ được gọi một cách tự động</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Vì vậy, lớp con không cần và cũng không được thực hiện các thao tác dọn dẹp cho các thành phần thuộc lớp cha.</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a:t>
            </a:r>
            <a:r>
              <a:rPr lang="en-US" b="1" smtClean="0">
                <a:effectLst>
                  <a:outerShdw blurRad="38100" dist="38100" dir="2700000" algn="tl">
                    <a:srgbClr val="000000">
                      <a:alpha val="43137"/>
                    </a:srgbClr>
                  </a:outerShdw>
                </a:effectLst>
                <a:latin typeface="Arial" pitchFamily="34" charset="0"/>
                <a:cs typeface="Arial" pitchFamily="34" charset="0"/>
              </a:rPr>
              <a:t>hủy bỏ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SinhVien( </a:t>
            </a:r>
            <a:r>
              <a:rPr lang="en-US" sz="2400" b="0">
                <a:solidFill>
                  <a:srgbClr val="0000FF"/>
                </a:solidFill>
              </a:rPr>
              <a:t>char</a:t>
            </a:r>
            <a:r>
              <a:rPr lang="en-US" sz="2400" b="0">
                <a:solidFill>
                  <a:srgbClr val="000000"/>
                </a:solidFill>
              </a:rPr>
              <a:t> *ht,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Nguoi(ht,ns){ 	MaSo = strdup(ms);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SinhVien(</a:t>
            </a:r>
            <a:r>
              <a:rPr lang="en-US" sz="2400" b="0">
                <a:solidFill>
                  <a:srgbClr val="0000FF"/>
                </a:solidFill>
              </a:rPr>
              <a:t>const</a:t>
            </a:r>
            <a:r>
              <a:rPr lang="en-US" sz="2400" b="0">
                <a:solidFill>
                  <a:srgbClr val="000000"/>
                </a:solidFill>
              </a:rPr>
              <a:t> SinhVien &amp;s) : Nguoi(s){</a:t>
            </a:r>
          </a:p>
          <a:p>
            <a:pPr marL="342900" indent="-342900">
              <a:lnSpc>
                <a:spcPct val="95000"/>
              </a:lnSpc>
              <a:spcBef>
                <a:spcPct val="20000"/>
              </a:spcBef>
              <a:buFont typeface="Wingdings" pitchFamily="2" charset="2"/>
              <a:buNone/>
            </a:pPr>
            <a:r>
              <a:rPr lang="en-US" sz="2400" b="0">
                <a:solidFill>
                  <a:srgbClr val="000000"/>
                </a:solidFill>
              </a:rPr>
              <a:t>		MaSo = strdup(s.MaSo);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~SinhVien() {delete [ ] MaSo;}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Con trỏ và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Con trỏ trong kế thừa </a:t>
            </a:r>
            <a:r>
              <a:rPr lang="vi-VN" sz="2800" smtClean="0">
                <a:solidFill>
                  <a:schemeClr val="tx1">
                    <a:lumMod val="95000"/>
                    <a:lumOff val="5000"/>
                  </a:schemeClr>
                </a:solidFill>
                <a:latin typeface="Arial" pitchFamily="34" charset="0"/>
                <a:cs typeface="Arial" pitchFamily="34" charset="0"/>
              </a:rPr>
              <a:t>hoạt động theo nguyên tắc sau:</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Con trỏ </a:t>
            </a:r>
            <a:r>
              <a:rPr lang="en-US" sz="2400" smtClean="0">
                <a:solidFill>
                  <a:schemeClr val="tx1">
                    <a:lumMod val="95000"/>
                    <a:lumOff val="5000"/>
                  </a:schemeClr>
                </a:solidFill>
                <a:latin typeface="Arial" pitchFamily="34" charset="0"/>
                <a:cs typeface="Arial" pitchFamily="34" charset="0"/>
              </a:rPr>
              <a:t>trỏ </a:t>
            </a:r>
            <a:r>
              <a:rPr lang="vi-VN" sz="2400" smtClean="0">
                <a:solidFill>
                  <a:schemeClr val="tx1">
                    <a:lumMod val="95000"/>
                    <a:lumOff val="5000"/>
                  </a:schemeClr>
                </a:solidFill>
                <a:latin typeface="Arial" pitchFamily="34" charset="0"/>
                <a:cs typeface="Arial" pitchFamily="34" charset="0"/>
              </a:rPr>
              <a:t>đến đối tượng thuộc lớp cơ sở thì có thể trỏ đến các đối tượng thuộc lớp con.</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Nhưng con trỏ </a:t>
            </a:r>
            <a:r>
              <a:rPr lang="en-US" sz="2400" smtClean="0">
                <a:solidFill>
                  <a:schemeClr val="tx1">
                    <a:lumMod val="95000"/>
                    <a:lumOff val="5000"/>
                  </a:schemeClr>
                </a:solidFill>
                <a:latin typeface="Arial" pitchFamily="34" charset="0"/>
                <a:cs typeface="Arial" pitchFamily="34" charset="0"/>
              </a:rPr>
              <a:t>trỏ </a:t>
            </a:r>
            <a:r>
              <a:rPr lang="vi-VN" sz="2400" smtClean="0">
                <a:solidFill>
                  <a:schemeClr val="tx1">
                    <a:lumMod val="95000"/>
                    <a:lumOff val="5000"/>
                  </a:schemeClr>
                </a:solidFill>
                <a:latin typeface="Arial" pitchFamily="34" charset="0"/>
                <a:cs typeface="Arial" pitchFamily="34" charset="0"/>
              </a:rPr>
              <a:t>đến đối tượng thuộc lớp con thì không thể trỏ đến các đối tượng thuộc lớp cơ sở.</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Có thể ép kiểu để con trỏ </a:t>
            </a:r>
            <a:r>
              <a:rPr lang="en-US" sz="2400" smtClean="0">
                <a:solidFill>
                  <a:schemeClr val="tx1">
                    <a:lumMod val="95000"/>
                    <a:lumOff val="5000"/>
                  </a:schemeClr>
                </a:solidFill>
                <a:latin typeface="Arial" pitchFamily="34" charset="0"/>
                <a:cs typeface="Arial" pitchFamily="34" charset="0"/>
              </a:rPr>
              <a:t>trỏ </a:t>
            </a:r>
            <a:r>
              <a:rPr lang="vi-VN" sz="2400" smtClean="0">
                <a:solidFill>
                  <a:schemeClr val="tx1">
                    <a:lumMod val="95000"/>
                    <a:lumOff val="5000"/>
                  </a:schemeClr>
                </a:solidFill>
                <a:latin typeface="Arial" pitchFamily="34" charset="0"/>
                <a:cs typeface="Arial" pitchFamily="34" charset="0"/>
              </a:rPr>
              <a:t>đến đối tượng thuộc lớp con có thể trỏ đến đối tượng thuộc lớp cơ sở. Tuy nhiên thao tác này có thể nguy hiểm.</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Đa kế thừa cho phép </a:t>
            </a:r>
            <a:r>
              <a:rPr lang="vi-VN" sz="2800" smtClean="0">
                <a:solidFill>
                  <a:srgbClr val="FF3300"/>
                </a:solidFill>
                <a:latin typeface="Arial" pitchFamily="34" charset="0"/>
                <a:cs typeface="Arial" pitchFamily="34" charset="0"/>
              </a:rPr>
              <a:t>một lớp có thể là dẫn xuất của nhiều lớp cơ sở</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12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en-US" sz="2800" smtClean="0">
                <a:solidFill>
                  <a:srgbClr val="0070C0"/>
                </a:solidFill>
                <a:latin typeface="Arial" pitchFamily="34" charset="0"/>
                <a:cs typeface="Arial" pitchFamily="34" charset="0"/>
              </a:rPr>
              <a:t>class A : public B, public C {</a:t>
            </a:r>
          </a:p>
          <a:p>
            <a:pPr algn="just">
              <a:lnSpc>
                <a:spcPct val="130000"/>
              </a:lnSpc>
              <a:spcBef>
                <a:spcPts val="300"/>
              </a:spcBef>
              <a:spcAft>
                <a:spcPts val="300"/>
              </a:spcAft>
              <a:buNone/>
            </a:pPr>
            <a:r>
              <a:rPr lang="en-US" sz="2800" smtClean="0">
                <a:solidFill>
                  <a:srgbClr val="0070C0"/>
                </a:solidFill>
                <a:latin typeface="Arial" pitchFamily="34" charset="0"/>
                <a:cs typeface="Arial" pitchFamily="34" charset="0"/>
              </a:rPr>
              <a:t>		…</a:t>
            </a:r>
          </a:p>
          <a:p>
            <a:pPr algn="just">
              <a:lnSpc>
                <a:spcPct val="130000"/>
              </a:lnSpc>
              <a:spcBef>
                <a:spcPts val="300"/>
              </a:spcBef>
              <a:spcAft>
                <a:spcPts val="1200"/>
              </a:spcAft>
              <a:buNone/>
            </a:pPr>
            <a:r>
              <a:rPr lang="en-US" sz="2800" smtClean="0">
                <a:solidFill>
                  <a:srgbClr val="0070C0"/>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đặc điểm của kế thừa đơn vẫn đúng cho trường hợp đa kế thừa.</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Làm thế nào biểu thị </a:t>
            </a:r>
            <a:r>
              <a:rPr lang="vi-VN" sz="2800" smtClean="0">
                <a:solidFill>
                  <a:srgbClr val="0070C0"/>
                </a:solidFill>
                <a:latin typeface="Arial" pitchFamily="34" charset="0"/>
                <a:cs typeface="Arial" pitchFamily="34" charset="0"/>
              </a:rPr>
              <a:t>tính độc lập </a:t>
            </a:r>
            <a:r>
              <a:rPr lang="vi-VN" sz="2800" smtClean="0">
                <a:solidFill>
                  <a:schemeClr val="tx1">
                    <a:lumMod val="95000"/>
                    <a:lumOff val="5000"/>
                  </a:schemeClr>
                </a:solidFill>
                <a:latin typeface="Arial" pitchFamily="34" charset="0"/>
                <a:cs typeface="Arial" pitchFamily="34" charset="0"/>
              </a:rPr>
              <a:t>của </a:t>
            </a:r>
            <a:r>
              <a:rPr lang="vi-VN" sz="2800" smtClean="0">
                <a:solidFill>
                  <a:srgbClr val="0070C0"/>
                </a:solidFill>
                <a:latin typeface="Arial" pitchFamily="34" charset="0"/>
                <a:cs typeface="Arial" pitchFamily="34" charset="0"/>
              </a:rPr>
              <a:t>các thành phần cùng tên </a:t>
            </a:r>
            <a:r>
              <a:rPr lang="vi-VN" sz="2800" smtClean="0">
                <a:solidFill>
                  <a:schemeClr val="tx1">
                    <a:lumMod val="95000"/>
                    <a:lumOff val="5000"/>
                  </a:schemeClr>
                </a:solidFill>
                <a:latin typeface="Arial" pitchFamily="34" charset="0"/>
                <a:cs typeface="Arial" pitchFamily="34" charset="0"/>
              </a:rPr>
              <a:t>bên trong một lớp dẫn xuất?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phương thức thiết lập và hủy bỏ được gọi như thế nào: thứ tự, truyền thông tin,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Làm thế nào giải quyết tình trạng </a:t>
            </a:r>
            <a:r>
              <a:rPr lang="vi-VN" sz="2800" smtClean="0">
                <a:solidFill>
                  <a:srgbClr val="FF3300"/>
                </a:solidFill>
                <a:latin typeface="Arial" pitchFamily="34" charset="0"/>
                <a:cs typeface="Arial" pitchFamily="34" charset="0"/>
              </a:rPr>
              <a:t>thừa kế xung đột</a:t>
            </a:r>
            <a:r>
              <a:rPr lang="vi-VN" sz="2800" smtClean="0">
                <a:solidFill>
                  <a:schemeClr val="tx1">
                    <a:lumMod val="95000"/>
                    <a:lumOff val="5000"/>
                  </a:schemeClr>
                </a:solidFill>
                <a:latin typeface="Arial" pitchFamily="34" charset="0"/>
                <a:cs typeface="Arial" pitchFamily="34" charset="0"/>
              </a:rPr>
              <a:t> trong đó, lớp D dẫn xuất từ B và C, và cả hai cùng là dẫn xuất của A</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8" name="Rectangle 3"/>
          <p:cNvSpPr>
            <a:spLocks noChangeArrowheads="1"/>
          </p:cNvSpPr>
          <p:nvPr/>
        </p:nvSpPr>
        <p:spPr bwMode="auto">
          <a:xfrm>
            <a:off x="5334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BASE_A{</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a;</a:t>
            </a:r>
          </a:p>
          <a:p>
            <a:pPr marL="342900" indent="-342900">
              <a:spcBef>
                <a:spcPct val="20000"/>
              </a:spcBef>
              <a:buFont typeface="Wingdings" pitchFamily="2" charset="2"/>
              <a:buNone/>
            </a:pPr>
            <a:r>
              <a:rPr lang="en-US" sz="2400" b="0" smtClean="0">
                <a:solidFill>
                  <a:srgbClr val="000000"/>
                </a:solidFill>
              </a:rPr>
              <a:t>	</a:t>
            </a: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g(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a:solidFill>
                  <a:srgbClr val="000000"/>
                </a:solidFill>
              </a:rPr>
              <a:t>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h( </a:t>
            </a:r>
            <a:r>
              <a:rPr lang="en-US" sz="2400" b="0" smtClean="0">
                <a:solidFill>
                  <a:srgbClr val="000000"/>
                </a:solidFill>
              </a:rPr>
              <a:t>) {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6482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b="0" smtClean="0">
                <a:solidFill>
                  <a:srgbClr val="000000"/>
                </a:solidFill>
              </a:rPr>
              <a:t>BASE_B</a:t>
            </a: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a;</a:t>
            </a:r>
          </a:p>
          <a:p>
            <a:pPr marL="342900" indent="-342900">
              <a:spcBef>
                <a:spcPct val="20000"/>
              </a:spcBef>
              <a:buFont typeface="Wingdings" pitchFamily="2" charset="2"/>
              <a:buNone/>
            </a:pPr>
            <a:r>
              <a:rPr lang="en-US" sz="2400" b="0" smtClean="0">
                <a:solidFill>
                  <a:srgbClr val="000000"/>
                </a:solidFill>
              </a:rPr>
              <a:t>	</a:t>
            </a: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g(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a:solidFill>
                  <a:srgbClr val="000000"/>
                </a:solidFill>
              </a:rPr>
              <a:t>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7" name="Rectangle 3"/>
          <p:cNvSpPr>
            <a:spLocks noChangeArrowheads="1"/>
          </p:cNvSpPr>
          <p:nvPr/>
        </p:nvSpPr>
        <p:spPr bwMode="auto">
          <a:xfrm>
            <a:off x="4572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ClassC : </a:t>
            </a:r>
            <a:r>
              <a:rPr lang="en-US" sz="2400" b="0">
                <a:solidFill>
                  <a:srgbClr val="0000FF"/>
                </a:solidFill>
              </a:rPr>
              <a:t>public</a:t>
            </a:r>
            <a:r>
              <a:rPr lang="en-US" sz="2400" b="0">
                <a:solidFill>
                  <a:srgbClr val="000000"/>
                </a:solidFill>
              </a:rPr>
              <a:t> BASE_A</a:t>
            </a:r>
            <a:r>
              <a:rPr lang="en-US" sz="2400" b="0">
                <a:solidFill>
                  <a:srgbClr val="FF0303"/>
                </a:solidFill>
              </a:rPr>
              <a:t>, </a:t>
            </a:r>
            <a:r>
              <a:rPr lang="en-US" sz="2400" b="0">
                <a:solidFill>
                  <a:srgbClr val="0000FF"/>
                </a:solidFill>
              </a:rPr>
              <a:t>public</a:t>
            </a:r>
            <a:r>
              <a:rPr lang="en-US" sz="2400" b="0">
                <a:solidFill>
                  <a:srgbClr val="000000"/>
                </a:solidFill>
              </a:rPr>
              <a:t> BASE_B{</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endParaRPr lang="en-US" sz="2400" b="0">
              <a:solidFill>
                <a:srgbClr val="000000"/>
              </a:solidFill>
            </a:endParaRPr>
          </a:p>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ClassC </a:t>
            </a:r>
            <a:r>
              <a:rPr lang="en-US" sz="2400" b="0">
                <a:solidFill>
                  <a:srgbClr val="000000"/>
                </a:solidFill>
              </a:rPr>
              <a:t>C;</a:t>
            </a:r>
          </a:p>
          <a:p>
            <a:pPr marL="342900" indent="-342900">
              <a:spcBef>
                <a:spcPct val="20000"/>
              </a:spcBef>
              <a:buFont typeface="Wingdings" pitchFamily="2" charset="2"/>
              <a:buNone/>
            </a:pPr>
            <a:r>
              <a:rPr lang="en-US" sz="2400" b="0">
                <a:solidFill>
                  <a:srgbClr val="000000"/>
                </a:solidFill>
              </a:rPr>
              <a:t>	C.f = g;	//Lỗi mơ hồ</a:t>
            </a:r>
          </a:p>
          <a:p>
            <a:pPr marL="342900" indent="-342900">
              <a:spcBef>
                <a:spcPct val="20000"/>
              </a:spcBef>
              <a:buFont typeface="Wingdings" pitchFamily="2" charset="2"/>
              <a:buNone/>
            </a:pPr>
            <a:r>
              <a:rPr lang="en-US" sz="2400" b="0">
                <a:solidFill>
                  <a:srgbClr val="000000"/>
                </a:solidFill>
              </a:rPr>
              <a:t>	C.a = 1;	//Lỗi mơ hồ</a:t>
            </a:r>
          </a:p>
          <a:p>
            <a:pPr marL="342900" indent="-342900">
              <a:spcBef>
                <a:spcPct val="20000"/>
              </a:spcBef>
              <a:buFont typeface="Wingdings" pitchFamily="2" charset="2"/>
              <a:buNone/>
            </a:pPr>
            <a:r>
              <a:rPr lang="en-US" sz="2400" b="0">
                <a:solidFill>
                  <a:srgbClr val="000000"/>
                </a:solidFill>
              </a:rPr>
              <a:t>	C.g();	//Lỗi mơ hồ</a:t>
            </a:r>
          </a:p>
          <a:p>
            <a:pPr marL="342900" indent="-342900">
              <a:spcBef>
                <a:spcPct val="20000"/>
              </a:spcBef>
              <a:buFont typeface="Wingdings" pitchFamily="2" charset="2"/>
              <a:buNone/>
            </a:pPr>
            <a:r>
              <a:rPr lang="en-US" sz="2400" b="0">
                <a:solidFill>
                  <a:srgbClr val="000000"/>
                </a:solidFill>
              </a:rPr>
              <a:t>	C.h();</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The end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r>
              <a:rPr lang="vi-VN" smtClean="0"/>
              <a:t>Lập trình hướng đối tượng</a:t>
            </a:r>
            <a:endParaRPr lang="en-US"/>
          </a:p>
        </p:txBody>
      </p:sp>
      <p:sp>
        <p:nvSpPr>
          <p:cNvPr id="4" name="Slide Number Placeholder 3"/>
          <p:cNvSpPr>
            <a:spLocks noGrp="1"/>
          </p:cNvSpPr>
          <p:nvPr>
            <p:ph type="sldNum" sz="quarter" idx="12"/>
          </p:nvPr>
        </p:nvSpPr>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Truy xuất theo chiều </a:t>
            </a:r>
            <a:r>
              <a:rPr lang="vi-VN" smtClean="0">
                <a:solidFill>
                  <a:srgbClr val="FF3300"/>
                </a:solidFill>
                <a:latin typeface="Arial" pitchFamily="34" charset="0"/>
                <a:cs typeface="Arial" pitchFamily="34" charset="0"/>
              </a:rPr>
              <a:t>dọc:</a:t>
            </a:r>
            <a:endParaRPr lang="en-US" smtClean="0">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Hàm </a:t>
            </a:r>
            <a:r>
              <a:rPr lang="vi-VN">
                <a:solidFill>
                  <a:schemeClr val="tx1">
                    <a:lumMod val="95000"/>
                    <a:lumOff val="5000"/>
                  </a:schemeClr>
                </a:solidFill>
                <a:latin typeface="Arial" pitchFamily="34" charset="0"/>
                <a:cs typeface="Arial" pitchFamily="34" charset="0"/>
              </a:rPr>
              <a:t>thành phần của lớp con có quyền truy xuất các thành phần </a:t>
            </a:r>
            <a:r>
              <a:rPr lang="vi-VN" smtClean="0">
                <a:solidFill>
                  <a:schemeClr val="tx1">
                    <a:lumMod val="95000"/>
                    <a:lumOff val="5000"/>
                  </a:schemeClr>
                </a:solidFill>
                <a:latin typeface="Arial" pitchFamily="34" charset="0"/>
                <a:cs typeface="Arial" pitchFamily="34" charset="0"/>
              </a:rPr>
              <a:t>của </a:t>
            </a:r>
            <a:r>
              <a:rPr lang="vi-VN">
                <a:solidFill>
                  <a:schemeClr val="tx1">
                    <a:lumMod val="95000"/>
                    <a:lumOff val="5000"/>
                  </a:schemeClr>
                </a:solidFill>
                <a:latin typeface="Arial" pitchFamily="34" charset="0"/>
                <a:cs typeface="Arial" pitchFamily="34" charset="0"/>
              </a:rPr>
              <a:t>lớp cha hay </a:t>
            </a:r>
            <a:r>
              <a:rPr lang="vi-VN" smtClean="0">
                <a:solidFill>
                  <a:schemeClr val="tx1">
                    <a:lumMod val="95000"/>
                    <a:lumOff val="5000"/>
                  </a:schemeClr>
                </a:solidFill>
                <a:latin typeface="Arial" pitchFamily="34" charset="0"/>
                <a:cs typeface="Arial" pitchFamily="34" charset="0"/>
              </a:rPr>
              <a:t>không?</a:t>
            </a:r>
            <a:endParaRPr lang="vi-VN">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Truy xuất theo chiều </a:t>
            </a:r>
            <a:r>
              <a:rPr lang="vi-VN" smtClean="0">
                <a:solidFill>
                  <a:srgbClr val="FF3300"/>
                </a:solidFill>
                <a:latin typeface="Arial" pitchFamily="34" charset="0"/>
                <a:cs typeface="Arial" pitchFamily="34" charset="0"/>
              </a:rPr>
              <a:t>ngang:</a:t>
            </a:r>
            <a:endParaRPr lang="en-US" smtClean="0">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Các </a:t>
            </a:r>
            <a:r>
              <a:rPr lang="vi-VN">
                <a:solidFill>
                  <a:schemeClr val="tx1">
                    <a:lumMod val="95000"/>
                    <a:lumOff val="5000"/>
                  </a:schemeClr>
                </a:solidFill>
                <a:latin typeface="Arial" pitchFamily="34" charset="0"/>
                <a:cs typeface="Arial" pitchFamily="34" charset="0"/>
              </a:rPr>
              <a:t>thành phần của lớp cha, sau khi kế thừa xuống lớp con</a:t>
            </a:r>
            <a:r>
              <a:rPr lang="vi-VN" smtClean="0">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thì thế giới bên ngoài có quyền truy xuất thông qua đối tượng của lớp con hay </a:t>
            </a:r>
            <a:r>
              <a:rPr lang="vi-VN" smtClean="0">
                <a:solidFill>
                  <a:schemeClr val="tx1">
                    <a:lumMod val="95000"/>
                    <a:lumOff val="5000"/>
                  </a:schemeClr>
                </a:solidFill>
                <a:latin typeface="Arial" pitchFamily="34" charset="0"/>
                <a:cs typeface="Arial" pitchFamily="34" charset="0"/>
              </a:rPr>
              <a:t>không?</a:t>
            </a:r>
            <a:endParaRPr lang="en-US" sz="2400" smtClean="0">
              <a:solidFill>
                <a:srgbClr val="0070C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317172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xuất theo chiều dọc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Lớp con có quyền truy xuất các thành phần của lớp cha hay không, hoàn toàn </a:t>
            </a:r>
            <a:r>
              <a:rPr lang="vi-VN" smtClean="0">
                <a:solidFill>
                  <a:srgbClr val="FF3300"/>
                </a:solidFill>
                <a:latin typeface="Arial" pitchFamily="34" charset="0"/>
                <a:cs typeface="Arial" pitchFamily="34" charset="0"/>
              </a:rPr>
              <a:t>do lớp cha quyết định</a:t>
            </a:r>
            <a:r>
              <a:rPr lang="vi-VN" smtClean="0">
                <a:solidFill>
                  <a:schemeClr val="tx1">
                    <a:lumMod val="95000"/>
                    <a:lumOff val="5000"/>
                  </a:schemeClr>
                </a:solidFill>
                <a:latin typeface="Arial" pitchFamily="34" charset="0"/>
                <a:cs typeface="Arial" pitchFamily="34" charset="0"/>
              </a:rPr>
              <a:t>.</a:t>
            </a: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Điều đó được xác định bằng </a:t>
            </a:r>
            <a:r>
              <a:rPr lang="vi-VN" smtClean="0">
                <a:solidFill>
                  <a:srgbClr val="0066FF"/>
                </a:solidFill>
                <a:latin typeface="Arial" pitchFamily="34" charset="0"/>
                <a:cs typeface="Arial" pitchFamily="34" charset="0"/>
              </a:rPr>
              <a:t>thuộc tính kế thừa</a:t>
            </a:r>
            <a:r>
              <a:rPr lang="vi-VN"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Trong trường hợp lớp Sinh viên kế thừa lớp Người, Sinh viên có quyền truy xuất họ tên của chính mình (được khai báo ở lớp Người) hay không?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8" name="Rectangle 3"/>
          <p:cNvSpPr>
            <a:spLocks noChangeArrowheads="1"/>
          </p:cNvSpPr>
          <p:nvPr/>
        </p:nvSpPr>
        <p:spPr bwMode="auto">
          <a:xfrm>
            <a:off x="533400" y="1447800"/>
            <a:ext cx="27432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b="0" smtClean="0">
                <a:solidFill>
                  <a:srgbClr val="000000"/>
                </a:solidFill>
              </a:rPr>
              <a:t>A{</a:t>
            </a:r>
            <a:endParaRPr lang="en-US" sz="2400" b="0">
              <a:solidFill>
                <a:srgbClr val="000000"/>
              </a:solidFill>
            </a:endParaRPr>
          </a:p>
          <a:p>
            <a:pPr marL="342900" indent="-342900">
              <a:lnSpc>
                <a:spcPct val="105000"/>
              </a:lnSpc>
              <a:spcBef>
                <a:spcPct val="20000"/>
              </a:spcBef>
              <a:buFont typeface="Wingdings" pitchFamily="2" charset="2"/>
              <a:buNone/>
            </a:pPr>
            <a:r>
              <a:rPr lang="en-US" sz="2400" b="0" smtClean="0">
                <a:solidFill>
                  <a:srgbClr val="0000FF"/>
                </a:solidFill>
              </a:rPr>
              <a:t>private</a:t>
            </a:r>
            <a:r>
              <a:rPr lang="en-US" sz="2400" b="0" smtClean="0">
                <a:solidFill>
                  <a:srgbClr val="000000"/>
                </a:solidFill>
              </a:rPr>
              <a:t>:</a:t>
            </a:r>
            <a:endParaRPr lang="en-US" sz="2400" b="0">
              <a:solidFill>
                <a:srgbClr val="000000"/>
              </a:solidFill>
            </a:endParaRP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int</a:t>
            </a:r>
            <a:r>
              <a:rPr lang="en-US" sz="2400" b="0" smtClean="0">
                <a:solidFill>
                  <a:srgbClr val="000000"/>
                </a:solidFill>
              </a:rPr>
              <a:t> a;</a:t>
            </a:r>
            <a:endParaRPr lang="en-US" sz="2400" b="0">
              <a:solidFill>
                <a:srgbClr val="000000"/>
              </a:solidFill>
            </a:endParaRP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void</a:t>
            </a:r>
            <a:r>
              <a:rPr lang="en-US" sz="2400" b="0" smtClean="0">
                <a:solidFill>
                  <a:srgbClr val="000000"/>
                </a:solidFill>
              </a:rPr>
              <a:t> f();</a:t>
            </a:r>
          </a:p>
          <a:p>
            <a:pPr marL="342900" indent="-342900">
              <a:lnSpc>
                <a:spcPct val="105000"/>
              </a:lnSpc>
              <a:spcBef>
                <a:spcPct val="20000"/>
              </a:spcBef>
            </a:pPr>
            <a:r>
              <a:rPr lang="en-US" sz="2400" b="0" smtClean="0">
                <a:solidFill>
                  <a:srgbClr val="0000FF"/>
                </a:solidFill>
              </a:rPr>
              <a:t>protected</a:t>
            </a:r>
            <a:r>
              <a:rPr lang="en-US" sz="2400" b="0" smtClean="0">
                <a:solidFill>
                  <a:srgbClr val="000000"/>
                </a:solidFill>
              </a:rPr>
              <a:t>:</a:t>
            </a:r>
            <a:endParaRPr lang="en-US" sz="2400" b="0">
              <a:solidFill>
                <a:srgbClr val="000000"/>
              </a:solidFill>
            </a:endParaRP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int</a:t>
            </a:r>
            <a:r>
              <a:rPr lang="en-US" sz="2400" b="0" smtClean="0">
                <a:solidFill>
                  <a:srgbClr val="000000"/>
                </a:solidFill>
              </a:rPr>
              <a:t> b;</a:t>
            </a: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void</a:t>
            </a:r>
            <a:r>
              <a:rPr lang="en-US" sz="2400" b="0" smtClean="0">
                <a:solidFill>
                  <a:srgbClr val="000000"/>
                </a:solidFill>
              </a:rPr>
              <a:t> g();</a:t>
            </a:r>
          </a:p>
          <a:p>
            <a:pPr marL="342900" indent="-342900">
              <a:lnSpc>
                <a:spcPct val="105000"/>
              </a:lnSpc>
              <a:spcBef>
                <a:spcPct val="20000"/>
              </a:spcBef>
              <a:buFont typeface="Wingdings" pitchFamily="2" charset="2"/>
              <a:buNone/>
            </a:pPr>
            <a:r>
              <a:rPr lang="en-US" sz="2400" b="0" smtClean="0">
                <a:solidFill>
                  <a:srgbClr val="0000FF"/>
                </a:solidFill>
              </a:rPr>
              <a:t>public</a:t>
            </a:r>
            <a:r>
              <a:rPr lang="en-US" sz="2400" b="0" smtClean="0">
                <a:solidFill>
                  <a:srgbClr val="000000"/>
                </a:solidFill>
              </a:rPr>
              <a:t>:</a:t>
            </a:r>
            <a:endParaRPr lang="en-US" sz="2400" b="0">
              <a:solidFill>
                <a:srgbClr val="000000"/>
              </a:solidFill>
            </a:endParaRP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int</a:t>
            </a:r>
            <a:r>
              <a:rPr lang="en-US" sz="2400" b="0" smtClean="0">
                <a:solidFill>
                  <a:schemeClr val="tx1">
                    <a:lumMod val="95000"/>
                    <a:lumOff val="5000"/>
                  </a:schemeClr>
                </a:solidFill>
              </a:rPr>
              <a:t> c;</a:t>
            </a:r>
          </a:p>
          <a:p>
            <a:pPr marL="342900" indent="-342900">
              <a:lnSpc>
                <a:spcPct val="105000"/>
              </a:lnSpc>
              <a:spcBef>
                <a:spcPct val="20000"/>
              </a:spcBef>
              <a:buFont typeface="Wingdings" pitchFamily="2" charset="2"/>
              <a:buNone/>
            </a:pPr>
            <a:r>
              <a:rPr lang="en-US" sz="2400" b="0">
                <a:solidFill>
                  <a:schemeClr val="tx1">
                    <a:lumMod val="95000"/>
                    <a:lumOff val="5000"/>
                  </a:schemeClr>
                </a:solidFill>
              </a:rPr>
              <a:t>	</a:t>
            </a:r>
            <a:r>
              <a:rPr lang="en-US" sz="2400" b="0" smtClean="0">
                <a:solidFill>
                  <a:srgbClr val="0000FF"/>
                </a:solidFill>
              </a:rPr>
              <a:t>void</a:t>
            </a:r>
            <a:r>
              <a:rPr lang="en-US" sz="2400" b="0" smtClean="0">
                <a:solidFill>
                  <a:schemeClr val="tx1">
                    <a:lumMod val="95000"/>
                    <a:lumOff val="5000"/>
                  </a:schemeClr>
                </a:solidFill>
              </a:rPr>
              <a:t> h();</a:t>
            </a:r>
            <a:endParaRPr lang="en-US" sz="2400" b="0">
              <a:solidFill>
                <a:schemeClr val="tx1">
                  <a:lumMod val="95000"/>
                  <a:lumOff val="5000"/>
                </a:schemeClr>
              </a:solidFill>
            </a:endParaRPr>
          </a:p>
          <a:p>
            <a:pPr marL="342900" indent="-342900">
              <a:lnSpc>
                <a:spcPct val="105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3505200" y="1447800"/>
            <a:ext cx="5181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A::f</a:t>
            </a:r>
            <a:r>
              <a:rPr lang="pt-BR" sz="2400" b="0" smtClean="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smtClean="0">
                <a:solidFill>
                  <a:schemeClr val="tx1">
                    <a:lumMod val="95000"/>
                    <a:lumOff val="5000"/>
                  </a:schemeClr>
                </a:solidFill>
              </a:rPr>
              <a:t>{</a:t>
            </a:r>
            <a:endParaRPr lang="pt-BR" sz="2400" b="0">
              <a:solidFill>
                <a:schemeClr val="tx1">
                  <a:lumMod val="95000"/>
                  <a:lumOff val="5000"/>
                </a:schemeClr>
              </a:solidFill>
            </a:endParaRP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1</a:t>
            </a:r>
            <a:r>
              <a:rPr lang="pt-BR" sz="2400" b="0" smtClean="0">
                <a:solidFill>
                  <a:schemeClr val="tx1">
                    <a:lumMod val="95000"/>
                    <a:lumOff val="5000"/>
                  </a:schemeClr>
                </a:solidFill>
              </a:rPr>
              <a:t>;</a:t>
            </a:r>
            <a:r>
              <a:rPr lang="pt-BR" sz="2400" b="0">
                <a:solidFill>
                  <a:schemeClr val="tx1">
                    <a:lumMod val="95000"/>
                    <a:lumOff val="5000"/>
                  </a:schemeClr>
                </a:solidFill>
              </a:rPr>
              <a:t>	b = </a:t>
            </a:r>
            <a:r>
              <a:rPr lang="pt-BR" sz="2400" b="0" smtClean="0">
                <a:solidFill>
                  <a:schemeClr val="tx1">
                    <a:lumMod val="95000"/>
                    <a:lumOff val="5000"/>
                  </a:schemeClr>
                </a:solidFill>
              </a:rPr>
              <a:t>2;		c </a:t>
            </a:r>
            <a:r>
              <a:rPr lang="pt-BR" sz="2400" b="0">
                <a:solidFill>
                  <a:schemeClr val="tx1">
                    <a:lumMod val="95000"/>
                    <a:lumOff val="5000"/>
                  </a:schemeClr>
                </a:solidFill>
              </a:rPr>
              <a:t>= 3;</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A::g</a:t>
            </a:r>
            <a:r>
              <a:rPr lang="pt-BR" sz="2400" b="0" smtClean="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smtClean="0">
                <a:solidFill>
                  <a:schemeClr val="tx1">
                    <a:lumMod val="95000"/>
                    <a:lumOff val="5000"/>
                  </a:schemeClr>
                </a:solidFill>
              </a:rPr>
              <a:t>{</a:t>
            </a:r>
            <a:endParaRPr lang="pt-BR" sz="2400" b="0">
              <a:solidFill>
                <a:schemeClr val="tx1">
                  <a:lumMod val="95000"/>
                  <a:lumOff val="5000"/>
                </a:schemeClr>
              </a:solidFill>
            </a:endParaRP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4</a:t>
            </a:r>
            <a:r>
              <a:rPr lang="pt-BR" sz="2400" b="0" smtClean="0">
                <a:solidFill>
                  <a:schemeClr val="tx1">
                    <a:lumMod val="95000"/>
                    <a:lumOff val="5000"/>
                  </a:schemeClr>
                </a:solidFill>
              </a:rPr>
              <a:t>;</a:t>
            </a:r>
            <a:r>
              <a:rPr lang="pt-BR" sz="2400" b="0">
                <a:solidFill>
                  <a:schemeClr val="tx1">
                    <a:lumMod val="95000"/>
                    <a:lumOff val="5000"/>
                  </a:schemeClr>
                </a:solidFill>
              </a:rPr>
              <a:t>	b = 5</a:t>
            </a:r>
            <a:r>
              <a:rPr lang="pt-BR" sz="2400" b="0" smtClean="0">
                <a:solidFill>
                  <a:schemeClr val="tx1">
                    <a:lumMod val="95000"/>
                    <a:lumOff val="5000"/>
                  </a:schemeClr>
                </a:solidFill>
              </a:rPr>
              <a:t>;</a:t>
            </a:r>
            <a:r>
              <a:rPr lang="pt-BR" sz="2400" b="0">
                <a:solidFill>
                  <a:schemeClr val="tx1">
                    <a:lumMod val="95000"/>
                    <a:lumOff val="5000"/>
                  </a:schemeClr>
                </a:solidFill>
              </a:rPr>
              <a:t>	</a:t>
            </a:r>
            <a:r>
              <a:rPr lang="pt-BR" sz="2400" b="0" smtClean="0">
                <a:solidFill>
                  <a:schemeClr val="tx1">
                    <a:lumMod val="95000"/>
                    <a:lumOff val="5000"/>
                  </a:schemeClr>
                </a:solidFill>
              </a:rPr>
              <a:t>	c </a:t>
            </a:r>
            <a:r>
              <a:rPr lang="pt-BR" sz="2400" b="0">
                <a:solidFill>
                  <a:schemeClr val="tx1">
                    <a:lumMod val="95000"/>
                    <a:lumOff val="5000"/>
                  </a:schemeClr>
                </a:solidFill>
              </a:rPr>
              <a:t>= 6;</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A::h</a:t>
            </a:r>
            <a:r>
              <a:rPr lang="pt-BR" sz="2400" b="0" smtClean="0">
                <a:solidFill>
                  <a:schemeClr val="tx1">
                    <a:lumMod val="95000"/>
                    <a:lumOff val="5000"/>
                  </a:schemeClr>
                </a:solidFill>
              </a:rPr>
              <a:t>(){</a:t>
            </a:r>
            <a:endParaRPr lang="pt-BR" sz="2400" b="0">
              <a:solidFill>
                <a:schemeClr val="tx1">
                  <a:lumMod val="95000"/>
                  <a:lumOff val="5000"/>
                </a:schemeClr>
              </a:solidFill>
            </a:endParaRP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7</a:t>
            </a:r>
            <a:r>
              <a:rPr lang="pt-BR" sz="2400" b="0" smtClean="0">
                <a:solidFill>
                  <a:schemeClr val="tx1">
                    <a:lumMod val="95000"/>
                    <a:lumOff val="5000"/>
                  </a:schemeClr>
                </a:solidFill>
              </a:rPr>
              <a:t>;</a:t>
            </a:r>
            <a:r>
              <a:rPr lang="pt-BR" sz="2400" b="0">
                <a:solidFill>
                  <a:schemeClr val="tx1">
                    <a:lumMod val="95000"/>
                    <a:lumOff val="5000"/>
                  </a:schemeClr>
                </a:solidFill>
              </a:rPr>
              <a:t>	b = 8</a:t>
            </a:r>
            <a:r>
              <a:rPr lang="pt-BR" sz="2400" b="0" smtClean="0">
                <a:solidFill>
                  <a:schemeClr val="tx1">
                    <a:lumMod val="95000"/>
                    <a:lumOff val="5000"/>
                  </a:schemeClr>
                </a:solidFill>
              </a:rPr>
              <a:t>;</a:t>
            </a:r>
            <a:r>
              <a:rPr lang="pt-BR" sz="2400" b="0">
                <a:solidFill>
                  <a:schemeClr val="tx1">
                    <a:lumMod val="95000"/>
                    <a:lumOff val="5000"/>
                  </a:schemeClr>
                </a:solidFill>
              </a:rPr>
              <a:t>	</a:t>
            </a:r>
            <a:r>
              <a:rPr lang="pt-BR" sz="2400" b="0" smtClean="0">
                <a:solidFill>
                  <a:schemeClr val="tx1">
                    <a:lumMod val="95000"/>
                    <a:lumOff val="5000"/>
                  </a:schemeClr>
                </a:solidFill>
              </a:rPr>
              <a:t>	c </a:t>
            </a:r>
            <a:r>
              <a:rPr lang="pt-BR" sz="2400" b="0">
                <a:solidFill>
                  <a:schemeClr val="tx1">
                    <a:lumMod val="95000"/>
                    <a:lumOff val="5000"/>
                  </a:schemeClr>
                </a:solidFill>
              </a:rPr>
              <a:t>= 9;</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282700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3"/>
          <p:cNvSpPr>
            <a:spLocks noChangeArrowheads="1"/>
          </p:cNvSpPr>
          <p:nvPr/>
        </p:nvSpPr>
        <p:spPr bwMode="auto">
          <a:xfrm>
            <a:off x="533400" y="2819400"/>
            <a:ext cx="3886200" cy="36576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800" b="0">
                <a:solidFill>
                  <a:srgbClr val="0000FF"/>
                </a:solidFill>
              </a:rPr>
              <a:t>void</a:t>
            </a:r>
            <a:r>
              <a:rPr lang="en-US" sz="2800" b="0">
                <a:solidFill>
                  <a:srgbClr val="000000"/>
                </a:solidFill>
              </a:rPr>
              <a:t> main</a:t>
            </a:r>
            <a:r>
              <a:rPr lang="en-US" sz="2800" b="0" smtClean="0">
                <a:solidFill>
                  <a:srgbClr val="000000"/>
                </a:solidFill>
              </a:rPr>
              <a:t>()</a:t>
            </a:r>
          </a:p>
          <a:p>
            <a:pPr marL="342900" indent="-342900">
              <a:lnSpc>
                <a:spcPct val="130000"/>
              </a:lnSpc>
              <a:spcBef>
                <a:spcPct val="20000"/>
              </a:spcBef>
              <a:buFont typeface="Wingdings" pitchFamily="2" charset="2"/>
              <a:buNone/>
            </a:pPr>
            <a:r>
              <a:rPr lang="en-US" sz="2800" b="0" smtClean="0">
                <a:solidFill>
                  <a:srgbClr val="000000"/>
                </a:solidFill>
              </a:rPr>
              <a:t>{</a:t>
            </a:r>
            <a:endParaRPr lang="en-US" sz="2800" b="0">
              <a:solidFill>
                <a:srgbClr val="000000"/>
              </a:solidFill>
            </a:endParaRPr>
          </a:p>
          <a:p>
            <a:pPr marL="342900" indent="-342900">
              <a:lnSpc>
                <a:spcPct val="130000"/>
              </a:lnSpc>
              <a:spcBef>
                <a:spcPct val="20000"/>
              </a:spcBef>
              <a:buFont typeface="Wingdings" pitchFamily="2" charset="2"/>
              <a:buNone/>
            </a:pPr>
            <a:r>
              <a:rPr lang="en-US" sz="2800" b="0">
                <a:solidFill>
                  <a:srgbClr val="000000"/>
                </a:solidFill>
              </a:rPr>
              <a:t>	A x;</a:t>
            </a:r>
          </a:p>
          <a:p>
            <a:pPr marL="342900" indent="-342900">
              <a:lnSpc>
                <a:spcPct val="130000"/>
              </a:lnSpc>
              <a:spcBef>
                <a:spcPct val="20000"/>
              </a:spcBef>
              <a:buFont typeface="Wingdings" pitchFamily="2" charset="2"/>
              <a:buNone/>
            </a:pPr>
            <a:r>
              <a:rPr lang="en-US" sz="2800" b="0">
                <a:solidFill>
                  <a:srgbClr val="000000"/>
                </a:solidFill>
              </a:rPr>
              <a:t>	x.a = 10;</a:t>
            </a:r>
          </a:p>
          <a:p>
            <a:pPr marL="342900" indent="-342900">
              <a:lnSpc>
                <a:spcPct val="130000"/>
              </a:lnSpc>
              <a:spcBef>
                <a:spcPct val="20000"/>
              </a:spcBef>
              <a:buFont typeface="Wingdings" pitchFamily="2" charset="2"/>
              <a:buNone/>
            </a:pPr>
            <a:r>
              <a:rPr lang="en-US" sz="2800" b="0">
                <a:solidFill>
                  <a:srgbClr val="000000"/>
                </a:solidFill>
              </a:rPr>
              <a:t>	x.f</a:t>
            </a:r>
            <a:r>
              <a:rPr lang="en-US" sz="2800" b="0" smtClean="0">
                <a:solidFill>
                  <a:srgbClr val="000000"/>
                </a:solidFill>
              </a:rPr>
              <a:t>();</a:t>
            </a:r>
            <a:endParaRPr lang="en-US" sz="2800" b="0">
              <a:solidFill>
                <a:srgbClr val="000000"/>
              </a:solidFill>
            </a:endParaRPr>
          </a:p>
        </p:txBody>
      </p:sp>
      <p:sp>
        <p:nvSpPr>
          <p:cNvPr id="9"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 Ví dụ: </a:t>
            </a:r>
            <a:r>
              <a:rPr lang="en-US" smtClean="0">
                <a:solidFill>
                  <a:schemeClr val="tx1">
                    <a:lumMod val="95000"/>
                    <a:lumOff val="5000"/>
                  </a:schemeClr>
                </a:solidFill>
                <a:latin typeface="Arial" pitchFamily="34" charset="0"/>
                <a:cs typeface="Arial" pitchFamily="34" charset="0"/>
              </a:rPr>
              <a:t>C</a:t>
            </a:r>
            <a:r>
              <a:rPr lang="vi-VN" smtClean="0">
                <a:solidFill>
                  <a:schemeClr val="tx1">
                    <a:lumMod val="95000"/>
                    <a:lumOff val="5000"/>
                  </a:schemeClr>
                </a:solidFill>
                <a:latin typeface="Arial" pitchFamily="34" charset="0"/>
                <a:cs typeface="Arial" pitchFamily="34" charset="0"/>
              </a:rPr>
              <a:t>ho </a:t>
            </a:r>
            <a:r>
              <a:rPr lang="vi-VN">
                <a:solidFill>
                  <a:schemeClr val="tx1">
                    <a:lumMod val="95000"/>
                    <a:lumOff val="5000"/>
                  </a:schemeClr>
                </a:solidFill>
                <a:latin typeface="Arial" pitchFamily="34" charset="0"/>
                <a:cs typeface="Arial" pitchFamily="34" charset="0"/>
              </a:rPr>
              <a:t>biết trong đoạn chương trình </a:t>
            </a:r>
            <a:r>
              <a:rPr lang="vi-VN" smtClean="0">
                <a:solidFill>
                  <a:schemeClr val="tx1">
                    <a:lumMod val="95000"/>
                    <a:lumOff val="5000"/>
                  </a:schemeClr>
                </a:solidFill>
                <a:latin typeface="Arial" pitchFamily="34" charset="0"/>
                <a:cs typeface="Arial" pitchFamily="34" charset="0"/>
              </a:rPr>
              <a:t>sau câu </a:t>
            </a:r>
            <a:r>
              <a:rPr lang="vi-VN">
                <a:solidFill>
                  <a:schemeClr val="tx1">
                    <a:lumMod val="95000"/>
                    <a:lumOff val="5000"/>
                  </a:schemeClr>
                </a:solidFill>
                <a:latin typeface="Arial" pitchFamily="34" charset="0"/>
                <a:cs typeface="Arial" pitchFamily="34" charset="0"/>
              </a:rPr>
              <a:t>lệnh nào đúng, câu lệnh nào sai.</a:t>
            </a:r>
            <a:endParaRPr lang="vi-VN" smtClean="0">
              <a:solidFill>
                <a:srgbClr val="FF3300"/>
              </a:solidFill>
              <a:latin typeface="Arial" pitchFamily="34" charset="0"/>
              <a:cs typeface="Arial" pitchFamily="34" charset="0"/>
            </a:endParaRPr>
          </a:p>
        </p:txBody>
      </p:sp>
      <p:sp>
        <p:nvSpPr>
          <p:cNvPr id="10" name="Rectangle 3"/>
          <p:cNvSpPr>
            <a:spLocks noChangeArrowheads="1"/>
          </p:cNvSpPr>
          <p:nvPr/>
        </p:nvSpPr>
        <p:spPr bwMode="auto">
          <a:xfrm>
            <a:off x="4648200" y="2819400"/>
            <a:ext cx="4114800" cy="36576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800" b="0">
                <a:solidFill>
                  <a:srgbClr val="000000"/>
                </a:solidFill>
              </a:rPr>
              <a:t>	x.b = 20;</a:t>
            </a:r>
          </a:p>
          <a:p>
            <a:pPr marL="342900" indent="-342900">
              <a:lnSpc>
                <a:spcPct val="130000"/>
              </a:lnSpc>
              <a:spcBef>
                <a:spcPct val="20000"/>
              </a:spcBef>
              <a:buFont typeface="Wingdings" pitchFamily="2" charset="2"/>
              <a:buNone/>
            </a:pPr>
            <a:r>
              <a:rPr lang="en-US" sz="2800" b="0">
                <a:solidFill>
                  <a:srgbClr val="000000"/>
                </a:solidFill>
              </a:rPr>
              <a:t>	x.g();</a:t>
            </a:r>
          </a:p>
          <a:p>
            <a:pPr marL="342900" indent="-342900">
              <a:lnSpc>
                <a:spcPct val="130000"/>
              </a:lnSpc>
              <a:spcBef>
                <a:spcPct val="20000"/>
              </a:spcBef>
              <a:buFont typeface="Wingdings" pitchFamily="2" charset="2"/>
              <a:buNone/>
            </a:pPr>
            <a:r>
              <a:rPr lang="en-US" sz="2800" b="0">
                <a:solidFill>
                  <a:srgbClr val="000000"/>
                </a:solidFill>
              </a:rPr>
              <a:t>	x.c = 30;</a:t>
            </a:r>
          </a:p>
          <a:p>
            <a:pPr marL="342900" indent="-342900">
              <a:lnSpc>
                <a:spcPct val="130000"/>
              </a:lnSpc>
              <a:spcBef>
                <a:spcPct val="20000"/>
              </a:spcBef>
              <a:buFont typeface="Wingdings" pitchFamily="2" charset="2"/>
              <a:buNone/>
            </a:pPr>
            <a:r>
              <a:rPr lang="en-US" sz="2800" b="0">
                <a:solidFill>
                  <a:srgbClr val="000000"/>
                </a:solidFill>
              </a:rPr>
              <a:t>	x.h();</a:t>
            </a:r>
          </a:p>
          <a:p>
            <a:pPr marL="342900" indent="-342900">
              <a:lnSpc>
                <a:spcPct val="130000"/>
              </a:lnSpc>
              <a:spcBef>
                <a:spcPct val="200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282700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Thuộc tính public:</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Thành phần nào có thuộc tính public thì có thể truy xuất từ bất cứ nơi nào.</a:t>
            </a:r>
          </a:p>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Thuộc tính private:</a:t>
            </a:r>
            <a:r>
              <a:rPr lang="en-US" sz="2800" smtClean="0">
                <a:solidFill>
                  <a:srgbClr val="0066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Thành phần có thuộc tính private</a:t>
            </a:r>
            <a:endParaRPr lang="vi-VN"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Là </a:t>
            </a:r>
            <a:r>
              <a:rPr lang="vi-VN" sz="2400" smtClean="0">
                <a:solidFill>
                  <a:srgbClr val="FF3300"/>
                </a:solidFill>
                <a:latin typeface="Arial" pitchFamily="34" charset="0"/>
                <a:cs typeface="Arial" pitchFamily="34" charset="0"/>
              </a:rPr>
              <a:t>riêng tư của lớp đó</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Chỉ có </a:t>
            </a:r>
            <a:r>
              <a:rPr lang="vi-VN" sz="2400" smtClean="0">
                <a:solidFill>
                  <a:srgbClr val="0070C0"/>
                </a:solidFill>
                <a:latin typeface="Arial" pitchFamily="34" charset="0"/>
                <a:cs typeface="Arial" pitchFamily="34" charset="0"/>
              </a:rPr>
              <a:t>hàm thành phần </a:t>
            </a:r>
            <a:r>
              <a:rPr lang="vi-VN" sz="2400" smtClean="0">
                <a:solidFill>
                  <a:schemeClr val="tx1">
                    <a:lumMod val="95000"/>
                    <a:lumOff val="5000"/>
                  </a:schemeClr>
                </a:solidFill>
                <a:latin typeface="Arial" pitchFamily="34" charset="0"/>
                <a:cs typeface="Arial" pitchFamily="34" charset="0"/>
              </a:rPr>
              <a:t>của lớp và ngoại lệ các </a:t>
            </a:r>
            <a:r>
              <a:rPr lang="vi-VN" sz="2400" smtClean="0">
                <a:solidFill>
                  <a:srgbClr val="0070C0"/>
                </a:solidFill>
                <a:latin typeface="Arial" pitchFamily="34" charset="0"/>
                <a:cs typeface="Arial" pitchFamily="34" charset="0"/>
              </a:rPr>
              <a:t>hà</a:t>
            </a:r>
            <a:r>
              <a:rPr lang="en-US" sz="2400" smtClean="0">
                <a:solidFill>
                  <a:srgbClr val="0070C0"/>
                </a:solidFill>
                <a:latin typeface="Arial" pitchFamily="34" charset="0"/>
                <a:cs typeface="Arial" pitchFamily="34" charset="0"/>
              </a:rPr>
              <a:t>m</a:t>
            </a:r>
            <a:r>
              <a:rPr lang="vi-VN" sz="2400" smtClean="0">
                <a:solidFill>
                  <a:srgbClr val="0070C0"/>
                </a:solidFill>
                <a:latin typeface="Arial" pitchFamily="34" charset="0"/>
                <a:cs typeface="Arial" pitchFamily="34" charset="0"/>
              </a:rPr>
              <a:t> bạn </a:t>
            </a:r>
            <a:r>
              <a:rPr lang="vi-VN" sz="2400" smtClean="0">
                <a:solidFill>
                  <a:schemeClr val="tx1">
                    <a:lumMod val="95000"/>
                    <a:lumOff val="5000"/>
                  </a:schemeClr>
                </a:solidFill>
                <a:latin typeface="Arial" pitchFamily="34" charset="0"/>
                <a:cs typeface="Arial" pitchFamily="34" charset="0"/>
              </a:rPr>
              <a:t>được phép truy xuất.</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Các lớp con cũng không có quyền truy xuất</a:t>
            </a:r>
            <a:endParaRPr lang="en-US" sz="24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Thuộc tính </a:t>
            </a:r>
            <a:r>
              <a:rPr lang="en-US" sz="2800" smtClean="0">
                <a:solidFill>
                  <a:srgbClr val="0066FF"/>
                </a:solidFill>
                <a:latin typeface="Arial" pitchFamily="34" charset="0"/>
                <a:cs typeface="Arial" pitchFamily="34" charset="0"/>
              </a:rPr>
              <a:t>protected</a:t>
            </a:r>
            <a:r>
              <a:rPr lang="vi-VN" sz="2800" smtClean="0">
                <a:solidFill>
                  <a:srgbClr val="0066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ho phép qui định một vài thành phần nào đó của lớp là </a:t>
            </a:r>
            <a:r>
              <a:rPr lang="vi-VN" sz="2400" smtClean="0">
                <a:solidFill>
                  <a:srgbClr val="FF0000"/>
                </a:solidFill>
                <a:latin typeface="Arial" pitchFamily="34" charset="0"/>
                <a:cs typeface="Arial" pitchFamily="34" charset="0"/>
              </a:rPr>
              <a:t>bảo mật</a:t>
            </a:r>
            <a:r>
              <a:rPr lang="vi-VN" sz="2400" smtClean="0">
                <a:solidFill>
                  <a:schemeClr val="tx1">
                    <a:lumMod val="95000"/>
                    <a:lumOff val="5000"/>
                  </a:schemeClr>
                </a:solidFill>
                <a:latin typeface="Arial" pitchFamily="34" charset="0"/>
                <a:cs typeface="Arial" pitchFamily="34" charset="0"/>
              </a:rPr>
              <a:t>, theo nghĩa thế giới bên ngoài không được phép truy xuất, nhưng tất cả các lớp con, cháu… đều được phép truy xuất.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pic>
        <p:nvPicPr>
          <p:cNvPr id="7" name="Picture 23"/>
          <p:cNvPicPr>
            <a:picLocks noChangeAspect="1" noChangeArrowheads="1"/>
          </p:cNvPicPr>
          <p:nvPr/>
        </p:nvPicPr>
        <p:blipFill>
          <a:blip r:embed="rId3" cstate="print"/>
          <a:srcRect/>
          <a:stretch>
            <a:fillRect/>
          </a:stretch>
        </p:blipFill>
        <p:spPr bwMode="auto">
          <a:xfrm>
            <a:off x="2437576" y="4038600"/>
            <a:ext cx="4649024" cy="2514600"/>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14463</TotalTime>
  <Words>2190</Words>
  <Application>Microsoft Office PowerPoint</Application>
  <PresentationFormat>On-screen Show (4:3)</PresentationFormat>
  <Paragraphs>552</Paragraphs>
  <Slides>39</Slides>
  <Notes>38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新細明體</vt:lpstr>
      <vt:lpstr>Arial</vt:lpstr>
      <vt:lpstr>Calibri</vt:lpstr>
      <vt:lpstr>Sylfaen</vt:lpstr>
      <vt:lpstr>Times New Roman</vt:lpstr>
      <vt:lpstr>Wingdings</vt:lpstr>
      <vt:lpstr>Template</vt:lpstr>
      <vt:lpstr>Document</vt:lpstr>
      <vt:lpstr>KẾ THỪA (TT)</vt:lpstr>
      <vt:lpstr>Nội dung</vt:lpstr>
      <vt:lpstr>Phạm vi truy xuất</vt:lpstr>
      <vt:lpstr>Phạm vi truy xuất</vt:lpstr>
      <vt:lpstr>Truy xuất theo chiều dọc</vt:lpstr>
      <vt:lpstr>Phạm vi truy xuất</vt:lpstr>
      <vt:lpstr>Phạm vi truy xuất</vt:lpstr>
      <vt:lpstr>Phạm vi truy xuất</vt:lpstr>
      <vt:lpstr>Phạm vi truy xuất</vt:lpstr>
      <vt:lpstr>Ví dụ Thuộc tính private</vt:lpstr>
      <vt:lpstr>Thuộc tính private</vt:lpstr>
      <vt:lpstr>Thuộc tính private</vt:lpstr>
      <vt:lpstr>Thuộc tính private</vt:lpstr>
      <vt:lpstr>Thuộc tính private</vt:lpstr>
      <vt:lpstr>Thuộc tính protected</vt:lpstr>
      <vt:lpstr>Thuộc tính protected</vt:lpstr>
      <vt:lpstr>Thuộc tính protected</vt:lpstr>
      <vt:lpstr>Thuộc tính protected</vt:lpstr>
      <vt:lpstr>Thuộc tính protected</vt:lpstr>
      <vt:lpstr>Truy xuất theo chiều ngang</vt:lpstr>
      <vt:lpstr>Phạm vi truy xuất trong kế thừa</vt:lpstr>
      <vt:lpstr>Phạm vi truy xuất trong kế thừa</vt:lpstr>
      <vt:lpstr>Phạm vi truy xuất trong kế thừa</vt:lpstr>
      <vt:lpstr>Ví dụ 1</vt:lpstr>
      <vt:lpstr>Ví dụ 2</vt:lpstr>
      <vt:lpstr>Phương thức thiết lập</vt:lpstr>
      <vt:lpstr>Phương thức thiết lập</vt:lpstr>
      <vt:lpstr>Phương thức thiết lập</vt:lpstr>
      <vt:lpstr>Định nghĩa các thành phần riêng</vt:lpstr>
      <vt:lpstr>Định nghĩa các thành phần riêng</vt:lpstr>
      <vt:lpstr>Truy cập phương thức</vt:lpstr>
      <vt:lpstr>Phương thức hủy bỏ</vt:lpstr>
      <vt:lpstr>Phương thức hủy bỏ - Ví dụ</vt:lpstr>
      <vt:lpstr>Con trỏ và kế thừa</vt:lpstr>
      <vt:lpstr>Đa kế thừa</vt:lpstr>
      <vt:lpstr>Đa kế thừa</vt:lpstr>
      <vt:lpstr>Đa kế thừa – Ví dụ</vt:lpstr>
      <vt:lpstr>Đa kế thừa – Ví dụ</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Win 8.1 Version 2</cp:lastModifiedBy>
  <cp:revision>798</cp:revision>
  <cp:lastPrinted>1601-01-01T00:00:00Z</cp:lastPrinted>
  <dcterms:created xsi:type="dcterms:W3CDTF">1601-01-01T00:00:00Z</dcterms:created>
  <dcterms:modified xsi:type="dcterms:W3CDTF">2018-12-01T06:35:59Z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