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3" r:id="rId15"/>
    <p:sldId id="271" r:id="rId16"/>
    <p:sldId id="272" r:id="rId17"/>
    <p:sldId id="273" r:id="rId18"/>
    <p:sldId id="274" r:id="rId19"/>
    <p:sldId id="275" r:id="rId20"/>
    <p:sldId id="276" r:id="rId21"/>
    <p:sldId id="304" r:id="rId22"/>
    <p:sldId id="332" r:id="rId23"/>
    <p:sldId id="305" r:id="rId24"/>
    <p:sldId id="306" r:id="rId25"/>
    <p:sldId id="277" r:id="rId26"/>
    <p:sldId id="330" r:id="rId27"/>
    <p:sldId id="331" r:id="rId28"/>
    <p:sldId id="329" r:id="rId29"/>
    <p:sldId id="279" r:id="rId30"/>
    <p:sldId id="278" r:id="rId31"/>
    <p:sldId id="328" r:id="rId32"/>
    <p:sldId id="307" r:id="rId33"/>
    <p:sldId id="280" r:id="rId34"/>
    <p:sldId id="301" r:id="rId35"/>
    <p:sldId id="281" r:id="rId36"/>
    <p:sldId id="308" r:id="rId37"/>
    <p:sldId id="333" r:id="rId38"/>
    <p:sldId id="282" r:id="rId39"/>
    <p:sldId id="302" r:id="rId40"/>
    <p:sldId id="313" r:id="rId41"/>
    <p:sldId id="343" r:id="rId42"/>
    <p:sldId id="334" r:id="rId43"/>
    <p:sldId id="285" r:id="rId44"/>
    <p:sldId id="286" r:id="rId45"/>
    <p:sldId id="287" r:id="rId46"/>
    <p:sldId id="326" r:id="rId47"/>
    <p:sldId id="288" r:id="rId48"/>
    <p:sldId id="289" r:id="rId49"/>
    <p:sldId id="320" r:id="rId50"/>
    <p:sldId id="322" r:id="rId51"/>
    <p:sldId id="290" r:id="rId52"/>
    <p:sldId id="291" r:id="rId53"/>
    <p:sldId id="292" r:id="rId54"/>
    <p:sldId id="335" r:id="rId55"/>
    <p:sldId id="337" r:id="rId56"/>
    <p:sldId id="298" r:id="rId57"/>
    <p:sldId id="295" r:id="rId58"/>
    <p:sldId id="300" r:id="rId59"/>
    <p:sldId id="336" r:id="rId60"/>
    <p:sldId id="338" r:id="rId61"/>
    <p:sldId id="342" r:id="rId62"/>
    <p:sldId id="340" r:id="rId63"/>
    <p:sldId id="341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  <a:srgbClr val="6666FF"/>
    <a:srgbClr val="009900"/>
    <a:srgbClr val="CC3300"/>
    <a:srgbClr val="800080"/>
    <a:srgbClr val="339966"/>
    <a:srgbClr val="99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5BE480-82EC-4904-BAA0-BD7F86682068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097089-306A-46FA-B4B0-8EA863B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F91533-D538-474A-B255-53BD35DAA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5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B047EB-3FF8-44B8-B26B-487C8BB7DFA9}" type="datetime1">
              <a:rPr lang="vi-VN" smtClean="0"/>
              <a:pPr/>
              <a:t>16/03/2020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16/03/2020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C18A56-02AF-4E34-A4B4-7465085C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1CE8-D3B8-43CA-81C2-73EAD8A6C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E666-5980-4488-BF3C-D9BF15694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56B6-077A-4A36-A778-66B152E4D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8974-8525-48C6-8B8B-0CF1E605D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1462C-95F2-4338-9725-C420CDFDE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DE1C-4BDA-440A-A41F-E16C4E2D5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534F-29FB-4919-8BAB-5FEBEEEB8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00A1-4633-4F5B-897C-D8E656B3F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A9772-CA93-4EB4-9EBF-42A5979D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C556-580B-475C-AFB0-CFDBA8156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E771C45-088B-4C6D-8E84-CBEAD851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1.wmf"/><Relationship Id="rId5" Type="http://schemas.openxmlformats.org/officeDocument/2006/relationships/image" Target="../media/image13.w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7010400" cy="2209800"/>
          </a:xfrm>
        </p:spPr>
        <p:txBody>
          <a:bodyPr/>
          <a:lstStyle/>
          <a:p>
            <a:r>
              <a:rPr lang="en-US" sz="5400" b="1" dirty="0" smtClean="0"/>
              <a:t>CẤU TRÚC RỜI RẠC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C18A56-02AF-4E34-A4B4-7465085CE6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Hình chữ nhật 1"/>
          <p:cNvSpPr/>
          <p:nvPr/>
        </p:nvSpPr>
        <p:spPr>
          <a:xfrm>
            <a:off x="1524000" y="4038600"/>
            <a:ext cx="655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solidFill>
                  <a:schemeClr val="bg2"/>
                </a:solidFill>
              </a:rPr>
              <a:t>CHƯƠNG I: CƠ SỞ LOGIC </a:t>
            </a:r>
            <a:endParaRPr lang="vi-VN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đề, kí hiệu P </a:t>
            </a:r>
            <a:r>
              <a:rPr lang="vi-VN" dirty="0">
                <a:sym typeface="Symbol"/>
              </a:rPr>
              <a:t>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kéo theo Q” hay “Nếu P thì Q” hay “P là điều kiện đủ của Q” hay “Q 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điều kiện cần của P”)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en-US" dirty="0" smtClean="0"/>
              <a:t> 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</a:t>
            </a:r>
            <a:r>
              <a:rPr lang="vi-VN" dirty="0" smtClean="0"/>
              <a:t> Q sai khi và chỉ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khi P đúng mà Q sai.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e &gt;4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5&gt;6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0400" y="3429000"/>
          <a:ext cx="3429000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143000"/>
                <a:gridCol w="1143000"/>
                <a:gridCol w="1143000"/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35230"/>
              </p:ext>
            </p:extLst>
          </p:nvPr>
        </p:nvGraphicFramePr>
        <p:xfrm>
          <a:off x="4419600" y="615791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0" name="Equation" r:id="rId4" imgW="380880" imgH="304560" progId="Equation.DSMT4">
                  <p:embed/>
                </p:oleObj>
              </mc:Choice>
              <mc:Fallback>
                <p:oleObj name="Equation" r:id="rId4" imgW="380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157913"/>
                        <a:ext cx="38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5257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 hai chiều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và ngược lại 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P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với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Q)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vi-VN" dirty="0" smtClean="0">
                <a:latin typeface="+mn-lt"/>
                <a:ea typeface="+mn-ea"/>
                <a:cs typeface="+mn-cs"/>
              </a:rPr>
              <a:t>, ký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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nếu và chỉ nếu Q” hay “P khi và chỉ khi Q” hay “P là điều  kiện cần và đủ của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</a:t>
            </a:r>
            <a:r>
              <a:rPr lang="vi-VN" dirty="0" smtClean="0"/>
              <a:t> Q đúng khi và chỉ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 khi P và Q có cùng chân trị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it-IT" dirty="0" smtClean="0"/>
              <a:t>6 chia hết cho 3 khi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it-IT" dirty="0"/>
              <a:t>v</a:t>
            </a:r>
            <a:r>
              <a:rPr lang="it-IT" dirty="0" smtClean="0"/>
              <a:t>à chỉ khi 6 chia hết cho 2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4191000"/>
          <a:ext cx="3276600" cy="203236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92200"/>
                <a:gridCol w="1092200"/>
                <a:gridCol w="1092200"/>
              </a:tblGrid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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45496"/>
              </p:ext>
            </p:extLst>
          </p:nvPr>
        </p:nvGraphicFramePr>
        <p:xfrm>
          <a:off x="6553200" y="6473825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4" name="Equation" r:id="rId3" imgW="419040" imgH="304560" progId="Equation.DSMT4">
                  <p:embed/>
                </p:oleObj>
              </mc:Choice>
              <mc:Fallback>
                <p:oleObj name="Equation" r:id="rId3" imgW="419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473825"/>
                        <a:ext cx="419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 Định nghĩa: </a:t>
            </a:r>
            <a:r>
              <a:rPr lang="en-US" dirty="0" smtClean="0"/>
              <a:t>B</a:t>
            </a:r>
            <a:r>
              <a:rPr lang="vi-VN" dirty="0" smtClean="0"/>
              <a:t>iểu thức </a:t>
            </a:r>
            <a:r>
              <a:rPr lang="en-US" dirty="0" smtClean="0"/>
              <a:t>logic </a:t>
            </a:r>
            <a:r>
              <a:rPr lang="vi-VN" dirty="0" smtClean="0"/>
              <a:t>được cấu tạo từ: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mệnh đề (các hằng mệnh đề)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en-US" dirty="0" smtClean="0"/>
              <a:t> </a:t>
            </a:r>
            <a:r>
              <a:rPr lang="vi-VN" dirty="0" smtClean="0"/>
              <a:t>Các biến mệnh đề p, q, r, …, tức là các biến lấy giá trị là</a:t>
            </a:r>
            <a:r>
              <a:rPr lang="en-US" dirty="0" smtClean="0"/>
              <a:t> </a:t>
            </a:r>
            <a:r>
              <a:rPr lang="vi-VN" dirty="0" smtClean="0"/>
              <a:t>các mệnh đề nào đó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phép toán </a:t>
            </a:r>
            <a:r>
              <a:rPr lang="en-US" dirty="0" smtClean="0"/>
              <a:t>logic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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, , </a:t>
            </a:r>
            <a:r>
              <a:rPr lang="vi-VN" dirty="0" smtClean="0"/>
              <a:t> và dấu đóng mở ngoặc ()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vi-VN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E(p,q) =</a:t>
            </a:r>
            <a:r>
              <a:rPr lang="vi-VN" dirty="0" smtClean="0">
                <a:sym typeface="Symbol"/>
              </a:rPr>
              <a:t> 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q)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F(p,q,r) = (p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(q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r)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458200" cy="1143000"/>
          </a:xfrm>
        </p:spPr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 (</a:t>
            </a:r>
            <a:r>
              <a:rPr lang="en-US" sz="4800" b="1" dirty="0" err="1" smtClean="0"/>
              <a:t>Dạng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r>
              <a:rPr lang="en-US" sz="4800" b="1" dirty="0" smtClean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logic: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buNone/>
            </a:pPr>
            <a:r>
              <a:rPr lang="en-US" sz="2600" dirty="0" smtClean="0"/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vi-VN" sz="2600" dirty="0" smtClean="0">
                <a:sym typeface="Symbol"/>
              </a:rPr>
              <a:t></a:t>
            </a: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vi-VN" sz="2600" dirty="0" smtClean="0">
                <a:sym typeface="Symbol"/>
              </a:rPr>
              <a:t></a:t>
            </a:r>
            <a:r>
              <a:rPr lang="en-US" sz="2600" dirty="0" smtClean="0">
                <a:sym typeface="Symbol"/>
              </a:rPr>
              <a:t>, </a:t>
            </a:r>
            <a:r>
              <a:rPr lang="vi-VN" sz="2600" dirty="0" smtClean="0">
                <a:sym typeface="Symbol"/>
              </a:rPr>
              <a:t>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4: </a:t>
            </a:r>
            <a:r>
              <a:rPr lang="en-US" sz="2600" dirty="0" smtClean="0">
                <a:sym typeface="Symbol"/>
              </a:rPr>
              <a:t>, </a:t>
            </a:r>
            <a:r>
              <a:rPr lang="vi-VN" sz="2600" dirty="0" smtClean="0"/>
              <a:t>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logic: </a:t>
            </a:r>
            <a:r>
              <a:rPr lang="vi-VN" sz="2600" dirty="0" smtClean="0"/>
              <a:t>là bảng </a:t>
            </a:r>
            <a:r>
              <a:rPr lang="en-US" sz="2600" dirty="0" err="1" smtClean="0"/>
              <a:t>liệt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vi-VN" sz="2600" dirty="0" smtClean="0"/>
              <a:t>chân trị c</a:t>
            </a:r>
            <a:r>
              <a:rPr lang="en-US" sz="2600" dirty="0" err="1" smtClean="0"/>
              <a:t>ủa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vi-VN" sz="2600" dirty="0" smtClean="0"/>
              <a:t> chân trị của </a:t>
            </a:r>
            <a:r>
              <a:rPr lang="en-US" sz="2600" dirty="0" err="1" smtClean="0"/>
              <a:t>tất</a:t>
            </a:r>
            <a:r>
              <a:rPr lang="en-US" sz="2600" dirty="0" smtClean="0"/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vi-VN" sz="2600" dirty="0" smtClean="0"/>
              <a:t>các biến mệnh đề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hay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vi-VN" sz="2600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Ví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dụ</a:t>
            </a:r>
            <a:r>
              <a:rPr lang="en-US" sz="2600" dirty="0" smtClean="0">
                <a:solidFill>
                  <a:srgbClr val="FF0000"/>
                </a:solidFill>
              </a:rPr>
              <a:t>: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,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0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1.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p,q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bốn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(</a:t>
            </a:r>
            <a:r>
              <a:rPr lang="en-US" sz="2600" dirty="0" err="1" smtClean="0"/>
              <a:t>p,q</a:t>
            </a:r>
            <a:r>
              <a:rPr lang="en-US" sz="2600" dirty="0" smtClean="0"/>
              <a:t>)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(0,0), (0,1), (1,0) </a:t>
            </a:r>
            <a:r>
              <a:rPr lang="en-US" sz="2600" dirty="0" err="1" smtClean="0"/>
              <a:t>và</a:t>
            </a:r>
            <a:r>
              <a:rPr lang="en-US" sz="2600" dirty="0" smtClean="0"/>
              <a:t> (1,1).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NX: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quát</a:t>
            </a:r>
            <a:r>
              <a:rPr lang="en-US" sz="2600" dirty="0" smtClean="0"/>
              <a:t>, n</a:t>
            </a:r>
            <a:r>
              <a:rPr lang="vi-VN" sz="2600" dirty="0" smtClean="0"/>
              <a:t>ếu có n 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thì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   </a:t>
            </a:r>
            <a:r>
              <a:rPr lang="vi-VN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vi-VN" sz="2600" dirty="0" smtClean="0"/>
              <a:t>b</a:t>
            </a:r>
            <a:r>
              <a:rPr lang="en-US" sz="2600" dirty="0" smtClean="0"/>
              <a:t>ộ n </a:t>
            </a:r>
            <a:r>
              <a:rPr lang="en-US" sz="2600" dirty="0" err="1" smtClean="0"/>
              <a:t>biến</a:t>
            </a:r>
            <a:r>
              <a:rPr lang="en-US" sz="2600" dirty="0" smtClean="0"/>
              <a:t>.</a:t>
            </a:r>
            <a:r>
              <a:rPr lang="vi-VN" sz="2600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71900" y="50927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9" name="Equation" r:id="rId3" imgW="304560" imgH="380880" progId="Equation.DSMT4">
                  <p:embed/>
                </p:oleObj>
              </mc:Choice>
              <mc:Fallback>
                <p:oleObj name="Equation" r:id="rId3" imgW="30456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927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latin typeface="+mn-lt"/>
                <a:ea typeface="+mn-ea"/>
                <a:cs typeface="+mn-cs"/>
              </a:rPr>
              <a:t>Cho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E(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p,q,r</a:t>
            </a:r>
            <a:r>
              <a:rPr lang="en-US" dirty="0" smtClean="0">
                <a:latin typeface="+mn-lt"/>
                <a:ea typeface="+mn-ea"/>
                <a:cs typeface="+mn-cs"/>
              </a:rPr>
              <a:t>) =(p </a:t>
            </a:r>
            <a:r>
              <a:rPr lang="vi-VN" dirty="0" smtClean="0">
                <a:sym typeface="Symbol"/>
              </a:rPr>
              <a:t> </a:t>
            </a:r>
            <a:r>
              <a:rPr lang="en-US" dirty="0" smtClean="0">
                <a:latin typeface="+mn-lt"/>
                <a:ea typeface="+mn-ea"/>
                <a:cs typeface="+mn-cs"/>
              </a:rPr>
              <a:t>q)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latin typeface="+mn-lt"/>
                <a:ea typeface="+mn-ea"/>
                <a:cs typeface="+mn-cs"/>
              </a:rPr>
              <a:t>r . </a:t>
            </a: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Ta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bảng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chân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trị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sau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43203"/>
          <a:ext cx="6781800" cy="351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356360"/>
                <a:gridCol w="1356360"/>
                <a:gridCol w="1356360"/>
                <a:gridCol w="1356360"/>
              </a:tblGrid>
              <a:tr h="353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(p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Tương đương logic: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vi-VN" dirty="0" smtClean="0"/>
              <a:t> được gọi là</a:t>
            </a:r>
            <a:r>
              <a:rPr lang="en-US" dirty="0" smtClean="0"/>
              <a:t> </a:t>
            </a:r>
            <a:r>
              <a:rPr lang="vi-VN" dirty="0" smtClean="0"/>
              <a:t>tương đương logic nếu chúng có cùng bảng chân trị.</a:t>
            </a:r>
          </a:p>
          <a:p>
            <a:pPr>
              <a:buNone/>
            </a:pPr>
            <a:r>
              <a:rPr lang="vi-VN" dirty="0" smtClean="0"/>
              <a:t>Ký hiệu</a:t>
            </a:r>
            <a:r>
              <a:rPr lang="en-US" dirty="0" smtClean="0"/>
              <a:t>: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  <a:r>
              <a:rPr lang="en-US" dirty="0" smtClean="0"/>
              <a:t>  (E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logic </a:t>
            </a:r>
            <a:r>
              <a:rPr lang="en-US" dirty="0" err="1" smtClean="0"/>
              <a:t>với</a:t>
            </a:r>
            <a:r>
              <a:rPr lang="en-US" dirty="0" smtClean="0"/>
              <a:t> F).</a:t>
            </a:r>
            <a:endParaRPr lang="vi-VN" dirty="0" smtClean="0"/>
          </a:p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</a:t>
            </a:r>
            <a:r>
              <a:rPr lang="vi-VN" dirty="0" smtClean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q</a:t>
            </a:r>
          </a:p>
          <a:p>
            <a:pPr marL="0" indent="165100" algn="just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E </a:t>
            </a:r>
            <a:r>
              <a:rPr lang="vi-VN" dirty="0" smtClean="0"/>
              <a:t>được gọi là </a:t>
            </a:r>
            <a:r>
              <a:rPr lang="vi-VN" dirty="0" smtClean="0">
                <a:solidFill>
                  <a:schemeClr val="accent2"/>
                </a:solidFill>
              </a:rPr>
              <a:t>hằng đúng </a:t>
            </a:r>
            <a:r>
              <a:rPr lang="vi-VN" dirty="0" smtClean="0"/>
              <a:t>nếu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 </a:t>
            </a:r>
            <a:r>
              <a:rPr lang="vi-VN" dirty="0" smtClean="0"/>
              <a:t>luôn </a:t>
            </a:r>
            <a:r>
              <a:rPr lang="en-US" dirty="0" err="1" smtClean="0"/>
              <a:t>bằng</a:t>
            </a:r>
            <a:r>
              <a:rPr lang="vi-VN" dirty="0"/>
              <a:t> </a:t>
            </a:r>
            <a:r>
              <a:rPr lang="vi-VN" dirty="0" smtClean="0"/>
              <a:t>1 </a:t>
            </a:r>
            <a:r>
              <a:rPr lang="en-US" dirty="0" smtClean="0"/>
              <a:t>(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E.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1.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E </a:t>
            </a:r>
            <a:r>
              <a:rPr lang="vi-VN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>
                <a:solidFill>
                  <a:schemeClr val="accent2"/>
                </a:solidFill>
              </a:rPr>
              <a:t>hằng sai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0.</a:t>
            </a:r>
          </a:p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E(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) =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sai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 algn="just">
              <a:buNone/>
            </a:pPr>
            <a:r>
              <a:rPr lang="en-US" dirty="0" smtClean="0"/>
              <a:t>	   F(</a:t>
            </a:r>
            <a:r>
              <a:rPr lang="en-US" dirty="0" err="1" smtClean="0"/>
              <a:t>p,q</a:t>
            </a:r>
            <a:r>
              <a:rPr lang="en-US" dirty="0" smtClean="0"/>
              <a:t>) =(p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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Định lý: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 tương đương với nhau khi</a:t>
            </a:r>
            <a:r>
              <a:rPr lang="en-US" dirty="0" smtClean="0"/>
              <a:t> </a:t>
            </a:r>
            <a:r>
              <a:rPr lang="vi-VN" dirty="0" smtClean="0"/>
              <a:t>và chỉ khi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 hằng đúng.</a:t>
            </a:r>
            <a:endParaRPr lang="en-US" dirty="0" smtClean="0"/>
          </a:p>
          <a:p>
            <a:pPr marL="0" indent="165100" algn="just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Ví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dụ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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Hệ quả logic: </a:t>
            </a:r>
            <a:r>
              <a:rPr lang="vi-VN" dirty="0" smtClean="0"/>
              <a:t>F được gọi là hệ quả logic của E nếu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</a:t>
            </a:r>
            <a:r>
              <a:rPr lang="en-US" dirty="0" smtClean="0"/>
              <a:t> </a:t>
            </a:r>
            <a:r>
              <a:rPr lang="vi-VN" dirty="0" smtClean="0"/>
              <a:t>hằng đúng.</a:t>
            </a:r>
          </a:p>
          <a:p>
            <a:pPr marL="0" indent="165100" algn="just">
              <a:buNone/>
            </a:pPr>
            <a:r>
              <a:rPr lang="vi-VN" dirty="0" smtClean="0"/>
              <a:t>Ký hiệu</a:t>
            </a:r>
            <a:r>
              <a:rPr lang="en-US" dirty="0" smtClean="0"/>
              <a:t>: </a:t>
            </a:r>
            <a:r>
              <a:rPr lang="vi-VN" dirty="0" smtClean="0"/>
              <a:t>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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16510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810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09887"/>
              </p:ext>
            </p:extLst>
          </p:nvPr>
        </p:nvGraphicFramePr>
        <p:xfrm>
          <a:off x="5734050" y="5029200"/>
          <a:ext cx="2349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8" name="Equation" r:id="rId3" imgW="2349360" imgH="2108160" progId="Equation.DSMT4">
                  <p:embed/>
                </p:oleObj>
              </mc:Choice>
              <mc:Fallback>
                <p:oleObj name="Equation" r:id="rId3" imgW="234936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029200"/>
                        <a:ext cx="2349500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</a:rPr>
              <a:t>Phủ định của phủ định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ym typeface="Symbol"/>
              </a:rPr>
              <a:t>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De Morgan:</a:t>
            </a: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hoán</a:t>
            </a:r>
            <a:r>
              <a:rPr lang="en-US" dirty="0" smtClean="0">
                <a:solidFill>
                  <a:srgbClr val="FF0000"/>
                </a:solidFill>
              </a:rPr>
              <a:t>: 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 startAt="5"/>
            </a:pPr>
            <a:r>
              <a:rPr lang="vi-VN" dirty="0" smtClean="0">
                <a:solidFill>
                  <a:srgbClr val="FF0000"/>
                </a:solidFill>
              </a:rPr>
              <a:t>Luật phân phối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6"/>
            </a:pPr>
            <a:r>
              <a:rPr lang="vi-VN" dirty="0" smtClean="0">
                <a:solidFill>
                  <a:srgbClr val="FF0000"/>
                </a:solidFill>
              </a:rPr>
              <a:t>Luật lũy đẳng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 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7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hòa</a:t>
            </a:r>
            <a:r>
              <a:rPr lang="en-US" dirty="0" smtClean="0">
                <a:solidFill>
                  <a:srgbClr val="FF0000"/>
                </a:solidFill>
              </a:rPr>
              <a:t>: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0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8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bù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 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CHƯƠNG I: CƠ SỞ 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 smtClean="0">
                <a:solidFill>
                  <a:srgbClr val="0070C0"/>
                </a:solidFill>
              </a:rPr>
              <a:t>Mệnh đề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0070C0"/>
                </a:solidFill>
              </a:rPr>
              <a:t>Biểu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thức</a:t>
            </a:r>
            <a:r>
              <a:rPr lang="en-US" sz="3200" dirty="0" smtClean="0">
                <a:solidFill>
                  <a:srgbClr val="0070C0"/>
                </a:solidFill>
              </a:rPr>
              <a:t> logic (</a:t>
            </a:r>
            <a:r>
              <a:rPr lang="en-US" sz="3200" dirty="0" err="1" smtClean="0">
                <a:solidFill>
                  <a:srgbClr val="0070C0"/>
                </a:solidFill>
              </a:rPr>
              <a:t>Dạng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mệnh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đề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vi-VN" sz="3200" dirty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Qui tắc suy diễn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Vị từ, lượng từ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Quy nạp </a:t>
            </a:r>
            <a:r>
              <a:rPr lang="vi-VN" sz="3200" dirty="0" smtClean="0">
                <a:solidFill>
                  <a:srgbClr val="0070C0"/>
                </a:solidFill>
              </a:rPr>
              <a:t>toán học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9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0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1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kéo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>
                <a:sym typeface="Symbol"/>
              </a:rPr>
              <a:t>p</a:t>
            </a:r>
            <a:endParaRPr lang="en-US" dirty="0" smtClean="0"/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kéo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chiều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None/>
            </a:pPr>
            <a:r>
              <a:rPr lang="vi-VN" dirty="0" smtClean="0"/>
              <a:t>	</a:t>
            </a:r>
            <a:r>
              <a:rPr lang="vi-VN" dirty="0"/>
              <a:t>	(</a:t>
            </a:r>
            <a:r>
              <a:rPr lang="vi-VN" dirty="0" smtClean="0"/>
              <a:t>p</a:t>
            </a:r>
            <a:r>
              <a:rPr lang="vi-VN" dirty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vi-VN" dirty="0" smtClean="0"/>
              <a:t> </a:t>
            </a:r>
            <a:r>
              <a:rPr lang="vi-VN" dirty="0"/>
              <a:t>q</a:t>
            </a:r>
            <a:r>
              <a:rPr lang="vi-VN" dirty="0" smtClean="0"/>
              <a:t>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p)</a:t>
            </a:r>
          </a:p>
          <a:p>
            <a:pPr marL="0" indent="165100" algn="just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  <a:r>
              <a:rPr lang="en-US" dirty="0" smtClean="0"/>
              <a:t>   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vi-VN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  <a:r>
              <a:rPr lang="vi-VN" dirty="0" smtClean="0"/>
              <a:t>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p</a:t>
            </a:r>
            <a:r>
              <a:rPr lang="vi-VN" dirty="0" smtClean="0"/>
              <a:t>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Cho p, q, r là các biến mệnh đề. Ch</a:t>
            </a:r>
            <a:r>
              <a:rPr lang="en-US" dirty="0" err="1" smtClean="0"/>
              <a:t>ứng</a:t>
            </a:r>
            <a:r>
              <a:rPr lang="en-US" dirty="0" smtClean="0"/>
              <a:t> minh </a:t>
            </a:r>
            <a:r>
              <a:rPr lang="en-US" dirty="0" err="1" smtClean="0"/>
              <a:t>rằng</a:t>
            </a:r>
            <a:r>
              <a:rPr lang="en-US" dirty="0" smtClean="0"/>
              <a:t>: 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 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marL="0" indent="165100" algn="just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528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(q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</a:t>
            </a:r>
            <a:r>
              <a:rPr lang="en-US" sz="2800" dirty="0" smtClean="0"/>
              <a:t>  ( 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 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q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</a:t>
            </a:r>
            <a:r>
              <a:rPr lang="en-US" sz="2800" dirty="0" smtClean="0"/>
              <a:t>( p </a:t>
            </a:r>
            <a:r>
              <a:rPr lang="en-US" sz="2800" dirty="0" smtClean="0">
                <a:sym typeface="Symbol"/>
              </a:rPr>
              <a:t> 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 p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dirty="0" smtClean="0"/>
              <a:t>  q 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(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q 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Cho p, q, r là các biến mệnh đề. Ch</a:t>
            </a:r>
            <a:r>
              <a:rPr lang="en-US" dirty="0" err="1" smtClean="0"/>
              <a:t>ứng</a:t>
            </a:r>
            <a:r>
              <a:rPr lang="en-US" dirty="0" smtClean="0"/>
              <a:t> minh </a:t>
            </a:r>
            <a:r>
              <a:rPr lang="en-US" dirty="0" err="1" smtClean="0"/>
              <a:t>rằng</a:t>
            </a:r>
            <a:r>
              <a:rPr lang="en-US" dirty="0" smtClean="0"/>
              <a:t>: 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 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marL="0" indent="165100" algn="just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68936"/>
            <a:ext cx="5105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Định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nghĩa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   </a:t>
            </a:r>
            <a:r>
              <a:rPr lang="en-US" dirty="0" err="1" smtClean="0"/>
              <a:t>và</a:t>
            </a:r>
            <a:r>
              <a:rPr lang="en-US" dirty="0" smtClean="0"/>
              <a:t>     </a:t>
            </a:r>
            <a:r>
              <a:rPr lang="en-US" dirty="0" err="1" smtClean="0"/>
              <a:t>và</a:t>
            </a:r>
            <a:r>
              <a:rPr lang="en-US" dirty="0" smtClean="0"/>
              <a:t> … </a:t>
            </a:r>
            <a:r>
              <a:rPr lang="en-US" dirty="0" err="1" smtClean="0"/>
              <a:t>và</a:t>
            </a:r>
            <a:r>
              <a:rPr lang="en-US" dirty="0" smtClean="0"/>
              <a:t>     </a:t>
            </a:r>
            <a:r>
              <a:rPr lang="en-US" dirty="0" err="1" smtClean="0"/>
              <a:t>thì</a:t>
            </a:r>
            <a:r>
              <a:rPr lang="en-US" dirty="0" smtClean="0"/>
              <a:t>   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đúng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                                   </a:t>
            </a:r>
            <a:r>
              <a:rPr lang="en-US" dirty="0" err="1" smtClean="0">
                <a:solidFill>
                  <a:schemeClr val="accent6"/>
                </a:solidFill>
                <a:sym typeface="Symbol"/>
              </a:rPr>
              <a:t>là</a:t>
            </a:r>
            <a:r>
              <a:rPr lang="en-US" dirty="0" smtClean="0">
                <a:solidFill>
                  <a:schemeClr val="accent6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sym typeface="Symbol"/>
              </a:rPr>
              <a:t>hằng</a:t>
            </a:r>
            <a:r>
              <a:rPr lang="en-US" dirty="0" smtClean="0">
                <a:solidFill>
                  <a:schemeClr val="accent6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dạng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quy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tắc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 </a:t>
            </a:r>
            <a:r>
              <a:rPr lang="en-US" dirty="0" err="1" smtClean="0">
                <a:sym typeface="Symbol"/>
              </a:rPr>
              <a:t>thường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viết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theo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đây</a:t>
            </a:r>
            <a:r>
              <a:rPr lang="en-US" dirty="0" smtClean="0">
                <a:sym typeface="Symbol"/>
              </a:rPr>
              <a:t>: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6521450" y="25527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9" name="Equation" r:id="rId3" imgW="304560" imgH="507960" progId="Equation.DSMT4">
                  <p:embed/>
                </p:oleObj>
              </mc:Choice>
              <mc:Fallback>
                <p:oleObj name="Equation" r:id="rId3" imgW="3045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52700"/>
                        <a:ext cx="30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89572"/>
              </p:ext>
            </p:extLst>
          </p:nvPr>
        </p:nvGraphicFramePr>
        <p:xfrm>
          <a:off x="7327552" y="2540174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0" name="Equation" r:id="rId5" imgW="330120" imgH="507960" progId="Equation.DSMT4">
                  <p:embed/>
                </p:oleObj>
              </mc:Choice>
              <mc:Fallback>
                <p:oleObj name="Equation" r:id="rId5" imgW="3301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552" y="2540174"/>
                        <a:ext cx="33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66581"/>
              </p:ext>
            </p:extLst>
          </p:nvPr>
        </p:nvGraphicFramePr>
        <p:xfrm>
          <a:off x="947803" y="4501619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1" name="Equation" r:id="rId7" imgW="3352680" imgH="507960" progId="Equation.DSMT4">
                  <p:embed/>
                </p:oleObj>
              </mc:Choice>
              <mc:Fallback>
                <p:oleObj name="Equation" r:id="rId7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03" y="4501619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79929"/>
              </p:ext>
            </p:extLst>
          </p:nvPr>
        </p:nvGraphicFramePr>
        <p:xfrm>
          <a:off x="1141956" y="2961536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2" name="Equation" r:id="rId9" imgW="355320" imgH="507960" progId="Equation.DSMT4">
                  <p:embed/>
                </p:oleObj>
              </mc:Choice>
              <mc:Fallback>
                <p:oleObj name="Equation" r:id="rId9" imgW="355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56" y="2961536"/>
                        <a:ext cx="35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86303"/>
              </p:ext>
            </p:extLst>
          </p:nvPr>
        </p:nvGraphicFramePr>
        <p:xfrm>
          <a:off x="2030607" y="3144729"/>
          <a:ext cx="20955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3" name="Equation" r:id="rId11" imgW="190440" imgH="291960" progId="Equation.DSMT4">
                  <p:embed/>
                </p:oleObj>
              </mc:Choice>
              <mc:Fallback>
                <p:oleObj name="Equation" r:id="rId11" imgW="190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607" y="3144729"/>
                        <a:ext cx="209550" cy="321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36262"/>
              </p:ext>
            </p:extLst>
          </p:nvPr>
        </p:nvGraphicFramePr>
        <p:xfrm>
          <a:off x="2895600" y="3466039"/>
          <a:ext cx="334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4" name="Equation" r:id="rId13" imgW="3343096" imgH="495183" progId="Equation.DSMT4">
                  <p:embed/>
                </p:oleObj>
              </mc:Choice>
              <mc:Fallback>
                <p:oleObj name="Equation" r:id="rId13" imgW="3343096" imgH="4951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5600" y="3466039"/>
                        <a:ext cx="33432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marL="0" indent="165100">
              <a:buClr>
                <a:srgbClr val="FF0000"/>
              </a:buClr>
              <a:buNone/>
            </a:pPr>
            <a:r>
              <a:rPr lang="en-US" u="sng" dirty="0">
                <a:solidFill>
                  <a:srgbClr val="00B0F0"/>
                </a:solidFill>
                <a:sym typeface="Symbol"/>
              </a:rPr>
              <a:t>Cách 1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u="sng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smtClean="0">
                <a:solidFill>
                  <a:srgbClr val="00B0F0"/>
                </a:solidFill>
                <a:sym typeface="Symbol"/>
              </a:rPr>
              <a:t>Cách </a:t>
            </a:r>
            <a:r>
              <a:rPr lang="en-US" u="sng" dirty="0" smtClean="0">
                <a:solidFill>
                  <a:srgbClr val="00B0F0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Dòng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smtClean="0">
                <a:solidFill>
                  <a:srgbClr val="00B0F0"/>
                </a:solidFill>
                <a:sym typeface="Symbol"/>
              </a:rPr>
              <a:t>Cách 3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 </a:t>
            </a:r>
            <a:r>
              <a:rPr lang="en-US" dirty="0" err="1" smtClean="0">
                <a:sym typeface="Symbol"/>
              </a:rPr>
              <a:t>Mô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hình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logic                 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giả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thiết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(</a:t>
            </a:r>
            <a:r>
              <a:rPr lang="en-US" dirty="0" smtClean="0">
                <a:sym typeface="Symbol"/>
              </a:rPr>
              <a:t>hay </a:t>
            </a:r>
            <a:r>
              <a:rPr lang="en-US" dirty="0" err="1" smtClean="0">
                <a:sym typeface="Symbol"/>
              </a:rPr>
              <a:t>tiên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đề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  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87879"/>
              </p:ext>
            </p:extLst>
          </p:nvPr>
        </p:nvGraphicFramePr>
        <p:xfrm>
          <a:off x="2923131" y="3119518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9" name="Equation" r:id="rId4" imgW="3352680" imgH="507960" progId="Equation.DSMT4">
                  <p:embed/>
                </p:oleObj>
              </mc:Choice>
              <mc:Fallback>
                <p:oleObj name="Equation" r:id="rId4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131" y="3119518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74099"/>
              </p:ext>
            </p:extLst>
          </p:nvPr>
        </p:nvGraphicFramePr>
        <p:xfrm>
          <a:off x="4759195" y="3608940"/>
          <a:ext cx="10668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0" name="Equation" r:id="rId6" imgW="177480" imgH="583920" progId="Equation.DSMT4">
                  <p:embed/>
                </p:oleObj>
              </mc:Choice>
              <mc:Fallback>
                <p:oleObj name="Equation" r:id="rId6" imgW="177480" imgH="5839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195" y="3608940"/>
                        <a:ext cx="106680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930650" y="5689600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1" name="Equation" r:id="rId8" imgW="1638000" imgH="507960" progId="Equation.DSMT4">
                  <p:embed/>
                </p:oleObj>
              </mc:Choice>
              <mc:Fallback>
                <p:oleObj name="Equation" r:id="rId8" imgW="16380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89600"/>
                        <a:ext cx="1638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05661"/>
              </p:ext>
            </p:extLst>
          </p:nvPr>
        </p:nvGraphicFramePr>
        <p:xfrm>
          <a:off x="4389981" y="6287248"/>
          <a:ext cx="20955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2" name="Equation" r:id="rId10" imgW="190440" imgH="291960" progId="Equation.DSMT4">
                  <p:embed/>
                </p:oleObj>
              </mc:Choice>
              <mc:Fallback>
                <p:oleObj name="Equation" r:id="rId10" imgW="190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981" y="6287248"/>
                        <a:ext cx="209550" cy="321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68738"/>
              </p:ext>
            </p:extLst>
          </p:nvPr>
        </p:nvGraphicFramePr>
        <p:xfrm>
          <a:off x="6504662" y="457280"/>
          <a:ext cx="21717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3" name="Equation" r:id="rId12" imgW="2171511" imgH="866570" progId="Equation.DSMT4">
                  <p:embed/>
                </p:oleObj>
              </mc:Choice>
              <mc:Fallback>
                <p:oleObj name="Equation" r:id="rId12" imgW="2171511" imgH="866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4662" y="457280"/>
                        <a:ext cx="21717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Đối tượng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2557"/>
              </p:ext>
            </p:extLst>
          </p:nvPr>
        </p:nvGraphicFramePr>
        <p:xfrm>
          <a:off x="2635250" y="2152489"/>
          <a:ext cx="422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4" name="Equation" r:id="rId14" imgW="4229150" imgH="495183" progId="Equation.DSMT4">
                  <p:embed/>
                </p:oleObj>
              </mc:Choice>
              <mc:Fallback>
                <p:oleObj name="Equation" r:id="rId14" imgW="4229150" imgH="4951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35250" y="2152489"/>
                        <a:ext cx="4229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</a:rPr>
              <a:t>1. Qui </a:t>
            </a:r>
            <a:r>
              <a:rPr lang="vi-VN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(p </a:t>
            </a:r>
            <a:r>
              <a:rPr lang="en-US" dirty="0" smtClean="0">
                <a:sym typeface="Symbol"/>
              </a:rPr>
              <a:t> q)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1314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vi-VN" dirty="0" smtClean="0">
                <a:solidFill>
                  <a:srgbClr val="FF0000"/>
                </a:solidFill>
              </a:rPr>
              <a:t>Qui </a:t>
            </a:r>
            <a:r>
              <a:rPr lang="vi-VN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(p </a:t>
            </a:r>
            <a:r>
              <a:rPr lang="en-US" dirty="0" smtClean="0">
                <a:sym typeface="Symbol"/>
              </a:rPr>
              <a:t> q)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q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75851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smtClean="0">
                <a:solidFill>
                  <a:srgbClr val="FF0000"/>
                </a:solidFill>
              </a:rPr>
              <a:t>1.2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vi-VN" dirty="0" smtClean="0">
                <a:solidFill>
                  <a:srgbClr val="FF0000"/>
                </a:solidFill>
              </a:rPr>
              <a:t>Qui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tuyển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p </a:t>
            </a:r>
            <a:r>
              <a:rPr lang="en-US" dirty="0" smtClean="0"/>
              <a:t> q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/>
              <a:t>.</a:t>
            </a:r>
            <a:r>
              <a:rPr lang="en-US" dirty="0" smtClean="0"/>
              <a:t>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hay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2337"/>
              </p:ext>
            </p:extLst>
          </p:nvPr>
        </p:nvGraphicFramePr>
        <p:xfrm>
          <a:off x="5562600" y="2133600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p </a:t>
                      </a:r>
                      <a:r>
                        <a:rPr lang="en-US" sz="2800" dirty="0" smtClean="0">
                          <a:sym typeface="Symbol"/>
                        </a:rPr>
                        <a:t>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q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endParaRPr lang="en-US" sz="28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2. Qui tắc khẳng định (Modus Ponens)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[(p </a:t>
            </a:r>
            <a:r>
              <a:rPr lang="en-US" dirty="0" smtClean="0">
                <a:sym typeface="Symbol"/>
              </a:rPr>
              <a:t> q)  p]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		     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SV A 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bay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	 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bay </a:t>
            </a:r>
            <a:r>
              <a:rPr lang="en-US" dirty="0" err="1" smtClean="0">
                <a:sym typeface="Symbol"/>
              </a:rPr>
              <a:t>thấp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phủ định</a:t>
            </a:r>
            <a:r>
              <a:rPr lang="en-US" dirty="0" smtClean="0">
                <a:solidFill>
                  <a:srgbClr val="FF0000"/>
                </a:solidFill>
              </a:rPr>
              <a:t> (Modus </a:t>
            </a:r>
            <a:r>
              <a:rPr lang="en-US" dirty="0" err="1" smtClean="0">
                <a:solidFill>
                  <a:srgbClr val="FF0000"/>
                </a:solidFill>
              </a:rPr>
              <a:t>Tollens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q 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 p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đi học đầy đủ thì </a:t>
            </a:r>
            <a:r>
              <a:rPr lang="en-US" dirty="0" smtClean="0">
                <a:sym typeface="Symbol"/>
              </a:rPr>
              <a:t>A </a:t>
            </a:r>
            <a:r>
              <a:rPr lang="vi-VN" dirty="0" smtClean="0">
                <a:sym typeface="Symbol"/>
              </a:rPr>
              <a:t>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ra: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đi học đầy đủ.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981200"/>
          <a:ext cx="152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98425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q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b="1" dirty="0" smtClean="0">
                <a:solidFill>
                  <a:srgbClr val="0070C0"/>
                </a:solidFill>
              </a:rPr>
              <a:t> Định nghĩa: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vi-VN" dirty="0" smtClean="0"/>
              <a:t>Mệnh đề là một khẳng định có giá trị chân lý</a:t>
            </a:r>
            <a:r>
              <a:rPr lang="en-US" dirty="0" smtClean="0"/>
              <a:t> </a:t>
            </a:r>
            <a:r>
              <a:rPr lang="vi-VN" dirty="0" smtClean="0"/>
              <a:t>xác định, đúng hoặc sai.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vi-VN" dirty="0" smtClean="0"/>
              <a:t>Câu hỏi, câu cảm thán, mệnh lệnh… không là mệnh đề.</a:t>
            </a:r>
            <a:endParaRPr lang="en-US" dirty="0" smtClean="0"/>
          </a:p>
          <a:p>
            <a:pPr>
              <a:buNone/>
            </a:pPr>
            <a:r>
              <a:rPr lang="vi-VN" dirty="0" smtClean="0">
                <a:solidFill>
                  <a:srgbClr val="CC3300"/>
                </a:solidFill>
              </a:rPr>
              <a:t>Ví dụ: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CNTT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ĐHQG TP.HCM.</a:t>
            </a:r>
            <a:endParaRPr lang="vi-V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 smtClean="0"/>
              <a:t> 1+</a:t>
            </a:r>
            <a:r>
              <a:rPr lang="en-US" dirty="0" smtClean="0"/>
              <a:t>7</a:t>
            </a:r>
            <a:r>
              <a:rPr lang="vi-VN" dirty="0" smtClean="0"/>
              <a:t> =</a:t>
            </a:r>
            <a:r>
              <a:rPr lang="en-US" dirty="0" smtClean="0"/>
              <a:t>8.</a:t>
            </a:r>
            <a:endParaRPr lang="vi-V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 smtClean="0"/>
              <a:t> Hôm nay </a:t>
            </a:r>
            <a:r>
              <a:rPr lang="en-US" dirty="0" err="1" smtClean="0"/>
              <a:t>em</a:t>
            </a:r>
            <a:r>
              <a:rPr lang="vi-VN" dirty="0" smtClean="0"/>
              <a:t> đẹp quá! 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?</a:t>
            </a:r>
            <a:r>
              <a:rPr lang="vi-VN" dirty="0" smtClean="0"/>
              <a:t>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vi-VN" dirty="0" smtClean="0">
                <a:solidFill>
                  <a:srgbClr val="FF0000"/>
                </a:solidFill>
              </a:rPr>
              <a:t>Qui tắc tam đoạn luận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(p  r)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trời mưa thì đường ướt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đường ướt thì đường trơn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</a:t>
            </a:r>
            <a:r>
              <a:rPr lang="en-US" dirty="0" smtClean="0">
                <a:sym typeface="Symbol"/>
              </a:rPr>
              <a:t>:</a:t>
            </a:r>
            <a:r>
              <a:rPr lang="vi-VN" dirty="0" smtClean="0">
                <a:sym typeface="Symbol"/>
              </a:rPr>
              <a:t> nếu trời mưa thì đường trơn.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828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649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q 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88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63426" cy="41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46559"/>
            <a:ext cx="403915" cy="37147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2187387"/>
            <a:ext cx="6372225" cy="45720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131566"/>
            <a:ext cx="400050" cy="333375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429" y="3137052"/>
            <a:ext cx="40005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40" y="1600200"/>
            <a:ext cx="825326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6.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 minh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 (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trường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đúng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Từ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đó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s</a:t>
            </a:r>
            <a:r>
              <a:rPr lang="en-US" dirty="0" err="1" smtClean="0">
                <a:sym typeface="Symbol"/>
              </a:rPr>
              <a:t>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t</a:t>
            </a:r>
            <a:r>
              <a:rPr lang="en-US" dirty="0" err="1" smtClean="0">
                <a:sym typeface="Symbol"/>
              </a:rPr>
              <a:t>ổng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quát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54712"/>
              </p:ext>
            </p:extLst>
          </p:nvPr>
        </p:nvGraphicFramePr>
        <p:xfrm>
          <a:off x="662140" y="4086324"/>
          <a:ext cx="810086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4" name="Equation" r:id="rId3" imgW="8432640" imgH="507960" progId="Equation.DSMT4">
                  <p:embed/>
                </p:oleObj>
              </mc:Choice>
              <mc:Fallback>
                <p:oleObj name="Equation" r:id="rId3" imgW="84326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0" y="4086324"/>
                        <a:ext cx="8100860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99239"/>
              </p:ext>
            </p:extLst>
          </p:nvPr>
        </p:nvGraphicFramePr>
        <p:xfrm>
          <a:off x="3096846" y="2985604"/>
          <a:ext cx="370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5" name="Equation" r:id="rId5" imgW="3708360" imgH="406080" progId="Equation.DSMT4">
                  <p:embed/>
                </p:oleObj>
              </mc:Choice>
              <mc:Fallback>
                <p:oleObj name="Equation" r:id="rId5" imgW="3708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46" y="2985604"/>
                        <a:ext cx="370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9155" y="4773711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/>
              <a:t>Để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vế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hằng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đúng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nếu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thêm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q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thì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thuẫn</a:t>
            </a:r>
            <a:r>
              <a:rPr lang="en-US" sz="2800" b="1" dirty="0" smtClean="0"/>
              <a:t>.</a:t>
            </a:r>
            <a:endParaRPr lang="vi-V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vi-VN" dirty="0" smtClean="0">
                <a:solidFill>
                  <a:srgbClr val="FF0000"/>
                </a:solidFill>
              </a:rPr>
              <a:t>Qui t</a:t>
            </a:r>
            <a:r>
              <a:rPr lang="en-US" dirty="0" err="1" smtClean="0">
                <a:solidFill>
                  <a:srgbClr val="FF0000"/>
                </a:solidFill>
              </a:rPr>
              <a:t>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 minh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6042"/>
              </p:ext>
            </p:extLst>
          </p:nvPr>
        </p:nvGraphicFramePr>
        <p:xfrm>
          <a:off x="914400" y="2743200"/>
          <a:ext cx="3429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suy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r  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67090"/>
              </p:ext>
            </p:extLst>
          </p:nvPr>
        </p:nvGraphicFramePr>
        <p:xfrm>
          <a:off x="5105401" y="2780281"/>
          <a:ext cx="3722076" cy="362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076"/>
              </a:tblGrid>
              <a:tr h="109786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qui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tắc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cm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minh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40871">
                <a:tc>
                  <a:txBody>
                    <a:bodyPr/>
                    <a:lstStyle/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94">
                <a:tc>
                  <a:txBody>
                    <a:bodyPr/>
                    <a:lstStyle/>
                    <a:p>
                      <a:pPr marL="11398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Hình chữ nhật 6"/>
          <p:cNvSpPr/>
          <p:nvPr/>
        </p:nvSpPr>
        <p:spPr>
          <a:xfrm>
            <a:off x="381000" y="5371148"/>
            <a:ext cx="427892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accent2"/>
                </a:solidFill>
              </a:rPr>
              <a:t>Chú</a:t>
            </a:r>
            <a:r>
              <a:rPr lang="en-US" dirty="0" smtClean="0">
                <a:solidFill>
                  <a:schemeClr val="accent2"/>
                </a:solidFill>
              </a:rPr>
              <a:t> ý: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suy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đúng</a:t>
            </a:r>
            <a:r>
              <a:rPr lang="en-US" dirty="0" smtClean="0">
                <a:solidFill>
                  <a:schemeClr val="tx1"/>
                </a:solidFill>
              </a:rPr>
              <a:t> ta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phản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trực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7</a:t>
            </a:r>
            <a:r>
              <a:rPr lang="vi-VN" dirty="0" smtClean="0">
                <a:solidFill>
                  <a:srgbClr val="FF0000"/>
                </a:solidFill>
              </a:rPr>
              <a:t>. Qui tắc chứng minh theo trường hợp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         [(p </a:t>
            </a:r>
            <a:r>
              <a:rPr lang="en-US" dirty="0" smtClean="0">
                <a:sym typeface="Symbol"/>
              </a:rPr>
              <a:t> r)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[(p  q)r]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546350" y="3276600"/>
          <a:ext cx="505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3" name="Equation" r:id="rId3" imgW="5054400" imgH="1041120" progId="Equation.DSMT4">
                  <p:embed/>
                </p:oleObj>
              </mc:Choice>
              <mc:Fallback>
                <p:oleObj name="Equation" r:id="rId3" imgW="505440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276600"/>
                        <a:ext cx="505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8.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(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chỉ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để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chứng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minh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không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Để chứng minh một phép suy </a:t>
            </a:r>
            <a:r>
              <a:rPr lang="vi-VN" dirty="0" err="1" smtClean="0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Symbol"/>
              </a:rPr>
              <a:t>không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 t</a:t>
            </a:r>
            <a:r>
              <a:rPr lang="vi-VN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chỉ cần chỉ ra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một phản ví dụ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57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800" dirty="0" err="1" smtClean="0">
                <a:sym typeface="Symbol"/>
              </a:rPr>
              <a:t>Để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tìm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phản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dụ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cần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ra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trường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hợp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chân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trị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của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các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biến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mệnh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sao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các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tiên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trong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phép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suy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luận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đúng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còn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kết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luận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sai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8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CM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Mục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đích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sẽ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p,q,r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thỏa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Dễ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dàng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phản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ví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r>
              <a:rPr lang="en-US" dirty="0" smtClean="0">
                <a:sym typeface="Symbol"/>
              </a:rPr>
              <a:t>:  p=1,q=0,r=1.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07227"/>
              </p:ext>
            </p:extLst>
          </p:nvPr>
        </p:nvGraphicFramePr>
        <p:xfrm>
          <a:off x="6656785" y="1567290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88" name="Equation" r:id="rId3" imgW="317160" imgH="495000" progId="Equation.3">
                  <p:embed/>
                </p:oleObj>
              </mc:Choice>
              <mc:Fallback>
                <p:oleObj name="Equation" r:id="rId3" imgW="3171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85" y="1567290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7400"/>
              </p:ext>
            </p:extLst>
          </p:nvPr>
        </p:nvGraphicFramePr>
        <p:xfrm>
          <a:off x="5660231" y="33528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89" name="Equation" r:id="rId5" imgW="406080" imgH="495000" progId="Equation.3">
                  <p:embed/>
                </p:oleObj>
              </mc:Choice>
              <mc:Fallback>
                <p:oleObj name="Equation" r:id="rId5" imgW="4060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231" y="33528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8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CM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chemeClr val="accent2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Giải:</a:t>
            </a:r>
            <a:r>
              <a:rPr lang="en-US" dirty="0" err="1" smtClean="0">
                <a:sym typeface="Symbol"/>
              </a:rPr>
              <a:t>Chọn</a:t>
            </a:r>
            <a:r>
              <a:rPr lang="en-US" dirty="0" smtClean="0">
                <a:sym typeface="Symbol"/>
              </a:rPr>
              <a:t> p=1,q=0,r=1, </a:t>
            </a:r>
            <a:r>
              <a:rPr lang="en-US" dirty="0" err="1" smtClean="0">
                <a:sym typeface="Symbol"/>
              </a:rPr>
              <a:t>khi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đó</a:t>
            </a:r>
            <a:r>
              <a:rPr lang="en-US" dirty="0" smtClean="0">
                <a:sym typeface="Symbol"/>
              </a:rPr>
              <a:t> ta </a:t>
            </a:r>
            <a:r>
              <a:rPr lang="en-US" dirty="0" err="1" smtClean="0">
                <a:sym typeface="Symbol"/>
              </a:rPr>
              <a:t>có</a:t>
            </a:r>
            <a:r>
              <a:rPr lang="en-US" dirty="0" smtClean="0">
                <a:sym typeface="Symbol"/>
              </a:rPr>
              <a:t>: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Vậy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đpcm</a:t>
            </a:r>
            <a:r>
              <a:rPr lang="en-US" dirty="0" smtClean="0">
                <a:sym typeface="Symbol"/>
              </a:rPr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82772"/>
              </p:ext>
            </p:extLst>
          </p:nvPr>
        </p:nvGraphicFramePr>
        <p:xfrm>
          <a:off x="6629400" y="1600200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8" name="Equation" r:id="rId3" imgW="317160" imgH="495000" progId="Equation.3">
                  <p:embed/>
                </p:oleObj>
              </mc:Choice>
              <mc:Fallback>
                <p:oleObj name="Equation" r:id="rId3" imgW="317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00200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68959"/>
              </p:ext>
            </p:extLst>
          </p:nvPr>
        </p:nvGraphicFramePr>
        <p:xfrm>
          <a:off x="3679031" y="37338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9" name="Equation" r:id="rId5" imgW="406080" imgH="495000" progId="Equation.3">
                  <p:embed/>
                </p:oleObj>
              </mc:Choice>
              <mc:Fallback>
                <p:oleObj name="Equation" r:id="rId5" imgW="406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31" y="37338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5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olidFill>
                  <a:srgbClr val="FF0000"/>
                </a:solidFill>
                <a:sym typeface="Symbol"/>
              </a:rPr>
              <a:t>8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.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endParaRPr lang="en-US" sz="2200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: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Minh nói rằng nếu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được tăng lương thì ông ta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sẽ nghỉ việc. Mặt khác, nếu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ấy nghỉ việc và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ấy bị mất việc thì phải bán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xe.Biết rằng nếu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Minh hay  đi làm trễ thì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trước sau gì cũng sẽ bị mất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việc và cuối cùng ông Minh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đã được tăng lương.</a:t>
            </a:r>
            <a:endParaRPr lang="en-US" sz="2200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olidFill>
                  <a:srgbClr val="FF0000"/>
                </a:solidFill>
                <a:sym typeface="Symbol"/>
              </a:rPr>
              <a:t>Suy ra </a:t>
            </a:r>
            <a:r>
              <a:rPr lang="vi-VN" sz="2200" dirty="0" smtClean="0">
                <a:sym typeface="Symbol"/>
              </a:rPr>
              <a:t>nếu ông Minh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bán xe thì vợ ông ta đã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không đi làm trễ</a:t>
            </a:r>
            <a:r>
              <a:rPr lang="en-US" sz="2200" dirty="0" smtClean="0">
                <a:sym typeface="Symbol"/>
              </a:rPr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sz="2200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676400"/>
            <a:ext cx="3733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p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được tăng</a:t>
            </a:r>
            <a:r>
              <a:rPr lang="en-US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 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lương.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q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nghỉ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r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Minh mất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s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gia đình phải bán xe.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t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hay đi làm trể.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3733800"/>
          <a:ext cx="1905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5898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q  r  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t 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st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Kiểm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tra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tính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đắn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của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HD: </a:t>
            </a:r>
            <a:r>
              <a:rPr lang="en-US" dirty="0" err="1">
                <a:sym typeface="Symbol"/>
              </a:rPr>
              <a:t>Dùng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Chọn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8043"/>
              </p:ext>
            </p:extLst>
          </p:nvPr>
        </p:nvGraphicFramePr>
        <p:xfrm>
          <a:off x="3581400" y="2057400"/>
          <a:ext cx="2133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7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2133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1778000" y="558540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p=1, q=0, r=1, s=0, t=1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>
                <a:solidFill>
                  <a:srgbClr val="CC3300"/>
                </a:solidFill>
              </a:rPr>
              <a:t>Ký hiệu:  </a:t>
            </a:r>
            <a:r>
              <a:rPr lang="vi-VN" dirty="0" smtClean="0"/>
              <a:t>người ta dùng các ký hiệu P, Q, R… </a:t>
            </a:r>
            <a:r>
              <a:rPr lang="en-US" dirty="0" smtClean="0"/>
              <a:t>(</a:t>
            </a:r>
            <a:r>
              <a:rPr lang="en-US" dirty="0" err="1" smtClean="0"/>
              <a:t>p,q,r</a:t>
            </a:r>
            <a:r>
              <a:rPr lang="en-US" dirty="0" smtClean="0"/>
              <a:t>,…) </a:t>
            </a:r>
            <a:r>
              <a:rPr lang="vi-VN" dirty="0" smtClean="0"/>
              <a:t>để chỉ mệnh đề.</a:t>
            </a:r>
          </a:p>
          <a:p>
            <a:pPr algn="just"/>
            <a:r>
              <a:rPr lang="vi-VN" dirty="0" smtClean="0">
                <a:solidFill>
                  <a:srgbClr val="CC3300"/>
                </a:solidFill>
              </a:rPr>
              <a:t>Chân trị của mệnh đề: </a:t>
            </a:r>
            <a:r>
              <a:rPr lang="vi-VN" dirty="0" smtClean="0"/>
              <a:t>Một mệnh đề chỉ có thể đúng hoặc sai, không thể</a:t>
            </a:r>
            <a:r>
              <a:rPr lang="en-US" dirty="0" smtClean="0"/>
              <a:t> </a:t>
            </a:r>
            <a:r>
              <a:rPr lang="vi-VN" dirty="0" smtClean="0"/>
              <a:t>đồng thời vừa đúng vừa sai. Khi mệnh đề P đúng ta nói P có chân trị đúng, ngược lại ta nói P có chân</a:t>
            </a:r>
            <a:r>
              <a:rPr lang="en-US" dirty="0" smtClean="0"/>
              <a:t> </a:t>
            </a:r>
            <a:r>
              <a:rPr lang="vi-VN" dirty="0" smtClean="0"/>
              <a:t>trị sai. </a:t>
            </a:r>
          </a:p>
          <a:p>
            <a:pPr algn="just"/>
            <a:r>
              <a:rPr lang="vi-VN" dirty="0" smtClean="0"/>
              <a:t>Chân trị đúng và chân trị sai sẽ được ký hiệu lần lượt </a:t>
            </a:r>
            <a:r>
              <a:rPr lang="vi-VN" dirty="0" err="1" smtClean="0"/>
              <a:t>là</a:t>
            </a:r>
            <a:r>
              <a:rPr lang="vi-VN" dirty="0" smtClean="0"/>
              <a:t> 1 (hay Đ, T) </a:t>
            </a:r>
            <a:r>
              <a:rPr lang="vi-VN" dirty="0" err="1" smtClean="0"/>
              <a:t>và</a:t>
            </a:r>
            <a:r>
              <a:rPr lang="vi-VN" dirty="0" smtClean="0"/>
              <a:t> 0 (hay S, 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8001000" cy="5334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Suy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luận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sau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đúng</a:t>
            </a:r>
            <a:r>
              <a:rPr lang="en-US" sz="3200" dirty="0" smtClean="0">
                <a:solidFill>
                  <a:schemeClr val="accent2"/>
                </a:solidFill>
              </a:rPr>
              <a:t> hay </a:t>
            </a:r>
            <a:r>
              <a:rPr lang="en-US" sz="3200" dirty="0" err="1" smtClean="0">
                <a:solidFill>
                  <a:schemeClr val="accent2"/>
                </a:solidFill>
              </a:rPr>
              <a:t>không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đúng</a:t>
            </a:r>
            <a:r>
              <a:rPr lang="en-US" sz="3200" dirty="0" smtClean="0">
                <a:solidFill>
                  <a:schemeClr val="accent2"/>
                </a:solidFill>
              </a:rPr>
              <a:t>?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smtClean="0"/>
              <a:t>Qui tắc suy diễn</a:t>
            </a:r>
            <a:endParaRPr lang="en-US" sz="4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Hình chữ nhật 4"/>
          <p:cNvSpPr/>
          <p:nvPr/>
        </p:nvSpPr>
        <p:spPr>
          <a:xfrm>
            <a:off x="838200" y="1572309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Kiểm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tra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tính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đắn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của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sym typeface="Symbol"/>
              </a:rPr>
              <a:t>sau</a:t>
            </a:r>
            <a:r>
              <a:rPr lang="en-US" sz="2600" dirty="0" smtClean="0">
                <a:solidFill>
                  <a:srgbClr val="FF0000"/>
                </a:solidFill>
                <a:sym typeface="Symbol"/>
              </a:rPr>
              <a:t>:</a:t>
            </a:r>
            <a:endParaRPr lang="en-US" sz="2600" dirty="0">
              <a:solidFill>
                <a:srgbClr val="FF0000"/>
              </a:solidFill>
              <a:sym typeface="Symbol"/>
            </a:endParaRPr>
          </a:p>
        </p:txBody>
      </p:sp>
      <p:pic>
        <p:nvPicPr>
          <p:cNvPr id="9" name="Ả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805"/>
            <a:ext cx="2800350" cy="140970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55092"/>
            <a:ext cx="3733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2403231" cy="2188474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62400"/>
            <a:ext cx="3429000" cy="1895475"/>
          </a:xfrm>
          <a:prstGeom prst="rect">
            <a:avLst/>
          </a:prstGeom>
        </p:spPr>
      </p:pic>
      <p:sp>
        <p:nvSpPr>
          <p:cNvPr id="5" name="Hình chữ nhật 4"/>
          <p:cNvSpPr/>
          <p:nvPr/>
        </p:nvSpPr>
        <p:spPr>
          <a:xfrm>
            <a:off x="838200" y="1572309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Kiểm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tra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tính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đắn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của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sym typeface="Symbol"/>
              </a:rPr>
              <a:t>sau</a:t>
            </a:r>
            <a:r>
              <a:rPr lang="en-US" sz="2600" dirty="0" smtClean="0">
                <a:solidFill>
                  <a:srgbClr val="FF0000"/>
                </a:solidFill>
                <a:sym typeface="Symbol"/>
              </a:rPr>
              <a:t>:</a:t>
            </a:r>
            <a:endParaRPr lang="en-US" sz="2600" dirty="0">
              <a:solidFill>
                <a:srgbClr val="FF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766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nghĩa: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6666FF"/>
                </a:solidFill>
                <a:sym typeface="Symbol"/>
              </a:rPr>
              <a:t>Vị từ </a:t>
            </a:r>
            <a:r>
              <a:rPr lang="vi-VN" dirty="0" smtClean="0">
                <a:sym typeface="Symbol"/>
              </a:rPr>
              <a:t>là một khẳng định p(x,y,..), trong đó x,y...là các biến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thuộc tập hợp A, B,.. cho trước sao cho: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Bản thân p(x,y,..) không phải là mệnh đề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Nếu thay x,y,.. thành giá trị cụ thể thì p(x,y,..) là mệnh đề.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p(n) =  “n +1 là số nguyên tố”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q(x,y) = “x + y = 1” 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Các phép toán trên vị từ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trước các vị từ p(x), q(x) theo một biến xA. Khi ấy, ta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cũng c</a:t>
            </a:r>
            <a:r>
              <a:rPr lang="en-US" dirty="0" smtClean="0">
                <a:sym typeface="Symbol"/>
              </a:rPr>
              <a:t>ó</a:t>
            </a:r>
            <a:r>
              <a:rPr lang="vi-VN" dirty="0" smtClean="0">
                <a:sym typeface="Symbol"/>
              </a:rPr>
              <a:t> các phép toán tương ứng như trên mệnh đề: </a:t>
            </a: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Phủ định: p(x)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Phép nối liền (hội, giao): p(x) 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nối rời (tuyển, hợp): p(x) 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theo: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 hai chiều: 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p(x) là một vị từ theo một biến xác định trên A.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Các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mệnh đề lượng từ hóa của p(x) </a:t>
            </a:r>
            <a:r>
              <a:rPr lang="vi-VN" dirty="0" smtClean="0">
                <a:sym typeface="Symbol"/>
              </a:rPr>
              <a:t>được định nghĩa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 </a:t>
            </a:r>
            <a:r>
              <a:rPr lang="vi-VN" dirty="0" smtClean="0">
                <a:sym typeface="Symbol"/>
              </a:rPr>
              <a:t>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“Với mọi x thuộc A, p(x) ”</a:t>
            </a:r>
            <a:r>
              <a:rPr lang="vi-VN" dirty="0" smtClean="0">
                <a:sym typeface="Symbol"/>
              </a:rPr>
              <a:t>, kí hiệu: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“x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mđ đúng khi và chỉ khi p(a) luôn đúng với mọi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giá trị a  A.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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đgl lượng từ phổ dụng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“Tồn tại (có ít nhất một) x thuộc A, p(x)” </a:t>
            </a:r>
            <a:r>
              <a:rPr lang="vi-VN" dirty="0" smtClean="0">
                <a:sym typeface="Symbol"/>
              </a:rPr>
              <a:t>kí hiệu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“x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mệnh đề đúng khi và chỉ khi có ít nhất một giá trị x= 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 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nào đó sao cho mệnh đề p(a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) đúng.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 đgl lượng từ tồn tại</a:t>
            </a:r>
            <a:endParaRPr lang="en-US" dirty="0" smtClean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/>
          <p:cNvGrpSpPr/>
          <p:nvPr/>
        </p:nvGrpSpPr>
        <p:grpSpPr>
          <a:xfrm>
            <a:off x="533400" y="771525"/>
            <a:ext cx="8239125" cy="5314950"/>
            <a:chOff x="533400" y="771525"/>
            <a:chExt cx="8239125" cy="53149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771525"/>
              <a:ext cx="8239125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112" y="771525"/>
              <a:ext cx="314325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Ta định nghĩa các mệnh đề lượng từ hóa của p(x, y)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“xA,yB, p(x, y)”  “xA,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 yB, p(x, y)”  “xA, (yB,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yB, p(x, y)”  “xA,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yB, p(x, y)”  “xA, (yB, p(x, y))”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 smtClean="0">
                <a:sym typeface="Symbol"/>
              </a:rPr>
              <a:t>Các mệnh đề sau đúng hay sai?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“x  R,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    </a:t>
            </a:r>
            <a:r>
              <a:rPr lang="vi-VN" dirty="0" smtClean="0">
                <a:sym typeface="Symbol"/>
              </a:rPr>
              <a:t>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“x  R,</a:t>
            </a:r>
            <a:r>
              <a:rPr lang="en-US" dirty="0" smtClean="0">
                <a:sym typeface="Symbol"/>
              </a:rPr>
              <a:t>                          </a:t>
            </a:r>
            <a:r>
              <a:rPr lang="vi-VN" dirty="0" smtClean="0">
                <a:sym typeface="Symbol"/>
              </a:rPr>
              <a:t>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y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y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y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y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5088" y="2038350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04" name="Equation" r:id="rId4" imgW="2234880" imgH="444240" progId="Equation.DSMT4">
                  <p:embed/>
                </p:oleObj>
              </mc:Choice>
              <mc:Fallback>
                <p:oleObj name="Equation" r:id="rId4" imgW="22348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038350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4138" y="2509838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05" name="Equation" r:id="rId6" imgW="2234880" imgH="444240" progId="Equation.DSMT4">
                  <p:embed/>
                </p:oleObj>
              </mc:Choice>
              <mc:Fallback>
                <p:oleObj name="Equation" r:id="rId6" imgW="22348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09838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838200" y="1914524"/>
            <a:ext cx="7467600" cy="3571875"/>
            <a:chOff x="838200" y="1914524"/>
            <a:chExt cx="7467600" cy="3571875"/>
          </a:xfrm>
        </p:grpSpPr>
        <p:pic>
          <p:nvPicPr>
            <p:cNvPr id="262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914524"/>
              <a:ext cx="7467600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914524"/>
              <a:ext cx="339377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Phân loại: </a:t>
            </a:r>
            <a:r>
              <a:rPr lang="vi-VN" dirty="0" smtClean="0"/>
              <a:t>gồm 2 loại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phức hợp: </a:t>
            </a:r>
            <a:r>
              <a:rPr lang="vi-VN" dirty="0" smtClean="0"/>
              <a:t>là mệnh đề được xây dựng từ các</a:t>
            </a:r>
            <a:r>
              <a:rPr lang="en-US" dirty="0" smtClean="0"/>
              <a:t> </a:t>
            </a:r>
            <a:r>
              <a:rPr lang="vi-VN" dirty="0" smtClean="0"/>
              <a:t>mệnh đề khác nhờ liên kết bằng các liên từ (và, hay, khi</a:t>
            </a:r>
            <a:r>
              <a:rPr lang="en-US" dirty="0" smtClean="0"/>
              <a:t> </a:t>
            </a:r>
            <a:r>
              <a:rPr lang="vi-VN" dirty="0" smtClean="0"/>
              <a:t>và chỉ khi,…) hoặc trạng từ “không”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sơ cấp (nguyên thủy): </a:t>
            </a:r>
            <a:r>
              <a:rPr lang="vi-VN" dirty="0" smtClean="0"/>
              <a:t>Là mệnh đề không thể</a:t>
            </a:r>
            <a:r>
              <a:rPr lang="en-US" dirty="0" smtClean="0"/>
              <a:t> </a:t>
            </a:r>
            <a:r>
              <a:rPr lang="vi-VN" dirty="0" smtClean="0"/>
              <a:t>xây dựng từ các mệnh đề khác thông qua liên từ hoặc</a:t>
            </a:r>
            <a:r>
              <a:rPr lang="en-US" dirty="0" smtClean="0"/>
              <a:t> </a:t>
            </a:r>
            <a:r>
              <a:rPr lang="vi-VN" dirty="0" smtClean="0"/>
              <a:t>trạng từ “không”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666750" y="595313"/>
            <a:ext cx="7810500" cy="5667375"/>
            <a:chOff x="666750" y="595313"/>
            <a:chExt cx="7810500" cy="5667375"/>
          </a:xfrm>
        </p:grpSpPr>
        <p:pic>
          <p:nvPicPr>
            <p:cNvPr id="264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750" y="595313"/>
              <a:ext cx="7810500" cy="566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1223" y="619125"/>
              <a:ext cx="304800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lý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Khi đó: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“xA, yB, p(x, y)”  “yB, xA,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yB, p(x, y)”  “yB,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yB, p(x, y)”  “yB,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00B0F0"/>
                </a:solidFill>
                <a:sym typeface="Symbol"/>
              </a:rPr>
              <a:t>Phủ định</a:t>
            </a:r>
            <a:r>
              <a:rPr lang="vi-VN" dirty="0" smtClean="0">
                <a:sym typeface="Symbol"/>
              </a:rPr>
              <a:t> của mệnh đề lượng từ hóa vị từ p(x,y,..)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có được bằng cách: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 thành ,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 thành ,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và p(x,y,..) thành  p(x,y,..).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1 biến ta có :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2 biến 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4275" y="211931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4" name="Equation" r:id="rId4" imgW="4051080" imgH="533160" progId="Equation.DSMT4">
                  <p:embed/>
                </p:oleObj>
              </mc:Choice>
              <mc:Fallback>
                <p:oleObj name="Equation" r:id="rId4" imgW="4051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11931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54275" y="268446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5" name="Equation" r:id="rId6" imgW="4051080" imgH="533160" progId="Equation.DSMT4">
                  <p:embed/>
                </p:oleObj>
              </mc:Choice>
              <mc:Fallback>
                <p:oleObj name="Equation" r:id="rId6" imgW="40510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8446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1250" y="3627438"/>
          <a:ext cx="753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6" name="Equation" r:id="rId8" imgW="7213320" imgH="533160" progId="Equation.DSMT4">
                  <p:embed/>
                </p:oleObj>
              </mc:Choice>
              <mc:Fallback>
                <p:oleObj name="Equation" r:id="rId8" imgW="721332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27438"/>
                        <a:ext cx="753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4588" y="4314825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7" name="Equation" r:id="rId10" imgW="7213320" imgH="533160" progId="Equation.DSMT4">
                  <p:embed/>
                </p:oleObj>
              </mc:Choice>
              <mc:Fallback>
                <p:oleObj name="Equation" r:id="rId10" imgW="72133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14825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90625" y="4926013"/>
          <a:ext cx="753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8" name="Equation" r:id="rId12" imgW="7213320" imgH="533160" progId="Equation.DSMT4">
                  <p:embed/>
                </p:oleObj>
              </mc:Choice>
              <mc:Fallback>
                <p:oleObj name="Equation" r:id="rId12" imgW="72133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6013"/>
                        <a:ext cx="7539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04913" y="5473700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9" name="Equation" r:id="rId14" imgW="7213320" imgH="533160" progId="Equation.DSMT4">
                  <p:embed/>
                </p:oleObj>
              </mc:Choice>
              <mc:Fallback>
                <p:oleObj name="Equation" r:id="rId14" imgW="721332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73700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 smtClean="0">
                <a:sym typeface="Symbol"/>
              </a:rPr>
              <a:t>phủ định các mệnh đề sau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A = “x  A, 2x + 1  0”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" name="Đối tượng 9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7" name="Equation" r:id="rId4" imgW="164957" imgH="190335" progId="Equation.DSMT4">
                  <p:embed/>
                </p:oleObj>
              </mc:Choice>
              <mc:Fallback>
                <p:oleObj name="Equation" r:id="rId4" imgW="164957" imgH="1903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5" y="2868612"/>
            <a:ext cx="370522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9519"/>
            <a:ext cx="5562600" cy="1377543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352800"/>
            <a:ext cx="3552825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17675"/>
            <a:ext cx="5638800" cy="133032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150393"/>
            <a:ext cx="4000500" cy="2107407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423563"/>
            <a:ext cx="2819400" cy="1917356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41" y="5623321"/>
            <a:ext cx="5145559" cy="7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Cho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N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p(n)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một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vị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từ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theo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biến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tự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nhiên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chứng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minh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tính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đắn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mệnh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đề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				n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, p(n)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ta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dùng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các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dạng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như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sau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yếu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với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581400" y="46482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5" name="Equation" r:id="rId4" imgW="901440" imgH="368280" progId="Equation.3">
                  <p:embed/>
                </p:oleObj>
              </mc:Choice>
              <mc:Fallback>
                <p:oleObj name="Equation" r:id="rId4" imgW="9014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800600"/>
            <a:ext cx="144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cơ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sở</a:t>
            </a:r>
            <a:r>
              <a:rPr lang="en-US" sz="20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(GTQN)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mạnh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</a:t>
            </a:r>
            <a:r>
              <a:rPr lang="en-US" sz="2400" dirty="0" err="1" smtClean="0">
                <a:sym typeface="Symbol"/>
              </a:rPr>
              <a:t>cơ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sở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(GTQN)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878239" y="3091542"/>
          <a:ext cx="7280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4" name="Equation" r:id="rId4" imgW="1688760" imgH="368280" progId="Equation.3">
                  <p:embed/>
                </p:oleObj>
              </mc:Choice>
              <mc:Fallback>
                <p:oleObj name="Equation" r:id="rId4" imgW="16887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39" y="3091542"/>
                        <a:ext cx="7280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20364"/>
              </p:ext>
            </p:extLst>
          </p:nvPr>
        </p:nvGraphicFramePr>
        <p:xfrm>
          <a:off x="3261610" y="208738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5" name="Equation" r:id="rId4" imgW="4102100" imgH="609600" progId="Equation.DSMT4">
                  <p:embed/>
                </p:oleObj>
              </mc:Choice>
              <mc:Fallback>
                <p:oleObj name="Equation" r:id="rId4" imgW="41021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2087380"/>
                        <a:ext cx="4102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429000" y="4114800"/>
          <a:ext cx="413710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6" name="Equation" r:id="rId6" imgW="1511300" imgH="393700" progId="Equation.DSMT4">
                  <p:embed/>
                </p:oleObj>
              </mc:Choice>
              <mc:Fallback>
                <p:oleObj name="Equation" r:id="rId6" imgW="15113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13710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53400" cy="4606925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 err="1" smtClean="0">
                <a:sym typeface="Symbol"/>
              </a:rPr>
              <a:t>Chứng</a:t>
            </a:r>
            <a:r>
              <a:rPr lang="vi-VN" dirty="0" smtClean="0">
                <a:sym typeface="Symbol"/>
              </a:rPr>
              <a:t> minh 2 </a:t>
            </a:r>
            <a:r>
              <a:rPr lang="vi-VN" dirty="0" err="1" smtClean="0">
                <a:sym typeface="Symbol"/>
              </a:rPr>
              <a:t>biểu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thức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logic</a:t>
            </a:r>
            <a:r>
              <a:rPr lang="vi-VN" dirty="0" smtClean="0">
                <a:sym typeface="Symbol"/>
              </a:rPr>
              <a:t> tương đương (bao </a:t>
            </a:r>
            <a:r>
              <a:rPr lang="vi-VN" dirty="0" err="1" smtClean="0">
                <a:sym typeface="Symbol"/>
              </a:rPr>
              <a:t>gồm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cả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chứng</a:t>
            </a:r>
            <a:r>
              <a:rPr lang="vi-VN" dirty="0" smtClean="0">
                <a:sym typeface="Symbol"/>
              </a:rPr>
              <a:t> minh </a:t>
            </a:r>
            <a:r>
              <a:rPr lang="vi-VN" dirty="0" err="1" smtClean="0">
                <a:sym typeface="Symbol"/>
              </a:rPr>
              <a:t>biểu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thức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logic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là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hằng</a:t>
            </a:r>
            <a:r>
              <a:rPr lang="vi-VN" dirty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đúng</a:t>
            </a:r>
            <a:r>
              <a:rPr lang="vi-VN" dirty="0" smtClean="0">
                <a:sym typeface="Symbol"/>
              </a:rPr>
              <a:t>, </a:t>
            </a:r>
            <a:r>
              <a:rPr lang="vi-VN" dirty="0" err="1" smtClean="0">
                <a:sym typeface="Symbol"/>
              </a:rPr>
              <a:t>biểu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thức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logic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là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hằng</a:t>
            </a:r>
            <a:r>
              <a:rPr lang="vi-VN" dirty="0" smtClean="0">
                <a:sym typeface="Symbol"/>
              </a:rPr>
              <a:t> sai).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Dùng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các</a:t>
            </a:r>
            <a:r>
              <a:rPr lang="vi-VN" dirty="0" smtClean="0">
                <a:sym typeface="Symbol"/>
              </a:rPr>
              <a:t> quy </a:t>
            </a:r>
            <a:r>
              <a:rPr lang="vi-VN" dirty="0" err="1" smtClean="0">
                <a:sym typeface="Symbol"/>
              </a:rPr>
              <a:t>tắc</a:t>
            </a:r>
            <a:r>
              <a:rPr lang="vi-VN" dirty="0" smtClean="0">
                <a:sym typeface="Symbol"/>
              </a:rPr>
              <a:t> suy </a:t>
            </a:r>
            <a:r>
              <a:rPr lang="vi-VN" dirty="0" err="1" smtClean="0">
                <a:sym typeface="Symbol"/>
              </a:rPr>
              <a:t>diễn</a:t>
            </a:r>
            <a:r>
              <a:rPr lang="vi-VN" dirty="0" smtClean="0">
                <a:sym typeface="Symbol"/>
              </a:rPr>
              <a:t>, </a:t>
            </a:r>
            <a:r>
              <a:rPr lang="vi-VN" dirty="0" err="1" smtClean="0">
                <a:sym typeface="Symbol"/>
              </a:rPr>
              <a:t>luật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logic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để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kiểm</a:t>
            </a:r>
            <a:r>
              <a:rPr lang="vi-VN" dirty="0" smtClean="0">
                <a:sym typeface="Symbol"/>
              </a:rPr>
              <a:t> tra </a:t>
            </a:r>
            <a:r>
              <a:rPr lang="vi-VN" dirty="0" err="1" smtClean="0">
                <a:sym typeface="Symbol"/>
              </a:rPr>
              <a:t>tính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đúng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đắn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của</a:t>
            </a:r>
            <a:r>
              <a:rPr lang="vi-VN" dirty="0" smtClean="0">
                <a:sym typeface="Symbol"/>
              </a:rPr>
              <a:t> suy </a:t>
            </a:r>
            <a:r>
              <a:rPr lang="vi-VN" dirty="0" err="1" smtClean="0">
                <a:sym typeface="Symbol"/>
              </a:rPr>
              <a:t>luận</a:t>
            </a:r>
            <a:r>
              <a:rPr lang="vi-VN" dirty="0" smtClean="0">
                <a:sym typeface="Symbol"/>
              </a:rPr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 smtClean="0">
                <a:sym typeface="Symbol"/>
              </a:rPr>
              <a:t>Cho </a:t>
            </a:r>
            <a:r>
              <a:rPr lang="vi-VN" dirty="0" err="1" smtClean="0">
                <a:sym typeface="Symbol"/>
              </a:rPr>
              <a:t>mệnh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đề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lượng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từ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hóa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vị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từ</a:t>
            </a:r>
            <a:r>
              <a:rPr lang="vi-VN" dirty="0" smtClean="0">
                <a:sym typeface="Symbol"/>
              </a:rPr>
              <a:t> A (</a:t>
            </a:r>
            <a:r>
              <a:rPr lang="vi-VN" dirty="0" err="1" smtClean="0">
                <a:sym typeface="Symbol"/>
              </a:rPr>
              <a:t>thường</a:t>
            </a:r>
            <a:r>
              <a:rPr lang="vi-VN" dirty="0" smtClean="0">
                <a:sym typeface="Symbol"/>
              </a:rPr>
              <a:t> theo 2 </a:t>
            </a:r>
            <a:r>
              <a:rPr lang="vi-VN" dirty="0" err="1" smtClean="0">
                <a:sym typeface="Symbol"/>
              </a:rPr>
              <a:t>biến</a:t>
            </a:r>
            <a:r>
              <a:rPr lang="vi-VN" dirty="0" smtClean="0">
                <a:sym typeface="Symbol"/>
              </a:rPr>
              <a:t>). </a:t>
            </a:r>
            <a:r>
              <a:rPr lang="vi-VN" dirty="0" err="1" smtClean="0">
                <a:sym typeface="Symbol"/>
              </a:rPr>
              <a:t>Lấy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phủ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định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của</a:t>
            </a:r>
            <a:r>
              <a:rPr lang="vi-VN" dirty="0" smtClean="0">
                <a:sym typeface="Symbol"/>
              </a:rPr>
              <a:t> A, </a:t>
            </a:r>
            <a:r>
              <a:rPr lang="vi-VN" dirty="0" err="1" smtClean="0">
                <a:sym typeface="Symbol"/>
              </a:rPr>
              <a:t>xác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định</a:t>
            </a:r>
            <a:r>
              <a:rPr lang="vi-VN" dirty="0" smtClean="0">
                <a:sym typeface="Symbol"/>
              </a:rPr>
              <a:t> chân </a:t>
            </a:r>
            <a:r>
              <a:rPr lang="vi-VN" dirty="0" err="1" smtClean="0">
                <a:sym typeface="Symbol"/>
              </a:rPr>
              <a:t>trị</a:t>
            </a:r>
            <a:r>
              <a:rPr lang="vi-VN" dirty="0" smtClean="0">
                <a:sym typeface="Symbol"/>
              </a:rPr>
              <a:t> </a:t>
            </a:r>
            <a:r>
              <a:rPr lang="vi-VN" dirty="0" err="1" smtClean="0">
                <a:sym typeface="Symbol"/>
              </a:rPr>
              <a:t>của</a:t>
            </a:r>
            <a:r>
              <a:rPr lang="vi-VN" dirty="0" smtClean="0">
                <a:sym typeface="Symbol"/>
              </a:rPr>
              <a:t> A hay A </a:t>
            </a:r>
            <a:r>
              <a:rPr lang="vi-VN" dirty="0" err="1" smtClean="0">
                <a:sym typeface="Symbol"/>
              </a:rPr>
              <a:t>phủ</a:t>
            </a:r>
            <a:r>
              <a:rPr lang="vi-VN" dirty="0" smtClean="0">
                <a:sym typeface="Symbol"/>
              </a:rPr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r>
              <a:rPr lang="en-US" sz="4800" b="1" dirty="0" err="1" smtClean="0"/>
              <a:t>Nội</a:t>
            </a:r>
            <a:r>
              <a:rPr lang="en-US" sz="4800" b="1" dirty="0" smtClean="0"/>
              <a:t> dung </a:t>
            </a:r>
            <a:r>
              <a:rPr lang="en-US" sz="4800" b="1" dirty="0" err="1" smtClean="0"/>
              <a:t>chính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chương</a:t>
            </a:r>
            <a:r>
              <a:rPr lang="en-US" sz="4800" b="1" smtClean="0"/>
              <a:t> I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</a:rPr>
              <a:t>Ví dụ: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 smtClean="0"/>
              <a:t> 2 là số nguyên </a:t>
            </a:r>
            <a:r>
              <a:rPr lang="vi-VN" dirty="0" err="1" smtClean="0"/>
              <a:t>tố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 smtClean="0"/>
              <a:t> 2 </a:t>
            </a:r>
            <a:r>
              <a:rPr lang="en-US" dirty="0" err="1" smtClean="0"/>
              <a:t>không</a:t>
            </a:r>
            <a:r>
              <a:rPr lang="en-US" dirty="0" smtClean="0"/>
              <a:t> l</a:t>
            </a:r>
            <a:r>
              <a:rPr lang="vi-VN" dirty="0" smtClean="0"/>
              <a:t>à số nguyên tố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An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vi hay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1447800" y="1676400"/>
            <a:ext cx="6654344" cy="4286250"/>
            <a:chOff x="1447800" y="1676400"/>
            <a:chExt cx="6654344" cy="42862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1676400"/>
              <a:ext cx="6654344" cy="428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2642286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57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Bài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362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4900"/>
            <a:ext cx="7162800" cy="514350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Bài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57250"/>
            <a:ext cx="666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Bài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677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Các phép toán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có 5 phép toán</a:t>
            </a:r>
          </a:p>
          <a:p>
            <a:pPr marL="4763" indent="40005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phủ định: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 của mệnh đề P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 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Symbol"/>
              </a:rPr>
              <a:t>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hay    (đọc là “không” P hay “phủ định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ủa” 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 chân trị : </a:t>
            </a:r>
          </a:p>
          <a:p>
            <a:pPr algn="just">
              <a:buNone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là số nguyên tố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2 không là số nguyên tố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&gt; 5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1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FontTx/>
              <a:buChar char="-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3505200"/>
          <a:ext cx="2438400" cy="1259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75281" y="3519268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4" name="Equation" r:id="rId3" imgW="241200" imgH="406080" progId="Equation.DSMT4">
                  <p:embed/>
                </p:oleObj>
              </mc:Choice>
              <mc:Fallback>
                <p:oleObj name="Equation" r:id="rId3" imgW="2412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1" y="3519268"/>
                        <a:ext cx="306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934200" y="2514600"/>
          <a:ext cx="306387" cy="45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5" name="Equation" r:id="rId5" imgW="241200" imgH="406080" progId="Equation.DSMT4">
                  <p:embed/>
                </p:oleObj>
              </mc:Choice>
              <mc:Fallback>
                <p:oleObj name="Equation" r:id="rId5" imgW="24120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306387" cy="45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2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hội (nối liền, giao):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hiệu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và Q</a:t>
            </a:r>
            <a:r>
              <a:rPr lang="en-US" dirty="0" smtClean="0">
                <a:latin typeface="+mn-lt"/>
                <a:ea typeface="+mn-ea"/>
                <a:cs typeface="+mn-cs"/>
              </a:rPr>
              <a:t>)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/>
                </a:solidFill>
              </a:rPr>
              <a:t>NX</a:t>
            </a:r>
            <a:r>
              <a:rPr lang="en-US" dirty="0" smtClean="0"/>
              <a:t>: </a:t>
            </a:r>
            <a:r>
              <a:rPr lang="vi-VN" dirty="0" smtClean="0"/>
              <a:t>P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Q đúng khi và chỉ khi </a:t>
            </a:r>
            <a:endParaRPr lang="en-US" dirty="0" smtClean="0"/>
          </a:p>
          <a:p>
            <a:pPr algn="just">
              <a:buNone/>
            </a:pPr>
            <a:r>
              <a:rPr lang="vi-VN" dirty="0" smtClean="0"/>
              <a:t>P và Q</a:t>
            </a:r>
            <a:r>
              <a:rPr lang="en-US" dirty="0" smtClean="0"/>
              <a:t> </a:t>
            </a:r>
            <a:r>
              <a:rPr lang="vi-VN" dirty="0" smtClean="0"/>
              <a:t>đồng thời đúng.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P: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  Q: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</a:t>
            </a:r>
            <a:r>
              <a:rPr lang="en-US" dirty="0" smtClean="0">
                <a:latin typeface="+mn-lt"/>
                <a:ea typeface="+mn-ea"/>
                <a:cs typeface="+mn-cs"/>
              </a:rPr>
              <a:t>: “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2667000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3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tuyển (nối rời,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hợp):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</a:t>
            </a:r>
            <a:r>
              <a:rPr lang="en-US" dirty="0" smtClean="0"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(đọc là “P hay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NX:</a:t>
            </a:r>
            <a:r>
              <a:rPr lang="vi-VN" dirty="0" smtClean="0"/>
              <a:t> P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Q sai khi và chỉ khi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P và Q đồng thời sai.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4 hay </a:t>
            </a:r>
            <a:r>
              <a:rPr lang="en-US" dirty="0" smtClean="0"/>
              <a:t>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5 (S)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  </a:t>
            </a:r>
            <a:r>
              <a:rPr lang="vi-VN" dirty="0" smtClean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2 là số nguyên tố hay là số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lẻ</a:t>
            </a:r>
            <a:r>
              <a:rPr lang="vi-VN" dirty="0" smtClean="0">
                <a:latin typeface="+mn-lt"/>
                <a:ea typeface="+mn-ea"/>
                <a:cs typeface="+mn-cs"/>
              </a:rPr>
              <a:t> (Đ)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599" y="3020672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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5708</TotalTime>
  <Words>3555</Words>
  <Application>Microsoft Office PowerPoint</Application>
  <PresentationFormat>Trình chiếu Trên màn hình (4:3)</PresentationFormat>
  <Paragraphs>604</Paragraphs>
  <Slides>63</Slides>
  <Notes>18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2</vt:i4>
      </vt:variant>
      <vt:variant>
        <vt:lpstr>Tiêu đề Bản chiếu</vt:lpstr>
      </vt:variant>
      <vt:variant>
        <vt:i4>63</vt:i4>
      </vt:variant>
    </vt:vector>
  </HeadingPairs>
  <TitlesOfParts>
    <vt:vector size="71" baseType="lpstr">
      <vt:lpstr>Arial</vt:lpstr>
      <vt:lpstr>Calibri</vt:lpstr>
      <vt:lpstr>Symbol</vt:lpstr>
      <vt:lpstr>Times New Roman</vt:lpstr>
      <vt:lpstr>Wingdings</vt:lpstr>
      <vt:lpstr>Layers</vt:lpstr>
      <vt:lpstr>Equation</vt:lpstr>
      <vt:lpstr>MathType 7.0 Equation</vt:lpstr>
      <vt:lpstr>CẤU TRÚC RỜI RẠC</vt:lpstr>
      <vt:lpstr>CHƯƠNG I: CƠ SỞ LOGIC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Biểu thức logic (Dạng mệnh đề)</vt:lpstr>
      <vt:lpstr>Biểu thức logic</vt:lpstr>
      <vt:lpstr>Biểu thức logic</vt:lpstr>
      <vt:lpstr>Biểu thức logic</vt:lpstr>
      <vt:lpstr>Biểu thức logic</vt:lpstr>
      <vt:lpstr>Biểu thức logic</vt:lpstr>
      <vt:lpstr>Các luật logic</vt:lpstr>
      <vt:lpstr>Các luật logic</vt:lpstr>
      <vt:lpstr>Các luật logic</vt:lpstr>
      <vt:lpstr>Các luật logic</vt:lpstr>
      <vt:lpstr>Các luật logic</vt:lpstr>
      <vt:lpstr>Qui tắc suy diễn</vt:lpstr>
      <vt:lpstr>Qui tắc suy diễn</vt:lpstr>
      <vt:lpstr>Qui tắc suy diễn </vt:lpstr>
      <vt:lpstr>Qui tắc suy diễn </vt:lpstr>
      <vt:lpstr>Qui tắc suy diễn </vt:lpstr>
      <vt:lpstr>Qui tắc suy diễn 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Suy luận sau đúng hay không đúng?</vt:lpstr>
      <vt:lpstr>Qui tắc suy diễn</vt:lpstr>
      <vt:lpstr>Qui tắc suy diễn</vt:lpstr>
      <vt:lpstr>Vị từ - Lượng từ</vt:lpstr>
      <vt:lpstr>Vị từ - Lượng từ</vt:lpstr>
      <vt:lpstr>Vị từ - Lượng từ</vt:lpstr>
      <vt:lpstr>Bản trình bày PowerPoint</vt:lpstr>
      <vt:lpstr>Vị từ - Lượng từ</vt:lpstr>
      <vt:lpstr>Vị từ - Lượng từ</vt:lpstr>
      <vt:lpstr>Bản trình bày PowerPoint</vt:lpstr>
      <vt:lpstr>Bản trình bày PowerPoint</vt:lpstr>
      <vt:lpstr>Vị từ - Lượng từ</vt:lpstr>
      <vt:lpstr>Vị từ - Lượng từ</vt:lpstr>
      <vt:lpstr>Vị từ - Lượng từ</vt:lpstr>
      <vt:lpstr>Vị từ - Lượng từ</vt:lpstr>
      <vt:lpstr>Vị từ - Lượng từ</vt:lpstr>
      <vt:lpstr>Qui nạp</vt:lpstr>
      <vt:lpstr>Qui nạp</vt:lpstr>
      <vt:lpstr>Qui nạp</vt:lpstr>
      <vt:lpstr>Nội dung chính chương I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rời rạc</dc:title>
  <dc:creator>MOP</dc:creator>
  <cp:lastModifiedBy>Van Le Huynh My</cp:lastModifiedBy>
  <cp:revision>350</cp:revision>
  <cp:lastPrinted>1601-01-01T00:00:00Z</cp:lastPrinted>
  <dcterms:created xsi:type="dcterms:W3CDTF">2011-10-02T12:41:29Z</dcterms:created>
  <dcterms:modified xsi:type="dcterms:W3CDTF">2020-03-16T16:00:03Z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