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02" r:id="rId28"/>
    <p:sldId id="369" r:id="rId29"/>
    <p:sldId id="435" r:id="rId30"/>
    <p:sldId id="405" r:id="rId31"/>
    <p:sldId id="406" r:id="rId32"/>
    <p:sldId id="407" r:id="rId33"/>
    <p:sldId id="404" r:id="rId34"/>
    <p:sldId id="412" r:id="rId35"/>
    <p:sldId id="445" r:id="rId36"/>
    <p:sldId id="446" r:id="rId37"/>
    <p:sldId id="447" r:id="rId38"/>
    <p:sldId id="448" r:id="rId39"/>
    <p:sldId id="449" r:id="rId40"/>
    <p:sldId id="450" r:id="rId41"/>
    <p:sldId id="330" r:id="rId42"/>
    <p:sldId id="331" r:id="rId43"/>
    <p:sldId id="413" r:id="rId44"/>
    <p:sldId id="414" r:id="rId45"/>
    <p:sldId id="415" r:id="rId46"/>
    <p:sldId id="337" r:id="rId47"/>
    <p:sldId id="416" r:id="rId48"/>
    <p:sldId id="418" r:id="rId49"/>
    <p:sldId id="419" r:id="rId50"/>
    <p:sldId id="420" r:id="rId51"/>
    <p:sldId id="426" r:id="rId52"/>
    <p:sldId id="421" r:id="rId53"/>
    <p:sldId id="427" r:id="rId54"/>
    <p:sldId id="422" r:id="rId55"/>
    <p:sldId id="428" r:id="rId56"/>
    <p:sldId id="431" r:id="rId57"/>
    <p:sldId id="382" r:id="rId58"/>
    <p:sldId id="433" r:id="rId59"/>
    <p:sldId id="434" r:id="rId60"/>
    <p:sldId id="383" r:id="rId61"/>
    <p:sldId id="432" r:id="rId62"/>
    <p:sldId id="436" r:id="rId63"/>
    <p:sldId id="386" r:id="rId64"/>
    <p:sldId id="438" r:id="rId65"/>
    <p:sldId id="389" r:id="rId66"/>
    <p:sldId id="390" r:id="rId67"/>
    <p:sldId id="391" r:id="rId68"/>
    <p:sldId id="439" r:id="rId69"/>
    <p:sldId id="440" r:id="rId70"/>
    <p:sldId id="441" r:id="rId71"/>
    <p:sldId id="277" r:id="rId72"/>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77" d="100"/>
          <a:sy n="77" d="100"/>
        </p:scale>
        <p:origin x="115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05/04/2020</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9572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344173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29310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37</a:t>
            </a:fld>
            <a:endParaRPr lang="vi-VN"/>
          </a:p>
        </p:txBody>
      </p:sp>
    </p:spTree>
    <p:extLst>
      <p:ext uri="{BB962C8B-B14F-4D97-AF65-F5344CB8AC3E}">
        <p14:creationId xmlns:p14="http://schemas.microsoft.com/office/powerpoint/2010/main" val="228137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38</a:t>
            </a:fld>
            <a:endParaRPr lang="vi-VN"/>
          </a:p>
        </p:txBody>
      </p:sp>
    </p:spTree>
    <p:extLst>
      <p:ext uri="{BB962C8B-B14F-4D97-AF65-F5344CB8AC3E}">
        <p14:creationId xmlns:p14="http://schemas.microsoft.com/office/powerpoint/2010/main" val="122679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39</a:t>
            </a:fld>
            <a:endParaRPr lang="vi-VN"/>
          </a:p>
        </p:txBody>
      </p:sp>
    </p:spTree>
    <p:extLst>
      <p:ext uri="{BB962C8B-B14F-4D97-AF65-F5344CB8AC3E}">
        <p14:creationId xmlns:p14="http://schemas.microsoft.com/office/powerpoint/2010/main" val="403130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40</a:t>
            </a:fld>
            <a:endParaRPr lang="vi-VN"/>
          </a:p>
        </p:txBody>
      </p:sp>
    </p:spTree>
    <p:extLst>
      <p:ext uri="{BB962C8B-B14F-4D97-AF65-F5344CB8AC3E}">
        <p14:creationId xmlns:p14="http://schemas.microsoft.com/office/powerpoint/2010/main" val="749711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42</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48</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49</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65</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27</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10"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3092" name="Group 20"/>
            <p:cNvGrpSpPr>
              <a:grpSpLocks/>
            </p:cNvGrpSpPr>
            <p:nvPr/>
          </p:nvGrpSpPr>
          <p:grpSpPr bwMode="auto">
            <a:xfrm>
              <a:off x="116" y="1403"/>
              <a:ext cx="1585" cy="2896"/>
              <a:chOff x="116" y="-3"/>
              <a:chExt cx="1585" cy="2896"/>
            </a:xfrm>
          </p:grpSpPr>
          <p:grpSp>
            <p:nvGrpSpPr>
              <p:cNvPr id="3093"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0" name="Oval 2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1" name="Oval 2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2" name="Oval 3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3" name="Oval 3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4" name="Oval 3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5" name="Oval 3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6" name="Oval 3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7" name="Oval 3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8" name="Oval 3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9" name="Oval 3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0" name="Oval 3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1" name="Oval 3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2" name="Oval 4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3" name="Oval 4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4" name="Oval 4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5" name="Oval 4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6" name="Oval 4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7" name="Oval 4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8" name="Oval 4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9" name="Oval 4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20"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7" name="Oval 5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8" name="Oval 5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9" name="Oval 5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0" name="Oval 5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1" name="Oval 5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2" name="Oval 6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3" name="Oval 6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4" name="Oval 6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5" name="Oval 6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6" name="Oval 6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7" name="Oval 6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8" name="Oval 6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9" name="Oval 6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0" name="Oval 6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1" name="Oval 6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2" name="Oval 7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3" name="Oval 7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4" name="Oval 7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5" name="Oval 7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6" name="Oval 7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147" name="Group 75"/>
            <p:cNvGrpSpPr>
              <a:grpSpLocks/>
            </p:cNvGrpSpPr>
            <p:nvPr/>
          </p:nvGrpSpPr>
          <p:grpSpPr bwMode="auto">
            <a:xfrm>
              <a:off x="1791" y="1406"/>
              <a:ext cx="1585" cy="2896"/>
              <a:chOff x="116" y="-3"/>
              <a:chExt cx="1585" cy="2896"/>
            </a:xfrm>
          </p:grpSpPr>
          <p:grpSp>
            <p:nvGrpSpPr>
              <p:cNvPr id="3148"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5" name="Oval 83"/>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6" name="Oval 84"/>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7" name="Oval 85"/>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8" name="Oval 86"/>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9" name="Oval 87"/>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0" name="Oval 88"/>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1" name="Oval 89"/>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2" name="Oval 90"/>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3" name="Oval 91"/>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4" name="Oval 92"/>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5" name="Oval 93"/>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6" name="Oval 94"/>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7" name="Oval 95"/>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8" name="Oval 96"/>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9" name="Oval 97"/>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0" name="Oval 98"/>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1" name="Oval 99"/>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2" name="Oval 100"/>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3" name="Oval 101"/>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4" name="Oval 102"/>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75"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2" name="Oval 110"/>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3" name="Oval 111"/>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4" name="Oval 112"/>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5" name="Oval 113"/>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6" name="Oval 114"/>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7" name="Oval 115"/>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8" name="Oval 116"/>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9" name="Oval 117"/>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0" name="Oval 118"/>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1" name="Oval 119"/>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2" name="Oval 120"/>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3" name="Oval 121"/>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4" name="Oval 122"/>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5" name="Oval 123"/>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6" name="Oval 124"/>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7" name="Oval 125"/>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8" name="Oval 126"/>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9" name="Oval 127"/>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0" name="Oval 128"/>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1" name="Oval 129"/>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202" name="Group 130"/>
            <p:cNvGrpSpPr>
              <a:grpSpLocks/>
            </p:cNvGrpSpPr>
            <p:nvPr/>
          </p:nvGrpSpPr>
          <p:grpSpPr bwMode="auto">
            <a:xfrm>
              <a:off x="3470" y="1406"/>
              <a:ext cx="1585" cy="2896"/>
              <a:chOff x="116" y="-3"/>
              <a:chExt cx="1585" cy="2896"/>
            </a:xfrm>
          </p:grpSpPr>
          <p:grpSp>
            <p:nvGrpSpPr>
              <p:cNvPr id="3203"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0" name="Oval 13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1" name="Oval 13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2" name="Oval 14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3" name="Oval 14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4" name="Oval 14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5" name="Oval 14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6" name="Oval 14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7" name="Oval 14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8" name="Oval 14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9" name="Oval 14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0" name="Oval 14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1" name="Oval 14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2" name="Oval 15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3" name="Oval 15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4" name="Oval 15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5" name="Oval 15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6" name="Oval 15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7" name="Oval 15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8" name="Oval 15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9" name="Oval 15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230"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7" name="Oval 16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8" name="Oval 16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9" name="Oval 16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0" name="Oval 16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1" name="Oval 16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2" name="Oval 17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3" name="Oval 17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4" name="Oval 17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5" name="Oval 17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6" name="Oval 17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7" name="Oval 17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8" name="Oval 17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9" name="Oval 17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0" name="Oval 17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1" name="Oval 17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2" name="Oval 18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3" name="Oval 18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4" name="Oval 18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5" name="Oval 18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6" name="Oval 18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262" name="Group 190"/>
            <p:cNvGrpSpPr>
              <a:grpSpLocks/>
            </p:cNvGrpSpPr>
            <p:nvPr/>
          </p:nvGrpSpPr>
          <p:grpSpPr bwMode="auto">
            <a:xfrm>
              <a:off x="-3" y="1465"/>
              <a:ext cx="5763" cy="2778"/>
              <a:chOff x="-3" y="1510"/>
              <a:chExt cx="5763" cy="2778"/>
            </a:xfrm>
          </p:grpSpPr>
          <p:grpSp>
            <p:nvGrpSpPr>
              <p:cNvPr id="326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67"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1"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5"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9"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3"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7"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291" name="Oval 219"/>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2" name="Oval 220"/>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3" name="Oval 221"/>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4" name="Oval 222"/>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5" name="Oval 223"/>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6" name="Oval 224"/>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7" name="Oval 225"/>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8" name="Oval 226"/>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9" name="Oval 227"/>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0" name="Oval 228"/>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1" name="Oval 229"/>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2" name="Oval 230"/>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3" name="Oval 231"/>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4" name="Oval 232"/>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5" name="Oval 233"/>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6" name="Oval 234"/>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spid="_x0000_s3453" name="Image" r:id="rId3" imgW="7707937" imgH="1701587" progId="">
                  <p:embed/>
                </p:oleObj>
              </mc:Choice>
              <mc:Fallback>
                <p:oleObj name="Image" r:id="rId3" imgW="7707937" imgH="1701587" progId="">
                  <p:embed/>
                  <p:pic>
                    <p:nvPicPr>
                      <p:cNvPr id="0" name="Picture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197100"/>
                      </a:xfrm>
                      <a:prstGeom prst="rect">
                        <a:avLst/>
                      </a:prstGeom>
                      <a:noFill/>
                      <a:ln>
                        <a:noFill/>
                      </a:ln>
                      <a:extLst>
                        <a:ext uri="{909E8E84-426E-40DD-AFC4-6F175D3DCCD1}">
                          <a14:hiddenFill xmlns:a14="http://schemas.microsoft.com/office/drawing/2010/main">
                            <a:gradFill rotWithShape="1">
                              <a:gsLst>
                                <a:gs pos="0">
                                  <a:srgbClr val="67A6F9">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5"/>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US" noProof="0" smtClean="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anose="05000000000000000000" pitchFamily="2" charset="2"/>
              <a:buNone/>
              <a:defRPr sz="1400" b="1">
                <a:solidFill>
                  <a:schemeClr val="tx2"/>
                </a:solidFill>
                <a:latin typeface="Verdana" panose="020B0604030504040204" pitchFamily="34" charset="0"/>
              </a:defRPr>
            </a:lvl1pPr>
          </a:lstStyle>
          <a:p>
            <a:pPr lvl="0"/>
            <a:r>
              <a:rPr lang="en-US" noProof="0" smtClean="0"/>
              <a:t>Click to edit Master subtitle style</a:t>
            </a:r>
          </a:p>
        </p:txBody>
      </p:sp>
      <p:sp>
        <p:nvSpPr>
          <p:cNvPr id="3086" name="Text Box 14"/>
          <p:cNvSpPr txBox="1">
            <a:spLocks noChangeArrowheads="1"/>
          </p:cNvSpPr>
          <p:nvPr/>
        </p:nvSpPr>
        <p:spPr bwMode="white">
          <a:xfrm>
            <a:off x="381000" y="30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bg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3FD41EBB-C080-4AC3-ADA5-461AEBF48EA5}" type="slidenum">
              <a:rPr lang="en-US"/>
              <a:pPr/>
              <a:t>‹#›</a:t>
            </a:fld>
            <a:endParaRPr lang="en-US"/>
          </a:p>
        </p:txBody>
      </p:sp>
    </p:spTree>
    <p:extLst>
      <p:ext uri="{BB962C8B-B14F-4D97-AF65-F5344CB8AC3E}">
        <p14:creationId xmlns:p14="http://schemas.microsoft.com/office/powerpoint/2010/main" val="19304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FD2A973F-58B1-44D2-B012-A3A7FDFD9712}" type="slidenum">
              <a:rPr lang="en-US"/>
              <a:pPr/>
              <a:t>‹#›</a:t>
            </a:fld>
            <a:endParaRPr lang="en-US"/>
          </a:p>
        </p:txBody>
      </p:sp>
    </p:spTree>
    <p:extLst>
      <p:ext uri="{BB962C8B-B14F-4D97-AF65-F5344CB8AC3E}">
        <p14:creationId xmlns:p14="http://schemas.microsoft.com/office/powerpoint/2010/main" val="239887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vi-VN"/>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3EA65615-909B-43FD-8220-A0895D7F04C3}" type="slidenum">
              <a:rPr lang="en-US"/>
              <a:pPr/>
              <a:t>‹#›</a:t>
            </a:fld>
            <a:endParaRPr lang="en-US"/>
          </a:p>
        </p:txBody>
      </p:sp>
    </p:spTree>
    <p:extLst>
      <p:ext uri="{BB962C8B-B14F-4D97-AF65-F5344CB8AC3E}">
        <p14:creationId xmlns:p14="http://schemas.microsoft.com/office/powerpoint/2010/main" val="47002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D9369064-905F-44AE-BE62-E62CB83BB352}" type="slidenum">
              <a:rPr lang="en-US"/>
              <a:pPr/>
              <a:t>‹#›</a:t>
            </a:fld>
            <a:endParaRPr lang="en-US"/>
          </a:p>
        </p:txBody>
      </p:sp>
    </p:spTree>
    <p:extLst>
      <p:ext uri="{BB962C8B-B14F-4D97-AF65-F5344CB8AC3E}">
        <p14:creationId xmlns:p14="http://schemas.microsoft.com/office/powerpoint/2010/main" val="27749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CA035AB1-3EE5-4326-B190-A35CDCCE235D}" type="slidenum">
              <a:rPr lang="en-US"/>
              <a:pPr/>
              <a:t>‹#›</a:t>
            </a:fld>
            <a:endParaRPr lang="en-US"/>
          </a:p>
        </p:txBody>
      </p:sp>
    </p:spTree>
    <p:extLst>
      <p:ext uri="{BB962C8B-B14F-4D97-AF65-F5344CB8AC3E}">
        <p14:creationId xmlns:p14="http://schemas.microsoft.com/office/powerpoint/2010/main" val="3159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1E2FF1D4-D725-45D8-8F9C-BA55C5E1A746}" type="slidenum">
              <a:rPr lang="en-US"/>
              <a:pPr/>
              <a:t>‹#›</a:t>
            </a:fld>
            <a:endParaRPr lang="en-US"/>
          </a:p>
        </p:txBody>
      </p:sp>
    </p:spTree>
    <p:extLst>
      <p:ext uri="{BB962C8B-B14F-4D97-AF65-F5344CB8AC3E}">
        <p14:creationId xmlns:p14="http://schemas.microsoft.com/office/powerpoint/2010/main" val="6958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9" name="Slide Number Placeholder 8"/>
          <p:cNvSpPr>
            <a:spLocks noGrp="1"/>
          </p:cNvSpPr>
          <p:nvPr>
            <p:ph type="sldNum" sz="quarter" idx="12"/>
          </p:nvPr>
        </p:nvSpPr>
        <p:spPr/>
        <p:txBody>
          <a:bodyPr/>
          <a:lstStyle>
            <a:lvl1pPr>
              <a:defRPr/>
            </a:lvl1pPr>
          </a:lstStyle>
          <a:p>
            <a:fld id="{ACAA3547-2F2E-4F0C-9EF6-33FBAF2925E8}" type="slidenum">
              <a:rPr lang="en-US"/>
              <a:pPr/>
              <a:t>‹#›</a:t>
            </a:fld>
            <a:endParaRPr lang="en-US"/>
          </a:p>
        </p:txBody>
      </p:sp>
    </p:spTree>
    <p:extLst>
      <p:ext uri="{BB962C8B-B14F-4D97-AF65-F5344CB8AC3E}">
        <p14:creationId xmlns:p14="http://schemas.microsoft.com/office/powerpoint/2010/main" val="6129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5" name="Slide Number Placeholder 4"/>
          <p:cNvSpPr>
            <a:spLocks noGrp="1"/>
          </p:cNvSpPr>
          <p:nvPr>
            <p:ph type="sldNum" sz="quarter" idx="12"/>
          </p:nvPr>
        </p:nvSpPr>
        <p:spPr/>
        <p:txBody>
          <a:bodyPr/>
          <a:lstStyle>
            <a:lvl1pPr>
              <a:defRPr/>
            </a:lvl1pPr>
          </a:lstStyle>
          <a:p>
            <a:fld id="{9EEA8B25-4213-4A96-879C-536E6110C246}" type="slidenum">
              <a:rPr lang="en-US"/>
              <a:pPr/>
              <a:t>‹#›</a:t>
            </a:fld>
            <a:endParaRPr lang="en-US"/>
          </a:p>
        </p:txBody>
      </p:sp>
    </p:spTree>
    <p:extLst>
      <p:ext uri="{BB962C8B-B14F-4D97-AF65-F5344CB8AC3E}">
        <p14:creationId xmlns:p14="http://schemas.microsoft.com/office/powerpoint/2010/main" val="24654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4" name="Slide Number Placeholder 3"/>
          <p:cNvSpPr>
            <a:spLocks noGrp="1"/>
          </p:cNvSpPr>
          <p:nvPr>
            <p:ph type="sldNum" sz="quarter" idx="12"/>
          </p:nvPr>
        </p:nvSpPr>
        <p:spPr/>
        <p:txBody>
          <a:bodyPr/>
          <a:lstStyle>
            <a:lvl1pPr>
              <a:defRPr/>
            </a:lvl1pPr>
          </a:lstStyle>
          <a:p>
            <a:fld id="{0E1FD8CC-78BD-4CB7-9BCD-7BD27FCA505A}" type="slidenum">
              <a:rPr lang="en-US"/>
              <a:pPr/>
              <a:t>‹#›</a:t>
            </a:fld>
            <a:endParaRPr lang="en-US"/>
          </a:p>
        </p:txBody>
      </p:sp>
    </p:spTree>
    <p:extLst>
      <p:ext uri="{BB962C8B-B14F-4D97-AF65-F5344CB8AC3E}">
        <p14:creationId xmlns:p14="http://schemas.microsoft.com/office/powerpoint/2010/main" val="71213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D37B51A7-12DB-4F6E-B276-404EE02C7988}" type="slidenum">
              <a:rPr lang="en-US"/>
              <a:pPr/>
              <a:t>‹#›</a:t>
            </a:fld>
            <a:endParaRPr lang="en-US"/>
          </a:p>
        </p:txBody>
      </p:sp>
    </p:spTree>
    <p:extLst>
      <p:ext uri="{BB962C8B-B14F-4D97-AF65-F5344CB8AC3E}">
        <p14:creationId xmlns:p14="http://schemas.microsoft.com/office/powerpoint/2010/main" val="121438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F731AF8A-3858-4819-9A61-EA66C760ACDA}" type="slidenum">
              <a:rPr lang="en-US"/>
              <a:pPr/>
              <a:t>‹#›</a:t>
            </a:fld>
            <a:endParaRPr lang="en-US"/>
          </a:p>
        </p:txBody>
      </p:sp>
    </p:spTree>
    <p:extLst>
      <p:ext uri="{BB962C8B-B14F-4D97-AF65-F5344CB8AC3E}">
        <p14:creationId xmlns:p14="http://schemas.microsoft.com/office/powerpoint/2010/main" val="20557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40"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2" name="Oval 18"/>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3" name="Oval 19"/>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4" name="Oval 20"/>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5" name="Oval 21"/>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6" name="Oval 22"/>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9" name="Oval 35"/>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0" name="Oval 36"/>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1" name="Oval 37"/>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2" name="Oval 38"/>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3" name="Oval 39"/>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4" name="Oval 40"/>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5" name="Oval 41"/>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6" name="Oval 42"/>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7" name="Oval 43"/>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8" name="Oval 44"/>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9" name="Oval 45"/>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70" name="Oval 46"/>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71"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84" name="Oval 60"/>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5" name="Oval 61"/>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6" name="Oval 62"/>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7" name="Oval 63"/>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8" name="Oval 64"/>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9" name="Oval 65"/>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0" name="Oval 66"/>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1" name="Oval 67"/>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2" name="Oval 68"/>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3" name="Oval 69"/>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4" name="Oval 70"/>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5" name="Oval 71"/>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96"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09" name="Oval 85"/>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0" name="Oval 86"/>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1" name="Oval 87"/>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2" name="Oval 88"/>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3" name="Oval 89"/>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4" name="Oval 90"/>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5" name="Oval 91"/>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6" name="Oval 92"/>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7" name="Oval 93"/>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8" name="Oval 94"/>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9" name="Oval 95"/>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27" name="Rectangle 3"/>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vi-VN" smtClean="0"/>
              <a:t>Chương 2: Các phương pháp đếm.</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361777C-B8DF-4930-AF9B-9DDBEF44B5F8}" type="slidenum">
              <a:rPr lang="en-US"/>
              <a:pPr/>
              <a:t>‹#›</a:t>
            </a:fld>
            <a:endParaRPr lang="en-US"/>
          </a:p>
        </p:txBody>
      </p:sp>
      <p:sp>
        <p:nvSpPr>
          <p:cNvPr id="1026" name="Rectangle 2"/>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1.wmf"/><Relationship Id="rId3" Type="http://schemas.openxmlformats.org/officeDocument/2006/relationships/notesSlide" Target="../notesSlides/notesSlide27.xml"/><Relationship Id="rId7" Type="http://schemas.openxmlformats.org/officeDocument/2006/relationships/image" Target="../media/image18.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wmf"/></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5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7.wmf"/></Relationships>
</file>

<file path=ppt/slides/_rels/slide6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9.png"/><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0.png"/><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7496" y="836712"/>
            <a:ext cx="7239000" cy="1676400"/>
          </a:xfrm>
        </p:spPr>
        <p:txBody>
          <a:bodyPr/>
          <a:lstStyle/>
          <a:p>
            <a:r>
              <a:rPr lang="en-US" sz="6600" b="1" dirty="0" smtClean="0">
                <a:solidFill>
                  <a:schemeClr val="bg1"/>
                </a:solidFill>
              </a:rPr>
              <a:t>TOÁN RỜI RẠC</a:t>
            </a:r>
            <a:endParaRPr lang="en-US" sz="6600" b="1" dirty="0">
              <a:solidFill>
                <a:schemeClr val="bg1"/>
              </a:solidFill>
            </a:endParaRPr>
          </a:p>
        </p:txBody>
      </p:sp>
      <p:sp>
        <p:nvSpPr>
          <p:cNvPr id="4" name="Rectangle 2"/>
          <p:cNvSpPr txBox="1">
            <a:spLocks noChangeArrowheads="1"/>
          </p:cNvSpPr>
          <p:nvPr/>
        </p:nvSpPr>
        <p:spPr bwMode="black">
          <a:xfrm>
            <a:off x="0" y="3645024"/>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dirty="0" smtClean="0"/>
              <a:t>CHƯƠNG II: </a:t>
            </a:r>
          </a:p>
          <a:p>
            <a:r>
              <a:rPr lang="en-US" sz="4000" dirty="0" smtClean="0"/>
              <a:t>CÁC PHƯƠNG PHÁP ĐẾM</a:t>
            </a:r>
            <a:endParaRPr lang="en-US" sz="4000" dirty="0"/>
          </a:p>
        </p:txBody>
      </p:sp>
    </p:spTree>
    <p:extLst>
      <p:ext uri="{BB962C8B-B14F-4D97-AF65-F5344CB8AC3E}">
        <p14:creationId xmlns:p14="http://schemas.microsoft.com/office/powerpoint/2010/main" val="17933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B =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3. </a:t>
            </a:r>
            <a:r>
              <a:rPr lang="en-US" sz="3200" dirty="0" err="1" smtClean="0">
                <a:solidFill>
                  <a:srgbClr val="FF0000"/>
                </a:solidFill>
                <a:latin typeface="Times New Roman" pitchFamily="18" charset="0"/>
                <a:ea typeface="Segoe UI" panose="020B0502040204020203" pitchFamily="34" charset="0"/>
                <a:cs typeface="Times New Roman" pitchFamily="18" charset="0"/>
              </a:rPr>
              <a:t>Cách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xác</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định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dưới</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dạng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ảnh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của</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một</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khác</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dirty="0" err="1" smtClean="0">
                <a:solidFill>
                  <a:srgbClr val="00B050"/>
                </a:solidFill>
                <a:latin typeface="Times New Roman" pitchFamily="18" charset="0"/>
                <a:ea typeface="Segoe UI" panose="020B0502040204020203" pitchFamily="34" charset="0"/>
                <a:cs typeface="Times New Roman" pitchFamily="18" charset="0"/>
              </a:rPr>
              <a:t>Ví</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err="1" smtClean="0">
                <a:solidFill>
                  <a:srgbClr val="00B050"/>
                </a:solidFill>
                <a:latin typeface="Times New Roman" pitchFamily="18" charset="0"/>
                <a:ea typeface="Segoe UI" panose="020B0502040204020203" pitchFamily="34" charset="0"/>
                <a:cs typeface="Times New Roman" pitchFamily="18" charset="0"/>
              </a:rPr>
              <a:t>dụ</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smtClean="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dirty="0" smtClean="0">
                <a:solidFill>
                  <a:srgbClr val="002060"/>
                </a:solidFill>
                <a:latin typeface="Segoe UI" pitchFamily="34" charset="0"/>
                <a:ea typeface="Segoe UI" pitchFamily="34" charset="0"/>
                <a:cs typeface="Segoe UI" pitchFamily="34"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{0, 1, 2}</a:t>
            </a:r>
            <a:endParaRPr lang="en-US" sz="32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smtClean="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5"/>
          </a:xfrm>
          <a:prstGeom prst="rect">
            <a:avLst/>
          </a:prstGeom>
        </p:spPr>
        <p:txBody>
          <a:bodyPr wrap="square">
            <a:spAutoFit/>
          </a:bodyPr>
          <a:lstStyle/>
          <a:p>
            <a:r>
              <a:rPr lang="vi-VN" sz="3200" dirty="0" smtClean="0">
                <a:solidFill>
                  <a:srgbClr val="002060"/>
                </a:solidFill>
                <a:latin typeface="Times New Roman" pitchFamily="18" charset="0"/>
                <a:ea typeface="Segoe UI" pitchFamily="34" charset="0"/>
                <a:cs typeface="Times New Roman" pitchFamily="18" charset="0"/>
                <a:sym typeface="Symbol"/>
              </a:rPr>
              <a:t></a:t>
            </a:r>
            <a:r>
              <a:rPr lang="vi-VN" sz="3200" dirty="0" smtClean="0">
                <a:solidFill>
                  <a:srgbClr val="002060"/>
                </a:solidFill>
                <a:latin typeface="Times New Roman" pitchFamily="18" charset="0"/>
                <a:ea typeface="Segoe UI" pitchFamily="34" charset="0"/>
                <a:cs typeface="Times New Roman" pitchFamily="18" charset="0"/>
              </a:rPr>
              <a:t>P(</a:t>
            </a:r>
            <a:r>
              <a:rPr lang="en-US" sz="3200" dirty="0" smtClean="0">
                <a:solidFill>
                  <a:srgbClr val="002060"/>
                </a:solidFill>
                <a:latin typeface="Times New Roman" pitchFamily="18" charset="0"/>
                <a:ea typeface="Segoe UI" pitchFamily="34" charset="0"/>
                <a:cs typeface="Times New Roman" pitchFamily="18" charset="0"/>
              </a:rPr>
              <a:t>X</a:t>
            </a:r>
            <a:r>
              <a:rPr lang="vi-VN" sz="3200" dirty="0" smtClean="0">
                <a:solidFill>
                  <a:srgbClr val="002060"/>
                </a:solidFill>
                <a:latin typeface="Times New Roman" pitchFamily="18" charset="0"/>
                <a:ea typeface="Segoe UI" pitchFamily="34" charset="0"/>
                <a:cs typeface="Times New Roman" pitchFamily="18" charset="0"/>
              </a:rPr>
              <a:t>) = {∅, {</a:t>
            </a:r>
            <a:r>
              <a:rPr lang="en-US" sz="3200" dirty="0" smtClean="0">
                <a:solidFill>
                  <a:srgbClr val="002060"/>
                </a:solidFill>
                <a:latin typeface="Times New Roman" pitchFamily="18" charset="0"/>
                <a:ea typeface="Segoe UI" pitchFamily="34" charset="0"/>
                <a:cs typeface="Times New Roman" pitchFamily="18" charset="0"/>
              </a:rPr>
              <a:t>0</a:t>
            </a:r>
            <a:r>
              <a:rPr lang="vi-VN" sz="3200" dirty="0" smtClean="0">
                <a:solidFill>
                  <a:srgbClr val="002060"/>
                </a:solidFill>
                <a:latin typeface="Times New Roman" pitchFamily="18" charset="0"/>
                <a:ea typeface="Segoe UI" pitchFamily="34" charset="0"/>
                <a:cs typeface="Times New Roman" pitchFamily="18" charset="0"/>
              </a:rPr>
              <a:t>}, {1}, {2}, {0,1}, {0,2},{</a:t>
            </a:r>
            <a:r>
              <a:rPr lang="en-US" sz="3200" dirty="0" smtClean="0">
                <a:solidFill>
                  <a:srgbClr val="002060"/>
                </a:solidFill>
                <a:latin typeface="Times New Roman" pitchFamily="18" charset="0"/>
                <a:ea typeface="Segoe UI" pitchFamily="34" charset="0"/>
                <a:cs typeface="Times New Roman" pitchFamily="18" charset="0"/>
              </a:rPr>
              <a:t>1</a:t>
            </a:r>
            <a:r>
              <a:rPr lang="vi-VN" sz="3200" dirty="0" smtClean="0">
                <a:solidFill>
                  <a:srgbClr val="002060"/>
                </a:solidFill>
                <a:latin typeface="Times New Roman" pitchFamily="18" charset="0"/>
                <a:ea typeface="Segoe UI" pitchFamily="34" charset="0"/>
                <a:cs typeface="Times New Roman" pitchFamily="18" charset="0"/>
              </a:rPr>
              <a:t>,</a:t>
            </a:r>
            <a:r>
              <a:rPr lang="en-US" sz="3200" dirty="0" smtClean="0">
                <a:solidFill>
                  <a:srgbClr val="002060"/>
                </a:solidFill>
                <a:latin typeface="Times New Roman" pitchFamily="18" charset="0"/>
                <a:ea typeface="Segoe UI" pitchFamily="34" charset="0"/>
                <a:cs typeface="Times New Roman" pitchFamily="18" charset="0"/>
              </a:rPr>
              <a:t>2</a:t>
            </a:r>
            <a:r>
              <a:rPr lang="vi-VN" sz="3200" dirty="0" smtClean="0">
                <a:solidFill>
                  <a:srgbClr val="002060"/>
                </a:solidFill>
                <a:latin typeface="Times New Roman" pitchFamily="18" charset="0"/>
                <a:ea typeface="Segoe UI" pitchFamily="34" charset="0"/>
                <a:cs typeface="Times New Roman" pitchFamily="18" charset="0"/>
              </a:rPr>
              <a:t>},{</a:t>
            </a:r>
            <a:r>
              <a:rPr lang="en-US" sz="3200" smtClean="0">
                <a:solidFill>
                  <a:srgbClr val="002060"/>
                </a:solidFill>
                <a:latin typeface="Times New Roman" pitchFamily="18" charset="0"/>
                <a:ea typeface="Segoe UI" pitchFamily="34" charset="0"/>
                <a:cs typeface="Times New Roman" pitchFamily="18" charset="0"/>
              </a:rPr>
              <a:t>0,1,2</a:t>
            </a:r>
            <a:r>
              <a:rPr lang="vi-VN" sz="3200" smtClean="0">
                <a:solidFill>
                  <a:srgbClr val="002060"/>
                </a:solidFill>
                <a:latin typeface="Times New Roman" pitchFamily="18" charset="0"/>
                <a:ea typeface="Segoe UI" pitchFamily="34" charset="0"/>
                <a:cs typeface="Times New Roman" pitchFamily="18" charset="0"/>
              </a:rPr>
              <a:t>}}. </a:t>
            </a:r>
            <a:endParaRPr lang="ru-RU" sz="320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dirty="0" err="1" smtClean="0">
                <a:solidFill>
                  <a:srgbClr val="00B050"/>
                </a:solidFill>
                <a:latin typeface="Times New Roman" pitchFamily="18" charset="0"/>
                <a:ea typeface="Segoe UI" pitchFamily="34" charset="0"/>
                <a:cs typeface="Times New Roman" pitchFamily="18" charset="0"/>
              </a:rPr>
              <a:t>Chú</a:t>
            </a:r>
            <a:r>
              <a:rPr lang="en-US" sz="3200" dirty="0" smtClean="0">
                <a:solidFill>
                  <a:srgbClr val="00B050"/>
                </a:solidFill>
                <a:latin typeface="Times New Roman" pitchFamily="18" charset="0"/>
                <a:ea typeface="Segoe UI" pitchFamily="34" charset="0"/>
                <a:cs typeface="Times New Roman" pitchFamily="18" charset="0"/>
              </a:rPr>
              <a:t> ý</a:t>
            </a:r>
            <a:r>
              <a:rPr lang="vi-VN" sz="3200" dirty="0" smtClean="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dirty="0" smtClean="0">
                <a:solidFill>
                  <a:srgbClr val="002060"/>
                </a:solidFill>
                <a:latin typeface="Times New Roman" pitchFamily="18" charset="0"/>
                <a:ea typeface="Segoe UI" pitchFamily="34" charset="0"/>
                <a:cs typeface="Times New Roman" pitchFamily="18" charset="0"/>
              </a:rPr>
              <a:t> X </a:t>
            </a:r>
            <a:r>
              <a:rPr lang="en-US" sz="3200" dirty="0" smtClean="0">
                <a:solidFill>
                  <a:srgbClr val="002060"/>
                </a:solidFill>
                <a:latin typeface="Times New Roman" pitchFamily="18" charset="0"/>
                <a:ea typeface="Segoe UI" pitchFamily="34" charset="0"/>
                <a:cs typeface="Times New Roman" pitchFamily="18" charset="0"/>
                <a:sym typeface="Symbol"/>
              </a:rPr>
              <a:t> Y</a:t>
            </a:r>
            <a:r>
              <a:rPr lang="en-US" sz="3200" dirty="0" smtClean="0">
                <a:solidFill>
                  <a:srgbClr val="002060"/>
                </a:solidFill>
                <a:latin typeface="Times New Roman" pitchFamily="18" charset="0"/>
                <a:ea typeface="Segoe UI" pitchFamily="34" charset="0"/>
                <a:cs typeface="Times New Roman" pitchFamily="18" charset="0"/>
              </a:rPr>
              <a:t> P(X) </a:t>
            </a:r>
            <a:r>
              <a:rPr lang="en-US" sz="3200" dirty="0" smtClean="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dirty="0" err="1" smtClean="0">
                <a:solidFill>
                  <a:srgbClr val="002060"/>
                </a:solidFill>
                <a:latin typeface="Times New Roman" pitchFamily="18" charset="0"/>
                <a:ea typeface="Segoe UI" pitchFamily="34" charset="0"/>
                <a:cs typeface="Times New Roman" pitchFamily="18" charset="0"/>
                <a:sym typeface="Symbol"/>
              </a:rPr>
              <a:t>Nếu</a:t>
            </a:r>
            <a:r>
              <a:rPr lang="en-US" sz="3200" dirty="0" smtClean="0">
                <a:solidFill>
                  <a:srgbClr val="002060"/>
                </a:solidFill>
                <a:latin typeface="Times New Roman" pitchFamily="18" charset="0"/>
                <a:ea typeface="Segoe UI" pitchFamily="34" charset="0"/>
                <a:cs typeface="Times New Roman" pitchFamily="18" charset="0"/>
                <a:sym typeface="Symbol"/>
              </a:rPr>
              <a:t> X </a:t>
            </a:r>
            <a:r>
              <a:rPr lang="en-US" sz="3200" dirty="0" err="1" smtClean="0">
                <a:solidFill>
                  <a:srgbClr val="002060"/>
                </a:solidFill>
                <a:latin typeface="Times New Roman" pitchFamily="18" charset="0"/>
                <a:ea typeface="Segoe UI" pitchFamily="34" charset="0"/>
                <a:cs typeface="Times New Roman" pitchFamily="18" charset="0"/>
                <a:sym typeface="Symbol"/>
              </a:rPr>
              <a:t>có</a:t>
            </a:r>
            <a:r>
              <a:rPr lang="en-US" sz="3200" dirty="0" smtClean="0">
                <a:solidFill>
                  <a:srgbClr val="002060"/>
                </a:solidFill>
                <a:latin typeface="Times New Roman" pitchFamily="18" charset="0"/>
                <a:ea typeface="Segoe UI" pitchFamily="34" charset="0"/>
                <a:cs typeface="Times New Roman" pitchFamily="18" charset="0"/>
                <a:sym typeface="Symbol"/>
              </a:rPr>
              <a:t> n </a:t>
            </a:r>
            <a:r>
              <a:rPr lang="en-US" sz="3200" dirty="0" err="1" smtClean="0">
                <a:solidFill>
                  <a:srgbClr val="002060"/>
                </a:solidFill>
                <a:latin typeface="Times New Roman" pitchFamily="18" charset="0"/>
                <a:ea typeface="Segoe UI" pitchFamily="34" charset="0"/>
                <a:cs typeface="Times New Roman" pitchFamily="18" charset="0"/>
                <a:sym typeface="Symbol"/>
              </a:rPr>
              <a:t>phần</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err="1" smtClean="0">
                <a:solidFill>
                  <a:srgbClr val="002060"/>
                </a:solidFill>
                <a:latin typeface="Times New Roman" pitchFamily="18" charset="0"/>
                <a:ea typeface="Segoe UI" pitchFamily="34" charset="0"/>
                <a:cs typeface="Times New Roman" pitchFamily="18" charset="0"/>
                <a:sym typeface="Symbol"/>
              </a:rPr>
              <a:t>tử</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dirty="0" smtClean="0">
                <a:solidFill>
                  <a:srgbClr val="002060"/>
                </a:solidFill>
                <a:latin typeface="Times New Roman" pitchFamily="18" charset="0"/>
                <a:ea typeface="Segoe UI" pitchFamily="34" charset="0"/>
                <a:cs typeface="Times New Roman" pitchFamily="18" charset="0"/>
              </a:rPr>
              <a:t>2</a:t>
            </a:r>
            <a:r>
              <a:rPr lang="en-US" sz="3200" baseline="30000" dirty="0" smtClean="0">
                <a:solidFill>
                  <a:srgbClr val="002060"/>
                </a:solidFill>
                <a:latin typeface="Times New Roman" pitchFamily="18" charset="0"/>
                <a:ea typeface="Segoe UI" pitchFamily="34" charset="0"/>
                <a:cs typeface="Times New Roman" pitchFamily="18" charset="0"/>
              </a:rPr>
              <a:t>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dirty="0" smtClean="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 Có nhiều cách biểu diễn tập hợp trên máy tính. </a:t>
            </a: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1. </a:t>
            </a:r>
            <a:r>
              <a:rPr lang="en-US" sz="3200" dirty="0" err="1" smtClean="0">
                <a:solidFill>
                  <a:srgbClr val="C00000"/>
                </a:solidFill>
                <a:latin typeface="Times New Roman" pitchFamily="18" charset="0"/>
                <a:ea typeface="Segoe UI" pitchFamily="34" charset="0"/>
                <a:cs typeface="Times New Roman" pitchFamily="18" charset="0"/>
              </a:rPr>
              <a:t>Phương</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pháp</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biểu</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diễn</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Rectangle 5"/>
          <p:cNvSpPr/>
          <p:nvPr/>
        </p:nvSpPr>
        <p:spPr>
          <a:xfrm>
            <a:off x="-128400" y="34686"/>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459507"/>
          </a:xfrm>
        </p:spPr>
        <p:txBody>
          <a:bodyPr/>
          <a:lstStyle/>
          <a:p>
            <a:r>
              <a:rPr lang="en-US" i="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r>
              <a:rPr lang="vi-VN" i="0" dirty="0">
                <a:solidFill>
                  <a:srgbClr val="FF0000"/>
                </a:solidFill>
                <a:latin typeface="Times New Roman" panose="02020603050405020304" pitchFamily="18" charset="0"/>
                <a:ea typeface="Segoe UI" pitchFamily="34" charset="0"/>
                <a:cs typeface="Times New Roman" panose="02020603050405020304" pitchFamily="18" charset="0"/>
              </a:rPr>
              <a:t/>
            </a:r>
            <a:br>
              <a:rPr lang="vi-VN" i="0" dirty="0">
                <a:solidFill>
                  <a:srgbClr val="FF0000"/>
                </a:solidFill>
                <a:latin typeface="Times New Roman" panose="02020603050405020304" pitchFamily="18" charset="0"/>
                <a:ea typeface="Segoe UI" pitchFamily="34" charset="0"/>
                <a:cs typeface="Times New Roman" panose="02020603050405020304" pitchFamily="18" charset="0"/>
              </a:rPr>
            </a:br>
            <a:endParaRPr lang="en-US" i="0" dirty="0"/>
          </a:p>
        </p:txBody>
      </p:sp>
      <p:sp>
        <p:nvSpPr>
          <p:cNvPr id="3" name="Content Placeholder 2"/>
          <p:cNvSpPr>
            <a:spLocks noGrp="1"/>
          </p:cNvSpPr>
          <p:nvPr>
            <p:ph idx="1"/>
          </p:nvPr>
        </p:nvSpPr>
        <p:spPr/>
        <p:txBody>
          <a:bodyPr/>
          <a:lstStyle/>
          <a:p>
            <a:pPr>
              <a:buNone/>
            </a:pPr>
            <a:r>
              <a:rPr lang="en-US" b="1" dirty="0">
                <a:solidFill>
                  <a:srgbClr val="C00000"/>
                </a:solidFill>
                <a:latin typeface="Times New Roman" pitchFamily="18" charset="0"/>
                <a:ea typeface="Segoe UI" pitchFamily="34" charset="0"/>
                <a:cs typeface="Times New Roman" pitchFamily="18" charset="0"/>
              </a:rPr>
              <a:t>1. </a:t>
            </a:r>
            <a:r>
              <a:rPr lang="en-US" b="1" dirty="0" err="1" smtClean="0">
                <a:solidFill>
                  <a:srgbClr val="C00000"/>
                </a:solidFill>
                <a:latin typeface="Times New Roman" pitchFamily="18" charset="0"/>
                <a:ea typeface="Segoe UI" pitchFamily="34" charset="0"/>
                <a:cs typeface="Times New Roman" pitchFamily="18" charset="0"/>
              </a:rPr>
              <a:t>Phương</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pháp</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biểu</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diễn</a:t>
            </a:r>
            <a:endParaRPr lang="en-US" b="1" dirty="0" smtClean="0">
              <a:solidFill>
                <a:srgbClr val="C0000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 </a:t>
            </a:r>
            <a:r>
              <a:rPr lang="vi-VN" b="1" dirty="0">
                <a:solidFill>
                  <a:srgbClr val="002060"/>
                </a:solidFill>
                <a:latin typeface="Times New Roman" pitchFamily="18" charset="0"/>
                <a:ea typeface="Segoe UI" pitchFamily="34" charset="0"/>
                <a:cs typeface="Times New Roman" pitchFamily="18" charset="0"/>
              </a:rPr>
              <a:t>Giả sử tập vũ trụ U là hữu hạn. Trước hết </a:t>
            </a:r>
            <a:r>
              <a:rPr lang="vi-VN" b="1" dirty="0" smtClean="0">
                <a:solidFill>
                  <a:srgbClr val="002060"/>
                </a:solidFill>
                <a:latin typeface="Times New Roman" pitchFamily="18" charset="0"/>
                <a:ea typeface="Segoe UI" pitchFamily="34" charset="0"/>
                <a:cs typeface="Times New Roman" pitchFamily="18" charset="0"/>
              </a:rPr>
              <a:t>sắp</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xếp </a:t>
            </a:r>
            <a:r>
              <a:rPr lang="vi-VN" b="1" dirty="0">
                <a:solidFill>
                  <a:srgbClr val="002060"/>
                </a:solidFill>
                <a:latin typeface="Times New Roman" pitchFamily="18" charset="0"/>
                <a:ea typeface="Segoe UI" pitchFamily="34" charset="0"/>
                <a:cs typeface="Times New Roman" pitchFamily="18" charset="0"/>
              </a:rPr>
              <a:t>tuỳ ý các phần tử của U, ví dụ a</a:t>
            </a:r>
            <a:r>
              <a:rPr lang="vi-VN" b="1" baseline="-25000" dirty="0">
                <a:solidFill>
                  <a:srgbClr val="002060"/>
                </a:solidFill>
                <a:latin typeface="Times New Roman" pitchFamily="18" charset="0"/>
                <a:ea typeface="Segoe UI" pitchFamily="34" charset="0"/>
                <a:cs typeface="Times New Roman" pitchFamily="18" charset="0"/>
              </a:rPr>
              <a:t>1</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ea typeface="Segoe UI" pitchFamily="34" charset="0"/>
                <a:cs typeface="Times New Roman" pitchFamily="18" charset="0"/>
              </a:rPr>
              <a:t>, </a:t>
            </a:r>
            <a:r>
              <a:rPr lang="vi-VN" b="1" dirty="0" smtClean="0">
                <a:solidFill>
                  <a:srgbClr val="002060"/>
                </a:solidFill>
                <a:latin typeface="Times New Roman" pitchFamily="18" charset="0"/>
                <a:ea typeface="Segoe UI" pitchFamily="34" charset="0"/>
                <a:cs typeface="Times New Roman" pitchFamily="18" charset="0"/>
              </a:rPr>
              <a:t>…,a</a:t>
            </a:r>
            <a:r>
              <a:rPr lang="vi-VN" b="1" baseline="-25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ea typeface="Segoe UI" pitchFamily="34" charset="0"/>
                <a:cs typeface="Times New Roman" pitchFamily="18" charset="0"/>
              </a:rPr>
              <a: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sau </a:t>
            </a:r>
            <a:r>
              <a:rPr lang="vi-VN" b="1" dirty="0">
                <a:solidFill>
                  <a:srgbClr val="002060"/>
                </a:solidFill>
                <a:latin typeface="Times New Roman" pitchFamily="18" charset="0"/>
                <a:ea typeface="Segoe UI" pitchFamily="34" charset="0"/>
                <a:cs typeface="Times New Roman" pitchFamily="18" charset="0"/>
              </a:rPr>
              <a:t>đó biểu diễn tập con A của U bằng </a:t>
            </a:r>
            <a:r>
              <a:rPr lang="vi-VN" b="1" dirty="0" smtClean="0">
                <a:solidFill>
                  <a:srgbClr val="002060"/>
                </a:solidFill>
                <a:latin typeface="Times New Roman" pitchFamily="18" charset="0"/>
                <a:ea typeface="Segoe UI" pitchFamily="34" charset="0"/>
                <a:cs typeface="Times New Roman" pitchFamily="18" charset="0"/>
              </a:rPr>
              <a:t>một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xâu </a:t>
            </a:r>
            <a:r>
              <a:rPr lang="vi-VN" b="1" dirty="0">
                <a:solidFill>
                  <a:srgbClr val="002060"/>
                </a:solidFill>
                <a:latin typeface="Times New Roman" pitchFamily="18" charset="0"/>
                <a:ea typeface="Segoe UI" pitchFamily="34" charset="0"/>
                <a:cs typeface="Times New Roman" pitchFamily="18" charset="0"/>
              </a:rPr>
              <a:t>bit có chiều dài n, trong đó bit thứ i là </a:t>
            </a:r>
            <a:r>
              <a:rPr lang="vi-VN" b="1" dirty="0" smtClean="0">
                <a:solidFill>
                  <a:srgbClr val="002060"/>
                </a:solidFill>
                <a:latin typeface="Times New Roman" pitchFamily="18" charset="0"/>
                <a:ea typeface="Segoe UI" pitchFamily="34" charset="0"/>
                <a:cs typeface="Times New Roman" pitchFamily="18" charset="0"/>
              </a:rPr>
              <a:t>1</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nếu </a:t>
            </a:r>
            <a:r>
              <a:rPr lang="vi-VN" b="1" dirty="0">
                <a:solidFill>
                  <a:srgbClr val="002060"/>
                </a:solidFill>
                <a:latin typeface="Times New Roman" pitchFamily="18" charset="0"/>
                <a:ea typeface="Segoe UI" pitchFamily="34" charset="0"/>
                <a:cs typeface="Times New Roman" pitchFamily="18" charset="0"/>
              </a:rPr>
              <a:t>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thuộc A và là 0 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484784"/>
            <a:ext cx="7731669"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U = {1, 2, 3, 4, 5, 6, 7, 8, 9, 10}</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sắp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xếp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phần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tử</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trong</a:t>
            </a:r>
            <a:r>
              <a:rPr lang="en-US" sz="2400" dirty="0" smtClean="0">
                <a:solidFill>
                  <a:srgbClr val="002060"/>
                </a:solidFill>
                <a:latin typeface="Times New Roman" pitchFamily="18" charset="0"/>
                <a:ea typeface="Segoe UI" pitchFamily="34" charset="0"/>
                <a:cs typeface="Times New Roman" pitchFamily="18" charset="0"/>
              </a:rPr>
              <a:t> U </a:t>
            </a:r>
            <a:r>
              <a:rPr lang="en-US" sz="2400" dirty="0" err="1" smtClean="0">
                <a:solidFill>
                  <a:srgbClr val="002060"/>
                </a:solidFill>
                <a:latin typeface="Times New Roman" pitchFamily="18" charset="0"/>
                <a:ea typeface="Segoe UI" pitchFamily="34" charset="0"/>
                <a:cs typeface="Times New Roman" pitchFamily="18" charset="0"/>
              </a:rPr>
              <a:t>theo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thứ</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tăng</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dần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tức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a:t>
            </a:r>
            <a:r>
              <a:rPr lang="vi-VN" sz="2400" baseline="-25000" dirty="0" smtClean="0">
                <a:solidFill>
                  <a:srgbClr val="002060"/>
                </a:solidFill>
                <a:latin typeface="Times New Roman" pitchFamily="18" charset="0"/>
                <a:ea typeface="Segoe UI" pitchFamily="34" charset="0"/>
                <a:cs typeface="Times New Roman" pitchFamily="18" charset="0"/>
              </a:rPr>
              <a:t>i</a:t>
            </a:r>
            <a:r>
              <a:rPr lang="vi-VN" sz="2400" dirty="0" smtClean="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Để nhận được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xâu</a:t>
            </a:r>
            <a:r>
              <a:rPr lang="en-US" sz="2400" dirty="0" smtClean="0">
                <a:solidFill>
                  <a:srgbClr val="002060"/>
                </a:solidFill>
                <a:latin typeface="Times New Roman" pitchFamily="18" charset="0"/>
                <a:ea typeface="Segoe UI" pitchFamily="34" charset="0"/>
                <a:cs typeface="Times New Roman" pitchFamily="18" charset="0"/>
              </a:rPr>
              <a:t> bit </a:t>
            </a:r>
            <a:r>
              <a:rPr lang="en-US" sz="2400" dirty="0" err="1" smtClean="0">
                <a:solidFill>
                  <a:srgbClr val="002060"/>
                </a:solidFill>
                <a:latin typeface="Times New Roman" pitchFamily="18" charset="0"/>
                <a:ea typeface="Segoe UI" pitchFamily="34" charset="0"/>
                <a:cs typeface="Times New Roman" pitchFamily="18" charset="0"/>
              </a:rPr>
              <a:t>cho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tập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hợp của hai tập là</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a:t>
            </a:r>
            <a:r>
              <a:rPr lang="vi-VN" sz="2400" dirty="0" smtClean="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11111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dirty="0" smtClean="0">
                <a:solidFill>
                  <a:srgbClr val="002060"/>
                </a:solidFill>
                <a:latin typeface="Times New Roman" pitchFamily="18" charset="0"/>
                <a:ea typeface="Segoe UI" pitchFamily="34" charset="0"/>
                <a:cs typeface="Times New Roman" pitchFamily="18" charset="0"/>
              </a:rPr>
              <a:t>:</a:t>
            </a:r>
            <a:r>
              <a:rPr lang="vi-VN" sz="2400" dirty="0" smtClean="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10101 </a:t>
            </a:r>
            <a:r>
              <a:rPr lang="vi-VN" sz="2400" dirty="0" smtClean="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3, 5}.</a:t>
            </a:r>
            <a:endParaRPr lang="vi-VN" sz="240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720000" y="1082957"/>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2. </a:t>
            </a:r>
            <a:r>
              <a:rPr lang="en-US" sz="3200" dirty="0" err="1" smtClean="0">
                <a:solidFill>
                  <a:srgbClr val="C00000"/>
                </a:solidFill>
                <a:latin typeface="Times New Roman" pitchFamily="18" charset="0"/>
                <a:ea typeface="Segoe UI" pitchFamily="34" charset="0"/>
                <a:cs typeface="Times New Roman" pitchFamily="18" charset="0"/>
              </a:rPr>
              <a:t>Ví</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dụ</a:t>
            </a:r>
            <a:endParaRPr lang="vi-VN" sz="3200" dirty="0">
              <a:solidFill>
                <a:srgbClr val="C00000"/>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1.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2.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giao</a:t>
            </a:r>
            <a:endParaRPr lang="en-US" sz="3200" b="1"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3.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4. </a:t>
            </a:r>
            <a:r>
              <a:rPr lang="en-US" sz="3200" b="1" dirty="0" err="1" smtClean="0">
                <a:solidFill>
                  <a:srgbClr val="002060"/>
                </a:solidFill>
                <a:latin typeface="Times New Roman" pitchFamily="18" charset="0"/>
                <a:ea typeface="Segoe UI" pitchFamily="34" charset="0"/>
                <a:cs typeface="Times New Roman" pitchFamily="18" charset="0"/>
              </a:rPr>
              <a:t>Các</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tính</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chất</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liên</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378" y="1712037"/>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dirty="0" smtClean="0">
                <a:solidFill>
                  <a:srgbClr val="002060"/>
                </a:solidFill>
                <a:latin typeface="Times New Roman" pitchFamily="18" charset="0"/>
                <a:ea typeface="Segoe UI" pitchFamily="34" charset="0"/>
                <a:cs typeface="Times New Roman" pitchFamily="18" charset="0"/>
              </a:rPr>
              <a:t> </a:t>
            </a:r>
            <a:r>
              <a:rPr lang="vi-VN" sz="2400" b="1" u="sng" dirty="0" smtClean="0">
                <a:solidFill>
                  <a:srgbClr val="FF0000"/>
                </a:solidFill>
                <a:latin typeface="Times New Roman" pitchFamily="18" charset="0"/>
                <a:ea typeface="Segoe UI"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itchFamily="34" charset="0"/>
                <a:ea typeface="Segoe UI" pitchFamily="34" charset="0"/>
                <a:cs typeface="Segoe UI" pitchFamily="34" charset="0"/>
              </a:rPr>
              <a:t>A∪B ={x| </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∈A</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∈B</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endParaRPr lang="vi-VN" sz="3200" dirty="0">
              <a:solidFill>
                <a:srgbClr val="00206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03276" y="3553484"/>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itchFamily="34" charset="0"/>
                <a:ea typeface="Segoe UI" pitchFamily="34" charset="0"/>
                <a:cs typeface="Segoe UI" pitchFamily="34" charset="0"/>
              </a:rPr>
              <a:t>Giản đồ Venn biểu diễn hợp của A và B</a:t>
            </a:r>
            <a:endParaRPr lang="vi-VN" dirty="0">
              <a:solidFill>
                <a:srgbClr val="00B0F0"/>
              </a:solidFill>
              <a:latin typeface="Segoe UI" pitchFamily="34" charset="0"/>
              <a:ea typeface="Segoe UI" pitchFamily="34" charset="0"/>
              <a:cs typeface="Segoe UI" pitchFamily="34" charset="0"/>
            </a:endParaRP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spid="_x0000_s4275" name="Equation" r:id="rId3" imgW="2108160" imgH="368280" progId="Equation.DSMT4">
                  <p:embed/>
                </p:oleObj>
              </mc:Choice>
              <mc:Fallback>
                <p:oleObj name="Equation" r:id="rId3" imgW="2108160" imgH="368280" progId="Equation.DSMT4">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grpSp>
        <p:nvGrpSpPr>
          <p:cNvPr id="6" name="Nhóm 5"/>
          <p:cNvGrpSpPr/>
          <p:nvPr/>
        </p:nvGrpSpPr>
        <p:grpSpPr>
          <a:xfrm>
            <a:off x="762000" y="1066800"/>
            <a:ext cx="7650480" cy="5334000"/>
            <a:chOff x="762000" y="1066800"/>
            <a:chExt cx="7650480" cy="5334000"/>
          </a:xfrm>
        </p:grpSpPr>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1.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grpSp>
          <p:nvGrpSpPr>
            <p:cNvPr id="5" name="Nhóm 4"/>
            <p:cNvGrpSpPr/>
            <p:nvPr/>
          </p:nvGrpSpPr>
          <p:grpSpPr>
            <a:xfrm>
              <a:off x="824503" y="1905000"/>
              <a:ext cx="7587977" cy="4495800"/>
              <a:chOff x="824503" y="1905000"/>
              <a:chExt cx="7587977" cy="4495800"/>
            </a:xfrm>
          </p:grpSpPr>
          <p:sp>
            <p:nvSpPr>
              <p:cNvPr id="7" name="Rectangle 6"/>
              <p:cNvSpPr/>
              <p:nvPr/>
            </p:nvSpPr>
            <p:spPr>
              <a:xfrm>
                <a:off x="824503" y="1905000"/>
                <a:ext cx="75879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Ta ký hiệu:</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để chỉ hợp của các tập hợp</a:t>
                </a:r>
                <a:r>
                  <a:rPr lang="en-US" sz="2800" dirty="0" smtClean="0">
                    <a:solidFill>
                      <a:srgbClr val="002060"/>
                    </a:solidFill>
                    <a:latin typeface="Times New Roman" pitchFamily="18" charset="0"/>
                    <a:ea typeface="Segoe UI" pitchFamily="34" charset="0"/>
                    <a:cs typeface="Times New Roman" pitchFamily="18" charset="0"/>
                  </a:rPr>
                  <a:t> </a:t>
                </a:r>
                <a:r>
                  <a:rPr lang="vi-VN" sz="2800" i="1" dirty="0" smtClean="0">
                    <a:solidFill>
                      <a:srgbClr val="002060"/>
                    </a:solidFill>
                    <a:latin typeface="Times New Roman" pitchFamily="18" charset="0"/>
                    <a:ea typeface="Segoe UI" pitchFamily="34" charset="0"/>
                    <a:cs typeface="Times New Roman" pitchFamily="18" charset="0"/>
                  </a:rPr>
                  <a:t>A</a:t>
                </a:r>
                <a:r>
                  <a:rPr lang="vi-VN" sz="2800" i="1" baseline="-25000" dirty="0" smtClean="0">
                    <a:solidFill>
                      <a:srgbClr val="002060"/>
                    </a:solidFill>
                    <a:latin typeface="Times New Roman" pitchFamily="18" charset="0"/>
                    <a:ea typeface="Segoe UI" pitchFamily="34" charset="0"/>
                    <a:cs typeface="Times New Roman" pitchFamily="18" charset="0"/>
                  </a:rPr>
                  <a:t>1</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2, </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n</a:t>
                </a:r>
                <a:r>
                  <a:rPr lang="en-US" sz="2800" i="1"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endParaRPr lang="vi-VN"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00B050"/>
                    </a:solidFill>
                    <a:latin typeface="Times New Roman" pitchFamily="18" charset="0"/>
                    <a:ea typeface="Segoe UI" pitchFamily="34" charset="0"/>
                    <a:cs typeface="Times New Roman" pitchFamily="18" charset="0"/>
                  </a:rPr>
                  <a:t>Ví dụ:</a:t>
                </a:r>
                <a:r>
                  <a:rPr lang="vi-VN" sz="2800" b="1" dirty="0" smtClean="0">
                    <a:solidFill>
                      <a:srgbClr val="00B050"/>
                    </a:solidFill>
                    <a:latin typeface="Times New Roman" pitchFamily="18" charset="0"/>
                    <a:ea typeface="Segoe UI" pitchFamily="34" charset="0"/>
                    <a:cs typeface="Times New Roman" pitchFamily="18" charset="0"/>
                  </a:rPr>
                  <a:t> </a:t>
                </a:r>
                <a:endParaRPr lang="en-US" sz="2800" b="1"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Cho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extLst>
                  <p:ext uri="{D42A27DB-BD31-4B8C-83A1-F6EECF244321}">
                    <p14:modId xmlns:p14="http://schemas.microsoft.com/office/powerpoint/2010/main" val="778618135"/>
                  </p:ext>
                </p:extLst>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spid="_x0000_s4276" name="Equation" r:id="rId5" imgW="1498320" imgH="368280" progId="Equation.DSMT4">
                      <p:embed/>
                    </p:oleObj>
                  </mc:Choice>
                  <mc:Fallback>
                    <p:oleObj name="Equation" r:id="rId5" imgW="1498320" imgH="368280" progId="Equation.DSMT4">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smtClean="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3}.</a:t>
            </a:r>
            <a:endParaRPr lang="en-US" sz="24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dirty="0" smtClean="0">
                <a:solidFill>
                  <a:srgbClr val="002060"/>
                </a:solidFill>
                <a:latin typeface="Times New Roman" pitchFamily="18" charset="0"/>
                <a:ea typeface="Segoe UI" pitchFamily="34" charset="0"/>
                <a:cs typeface="Times New Roman" pitchFamily="18" charset="0"/>
              </a:rPr>
              <a:t> Cho M={1,2}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N={3,4} </a:t>
            </a:r>
            <a:r>
              <a:rPr lang="en-US" sz="2400" dirty="0" err="1" smtClean="0">
                <a:solidFill>
                  <a:srgbClr val="002060"/>
                </a:solidFill>
                <a:latin typeface="Times New Roman" pitchFamily="18" charset="0"/>
                <a:ea typeface="Segoe UI" pitchFamily="34" charset="0"/>
                <a:cs typeface="Times New Roman" pitchFamily="18" charset="0"/>
              </a:rPr>
              <a:t>thì</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a:solidFill>
                  <a:srgbClr val="FF0000"/>
                </a:solidFill>
                <a:latin typeface="Times New Roman" pitchFamily="18" charset="0"/>
                <a:ea typeface="Segoe UI" pitchFamily="34" charset="0"/>
                <a:cs typeface="Times New Roman" pitchFamily="18" charset="0"/>
              </a:rPr>
              <a:t>M</a:t>
            </a:r>
            <a:r>
              <a:rPr lang="vi-VN" sz="2400" dirty="0" smtClean="0">
                <a:solidFill>
                  <a:srgbClr val="FF0000"/>
                </a:solidFill>
                <a:latin typeface="Times New Roman" pitchFamily="18" charset="0"/>
                <a:ea typeface="Segoe UI" pitchFamily="34" charset="0"/>
                <a:cs typeface="Times New Roman" pitchFamily="18" charset="0"/>
              </a:rPr>
              <a:t>∩</a:t>
            </a:r>
            <a:r>
              <a:rPr lang="en-US" sz="2400" dirty="0" smtClean="0">
                <a:solidFill>
                  <a:srgbClr val="FF0000"/>
                </a:solidFill>
                <a:latin typeface="Times New Roman" pitchFamily="18" charset="0"/>
                <a:ea typeface="Segoe UI" pitchFamily="34" charset="0"/>
                <a:cs typeface="Times New Roman" pitchFamily="18" charset="0"/>
              </a:rPr>
              <a:t>N</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a:solidFill>
                  <a:srgbClr val="FF0000"/>
                </a:solidFill>
                <a:latin typeface="Times New Roman" pitchFamily="18" charset="0"/>
                <a:ea typeface="Segoe UI" pitchFamily="34" charset="0"/>
                <a:cs typeface="Times New Roman" pitchFamily="18" charset="0"/>
              </a:rPr>
              <a:t>= </a:t>
            </a:r>
            <a:r>
              <a:rPr lang="vi-VN" sz="2400" dirty="0" smtClean="0">
                <a:solidFill>
                  <a:srgbClr val="FF0000"/>
                </a:solidFill>
                <a:latin typeface="Segoe UI" pitchFamily="34" charset="0"/>
                <a:ea typeface="Segoe UI" pitchFamily="34" charset="0"/>
                <a:cs typeface="Segoe UI" pitchFamily="34" charset="0"/>
              </a:rPr>
              <a:t>∅</a:t>
            </a:r>
            <a:r>
              <a:rPr lang="en-US" sz="2400" dirty="0" smtClean="0">
                <a:solidFill>
                  <a:srgbClr val="FF0000"/>
                </a:solidFill>
                <a:latin typeface="Segoe UI" pitchFamily="34" charset="0"/>
                <a:ea typeface="Segoe UI" pitchFamily="34" charset="0"/>
                <a:cs typeface="Segoe UI" pitchFamily="34" charset="0"/>
              </a:rPr>
              <a:t>, </a:t>
            </a:r>
            <a:r>
              <a:rPr lang="en-US" sz="2400" dirty="0" err="1" smtClean="0">
                <a:solidFill>
                  <a:srgbClr val="FF0000"/>
                </a:solidFill>
                <a:latin typeface="Times New Roman" pitchFamily="18" charset="0"/>
                <a:ea typeface="Segoe UI" pitchFamily="34" charset="0"/>
                <a:cs typeface="Times New Roman" pitchFamily="18" charset="0"/>
              </a:rPr>
              <a:t>khi</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đó</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ta</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nói</a:t>
            </a:r>
            <a:r>
              <a:rPr lang="en-US" sz="2400" dirty="0" smtClean="0">
                <a:solidFill>
                  <a:srgbClr val="FF000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dirty="0" smtClean="0">
                <a:solidFill>
                  <a:srgbClr val="FF0000"/>
                </a:solidFill>
                <a:latin typeface="Times New Roman" pitchFamily="18" charset="0"/>
                <a:ea typeface="Segoe UI" pitchFamily="34" charset="0"/>
                <a:cs typeface="Times New Roman" pitchFamily="18" charset="0"/>
              </a:rPr>
              <a:t>M, N </a:t>
            </a:r>
            <a:r>
              <a:rPr lang="en-US" sz="2400" dirty="0" err="1" smtClean="0">
                <a:solidFill>
                  <a:srgbClr val="FF0000"/>
                </a:solidFill>
                <a:latin typeface="Times New Roman" pitchFamily="18" charset="0"/>
                <a:ea typeface="Segoe UI" pitchFamily="34" charset="0"/>
                <a:cs typeface="Times New Roman" pitchFamily="18" charset="0"/>
              </a:rPr>
              <a:t>rời</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nhau</a:t>
            </a:r>
            <a:r>
              <a:rPr lang="en-US" sz="2400" dirty="0" smtClean="0">
                <a:solidFill>
                  <a:srgbClr val="FF0000"/>
                </a:solidFill>
                <a:latin typeface="Times New Roman" pitchFamily="18" charset="0"/>
                <a:ea typeface="Segoe UI" pitchFamily="34" charset="0"/>
                <a:cs typeface="Times New Roman" pitchFamily="18" charset="0"/>
              </a:rPr>
              <a:t>.</a:t>
            </a:r>
            <a:endParaRPr lang="vi-VN" sz="2400" dirty="0" smtClean="0">
              <a:solidFill>
                <a:srgbClr val="FF000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     2.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b="1"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dirty="0" smtClean="0">
                <a:solidFill>
                  <a:srgbClr val="002060"/>
                </a:solidFill>
                <a:latin typeface="Times New Roman" pitchFamily="18" charset="0"/>
                <a:ea typeface="Segoe UI" pitchFamily="34" charset="0"/>
                <a:cs typeface="Times New Roman" pitchFamily="18" charset="0"/>
              </a:rPr>
              <a:t>để chỉ giao của các tập hợp</a:t>
            </a:r>
            <a:r>
              <a:rPr lang="en-US" sz="3200" dirty="0" smtClean="0">
                <a:solidFill>
                  <a:srgbClr val="002060"/>
                </a:solidFill>
                <a:latin typeface="Times New Roman" pitchFamily="18" charset="0"/>
                <a:ea typeface="Segoe UI" pitchFamily="34" charset="0"/>
                <a:cs typeface="Times New Roman" pitchFamily="18" charset="0"/>
              </a:rPr>
              <a:t> </a:t>
            </a:r>
            <a:r>
              <a:rPr lang="vi-VN" sz="3200" i="1" dirty="0" smtClean="0">
                <a:solidFill>
                  <a:srgbClr val="002060"/>
                </a:solidFill>
                <a:latin typeface="Times New Roman" pitchFamily="18" charset="0"/>
                <a:ea typeface="Segoe UI" pitchFamily="34" charset="0"/>
                <a:cs typeface="Times New Roman" pitchFamily="18" charset="0"/>
              </a:rPr>
              <a:t>A</a:t>
            </a:r>
            <a:r>
              <a:rPr lang="vi-VN" sz="3200" i="1" baseline="-25000" dirty="0" smtClean="0">
                <a:solidFill>
                  <a:srgbClr val="002060"/>
                </a:solidFill>
                <a:latin typeface="Times New Roman" pitchFamily="18" charset="0"/>
                <a:ea typeface="Segoe UI" pitchFamily="34" charset="0"/>
                <a:cs typeface="Times New Roman" pitchFamily="18" charset="0"/>
              </a:rPr>
              <a:t>1</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2, </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n</a:t>
            </a:r>
            <a:r>
              <a:rPr lang="en-US" sz="3200" i="1" baseline="-250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Ví dụ:</a:t>
            </a:r>
            <a:r>
              <a:rPr lang="vi-VN"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2060"/>
                </a:solidFill>
                <a:latin typeface="Times New Roman" pitchFamily="18" charset="0"/>
                <a:ea typeface="Segoe UI" pitchFamily="34" charset="0"/>
                <a:cs typeface="Times New Roman" pitchFamily="18" charset="0"/>
              </a:rPr>
              <a:t>Cho </a:t>
            </a:r>
            <a:r>
              <a:rPr lang="vi-VN" sz="3200" dirty="0" smtClean="0">
                <a:solidFill>
                  <a:srgbClr val="002060"/>
                </a:solidFill>
                <a:latin typeface="Times New Roman" pitchFamily="18" charset="0"/>
                <a:ea typeface="Segoe UI" pitchFamily="34" charset="0"/>
                <a:cs typeface="Times New Roman" pitchFamily="18" charset="0"/>
              </a:rPr>
              <a:t>A</a:t>
            </a:r>
            <a:r>
              <a:rPr lang="vi-VN" sz="3200" baseline="-25000" dirty="0" smtClean="0">
                <a:solidFill>
                  <a:srgbClr val="002060"/>
                </a:solidFill>
                <a:latin typeface="Times New Roman" pitchFamily="18" charset="0"/>
                <a:ea typeface="Segoe UI" pitchFamily="34" charset="0"/>
                <a:cs typeface="Times New Roman" pitchFamily="18" charset="0"/>
              </a:rPr>
              <a:t>i</a:t>
            </a:r>
            <a:r>
              <a:rPr lang="vi-VN" sz="32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2</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spid="_x0000_s5394" name="Equation" r:id="rId3" imgW="1498320" imgH="368280" progId="Equation.3">
                  <p:embed/>
                </p:oleObj>
              </mc:Choice>
              <mc:Fallback>
                <p:oleObj name="Equation" r:id="rId3" imgW="1498320" imgH="36828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spid="_x0000_s5395" name="Equation" r:id="rId5" imgW="2590560" imgH="368280" progId="Equation.3">
                  <p:embed/>
                </p:oleObj>
              </mc:Choice>
              <mc:Fallback>
                <p:oleObj name="Equation" r:id="rId5" imgW="2590560" imgH="368280"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560" y="116632"/>
            <a:ext cx="6444952" cy="563563"/>
          </a:xfrm>
        </p:spPr>
        <p:txBody>
          <a:bodyPr/>
          <a:lstStyle/>
          <a:p>
            <a:r>
              <a:rPr lang="en-US" sz="3200" i="0" dirty="0" smtClean="0">
                <a:solidFill>
                  <a:srgbClr val="FF0000"/>
                </a:solidFill>
                <a:latin typeface="Times New Roman" pitchFamily="18" charset="0"/>
                <a:cs typeface="Times New Roman" pitchFamily="18" charset="0"/>
              </a:rPr>
              <a:t>CÁC PHƯƠNG PHÁP ĐẾM</a:t>
            </a:r>
            <a:endParaRPr lang="en-US" sz="3200" i="0" dirty="0">
              <a:solidFill>
                <a:srgbClr val="FF0000"/>
              </a:solidFill>
              <a:latin typeface="Times New Roman" pitchFamily="18" charset="0"/>
              <a:cs typeface="Times New Roman" pitchFamily="18" charset="0"/>
            </a:endParaRPr>
          </a:p>
        </p:txBody>
      </p:sp>
      <p:sp>
        <p:nvSpPr>
          <p:cNvPr id="68611" name="Rectangle 3"/>
          <p:cNvSpPr>
            <a:spLocks noGrp="1" noChangeArrowheads="1"/>
          </p:cNvSpPr>
          <p:nvPr>
            <p:ph type="body" idx="1"/>
          </p:nvPr>
        </p:nvSpPr>
        <p:spPr>
          <a:xfrm>
            <a:off x="619125" y="1482725"/>
            <a:ext cx="7824788" cy="4721225"/>
          </a:xfrm>
        </p:spPr>
        <p:txBody>
          <a:bodyPr/>
          <a:lstStyle/>
          <a:p>
            <a:pPr marL="571500" indent="-571500">
              <a:buFont typeface="+mj-lt"/>
              <a:buAutoNum type="romanUcPeriod"/>
            </a:pP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con. </a:t>
            </a:r>
            <a:r>
              <a:rPr lang="en-US" b="1" dirty="0" err="1">
                <a:latin typeface="Times New Roman" pitchFamily="18" charset="0"/>
                <a:cs typeface="Times New Roman" pitchFamily="18" charset="0"/>
              </a:rPr>
              <a:t>Biểu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diễn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máy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chất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a:t>
            </a:r>
            <a:r>
              <a:rPr lang="en-US" b="1" dirty="0" err="1" smtClean="0">
                <a:latin typeface="Times New Roman" pitchFamily="18" charset="0"/>
                <a:cs typeface="Times New Roman" pitchFamily="18" charset="0"/>
              </a:rPr>
              <a:t>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tích</a:t>
            </a:r>
            <a:r>
              <a:rPr lang="en-US" b="1" dirty="0" smtClean="0">
                <a:latin typeface="Times New Roman" pitchFamily="18" charset="0"/>
                <a:cs typeface="Times New Roman" pitchFamily="18" charset="0"/>
              </a:rPr>
              <a:t> Descartes.</a:t>
            </a:r>
          </a:p>
          <a:p>
            <a:pPr marL="571500" indent="-571500">
              <a:buFont typeface="+mj-lt"/>
              <a:buAutoNum type="romanUcPeriod"/>
            </a:pP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chuồng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bồ</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câu</a:t>
            </a:r>
            <a:r>
              <a:rPr lang="en-US" b="1" dirty="0" smtClean="0">
                <a:latin typeface="Times New Roman" pitchFamily="18" charset="0"/>
                <a:cs typeface="Times New Roman" pitchFamily="18" charset="0"/>
              </a:rPr>
              <a:t>.</a:t>
            </a: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Newton.</a:t>
            </a:r>
            <a:endParaRPr lang="vi-VN" b="1" dirty="0">
              <a:latin typeface="Times New Roman" pitchFamily="18" charset="0"/>
              <a:cs typeface="Times New Roman" pitchFamily="18" charset="0"/>
            </a:endParaRPr>
          </a:p>
          <a:p>
            <a:pPr marL="571500" indent="-571500">
              <a:buFont typeface="+mj-lt"/>
              <a:buAutoNum type="romanUcPeriod"/>
            </a:pPr>
            <a:r>
              <a:rPr lang="en-US" b="1" dirty="0" err="1" smtClean="0">
                <a:latin typeface="Times New Roman" pitchFamily="18" charset="0"/>
                <a:cs typeface="Times New Roman" pitchFamily="18" charset="0"/>
              </a:rPr>
              <a:t>Hoán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chỉnh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a:t>
            </a:r>
            <a:endParaRPr lang="en-US" sz="29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342900" indent="-342900"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1"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hiệu của A và B, được ký hiệu </a:t>
            </a:r>
            <a:r>
              <a:rPr lang="vi-VN" sz="2400" dirty="0" err="1" smtClean="0">
                <a:solidFill>
                  <a:srgbClr val="002060"/>
                </a:solidFill>
                <a:latin typeface="Times New Roman" pitchFamily="18" charset="0"/>
                <a:ea typeface="Segoe UI" pitchFamily="34" charset="0"/>
                <a:cs typeface="Times New Roman" pitchFamily="18" charset="0"/>
              </a:rPr>
              <a:t>là</a:t>
            </a:r>
            <a:r>
              <a:rPr lang="vi-VN" sz="2400" dirty="0" smtClean="0">
                <a:solidFill>
                  <a:srgbClr val="002060"/>
                </a:solidFill>
                <a:latin typeface="Times New Roman" pitchFamily="18" charset="0"/>
                <a:ea typeface="Segoe UI" pitchFamily="34" charset="0"/>
                <a:cs typeface="Times New Roman" pitchFamily="18" charset="0"/>
              </a:rPr>
              <a:t>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A={1, 2, 3} và B={1, 3, 5} </a:t>
            </a:r>
            <a:r>
              <a:rPr lang="vi-VN" sz="2400" dirty="0" err="1" smtClean="0">
                <a:solidFill>
                  <a:srgbClr val="002060"/>
                </a:solidFill>
                <a:latin typeface="Times New Roman" pitchFamily="18" charset="0"/>
                <a:ea typeface="Segoe UI" pitchFamily="34" charset="0"/>
                <a:cs typeface="Times New Roman" pitchFamily="18" charset="0"/>
              </a:rPr>
              <a:t>thì</a:t>
            </a:r>
            <a:r>
              <a:rPr lang="vi-VN" sz="2400" dirty="0" smtClean="0">
                <a:solidFill>
                  <a:srgbClr val="002060"/>
                </a:solidFill>
                <a:latin typeface="Times New Roman" pitchFamily="18" charset="0"/>
                <a:ea typeface="Segoe UI" pitchFamily="34" charset="0"/>
                <a:cs typeface="Times New Roman" pitchFamily="18" charset="0"/>
              </a:rPr>
              <a:t>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637221" cy="2642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Nhận xét:</a:t>
            </a:r>
            <a:r>
              <a:rPr lang="vi-VN" sz="3200" dirty="0" smtClean="0">
                <a:solidFill>
                  <a:srgbClr val="00B05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A\B=B\A khi và chỉ khi A=B. Khi </a:t>
            </a:r>
            <a:r>
              <a:rPr lang="vi-VN" sz="3200" dirty="0" err="1" smtClean="0">
                <a:solidFill>
                  <a:srgbClr val="002060"/>
                </a:solidFill>
                <a:latin typeface="Times New Roman" pitchFamily="18" charset="0"/>
                <a:ea typeface="Segoe UI" pitchFamily="34" charset="0"/>
                <a:cs typeface="Times New Roman" pitchFamily="18" charset="0"/>
              </a:rPr>
              <a:t>đó</a:t>
            </a:r>
            <a:r>
              <a:rPr lang="vi-VN" sz="3200" dirty="0" smtClean="0">
                <a:solidFill>
                  <a:srgbClr val="002060"/>
                </a:solidFill>
                <a:latin typeface="Times New Roman" pitchFamily="18" charset="0"/>
                <a:ea typeface="Segoe UI" pitchFamily="34" charset="0"/>
                <a:cs typeface="Times New Roman" pitchFamily="18" charset="0"/>
              </a:rPr>
              <a:t> A\B=B\A=∅.</a:t>
            </a: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 là phần bù của A đối với U: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=U\A={x| x∉A}.</a:t>
            </a:r>
          </a:p>
          <a:p>
            <a:pPr algn="just" fontAlgn="auto">
              <a:spcBef>
                <a:spcPts val="0"/>
              </a:spcBef>
              <a:spcAft>
                <a:spcPts val="0"/>
              </a:spcAft>
            </a:pPr>
            <a:r>
              <a:rPr lang="vi-VN" sz="3200" u="sng" dirty="0" smtClean="0">
                <a:solidFill>
                  <a:srgbClr val="FF0000"/>
                </a:solidFill>
                <a:latin typeface="Times New Roman" pitchFamily="18" charset="0"/>
                <a:ea typeface="Segoe UI" pitchFamily="34" charset="0"/>
                <a:cs typeface="Times New Roman" pitchFamily="18" charset="0"/>
              </a:rPr>
              <a:t>Ví dụ:</a:t>
            </a:r>
            <a:r>
              <a:rPr lang="vi-VN" sz="3200" dirty="0" smtClean="0">
                <a:solidFill>
                  <a:srgbClr val="FF0000"/>
                </a:solidFill>
                <a:latin typeface="Times New Roman" pitchFamily="18" charset="0"/>
                <a:ea typeface="Segoe UI" pitchFamily="34" charset="0"/>
                <a:cs typeface="Times New Roman" pitchFamily="18" charset="0"/>
              </a:rPr>
              <a:t> </a:t>
            </a:r>
            <a:r>
              <a:rPr lang="pt-BR" sz="3200" dirty="0" smtClean="0">
                <a:solidFill>
                  <a:srgbClr val="002060"/>
                </a:solidFill>
                <a:latin typeface="Times New Roman" pitchFamily="18" charset="0"/>
                <a:ea typeface="Segoe UI" pitchFamily="34" charset="0"/>
                <a:cs typeface="Times New Roman" pitchFamily="18" charset="0"/>
              </a:rPr>
              <a:t>Cho A={a, e, i, o, u } thì</a:t>
            </a:r>
            <a:r>
              <a:rPr lang="vi-VN" sz="32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smtClean="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      CÁC </a:t>
            </a:r>
            <a:r>
              <a:rPr lang="en-US" sz="3200" dirty="0">
                <a:solidFill>
                  <a:srgbClr val="C00000"/>
                </a:solidFill>
                <a:latin typeface="Times New Roman" pitchFamily="18" charset="0"/>
                <a:ea typeface="Segoe UI" pitchFamily="34" charset="0"/>
                <a:cs typeface="Times New Roman" pitchFamily="18" charset="0"/>
              </a:rPr>
              <a:t>TÍNH CHẤT LIÊN QUAN</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gridCol w="4302810"/>
              </a:tblGrid>
              <a:tr h="430329">
                <a:tc>
                  <a:txBody>
                    <a:bodyPr/>
                    <a:lstStyle/>
                    <a:p>
                      <a:pPr algn="r"/>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Tên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A</a:t>
                      </a:r>
                    </a:p>
                    <a:p>
                      <a:pPr algn="r"/>
                      <a:endParaRPr lang="en-US" sz="1800" dirty="0" smtClean="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tử</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trung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U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thống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trị</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r>
                        <a:rPr lang="en-US" sz="1800" baseline="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lũy</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bù</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 </a:t>
                      </a: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a:t>
                      </a:r>
                      <a:endParaRPr lang="en-US" sz="1800" b="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giao</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smtClean="0">
                        <a:solidFill>
                          <a:srgbClr val="002060"/>
                        </a:solidFill>
                        <a:latin typeface="Segoe UI" pitchFamily="34" charset="0"/>
                        <a:ea typeface="Segoe UI" pitchFamily="34" charset="0"/>
                        <a:cs typeface="Segoe UI" pitchFamily="34" charset="0"/>
                      </a:endParaRPr>
                    </a:p>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kết</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hợp</a:t>
                      </a:r>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28268">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phân</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Công</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thức</a:t>
                      </a:r>
                      <a:r>
                        <a:rPr lang="en-US" sz="1800" b="0" baseline="0" dirty="0" smtClean="0">
                          <a:solidFill>
                            <a:srgbClr val="002060"/>
                          </a:solidFill>
                          <a:latin typeface="Segoe UI" pitchFamily="34" charset="0"/>
                          <a:ea typeface="Segoe UI" pitchFamily="34" charset="0"/>
                          <a:cs typeface="Segoe UI" pitchFamily="34" charset="0"/>
                        </a:rPr>
                        <a:t> De Morgan</a:t>
                      </a:r>
                    </a:p>
                    <a:p>
                      <a:pPr algn="l"/>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spid="_x0000_s6419" name="Equation" r:id="rId3" imgW="1942920" imgH="241200" progId="Equation.3">
                  <p:embed/>
                </p:oleObj>
              </mc:Choice>
              <mc:Fallback>
                <p:oleObj name="Equation" r:id="rId3" imgW="1942920" imgH="2412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extLst>
              <p:ext uri="{D42A27DB-BD31-4B8C-83A1-F6EECF244321}">
                <p14:modId xmlns:p14="http://schemas.microsoft.com/office/powerpoint/2010/main" val="2575851648"/>
              </p:ext>
            </p:extLst>
          </p:nvPr>
        </p:nvGraphicFramePr>
        <p:xfrm>
          <a:off x="2007694" y="3140075"/>
          <a:ext cx="2613025" cy="428625"/>
        </p:xfrm>
        <a:graphic>
          <a:graphicData uri="http://schemas.openxmlformats.org/presentationml/2006/ole">
            <mc:AlternateContent xmlns:mc="http://schemas.openxmlformats.org/markup-compatibility/2006">
              <mc:Choice xmlns:v="urn:schemas-microsoft-com:vml" Requires="v">
                <p:oleObj spid="_x0000_s6420" name="Equation" r:id="rId5" imgW="1549080" imgH="253800" progId="Equation.DSMT4">
                  <p:embed/>
                </p:oleObj>
              </mc:Choice>
              <mc:Fallback>
                <p:oleObj name="Equation" r:id="rId5" imgW="1549080" imgH="253800" progId="Equation.DSMT4">
                  <p:embed/>
                  <p:pic>
                    <p:nvPicPr>
                      <p:cNvPr id="0" name="Picture 194"/>
                      <p:cNvPicPr>
                        <a:picLocks noChangeAspect="1" noChangeArrowheads="1"/>
                      </p:cNvPicPr>
                      <p:nvPr/>
                    </p:nvPicPr>
                    <p:blipFill>
                      <a:blip r:embed="rId6"/>
                      <a:srcRect/>
                      <a:stretch>
                        <a:fillRect/>
                      </a:stretch>
                    </p:blipFill>
                    <p:spPr bwMode="auto">
                      <a:xfrm>
                        <a:off x="2007694" y="3140075"/>
                        <a:ext cx="261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1" y="990600"/>
            <a:ext cx="7744732"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 1:</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dirty="0" err="1" smtClean="0">
                <a:solidFill>
                  <a:srgbClr val="002060"/>
                </a:solidFill>
                <a:latin typeface="Times New Roman" pitchFamily="18" charset="0"/>
                <a:ea typeface="Segoe UI" pitchFamily="34" charset="0"/>
                <a:cs typeface="Times New Roman" pitchFamily="18" charset="0"/>
              </a:rPr>
              <a:t>gồm</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tất cả các cặp (a, b) với a∈A và b∈B. </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A×B={(a, b)|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b∈A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endParaRPr lang="vi-VN" sz="2800" u="sng"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pt-BR" sz="2800" u="sng" dirty="0" smtClean="0">
                <a:solidFill>
                  <a:srgbClr val="00B050"/>
                </a:solidFill>
                <a:latin typeface="Times New Roman" pitchFamily="18" charset="0"/>
                <a:ea typeface="Segoe UI" pitchFamily="34" charset="0"/>
                <a:cs typeface="Times New Roman" pitchFamily="18" charset="0"/>
              </a:rPr>
              <a:t>Ví dụ</a:t>
            </a:r>
            <a:r>
              <a:rPr lang="vi-VN" sz="2800" u="sng" dirty="0" smtClean="0">
                <a:solidFill>
                  <a:srgbClr val="00B050"/>
                </a:solidFill>
                <a:latin typeface="Times New Roman" pitchFamily="18" charset="0"/>
                <a:ea typeface="Segoe UI" pitchFamily="34" charset="0"/>
                <a:cs typeface="Times New Roman" pitchFamily="18" charset="0"/>
              </a:rPr>
              <a: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a:t>
            </a:r>
            <a:r>
              <a:rPr lang="vi-VN" sz="2800" baseline="30000" dirty="0" smtClean="0">
                <a:solidFill>
                  <a:srgbClr val="002060"/>
                </a:solidFill>
                <a:latin typeface="Times New Roman" pitchFamily="18" charset="0"/>
                <a:ea typeface="Segoe UI" pitchFamily="34" charset="0"/>
                <a:cs typeface="Times New Roman" pitchFamily="18" charset="0"/>
              </a:rPr>
              <a:t>2</a:t>
            </a:r>
            <a:r>
              <a:rPr lang="pt-BR" sz="2800" dirty="0" smtClean="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1" u="sng" dirty="0" smtClean="0">
                <a:solidFill>
                  <a:srgbClr val="00B050"/>
                </a:solidFill>
                <a:latin typeface="Times New Roman" pitchFamily="18" charset="0"/>
                <a:ea typeface="Segoe UI" pitchFamily="34" charset="0"/>
                <a:cs typeface="Times New Roman" pitchFamily="18" charset="0"/>
              </a:rPr>
              <a:t>Nhận xét: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A×B ≠ B×A.</a:t>
            </a:r>
            <a:endParaRPr lang="vi-VN" sz="2800" dirty="0" smtClean="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962806" y="116632"/>
            <a:ext cx="8030007"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TÍCH DESCARTES</a:t>
            </a:r>
            <a:endParaRPr lang="vi-VN" sz="3200" dirty="0">
              <a:solidFill>
                <a:srgbClr val="C00000"/>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arn(inVertical)">
                                      <p:cBhvr>
                                        <p:cTn id="20" dur="500"/>
                                        <p:tgtEl>
                                          <p:spTgt spid="7">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arn(inVertical)">
                                      <p:cBhvr>
                                        <p:cTn id="23" dur="500"/>
                                        <p:tgtEl>
                                          <p:spTgt spid="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arn(inVertical)">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down)">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332656"/>
            <a:ext cx="7391400" cy="563563"/>
          </a:xfrm>
        </p:spPr>
        <p:txBody>
          <a:bodyPr/>
          <a:lstStyle/>
          <a:p>
            <a:r>
              <a:rPr lang="en-US" sz="3200" i="0" dirty="0">
                <a:solidFill>
                  <a:srgbClr val="C00000"/>
                </a:solidFill>
                <a:latin typeface="Times New Roman" pitchFamily="18" charset="0"/>
                <a:ea typeface="Segoe UI" pitchFamily="34" charset="0"/>
                <a:cs typeface="Times New Roman" pitchFamily="18" charset="0"/>
              </a:rPr>
              <a:t>TÍCH DESCARTES</a:t>
            </a:r>
            <a:r>
              <a:rPr lang="vi-VN" sz="3200" i="0" dirty="0">
                <a:solidFill>
                  <a:srgbClr val="C00000"/>
                </a:solidFill>
                <a:latin typeface="Times New Roman" pitchFamily="18" charset="0"/>
                <a:ea typeface="Segoe UI" pitchFamily="34" charset="0"/>
                <a:cs typeface="Times New Roman" pitchFamily="18" charset="0"/>
              </a:rPr>
              <a:t/>
            </a:r>
            <a:br>
              <a:rPr lang="vi-VN" sz="3200" i="0" dirty="0">
                <a:solidFill>
                  <a:srgbClr val="C00000"/>
                </a:solidFill>
                <a:latin typeface="Times New Roman" pitchFamily="18" charset="0"/>
                <a:ea typeface="Segoe UI" pitchFamily="34" charset="0"/>
                <a:cs typeface="Times New Roman" pitchFamily="18" charset="0"/>
              </a:rPr>
            </a:br>
            <a:endParaRPr lang="en-US" sz="3200" i="0" dirty="0"/>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b="1" u="sng" dirty="0">
                <a:solidFill>
                  <a:srgbClr val="FF0000"/>
                </a:solidFill>
                <a:latin typeface="Times New Roman" pitchFamily="18" charset="0"/>
                <a:ea typeface="Segoe UI" pitchFamily="34" charset="0"/>
                <a:cs typeface="Times New Roman" pitchFamily="18" charset="0"/>
              </a:rPr>
              <a:t>Định nghĩa </a:t>
            </a:r>
            <a:r>
              <a:rPr lang="vi-VN" sz="2800" b="1" u="sng" dirty="0" smtClean="0">
                <a:solidFill>
                  <a:srgbClr val="FF0000"/>
                </a:solidFill>
                <a:latin typeface="Times New Roman" pitchFamily="18" charset="0"/>
                <a:ea typeface="Segoe UI" pitchFamily="34" charset="0"/>
                <a:cs typeface="Times New Roman" pitchFamily="18" charset="0"/>
              </a:rPr>
              <a:t>2</a:t>
            </a:r>
            <a:r>
              <a:rPr lang="vi-VN" sz="2800" b="1" dirty="0" smtClean="0">
                <a:solidFill>
                  <a:srgbClr val="FF0000"/>
                </a:solidFill>
                <a:latin typeface="Times New Roman" pitchFamily="18" charset="0"/>
                <a:ea typeface="Segoe UI" pitchFamily="34" charset="0"/>
                <a:cs typeface="Times New Roman" pitchFamily="18" charset="0"/>
              </a:rPr>
              <a:t>:</a:t>
            </a:r>
            <a:r>
              <a:rPr lang="vi-VN" sz="2800" b="1" dirty="0" smtClean="0">
                <a:solidFill>
                  <a:srgbClr val="002060"/>
                </a:solidFill>
                <a:latin typeface="Times New Roman" pitchFamily="18" charset="0"/>
                <a:ea typeface="Segoe UI" pitchFamily="34" charset="0"/>
                <a:cs typeface="Times New Roman" pitchFamily="18" charset="0"/>
              </a:rPr>
              <a:t>Tích </a:t>
            </a:r>
            <a:r>
              <a:rPr lang="vi-VN" sz="2800" b="1" dirty="0">
                <a:solidFill>
                  <a:srgbClr val="002060"/>
                </a:solidFill>
                <a:latin typeface="Times New Roman" pitchFamily="18" charset="0"/>
                <a:ea typeface="Segoe UI" pitchFamily="34" charset="0"/>
                <a:cs typeface="Times New Roman" pitchFamily="18" charset="0"/>
              </a:rPr>
              <a:t>Descartes </a:t>
            </a:r>
            <a:r>
              <a:rPr lang="en-US" sz="2800" b="1" dirty="0" err="1" smtClean="0">
                <a:solidFill>
                  <a:srgbClr val="002060"/>
                </a:solidFill>
                <a:latin typeface="Times New Roman" pitchFamily="18" charset="0"/>
                <a:ea typeface="Segoe UI" pitchFamily="34" charset="0"/>
                <a:cs typeface="Times New Roman" pitchFamily="18" charset="0"/>
              </a:rPr>
              <a:t>của</a:t>
            </a:r>
            <a:r>
              <a:rPr lang="en-US" sz="2800" b="1" dirty="0" smtClean="0">
                <a:solidFill>
                  <a:srgbClr val="002060"/>
                </a:solidFill>
                <a:latin typeface="Times New Roman" pitchFamily="18" charset="0"/>
                <a:ea typeface="Segoe UI" pitchFamily="34" charset="0"/>
                <a:cs typeface="Times New Roman" pitchFamily="18" charset="0"/>
              </a:rPr>
              <a:t> n (n&gt;1)</a:t>
            </a:r>
            <a:r>
              <a:rPr lang="vi-VN" sz="2800" b="1" dirty="0" smtClean="0">
                <a:solidFill>
                  <a:srgbClr val="002060"/>
                </a:solidFill>
                <a:latin typeface="Times New Roman" pitchFamily="18" charset="0"/>
                <a:ea typeface="Segoe UI" pitchFamily="34" charset="0"/>
                <a:cs typeface="Times New Roman" pitchFamily="18" charset="0"/>
              </a:rPr>
              <a:t> tập</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hợp</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được </a:t>
            </a:r>
            <a:r>
              <a:rPr lang="vi-VN" sz="2800" b="1" dirty="0">
                <a:solidFill>
                  <a:srgbClr val="002060"/>
                </a:solidFill>
                <a:latin typeface="Times New Roman" pitchFamily="18" charset="0"/>
                <a:ea typeface="Segoe UI" pitchFamily="34" charset="0"/>
                <a:cs typeface="Times New Roman" pitchFamily="18" charset="0"/>
              </a:rPr>
              <a:t>ký hiệu </a:t>
            </a:r>
            <a:r>
              <a:rPr lang="vi-VN" sz="2800" b="1" dirty="0" smtClean="0">
                <a:solidFill>
                  <a:srgbClr val="002060"/>
                </a:solidFill>
                <a:latin typeface="Times New Roman" pitchFamily="18" charset="0"/>
                <a:ea typeface="Segoe UI" pitchFamily="34" charset="0"/>
                <a:cs typeface="Times New Roman" pitchFamily="18" charset="0"/>
              </a:rPr>
              <a:t>bởi</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là</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tậ</a:t>
            </a:r>
            <a:r>
              <a:rPr lang="vi-VN" sz="2800" b="1" dirty="0" smtClean="0">
                <a:solidFill>
                  <a:srgbClr val="002060"/>
                </a:solidFill>
                <a:latin typeface="Times New Roman" pitchFamily="18" charset="0"/>
                <a:ea typeface="Segoe UI" pitchFamily="34" charset="0"/>
                <a:cs typeface="Times New Roman" pitchFamily="18" charset="0"/>
              </a:rPr>
              <a:t>p </a:t>
            </a:r>
            <a:r>
              <a:rPr lang="vi-VN" sz="2800" b="1" dirty="0">
                <a:solidFill>
                  <a:srgbClr val="002060"/>
                </a:solidFill>
                <a:latin typeface="Times New Roman" pitchFamily="18" charset="0"/>
                <a:ea typeface="Segoe UI" pitchFamily="34" charset="0"/>
                <a:cs typeface="Times New Roman" pitchFamily="18" charset="0"/>
              </a:rPr>
              <a:t>hợp </a:t>
            </a:r>
            <a:r>
              <a:rPr lang="en-US" sz="2800" b="1" dirty="0" err="1" smtClean="0">
                <a:solidFill>
                  <a:srgbClr val="002060"/>
                </a:solidFill>
                <a:latin typeface="Times New Roman" pitchFamily="18" charset="0"/>
                <a:ea typeface="Segoe UI" pitchFamily="34" charset="0"/>
                <a:cs typeface="Times New Roman" pitchFamily="18" charset="0"/>
              </a:rPr>
              <a:t>gồm</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tất</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cả</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các</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bộ</a:t>
            </a:r>
            <a:r>
              <a:rPr lang="en-US" sz="2800" b="1" dirty="0" smtClean="0">
                <a:solidFill>
                  <a:srgbClr val="002060"/>
                </a:solidFill>
                <a:latin typeface="Times New Roman" pitchFamily="18" charset="0"/>
                <a:ea typeface="Segoe UI" pitchFamily="34" charset="0"/>
                <a:cs typeface="Times New Roman" pitchFamily="18" charset="0"/>
              </a:rPr>
              <a:t> n </a:t>
            </a:r>
            <a:r>
              <a:rPr lang="en-US" sz="2800" b="1" dirty="0" err="1" smtClean="0">
                <a:solidFill>
                  <a:srgbClr val="002060"/>
                </a:solidFill>
                <a:latin typeface="Times New Roman" pitchFamily="18" charset="0"/>
                <a:ea typeface="Segoe UI" pitchFamily="34" charset="0"/>
                <a:cs typeface="Times New Roman" pitchFamily="18" charset="0"/>
              </a:rPr>
              <a:t>phần</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tử</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trong đó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với i=1, 2, …n. </a:t>
            </a:r>
            <a:endParaRPr lang="en-US" sz="2800" b="1"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 </a:t>
            </a:r>
            <a:r>
              <a:rPr lang="vi-VN" sz="2800" b="1" dirty="0">
                <a:solidFill>
                  <a:srgbClr val="002060"/>
                </a:solidFill>
                <a:latin typeface="Times New Roman" pitchFamily="18" charset="0"/>
                <a:ea typeface="Segoe UI" pitchFamily="34" charset="0"/>
                <a:cs typeface="Times New Roman" pitchFamily="18" charset="0"/>
              </a:rPr>
              <a:t>với </a:t>
            </a:r>
            <a:r>
              <a:rPr lang="vi-VN" sz="2800" b="1" dirty="0" smtClean="0">
                <a:solidFill>
                  <a:srgbClr val="002060"/>
                </a:solidFill>
                <a:latin typeface="Times New Roman" pitchFamily="18" charset="0"/>
                <a:ea typeface="Segoe UI" pitchFamily="34" charset="0"/>
                <a:cs typeface="Times New Roman" pitchFamily="18" charset="0"/>
              </a:rPr>
              <a:t>i=1,2</a:t>
            </a:r>
            <a:r>
              <a:rPr lang="vi-VN" sz="2800" b="1" dirty="0">
                <a:solidFill>
                  <a:srgbClr val="002060"/>
                </a:solidFill>
                <a:latin typeface="Times New Roman" pitchFamily="18" charset="0"/>
                <a:ea typeface="Segoe UI" pitchFamily="34" charset="0"/>
                <a:cs typeface="Times New Roman" pitchFamily="18" charset="0"/>
              </a:rPr>
              <a:t>, …n}</a:t>
            </a:r>
          </a:p>
          <a:p>
            <a:pPr marL="0" indent="0" algn="just" fontAlgn="auto">
              <a:spcBef>
                <a:spcPts val="0"/>
              </a:spcBef>
              <a:spcAft>
                <a:spcPts val="0"/>
              </a:spcAft>
              <a:buNone/>
            </a:pPr>
            <a:endParaRPr lang="en-US" sz="2800" b="1" u="sng"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u="sng" dirty="0" smtClean="0">
                <a:solidFill>
                  <a:srgbClr val="00B050"/>
                </a:solidFill>
                <a:latin typeface="Times New Roman" pitchFamily="18" charset="0"/>
                <a:ea typeface="Segoe UI" pitchFamily="34" charset="0"/>
                <a:cs typeface="Times New Roman" pitchFamily="18" charset="0"/>
              </a:rPr>
              <a:t>Ví </a:t>
            </a:r>
            <a:r>
              <a:rPr lang="vi-VN" sz="2800" b="1" u="sng" dirty="0">
                <a:solidFill>
                  <a:srgbClr val="00B050"/>
                </a:solidFill>
                <a:latin typeface="Times New Roman" pitchFamily="18" charset="0"/>
                <a:ea typeface="Segoe UI" pitchFamily="34" charset="0"/>
                <a:cs typeface="Times New Roman" pitchFamily="18" charset="0"/>
              </a:rPr>
              <a:t>dụ:</a:t>
            </a:r>
            <a:r>
              <a:rPr lang="vi-VN" sz="2800" b="1" dirty="0">
                <a:solidFill>
                  <a:srgbClr val="00B05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A×B×C={(0,1,0), (0,1,1), (0,1,2), (0,2,0), (0,2,1), (0,2,2), (1,1,0), (1,1,1), (1,1,2</a:t>
            </a:r>
            <a:r>
              <a:rPr lang="vi-VN" sz="2800" b="1" dirty="0" smtClean="0">
                <a:solidFill>
                  <a:srgbClr val="002060"/>
                </a:solidFill>
                <a:latin typeface="Times New Roman" pitchFamily="18" charset="0"/>
                <a:ea typeface="Segoe UI" pitchFamily="34" charset="0"/>
                <a:cs typeface="Times New Roman" pitchFamily="18" charset="0"/>
              </a:rPr>
              <a:t>), (1,2,0), (1,2,1), (1,2,2)}.</a:t>
            </a:r>
            <a:endParaRPr lang="vi-VN" sz="2800" b="1" dirty="0">
              <a:solidFill>
                <a:srgbClr val="002060"/>
              </a:solidFill>
              <a:latin typeface="Times New Roman" pitchFamily="18" charset="0"/>
              <a:ea typeface="Segoe UI" pitchFamily="34" charset="0"/>
              <a:cs typeface="Times New Roman" pitchFamily="18" charset="0"/>
            </a:endParaRP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7498080" cy="4809855"/>
          </a:xfrm>
        </p:spPr>
        <p:txBody>
          <a:bodyPr>
            <a:normAutofit fontScale="92500" lnSpcReduction="20000"/>
          </a:bodyPr>
          <a:lstStyle/>
          <a:p>
            <a:pPr marL="0" indent="0">
              <a:buNone/>
            </a:pPr>
            <a:endParaRPr lang="en-US" dirty="0" smtClean="0">
              <a:solidFill>
                <a:srgbClr val="002060"/>
              </a:solidFill>
              <a:latin typeface="Segoe UI" panose="020B0502040204020203" pitchFamily="34" charset="0"/>
              <a:cs typeface="Segoe UI" panose="020B0502040204020203" pitchFamily="34" charset="0"/>
            </a:endParaRPr>
          </a:p>
          <a:p>
            <a:pPr>
              <a:buNone/>
            </a:pPr>
            <a:r>
              <a:rPr lang="en-US" b="1" dirty="0" err="1" smtClean="0">
                <a:solidFill>
                  <a:srgbClr val="00B050"/>
                </a:solidFill>
                <a:latin typeface="Times New Roman" pitchFamily="18" charset="0"/>
                <a:cs typeface="Times New Roman" pitchFamily="18" charset="0"/>
              </a:rPr>
              <a:t>Ghi</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chú</a:t>
            </a:r>
            <a:endParaRPr lang="en-US" b="1" dirty="0" smtClean="0">
              <a:solidFill>
                <a:srgbClr val="00B050"/>
              </a:solidFill>
              <a:latin typeface="Times New Roman" pitchFamily="18" charset="0"/>
              <a:cs typeface="Times New Roman" pitchFamily="18" charset="0"/>
            </a:endParaRPr>
          </a:p>
          <a:p>
            <a:pPr>
              <a:buNone/>
            </a:pPr>
            <a:endParaRPr lang="en-US" b="1" dirty="0" smtClean="0">
              <a:solidFill>
                <a:srgbClr val="002060"/>
              </a:solidFill>
              <a:latin typeface="Times New Roman" pitchFamily="18" charset="0"/>
              <a:cs typeface="Times New Roman" pitchFamily="18" charset="0"/>
            </a:endParaRPr>
          </a:p>
          <a:p>
            <a:pPr>
              <a:buFont typeface="Wingdings" pitchFamily="2" charset="2"/>
              <a:buChar char="§"/>
            </a:pPr>
            <a:r>
              <a:rPr lang="en-US" b="1" dirty="0" smtClean="0">
                <a:solidFill>
                  <a:srgbClr val="002060"/>
                </a:solidFill>
                <a:latin typeface="Times New Roman" pitchFamily="18" charset="0"/>
                <a:cs typeface="Times New Roman" pitchFamily="18" charset="0"/>
              </a:rPr>
              <a:t>L</a:t>
            </a:r>
            <a:r>
              <a:rPr lang="vi-VN" b="1" dirty="0" smtClean="0">
                <a:solidFill>
                  <a:srgbClr val="002060"/>
                </a:solidFill>
                <a:latin typeface="Times New Roman" pitchFamily="18" charset="0"/>
                <a:cs typeface="Times New Roman" pitchFamily="18" charset="0"/>
              </a:rPr>
              <a:t>ũy </a:t>
            </a:r>
            <a:r>
              <a:rPr lang="vi-VN" b="1" dirty="0">
                <a:solidFill>
                  <a:srgbClr val="002060"/>
                </a:solidFill>
                <a:latin typeface="Times New Roman" pitchFamily="18" charset="0"/>
                <a:cs typeface="Times New Roman" pitchFamily="18" charset="0"/>
              </a:rPr>
              <a:t>thừa bậc 2 Descartes (hay bình phương Descartes) của tập </a:t>
            </a:r>
            <a:r>
              <a:rPr lang="vi-VN" b="1" dirty="0" smtClean="0">
                <a:solidFill>
                  <a:srgbClr val="002060"/>
                </a:solidFill>
                <a:latin typeface="Times New Roman" pitchFamily="18" charset="0"/>
                <a:cs typeface="Times New Roman" pitchFamily="18" charset="0"/>
              </a:rPr>
              <a:t>A </a:t>
            </a:r>
            <a:r>
              <a:rPr lang="vi-VN" b="1" dirty="0">
                <a:solidFill>
                  <a:srgbClr val="002060"/>
                </a:solidFill>
                <a:latin typeface="Times New Roman" pitchFamily="18" charset="0"/>
                <a:cs typeface="Times New Roman" pitchFamily="18" charset="0"/>
              </a:rPr>
              <a:t>được định nghĩa là tích Descartes của A với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A</a:t>
            </a:r>
            <a:r>
              <a:rPr lang="vi-VN" baseline="30000" dirty="0" smtClean="0">
                <a:solidFill>
                  <a:srgbClr val="002060"/>
                </a:solidFill>
                <a:latin typeface="Times New Roman" pitchFamily="18" charset="0"/>
                <a:ea typeface="Segoe UI" pitchFamily="34" charset="0"/>
                <a:cs typeface="Times New Roman" pitchFamily="18" charset="0"/>
              </a:rPr>
              <a:t>2</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t>
            </a:r>
          </a:p>
          <a:p>
            <a:pPr>
              <a:buFont typeface="Wingdings" pitchFamily="2" charset="2"/>
              <a:buChar char="§"/>
            </a:pPr>
            <a:r>
              <a:rPr lang="vi-VN" b="1" dirty="0">
                <a:solidFill>
                  <a:srgbClr val="002060"/>
                </a:solidFill>
                <a:latin typeface="Times New Roman" pitchFamily="18" charset="0"/>
                <a:cs typeface="Times New Roman" pitchFamily="18" charset="0"/>
              </a:rPr>
              <a:t>Tương tự, lũy thừa Descartes bậc n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tập</a:t>
            </a:r>
            <a:r>
              <a:rPr lang="en-US" b="1" dirty="0" smtClean="0">
                <a:solidFill>
                  <a:srgbClr val="002060"/>
                </a:solidFill>
                <a:latin typeface="Times New Roman" pitchFamily="18" charset="0"/>
                <a:cs typeface="Times New Roman" pitchFamily="18" charset="0"/>
              </a:rPr>
              <a:t> A </a:t>
            </a:r>
            <a:r>
              <a:rPr lang="vi-VN" b="1" dirty="0" smtClean="0">
                <a:solidFill>
                  <a:srgbClr val="002060"/>
                </a:solidFill>
                <a:latin typeface="Times New Roman" pitchFamily="18" charset="0"/>
                <a:cs typeface="Times New Roman" pitchFamily="18" charset="0"/>
              </a:rPr>
              <a:t>là </a:t>
            </a:r>
            <a:r>
              <a:rPr lang="vi-VN" b="1" dirty="0">
                <a:solidFill>
                  <a:srgbClr val="002060"/>
                </a:solidFill>
                <a:latin typeface="Times New Roman" pitchFamily="18" charset="0"/>
                <a:cs typeface="Times New Roman" pitchFamily="18" charset="0"/>
              </a:rPr>
              <a:t>tích Descartes của n tập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 A</a:t>
            </a:r>
            <a:r>
              <a:rPr lang="en-US" baseline="30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a:t>
            </a:r>
          </a:p>
          <a:p>
            <a:pPr marL="0" indent="0">
              <a:buNone/>
            </a:pP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có n tập A ở vế </a:t>
            </a:r>
            <a:r>
              <a:rPr lang="vi-VN" b="1" dirty="0" err="1">
                <a:solidFill>
                  <a:srgbClr val="002060"/>
                </a:solidFill>
                <a:latin typeface="Times New Roman" pitchFamily="18" charset="0"/>
                <a:cs typeface="Times New Roman" pitchFamily="18" charset="0"/>
              </a:rPr>
              <a:t>phải</a:t>
            </a:r>
            <a:r>
              <a:rPr lang="vi-VN" b="1" dirty="0" smtClean="0">
                <a:solidFill>
                  <a:srgbClr val="002060"/>
                </a:solidFill>
                <a:latin typeface="Times New Roman" pitchFamily="18" charset="0"/>
                <a:cs typeface="Times New Roman" pitchFamily="18" charset="0"/>
              </a:rPr>
              <a:t>).</a:t>
            </a:r>
            <a:endParaRPr lang="vi-VN" b="1" dirty="0">
              <a:solidFill>
                <a:srgbClr val="002060"/>
              </a:solidFill>
              <a:latin typeface="Times New Roman" pitchFamily="18" charset="0"/>
              <a:cs typeface="Times New Roman" pitchFamily="18" charset="0"/>
            </a:endParaRPr>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TÍCH DESCARTES</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228600" y="1461305"/>
            <a:ext cx="8382000" cy="4754563"/>
          </a:xfrm>
          <a:prstGeom prst="rect">
            <a:avLst/>
          </a:prstGeom>
          <a:noFill/>
          <a:ln w="9525">
            <a:noFill/>
            <a:miter lim="800000"/>
            <a:headEnd/>
            <a:tailEnd/>
          </a:ln>
        </p:spPr>
        <p:txBody>
          <a:bodyPr/>
          <a:lstStyle/>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rPr>
              <a:t>*</a:t>
            </a:r>
            <a:r>
              <a:rPr lang="en-US" sz="2800" dirty="0" err="1" smtClean="0">
                <a:solidFill>
                  <a:schemeClr val="accent5">
                    <a:lumMod val="25000"/>
                  </a:schemeClr>
                </a:solidFill>
                <a:latin typeface="Times New Roman" pitchFamily="18" charset="0"/>
                <a:cs typeface="Times New Roman" pitchFamily="18" charset="0"/>
              </a:rPr>
              <a:t>Số</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phần</a:t>
            </a:r>
            <a:r>
              <a:rPr lang="en-US" sz="2800" dirty="0" smtClean="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tử</a:t>
            </a:r>
            <a:r>
              <a:rPr lang="en-US" sz="2800" dirty="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của</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một</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tập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hợp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hữu</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hạn</a:t>
            </a:r>
            <a:r>
              <a:rPr lang="en-US" sz="2800" dirty="0" smtClean="0">
                <a:solidFill>
                  <a:schemeClr val="accent5">
                    <a:lumMod val="25000"/>
                  </a:schemeClr>
                </a:solidFill>
                <a:latin typeface="Times New Roman" pitchFamily="18" charset="0"/>
                <a:cs typeface="Times New Roman" pitchFamily="18" charset="0"/>
              </a:rPr>
              <a:t> A </a:t>
            </a:r>
            <a:r>
              <a:rPr lang="en-US" sz="2800" dirty="0" err="1" smtClean="0">
                <a:solidFill>
                  <a:schemeClr val="accent5">
                    <a:lumMod val="25000"/>
                  </a:schemeClr>
                </a:solidFill>
                <a:latin typeface="Times New Roman" pitchFamily="18" charset="0"/>
                <a:cs typeface="Times New Roman" pitchFamily="18" charset="0"/>
              </a:rPr>
              <a:t>được</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ký</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hiệu</a:t>
            </a:r>
            <a:endParaRPr lang="en-US" sz="280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rPr>
              <a:t>là</a:t>
            </a:r>
            <a:r>
              <a:rPr lang="en-US" sz="2800" dirty="0" smtClean="0">
                <a:solidFill>
                  <a:schemeClr val="accent5">
                    <a:lumMod val="25000"/>
                  </a:schemeClr>
                </a:solidFill>
                <a:latin typeface="Times New Roman" pitchFamily="18" charset="0"/>
                <a:cs typeface="Times New Roman" pitchFamily="18" charset="0"/>
              </a:rPr>
              <a:t> </a:t>
            </a:r>
            <a:r>
              <a:rPr lang="en-US" sz="2800" dirty="0">
                <a:solidFill>
                  <a:schemeClr val="accent5">
                    <a:lumMod val="25000"/>
                  </a:schemeClr>
                </a:solidFill>
                <a:latin typeface="Times New Roman" pitchFamily="18" charset="0"/>
                <a:cs typeface="Times New Roman" pitchFamily="18" charset="0"/>
                <a:sym typeface="Symbol" pitchFamily="18" charset="2"/>
              </a:rPr>
              <a: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gọi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lực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lượng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của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Nếu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hợp</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không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nói</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một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vô</a:t>
            </a:r>
            <a:endParaRPr lang="en-US" sz="2800" dirty="0" smtClean="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viết</a:t>
            </a:r>
            <a:r>
              <a:rPr lang="en-US" sz="2800" dirty="0" smtClean="0">
                <a:solidFill>
                  <a:schemeClr val="accent5">
                    <a:lumMod val="25000"/>
                  </a:schemeClr>
                </a:solidFill>
                <a:latin typeface="Times New Roman" pitchFamily="18" charset="0"/>
                <a:cs typeface="Times New Roman" pitchFamily="18" charset="0"/>
                <a:sym typeface="Symbol" pitchFamily="18" charset="2"/>
              </a:rPr>
              <a:t>: A = </a:t>
            </a:r>
            <a:r>
              <a:rPr lang="en-US" sz="2800" dirty="0" smtClean="0">
                <a:solidFill>
                  <a:schemeClr val="accent5">
                    <a:lumMod val="25000"/>
                  </a:schemeClr>
                </a:solidFill>
                <a:latin typeface="Times New Roman" pitchFamily="18" charset="0"/>
                <a:cs typeface="Times New Roman" pitchFamily="18" charset="0"/>
                <a:sym typeface="Symbol"/>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Quy</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ước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Tính</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chất</a:t>
            </a:r>
            <a:r>
              <a:rPr lang="en-US" sz="2800" dirty="0" smtClean="0">
                <a:solidFill>
                  <a:schemeClr val="accent5">
                    <a:lumMod val="25000"/>
                  </a:schemeClr>
                </a:solidFill>
                <a:latin typeface="Times New Roman" pitchFamily="18" charset="0"/>
                <a:cs typeface="Times New Roman" pitchFamily="18" charset="0"/>
                <a:sym typeface="Symbol" pitchFamily="18" charset="2"/>
              </a:rPr>
              <a:t>: Cho A, B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các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đó</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2) AB = A </a:t>
            </a: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a:solidFill>
                  <a:schemeClr val="accent5">
                    <a:lumMod val="25000"/>
                  </a:schemeClr>
                </a:solidFill>
                <a:latin typeface="Times New Roman" pitchFamily="18" charset="0"/>
                <a:cs typeface="Times New Roman" pitchFamily="18" charset="0"/>
                <a:sym typeface="Symbol" pitchFamily="18" charset="2"/>
              </a:rPr>
              <a:t>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3) </a:t>
            </a:r>
            <a:r>
              <a:rPr lang="en-US" sz="2800" dirty="0" smtClean="0">
                <a:solidFill>
                  <a:schemeClr val="accent5">
                    <a:lumMod val="25000"/>
                  </a:schemeClr>
                </a:solidFill>
                <a:latin typeface="Times New Roman" pitchFamily="18" charset="0"/>
                <a:cs typeface="Times New Roman" pitchFamily="18" charset="0"/>
                <a:sym typeface="Symbol" pitchFamily="18" charset="2"/>
              </a:rPr>
              <a:t>P(A</a:t>
            </a:r>
            <a:r>
              <a:rPr lang="en-US" sz="2800" dirty="0">
                <a:solidFill>
                  <a:schemeClr val="accent5">
                    <a:lumMod val="25000"/>
                  </a:schemeClr>
                </a:solidFill>
                <a:latin typeface="Times New Roman" pitchFamily="18" charset="0"/>
                <a:cs typeface="Times New Roman" pitchFamily="18" charset="0"/>
                <a:sym typeface="Symbol" pitchFamily="18" charset="2"/>
              </a:rPr>
              <a:t>) = 2 </a:t>
            </a:r>
            <a:r>
              <a:rPr lang="en-US" sz="2800" baseline="30000" dirty="0">
                <a:solidFill>
                  <a:schemeClr val="accent5">
                    <a:lumMod val="25000"/>
                  </a:schemeClr>
                </a:solidFill>
                <a:latin typeface="Times New Roman" pitchFamily="18" charset="0"/>
                <a:cs typeface="Times New Roman" pitchFamily="18" charset="0"/>
                <a:sym typeface="Symbol" pitchFamily="18" charset="2"/>
              </a:rPr>
              <a:t>A</a:t>
            </a:r>
            <a:r>
              <a:rPr lang="en-US" sz="2800" baseline="30000" dirty="0" smtClean="0">
                <a:solidFill>
                  <a:schemeClr val="accent5">
                    <a:lumMod val="25000"/>
                  </a:schemeClr>
                </a:solidFill>
                <a:latin typeface="Times New Roman" pitchFamily="18" charset="0"/>
                <a:cs typeface="Times New Roman" pitchFamily="18" charset="0"/>
                <a:sym typeface="Symbol" pitchFamily="18" charset="2"/>
              </a:rPr>
              <a:t></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228600" y="5138384"/>
            <a:ext cx="89154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dirty="0" smtClean="0">
                <a:solidFill>
                  <a:srgbClr val="00B050"/>
                </a:solidFill>
                <a:latin typeface="Times New Roman" pitchFamily="18" charset="0"/>
                <a:cs typeface="Times New Roman" pitchFamily="18" charset="0"/>
              </a:rPr>
              <a:t>VD: </a:t>
            </a:r>
            <a:r>
              <a:rPr lang="en-US" sz="2400" dirty="0" smtClean="0">
                <a:solidFill>
                  <a:schemeClr val="accent5">
                    <a:lumMod val="25000"/>
                  </a:schemeClr>
                </a:solidFill>
              </a:rPr>
              <a:t>A</a:t>
            </a:r>
            <a:r>
              <a:rPr lang="en-US" sz="2400" dirty="0">
                <a:solidFill>
                  <a:schemeClr val="accent5">
                    <a:lumMod val="25000"/>
                  </a:schemeClr>
                </a:solidFill>
              </a:rPr>
              <a:t>=</a:t>
            </a:r>
            <a:r>
              <a:rPr lang="en-US" sz="2400" dirty="0">
                <a:solidFill>
                  <a:schemeClr val="accent5">
                    <a:lumMod val="25000"/>
                  </a:schemeClr>
                </a:solidFill>
                <a:sym typeface="Symbol" pitchFamily="18" charset="2"/>
              </a:rPr>
              <a:t>1, 3, 5, 7; </a:t>
            </a:r>
            <a:r>
              <a:rPr lang="en-US" sz="2400" dirty="0">
                <a:solidFill>
                  <a:schemeClr val="accent5">
                    <a:lumMod val="25000"/>
                  </a:schemeClr>
                </a:solidFill>
              </a:rPr>
              <a:t>B=</a:t>
            </a:r>
            <a:r>
              <a:rPr lang="en-US" sz="2400" dirty="0">
                <a:solidFill>
                  <a:schemeClr val="accent5">
                    <a:lumMod val="25000"/>
                  </a:schemeClr>
                </a:solidFill>
                <a:sym typeface="Symbol" pitchFamily="18" charset="2"/>
              </a:rPr>
              <a:t> 3, 5,6; AB = {1,3,5,6,7</a:t>
            </a:r>
            <a:r>
              <a:rPr lang="en-US" sz="2400" dirty="0" smtClean="0">
                <a:solidFill>
                  <a:schemeClr val="accent5">
                    <a:lumMod val="25000"/>
                  </a:schemeClr>
                </a:solidFill>
                <a:sym typeface="Symbol" pitchFamily="18" charset="2"/>
              </a:rPr>
              <a:t>}; A</a:t>
            </a:r>
            <a:r>
              <a:rPr lang="en-US" sz="2400" dirty="0">
                <a:solidFill>
                  <a:schemeClr val="accent5">
                    <a:lumMod val="25000"/>
                  </a:schemeClr>
                </a:solidFill>
                <a:sym typeface="Symbol" pitchFamily="18" charset="2"/>
              </a:rPr>
              <a:t>B={3,5</a:t>
            </a:r>
            <a:r>
              <a:rPr lang="en-US" sz="2400" dirty="0" smtClean="0">
                <a:solidFill>
                  <a:schemeClr val="accent5">
                    <a:lumMod val="25000"/>
                  </a:schemeClr>
                </a:solidFill>
                <a:sym typeface="Symbol" pitchFamily="18" charset="2"/>
              </a:rPr>
              <a:t>}</a:t>
            </a:r>
          </a:p>
          <a:p>
            <a:pPr marL="342900" indent="-342900"/>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A| = 4; </a:t>
            </a:r>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B</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3</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AB</a:t>
            </a:r>
            <a:r>
              <a:rPr lang="en-US" sz="2400" dirty="0" smtClean="0">
                <a:solidFill>
                  <a:schemeClr val="accent5">
                    <a:lumMod val="25000"/>
                  </a:schemeClr>
                </a:solidFill>
                <a:sym typeface="Symbol" pitchFamily="18" charset="2"/>
              </a:rPr>
              <a:t>|= 2; |AB |= 5; |</a:t>
            </a:r>
            <a:r>
              <a:rPr lang="en-US" sz="2400" dirty="0" err="1" smtClean="0">
                <a:solidFill>
                  <a:schemeClr val="accent5">
                    <a:lumMod val="25000"/>
                  </a:schemeClr>
                </a:solidFill>
                <a:sym typeface="Symbol" pitchFamily="18" charset="2"/>
              </a:rPr>
              <a:t>AxB</a:t>
            </a:r>
            <a:r>
              <a:rPr lang="en-US" sz="2400" dirty="0" smtClean="0">
                <a:solidFill>
                  <a:schemeClr val="accent5">
                    <a:lumMod val="25000"/>
                  </a:schemeClr>
                </a:solidFill>
                <a:sym typeface="Symbol" pitchFamily="18" charset="2"/>
              </a:rPr>
              <a:t>| = 12;|</a:t>
            </a:r>
            <a:r>
              <a:rPr lang="en-US" sz="2400" dirty="0">
                <a:solidFill>
                  <a:schemeClr val="accent5">
                    <a:lumMod val="25000"/>
                  </a:schemeClr>
                </a:solidFill>
                <a:latin typeface="Times New Roman" pitchFamily="18" charset="0"/>
                <a:cs typeface="Times New Roman" pitchFamily="18" charset="0"/>
                <a:sym typeface="Symbol" pitchFamily="18" charset="2"/>
              </a:rPr>
              <a:t>P</a:t>
            </a:r>
            <a:r>
              <a:rPr lang="en-US" sz="2400" dirty="0" smtClean="0">
                <a:solidFill>
                  <a:schemeClr val="accent5">
                    <a:lumMod val="25000"/>
                  </a:schemeClr>
                </a:solidFill>
                <a:sym typeface="Symbol" pitchFamily="18" charset="2"/>
              </a:rPr>
              <a:t>(A)| </a:t>
            </a:r>
            <a:r>
              <a:rPr lang="en-US" sz="2400" dirty="0" smtClean="0">
                <a:solidFill>
                  <a:schemeClr val="accent5">
                    <a:lumMod val="25000"/>
                  </a:schemeClr>
                </a:solidFill>
              </a:rPr>
              <a:t>=2</a:t>
            </a:r>
            <a:r>
              <a:rPr lang="en-US" sz="2400" baseline="30000" dirty="0" smtClean="0">
                <a:solidFill>
                  <a:schemeClr val="accent5">
                    <a:lumMod val="25000"/>
                  </a:schemeClr>
                </a:solidFill>
              </a:rPr>
              <a:t>4</a:t>
            </a:r>
            <a:r>
              <a:rPr lang="en-US" sz="2400" dirty="0" smtClean="0">
                <a:solidFill>
                  <a:schemeClr val="accent5">
                    <a:lumMod val="25000"/>
                  </a:schemeClr>
                </a:solidFill>
              </a:rPr>
              <a:t>=16</a:t>
            </a:r>
            <a:endParaRPr lang="en-US" sz="240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LỰC LƯỢNG CỦA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27</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B</a:t>
            </a:r>
            <a:r>
              <a:rPr lang="vi-VN" sz="2800" dirty="0" smtClean="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Segoe UI" pitchFamily="34" charset="0"/>
                <a:ea typeface="Segoe UI" pitchFamily="34" charset="0"/>
                <a:cs typeface="Segoe UI" pitchFamily="34"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en-US" sz="2800" dirty="0" smtClean="0">
                <a:solidFill>
                  <a:srgbClr val="002060"/>
                </a:solidFill>
                <a:latin typeface="Times New Roman" pitchFamily="18" charset="0"/>
                <a:cs typeface="Times New Roman" pitchFamily="18" charset="0"/>
                <a:sym typeface="Symbol"/>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304800" y="3733800"/>
            <a:ext cx="8458200" cy="1815882"/>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đôi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en-US" sz="2800" baseline="-25000" dirty="0" err="1" smtClean="0">
                <a:solidFill>
                  <a:srgbClr val="002060"/>
                </a:solidFill>
                <a:latin typeface="Times New Roman" pitchFamily="18" charset="0"/>
                <a:ea typeface="Segoe UI" pitchFamily="34" charset="0"/>
                <a:cs typeface="Times New Roman" pitchFamily="18" charset="0"/>
              </a:rPr>
              <a:t>i</a:t>
            </a:r>
            <a:r>
              <a:rPr lang="en-US"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en-US" sz="2800" baseline="-25000" dirty="0" smtClean="0">
                <a:solidFill>
                  <a:srgbClr val="002060"/>
                </a:solidFill>
                <a:latin typeface="Times New Roman" pitchFamily="18" charset="0"/>
                <a:ea typeface="Segoe UI" pitchFamily="34" charset="0"/>
                <a:cs typeface="Times New Roman" pitchFamily="18" charset="0"/>
              </a:rPr>
              <a:t>j</a:t>
            </a:r>
            <a:r>
              <a:rPr lang="vi-VN"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=1, 2, …n</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a:solidFill>
                  <a:schemeClr val="accent5">
                    <a:lumMod val="25000"/>
                  </a:schemeClr>
                </a:solidFill>
                <a:latin typeface="Times New Roman" panose="02020603050405020304" pitchFamily="18" charset="0"/>
                <a:cs typeface="Times New Roman" panose="02020603050405020304" pitchFamily="18" charset="0"/>
              </a:rPr>
              <a:t>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Khi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a:t>
            </a:r>
            <a:r>
              <a:rPr lang="en-US" sz="3200" u="sng" dirty="0" smtClean="0">
                <a:solidFill>
                  <a:srgbClr val="C00000"/>
                </a:solidFill>
                <a:latin typeface="Times New Roman" panose="02020603050405020304" pitchFamily="18" charset="0"/>
                <a:cs typeface="Times New Roman" panose="02020603050405020304" pitchFamily="18" charset="0"/>
              </a:rPr>
              <a:t>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1</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9" name="TextBox 8"/>
          <p:cNvSpPr txBox="1"/>
          <p:nvPr/>
        </p:nvSpPr>
        <p:spPr>
          <a:xfrm>
            <a:off x="533400" y="3429001"/>
            <a:ext cx="7848600" cy="3170099"/>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1: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sơ</a:t>
            </a:r>
            <a:r>
              <a:rPr lang="en-US" sz="2800" dirty="0" smtClean="0">
                <a:solidFill>
                  <a:srgbClr val="002060"/>
                </a:solidFill>
                <a:latin typeface="Times New Roman" pitchFamily="18" charset="0"/>
                <a:cs typeface="Times New Roman" pitchFamily="18" charset="0"/>
              </a:rPr>
              <a:t> mi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5</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a:solidFill>
                  <a:srgbClr val="002060"/>
                </a:solidFill>
                <a:latin typeface="Times New Roman" pitchFamily="18" charset="0"/>
                <a:cs typeface="Times New Roman" pitchFamily="18" charset="0"/>
              </a:rPr>
              <a:t>.</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2: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thun</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6</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5+6 =11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384995"/>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5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sơ</a:t>
            </a:r>
            <a:r>
              <a:rPr lang="en-US" sz="2800" dirty="0" smtClean="0">
                <a:solidFill>
                  <a:srgbClr val="002060"/>
                </a:solidFill>
                <a:latin typeface="Times New Roman" pitchFamily="18" charset="0"/>
                <a:cs typeface="Times New Roman" pitchFamily="18" charset="0"/>
              </a:rPr>
              <a:t> mi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6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1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mặc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hỏi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a:t>
            </a:r>
            <a:endParaRPr lang="en-US" sz="2800" dirty="0" smtClean="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67596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736" y="11124"/>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8" name="Rectangle 7"/>
          <p:cNvSpPr/>
          <p:nvPr/>
        </p:nvSpPr>
        <p:spPr>
          <a:xfrm>
            <a:off x="533400" y="2276872"/>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09600" y="32766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533400" y="4271308"/>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09600" y="50292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là</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smtClean="0">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1 (A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2 (B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C):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4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muốn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a:t>
            </a:r>
            <a:r>
              <a:rPr lang="en-US" sz="2800" dirty="0" err="1" smtClean="0">
                <a:solidFill>
                  <a:srgbClr val="002060"/>
                </a:solidFill>
                <a:latin typeface="Times New Roman" pitchFamily="18" charset="0"/>
                <a:cs typeface="Times New Roman" pitchFamily="18" charset="0"/>
              </a:rPr>
              <a:t>thì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sẽ</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3.4=12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(C),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qua chặng Ngã tư Thủ Đức (B).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 tới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tuyến xe buýt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err="1" smtClean="0">
                <a:solidFill>
                  <a:srgbClr val="FF0000"/>
                </a:solidFill>
                <a:latin typeface="Times New Roman" pitchFamily="18" charset="0"/>
                <a:ea typeface="Segoe UI" panose="020B0502040204020203" pitchFamily="34" charset="0"/>
                <a:cs typeface="Times New Roman" pitchFamily="18" charset="0"/>
              </a:rPr>
              <a:t>Nguyên</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nguyên</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a:p>
        </p:txBody>
      </p:sp>
      <p:pic>
        <p:nvPicPr>
          <p:cNvPr id="8" name="Ảnh 7"/>
          <p:cNvPicPr>
            <a:picLocks noChangeAspect="1"/>
          </p:cNvPicPr>
          <p:nvPr/>
        </p:nvPicPr>
        <p:blipFill>
          <a:blip r:embed="rId3"/>
          <a:stretch>
            <a:fillRect/>
          </a:stretch>
        </p:blipFill>
        <p:spPr>
          <a:xfrm>
            <a:off x="1066800" y="1828800"/>
            <a:ext cx="6629400" cy="4124325"/>
          </a:xfrm>
          <a:prstGeom prst="rect">
            <a:avLst/>
          </a:prstGeom>
        </p:spPr>
      </p:pic>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a:p>
        </p:txBody>
      </p:sp>
      <p:pic>
        <p:nvPicPr>
          <p:cNvPr id="4" name="Ảnh 3"/>
          <p:cNvPicPr>
            <a:picLocks noChangeAspect="1"/>
          </p:cNvPicPr>
          <p:nvPr/>
        </p:nvPicPr>
        <p:blipFill>
          <a:blip r:embed="rId3"/>
          <a:stretch>
            <a:fillRect/>
          </a:stretch>
        </p:blipFill>
        <p:spPr>
          <a:xfrm>
            <a:off x="450676" y="1066800"/>
            <a:ext cx="7505700" cy="2419350"/>
          </a:xfrm>
          <a:prstGeom prst="rect">
            <a:avLst/>
          </a:prstGeom>
        </p:spPr>
      </p:pic>
      <p:pic>
        <p:nvPicPr>
          <p:cNvPr id="5" name="Ảnh 4"/>
          <p:cNvPicPr>
            <a:picLocks noChangeAspect="1"/>
          </p:cNvPicPr>
          <p:nvPr/>
        </p:nvPicPr>
        <p:blipFill>
          <a:blip r:embed="rId4"/>
          <a:stretch>
            <a:fillRect/>
          </a:stretch>
        </p:blipFill>
        <p:spPr>
          <a:xfrm>
            <a:off x="628650" y="3886200"/>
            <a:ext cx="8058150" cy="1162050"/>
          </a:xfrm>
          <a:prstGeom prst="rect">
            <a:avLst/>
          </a:prstGeom>
        </p:spPr>
      </p:pic>
      <p:pic>
        <p:nvPicPr>
          <p:cNvPr id="8" name="Ảnh 7"/>
          <p:cNvPicPr>
            <a:picLocks noChangeAspect="1"/>
          </p:cNvPicPr>
          <p:nvPr/>
        </p:nvPicPr>
        <p:blipFill>
          <a:blip r:embed="rId5"/>
          <a:stretch>
            <a:fillRect/>
          </a:stretch>
        </p:blipFill>
        <p:spPr>
          <a:xfrm>
            <a:off x="838200" y="5526181"/>
            <a:ext cx="5153025" cy="428625"/>
          </a:xfrm>
          <a:prstGeom prst="rect">
            <a:avLst/>
          </a:prstGeom>
        </p:spPr>
      </p:pic>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smtClean="0">
                <a:solidFill>
                  <a:srgbClr val="FF0000"/>
                </a:solidFill>
                <a:latin typeface="Times New Roman" panose="02020603050405020304" pitchFamily="18" charset="0"/>
                <a:cs typeface="Times New Roman" panose="02020603050405020304" pitchFamily="18" charset="0"/>
              </a:rPr>
              <a:t>a. </a:t>
            </a:r>
            <a:r>
              <a:rPr lang="en-US" sz="3200" i="1" dirty="0" err="1" smtClean="0">
                <a:solidFill>
                  <a:srgbClr val="FF0000"/>
                </a:solidFill>
                <a:latin typeface="Times New Roman" panose="02020603050405020304" pitchFamily="18" charset="0"/>
                <a:cs typeface="Times New Roman" panose="02020603050405020304" pitchFamily="18" charset="0"/>
              </a:rPr>
              <a:t>Giới</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thiệu</a:t>
            </a:r>
            <a:endParaRPr lang="en-US" sz="3200"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dirty="0"/>
          </a:p>
        </p:txBody>
      </p:sp>
    </p:spTree>
    <p:extLst>
      <p:ext uri="{BB962C8B-B14F-4D97-AF65-F5344CB8AC3E}">
        <p14:creationId xmlns:p14="http://schemas.microsoft.com/office/powerpoint/2010/main" val="1912477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cơ</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n,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ít </a:t>
            </a:r>
            <a:r>
              <a:rPr lang="vi-VN" sz="3200" dirty="0">
                <a:latin typeface="Times New Roman" panose="02020603050405020304" pitchFamily="18" charset="0"/>
                <a:cs typeface="Times New Roman" panose="02020603050405020304" pitchFamily="18" charset="0"/>
              </a:rPr>
              <a:t>nhất một hộp chứa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567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37</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mở</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tồn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một </a:t>
            </a:r>
            <a:r>
              <a:rPr lang="vi-VN" sz="3200" dirty="0">
                <a:latin typeface="Times New Roman" panose="02020603050405020304" pitchFamily="18" charset="0"/>
                <a:cs typeface="Times New Roman" panose="02020603050405020304" pitchFamily="18" charset="0"/>
              </a:rPr>
              <a:t>hộp chứa </a:t>
            </a:r>
            <a:r>
              <a:rPr lang="en-US" sz="3200" dirty="0" err="1" smtClean="0">
                <a:latin typeface="Times New Roman" panose="02020603050405020304" pitchFamily="18" charset="0"/>
                <a:cs typeface="Times New Roman" panose="02020603050405020304" pitchFamily="18" charset="0"/>
              </a:rPr>
              <a:t>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[n/k]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Chú</a:t>
            </a:r>
            <a:r>
              <a:rPr lang="en-US" sz="3200" dirty="0" smtClean="0">
                <a:solidFill>
                  <a:srgbClr val="00B050"/>
                </a:solidFill>
                <a:latin typeface="Times New Roman" panose="02020603050405020304" pitchFamily="18" charset="0"/>
                <a:cs typeface="Times New Roman" panose="02020603050405020304" pitchFamily="18" charset="0"/>
              </a:rPr>
              <a:t> 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[a]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lớn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 </a:t>
            </a:r>
          </a:p>
          <a:p>
            <a:r>
              <a:rPr lang="en-US" sz="3200" dirty="0" smtClean="0">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[5]=5, [4/3]=2</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48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38</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i="1" dirty="0" smtClean="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7 </a:t>
            </a:r>
            <a:r>
              <a:rPr lang="en-US" sz="3200" dirty="0" smtClean="0">
                <a:latin typeface="Times New Roman" pitchFamily="18" charset="0"/>
                <a:cs typeface="Times New Roman" pitchFamily="18" charset="0"/>
              </a:rPr>
              <a:t>ô. </a:t>
            </a:r>
            <a:r>
              <a:rPr lang="en-US" sz="3200" dirty="0">
                <a:latin typeface="Times New Roman" pitchFamily="18" charset="0"/>
                <a:cs typeface="Times New Roman" pitchFamily="18" charset="0"/>
              </a:rPr>
              <a:t>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ô </a:t>
            </a:r>
            <a:r>
              <a:rPr lang="en-US" sz="3200" dirty="0" err="1" smtClean="0">
                <a:latin typeface="Times New Roman" pitchFamily="18" charset="0"/>
                <a:cs typeface="Times New Roman" pitchFamily="18" charset="0"/>
              </a:rPr>
              <a:t>chứa</a:t>
            </a:r>
            <a:r>
              <a:rPr lang="en-US" sz="3200" dirty="0" smtClean="0">
                <a:latin typeface="Times New Roman" pitchFamily="18" charset="0"/>
                <a:cs typeface="Times New Roman" pitchFamily="18" charset="0"/>
              </a:rPr>
              <a:t> [20/7]=3 </a:t>
            </a:r>
            <a:r>
              <a:rPr lang="en-US" sz="3200" dirty="0">
                <a:latin typeface="Times New Roman" pitchFamily="18" charset="0"/>
                <a:cs typeface="Times New Roman" pitchFamily="18" charset="0"/>
              </a:rPr>
              <a:t>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100 người thì có ít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[100/12]= 9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977542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39</a:t>
            </a:fld>
            <a:endParaRPr lang="en-US"/>
          </a:p>
        </p:txBody>
      </p:sp>
      <p:sp>
        <p:nvSpPr>
          <p:cNvPr id="8" name="Hình chữ nhật 7"/>
          <p:cNvSpPr/>
          <p:nvPr/>
        </p:nvSpPr>
        <p:spPr>
          <a:xfrm>
            <a:off x="381000" y="1905000"/>
            <a:ext cx="8382000" cy="2062103"/>
          </a:xfrm>
          <a:prstGeom prst="rect">
            <a:avLst/>
          </a:prstGeom>
        </p:spPr>
        <p:txBody>
          <a:bodyPr wrap="square">
            <a:spAutoFit/>
          </a:bodyPr>
          <a:lstStyle/>
          <a:p>
            <a:pPr algn="just"/>
            <a:r>
              <a:rPr lang="vi-VN" sz="3200" dirty="0" err="1" smtClean="0">
                <a:solidFill>
                  <a:srgbClr val="00B050"/>
                </a:solidFill>
                <a:latin typeface="Times New Roman" panose="02020603050405020304" pitchFamily="18" charset="0"/>
                <a:ea typeface="Times New Roman" panose="02020603050405020304" pitchFamily="18" charset="0"/>
              </a:rPr>
              <a:t>Ví</a:t>
            </a:r>
            <a:r>
              <a:rPr lang="vi-VN" sz="3200" dirty="0" smtClean="0">
                <a:solidFill>
                  <a:srgbClr val="00B050"/>
                </a:solidFill>
                <a:latin typeface="Times New Roman" panose="02020603050405020304" pitchFamily="18" charset="0"/>
                <a:ea typeface="Times New Roman" panose="02020603050405020304" pitchFamily="18" charset="0"/>
              </a:rPr>
              <a:t> </a:t>
            </a:r>
            <a:r>
              <a:rPr lang="vi-VN" sz="3200" dirty="0" err="1" smtClean="0">
                <a:solidFill>
                  <a:srgbClr val="00B050"/>
                </a:solidFill>
                <a:latin typeface="Times New Roman" panose="02020603050405020304" pitchFamily="18" charset="0"/>
                <a:ea typeface="Times New Roman" panose="02020603050405020304" pitchFamily="18" charset="0"/>
              </a:rPr>
              <a:t>dụ</a:t>
            </a:r>
            <a:r>
              <a:rPr lang="vi-VN" sz="3200" dirty="0" smtClean="0">
                <a:solidFill>
                  <a:srgbClr val="00B050"/>
                </a:solidFill>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Số</a:t>
            </a:r>
            <a:r>
              <a:rPr lang="vi-VN" sz="3200" dirty="0" smtClean="0">
                <a:latin typeface="Times New Roman" panose="02020603050405020304" pitchFamily="18" charset="0"/>
                <a:ea typeface="Times New Roman" panose="02020603050405020304" pitchFamily="18" charset="0"/>
              </a:rPr>
              <a:t> sinh viên </a:t>
            </a:r>
            <a:r>
              <a:rPr lang="vi-VN" sz="3200" dirty="0" err="1">
                <a:latin typeface="Times New Roman" panose="02020603050405020304" pitchFamily="18" charset="0"/>
                <a:ea typeface="Times New Roman" panose="02020603050405020304" pitchFamily="18" charset="0"/>
              </a:rPr>
              <a:t>của</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một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lớp</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học</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ít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nhất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là</a:t>
            </a:r>
            <a:r>
              <a:rPr lang="vi-VN" sz="3200" dirty="0">
                <a:latin typeface="Times New Roman" panose="02020603050405020304" pitchFamily="18" charset="0"/>
                <a:ea typeface="Times New Roman" panose="02020603050405020304" pitchFamily="18" charset="0"/>
              </a:rPr>
              <a:t> bao nhiêu </a:t>
            </a:r>
            <a:r>
              <a:rPr lang="vi-VN" sz="3200" dirty="0" err="1">
                <a:latin typeface="Times New Roman" panose="02020603050405020304" pitchFamily="18" charset="0"/>
                <a:ea typeface="Times New Roman" panose="02020603050405020304" pitchFamily="18" charset="0"/>
              </a:rPr>
              <a:t>để</a:t>
            </a:r>
            <a:r>
              <a:rPr lang="vi-VN" sz="3200" dirty="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có</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ít</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nhất</a:t>
            </a:r>
            <a:r>
              <a:rPr lang="vi-VN" sz="3200" dirty="0" smtClean="0">
                <a:latin typeface="Times New Roman" panose="02020603050405020304" pitchFamily="18" charset="0"/>
                <a:ea typeface="Times New Roman" panose="02020603050405020304" pitchFamily="18" charset="0"/>
              </a:rPr>
              <a:t> </a:t>
            </a:r>
            <a:r>
              <a:rPr lang="vi-VN" sz="3200" dirty="0">
                <a:latin typeface="Times New Roman" panose="02020603050405020304" pitchFamily="18" charset="0"/>
                <a:ea typeface="Times New Roman" panose="02020603050405020304" pitchFamily="18" charset="0"/>
              </a:rPr>
              <a:t>hai </a:t>
            </a:r>
            <a:r>
              <a:rPr lang="vi-VN" sz="3200" dirty="0" smtClean="0">
                <a:latin typeface="Times New Roman" panose="02020603050405020304" pitchFamily="18" charset="0"/>
                <a:ea typeface="Times New Roman" panose="02020603050405020304" pitchFamily="18" charset="0"/>
              </a:rPr>
              <a:t>sinh </a:t>
            </a:r>
            <a:r>
              <a:rPr lang="vi-VN" sz="3200" dirty="0">
                <a:latin typeface="Times New Roman" panose="02020603050405020304" pitchFamily="18" charset="0"/>
                <a:ea typeface="Times New Roman" panose="02020603050405020304" pitchFamily="18" charset="0"/>
              </a:rPr>
              <a:t>viên </a:t>
            </a:r>
            <a:r>
              <a:rPr lang="vi-VN" sz="3200" dirty="0" err="1" smtClean="0">
                <a:latin typeface="Times New Roman" panose="02020603050405020304" pitchFamily="18" charset="0"/>
                <a:ea typeface="Times New Roman" panose="02020603050405020304" pitchFamily="18" charset="0"/>
              </a:rPr>
              <a:t>đạt</a:t>
            </a:r>
            <a:r>
              <a:rPr lang="vi-VN" sz="3200" dirty="0" smtClean="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số</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như nhau trong </a:t>
            </a:r>
            <a:r>
              <a:rPr lang="vi-VN" sz="3200" dirty="0" err="1">
                <a:latin typeface="Times New Roman" panose="02020603050405020304" pitchFamily="18" charset="0"/>
                <a:ea typeface="Times New Roman" panose="02020603050405020304" pitchFamily="18" charset="0"/>
              </a:rPr>
              <a:t>kỳ</a:t>
            </a:r>
            <a:r>
              <a:rPr lang="vi-VN" sz="3200" dirty="0">
                <a:latin typeface="Times New Roman" panose="02020603050405020304" pitchFamily="18" charset="0"/>
                <a:ea typeface="Times New Roman" panose="02020603050405020304" pitchFamily="18" charset="0"/>
              </a:rPr>
              <a:t> thi môn </a:t>
            </a:r>
            <a:r>
              <a:rPr lang="vi-VN" sz="3200" dirty="0" smtClean="0">
                <a:latin typeface="Times New Roman" panose="02020603050405020304" pitchFamily="18" charset="0"/>
                <a:ea typeface="Times New Roman" panose="02020603050405020304" pitchFamily="18" charset="0"/>
              </a:rPr>
              <a:t>CTRR, </a:t>
            </a:r>
            <a:r>
              <a:rPr lang="vi-VN" sz="3200" dirty="0" err="1">
                <a:latin typeface="Times New Roman" panose="02020603050405020304" pitchFamily="18" charset="0"/>
                <a:ea typeface="Times New Roman" panose="02020603050405020304" pitchFamily="18" charset="0"/>
              </a:rPr>
              <a:t>nếu</a:t>
            </a:r>
            <a:r>
              <a:rPr lang="vi-VN" sz="3200" dirty="0">
                <a:latin typeface="Times New Roman" panose="02020603050405020304" pitchFamily="18" charset="0"/>
                <a:ea typeface="Times New Roman" panose="02020603050405020304" pitchFamily="18" charset="0"/>
              </a:rPr>
              <a:t> </a:t>
            </a:r>
            <a:r>
              <a:rPr lang="vi-VN" sz="3200" dirty="0" smtClean="0">
                <a:latin typeface="Times New Roman" panose="02020603050405020304" pitchFamily="18" charset="0"/>
                <a:ea typeface="Times New Roman" panose="02020603050405020304" pitchFamily="18" charset="0"/>
              </a:rPr>
              <a:t>thang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là</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số</a:t>
            </a:r>
            <a:r>
              <a:rPr lang="vi-VN" sz="3200" dirty="0" smtClean="0">
                <a:latin typeface="Times New Roman" panose="02020603050405020304" pitchFamily="18" charset="0"/>
                <a:ea typeface="Times New Roman" panose="02020603050405020304" pitchFamily="18" charset="0"/>
              </a:rPr>
              <a:t> nguyên </a:t>
            </a:r>
            <a:r>
              <a:rPr lang="vi-VN" sz="3200" dirty="0" err="1" smtClean="0">
                <a:latin typeface="Times New Roman" panose="02020603050405020304" pitchFamily="18" charset="0"/>
                <a:ea typeface="Times New Roman" panose="02020603050405020304" pitchFamily="18" charset="0"/>
              </a:rPr>
              <a:t>từ</a:t>
            </a:r>
            <a:r>
              <a:rPr lang="vi-VN" sz="3200" dirty="0">
                <a:latin typeface="Times New Roman" panose="02020603050405020304" pitchFamily="18" charset="0"/>
                <a:ea typeface="Times New Roman" panose="02020603050405020304" pitchFamily="18" charset="0"/>
              </a:rPr>
              <a:t> </a:t>
            </a:r>
            <a:r>
              <a:rPr lang="vi-VN" sz="3200" dirty="0" smtClean="0">
                <a:latin typeface="Times New Roman" panose="02020603050405020304" pitchFamily="18" charset="0"/>
                <a:ea typeface="Times New Roman" panose="02020603050405020304" pitchFamily="18" charset="0"/>
              </a:rPr>
              <a:t>0</a:t>
            </a:r>
            <a:r>
              <a:rPr lang="vi-VN" sz="3200" dirty="0" smtClean="0">
                <a:latin typeface="Times New Roman" panose="02020603050405020304" pitchFamily="18" charset="0"/>
                <a:ea typeface="Times New Roman" panose="02020603050405020304" pitchFamily="18" charset="0"/>
                <a:sym typeface="Symbol" panose="05050102010706020507" pitchFamily="18" charset="2"/>
              </a:rPr>
              <a:t></a:t>
            </a:r>
            <a:r>
              <a:rPr lang="vi-VN" sz="3200" dirty="0" smtClean="0">
                <a:latin typeface="Times New Roman" panose="02020603050405020304" pitchFamily="18" charset="0"/>
                <a:ea typeface="Times New Roman" panose="02020603050405020304" pitchFamily="18" charset="0"/>
              </a:rPr>
              <a:t>10</a:t>
            </a:r>
            <a:r>
              <a:rPr lang="vi-VN" sz="3200" dirty="0">
                <a:latin typeface="Times New Roman" panose="02020603050405020304" pitchFamily="18" charset="0"/>
                <a:ea typeface="Times New Roman" panose="02020603050405020304" pitchFamily="18" charset="0"/>
              </a:rPr>
              <a:t>?</a:t>
            </a:r>
            <a:endParaRPr lang="vi-VN" sz="3200" dirty="0"/>
          </a:p>
        </p:txBody>
      </p:sp>
      <p:sp>
        <p:nvSpPr>
          <p:cNvPr id="11" name="Hình chữ nhật 10"/>
          <p:cNvSpPr/>
          <p:nvPr/>
        </p:nvSpPr>
        <p:spPr>
          <a:xfrm>
            <a:off x="457200" y="4191000"/>
            <a:ext cx="8305800" cy="1569660"/>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n: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viên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lớp</a:t>
            </a:r>
            <a:endParaRPr lang="en-US" sz="3200" dirty="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điểm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từ</a:t>
            </a:r>
            <a:r>
              <a:rPr lang="en-US" sz="3200" dirty="0">
                <a:latin typeface="Times New Roman" pitchFamily="18" charset="0"/>
                <a:cs typeface="Times New Roman" pitchFamily="18" charset="0"/>
              </a:rPr>
              <a:t> 0</a:t>
            </a:r>
            <a:r>
              <a:rPr lang="en-US" sz="3200" dirty="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a:latin typeface="Times New Roman" pitchFamily="18" charset="0"/>
                <a:cs typeface="Times New Roman" pitchFamily="18" charset="0"/>
              </a:rPr>
              <a:t>Tìm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biết</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[n/k]=[n/11]=2</a:t>
            </a:r>
          </a:p>
        </p:txBody>
      </p:sp>
    </p:spTree>
    <p:extLst>
      <p:ext uri="{BB962C8B-B14F-4D97-AF65-F5344CB8AC3E}">
        <p14:creationId xmlns:p14="http://schemas.microsoft.com/office/powerpoint/2010/main" val="96621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453" y="1219200"/>
            <a:ext cx="7574914"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50000"/>
              </a:lnSpc>
              <a:spcBef>
                <a:spcPts val="0"/>
              </a:spcBef>
              <a:spcAft>
                <a:spcPts val="0"/>
              </a:spcAft>
              <a:buFont typeface="Arial" panose="020B0604020202020204" pitchFamily="34" charset="0"/>
              <a:buChar char="•"/>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a:t>
            </a:r>
            <a:r>
              <a:rPr lang="vi-VN" sz="3200" i="1" dirty="0"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8" name="Rectangle 7"/>
          <p:cNvSpPr/>
          <p:nvPr/>
        </p:nvSpPr>
        <p:spPr>
          <a:xfrm>
            <a:off x="827453" y="12192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nghĩa</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3568" y="198002"/>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KHÁI NIỆM</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40</a:t>
            </a:fld>
            <a:endParaRPr lang="en-US"/>
          </a:p>
        </p:txBody>
      </p:sp>
      <p:sp>
        <p:nvSpPr>
          <p:cNvPr id="9" name="TextBox 8"/>
          <p:cNvSpPr txBox="1"/>
          <p:nvPr/>
        </p:nvSpPr>
        <p:spPr>
          <a:xfrm>
            <a:off x="609600" y="2065751"/>
            <a:ext cx="8077200" cy="1569660"/>
          </a:xfrm>
          <a:prstGeom prst="rect">
            <a:avLst/>
          </a:prstGeom>
          <a:noFill/>
        </p:spPr>
        <p:txBody>
          <a:bodyPr wrap="square" rtlCol="0">
            <a:spAutoFit/>
          </a:bodyPr>
          <a:lstStyle/>
          <a:p>
            <a:pPr algn="just" fontAlgn="auto">
              <a:spcBef>
                <a:spcPts val="0"/>
              </a:spcBef>
              <a:spcAft>
                <a:spcPts val="0"/>
              </a:spcAft>
            </a:pPr>
            <a:r>
              <a:rPr lang="en-US" sz="3200" dirty="0" smtClean="0">
                <a:latin typeface="Times New Roman" pitchFamily="18" charset="0"/>
                <a:cs typeface="Times New Roman" pitchFamily="18" charset="0"/>
              </a:rPr>
              <a:t>n: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lớp</a:t>
            </a:r>
            <a:endParaRPr lang="en-US" sz="3200" dirty="0" smtClean="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0</a:t>
            </a:r>
            <a:r>
              <a:rPr lang="en-US" sz="3200" dirty="0" smtClean="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a:t>
            </a:r>
            <a:r>
              <a:rPr lang="en-US" sz="3200" baseline="-25000" dirty="0" err="1" smtClean="0">
                <a:latin typeface="Times New Roman" pitchFamily="18" charset="0"/>
                <a:cs typeface="Times New Roman" pitchFamily="18" charset="0"/>
              </a:rPr>
              <a:t>min</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biết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[n/k]=[n/11]=2</a:t>
            </a:r>
          </a:p>
        </p:txBody>
      </p:sp>
      <p:sp>
        <p:nvSpPr>
          <p:cNvPr id="3" name="Hình chữ nhật 2"/>
          <p:cNvSpPr/>
          <p:nvPr/>
        </p:nvSpPr>
        <p:spPr>
          <a:xfrm>
            <a:off x="609600" y="3740833"/>
            <a:ext cx="7924800" cy="1077218"/>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Theo NL </a:t>
            </a:r>
            <a:r>
              <a:rPr lang="en-US" sz="3200" dirty="0" err="1">
                <a:latin typeface="Times New Roman" pitchFamily="18" charset="0"/>
                <a:cs typeface="Times New Roman" pitchFamily="18" charset="0"/>
              </a:rPr>
              <a:t>chuồng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bồ</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câu</a:t>
            </a:r>
            <a:r>
              <a:rPr lang="en-US" sz="3200" dirty="0">
                <a:latin typeface="Times New Roman" pitchFamily="18" charset="0"/>
                <a:cs typeface="Times New Roman" pitchFamily="18" charset="0"/>
              </a:rPr>
              <a:t>:</a:t>
            </a:r>
          </a:p>
          <a:p>
            <a:pPr algn="ctr" fontAlgn="auto">
              <a:spcBef>
                <a:spcPts val="0"/>
              </a:spcBef>
              <a:spcAft>
                <a:spcPts val="0"/>
              </a:spcAft>
            </a:pPr>
            <a:r>
              <a:rPr lang="en-US" sz="3200" dirty="0">
                <a:latin typeface="Times New Roman" pitchFamily="18" charset="0"/>
                <a:cs typeface="Times New Roman" pitchFamily="18" charset="0"/>
              </a:rPr>
              <a:t>[n/11]=</a:t>
            </a:r>
            <a:r>
              <a:rPr lang="en-US" sz="3200" dirty="0" smtClean="0">
                <a:latin typeface="Times New Roman" pitchFamily="18" charset="0"/>
                <a:cs typeface="Times New Roman" pitchFamily="18" charset="0"/>
              </a:rPr>
              <a:t>2</a:t>
            </a:r>
            <a:endParaRPr lang="en-US" sz="3200" dirty="0">
              <a:latin typeface="Times New Roman" pitchFamily="18" charset="0"/>
              <a:cs typeface="Times New Roman" pitchFamily="18" charset="0"/>
            </a:endParaRPr>
          </a:p>
        </p:txBody>
      </p:sp>
      <p:sp>
        <p:nvSpPr>
          <p:cNvPr id="4" name="Hình chữ nhật 3"/>
          <p:cNvSpPr/>
          <p:nvPr/>
        </p:nvSpPr>
        <p:spPr>
          <a:xfrm>
            <a:off x="2209800" y="473226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sym typeface="Symbol" panose="05050102010706020507" pitchFamily="18" charset="2"/>
              </a:rPr>
              <a:t>1 &lt; n/11  </a:t>
            </a:r>
            <a:r>
              <a:rPr lang="en-US" sz="3200" dirty="0" smtClean="0">
                <a:latin typeface="Times New Roman" pitchFamily="18" charset="0"/>
                <a:cs typeface="Times New Roman" pitchFamily="18" charset="0"/>
                <a:sym typeface="Symbol" panose="05050102010706020507" pitchFamily="18" charset="2"/>
              </a:rPr>
              <a:t>2</a:t>
            </a:r>
            <a:endParaRPr lang="en-US" sz="3200" dirty="0">
              <a:latin typeface="Times New Roman" pitchFamily="18" charset="0"/>
              <a:cs typeface="Times New Roman" pitchFamily="18" charset="0"/>
              <a:sym typeface="Symbol" panose="05050102010706020507" pitchFamily="18" charset="2"/>
            </a:endParaRPr>
          </a:p>
        </p:txBody>
      </p:sp>
      <p:sp>
        <p:nvSpPr>
          <p:cNvPr id="5" name="Hình chữ nhật 4"/>
          <p:cNvSpPr/>
          <p:nvPr/>
        </p:nvSpPr>
        <p:spPr>
          <a:xfrm>
            <a:off x="2057400" y="527414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rPr>
              <a:t>11</a:t>
            </a:r>
            <a:r>
              <a:rPr lang="en-US" sz="3200" dirty="0">
                <a:latin typeface="Times New Roman" pitchFamily="18" charset="0"/>
                <a:cs typeface="Times New Roman" pitchFamily="18" charset="0"/>
                <a:sym typeface="Symbol" panose="05050102010706020507" pitchFamily="18" charset="2"/>
              </a:rPr>
              <a:t>&lt; n  </a:t>
            </a:r>
            <a:r>
              <a:rPr lang="en-US" sz="3200" dirty="0" smtClean="0">
                <a:latin typeface="Times New Roman" pitchFamily="18" charset="0"/>
                <a:cs typeface="Times New Roman" pitchFamily="18" charset="0"/>
                <a:sym typeface="Symbol" panose="05050102010706020507" pitchFamily="18" charset="2"/>
              </a:rPr>
              <a:t>22</a:t>
            </a:r>
            <a:endParaRPr lang="en-US" sz="3200" dirty="0">
              <a:latin typeface="Times New Roman" pitchFamily="18" charset="0"/>
              <a:cs typeface="Times New Roman" pitchFamily="18" charset="0"/>
              <a:sym typeface="Symbol" panose="05050102010706020507" pitchFamily="18" charset="2"/>
            </a:endParaRPr>
          </a:p>
        </p:txBody>
      </p:sp>
      <p:sp>
        <p:nvSpPr>
          <p:cNvPr id="8" name="Hình chữ nhật 7"/>
          <p:cNvSpPr/>
          <p:nvPr/>
        </p:nvSpPr>
        <p:spPr>
          <a:xfrm>
            <a:off x="3124200" y="5870400"/>
            <a:ext cx="2089033" cy="584775"/>
          </a:xfrm>
          <a:prstGeom prst="rect">
            <a:avLst/>
          </a:prstGeom>
        </p:spPr>
        <p:txBody>
          <a:bodyPr wrap="none">
            <a:spAutoFit/>
          </a:bodyPr>
          <a:lstStyle/>
          <a:p>
            <a:pPr algn="ctr" fontAlgn="auto">
              <a:spcBef>
                <a:spcPts val="0"/>
              </a:spcBef>
              <a:spcAft>
                <a:spcPts val="0"/>
              </a:spcAft>
            </a:pPr>
            <a:r>
              <a:rPr lang="en-US" sz="3200" dirty="0">
                <a:latin typeface="Times New Roman" pitchFamily="18" charset="0"/>
                <a:cs typeface="Times New Roman" pitchFamily="18" charset="0"/>
                <a:sym typeface="Symbol" panose="05050102010706020507" pitchFamily="18" charset="2"/>
              </a:rPr>
              <a: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=12</a:t>
            </a:r>
          </a:p>
        </p:txBody>
      </p:sp>
    </p:spTree>
    <p:extLst>
      <p:ext uri="{BB962C8B-B14F-4D97-AF65-F5344CB8AC3E}">
        <p14:creationId xmlns:p14="http://schemas.microsoft.com/office/powerpoint/2010/main" val="1732182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3" grpId="0"/>
      <p:bldP spid="4" grpId="0"/>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cách</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sắp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đặt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có</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thứ</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tự</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hoán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vị</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hoán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vị</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P</a:t>
            </a:r>
            <a:r>
              <a:rPr lang="en-US" sz="2800" baseline="-25000" dirty="0" err="1" smtClean="0">
                <a:solidFill>
                  <a:schemeClr val="tx2"/>
                </a:solidFill>
                <a:latin typeface="Times New Roman" panose="02020603050405020304" pitchFamily="18" charset="0"/>
                <a:cs typeface="Times New Roman" panose="02020603050405020304" pitchFamily="18" charset="0"/>
              </a:rPr>
              <a:t>n</a:t>
            </a:r>
            <a:r>
              <a:rPr lang="en-US" sz="2800" baseline="-250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41</a:t>
            </a:fld>
            <a:endParaRPr lang="en-US"/>
          </a:p>
        </p:txBody>
      </p:sp>
      <p:sp>
        <p:nvSpPr>
          <p:cNvPr id="42" name="TextBox 43"/>
          <p:cNvSpPr txBox="1">
            <a:spLocks noChangeArrowheads="1"/>
          </p:cNvSpPr>
          <p:nvPr/>
        </p:nvSpPr>
        <p:spPr bwMode="auto">
          <a:xfrm>
            <a:off x="609600" y="4191000"/>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Ví</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dụ</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khung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xanh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đỏ</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vàng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Hỏi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cách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treo</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a:t>
            </a:r>
            <a:endParaRPr lang="vi-VN" alt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smtClean="0"/>
              <a:t> </a:t>
            </a:r>
            <a:r>
              <a:rPr lang="en-US" sz="3200" dirty="0" smtClean="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smtClean="0">
                <a:solidFill>
                  <a:srgbClr val="00B050"/>
                </a:solidFill>
                <a:latin typeface="Times New Roman" pitchFamily="18" charset="0"/>
                <a:cs typeface="Times New Roman" pitchFamily="18" charset="0"/>
              </a:rPr>
              <a:t>Số</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cách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chọn</a:t>
            </a:r>
            <a:r>
              <a:rPr lang="en-US" sz="2800" dirty="0" smtClean="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smtClean="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smtClean="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smtClean="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smtClean="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 = </a:t>
            </a:r>
            <a:r>
              <a:rPr lang="en-US" sz="4400" dirty="0" smtClean="0">
                <a:latin typeface="Segoe UI" panose="020B0502040204020203" pitchFamily="34" charset="0"/>
                <a:cs typeface="Segoe UI" panose="020B0502040204020203" pitchFamily="34" charset="0"/>
              </a:rPr>
              <a:t>1.2</a:t>
            </a:r>
            <a:r>
              <a:rPr lang="en-US" sz="4400" dirty="0">
                <a:latin typeface="Segoe UI" panose="020B0502040204020203" pitchFamily="34" charset="0"/>
                <a:cs typeface="Segoe UI" panose="020B0502040204020203" pitchFamily="34" charset="0"/>
              </a:rPr>
              <a:t>…(n-1).n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smtClean="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tx1"/>
                </a:solidFill>
                <a:effectLst/>
                <a:latin typeface="Arial" panose="020B0604020202020204" pitchFamily="34" charset="0"/>
              </a:rPr>
              <a:t>0! = 1</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42</a:t>
            </a:fld>
            <a:endParaRPr lang="en-US"/>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43</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1: </a:t>
            </a:r>
            <a:r>
              <a:rPr lang="vi-VN" sz="3200" dirty="0" smtClean="0">
                <a:latin typeface="Times New Roman" pitchFamily="18" charset="0"/>
                <a:cs typeface="Times New Roman" pitchFamily="18" charset="0"/>
              </a:rPr>
              <a:t>Một đoàn khách du lịch dự định đến tham quan</a:t>
            </a:r>
            <a:r>
              <a:rPr lang="en-US" sz="3200" dirty="0" smtClean="0">
                <a:latin typeface="Times New Roman" pitchFamily="18" charset="0"/>
                <a:cs typeface="Times New Roman" pitchFamily="18" charset="0"/>
              </a:rPr>
              <a:t> 7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A,B,C,D,E,F,G.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err="1" smtClean="0">
                <a:solidFill>
                  <a:srgbClr val="00B050"/>
                </a:solidFill>
                <a:latin typeface="Times New Roman" pitchFamily="18" charset="0"/>
                <a:cs typeface="Times New Roman" pitchFamily="18" charset="0"/>
              </a:rPr>
              <a:t>Giải</a:t>
            </a:r>
            <a:r>
              <a:rPr lang="en-US" sz="3200" dirty="0" smtClean="0">
                <a:solidFill>
                  <a:srgbClr val="00B050"/>
                </a:solidFill>
                <a:latin typeface="Times New Roman" pitchFamily="18" charset="0"/>
                <a:cs typeface="Times New Roman" pitchFamily="18" charset="0"/>
              </a:rPr>
              <a:t>:</a:t>
            </a:r>
          </a:p>
          <a:p>
            <a:pPr>
              <a:lnSpc>
                <a:spcPct val="90000"/>
              </a:lnSpc>
            </a:pP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cách họ chọn thứ tự tham quan là một </a:t>
            </a:r>
            <a:r>
              <a:rPr lang="en-US" sz="3200" dirty="0" smtClean="0">
                <a:latin typeface="Times New Roman" pitchFamily="18" charset="0"/>
                <a:cs typeface="Times New Roman" pitchFamily="18" charset="0"/>
              </a:rPr>
              <a:t>h</a:t>
            </a:r>
            <a:r>
              <a:rPr lang="vi-VN" sz="3200" dirty="0" smtClean="0">
                <a:latin typeface="Times New Roman" pitchFamily="18" charset="0"/>
                <a:cs typeface="Times New Roman" pitchFamily="18" charset="0"/>
              </a:rPr>
              <a:t>oán vị của tập</a:t>
            </a:r>
            <a:r>
              <a:rPr lang="en-US" sz="3200" dirty="0" smtClean="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Do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P</a:t>
            </a:r>
            <a:r>
              <a:rPr lang="en-US" sz="3200" baseline="-25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7!=5040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0690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tập</a:t>
            </a:r>
            <a:r>
              <a:rPr lang="en-US" sz="2800" b="1" i="1" u="sng" dirty="0" smtClean="0">
                <a:solidFill>
                  <a:schemeClr val="tx2"/>
                </a:solidFill>
                <a:latin typeface="Times New Roman" panose="02020603050405020304" pitchFamily="18" charset="0"/>
                <a:cs typeface="Times New Roman" panose="02020603050405020304" pitchFamily="18" charset="0"/>
              </a:rPr>
              <a:t> con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(0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tổ</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S</a:t>
            </a:r>
            <a:r>
              <a:rPr lang="en-US" sz="2800" b="1" dirty="0" err="1" smtClean="0">
                <a:solidFill>
                  <a:schemeClr val="tx2"/>
                </a:solidFill>
                <a:latin typeface="Times New Roman" panose="02020603050405020304" pitchFamily="18" charset="0"/>
                <a:cs typeface="Times New Roman" panose="02020603050405020304" pitchFamily="18" charset="0"/>
              </a:rPr>
              <a:t>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tổ</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44</a:t>
            </a:fld>
            <a:endParaRPr lang="en-US"/>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spid="_x0000_s47146" name="Equation" r:id="rId4" imgW="241200" imgH="279360" progId="Equation.DSMT4">
                  <p:embed/>
                </p:oleObj>
              </mc:Choice>
              <mc:Fallback>
                <p:oleObj name="Equation" r:id="rId4" imgW="24120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c.Tính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45</a:t>
            </a:fld>
            <a:endParaRPr lang="en-US"/>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spid="_x0000_s104656" name="Equation" r:id="rId4" imgW="2145960" imgH="533160" progId="Equation.DSMT4">
                  <p:embed/>
                </p:oleObj>
              </mc:Choice>
              <mc:Fallback>
                <p:oleObj name="Equation" r:id="rId4" imgW="214596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spid="_x0000_s104657" name="Equation" r:id="rId6" imgW="1714320" imgH="279360" progId="Equation.DSMT4">
                  <p:embed/>
                </p:oleObj>
              </mc:Choice>
              <mc:Fallback>
                <p:oleObj name="Equation" r:id="rId6" imgW="171432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spid="_x0000_s104658" name="Equation" r:id="rId8" imgW="2133360" imgH="279360" progId="Equation.DSMT4">
                  <p:embed/>
                </p:oleObj>
              </mc:Choice>
              <mc:Fallback>
                <p:oleObj name="Equation" r:id="rId8" imgW="213336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spid="_x0000_s104659" name="Equation" r:id="rId10" imgW="1041120" imgH="279360" progId="Equation.DSMT4">
                  <p:embed/>
                </p:oleObj>
              </mc:Choice>
              <mc:Fallback>
                <p:oleObj name="Equation" r:id="rId10" imgW="1041120" imgH="27936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spid="_x0000_s104660" name="Equation" r:id="rId12" imgW="914400" imgH="279360" progId="Equation.DSMT4">
                  <p:embed/>
                </p:oleObj>
              </mc:Choice>
              <mc:Fallback>
                <p:oleObj name="Equation" r:id="rId12" imgW="914400" imgH="27936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10257" y="1206797"/>
            <a:ext cx="4709592" cy="2831803"/>
          </a:xfrm>
          <a:ln>
            <a:noFill/>
          </a:ln>
          <a:effectLst/>
        </p:spPr>
        <p:txBody>
          <a:bodyPr/>
          <a:lstStyle/>
          <a:p>
            <a:pPr algn="just">
              <a:buNone/>
            </a:pPr>
            <a:r>
              <a:rPr lang="vi-VN" b="1" dirty="0" smtClean="0">
                <a:solidFill>
                  <a:srgbClr val="00B050"/>
                </a:solidFill>
                <a:latin typeface="Times New Roman" pitchFamily="18" charset="0"/>
                <a:cs typeface="Times New Roman" pitchFamily="18" charset="0"/>
              </a:rPr>
              <a:t>Ví dụ: </a:t>
            </a:r>
            <a:r>
              <a:rPr lang="vi-VN" b="1" dirty="0" smtClean="0">
                <a:solidFill>
                  <a:schemeClr val="accent1">
                    <a:lumMod val="50000"/>
                  </a:schemeClr>
                </a:solidFill>
                <a:latin typeface="Times New Roman" pitchFamily="18" charset="0"/>
                <a:cs typeface="Times New Roman" pitchFamily="18" charset="0"/>
              </a:rPr>
              <a:t>Cho tập A gồm 4</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số tự nhiên {1,2,3,4}.</a:t>
            </a:r>
            <a:r>
              <a:rPr lang="en-US" b="1" dirty="0" smtClean="0">
                <a:solidFill>
                  <a:schemeClr val="accent1">
                    <a:lumMod val="50000"/>
                  </a:schemeClr>
                </a:solidFill>
                <a:latin typeface="Times New Roman" pitchFamily="18" charset="0"/>
                <a:cs typeface="Times New Roman" pitchFamily="18" charset="0"/>
              </a:rPr>
              <a:t> </a:t>
            </a:r>
            <a:r>
              <a:rPr lang="vi-VN" b="1" dirty="0" smtClean="0">
                <a:solidFill>
                  <a:schemeClr val="accent1">
                    <a:lumMod val="50000"/>
                  </a:schemeClr>
                </a:solidFill>
                <a:latin typeface="Times New Roman" pitchFamily="18" charset="0"/>
                <a:cs typeface="Times New Roman" pitchFamily="18" charset="0"/>
              </a:rPr>
              <a:t>Tìm</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tất cả các tập con của A</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sao cho các tập con chỉ có</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3 phần tử</a:t>
            </a:r>
            <a:r>
              <a:rPr lang="vi-VN" b="1" dirty="0">
                <a:solidFill>
                  <a:schemeClr val="accent1">
                    <a:lumMod val="50000"/>
                  </a:schemeClr>
                </a:solidFill>
                <a:latin typeface="Times New Roman" pitchFamily="18" charset="0"/>
                <a:cs typeface="Times New Roman" pitchFamily="18" charset="0"/>
              </a:rPr>
              <a:t>.</a:t>
            </a:r>
            <a:endParaRPr lang="vi-VN" b="1" dirty="0" smtClean="0">
              <a:solidFill>
                <a:schemeClr val="accent1">
                  <a:lumMod val="50000"/>
                </a:schemeClr>
              </a:solidFill>
              <a:latin typeface="Times New Roman" pitchFamily="18" charset="0"/>
              <a:cs typeface="Times New Roman" pitchFamily="18" charset="0"/>
            </a:endParaRP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t>1</a:t>
            </a:r>
            <a:endParaRPr lang="en-US" b="1"/>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4</a:t>
            </a:r>
            <a:endParaRPr lang="en-US" b="1" dirty="0"/>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smtClean="0">
                    <a:solidFill>
                      <a:srgbClr val="C00000"/>
                    </a:solidFill>
                    <a:latin typeface="Times New Roman" pitchFamily="18" charset="0"/>
                    <a:cs typeface="Times New Roman" pitchFamily="18" charset="0"/>
                    <a:sym typeface="Symbol" pitchFamily="18" charset="2"/>
                  </a:rPr>
                  <a:t>Số </a:t>
                </a:r>
                <a:r>
                  <a:rPr lang="vi-VN" i="1" dirty="0" err="1" smtClean="0">
                    <a:solidFill>
                      <a:srgbClr val="C00000"/>
                    </a:solidFill>
                    <a:latin typeface="Times New Roman" pitchFamily="18" charset="0"/>
                    <a:cs typeface="Times New Roman" pitchFamily="18" charset="0"/>
                    <a:sym typeface="Symbol" pitchFamily="18" charset="2"/>
                  </a:rPr>
                  <a:t>tập</a:t>
                </a:r>
                <a:r>
                  <a:rPr lang="vi-VN" i="1" dirty="0" smtClean="0">
                    <a:solidFill>
                      <a:srgbClr val="C00000"/>
                    </a:solidFill>
                    <a:latin typeface="Times New Roman" pitchFamily="18" charset="0"/>
                    <a:cs typeface="Times New Roman" pitchFamily="18" charset="0"/>
                    <a:sym typeface="Symbol" pitchFamily="18" charset="2"/>
                  </a:rPr>
                  <a:t> con </a:t>
                </a:r>
                <a:r>
                  <a:rPr lang="vi-VN" i="1" dirty="0" err="1" smtClean="0">
                    <a:solidFill>
                      <a:srgbClr val="C00000"/>
                    </a:solidFill>
                    <a:latin typeface="Times New Roman" pitchFamily="18" charset="0"/>
                    <a:cs typeface="Times New Roman" pitchFamily="18" charset="0"/>
                    <a:sym typeface="Symbol" pitchFamily="18" charset="2"/>
                  </a:rPr>
                  <a:t>có</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thể</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tìm</a:t>
                </a:r>
                <a:endParaRPr lang="vi-VN" i="1" dirty="0">
                  <a:solidFill>
                    <a:srgbClr val="C00000"/>
                  </a:solidFill>
                  <a:latin typeface="Times New Roman" pitchFamily="18" charset="0"/>
                  <a:cs typeface="Times New Roman" pitchFamily="18" charset="0"/>
                  <a:sym typeface="Symbol" pitchFamily="18" charset="2"/>
                </a:endParaRPr>
              </a:p>
              <a:p>
                <a:pPr>
                  <a:buFont typeface="Wingdings" panose="05000000000000000000" pitchFamily="2" charset="2"/>
                  <a:buNone/>
                </a:pPr>
                <a:r>
                  <a:rPr lang="vi-VN" i="1" dirty="0" err="1" smtClean="0">
                    <a:solidFill>
                      <a:srgbClr val="C00000"/>
                    </a:solidFill>
                    <a:latin typeface="Times New Roman" pitchFamily="18" charset="0"/>
                    <a:cs typeface="Times New Roman" pitchFamily="18" charset="0"/>
                    <a:sym typeface="Symbol" pitchFamily="18" charset="2"/>
                  </a:rPr>
                  <a:t>được</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là</a:t>
                </a:r>
                <a:r>
                  <a:rPr lang="vi-VN" i="1" dirty="0" smtClean="0">
                    <a:solidFill>
                      <a:srgbClr val="C00000"/>
                    </a:solidFill>
                    <a:latin typeface="Times New Roman" pitchFamily="18" charset="0"/>
                    <a:cs typeface="Times New Roman" pitchFamily="18" charset="0"/>
                    <a:sym typeface="Symbol" pitchFamily="18" charset="2"/>
                  </a:rPr>
                  <a:t> </a:t>
                </a:r>
                <a14:m>
                  <m:oMath xmlns:m="http://schemas.openxmlformats.org/officeDocument/2006/math">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smtClean="0">
                    <a:solidFill>
                      <a:srgbClr val="C00000"/>
                    </a:solidFill>
                    <a:latin typeface="Times New Roman" pitchFamily="18" charset="0"/>
                    <a:cs typeface="Times New Roman" pitchFamily="18" charset="0"/>
                    <a:sym typeface="Symbol" pitchFamily="18" charset="2"/>
                  </a:rPr>
                  <a:t>=4</a:t>
                </a:r>
                <a:endParaRPr lang="en-US" i="1" dirty="0" smtClean="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
        <p:nvSpPr>
          <p:cNvPr id="29" name="Slide Number Placeholder 28"/>
          <p:cNvSpPr>
            <a:spLocks noGrp="1"/>
          </p:cNvSpPr>
          <p:nvPr>
            <p:ph type="sldNum" sz="quarter" idx="12"/>
          </p:nvPr>
        </p:nvSpPr>
        <p:spPr/>
        <p:txBody>
          <a:bodyPr/>
          <a:lstStyle/>
          <a:p>
            <a:fld id="{0E1FD8CC-78BD-4CB7-9BCD-7BD27FCA505A}" type="slidenum">
              <a:rPr lang="en-US" smtClean="0"/>
              <a:pPr/>
              <a:t>46</a:t>
            </a:fld>
            <a:endParaRPr lang="en-US"/>
          </a:p>
        </p:txBody>
      </p:sp>
    </p:spTree>
    <p:extLst>
      <p:ext uri="{BB962C8B-B14F-4D97-AF65-F5344CB8AC3E}">
        <p14:creationId xmlns:p14="http://schemas.microsoft.com/office/powerpoint/2010/main" val="301219234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C, bạn sẽ có bao nhiêu đoạn thẳng được tạo </a:t>
            </a:r>
            <a:r>
              <a:rPr lang="vi-VN" sz="3200" dirty="0" smtClean="0">
                <a:solidFill>
                  <a:srgbClr val="002060"/>
                </a:solidFill>
                <a:latin typeface="Times New Roman" pitchFamily="18" charset="0"/>
                <a:cs typeface="Times New Roman" pitchFamily="18" charset="0"/>
              </a:rPr>
              <a:t>ra</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tổ </a:t>
            </a:r>
            <a:r>
              <a:rPr lang="vi-VN" sz="3200" dirty="0">
                <a:solidFill>
                  <a:srgbClr val="002060"/>
                </a:solidFill>
                <a:latin typeface="Times New Roman" pitchFamily="18" charset="0"/>
                <a:cs typeface="Times New Roman" pitchFamily="18" charset="0"/>
              </a:rPr>
              <a:t>hợp chập 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2140" name="Equation" r:id="rId4" imgW="444240" imgH="241200" progId="Equation.DSMT4">
                  <p:embed/>
                </p:oleObj>
              </mc:Choice>
              <mc:Fallback>
                <p:oleObj name="Equation" r:id="rId4" imgW="4442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bộ</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(1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sắp</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thứ</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tự</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i="1" u="sng" dirty="0" err="1" smtClean="0">
                <a:solidFill>
                  <a:schemeClr val="tx2"/>
                </a:solidFill>
                <a:latin typeface="Times New Roman" panose="02020603050405020304" pitchFamily="18" charset="0"/>
                <a:cs typeface="Times New Roman" panose="02020603050405020304" pitchFamily="18" charset="0"/>
              </a:rPr>
              <a:t>chỉnh</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chỉnh</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48</a:t>
            </a:fld>
            <a:endParaRPr lang="en-US" dirty="0"/>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spid="_x0000_s134187" name="Equation" r:id="rId4" imgW="241200" imgH="279360" progId="Equation.DSMT4">
                  <p:embed/>
                </p:oleObj>
              </mc:Choice>
              <mc:Fallback>
                <p:oleObj name="Equation" r:id="rId4" imgW="24120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49</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spid="_x0000_s135211" name="Equation" r:id="rId4" imgW="1930320" imgH="533160" progId="Equation.DSMT4">
                  <p:embed/>
                </p:oleObj>
              </mc:Choice>
              <mc:Fallback>
                <p:oleObj name="Equation" r:id="rId4" imgW="193032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h</a:t>
            </a:r>
            <a:r>
              <a:rPr lang="vi-VN" sz="2800" dirty="0" smtClean="0">
                <a:latin typeface="Times New Roman" pitchFamily="18" charset="0"/>
                <a:cs typeface="Times New Roman" pitchFamily="18" charset="0"/>
              </a:rPr>
              <a:t>ai </a:t>
            </a:r>
            <a:r>
              <a:rPr lang="vi-VN" sz="2800" dirty="0">
                <a:latin typeface="Times New Roman" pitchFamily="18" charset="0"/>
                <a:cs typeface="Times New Roman" pitchFamily="18" charset="0"/>
              </a:rPr>
              <a:t>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65626"/>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Ví</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dụ</a:t>
            </a:r>
            <a:r>
              <a:rPr lang="en-US" sz="3200" b="1" dirty="0" smtClean="0">
                <a:solidFill>
                  <a:srgbClr val="00B050"/>
                </a:solidFill>
                <a:latin typeface="Times New Roman" pitchFamily="18" charset="0"/>
                <a:ea typeface="Segoe UI" pitchFamily="34" charset="0"/>
                <a:cs typeface="Times New Roman" pitchFamily="18" charset="0"/>
              </a:rPr>
              <a:t>:</a:t>
            </a:r>
            <a:endParaRPr lang="vi-VN" sz="3200" b="1" dirty="0">
              <a:solidFill>
                <a:srgbClr val="00B050"/>
              </a:solidFill>
              <a:latin typeface="Times New Roman" pitchFamily="18" charset="0"/>
              <a:ea typeface="Segoe UI" pitchFamily="34" charset="0"/>
              <a:cs typeface="Times New Roman" pitchFamily="18" charset="0"/>
            </a:endParaRPr>
          </a:p>
        </p:txBody>
      </p:sp>
      <p:sp>
        <p:nvSpPr>
          <p:cNvPr id="9" name="Rectangle 8"/>
          <p:cNvSpPr/>
          <p:nvPr/>
        </p:nvSpPr>
        <p:spPr>
          <a:xfrm>
            <a:off x="179513" y="1463489"/>
            <a:ext cx="8964487" cy="5009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Ghi </a:t>
            </a:r>
            <a:r>
              <a:rPr lang="vi-VN"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87824" y="126032"/>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50</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a:t>
            </a:r>
            <a:r>
              <a:rPr lang="vi-VN" sz="3200" dirty="0" smtClean="0">
                <a:solidFill>
                  <a:srgbClr val="002060"/>
                </a:solidFill>
                <a:latin typeface="Times New Roman" pitchFamily="18" charset="0"/>
                <a:cs typeface="Times New Roman" pitchFamily="18" charset="0"/>
              </a:rPr>
              <a:t>C</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sẽ </a:t>
            </a:r>
            <a:r>
              <a:rPr lang="en-US" sz="3200" dirty="0" err="1" smtClean="0">
                <a:solidFill>
                  <a:srgbClr val="002060"/>
                </a:solidFill>
                <a:latin typeface="Times New Roman" pitchFamily="18" charset="0"/>
                <a:cs typeface="Times New Roman" pitchFamily="18" charset="0"/>
              </a:rPr>
              <a:t>lập</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bao</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nhiêu </a:t>
            </a:r>
            <a:r>
              <a:rPr lang="en-US" sz="3200" dirty="0" smtClean="0">
                <a:solidFill>
                  <a:srgbClr val="002060"/>
                </a:solidFill>
                <a:latin typeface="Times New Roman" pitchFamily="18" charset="0"/>
                <a:cs typeface="Times New Roman" pitchFamily="18" charset="0"/>
              </a:rPr>
              <a:t>vector?</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chỉnh</a:t>
            </a:r>
            <a:r>
              <a:rPr lang="vi-VN" sz="3200" dirty="0" smtClean="0">
                <a:solidFill>
                  <a:srgbClr val="002060"/>
                </a:solidFill>
                <a:latin typeface="Times New Roman" pitchFamily="18" charset="0"/>
                <a:cs typeface="Times New Roman" pitchFamily="18" charset="0"/>
              </a:rPr>
              <a:t>chập </a:t>
            </a:r>
            <a:r>
              <a:rPr lang="vi-VN" sz="3200" dirty="0">
                <a:solidFill>
                  <a:srgbClr val="002060"/>
                </a:solidFill>
                <a:latin typeface="Times New Roman" pitchFamily="18" charset="0"/>
                <a:cs typeface="Times New Roman" pitchFamily="18" charset="0"/>
              </a:rPr>
              <a:t>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6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6235" name="Equation" r:id="rId4" imgW="444240" imgH="241200" progId="Equation.DSMT4">
                  <p:embed/>
                </p:oleObj>
              </mc:Choice>
              <mc:Fallback>
                <p:oleObj name="Equation" r:id="rId4" imgW="44424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D9369064-905F-44AE-BE62-E62CB83BB352}" type="slidenum">
              <a:rPr lang="en-US" smtClean="0"/>
              <a:pPr/>
              <a:t>51</a:t>
            </a:fld>
            <a:endParaRPr lang="en-US"/>
          </a:p>
        </p:txBody>
      </p:sp>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pPr marL="0" indent="0" eaLnBrk="1" hangingPunct="1">
              <a:buNone/>
            </a:pPr>
            <a:r>
              <a:rPr lang="en-US" b="1" dirty="0" err="1" smtClean="0">
                <a:solidFill>
                  <a:srgbClr val="FF0000"/>
                </a:solidFill>
                <a:latin typeface="Times New Roman" pitchFamily="18" charset="0"/>
                <a:cs typeface="Times New Roman" pitchFamily="18" charset="0"/>
              </a:rPr>
              <a:t>Định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lý</a:t>
            </a:r>
            <a:r>
              <a:rPr lang="en-US" b="1" dirty="0" smtClean="0">
                <a:solidFill>
                  <a:srgbClr val="FF0000"/>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 b </a:t>
            </a:r>
            <a:r>
              <a:rPr lang="en-US" b="1" dirty="0" smtClean="0">
                <a:latin typeface="Times New Roman" pitchFamily="18" charset="0"/>
                <a:cs typeface="Times New Roman" pitchFamily="18" charset="0"/>
                <a:sym typeface="Symbol" pitchFamily="18" charset="2"/>
              </a:rPr>
              <a:t></a:t>
            </a:r>
            <a:r>
              <a:rPr lang="en-US" b="1" dirty="0" smtClean="0">
                <a:latin typeface="Times New Roman" pitchFamily="18" charset="0"/>
                <a:cs typeface="Times New Roman" pitchFamily="18" charset="0"/>
              </a:rPr>
              <a:t> R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n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số</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a:t>
            </a:r>
          </a:p>
          <a:p>
            <a:pPr>
              <a:buNone/>
            </a:pPr>
            <a:endParaRPr lang="en-US" sz="1600" dirty="0" smtClean="0"/>
          </a:p>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spid="_x0000_s157780"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spid="_x0000_s157781"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18011" y="4228839"/>
                <a:ext cx="8725989" cy="201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r>
                                <a:rPr lang="en-US" sz="3200" b="1" i="1" smtClean="0">
                                  <a:latin typeface="Cambria Math" panose="02040503050406030204" pitchFamily="18" charset="0"/>
                                </a:rPr>
                                <m:t>𝒂</m:t>
                              </m:r>
                              <m:r>
                                <a:rPr lang="pt-BR" sz="3200" i="1" smtClean="0">
                                  <a:latin typeface="Cambria Math" panose="02040503050406030204" pitchFamily="18" charset="0"/>
                                </a:rPr>
                                <m:t>+</m:t>
                              </m:r>
                              <m:r>
                                <a:rPr lang="en-US" sz="3200" b="1" i="1" smtClean="0">
                                  <a:latin typeface="Cambria Math" panose="02040503050406030204" pitchFamily="18" charset="0"/>
                                </a:rPr>
                                <m:t>𝒃</m:t>
                              </m:r>
                            </m:e>
                          </m:d>
                        </m:e>
                        <m:sup>
                          <m:r>
                            <a:rPr lang="en-US" sz="3200" b="1" i="1" smtClean="0">
                              <a:latin typeface="Cambria Math" panose="02040503050406030204" pitchFamily="18" charset="0"/>
                            </a:rPr>
                            <m:t>𝟐</m:t>
                          </m:r>
                        </m:sup>
                      </m:sSup>
                      <m:r>
                        <a:rPr lang="pt-BR" sz="3200" i="1" smtClean="0">
                          <a:latin typeface="Cambria Math" panose="02040503050406030204" pitchFamily="18" charset="0"/>
                        </a:rPr>
                        <m:t>=</m:t>
                      </m:r>
                      <m:nary>
                        <m:naryPr>
                          <m:chr m:val="∑"/>
                          <m:ctrlPr>
                            <a:rPr lang="pt-BR" sz="3200" i="1" smtClean="0">
                              <a:latin typeface="Cambria Math" panose="02040503050406030204" pitchFamily="18" charset="0"/>
                            </a:rPr>
                          </m:ctrlPr>
                        </m:naryPr>
                        <m:sub>
                          <m:r>
                            <a:rPr lang="pt-BR" sz="3200" i="1" smtClean="0">
                              <a:latin typeface="Cambria Math" panose="02040503050406030204" pitchFamily="18" charset="0"/>
                            </a:rPr>
                            <m:t>𝑘</m:t>
                          </m:r>
                          <m:r>
                            <a:rPr lang="pt-BR" sz="3200" i="1" smtClean="0">
                              <a:latin typeface="Cambria Math" panose="02040503050406030204" pitchFamily="18" charset="0"/>
                            </a:rPr>
                            <m:t>=0</m:t>
                          </m:r>
                        </m:sub>
                        <m:sup>
                          <m:r>
                            <a:rPr lang="en-US" sz="3200" b="1" i="1" smtClean="0">
                              <a:latin typeface="Cambria Math" panose="02040503050406030204" pitchFamily="18" charset="0"/>
                            </a:rPr>
                            <m:t>𝟐</m:t>
                          </m:r>
                        </m:sup>
                        <m:e>
                          <m:sSup>
                            <m:sSupPr>
                              <m:ctrlPr>
                                <a:rPr lang="pt-BR" sz="3200" i="1" smtClean="0">
                                  <a:latin typeface="Cambria Math" panose="02040503050406030204" pitchFamily="18" charset="0"/>
                                </a:rPr>
                              </m:ctrlPr>
                            </m:sSupPr>
                            <m:e>
                              <m:sSubSup>
                                <m:sSubSupPr>
                                  <m:ctrlPr>
                                    <a:rPr lang="en-US" sz="3200" i="1">
                                      <a:latin typeface="Cambria Math" panose="02040503050406030204" pitchFamily="18" charset="0"/>
                                    </a:rPr>
                                  </m:ctrlPr>
                                </m:sSubSupPr>
                                <m:e>
                                  <m:r>
                                    <a:rPr lang="en-US" sz="3200" i="1">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𝒌</m:t>
                                  </m:r>
                                </m:sup>
                              </m:sSubSup>
                              <m:r>
                                <a:rPr lang="vi-VN" sz="3200" b="1" i="1" smtClean="0">
                                  <a:latin typeface="Cambria Math" panose="02040503050406030204" pitchFamily="18" charset="0"/>
                                </a:rPr>
                                <m:t>𝒂</m:t>
                              </m:r>
                            </m:e>
                            <m:sup>
                              <m:r>
                                <a:rPr lang="vi-VN" sz="3200" b="1" i="1" smtClean="0">
                                  <a:latin typeface="Cambria Math" panose="02040503050406030204" pitchFamily="18" charset="0"/>
                                </a:rPr>
                                <m:t>𝒏</m:t>
                              </m:r>
                              <m:r>
                                <a:rPr lang="vi-VN" sz="3200" b="1" i="1" smtClean="0">
                                  <a:latin typeface="Cambria Math" panose="02040503050406030204" pitchFamily="18" charset="0"/>
                                </a:rPr>
                                <m:t>−</m:t>
                              </m:r>
                              <m:r>
                                <a:rPr lang="vi-VN" sz="3200" b="1" i="1" smtClean="0">
                                  <a:latin typeface="Cambria Math" panose="02040503050406030204" pitchFamily="18" charset="0"/>
                                </a:rPr>
                                <m:t>𝒌</m:t>
                              </m:r>
                            </m:sup>
                          </m:sSup>
                          <m:sSup>
                            <m:sSupPr>
                              <m:ctrlPr>
                                <a:rPr lang="pt-BR" sz="3200" i="1" smtClean="0">
                                  <a:latin typeface="Cambria Math" panose="02040503050406030204" pitchFamily="18" charset="0"/>
                                </a:rPr>
                              </m:ctrlPr>
                            </m:sSupPr>
                            <m:e>
                              <m:r>
                                <a:rPr lang="vi-VN" sz="3200" b="1" i="1" smtClean="0">
                                  <a:latin typeface="Cambria Math" panose="02040503050406030204" pitchFamily="18" charset="0"/>
                                </a:rPr>
                                <m:t>𝒃</m:t>
                              </m:r>
                            </m:e>
                            <m:sup>
                              <m:r>
                                <a:rPr lang="pt-BR" sz="3200" i="1" smtClean="0">
                                  <a:latin typeface="Cambria Math" panose="02040503050406030204" pitchFamily="18" charset="0"/>
                                </a:rPr>
                                <m:t>𝑘</m:t>
                              </m:r>
                            </m:sup>
                          </m:sSup>
                          <m:r>
                            <a:rPr lang="en-US" sz="3200" b="1" i="1" smtClean="0">
                              <a:latin typeface="Cambria Math" panose="02040503050406030204" pitchFamily="18" charset="0"/>
                            </a:rPr>
                            <m:t>=</m:t>
                          </m:r>
                        </m:e>
                      </m:nary>
                    </m:oMath>
                  </m:oMathPara>
                </a14:m>
                <a:endParaRPr lang="en-US" sz="3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1" i="0"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𝟎</m:t>
                          </m:r>
                        </m:sup>
                      </m:sSub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𝒂</m:t>
                          </m:r>
                        </m:e>
                        <m:sup>
                          <m:r>
                            <a:rPr lang="en-US" sz="3200" b="1" i="1" smtClean="0">
                              <a:latin typeface="Cambria Math" panose="02040503050406030204" pitchFamily="18" charset="0"/>
                            </a:rPr>
                            <m:t>𝟐</m:t>
                          </m:r>
                        </m:sup>
                      </m:s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𝒃</m:t>
                          </m:r>
                        </m:e>
                        <m:sup>
                          <m:r>
                            <a:rPr lang="en-US" sz="3200" b="1" i="1" smtClean="0">
                              <a:latin typeface="Cambria Math" panose="02040503050406030204" pitchFamily="18" charset="0"/>
                            </a:rPr>
                            <m:t>𝟎</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𝟏</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𝟏</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𝟏</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𝟐</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𝟎</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𝟐</m:t>
                          </m:r>
                        </m:sup>
                      </m:sSup>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m:t>
                          </m:r>
                          <m:r>
                            <a:rPr lang="vi-VN" sz="3200" b="1" i="1" dirty="0" smtClean="0">
                              <a:latin typeface="Cambria Math" panose="02040503050406030204" pitchFamily="18" charset="0"/>
                            </a:rPr>
                            <m:t>𝒂</m:t>
                          </m:r>
                        </m:e>
                        <m:sup>
                          <m:r>
                            <a:rPr lang="vi-VN" sz="3200" i="1" dirty="0" smtClean="0">
                              <a:latin typeface="Cambria Math" panose="02040503050406030204" pitchFamily="18" charset="0"/>
                            </a:rPr>
                            <m:t>2</m:t>
                          </m:r>
                        </m:sup>
                      </m:sSup>
                      <m:r>
                        <a:rPr lang="vi-VN" sz="3200" i="1" dirty="0" smtClean="0">
                          <a:latin typeface="Cambria Math" panose="02040503050406030204" pitchFamily="18" charset="0"/>
                        </a:rPr>
                        <m:t>+</m:t>
                      </m:r>
                      <m:r>
                        <a:rPr lang="vi-VN" sz="3200" b="1" i="1" dirty="0" smtClean="0">
                          <a:latin typeface="Cambria Math" panose="02040503050406030204" pitchFamily="18" charset="0"/>
                        </a:rPr>
                        <m:t>𝟐</m:t>
                      </m:r>
                      <m:r>
                        <a:rPr lang="vi-VN" sz="3200" b="1" i="1" dirty="0" smtClean="0">
                          <a:latin typeface="Cambria Math" panose="02040503050406030204" pitchFamily="18" charset="0"/>
                        </a:rPr>
                        <m:t>𝒂𝒃</m:t>
                      </m:r>
                      <m:r>
                        <a:rPr lang="vi-VN" sz="3200" b="1" i="1" dirty="0" smtClean="0">
                          <a:latin typeface="Cambria Math" panose="02040503050406030204" pitchFamily="18" charset="0"/>
                        </a:rPr>
                        <m:t>+</m:t>
                      </m:r>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𝒃</m:t>
                          </m:r>
                        </m:e>
                        <m:sup>
                          <m:r>
                            <a:rPr lang="vi-VN" sz="3200" i="1" dirty="0" smtClean="0">
                              <a:latin typeface="Cambria Math" panose="02040503050406030204" pitchFamily="18" charset="0"/>
                            </a:rPr>
                            <m:t>2</m:t>
                          </m:r>
                        </m:sup>
                      </m:sSup>
                    </m:oMath>
                  </m:oMathPara>
                </a14:m>
                <a:endParaRPr lang="vi-VN"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011" y="4228839"/>
                <a:ext cx="8725989" cy="2016386"/>
              </a:xfrm>
              <a:prstGeom prst="rect">
                <a:avLst/>
              </a:prstGeom>
              <a:blipFill rotWithShape="0">
                <a:blip r:embed="rId7"/>
                <a:stretch>
                  <a:fillRect/>
                </a:stretch>
              </a:blipFill>
            </p:spPr>
            <p:txBody>
              <a:bodyPr/>
              <a:lstStyle/>
              <a:p>
                <a:r>
                  <a:rPr lang="vi-VN">
                    <a:noFill/>
                  </a:rPr>
                  <a:t> </a:t>
                </a:r>
              </a:p>
            </p:txBody>
          </p:sp>
        </mc:Fallback>
      </mc:AlternateContent>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52</a:t>
            </a:fld>
            <a:endParaRPr lang="en-US" dirty="0"/>
          </a:p>
        </p:txBody>
      </p:sp>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spid="_x0000_s161917"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spid="_x0000_s161918"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3" name="Slide Number Placeholder 12"/>
          <p:cNvSpPr>
            <a:spLocks noGrp="1"/>
          </p:cNvSpPr>
          <p:nvPr>
            <p:ph type="sldNum" sz="quarter" idx="12"/>
          </p:nvPr>
        </p:nvSpPr>
        <p:spPr/>
        <p:txBody>
          <a:bodyPr/>
          <a:lstStyle/>
          <a:p>
            <a:fld id="{0E1FD8CC-78BD-4CB7-9BCD-7BD27FCA505A}" type="slidenum">
              <a:rPr lang="en-US" smtClean="0"/>
              <a:pPr/>
              <a:t>53</a:t>
            </a:fld>
            <a:endParaRPr lang="en-US" dirty="0"/>
          </a:p>
        </p:txBody>
      </p:sp>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chất</a:t>
            </a:r>
            <a:r>
              <a:rPr lang="en-US" sz="2400" dirty="0" smtClean="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spid="_x0000_s161919" name="Equation" r:id="rId7" imgW="1168200" imgH="279360" progId="Equation.DSMT4">
                  <p:embed/>
                </p:oleObj>
              </mc:Choice>
              <mc:Fallback>
                <p:oleObj name="Equation" r:id="rId7" imgW="11682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spid="_x0000_s158763" name="Equation" r:id="rId3" imgW="4127400" imgH="1079280" progId="Equation.DSMT4">
                  <p:embed/>
                </p:oleObj>
              </mc:Choice>
              <mc:Fallback>
                <p:oleObj name="Equation" r:id="rId3" imgW="4127400" imgH="1079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54</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spid="_x0000_s162982" name="Equation" r:id="rId3" imgW="2273040" imgH="520560" progId="Equation.DSMT4">
                  <p:embed/>
                </p:oleObj>
              </mc:Choice>
              <mc:Fallback>
                <p:oleObj name="Equation" r:id="rId3" imgW="227304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a:t>
            </a:r>
            <a:endParaRPr lang="en-US" sz="2400" dirty="0">
              <a:solidFill>
                <a:srgbClr val="00B050"/>
              </a:solidFill>
              <a:latin typeface="Times New Roman" panose="02020603050405020304" pitchFamily="18" charset="0"/>
              <a:cs typeface="Times New Roman" panose="02020603050405020304" pitchFamily="18" charset="0"/>
            </a:endParaRP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55</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graphicFrame>
        <p:nvGraphicFramePr>
          <p:cNvPr id="162819" name="Object 3"/>
          <p:cNvGraphicFramePr>
            <a:graphicFrameLocks noChangeAspect="1"/>
          </p:cNvGraphicFramePr>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spid="_x0000_s162983" name="Equation" r:id="rId5" imgW="3898800" imgH="914400" progId="Equation.DSMT4">
                  <p:embed/>
                </p:oleObj>
              </mc:Choice>
              <mc:Fallback>
                <p:oleObj name="Equation" r:id="rId5" imgW="3898800" imgH="914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pt-BR" sz="2400" dirty="0" smtClean="0">
                <a:latin typeface="Times New Roman" pitchFamily="18" charset="0"/>
                <a:cs typeface="Times New Roman" pitchFamily="18" charset="0"/>
              </a:rPr>
              <a:t> 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a:t>
            </a:r>
            <a:r>
              <a:rPr lang="pt-BR"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spid="_x0000_s162984" name="Equation" r:id="rId7" imgW="1371600" imgH="279360" progId="Equation.DSMT4">
                  <p:embed/>
                </p:oleObj>
              </mc:Choice>
              <mc:Fallback>
                <p:oleObj name="Equation" r:id="rId7" imgW="13716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k = 2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pt-BR" sz="2400" dirty="0" smtClean="0">
                <a:latin typeface="Times New Roman" pitchFamily="18" charset="0"/>
                <a:cs typeface="Times New Roman" pitchFamily="18" charset="0"/>
              </a:rPr>
              <a:t>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spid="_x0000_s162985" name="Equation" r:id="rId9" imgW="1282680" imgH="279360" progId="Equation.DSMT4">
                  <p:embed/>
                </p:oleObj>
              </mc:Choice>
              <mc:Fallback>
                <p:oleObj name="Equation" r:id="rId9" imgW="128268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56</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 </a:t>
            </a:r>
            <a:r>
              <a:rPr lang="vi-VN" sz="2800" dirty="0" smtClean="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a:t>
            </a:r>
            <a:r>
              <a:rPr lang="vi-VN" sz="2800" u="sng" dirty="0" smtClean="0">
                <a:solidFill>
                  <a:srgbClr val="002060"/>
                </a:solidFill>
                <a:latin typeface="Times New Roman" pitchFamily="18" charset="0"/>
                <a:cs typeface="Times New Roman" pitchFamily="18" charset="0"/>
              </a:rPr>
              <a:t>tượng</a:t>
            </a:r>
            <a:r>
              <a:rPr lang="en-US" sz="2800" dirty="0" smtClean="0">
                <a:solidFill>
                  <a:srgbClr val="002060"/>
                </a:solidFill>
                <a:latin typeface="Times New Roman" pitchFamily="18" charset="0"/>
                <a:cs typeface="Times New Roman" pitchFamily="18" charset="0"/>
              </a:rPr>
              <a:t>, t</a:t>
            </a:r>
            <a:r>
              <a:rPr lang="vi-VN" sz="2800" dirty="0" smtClean="0">
                <a:solidFill>
                  <a:srgbClr val="002060"/>
                </a:solidFill>
                <a:latin typeface="Times New Roman" pitchFamily="18" charset="0"/>
                <a:cs typeface="Times New Roman" pitchFamily="18" charset="0"/>
              </a:rPr>
              <a:t>rong </a:t>
            </a:r>
            <a:r>
              <a:rPr lang="vi-VN" sz="2800" dirty="0">
                <a:solidFill>
                  <a:srgbClr val="002060"/>
                </a:solidFill>
                <a:latin typeface="Times New Roman" pitchFamily="18" charset="0"/>
                <a:cs typeface="Times New Roman" pitchFamily="18" charset="0"/>
              </a:rPr>
              <a:t>đó </a:t>
            </a:r>
            <a:r>
              <a:rPr lang="vi-VN" sz="2800" u="sng" dirty="0">
                <a:solidFill>
                  <a:srgbClr val="002060"/>
                </a:solidFill>
                <a:latin typeface="Times New Roman" pitchFamily="18" charset="0"/>
                <a:cs typeface="Times New Roman" pitchFamily="18" charset="0"/>
              </a:rPr>
              <a:t>có </a:t>
            </a:r>
            <a:r>
              <a:rPr lang="vi-VN" sz="2800" u="sng" dirty="0" smtClean="0">
                <a:solidFill>
                  <a:srgbClr val="002060"/>
                </a:solidFill>
                <a:latin typeface="Times New Roman" pitchFamily="18" charset="0"/>
                <a:cs typeface="Times New Roman" pitchFamily="18" charset="0"/>
              </a:rPr>
              <a:t>n</a:t>
            </a:r>
            <a:r>
              <a:rPr lang="vi-VN" sz="2800" u="sng" baseline="-25000" dirty="0" smtClean="0">
                <a:solidFill>
                  <a:srgbClr val="002060"/>
                </a:solidFill>
                <a:latin typeface="Times New Roman" pitchFamily="18" charset="0"/>
                <a:cs typeface="Times New Roman" pitchFamily="18" charset="0"/>
              </a:rPr>
              <a:t>i </a:t>
            </a:r>
            <a:r>
              <a:rPr lang="vi-VN" sz="2800" u="sng" dirty="0" smtClean="0">
                <a:solidFill>
                  <a:srgbClr val="002060"/>
                </a:solidFill>
                <a:latin typeface="Times New Roman" pitchFamily="18" charset="0"/>
                <a:cs typeface="Times New Roman" pitchFamily="18" charset="0"/>
              </a:rPr>
              <a:t>đối </a:t>
            </a:r>
            <a:r>
              <a:rPr lang="vi-VN" sz="2800" u="sng" dirty="0">
                <a:solidFill>
                  <a:srgbClr val="002060"/>
                </a:solidFill>
                <a:latin typeface="Times New Roman" pitchFamily="18" charset="0"/>
                <a:cs typeface="Times New Roman" pitchFamily="18" charset="0"/>
              </a:rPr>
              <a:t>tượng loại i </a:t>
            </a:r>
            <a:r>
              <a:rPr lang="vi-VN" sz="2800" u="sng" dirty="0" smtClean="0">
                <a:solidFill>
                  <a:srgbClr val="002060"/>
                </a:solidFill>
                <a:latin typeface="Times New Roman" pitchFamily="18" charset="0"/>
                <a:cs typeface="Times New Roman" pitchFamily="18" charset="0"/>
              </a:rPr>
              <a:t>giống </a:t>
            </a:r>
            <a:r>
              <a:rPr lang="vi-VN" sz="2800" u="sng" dirty="0">
                <a:solidFill>
                  <a:srgbClr val="002060"/>
                </a:solidFill>
                <a:latin typeface="Times New Roman" pitchFamily="18" charset="0"/>
                <a:cs typeface="Times New Roman" pitchFamily="18" charset="0"/>
              </a:rPr>
              <a:t>hệt nhau</a:t>
            </a:r>
            <a:r>
              <a:rPr lang="vi-VN" sz="2800" dirty="0">
                <a:solidFill>
                  <a:srgbClr val="002060"/>
                </a:solidFill>
                <a:latin typeface="Times New Roman" pitchFamily="18" charset="0"/>
                <a:cs typeface="Times New Roman" pitchFamily="18" charset="0"/>
              </a:rPr>
              <a:t> (i =1,2,…,</a:t>
            </a:r>
            <a:r>
              <a:rPr lang="vi-VN" sz="2800" dirty="0" smtClean="0">
                <a:solidFill>
                  <a:srgbClr val="002060"/>
                </a:solidFill>
                <a:latin typeface="Times New Roman" pitchFamily="18" charset="0"/>
                <a:cs typeface="Times New Roman" pitchFamily="18" charset="0"/>
              </a:rPr>
              <a:t>k</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 </a:t>
            </a:r>
            <a:r>
              <a:rPr lang="vi-VN" sz="2800" u="sng" dirty="0" smtClean="0">
                <a:solidFill>
                  <a:srgbClr val="002060"/>
                </a:solidFill>
                <a:latin typeface="Times New Roman" pitchFamily="18" charset="0"/>
                <a:cs typeface="Times New Roman" pitchFamily="18" charset="0"/>
              </a:rPr>
              <a:t>Mỗi </a:t>
            </a:r>
            <a:r>
              <a:rPr lang="vi-VN" sz="2800" u="sng" dirty="0">
                <a:solidFill>
                  <a:srgbClr val="002060"/>
                </a:solidFill>
                <a:latin typeface="Times New Roman" pitchFamily="18" charset="0"/>
                <a:cs typeface="Times New Roman" pitchFamily="18" charset="0"/>
              </a:rPr>
              <a:t>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a:t>
            </a:r>
            <a:r>
              <a:rPr lang="vi-VN" sz="2800" u="sng" dirty="0" smtClean="0">
                <a:solidFill>
                  <a:srgbClr val="002060"/>
                </a:solidFill>
                <a:latin typeface="Times New Roman" pitchFamily="18" charset="0"/>
                <a:cs typeface="Times New Roman" pitchFamily="18" charset="0"/>
              </a:rPr>
              <a:t>hoán </a:t>
            </a:r>
            <a:r>
              <a:rPr lang="vi-VN" sz="2800" u="sng" dirty="0">
                <a:solidFill>
                  <a:srgbClr val="002060"/>
                </a:solidFill>
                <a:latin typeface="Times New Roman" pitchFamily="18" charset="0"/>
                <a:cs typeface="Times New Roman" pitchFamily="18" charset="0"/>
              </a:rPr>
              <a:t>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Số </a:t>
            </a:r>
            <a:r>
              <a:rPr lang="vi-VN" sz="2800" dirty="0">
                <a:solidFill>
                  <a:srgbClr val="002060"/>
                </a:solidFill>
                <a:latin typeface="Times New Roman" pitchFamily="18" charset="0"/>
                <a:cs typeface="Times New Roman" pitchFamily="18" charset="0"/>
              </a:rPr>
              <a:t>hoán </a:t>
            </a:r>
            <a:r>
              <a:rPr lang="vi-VN" sz="2800" dirty="0" smtClean="0">
                <a:solidFill>
                  <a:srgbClr val="002060"/>
                </a:solidFill>
                <a:latin typeface="Times New Roman" pitchFamily="18" charset="0"/>
                <a:cs typeface="Times New Roman" pitchFamily="18" charset="0"/>
              </a:rPr>
              <a:t>vị</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cs typeface="Times New Roman" pitchFamily="18" charset="0"/>
              </a:rPr>
              <a:t>của </a:t>
            </a:r>
            <a:r>
              <a:rPr lang="vi-VN" sz="2800" dirty="0">
                <a:solidFill>
                  <a:srgbClr val="002060"/>
                </a:solidFill>
                <a:latin typeface="Times New Roman" pitchFamily="18" charset="0"/>
                <a:cs typeface="Times New Roman" pitchFamily="18" charset="0"/>
              </a:rPr>
              <a:t>n đối tượng, trong đó có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1,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2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2</a:t>
            </a:r>
            <a:r>
              <a:rPr lang="vi-VN" sz="2800" dirty="0" smtClean="0">
                <a:solidFill>
                  <a:srgbClr val="00206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k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a:t>
            </a:r>
            <a:r>
              <a:rPr lang="vi-VN" sz="2800" dirty="0" smtClean="0">
                <a:solidFill>
                  <a:srgbClr val="002060"/>
                </a:solidFill>
                <a:latin typeface="Times New Roman" pitchFamily="18" charset="0"/>
                <a:cs typeface="Times New Roman" pitchFamily="18" charset="0"/>
              </a:rPr>
              <a:t>k, </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là</a:t>
            </a:r>
            <a:endParaRPr lang="vi-VN" sz="2800" dirty="0">
              <a:solidFill>
                <a:srgbClr val="002060"/>
              </a:solidFill>
              <a:latin typeface="Times New Roman" pitchFamily="18" charset="0"/>
              <a:cs typeface="Times New Roman" pitchFamily="18" charset="0"/>
            </a:endParaRP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spid="_x0000_s164907" name="Equation" r:id="rId3" imgW="685800" imgH="431800" progId="Equation.3">
                  <p:embed/>
                </p:oleObj>
              </mc:Choice>
              <mc:Fallback>
                <p:oleObj name="Equation" r:id="rId3" imgW="6858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457200" y="1228725"/>
            <a:ext cx="8229600" cy="1624211"/>
          </a:xfrm>
        </p:spPr>
        <p:txBody>
          <a:bodyPr/>
          <a:lstStyle/>
          <a:p>
            <a:pPr>
              <a:buNone/>
            </a:pPr>
            <a:r>
              <a:rPr lang="en-US" b="1" dirty="0" err="1" smtClean="0">
                <a:solidFill>
                  <a:srgbClr val="00B050"/>
                </a:solidFill>
                <a:latin typeface="Times New Roman" pitchFamily="18" charset="0"/>
                <a:cs typeface="Times New Roman" pitchFamily="18" charset="0"/>
                <a:sym typeface="Symbol" pitchFamily="18" charset="2"/>
              </a:rPr>
              <a:t>Ví</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dụ</a:t>
            </a:r>
            <a:r>
              <a:rPr lang="en-US" b="1" dirty="0" smtClean="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‘Y’ </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‘H’</a:t>
            </a:r>
          </a:p>
          <a:p>
            <a:endParaRPr lang="vi-VN" dirty="0"/>
          </a:p>
        </p:txBody>
      </p:sp>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57</a:t>
            </a:fld>
            <a:endParaRPr lang="en-US"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smtClean="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spid="_x0000_s144426" name="Equation" r:id="rId3" imgW="850680" imgH="431640" progId="Equation.3">
                  <p:embed/>
                </p:oleObj>
              </mc:Choice>
              <mc:Fallback>
                <p:oleObj name="Equation" r:id="rId3" imgW="85068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3942001986"/>
              </p:ext>
            </p:extLst>
          </p:nvPr>
        </p:nvGraphicFramePr>
        <p:xfrm>
          <a:off x="609600" y="1066800"/>
          <a:ext cx="7491182" cy="2664296"/>
        </p:xfrm>
        <a:graphic>
          <a:graphicData uri="http://schemas.openxmlformats.org/presentationml/2006/ole">
            <mc:AlternateContent xmlns:mc="http://schemas.openxmlformats.org/markup-compatibility/2006">
              <mc:Choice xmlns:v="urn:schemas-microsoft-com:vml" Requires="v">
                <p:oleObj spid="_x0000_s176212" name="Equation" r:id="rId3" imgW="2057400" imgH="736600" progId="Equation.3">
                  <p:embed/>
                </p:oleObj>
              </mc:Choice>
              <mc:Fallback>
                <p:oleObj name="Equation" r:id="rId3" imgW="2057400" imgH="736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7491182" cy="2664296"/>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smtClean="0">
                <a:solidFill>
                  <a:srgbClr val="FF0000"/>
                </a:solidFill>
              </a:rPr>
              <a:t>Khai</a:t>
            </a:r>
            <a:r>
              <a:rPr lang="en-US" sz="4000" dirty="0" smtClean="0">
                <a:solidFill>
                  <a:srgbClr val="FF0000"/>
                </a:solidFill>
              </a:rPr>
              <a:t> </a:t>
            </a:r>
            <a:r>
              <a:rPr lang="en-US" sz="4000" dirty="0" err="1">
                <a:solidFill>
                  <a:srgbClr val="FF0000"/>
                </a:solidFill>
              </a:rPr>
              <a:t>triển</a:t>
            </a:r>
            <a:r>
              <a:rPr lang="en-US" sz="4000" dirty="0">
                <a:solidFill>
                  <a:srgbClr val="FF0000"/>
                </a:solidFill>
              </a:rPr>
              <a:t> </a:t>
            </a:r>
            <a:r>
              <a:rPr lang="en-US" sz="4000" dirty="0" err="1" smtClean="0">
                <a:solidFill>
                  <a:srgbClr val="FF0000"/>
                </a:solidFill>
              </a:rPr>
              <a:t>mở</a:t>
            </a:r>
            <a:r>
              <a:rPr lang="en-US" sz="4000" dirty="0" smtClean="0">
                <a:solidFill>
                  <a:srgbClr val="FF0000"/>
                </a:solidFill>
              </a:rPr>
              <a:t> </a:t>
            </a:r>
            <a:r>
              <a:rPr lang="en-US" sz="4000" dirty="0" err="1" smtClean="0">
                <a:solidFill>
                  <a:srgbClr val="FF0000"/>
                </a:solidFill>
              </a:rPr>
              <a:t>rộng</a:t>
            </a:r>
            <a:r>
              <a:rPr lang="en-US" sz="4000" dirty="0" smtClean="0">
                <a:solidFill>
                  <a:srgbClr val="FF0000"/>
                </a:solidFill>
              </a:rPr>
              <a:t> </a:t>
            </a:r>
            <a:r>
              <a:rPr lang="en-US" sz="4000" dirty="0" err="1" smtClean="0">
                <a:solidFill>
                  <a:srgbClr val="FF0000"/>
                </a:solidFill>
              </a:rPr>
              <a:t>nhị</a:t>
            </a:r>
            <a:r>
              <a:rPr lang="en-US" sz="4000" dirty="0" smtClean="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âm</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thoả</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spid="_x0000_s176213" name="Equation" r:id="rId5" imgW="1637589" imgH="482391" progId="Equation.3">
                  <p:embed/>
                </p:oleObj>
              </mc:Choice>
              <mc:Fallback>
                <p:oleObj name="Equation" r:id="rId5" imgW="1637589" imgH="4823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
        <p:nvSpPr>
          <p:cNvPr id="11" name="Slide Number Placeholder 10"/>
          <p:cNvSpPr>
            <a:spLocks noGrp="1"/>
          </p:cNvSpPr>
          <p:nvPr>
            <p:ph type="sldNum" sz="quarter" idx="12"/>
          </p:nvPr>
        </p:nvSpPr>
        <p:spPr/>
        <p:txBody>
          <a:bodyPr/>
          <a:lstStyle/>
          <a:p>
            <a:fld id="{0E1FD8CC-78BD-4CB7-9BCD-7BD27FCA505A}" type="slidenum">
              <a:rPr lang="en-US" smtClean="0"/>
              <a:pPr/>
              <a:t>58</a:t>
            </a:fld>
            <a:endParaRPr lang="en-US"/>
          </a:p>
        </p:txBody>
      </p:sp>
    </p:spTree>
    <p:extLst>
      <p:ext uri="{BB962C8B-B14F-4D97-AF65-F5344CB8AC3E}">
        <p14:creationId xmlns:p14="http://schemas.microsoft.com/office/powerpoint/2010/main" val="21533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1340768"/>
                <a:ext cx="8659688" cy="1088375"/>
              </a:xfrm>
              <a:prstGeom prst="rect">
                <a:avLst/>
              </a:prstGeom>
              <a:noFill/>
            </p:spPr>
            <p:txBody>
              <a:bodyPr wrap="square" rtlCol="0">
                <a:spAutoFit/>
              </a:bodyPr>
              <a:lstStyle/>
              <a:p>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Ví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dụ</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Tìm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hệ</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số</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của</a:t>
                </a:r>
                <a14:m>
                  <m:oMath xmlns:m="http://schemas.openxmlformats.org/officeDocument/2006/math">
                    <m:r>
                      <a:rPr lang="en-US" sz="3200" b="1" i="0" smtClean="0">
                        <a:solidFill>
                          <a:schemeClr val="accent1">
                            <a:lumMod val="50000"/>
                          </a:schemeClr>
                        </a:solidFill>
                        <a:latin typeface="Cambria Math" panose="02040503050406030204" pitchFamily="18" charset="0"/>
                      </a:rPr>
                      <m:t> </m:t>
                    </m:r>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0" smtClean="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a:solidFill>
                              <a:schemeClr val="accent1">
                                <a:lumMod val="50000"/>
                              </a:schemeClr>
                            </a:solidFill>
                            <a:latin typeface="Cambria Math"/>
                          </a:rPr>
                          <m:t>2</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b="1" i="0" smtClean="0">
                            <a:solidFill>
                              <a:schemeClr val="accent1">
                                <a:lumMod val="50000"/>
                              </a:schemeClr>
                            </a:solidFill>
                            <a:latin typeface="Cambria Math" panose="02040503050406030204" pitchFamily="18" charset="0"/>
                          </a:rPr>
                          <m:t>𝟑</m:t>
                        </m:r>
                      </m:sup>
                    </m:sSup>
                    <m:r>
                      <a:rPr lang="en-US" sz="3200" b="1" i="0" smtClean="0">
                        <a:solidFill>
                          <a:schemeClr val="accent1">
                            <a:lumMod val="50000"/>
                          </a:schemeClr>
                        </a:solidFill>
                        <a:latin typeface="Cambria Math" panose="02040503050406030204" pitchFamily="18" charset="0"/>
                      </a:rPr>
                      <m:t> </m:t>
                    </m:r>
                  </m:oMath>
                </a14:m>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khai</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d>
                          <m:dPr>
                            <m:ctrlPr>
                              <a:rPr lang="en-US" sz="3200" i="1">
                                <a:solidFill>
                                  <a:schemeClr val="accent1">
                                    <a:lumMod val="50000"/>
                                  </a:schemeClr>
                                </a:solidFill>
                                <a:latin typeface="Cambria Math" panose="02040503050406030204" pitchFamily="18" charset="0"/>
                              </a:rPr>
                            </m:ctrlPr>
                          </m:dPr>
                          <m:e>
                            <m:r>
                              <a:rPr lang="en-US" sz="3200" i="1">
                                <a:solidFill>
                                  <a:schemeClr val="accent1">
                                    <a:lumMod val="50000"/>
                                  </a:schemeClr>
                                </a:solidFill>
                                <a:latin typeface="Cambria Math"/>
                              </a:rPr>
                              <m:t>𝑢</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𝑣</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𝑤</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𝑡</m:t>
                            </m:r>
                          </m:e>
                        </m:d>
                      </m:e>
                      <m:sup>
                        <m:r>
                          <a:rPr lang="en-US" sz="3200">
                            <a:solidFill>
                              <a:schemeClr val="accent1">
                                <a:lumMod val="50000"/>
                              </a:schemeClr>
                            </a:solidFill>
                            <a:latin typeface="Cambria Math"/>
                          </a:rPr>
                          <m:t>8</m:t>
                        </m:r>
                      </m:sup>
                    </m:sSup>
                  </m:oMath>
                </a14:m>
                <a:endParaRPr lang="en-US" sz="32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1340768"/>
                <a:ext cx="8659688" cy="1088375"/>
              </a:xfrm>
              <a:prstGeom prst="rect">
                <a:avLst/>
              </a:prstGeom>
              <a:blipFill rotWithShape="0">
                <a:blip r:embed="rId2"/>
                <a:stretch>
                  <a:fillRect l="-1759" t="-6742" r="-77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 y="2423446"/>
                <a:ext cx="9119614" cy="1931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15"/>
                            </m:rPr>
                            <a:rPr lang="en-US" sz="3200" b="1" i="1" smtClean="0">
                              <a:latin typeface="Cambria Math" panose="02040503050406030204" pitchFamily="18" charset="0"/>
                            </a:rPr>
                            <m:t>𝒏</m:t>
                          </m:r>
                          <m:r>
                            <a:rPr lang="en-US" sz="3200" b="1" i="1" baseline="-25000"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𝟑</m:t>
                          </m:r>
                          <m:r>
                            <a:rPr lang="en-US" sz="3200" b="1" i="1" smtClean="0">
                              <a:latin typeface="Cambria Math" panose="02040503050406030204" pitchFamily="18" charset="0"/>
                            </a:rPr>
                            <m:t>+</m:t>
                          </m:r>
                          <m:r>
                            <a:rPr lang="en-US" sz="3200" i="1">
                              <a:latin typeface="Cambria Math" panose="02040503050406030204" pitchFamily="18" charset="0"/>
                            </a:rPr>
                            <m:t>𝒏</m:t>
                          </m:r>
                          <m:r>
                            <a:rPr lang="en-US" sz="3200" i="1" baseline="-25000">
                              <a:latin typeface="Cambria Math" panose="02040503050406030204" pitchFamily="18" charset="0"/>
                            </a:rPr>
                            <m:t>𝟒</m:t>
                          </m:r>
                          <m:r>
                            <a:rPr lang="en-US" sz="3200" b="1" i="1" smtClean="0">
                              <a:latin typeface="Cambria Math" panose="02040503050406030204" pitchFamily="18" charset="0"/>
                            </a:rPr>
                            <m:t>=</m:t>
                          </m:r>
                          <m:r>
                            <a:rPr lang="en-US" sz="3200" b="1" i="1" smtClean="0">
                              <a:latin typeface="Cambria Math" panose="02040503050406030204" pitchFamily="18" charset="0"/>
                            </a:rPr>
                            <m:t>𝟖</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i="1" baseline="-2500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𝟒</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1" smtClean="0">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i="1">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i="1">
                                  <a:solidFill>
                                    <a:schemeClr val="accent1">
                                      <a:lumMod val="50000"/>
                                    </a:schemeClr>
                                  </a:solidFill>
                                  <a:latin typeface="Cambria Math" panose="02040503050406030204" pitchFamily="18" charset="0"/>
                                </a:rPr>
                                <m:t>𝒏</m:t>
                              </m:r>
                              <m:r>
                                <a:rPr lang="en-US" sz="3200" b="1" i="1" baseline="-25000" smtClean="0">
                                  <a:solidFill>
                                    <a:schemeClr val="accent1">
                                      <a:lumMod val="50000"/>
                                    </a:schemeClr>
                                  </a:solidFill>
                                  <a:latin typeface="Cambria Math" panose="02040503050406030204" pitchFamily="18" charset="0"/>
                                </a:rPr>
                                <m:t>𝟑</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i="1">
                                  <a:solidFill>
                                    <a:schemeClr val="accent1">
                                      <a:lumMod val="50000"/>
                                    </a:schemeClr>
                                  </a:solidFill>
                                  <a:latin typeface="Cambria Math" panose="02040503050406030204" pitchFamily="18" charset="0"/>
                                </a:rPr>
                                <m:t>𝒏</m:t>
                              </m:r>
                              <m:r>
                                <a:rPr lang="en-US" sz="3200" b="1" i="0" baseline="-25000" smtClean="0">
                                  <a:solidFill>
                                    <a:schemeClr val="accent1">
                                      <a:lumMod val="50000"/>
                                    </a:schemeClr>
                                  </a:solidFill>
                                  <a:latin typeface="Cambria Math" panose="02040503050406030204" pitchFamily="18" charset="0"/>
                                </a:rPr>
                                <m:t>𝟒</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2423446"/>
                <a:ext cx="9119614" cy="1931491"/>
              </a:xfrm>
              <a:prstGeom prst="rect">
                <a:avLst/>
              </a:prstGeom>
              <a:blipFill rotWithShape="0">
                <a:blip r:embed="rId3"/>
                <a:stretch>
                  <a:fillRect b="-443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59</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smtClean="0">
                <a:solidFill>
                  <a:srgbClr val="FF0000"/>
                </a:solidFill>
                <a:latin typeface="Times New Roman" pitchFamily="18" charset="0"/>
                <a:cs typeface="Times New Roman" pitchFamily="18" charset="0"/>
              </a:rPr>
              <a:t>Khai</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triển</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mở</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rộng</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nhị</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thức</a:t>
            </a:r>
            <a:r>
              <a:rPr lang="en-US" sz="4000" dirty="0" smtClean="0">
                <a:solidFill>
                  <a:srgbClr val="FF0000"/>
                </a:solidFill>
                <a:latin typeface="Times New Roman" pitchFamily="18" charset="0"/>
                <a:cs typeface="Times New Roman" pitchFamily="18" charset="0"/>
              </a:rPr>
              <a:t> Newton</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287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399" y="1249507"/>
            <a:ext cx="8964825" cy="5151293"/>
          </a:xfrm>
        </p:spPr>
        <p:txBody>
          <a:bodyPr/>
          <a:lstStyle/>
          <a:p>
            <a:pPr marL="0" indent="0">
              <a:buNone/>
            </a:pPr>
            <a:r>
              <a:rPr lang="en-US" b="1" dirty="0">
                <a:solidFill>
                  <a:srgbClr val="1D528D"/>
                </a:solidFill>
                <a:latin typeface="Times New Roman" pitchFamily="18" charset="0"/>
                <a:cs typeface="Times New Roman" pitchFamily="18" charset="0"/>
              </a:rPr>
              <a:t> </a:t>
            </a:r>
            <a:r>
              <a:rPr lang="en-US" b="1" dirty="0" smtClean="0">
                <a:solidFill>
                  <a:srgbClr val="1D528D"/>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Tập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hợp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bằng</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nhau</a:t>
            </a:r>
            <a:r>
              <a:rPr lang="en-US" b="1" dirty="0" smtClean="0">
                <a:solidFill>
                  <a:srgbClr val="FF0000"/>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Hai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tập</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hợp</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được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gọi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bằng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nhau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chỉ</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chúng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có</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cùng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các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tức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mỗi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đều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ngược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lại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hiệu</a:t>
            </a:r>
            <a:r>
              <a:rPr lang="en-US" b="1" dirty="0" smtClean="0">
                <a:solidFill>
                  <a:srgbClr val="1D528D"/>
                </a:solidFill>
                <a:latin typeface="Times New Roman" pitchFamily="18" charset="0"/>
                <a:cs typeface="Times New Roman" pitchFamily="18" charset="0"/>
              </a:rPr>
              <a:t>: A=B.</a:t>
            </a:r>
          </a:p>
          <a:p>
            <a:pPr>
              <a:buNone/>
            </a:pPr>
            <a:r>
              <a:rPr lang="en-US" b="1" dirty="0">
                <a:solidFill>
                  <a:srgbClr val="1D528D"/>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Ví</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dụ</a:t>
            </a:r>
            <a:r>
              <a:rPr lang="en-US" b="1" dirty="0" smtClean="0">
                <a:solidFill>
                  <a:srgbClr val="1D528D"/>
                </a:solidFill>
                <a:latin typeface="Times New Roman" pitchFamily="18" charset="0"/>
                <a:cs typeface="Times New Roman" pitchFamily="18" charset="0"/>
              </a:rPr>
              <a:t>: </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{1, 3, 5} </a:t>
            </a:r>
            <a:r>
              <a:rPr lang="vi-VN" b="1" dirty="0" err="1">
                <a:solidFill>
                  <a:srgbClr val="1D528D"/>
                </a:solidFill>
                <a:latin typeface="Times New Roman" panose="02020603050405020304" pitchFamily="18" charset="0"/>
                <a:ea typeface="Segoe UI" pitchFamily="34" charset="0"/>
                <a:cs typeface="Times New Roman" panose="02020603050405020304" pitchFamily="18" charset="0"/>
              </a:rPr>
              <a:t>và</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 {3, 5, 1} </a:t>
            </a:r>
            <a:endParaRPr lang="en-US" b="1" dirty="0" smtClean="0">
              <a:solidFill>
                <a:srgbClr val="1D528D"/>
              </a:solidFill>
              <a:latin typeface="Times New Roman" pitchFamily="18" charset="0"/>
              <a:cs typeface="Times New Roman" pitchFamily="18" charset="0"/>
            </a:endParaRPr>
          </a:p>
          <a:p>
            <a:pPr>
              <a:buNone/>
            </a:pP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Tập</a:t>
            </a:r>
            <a:r>
              <a:rPr lang="en-US" b="1" dirty="0" smtClean="0">
                <a:solidFill>
                  <a:srgbClr val="FF0000"/>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được</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gọi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B </a:t>
            </a:r>
            <a:r>
              <a:rPr lang="en-US" b="1" dirty="0" err="1" smtClean="0">
                <a:solidFill>
                  <a:srgbClr val="1D528D"/>
                </a:solidFill>
                <a:latin typeface="Times New Roman" pitchFamily="18" charset="0"/>
                <a:cs typeface="Times New Roman" pitchFamily="18" charset="0"/>
                <a:sym typeface="Symbol" pitchFamily="18" charset="2"/>
              </a:rPr>
              <a:t>khi</a:t>
            </a:r>
            <a:endParaRPr lang="en-US" b="1" dirty="0" smtClean="0">
              <a:solidFill>
                <a:srgbClr val="1D528D"/>
              </a:solidFill>
              <a:latin typeface="Times New Roman" pitchFamily="18" charset="0"/>
              <a:cs typeface="Times New Roman" pitchFamily="18" charset="0"/>
              <a:sym typeface="Symbol" pitchFamily="18" charset="2"/>
            </a:endParaRPr>
          </a:p>
          <a:p>
            <a:pPr>
              <a:buNone/>
            </a:pPr>
            <a:r>
              <a:rPr lang="en-US" b="1" dirty="0" err="1" smtClean="0">
                <a:solidFill>
                  <a:srgbClr val="1D528D"/>
                </a:solidFill>
                <a:latin typeface="Times New Roman" pitchFamily="18" charset="0"/>
                <a:cs typeface="Times New Roman" pitchFamily="18" charset="0"/>
                <a:sym typeface="Symbol" pitchFamily="18" charset="2"/>
              </a:rPr>
              <a:t>và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chỉ</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khi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mọi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đều</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B.</a:t>
            </a:r>
          </a:p>
          <a:p>
            <a:pPr>
              <a:buNone/>
            </a:pPr>
            <a:r>
              <a:rPr lang="en-US" b="1" dirty="0" err="1" smtClean="0">
                <a:solidFill>
                  <a:srgbClr val="1D528D"/>
                </a:solidFill>
                <a:latin typeface="Times New Roman" pitchFamily="18" charset="0"/>
                <a:cs typeface="Times New Roman" pitchFamily="18" charset="0"/>
                <a:sym typeface="Symbol" pitchFamily="18" charset="2"/>
              </a:rPr>
              <a:t>Kí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hiệu</a:t>
            </a:r>
            <a:r>
              <a:rPr lang="en-US" b="1" dirty="0">
                <a:solidFill>
                  <a:srgbClr val="1D528D"/>
                </a:solidFill>
                <a:latin typeface="Times New Roman" pitchFamily="18" charset="0"/>
                <a:cs typeface="Times New Roman" pitchFamily="18" charset="0"/>
                <a:sym typeface="Symbol" pitchFamily="18" charset="2"/>
              </a:rPr>
              <a:t>:</a:t>
            </a:r>
            <a:r>
              <a:rPr lang="en-US" b="1" dirty="0" smtClean="0">
                <a:solidFill>
                  <a:srgbClr val="1D528D"/>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a:t>
            </a:r>
          </a:p>
          <a:p>
            <a:pPr>
              <a:buNone/>
            </a:pPr>
            <a:r>
              <a:rPr lang="en-US" b="1" dirty="0" err="1" smtClean="0">
                <a:solidFill>
                  <a:srgbClr val="00B050"/>
                </a:solidFill>
                <a:latin typeface="Times New Roman" pitchFamily="18" charset="0"/>
                <a:cs typeface="Times New Roman" pitchFamily="18" charset="0"/>
                <a:sym typeface="Symbol" pitchFamily="18" charset="2"/>
              </a:rPr>
              <a:t>Nhận</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xét</a:t>
            </a:r>
            <a:r>
              <a:rPr lang="en-US" b="1" dirty="0" smtClean="0">
                <a:solidFill>
                  <a:srgbClr val="00B050"/>
                </a:solidFill>
                <a:latin typeface="Times New Roman" pitchFamily="18" charset="0"/>
                <a:cs typeface="Times New Roman" pitchFamily="18" charset="0"/>
                <a:sym typeface="Symbol" pitchFamily="18" charset="2"/>
              </a:rPr>
              <a:t>:</a:t>
            </a:r>
            <a:r>
              <a:rPr lang="en-US" b="1" dirty="0" smtClean="0">
                <a:solidFill>
                  <a:schemeClr val="accent1">
                    <a:lumMod val="50000"/>
                  </a:schemeClr>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 </a:t>
            </a:r>
            <a:r>
              <a:rPr lang="en-US" b="1" dirty="0" smtClean="0">
                <a:solidFill>
                  <a:srgbClr val="FF0000"/>
                </a:solidFill>
                <a:latin typeface="Times New Roman" pitchFamily="18" charset="0"/>
                <a:cs typeface="Times New Roman" pitchFamily="18" charset="0"/>
                <a:sym typeface="Symbol"/>
              </a:rPr>
              <a:t> </a:t>
            </a:r>
            <a:r>
              <a:rPr lang="en-US" b="1" dirty="0" smtClean="0">
                <a:solidFill>
                  <a:srgbClr val="FF0000"/>
                </a:solidFill>
                <a:latin typeface="Times New Roman" pitchFamily="18" charset="0"/>
                <a:cs typeface="Times New Roman" pitchFamily="18" charset="0"/>
                <a:sym typeface="Symbol" pitchFamily="18" charset="2"/>
              </a:rPr>
              <a:t>x (x A </a:t>
            </a:r>
            <a:r>
              <a:rPr lang="en-US" b="1" dirty="0" smtClean="0">
                <a:solidFill>
                  <a:srgbClr val="FF0000"/>
                </a:solidFill>
                <a:latin typeface="Times New Roman" pitchFamily="18" charset="0"/>
                <a:cs typeface="Times New Roman" pitchFamily="18" charset="0"/>
                <a:sym typeface="Symbol"/>
              </a:rPr>
              <a:t></a:t>
            </a:r>
            <a:r>
              <a:rPr lang="en-US" b="1" dirty="0" smtClean="0">
                <a:solidFill>
                  <a:srgbClr val="FF0000"/>
                </a:solidFill>
                <a:latin typeface="Times New Roman" pitchFamily="18" charset="0"/>
                <a:cs typeface="Times New Roman" pitchFamily="18" charset="0"/>
                <a:sym typeface="Symbol" pitchFamily="18" charset="2"/>
              </a:rPr>
              <a:t> x  B) </a:t>
            </a:r>
            <a:r>
              <a:rPr lang="en-US" b="1" dirty="0" err="1" smtClean="0">
                <a:solidFill>
                  <a:srgbClr val="FF0000"/>
                </a:solidFill>
                <a:latin typeface="Times New Roman" pitchFamily="18" charset="0"/>
                <a:cs typeface="Times New Roman" pitchFamily="18" charset="0"/>
                <a:sym typeface="Symbol" pitchFamily="18" charset="2"/>
              </a:rPr>
              <a:t>là</a:t>
            </a:r>
            <a:r>
              <a:rPr lang="en-US" b="1" dirty="0" smtClean="0">
                <a:solidFill>
                  <a:srgbClr val="FF0000"/>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đúng</a:t>
            </a:r>
            <a:endParaRPr lang="en-US" b="1" dirty="0" smtClean="0">
              <a:solidFill>
                <a:srgbClr val="FF0000"/>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4" name="Rectangle 3"/>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Tree>
    <p:extLst>
      <p:ext uri="{BB962C8B-B14F-4D97-AF65-F5344CB8AC3E}">
        <p14:creationId xmlns:p14="http://schemas.microsoft.com/office/powerpoint/2010/main" val="427555652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fade">
                                      <p:cBhvr>
                                        <p:cTn id="27" dur="500"/>
                                        <p:tgtEl>
                                          <p:spTgt spid="9011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down)">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Định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nghĩa</a:t>
            </a:r>
            <a:r>
              <a:rPr lang="en-US" b="1"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từ</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thể</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nhiều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lần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gọi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tổ</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hợp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lặp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chập</a:t>
            </a:r>
            <a:r>
              <a:rPr lang="en-US" b="1" i="1" u="sng" dirty="0" smtClean="0">
                <a:latin typeface="Times New Roman" panose="02020603050405020304" pitchFamily="18" charset="0"/>
                <a:cs typeface="Times New Roman" panose="02020603050405020304" pitchFamily="18" charset="0"/>
              </a:rPr>
              <a:t> k </a:t>
            </a:r>
            <a:r>
              <a:rPr lang="en-US" b="1" i="1" u="sng" dirty="0" err="1" smtClean="0">
                <a:latin typeface="Times New Roman" panose="02020603050405020304" pitchFamily="18" charset="0"/>
                <a:cs typeface="Times New Roman" panose="02020603050405020304" pitchFamily="18" charset="0"/>
              </a:rPr>
              <a:t>của</a:t>
            </a:r>
            <a:r>
              <a:rPr lang="en-US" b="1" i="1" u="sng" dirty="0" smtClean="0">
                <a:latin typeface="Times New Roman" panose="02020603050405020304" pitchFamily="18" charset="0"/>
                <a:cs typeface="Times New Roman" panose="02020603050405020304" pitchFamily="18" charset="0"/>
              </a:rPr>
              <a:t> n</a:t>
            </a:r>
            <a:r>
              <a:rPr lang="en-US" b="1" i="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tổ</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lặp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chập</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smtClean="0"/>
          </a:p>
        </p:txBody>
      </p:sp>
      <p:graphicFrame>
        <p:nvGraphicFramePr>
          <p:cNvPr id="37892" name="Object 4"/>
          <p:cNvGraphicFramePr>
            <a:graphicFrameLocks noChangeAspect="1"/>
          </p:cNvGraphicFramePr>
          <p:nvPr>
            <p:extLst/>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spid="_x0000_s22577" name="Equation" r:id="rId3" imgW="266584" imgH="279279" progId="Equation.DSMT4">
                  <p:embed/>
                </p:oleObj>
              </mc:Choice>
              <mc:Fallback>
                <p:oleObj name="Equation" r:id="rId3" imgW="266584" imgH="279279"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9" name="Slide Number Placeholder 8"/>
          <p:cNvSpPr>
            <a:spLocks noGrp="1"/>
          </p:cNvSpPr>
          <p:nvPr>
            <p:ph type="sldNum" sz="quarter" idx="12"/>
          </p:nvPr>
        </p:nvSpPr>
        <p:spPr/>
        <p:txBody>
          <a:bodyPr/>
          <a:lstStyle/>
          <a:p>
            <a:fld id="{0E1FD8CC-78BD-4CB7-9BCD-7BD27FCA505A}" type="slidenum">
              <a:rPr lang="en-US" smtClean="0"/>
              <a:pPr/>
              <a:t>60</a:t>
            </a:fld>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457200" y="1143001"/>
            <a:ext cx="8382000" cy="14478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rPr>
              <a:t>b. </a:t>
            </a:r>
            <a:r>
              <a:rPr lang="en-US" b="1" dirty="0" err="1" smtClean="0">
                <a:solidFill>
                  <a:srgbClr val="FF0000"/>
                </a:solidFill>
                <a:latin typeface="Times New Roman" panose="02020603050405020304" pitchFamily="18" charset="0"/>
              </a:rPr>
              <a:t>Công</a:t>
            </a:r>
            <a:r>
              <a:rPr lang="en-US" b="1" dirty="0" smtClean="0">
                <a:solidFill>
                  <a:srgbClr val="FF0000"/>
                </a:solidFill>
                <a:latin typeface="Times New Roman" panose="02020603050405020304" pitchFamily="18" charset="0"/>
              </a:rPr>
              <a:t> </a:t>
            </a:r>
            <a:r>
              <a:rPr lang="en-US" b="1" dirty="0" err="1" smtClean="0">
                <a:solidFill>
                  <a:srgbClr val="FF0000"/>
                </a:solidFill>
                <a:latin typeface="Times New Roman" panose="02020603050405020304" pitchFamily="18" charset="0"/>
              </a:rPr>
              <a:t>thức</a:t>
            </a:r>
            <a:r>
              <a:rPr lang="en-US" b="1" dirty="0" smtClean="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smtClean="0">
              <a:latin typeface="Times New Roman" panose="02020603050405020304" pitchFamily="18" charset="0"/>
            </a:endParaRPr>
          </a:p>
          <a:p>
            <a:pPr eaLnBrk="1" hangingPunct="1">
              <a:buFont typeface="Arial" panose="020B0604020202020204" pitchFamily="34" charset="0"/>
              <a:buNone/>
            </a:pPr>
            <a:endParaRPr lang="en-US" dirty="0" smtClean="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extLst/>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spid="_x0000_s166997" name="Equation" r:id="rId3" imgW="889000" imgH="279400" progId="Equation.DSMT4">
                  <p:embed/>
                </p:oleObj>
              </mc:Choice>
              <mc:Fallback>
                <p:oleObj name="Equation" r:id="rId3" imgW="889000" imgH="279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61</a:t>
            </a:fld>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smtClean="0">
                <a:latin typeface="Times New Roman" pitchFamily="18" charset="0"/>
                <a:cs typeface="Times New Roman" pitchFamily="18" charset="0"/>
              </a:rPr>
              <a:t>Ta có mỗi cách chọn là mỗi tổ hợp lặp chập 2 của 3.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spid="_x0000_s166998" name="Equation" r:id="rId5" imgW="1295280" imgH="241200" progId="Equation.3">
                  <p:embed/>
                </p:oleObj>
              </mc:Choice>
              <mc:Fallback>
                <p:oleObj name="Equation" r:id="rId5" imgW="129528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smtClean="0">
                <a:latin typeface="Times New Roman" pitchFamily="18" charset="0"/>
                <a:cs typeface="Times New Roman" pitchFamily="18" charset="0"/>
              </a:rPr>
              <a:t>(</a:t>
            </a:r>
            <a:r>
              <a:rPr lang="vi-VN" sz="3200" dirty="0" smtClean="0">
                <a:latin typeface="Times New Roman" pitchFamily="18" charset="0"/>
                <a:cs typeface="Times New Roman" pitchFamily="18" charset="0"/>
              </a:rPr>
              <a:t>Cụ thể AA, AB, AC, BB, BC, CC</a:t>
            </a:r>
            <a:r>
              <a:rPr lang="en-US" sz="3200" dirty="0" smtClean="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656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656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887F9632-F474-4088-8A7E-8897CF7B525A}" type="slidenum">
              <a:rPr lang="en-US" altLang="vi-VN" sz="1400" smtClean="0"/>
              <a:pPr>
                <a:spcBef>
                  <a:spcPct val="0"/>
                </a:spcBef>
                <a:buFontTx/>
                <a:buNone/>
              </a:pPr>
              <a:t>62</a:t>
            </a:fld>
            <a:endParaRPr lang="en-US" altLang="vi-VN" sz="1400" smtClean="0"/>
          </a:p>
        </p:txBody>
      </p:sp>
      <p:sp>
        <p:nvSpPr>
          <p:cNvPr id="66567"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609600" y="1219200"/>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a:spcBef>
                <a:spcPct val="0"/>
              </a:spcBef>
              <a:buFontTx/>
              <a:buNone/>
            </a:pPr>
            <a:r>
              <a:rPr lang="vi-VN" altLang="vi-VN" sz="2800">
                <a:solidFill>
                  <a:srgbClr val="FF0000"/>
                </a:solidFill>
                <a:latin typeface="Times New Roman" panose="02020603050405020304" pitchFamily="18" charset="0"/>
                <a:cs typeface="Times New Roman" panose="02020603050405020304" pitchFamily="18" charset="0"/>
              </a:rPr>
              <a:t>Hệ quả</a:t>
            </a:r>
            <a:r>
              <a:rPr lang="vi-VN" altLang="vi-VN" sz="2800">
                <a:solidFill>
                  <a:srgbClr val="002060"/>
                </a:solidFill>
                <a:latin typeface="Times New Roman" panose="02020603050405020304" pitchFamily="18" charset="0"/>
                <a:cs typeface="Times New Roman" panose="02020603050405020304" pitchFamily="18" charset="0"/>
              </a:rPr>
              <a:t>: Số nghiệm nguyên không âm (x</a:t>
            </a:r>
            <a:r>
              <a:rPr lang="vi-VN" altLang="vi-VN" sz="2800" baseline="-25000">
                <a:solidFill>
                  <a:srgbClr val="002060"/>
                </a:solidFill>
                <a:latin typeface="Times New Roman" panose="02020603050405020304" pitchFamily="18" charset="0"/>
                <a:cs typeface="Times New Roman" panose="02020603050405020304" pitchFamily="18" charset="0"/>
              </a:rPr>
              <a:t>1</a:t>
            </a:r>
            <a:r>
              <a:rPr lang="vi-VN" altLang="vi-VN" sz="2800">
                <a:solidFill>
                  <a:srgbClr val="002060"/>
                </a:solidFill>
                <a:latin typeface="Times New Roman" panose="02020603050405020304" pitchFamily="18" charset="0"/>
                <a:cs typeface="Times New Roman" panose="02020603050405020304" pitchFamily="18" charset="0"/>
              </a:rPr>
              <a:t>,x</a:t>
            </a:r>
            <a:r>
              <a:rPr lang="vi-VN" altLang="vi-VN" sz="2800" baseline="-25000">
                <a:solidFill>
                  <a:srgbClr val="002060"/>
                </a:solidFill>
                <a:latin typeface="Times New Roman" panose="02020603050405020304" pitchFamily="18" charset="0"/>
                <a:cs typeface="Times New Roman" panose="02020603050405020304" pitchFamily="18" charset="0"/>
              </a:rPr>
              <a:t>2</a:t>
            </a:r>
            <a:r>
              <a:rPr lang="vi-VN" altLang="vi-VN" sz="2800">
                <a:solidFill>
                  <a:srgbClr val="002060"/>
                </a:solidFill>
                <a:latin typeface="Times New Roman" panose="02020603050405020304" pitchFamily="18" charset="0"/>
                <a:cs typeface="Times New Roman" panose="02020603050405020304" pitchFamily="18" charset="0"/>
              </a:rPr>
              <a:t>,…,x</a:t>
            </a:r>
            <a:r>
              <a:rPr lang="vi-VN" altLang="vi-VN" sz="2800" baseline="-25000">
                <a:solidFill>
                  <a:srgbClr val="002060"/>
                </a:solidFill>
                <a:latin typeface="Times New Roman" panose="02020603050405020304" pitchFamily="18" charset="0"/>
                <a:cs typeface="Times New Roman" panose="02020603050405020304" pitchFamily="18" charset="0"/>
              </a:rPr>
              <a:t>n</a:t>
            </a:r>
            <a:r>
              <a:rPr lang="vi-VN" altLang="vi-VN" sz="2800">
                <a:solidFill>
                  <a:srgbClr val="002060"/>
                </a:solidFill>
                <a:latin typeface="Times New Roman" panose="02020603050405020304" pitchFamily="18" charset="0"/>
                <a:cs typeface="Times New Roman" panose="02020603050405020304" pitchFamily="18" charset="0"/>
              </a:rPr>
              <a:t>) (mỗi x</a:t>
            </a:r>
            <a:r>
              <a:rPr lang="vi-VN" altLang="vi-VN" sz="2800" baseline="-25000">
                <a:solidFill>
                  <a:srgbClr val="002060"/>
                </a:solidFill>
                <a:latin typeface="Times New Roman" panose="02020603050405020304" pitchFamily="18" charset="0"/>
                <a:cs typeface="Times New Roman" panose="02020603050405020304" pitchFamily="18" charset="0"/>
              </a:rPr>
              <a:t>i </a:t>
            </a:r>
            <a:r>
              <a:rPr lang="vi-VN" altLang="vi-VN" sz="2800">
                <a:solidFill>
                  <a:srgbClr val="002060"/>
                </a:solidFill>
                <a:latin typeface="Times New Roman" panose="02020603050405020304" pitchFamily="18" charset="0"/>
                <a:cs typeface="Times New Roman" panose="02020603050405020304" pitchFamily="18" charset="0"/>
              </a:rPr>
              <a:t>đều nguyên không âm) của phương trình x</a:t>
            </a:r>
            <a:r>
              <a:rPr lang="vi-VN" altLang="vi-VN" sz="2800" baseline="-25000">
                <a:solidFill>
                  <a:srgbClr val="002060"/>
                </a:solidFill>
                <a:latin typeface="Times New Roman" panose="02020603050405020304" pitchFamily="18" charset="0"/>
                <a:cs typeface="Times New Roman" panose="02020603050405020304" pitchFamily="18" charset="0"/>
              </a:rPr>
              <a:t>1</a:t>
            </a:r>
            <a:r>
              <a:rPr lang="vi-VN" altLang="vi-VN" sz="2800">
                <a:solidFill>
                  <a:srgbClr val="002060"/>
                </a:solidFill>
                <a:latin typeface="Times New Roman" panose="02020603050405020304" pitchFamily="18" charset="0"/>
                <a:cs typeface="Times New Roman" panose="02020603050405020304" pitchFamily="18" charset="0"/>
              </a:rPr>
              <a:t>+ x</a:t>
            </a:r>
            <a:r>
              <a:rPr lang="vi-VN" altLang="vi-VN" sz="2800" baseline="-25000">
                <a:solidFill>
                  <a:srgbClr val="002060"/>
                </a:solidFill>
                <a:latin typeface="Times New Roman" panose="02020603050405020304" pitchFamily="18" charset="0"/>
                <a:cs typeface="Times New Roman" panose="02020603050405020304" pitchFamily="18" charset="0"/>
              </a:rPr>
              <a:t>2</a:t>
            </a:r>
            <a:r>
              <a:rPr lang="vi-VN" altLang="vi-VN" sz="2800">
                <a:solidFill>
                  <a:srgbClr val="002060"/>
                </a:solidFill>
                <a:latin typeface="Times New Roman" panose="02020603050405020304" pitchFamily="18" charset="0"/>
                <a:cs typeface="Times New Roman" panose="02020603050405020304" pitchFamily="18" charset="0"/>
              </a:rPr>
              <a:t>+…+ x</a:t>
            </a:r>
            <a:r>
              <a:rPr lang="vi-VN" altLang="vi-VN" sz="2800" baseline="-25000">
                <a:solidFill>
                  <a:srgbClr val="002060"/>
                </a:solidFill>
                <a:latin typeface="Times New Roman" panose="02020603050405020304" pitchFamily="18" charset="0"/>
                <a:cs typeface="Times New Roman" panose="02020603050405020304" pitchFamily="18" charset="0"/>
              </a:rPr>
              <a:t>n</a:t>
            </a:r>
            <a:r>
              <a:rPr lang="vi-VN" altLang="vi-VN" sz="2800">
                <a:solidFill>
                  <a:srgbClr val="002060"/>
                </a:solidFill>
                <a:latin typeface="Times New Roman" panose="02020603050405020304" pitchFamily="18" charset="0"/>
                <a:cs typeface="Times New Roman" panose="02020603050405020304" pitchFamily="18" charset="0"/>
              </a:rPr>
              <a:t>= k là </a:t>
            </a:r>
          </a:p>
        </p:txBody>
      </p:sp>
      <p:graphicFrame>
        <p:nvGraphicFramePr>
          <p:cNvPr id="23568" name="Object 16"/>
          <p:cNvGraphicFramePr>
            <a:graphicFrameLocks noChangeAspect="1"/>
          </p:cNvGraphicFramePr>
          <p:nvPr/>
        </p:nvGraphicFramePr>
        <p:xfrm>
          <a:off x="2774950" y="2630488"/>
          <a:ext cx="2755900" cy="901700"/>
        </p:xfrm>
        <a:graphic>
          <a:graphicData uri="http://schemas.openxmlformats.org/presentationml/2006/ole">
            <mc:AlternateContent xmlns:mc="http://schemas.openxmlformats.org/markup-compatibility/2006">
              <mc:Choice xmlns:v="urn:schemas-microsoft-com:vml" Requires="v">
                <p:oleObj spid="_x0000_s177164" name="Equation" r:id="rId3" imgW="736600" imgH="241300" progId="Equation.3">
                  <p:embed/>
                </p:oleObj>
              </mc:Choice>
              <mc:Fallback>
                <p:oleObj name="Equation" r:id="rId3" imgW="73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2630488"/>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09600" y="4191000"/>
            <a:ext cx="8153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2060"/>
                </a:solidFill>
                <a:latin typeface="Times New Roman" panose="02020603050405020304" pitchFamily="18" charset="0"/>
                <a:cs typeface="Times New Roman" panose="02020603050405020304" pitchFamily="18" charset="0"/>
              </a:rPr>
              <a:t>VD: </a:t>
            </a:r>
            <a:r>
              <a:rPr lang="en-US" altLang="vi-VN" sz="2800" dirty="0" err="1">
                <a:latin typeface="Times New Roman" panose="02020603050405020304" pitchFamily="18" charset="0"/>
                <a:cs typeface="Times New Roman" panose="02020603050405020304" pitchFamily="18" charset="0"/>
              </a:rPr>
              <a:t>Phương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trình</a:t>
            </a:r>
            <a:r>
              <a:rPr lang="en-US" altLang="vi-VN" sz="2800" dirty="0">
                <a:latin typeface="Times New Roman" panose="02020603050405020304" pitchFamily="18" charset="0"/>
                <a:cs typeface="Times New Roman" panose="02020603050405020304" pitchFamily="18" charset="0"/>
              </a:rPr>
              <a:t> X+Y+Z+T= 20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nghiệm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nguyên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âm</a:t>
            </a:r>
            <a:r>
              <a:rPr lang="en-US" altLang="vi-VN" sz="2800" dirty="0">
                <a:latin typeface="Times New Roman" panose="02020603050405020304" pitchFamily="18" charset="0"/>
                <a:cs typeface="Times New Roman" panose="02020603050405020304" pitchFamily="18" charset="0"/>
              </a:rPr>
              <a:t> ?</a:t>
            </a:r>
          </a:p>
          <a:p>
            <a:pPr>
              <a:spcBef>
                <a:spcPct val="0"/>
              </a:spcBef>
              <a:buFontTx/>
              <a:buNone/>
            </a:pPr>
            <a:endParaRPr lang="vi-VN" altLang="vi-V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4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63</a:t>
            </a:fld>
            <a:endParaRPr lang="en-US"/>
          </a:p>
        </p:txBody>
      </p:sp>
      <mc:AlternateContent xmlns:mc="http://schemas.openxmlformats.org/markup-compatibility/2006" xmlns:a14="http://schemas.microsoft.com/office/drawing/2010/main">
        <mc:Choice Requires="a14">
          <p:sp>
            <p:nvSpPr>
              <p:cNvPr id="2" name="Rectangle 1"/>
              <p:cNvSpPr/>
              <p:nvPr/>
            </p:nvSpPr>
            <p:spPr>
              <a:xfrm>
                <a:off x="37578" y="1265130"/>
                <a:ext cx="8854902" cy="5049652"/>
              </a:xfrm>
              <a:prstGeom prst="rect">
                <a:avLst/>
              </a:prstGeom>
            </p:spPr>
            <p:txBody>
              <a:bodyPr wrap="square">
                <a:spAutoFit/>
              </a:bodyPr>
              <a:lstStyle/>
              <a:p>
                <a:pPr marL="114300" indent="0">
                  <a:buNone/>
                </a:pPr>
                <a:r>
                  <a:rPr lang="en-US" sz="3200" dirty="0" smtClean="0">
                    <a:latin typeface="Times New Roman" pitchFamily="18" charset="0"/>
                    <a:cs typeface="Times New Roman" pitchFamily="18" charset="0"/>
                  </a:rPr>
                  <a:t>VD: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X+Y+Z+T= 20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Y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2 ,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Z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chập</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a:t>
                </a:r>
              </a:p>
              <a:p>
                <a:pPr marL="114300" indent="0">
                  <a:buNone/>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smtClean="0">
                  <a:latin typeface="Times New Roman" pitchFamily="18" charset="0"/>
                  <a:cs typeface="Times New Roman" pitchFamily="18" charset="0"/>
                </a:endParaRPr>
              </a:p>
              <a:p>
                <a:pPr marL="114300" indent="0">
                  <a:buNone/>
                </a:pPr>
                <a:r>
                  <a:rPr lang="en-US" sz="3200" dirty="0" smtClean="0">
                    <a:latin typeface="Times New Roman" pitchFamily="18" charset="0"/>
                    <a:cs typeface="Times New Roman" pitchFamily="18" charset="0"/>
                  </a:rPr>
                  <a:t>=&gt;</a:t>
                </a:r>
                <a:r>
                  <a:rPr lang="en-US" sz="3200" dirty="0" err="1" smtClean="0">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nhanh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đối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với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bài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toán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tìm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nghiệm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nguyên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không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âm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x+y+z+t</a:t>
                </a:r>
                <a:r>
                  <a:rPr lang="en-US" sz="3200" dirty="0" smtClean="0">
                    <a:solidFill>
                      <a:srgbClr val="FF0000"/>
                    </a:solidFill>
                    <a:latin typeface="Times New Roman" pitchFamily="18" charset="0"/>
                    <a:cs typeface="Times New Roman" pitchFamily="18" charset="0"/>
                  </a:rPr>
                  <a:t> = n </a:t>
                </a:r>
                <a:r>
                  <a:rPr lang="en-US" sz="3200" dirty="0" err="1" smtClean="0">
                    <a:solidFill>
                      <a:srgbClr val="FF0000"/>
                    </a:solidFill>
                    <a:latin typeface="Times New Roman" pitchFamily="18" charset="0"/>
                    <a:cs typeface="Times New Roman" pitchFamily="18" charset="0"/>
                  </a:rPr>
                  <a:t>là</a:t>
                </a:r>
                <a:r>
                  <a:rPr lang="en-US" sz="3200" dirty="0" smtClean="0">
                    <a:solidFill>
                      <a:srgbClr val="FF0000"/>
                    </a:solidFill>
                    <a:latin typeface="Times New Roman" pitchFamily="18" charset="0"/>
                    <a:cs typeface="Times New Roman" pitchFamily="18" charset="0"/>
                  </a:rPr>
                  <a:t> </a:t>
                </a:r>
                <a14:m>
                  <m:oMath xmlns:m="http://schemas.openxmlformats.org/officeDocument/2006/math">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7578" y="1265130"/>
                <a:ext cx="8854902" cy="5049652"/>
              </a:xfrm>
              <a:prstGeom prst="rect">
                <a:avLst/>
              </a:prstGeom>
              <a:blipFill rotWithShape="0">
                <a:blip r:embed="rId2"/>
                <a:stretch>
                  <a:fillRect l="-413" t="-1691" r="-1308" b="-2899"/>
                </a:stretch>
              </a:blipFill>
            </p:spPr>
            <p:txBody>
              <a:bodyPr/>
              <a:lstStyle/>
              <a:p>
                <a:r>
                  <a:rPr lang="vi-VN">
                    <a:noFill/>
                  </a:rPr>
                  <a:t> </a:t>
                </a:r>
              </a:p>
            </p:txBody>
          </p:sp>
        </mc:Fallback>
      </mc:AlternateContent>
    </p:spTree>
    <p:extLst>
      <p:ext uri="{BB962C8B-B14F-4D97-AF65-F5344CB8AC3E}">
        <p14:creationId xmlns:p14="http://schemas.microsoft.com/office/powerpoint/2010/main" val="4074455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2"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8613"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8614"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292315EC-A8C8-483E-9D37-409F89B8FB67}" type="slidenum">
              <a:rPr lang="en-US" altLang="vi-VN" sz="1400" smtClean="0"/>
              <a:pPr>
                <a:spcBef>
                  <a:spcPct val="0"/>
                </a:spcBef>
                <a:buFontTx/>
                <a:buNone/>
              </a:pPr>
              <a:t>64</a:t>
            </a:fld>
            <a:endParaRPr lang="en-US" altLang="vi-VN" sz="1400" smtClean="0"/>
          </a:p>
        </p:txBody>
      </p:sp>
      <p:sp>
        <p:nvSpPr>
          <p:cNvPr id="68615"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609600" y="1219200"/>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a:solidFill>
                  <a:srgbClr val="FF0000"/>
                </a:solidFill>
                <a:latin typeface="Times New Roman" panose="02020603050405020304" pitchFamily="18" charset="0"/>
                <a:cs typeface="Times New Roman" panose="02020603050405020304" pitchFamily="18" charset="0"/>
              </a:rPr>
              <a:t>Hệ quả</a:t>
            </a:r>
            <a:r>
              <a:rPr lang="vi-VN" altLang="vi-VN" sz="2800">
                <a:solidFill>
                  <a:srgbClr val="002060"/>
                </a:solidFill>
                <a:latin typeface="Times New Roman" panose="02020603050405020304" pitchFamily="18" charset="0"/>
                <a:cs typeface="Times New Roman" panose="02020603050405020304" pitchFamily="18" charset="0"/>
              </a:rPr>
              <a:t>: Số cách chia k vật đồng chất nhau vào n hộp phân biệt cũng chính bằng số tổ hợp lặp chập k của n</a:t>
            </a:r>
            <a:r>
              <a:rPr lang="en-US" altLang="vi-VN" sz="2800">
                <a:solidFill>
                  <a:srgbClr val="002060"/>
                </a:solidFill>
                <a:latin typeface="Times New Roman" panose="02020603050405020304" pitchFamily="18" charset="0"/>
                <a:cs typeface="Times New Roman" panose="02020603050405020304" pitchFamily="18" charset="0"/>
              </a:rPr>
              <a:t>.</a:t>
            </a:r>
            <a:r>
              <a:rPr lang="vi-VN" altLang="vi-VN" sz="2800">
                <a:solidFill>
                  <a:srgbClr val="002060"/>
                </a:solidFill>
                <a:latin typeface="Times New Roman" panose="02020603050405020304" pitchFamily="18" charset="0"/>
                <a:cs typeface="Times New Roman" panose="02020603050405020304" pitchFamily="18" charset="0"/>
              </a:rPr>
              <a:t> </a:t>
            </a:r>
          </a:p>
        </p:txBody>
      </p:sp>
      <p:graphicFrame>
        <p:nvGraphicFramePr>
          <p:cNvPr id="23568" name="Object 16"/>
          <p:cNvGraphicFramePr>
            <a:graphicFrameLocks noChangeAspect="1"/>
          </p:cNvGraphicFramePr>
          <p:nvPr/>
        </p:nvGraphicFramePr>
        <p:xfrm>
          <a:off x="2774950" y="2479675"/>
          <a:ext cx="2755900" cy="901700"/>
        </p:xfrm>
        <a:graphic>
          <a:graphicData uri="http://schemas.openxmlformats.org/presentationml/2006/ole">
            <mc:AlternateContent xmlns:mc="http://schemas.openxmlformats.org/markup-compatibility/2006">
              <mc:Choice xmlns:v="urn:schemas-microsoft-com:vml" Requires="v">
                <p:oleObj spid="_x0000_s178198" name="Equation" r:id="rId3" imgW="736600" imgH="241300" progId="Equation.3">
                  <p:embed/>
                </p:oleObj>
              </mc:Choice>
              <mc:Fallback>
                <p:oleObj name="Equation" r:id="rId3" imgW="73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2479675"/>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85800" y="4191000"/>
            <a:ext cx="8001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a:solidFill>
                  <a:srgbClr val="002060"/>
                </a:solidFill>
                <a:latin typeface="Times New Roman" panose="02020603050405020304" pitchFamily="18" charset="0"/>
                <a:cs typeface="Times New Roman" panose="02020603050405020304" pitchFamily="18" charset="0"/>
              </a:rPr>
              <a:t>VD: Có bao nhiêu cách xếp 6 viên bi giống nhau vào trong 3 hộp khác nhau?</a:t>
            </a:r>
          </a:p>
        </p:txBody>
      </p:sp>
      <p:graphicFrame>
        <p:nvGraphicFramePr>
          <p:cNvPr id="23569" name="Object 17"/>
          <p:cNvGraphicFramePr>
            <a:graphicFrameLocks noChangeAspect="1"/>
          </p:cNvGraphicFramePr>
          <p:nvPr/>
        </p:nvGraphicFramePr>
        <p:xfrm>
          <a:off x="2616200" y="5462588"/>
          <a:ext cx="3468688" cy="949325"/>
        </p:xfrm>
        <a:graphic>
          <a:graphicData uri="http://schemas.openxmlformats.org/presentationml/2006/ole">
            <mc:AlternateContent xmlns:mc="http://schemas.openxmlformats.org/markup-compatibility/2006">
              <mc:Choice xmlns:v="urn:schemas-microsoft-com:vml" Requires="v">
                <p:oleObj spid="_x0000_s178199" name="Equation" r:id="rId5" imgW="926698" imgH="253890" progId="Equation.DSMT4">
                  <p:embed/>
                </p:oleObj>
              </mc:Choice>
              <mc:Fallback>
                <p:oleObj name="Equation" r:id="rId5" imgW="926698"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5462588"/>
                        <a:ext cx="3468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617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p:txBody>
          <a:bodyPr/>
          <a:lstStyle/>
          <a:p>
            <a:pPr marL="0" indent="0" algn="just"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Ví</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dụ</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Tìm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nghiệm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nguyên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âm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4  </a:t>
            </a:r>
            <a:r>
              <a:rPr lang="en-US" sz="2800" b="1" dirty="0" smtClean="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Thỏa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&gt; 4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Giải</a:t>
            </a:r>
            <a:r>
              <a:rPr lang="en-US" sz="2800" b="1" dirty="0" smtClean="0">
                <a:solidFill>
                  <a:srgbClr val="00B050"/>
                </a:solidFill>
                <a:latin typeface="Times New Roman" panose="02020603050405020304" pitchFamily="18" charset="0"/>
                <a:cs typeface="Times New Roman" panose="02020603050405020304" pitchFamily="18" charset="0"/>
              </a:rPr>
              <a:t>:</a:t>
            </a:r>
            <a:endParaRPr lang="en-US" sz="2800" dirty="0" smtClean="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smtClean="0">
                <a:latin typeface="Times New Roman" panose="02020603050405020304" pitchFamily="18" charset="0"/>
                <a:cs typeface="Times New Roman" panose="02020603050405020304" pitchFamily="18" charset="0"/>
              </a:rPr>
              <a:t>Ta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Xét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sau</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4;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smtClean="0">
                <a:latin typeface="Times New Roman" panose="02020603050405020304" pitchFamily="18" charset="0"/>
              </a:rPr>
              <a:t>Gọi</a:t>
            </a:r>
            <a:r>
              <a:rPr lang="en-US" sz="2800" b="1" dirty="0" smtClean="0">
                <a:latin typeface="Times New Roman" panose="02020603050405020304" pitchFamily="18" charset="0"/>
              </a:rPr>
              <a:t> p, q, r </a:t>
            </a:r>
            <a:r>
              <a:rPr lang="en-US" sz="2800" b="1" dirty="0" err="1" smtClean="0">
                <a:latin typeface="Times New Roman" panose="02020603050405020304" pitchFamily="18" charset="0"/>
              </a:rPr>
              <a:t>lần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lượt</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là</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số</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nghiệm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nguyên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không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âm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của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phương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trình</a:t>
            </a:r>
            <a:r>
              <a:rPr lang="en-US" sz="2800" b="1" dirty="0" smtClean="0">
                <a:latin typeface="Times New Roman" panose="02020603050405020304" pitchFamily="18" charset="0"/>
              </a:rPr>
              <a:t> (1) </a:t>
            </a:r>
            <a:r>
              <a:rPr lang="en-US" sz="2800" b="1" dirty="0" err="1" smtClean="0">
                <a:latin typeface="Times New Roman" panose="02020603050405020304" pitchFamily="18" charset="0"/>
              </a:rPr>
              <a:t>thỏa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điều</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kiện</a:t>
            </a:r>
            <a:r>
              <a:rPr lang="en-US" sz="2800" b="1" dirty="0" smtClean="0">
                <a:latin typeface="Times New Roman" panose="02020603050405020304" pitchFamily="18" charset="0"/>
              </a:rPr>
              <a:t> (*), (**), (***). Ta </a:t>
            </a:r>
            <a:r>
              <a:rPr lang="en-US" sz="2800" b="1" dirty="0" err="1" smtClean="0">
                <a:latin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65</a:t>
            </a:fld>
            <a:endParaRPr lang="en-US" dirty="0"/>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smtClean="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457200" y="1828800"/>
            <a:ext cx="8229600" cy="4495800"/>
          </a:xfrm>
        </p:spPr>
        <p:txBody>
          <a:bodyPr/>
          <a:lstStyle/>
          <a:p>
            <a:pPr marL="0" indent="0" algn="just" eaLnBrk="1" hangingPunct="1">
              <a:lnSpc>
                <a:spcPct val="90000"/>
              </a:lnSpc>
              <a:buNone/>
            </a:pPr>
            <a:r>
              <a:rPr lang="en-US" sz="2800" b="1" dirty="0" err="1" smtClean="0">
                <a:latin typeface="Times New Roman" pitchFamily="18" charset="0"/>
                <a:cs typeface="Times New Roman" pitchFamily="18" charset="0"/>
              </a:rPr>
              <a:t>Trước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hết</a:t>
            </a:r>
            <a:r>
              <a:rPr lang="en-US" sz="2800" b="1" dirty="0" smtClean="0">
                <a:latin typeface="Times New Roman" pitchFamily="18" charset="0"/>
                <a:cs typeface="Times New Roman" pitchFamily="18" charset="0"/>
              </a:rPr>
              <a:t> ta </a:t>
            </a:r>
            <a:r>
              <a:rPr lang="en-US" sz="2800" b="1" dirty="0" err="1" smtClean="0">
                <a:latin typeface="Times New Roman" pitchFamily="18" charset="0"/>
                <a:cs typeface="Times New Roman" pitchFamily="18" charset="0"/>
              </a:rPr>
              <a:t>tìm</a:t>
            </a:r>
            <a:r>
              <a:rPr lang="en-US" sz="2800" b="1" dirty="0" smtClean="0">
                <a:latin typeface="Times New Roman" pitchFamily="18" charset="0"/>
                <a:cs typeface="Times New Roman" pitchFamily="18" charset="0"/>
              </a:rPr>
              <a:t> q. </a:t>
            </a:r>
          </a:p>
          <a:p>
            <a:pPr marL="0" indent="0" algn="just" eaLnBrk="1" hangingPunct="1">
              <a:lnSpc>
                <a:spcPct val="90000"/>
              </a:lnSpc>
              <a:buNone/>
            </a:pPr>
            <a:r>
              <a:rPr lang="en-US" sz="2800" b="1" dirty="0" err="1" smtClean="0">
                <a:latin typeface="Times New Roman" pitchFamily="18" charset="0"/>
                <a:cs typeface="Times New Roman" pitchFamily="18" charset="0"/>
              </a:rPr>
              <a:t>Đặt</a:t>
            </a:r>
            <a:r>
              <a:rPr lang="en-US" sz="2800" b="1" dirty="0" smtClean="0">
                <a:latin typeface="Times New Roman" pitchFamily="18" charset="0"/>
                <a:cs typeface="Times New Roman" pitchFamily="18" charset="0"/>
              </a:rPr>
              <a:t> </a:t>
            </a:r>
          </a:p>
          <a:p>
            <a:pPr marL="0" indent="0" algn="ct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- 5;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4</a:t>
            </a:r>
            <a:endParaRPr lang="en-US" sz="2800" b="1" dirty="0" smtClean="0">
              <a:latin typeface="Times New Roman" pitchFamily="18" charset="0"/>
              <a:cs typeface="Times New Roman" pitchFamily="18" charset="0"/>
            </a:endParaRPr>
          </a:p>
          <a:p>
            <a:pPr marL="0" indent="0" algn="just" eaLnBrk="1" hangingPunct="1">
              <a:lnSpc>
                <a:spcPct val="90000"/>
              </a:lnSpc>
              <a:buNone/>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trở</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thành</a:t>
            </a:r>
            <a:r>
              <a:rPr lang="en-US" sz="2800" b="1" dirty="0" smtClean="0">
                <a:latin typeface="Times New Roman" pitchFamily="18" charset="0"/>
                <a:cs typeface="Times New Roman" pitchFamily="18" charset="0"/>
              </a:rPr>
              <a:t> </a:t>
            </a:r>
          </a:p>
          <a:p>
            <a:pPr marL="0" indent="0" algn="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13				 (2)</a:t>
            </a:r>
          </a:p>
          <a:p>
            <a:pPr marL="0" indent="0" algn="just" eaLnBrk="1" hangingPunct="1">
              <a:lnSpc>
                <a:spcPct val="90000"/>
              </a:lnSpc>
              <a:buNone/>
            </a:pP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thỏa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điều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kiện</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bằng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66</a:t>
            </a:fld>
            <a:endParaRPr lang="en-US"/>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spid="_x0000_s169002" name="Equation" r:id="rId3" imgW="1688760" imgH="279360" progId="Equation.DSMT4">
                  <p:embed/>
                </p:oleObj>
              </mc:Choice>
              <mc:Fallback>
                <p:oleObj name="Equation" r:id="rId3" imgW="168876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smtClean="0">
                <a:solidFill>
                  <a:srgbClr val="00B050"/>
                </a:solidFill>
                <a:latin typeface="Times New Roman" panose="02020603050405020304" pitchFamily="18" charset="0"/>
                <a:cs typeface="Times New Roman" panose="02020603050405020304" pitchFamily="18" charset="0"/>
              </a:rPr>
              <a:t>Ví</a:t>
            </a:r>
            <a:r>
              <a:rPr lang="en-US" sz="2800" dirty="0" smtClean="0">
                <a:solidFill>
                  <a:srgbClr val="00B050"/>
                </a:solidFill>
                <a:latin typeface="Times New Roman" panose="02020603050405020304" pitchFamily="18" charset="0"/>
                <a:cs typeface="Times New Roman" panose="02020603050405020304" pitchFamily="18" charset="0"/>
              </a:rPr>
              <a:t> </a:t>
            </a:r>
            <a:r>
              <a:rPr lang="en-US" sz="2800" dirty="0" err="1" smtClean="0">
                <a:solidFill>
                  <a:srgbClr val="00B050"/>
                </a:solidFill>
                <a:latin typeface="Times New Roman" panose="02020603050405020304" pitchFamily="18" charset="0"/>
                <a:cs typeface="Times New Roman" panose="02020603050405020304" pitchFamily="18" charset="0"/>
              </a:rPr>
              <a:t>dụ</a:t>
            </a:r>
            <a:r>
              <a:rPr lang="en-US" sz="2800" dirty="0" smtClean="0">
                <a:solidFill>
                  <a:srgbClr val="00B05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smtClean="0"/>
              <a:t>Tương</a:t>
            </a:r>
            <a:r>
              <a:rPr lang="en-US" b="1" dirty="0" smtClean="0"/>
              <a:t> </a:t>
            </a:r>
            <a:r>
              <a:rPr lang="en-US" b="1" dirty="0" err="1" smtClean="0"/>
              <a:t>tự</a:t>
            </a:r>
            <a:r>
              <a:rPr lang="en-US" b="1" dirty="0" smtClean="0"/>
              <a:t>, </a:t>
            </a:r>
            <a:r>
              <a:rPr lang="en-US" b="1" dirty="0" err="1" smtClean="0"/>
              <a:t>ta</a:t>
            </a:r>
            <a:r>
              <a:rPr lang="en-US" b="1" dirty="0" smtClean="0"/>
              <a:t> </a:t>
            </a:r>
            <a:r>
              <a:rPr lang="en-US" b="1" dirty="0" err="1" smtClean="0"/>
              <a:t>có</a:t>
            </a:r>
            <a:r>
              <a:rPr lang="en-US" b="1" dirty="0" smtClean="0"/>
              <a:t>:                   .</a:t>
            </a:r>
          </a:p>
          <a:p>
            <a:pPr marL="0" indent="0">
              <a:buNone/>
            </a:pPr>
            <a:endParaRPr lang="en-US" b="1" dirty="0" smtClean="0"/>
          </a:p>
          <a:p>
            <a:pPr marL="0" indent="0">
              <a:buNone/>
            </a:pPr>
            <a:r>
              <a:rPr lang="en-US" b="1" dirty="0" smtClean="0"/>
              <a:t>	</a:t>
            </a:r>
            <a:endParaRPr lang="en-US" b="1" dirty="0"/>
          </a:p>
          <a:p>
            <a:pPr marL="0" indent="0">
              <a:buNone/>
            </a:pPr>
            <a:endParaRPr lang="en-US" b="1" dirty="0" smtClean="0"/>
          </a:p>
          <a:p>
            <a:pPr marL="0" indent="0">
              <a:buNone/>
            </a:pPr>
            <a:r>
              <a:rPr lang="en-US" b="1" dirty="0" err="1" smtClean="0"/>
              <a:t>Vậy</a:t>
            </a:r>
            <a:r>
              <a:rPr lang="en-US" b="1" dirty="0" smtClean="0"/>
              <a:t> </a:t>
            </a:r>
            <a:r>
              <a:rPr lang="en-US" b="1" dirty="0" err="1" smtClean="0"/>
              <a:t>số</a:t>
            </a:r>
            <a:r>
              <a:rPr lang="en-US" b="1" dirty="0" smtClean="0"/>
              <a:t> </a:t>
            </a:r>
            <a:r>
              <a:rPr lang="en-US" b="1" dirty="0" err="1" smtClean="0"/>
              <a:t>nghiệm</a:t>
            </a:r>
            <a:r>
              <a:rPr lang="en-US" b="1" dirty="0" smtClean="0"/>
              <a:t> </a:t>
            </a:r>
            <a:r>
              <a:rPr lang="en-US" b="1" dirty="0" err="1" smtClean="0"/>
              <a:t>nguyên</a:t>
            </a:r>
            <a:r>
              <a:rPr lang="en-US" b="1" dirty="0" smtClean="0"/>
              <a:t> </a:t>
            </a:r>
            <a:r>
              <a:rPr lang="en-US" b="1" dirty="0" err="1" smtClean="0"/>
              <a:t>không</a:t>
            </a:r>
            <a:r>
              <a:rPr lang="en-US" b="1" dirty="0" smtClean="0"/>
              <a:t> </a:t>
            </a:r>
            <a:r>
              <a:rPr lang="en-US" b="1" dirty="0" err="1" smtClean="0"/>
              <a:t>âm</a:t>
            </a:r>
            <a:r>
              <a:rPr lang="en-US" b="1" dirty="0" smtClean="0"/>
              <a:t> </a:t>
            </a:r>
            <a:r>
              <a:rPr lang="en-US" b="1" dirty="0" err="1" smtClean="0"/>
              <a:t>của</a:t>
            </a:r>
            <a:r>
              <a:rPr lang="en-US" b="1" dirty="0" smtClean="0"/>
              <a:t> </a:t>
            </a:r>
            <a:r>
              <a:rPr lang="en-US" b="1" dirty="0" err="1" smtClean="0"/>
              <a:t>phương</a:t>
            </a:r>
            <a:r>
              <a:rPr lang="en-US" b="1" dirty="0" smtClean="0"/>
              <a:t> </a:t>
            </a:r>
            <a:r>
              <a:rPr lang="en-US" b="1" dirty="0" err="1" smtClean="0"/>
              <a:t>trình</a:t>
            </a:r>
            <a:r>
              <a:rPr lang="en-US" b="1" dirty="0" smtClean="0"/>
              <a:t> (1) </a:t>
            </a:r>
            <a:r>
              <a:rPr lang="en-US" b="1" dirty="0" err="1" smtClean="0"/>
              <a:t>thỏa</a:t>
            </a:r>
            <a:r>
              <a:rPr lang="en-US" b="1" dirty="0" smtClean="0"/>
              <a:t> </a:t>
            </a:r>
            <a:r>
              <a:rPr lang="en-US" b="1" dirty="0" err="1" smtClean="0"/>
              <a:t>điều</a:t>
            </a:r>
            <a:r>
              <a:rPr lang="en-US" b="1" dirty="0" smtClean="0"/>
              <a:t> </a:t>
            </a:r>
            <a:r>
              <a:rPr lang="en-US" b="1" dirty="0" err="1" smtClean="0"/>
              <a:t>kiện</a:t>
            </a:r>
            <a:r>
              <a:rPr lang="en-US" b="1" dirty="0" smtClean="0"/>
              <a:t> (*) </a:t>
            </a:r>
            <a:r>
              <a:rPr lang="en-US" b="1" dirty="0" err="1" smtClean="0"/>
              <a:t>là</a:t>
            </a:r>
            <a:r>
              <a:rPr lang="en-US" b="1" dirty="0" smtClean="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spid="_x0000_s24678" name="Equation" r:id="rId3" imgW="1574800" imgH="279400" progId="Equation.DSMT4">
                  <p:embed/>
                </p:oleObj>
              </mc:Choice>
              <mc:Fallback>
                <p:oleObj name="Equation" r:id="rId3" imgW="1574800" imgH="2794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spid="_x0000_s24679" name="Equation" r:id="rId5" imgW="3225600" imgH="279360" progId="Equation.DSMT4">
                  <p:embed/>
                </p:oleObj>
              </mc:Choice>
              <mc:Fallback>
                <p:oleObj name="Equation" r:id="rId5" imgW="3225600" imgH="27936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6" name="Slide Number Placeholder 15"/>
          <p:cNvSpPr>
            <a:spLocks noGrp="1"/>
          </p:cNvSpPr>
          <p:nvPr>
            <p:ph type="sldNum" sz="quarter" idx="12"/>
          </p:nvPr>
        </p:nvSpPr>
        <p:spPr/>
        <p:txBody>
          <a:bodyPr/>
          <a:lstStyle/>
          <a:p>
            <a:fld id="{0E1FD8CC-78BD-4CB7-9BCD-7BD27FCA505A}" type="slidenum">
              <a:rPr lang="en-US" smtClean="0"/>
              <a:pPr/>
              <a:t>67</a:t>
            </a:fld>
            <a:endParaRPr lang="en-US"/>
          </a:p>
        </p:txBody>
      </p:sp>
      <p:sp>
        <p:nvSpPr>
          <p:cNvPr id="14" name="Rectangle 13"/>
          <p:cNvSpPr/>
          <p:nvPr/>
        </p:nvSpPr>
        <p:spPr>
          <a:xfrm>
            <a:off x="228600" y="1371600"/>
            <a:ext cx="1391728" cy="584775"/>
          </a:xfrm>
          <a:prstGeom prst="rect">
            <a:avLst/>
          </a:prstGeom>
        </p:spPr>
        <p:txBody>
          <a:bodyPr wrap="none">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Tx/>
              <a:buNone/>
            </a:pPr>
            <a:r>
              <a:rPr lang="en-US" altLang="vi-VN" b="1" smtClean="0">
                <a:solidFill>
                  <a:srgbClr val="FF0000"/>
                </a:solidFill>
                <a:latin typeface="Times New Roman" panose="02020603050405020304" pitchFamily="18" charset="0"/>
                <a:cs typeface="Times New Roman" panose="02020603050405020304" pitchFamily="18" charset="0"/>
              </a:rPr>
              <a:t>Định nghĩa:</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Mỗi cách chọn ra k phần tử (có quan tâm thứ</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tự) từ n loại phần tử (trong đó mỗi loại phần</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tử có thể được chọn lại nhiều lần) được gọi là</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một </a:t>
            </a:r>
            <a:r>
              <a:rPr lang="en-US" altLang="vi-VN" b="1" i="1" u="sng" smtClean="0">
                <a:latin typeface="Times New Roman" panose="02020603050405020304" pitchFamily="18" charset="0"/>
                <a:cs typeface="Times New Roman" panose="02020603050405020304" pitchFamily="18" charset="0"/>
              </a:rPr>
              <a:t>chỉnh hợp lặp chập k của n</a:t>
            </a:r>
            <a:r>
              <a:rPr lang="en-US" altLang="vi-VN" b="1" i="1" smtClean="0">
                <a:latin typeface="Times New Roman" panose="02020603050405020304" pitchFamily="18" charset="0"/>
                <a:cs typeface="Times New Roman" panose="02020603050405020304" pitchFamily="18" charset="0"/>
              </a:rPr>
              <a:t>.</a:t>
            </a:r>
          </a:p>
          <a:p>
            <a:pPr eaLnBrk="1" hangingPunct="1">
              <a:buFontTx/>
              <a:buNone/>
            </a:pPr>
            <a:r>
              <a:rPr lang="en-US" altLang="vi-VN" b="1" smtClean="0">
                <a:latin typeface="Times New Roman" panose="02020603050405020304" pitchFamily="18" charset="0"/>
                <a:cs typeface="Times New Roman" panose="02020603050405020304" pitchFamily="18" charset="0"/>
              </a:rPr>
              <a:t>Số các chỉnh hợp lặp chập k của n là</a:t>
            </a:r>
          </a:p>
          <a:p>
            <a:pPr eaLnBrk="1" hangingPunct="1">
              <a:buFontTx/>
              <a:buNone/>
            </a:pPr>
            <a:endParaRPr lang="en-US" altLang="vi-VN" smtClean="0"/>
          </a:p>
        </p:txBody>
      </p:sp>
      <p:sp>
        <p:nvSpPr>
          <p:cNvPr id="6963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963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15605C5A-A5F9-40BA-A9AB-80D6B71FCB58}" type="slidenum">
              <a:rPr lang="en-US" altLang="vi-VN" sz="1400" smtClean="0"/>
              <a:pPr>
                <a:spcBef>
                  <a:spcPct val="0"/>
                </a:spcBef>
                <a:buFontTx/>
                <a:buNone/>
              </a:pPr>
              <a:t>68</a:t>
            </a:fld>
            <a:endParaRPr lang="en-US" altLang="vi-VN" sz="1400" smtClean="0"/>
          </a:p>
        </p:txBody>
      </p:sp>
      <p:sp>
        <p:nvSpPr>
          <p:cNvPr id="69637" name="Rectangle 2"/>
          <p:cNvSpPr txBox="1">
            <a:spLocks noChangeArrowheads="1"/>
          </p:cNvSpPr>
          <p:nvPr/>
        </p:nvSpPr>
        <p:spPr bwMode="auto">
          <a:xfrm>
            <a:off x="609600" y="76200"/>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graphicFrame>
        <p:nvGraphicFramePr>
          <p:cNvPr id="10" name="Object 4"/>
          <p:cNvGraphicFramePr>
            <a:graphicFrameLocks noChangeAspect="1"/>
          </p:cNvGraphicFramePr>
          <p:nvPr/>
        </p:nvGraphicFramePr>
        <p:xfrm>
          <a:off x="3733800" y="5403850"/>
          <a:ext cx="2079625" cy="927100"/>
        </p:xfrm>
        <a:graphic>
          <a:graphicData uri="http://schemas.openxmlformats.org/presentationml/2006/ole">
            <mc:AlternateContent xmlns:mc="http://schemas.openxmlformats.org/markup-compatibility/2006">
              <mc:Choice xmlns:v="urn:schemas-microsoft-com:vml" Requires="v">
                <p:oleObj spid="_x0000_s179212" name="Equation" r:id="rId3" imgW="622030" imgH="279279" progId="Equation.DSMT4">
                  <p:embed/>
                </p:oleObj>
              </mc:Choice>
              <mc:Fallback>
                <p:oleObj name="Equation" r:id="rId3" imgW="622030"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403850"/>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18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2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1+#ppt_w/2"/>
                                          </p:val>
                                        </p:tav>
                                        <p:tav tm="100000">
                                          <p:val>
                                            <p:strVal val="#ppt_x"/>
                                          </p:val>
                                        </p:tav>
                                      </p:tavLst>
                                    </p:anim>
                                    <p:anim calcmode="lin" valueType="num">
                                      <p:cBhvr additive="base">
                                        <p:cTn id="44" dur="2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065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F3208D01-65BE-4242-A4A1-2474F2CB1FC7}" type="slidenum">
              <a:rPr lang="en-US" altLang="vi-VN" sz="1400" smtClean="0"/>
              <a:pPr>
                <a:spcBef>
                  <a:spcPct val="0"/>
                </a:spcBef>
                <a:buFontTx/>
                <a:buNone/>
              </a:pPr>
              <a:t>69</a:t>
            </a:fld>
            <a:endParaRPr lang="en-US" altLang="vi-VN" sz="1400" smtClean="0"/>
          </a:p>
        </p:txBody>
      </p:sp>
      <p:sp>
        <p:nvSpPr>
          <p:cNvPr id="70660" name="Rectangle 2"/>
          <p:cNvSpPr txBox="1">
            <a:spLocks noChangeArrowheads="1"/>
          </p:cNvSpPr>
          <p:nvPr/>
        </p:nvSpPr>
        <p:spPr bwMode="auto">
          <a:xfrm>
            <a:off x="342900" y="85726"/>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pic>
        <p:nvPicPr>
          <p:cNvPr id="70661" name="Ảnh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0"/>
            <a:ext cx="6858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4"/>
          <p:cNvGraphicFramePr>
            <a:graphicFrameLocks noChangeAspect="1"/>
          </p:cNvGraphicFramePr>
          <p:nvPr>
            <p:extLst>
              <p:ext uri="{D42A27DB-BD31-4B8C-83A1-F6EECF244321}">
                <p14:modId xmlns:p14="http://schemas.microsoft.com/office/powerpoint/2010/main" val="1048455698"/>
              </p:ext>
            </p:extLst>
          </p:nvPr>
        </p:nvGraphicFramePr>
        <p:xfrm>
          <a:off x="2238169" y="1345805"/>
          <a:ext cx="2079625" cy="927100"/>
        </p:xfrm>
        <a:graphic>
          <a:graphicData uri="http://schemas.openxmlformats.org/presentationml/2006/ole">
            <mc:AlternateContent xmlns:mc="http://schemas.openxmlformats.org/markup-compatibility/2006">
              <mc:Choice xmlns:v="urn:schemas-microsoft-com:vml" Requires="v">
                <p:oleObj spid="_x0000_s180246" name="Equation" r:id="rId4" imgW="622030" imgH="279279" progId="Equation.DSMT4">
                  <p:embed/>
                </p:oleObj>
              </mc:Choice>
              <mc:Fallback>
                <p:oleObj name="Equation" r:id="rId4" imgW="622030" imgH="27927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169" y="1345805"/>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Ảnh 2"/>
          <p:cNvPicPr>
            <a:picLocks noChangeAspect="1"/>
          </p:cNvPicPr>
          <p:nvPr/>
        </p:nvPicPr>
        <p:blipFill>
          <a:blip r:embed="rId6"/>
          <a:stretch>
            <a:fillRect/>
          </a:stretch>
        </p:blipFill>
        <p:spPr>
          <a:xfrm>
            <a:off x="413424" y="2610760"/>
            <a:ext cx="8317151" cy="1019178"/>
          </a:xfrm>
          <a:prstGeom prst="rect">
            <a:avLst/>
          </a:prstGeom>
        </p:spPr>
      </p:pic>
      <p:graphicFrame>
        <p:nvGraphicFramePr>
          <p:cNvPr id="11" name="Object 4"/>
          <p:cNvGraphicFramePr>
            <a:graphicFrameLocks noChangeAspect="1"/>
          </p:cNvGraphicFramePr>
          <p:nvPr>
            <p:extLst>
              <p:ext uri="{D42A27DB-BD31-4B8C-83A1-F6EECF244321}">
                <p14:modId xmlns:p14="http://schemas.microsoft.com/office/powerpoint/2010/main" val="877926576"/>
              </p:ext>
            </p:extLst>
          </p:nvPr>
        </p:nvGraphicFramePr>
        <p:xfrm>
          <a:off x="2667000" y="3810000"/>
          <a:ext cx="3309938" cy="927100"/>
        </p:xfrm>
        <a:graphic>
          <a:graphicData uri="http://schemas.openxmlformats.org/presentationml/2006/ole">
            <mc:AlternateContent xmlns:mc="http://schemas.openxmlformats.org/markup-compatibility/2006">
              <mc:Choice xmlns:v="urn:schemas-microsoft-com:vml" Requires="v">
                <p:oleObj spid="_x0000_s180247" name="Equation" r:id="rId7" imgW="990170" imgH="279279" progId="Equation.DSMT4">
                  <p:embed/>
                </p:oleObj>
              </mc:Choice>
              <mc:Fallback>
                <p:oleObj name="Equation" r:id="rId7" imgW="990170"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810000"/>
                        <a:ext cx="3309938"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3046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000" fill="hold"/>
                                        <p:tgtEl>
                                          <p:spTgt spid="11"/>
                                        </p:tgtEl>
                                        <p:attrNameLst>
                                          <p:attrName>ppt_x</p:attrName>
                                        </p:attrNameLst>
                                      </p:cBhvr>
                                      <p:tavLst>
                                        <p:tav tm="0">
                                          <p:val>
                                            <p:strVal val="1+#ppt_w/2"/>
                                          </p:val>
                                        </p:tav>
                                        <p:tav tm="100000">
                                          <p:val>
                                            <p:strVal val="#ppt_x"/>
                                          </p:val>
                                        </p:tav>
                                      </p:tavLst>
                                    </p:anim>
                                    <p:anim calcmode="lin" valueType="num">
                                      <p:cBhvr additive="base">
                                        <p:cTn id="21"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0661"/>
                                        </p:tgtEl>
                                        <p:attrNameLst>
                                          <p:attrName>style.visibility</p:attrName>
                                        </p:attrNameLst>
                                      </p:cBhvr>
                                      <p:to>
                                        <p:strVal val="visible"/>
                                      </p:to>
                                    </p:set>
                                    <p:animEffect transition="in" filter="fade">
                                      <p:cBhvr>
                                        <p:cTn id="26" dur="1000"/>
                                        <p:tgtEl>
                                          <p:spTgt spid="70661"/>
                                        </p:tgtEl>
                                      </p:cBhvr>
                                    </p:animEffect>
                                    <p:anim calcmode="lin" valueType="num">
                                      <p:cBhvr>
                                        <p:cTn id="27" dur="1000" fill="hold"/>
                                        <p:tgtEl>
                                          <p:spTgt spid="70661"/>
                                        </p:tgtEl>
                                        <p:attrNameLst>
                                          <p:attrName>ppt_x</p:attrName>
                                        </p:attrNameLst>
                                      </p:cBhvr>
                                      <p:tavLst>
                                        <p:tav tm="0">
                                          <p:val>
                                            <p:strVal val="#ppt_x"/>
                                          </p:val>
                                        </p:tav>
                                        <p:tav tm="100000">
                                          <p:val>
                                            <p:strVal val="#ppt_x"/>
                                          </p:val>
                                        </p:tav>
                                      </p:tavLst>
                                    </p:anim>
                                    <p:anim calcmode="lin" valueType="num">
                                      <p:cBhvr>
                                        <p:cTn id="28" dur="1000" fill="hold"/>
                                        <p:tgtEl>
                                          <p:spTgt spid="70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Ghi</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1" dirty="0" smtClean="0">
                <a:solidFill>
                  <a:srgbClr val="00B050"/>
                </a:solidFill>
                <a:latin typeface="Times New Roman" panose="02020603050405020304" pitchFamily="18" charset="0"/>
                <a:ea typeface="Segoe UI" pitchFamily="34" charset="0"/>
                <a:cs typeface="Times New Roman" panose="02020603050405020304" pitchFamily="18" charset="0"/>
              </a:rPr>
              <a:t>Nhận xét:</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Nếu A⊆B và B⊆A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thì</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A=B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7168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16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EA6BC2EA-E0D2-41D0-B6C3-C8B6B5DDEA18}" type="slidenum">
              <a:rPr lang="en-US" altLang="vi-VN" sz="1400" smtClean="0"/>
              <a:pPr>
                <a:spcBef>
                  <a:spcPct val="0"/>
                </a:spcBef>
                <a:buFontTx/>
                <a:buNone/>
              </a:pPr>
              <a:t>70</a:t>
            </a:fld>
            <a:endParaRPr lang="en-US" altLang="vi-VN" sz="1400" smtClean="0"/>
          </a:p>
        </p:txBody>
      </p:sp>
      <p:sp>
        <p:nvSpPr>
          <p:cNvPr id="71687" name="Rectangle 2"/>
          <p:cNvSpPr txBox="1">
            <a:spLocks noChangeArrowheads="1"/>
          </p:cNvSpPr>
          <p:nvPr/>
        </p:nvSpPr>
        <p:spPr bwMode="auto">
          <a:xfrm>
            <a:off x="407782" y="1273642"/>
            <a:ext cx="80772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0"/>
              </a:spcBef>
              <a:buFontTx/>
              <a:buNone/>
            </a:pPr>
            <a:r>
              <a:rPr lang="vi-VN" altLang="vi-VN" sz="2400" dirty="0">
                <a:solidFill>
                  <a:srgbClr val="FF0000"/>
                </a:solidFill>
                <a:latin typeface="Times New Roman" panose="02020603050405020304" pitchFamily="18" charset="0"/>
                <a:cs typeface="Times New Roman" panose="02020603050405020304" pitchFamily="18" charset="0"/>
              </a:rPr>
              <a:t>CHÚ Ý: </a:t>
            </a:r>
            <a:r>
              <a:rPr lang="vi-VN" altLang="vi-VN" sz="2400" dirty="0">
                <a:solidFill>
                  <a:srgbClr val="002060"/>
                </a:solidFill>
                <a:latin typeface="Times New Roman" panose="02020603050405020304" pitchFamily="18" charset="0"/>
                <a:cs typeface="Times New Roman" panose="02020603050405020304" pitchFamily="18" charset="0"/>
              </a:rPr>
              <a:t>Trong </a:t>
            </a:r>
            <a:r>
              <a:rPr lang="vi-VN" altLang="vi-VN" sz="2400" dirty="0" err="1">
                <a:solidFill>
                  <a:srgbClr val="002060"/>
                </a:solidFill>
                <a:latin typeface="Times New Roman" panose="02020603050405020304" pitchFamily="18" charset="0"/>
                <a:cs typeface="Times New Roman" panose="02020603050405020304" pitchFamily="18" charset="0"/>
              </a:rPr>
              <a:t>một</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số</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tài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liệu</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định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nghĩa</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Tổ</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Chỉnh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có</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thể</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được</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trình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bày</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với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a:solidFill>
                  <a:srgbClr val="FF0000"/>
                </a:solidFill>
                <a:latin typeface="Times New Roman" panose="02020603050405020304" pitchFamily="18" charset="0"/>
                <a:cs typeface="Times New Roman" panose="02020603050405020304" pitchFamily="18" charset="0"/>
              </a:rPr>
              <a:t>n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khác</a:t>
            </a:r>
            <a:r>
              <a:rPr lang="vi-VN" altLang="vi-VN" sz="2400" dirty="0">
                <a:solidFill>
                  <a:srgbClr val="FF0000"/>
                </a:solidFill>
                <a:latin typeface="Times New Roman" panose="02020603050405020304" pitchFamily="18" charset="0"/>
                <a:cs typeface="Times New Roman" panose="02020603050405020304" pitchFamily="18" charset="0"/>
              </a:rPr>
              <a:t> nhau </a:t>
            </a:r>
            <a:r>
              <a:rPr lang="vi-VN" altLang="vi-VN" sz="2400" dirty="0">
                <a:solidFill>
                  <a:srgbClr val="002060"/>
                </a:solidFill>
                <a:latin typeface="Times New Roman" panose="02020603050405020304" pitchFamily="18" charset="0"/>
                <a:cs typeface="Times New Roman" panose="02020603050405020304" pitchFamily="18" charset="0"/>
              </a:rPr>
              <a:t>(</a:t>
            </a:r>
            <a:r>
              <a:rPr lang="vi-VN" altLang="vi-VN" sz="2400" dirty="0" err="1">
                <a:solidFill>
                  <a:srgbClr val="002060"/>
                </a:solidFill>
                <a:latin typeface="Times New Roman" panose="02020603050405020304" pitchFamily="18" charset="0"/>
                <a:cs typeface="Times New Roman" panose="02020603050405020304" pitchFamily="18" charset="0"/>
              </a:rPr>
              <a:t>chứ</a:t>
            </a:r>
            <a:r>
              <a:rPr lang="vi-VN" altLang="vi-VN" sz="2400" dirty="0">
                <a:solidFill>
                  <a:srgbClr val="002060"/>
                </a:solidFill>
                <a:latin typeface="Times New Roman" panose="02020603050405020304" pitchFamily="18" charset="0"/>
                <a:cs typeface="Times New Roman" panose="02020603050405020304" pitchFamily="18" charset="0"/>
              </a:rPr>
              <a:t> không </a:t>
            </a:r>
            <a:r>
              <a:rPr lang="vi-VN" altLang="vi-VN" sz="2400" dirty="0" err="1">
                <a:solidFill>
                  <a:srgbClr val="002060"/>
                </a:solidFill>
                <a:latin typeface="Times New Roman" panose="02020603050405020304" pitchFamily="18" charset="0"/>
                <a:cs typeface="Times New Roman" panose="02020603050405020304" pitchFamily="18" charset="0"/>
              </a:rPr>
              <a:t>phải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loại</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002060"/>
                </a:solidFill>
                <a:latin typeface="Times New Roman" panose="02020603050405020304" pitchFamily="18" charset="0"/>
                <a:cs typeface="Times New Roman" panose="02020603050405020304" pitchFamily="18" charset="0"/>
              </a:rPr>
              <a:t>). </a:t>
            </a:r>
          </a:p>
          <a:p>
            <a:pPr algn="just" eaLnBrk="1" hangingPunct="1">
              <a:spcBef>
                <a:spcPct val="0"/>
              </a:spcBef>
              <a:buFontTx/>
              <a:buNone/>
            </a:pPr>
            <a:endParaRPr lang="en-US" altLang="vi-VN" sz="2400" b="1" i="1" dirty="0">
              <a:solidFill>
                <a:srgbClr val="FF0000"/>
              </a:solidFill>
            </a:endParaRPr>
          </a:p>
        </p:txBody>
      </p:sp>
      <p:pic>
        <p:nvPicPr>
          <p:cNvPr id="71688" name="Ảnh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782" y="2929508"/>
            <a:ext cx="8201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9" name="Nhóm 10"/>
          <p:cNvGrpSpPr>
            <a:grpSpLocks/>
          </p:cNvGrpSpPr>
          <p:nvPr/>
        </p:nvGrpSpPr>
        <p:grpSpPr bwMode="auto">
          <a:xfrm>
            <a:off x="533400" y="4401848"/>
            <a:ext cx="7686675" cy="938212"/>
            <a:chOff x="609600" y="3811264"/>
            <a:chExt cx="7686675" cy="938698"/>
          </a:xfrm>
        </p:grpSpPr>
        <p:pic>
          <p:nvPicPr>
            <p:cNvPr id="71690" name="Ảnh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1264"/>
              <a:ext cx="21526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Ảnh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849364"/>
              <a:ext cx="9620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Ảnh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4275" y="3863651"/>
              <a:ext cx="1466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3" name="Ảnh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91125" y="3863651"/>
              <a:ext cx="2990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4" name="Ảnh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125" y="4359437"/>
              <a:ext cx="76771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62081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WordArt 3"/>
          <p:cNvSpPr>
            <a:spLocks noChangeArrowheads="1" noChangeShapeType="1" noTextEdit="1"/>
          </p:cNvSpPr>
          <p:nvPr/>
        </p:nvSpPr>
        <p:spPr bwMode="gray">
          <a:xfrm>
            <a:off x="179512" y="3356992"/>
            <a:ext cx="8820472" cy="2520280"/>
          </a:xfrm>
          <a:prstGeom prst="rect">
            <a:avLst/>
          </a:prstGeom>
        </p:spPr>
        <p:txBody>
          <a:bodyPr wrap="none" fromWordArt="1">
            <a:prstTxWarp prst="textDeflate">
              <a:avLst>
                <a:gd name="adj" fmla="val 0"/>
              </a:avLst>
            </a:prstTxWarp>
          </a:bodyPr>
          <a:lstStyle/>
          <a:p>
            <a:pPr algn="ctr"/>
            <a:endParaRPr lang="vi-VN" sz="5400" kern="10" dirty="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itle 2"/>
          <p:cNvSpPr>
            <a:spLocks noGrp="1"/>
          </p:cNvSpPr>
          <p:nvPr>
            <p:ph type="ctrTitle"/>
          </p:nvPr>
        </p:nvSpPr>
        <p:spPr/>
        <p:txBody>
          <a:bodyPr/>
          <a:lstStyle/>
          <a:p>
            <a:pPr algn="ctr"/>
            <a:r>
              <a:rPr lang="en-US" dirty="0" err="1" smtClean="0"/>
              <a:t>Hết</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7987410"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7545" y="1102947"/>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itchFamily="18" charset="0"/>
                <a:ea typeface="Segoe UI" panose="020B0502040204020203" pitchFamily="34" charset="0"/>
                <a:cs typeface="Times New Roman" pitchFamily="18" charset="0"/>
              </a:rPr>
              <a:t>1.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Liệt</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kê</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các</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phần</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tử</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16632"/>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CÁC CÁCH XÁC ĐỊNH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7770858"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O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 </a:t>
            </a:r>
            <a:r>
              <a:rPr lang="vi-VN" sz="3200" dirty="0" err="1">
                <a:solidFill>
                  <a:srgbClr val="FF0000"/>
                </a:solidFill>
                <a:latin typeface="Times New Roman" pitchFamily="18" charset="0"/>
                <a:ea typeface="Segoe UI" panose="020B0502040204020203" pitchFamily="34" charset="0"/>
                <a:cs typeface="Times New Roman" pitchFamily="18" charset="0"/>
              </a:rPr>
              <a:t>Chỉ</a:t>
            </a:r>
            <a:r>
              <a:rPr lang="vi-VN" sz="3200" dirty="0">
                <a:solidFill>
                  <a:srgbClr val="FF0000"/>
                </a:solidFill>
                <a:latin typeface="Times New Roman" pitchFamily="18" charset="0"/>
                <a:ea typeface="Segoe UI" panose="020B0502040204020203" pitchFamily="34" charset="0"/>
                <a:cs typeface="Times New Roman" pitchFamily="18" charset="0"/>
              </a:rPr>
              <a:t> ra </a:t>
            </a:r>
            <a:r>
              <a:rPr lang="vi-VN" sz="3200" dirty="0" err="1">
                <a:solidFill>
                  <a:srgbClr val="FF0000"/>
                </a:solidFill>
                <a:latin typeface="Times New Roman" pitchFamily="18" charset="0"/>
                <a:ea typeface="Segoe UI" panose="020B0502040204020203" pitchFamily="34" charset="0"/>
                <a:cs typeface="Times New Roman" pitchFamily="18" charset="0"/>
              </a:rPr>
              <a:t>các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thuộc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tính</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đặc</a:t>
            </a:r>
            <a:r>
              <a:rPr lang="vi-VN" sz="3200" dirty="0">
                <a:solidFill>
                  <a:srgbClr val="FF0000"/>
                </a:solidFill>
                <a:latin typeface="Times New Roman" pitchFamily="18" charset="0"/>
                <a:ea typeface="Segoe UI" panose="020B0502040204020203" pitchFamily="34" charset="0"/>
                <a:cs typeface="Times New Roman" pitchFamily="18" charset="0"/>
              </a:rPr>
              <a:t> trưng </a:t>
            </a:r>
            <a:r>
              <a:rPr lang="vi-VN" sz="3200" dirty="0" err="1">
                <a:solidFill>
                  <a:srgbClr val="FF0000"/>
                </a:solidFill>
                <a:latin typeface="Times New Roman" pitchFamily="18" charset="0"/>
                <a:ea typeface="Segoe UI" panose="020B0502040204020203" pitchFamily="34" charset="0"/>
                <a:cs typeface="Times New Roman" pitchFamily="18" charset="0"/>
              </a:rPr>
              <a:t>của</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phần</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tử</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00TGp_biz_diagram">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cdb2004100l</Template>
  <TotalTime>5815</TotalTime>
  <Words>5306</Words>
  <Application>Microsoft Office PowerPoint</Application>
  <PresentationFormat>Trình chiếu Trên màn hình (4:3)</PresentationFormat>
  <Paragraphs>681</Paragraphs>
  <Slides>71</Slides>
  <Notes>33</Notes>
  <HiddenSlides>0</HiddenSlides>
  <MMClips>0</MMClips>
  <ScaleCrop>false</ScaleCrop>
  <HeadingPairs>
    <vt:vector size="8" baseType="variant">
      <vt:variant>
        <vt:lpstr>Phông được Dùng</vt:lpstr>
      </vt:variant>
      <vt:variant>
        <vt:i4>10</vt:i4>
      </vt:variant>
      <vt:variant>
        <vt:lpstr>Chủ đề</vt:lpstr>
      </vt:variant>
      <vt:variant>
        <vt:i4>1</vt:i4>
      </vt:variant>
      <vt:variant>
        <vt:lpstr>Máy chủ nhúng OLE</vt:lpstr>
      </vt:variant>
      <vt:variant>
        <vt:i4>2</vt:i4>
      </vt:variant>
      <vt:variant>
        <vt:lpstr>Tiêu đề Bản chiếu</vt:lpstr>
      </vt:variant>
      <vt:variant>
        <vt:i4>71</vt:i4>
      </vt:variant>
    </vt:vector>
  </HeadingPairs>
  <TitlesOfParts>
    <vt:vector size="84" baseType="lpstr">
      <vt:lpstr>Arial</vt:lpstr>
      <vt:lpstr>Calibri</vt:lpstr>
      <vt:lpstr>Cambria Math</vt:lpstr>
      <vt:lpstr>Courier New</vt:lpstr>
      <vt:lpstr>Segoe UI</vt:lpstr>
      <vt:lpstr>Symbol</vt:lpstr>
      <vt:lpstr>Times New Roman</vt:lpstr>
      <vt:lpstr>Verdana</vt:lpstr>
      <vt:lpstr>VNI-Centur</vt:lpstr>
      <vt:lpstr>Wingdings</vt:lpstr>
      <vt:lpstr>100TGp_biz_diagram</vt:lpstr>
      <vt:lpstr>Image</vt:lpstr>
      <vt:lpstr>Equation</vt:lpstr>
      <vt:lpstr>TOÁN RỜI RẠC</vt:lpstr>
      <vt:lpstr>CÁC PHƯƠNG PHÁP ĐẾM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BIỂU DIỄN CÁC TẬP HỢP TRÊN MÁY TÍNH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TÍCH DESCARTES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HOÁN VỊ</vt:lpstr>
      <vt:lpstr>HOÁN VỊ</vt:lpstr>
      <vt:lpstr>HOÁN VỊ</vt:lpstr>
      <vt:lpstr>TỔ HỢP</vt:lpstr>
      <vt:lpstr>TỔ HỢP</vt:lpstr>
      <vt:lpstr>Bản trình bày PowerPoint</vt:lpstr>
      <vt:lpstr>TỔ HỢP</vt:lpstr>
      <vt:lpstr>CHỈNH HỢP</vt:lpstr>
      <vt:lpstr>CHỈNH HỢP</vt:lpstr>
      <vt:lpstr>CHỈNH HỢP</vt:lpstr>
      <vt:lpstr>CÔNG THỨC NHỊ THỨC NEWTON</vt:lpstr>
      <vt:lpstr>Bản trình bày PowerPoint</vt:lpstr>
      <vt:lpstr>Bản trình bày PowerPoint</vt:lpstr>
      <vt:lpstr>Bản trình bày PowerPoint</vt:lpstr>
      <vt:lpstr>Bản trình bày PowerPoint</vt:lpstr>
      <vt:lpstr>HOÁN VỊ LẶP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Van Le Huynh My</cp:lastModifiedBy>
  <cp:revision>305</cp:revision>
  <dcterms:created xsi:type="dcterms:W3CDTF">2013-03-26T14:04:20Z</dcterms:created>
  <dcterms:modified xsi:type="dcterms:W3CDTF">2020-04-05T08:52:32Z</dcterms:modified>
</cp:coreProperties>
</file>