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59" r:id="rId4"/>
    <p:sldId id="262" r:id="rId5"/>
    <p:sldId id="263" r:id="rId6"/>
    <p:sldId id="264" r:id="rId7"/>
    <p:sldId id="327" r:id="rId8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328" r:id="rId19"/>
    <p:sldId id="282" r:id="rId20"/>
    <p:sldId id="296" r:id="rId21"/>
    <p:sldId id="329" r:id="rId22"/>
    <p:sldId id="298" r:id="rId23"/>
    <p:sldId id="300" r:id="rId24"/>
    <p:sldId id="301" r:id="rId25"/>
    <p:sldId id="284" r:id="rId26"/>
    <p:sldId id="325" r:id="rId27"/>
    <p:sldId id="331" r:id="rId28"/>
    <p:sldId id="332" r:id="rId29"/>
    <p:sldId id="288" r:id="rId30"/>
    <p:sldId id="326" r:id="rId31"/>
    <p:sldId id="290" r:id="rId32"/>
    <p:sldId id="303" r:id="rId33"/>
    <p:sldId id="304" r:id="rId34"/>
    <p:sldId id="305" r:id="rId35"/>
    <p:sldId id="306" r:id="rId36"/>
    <p:sldId id="322" r:id="rId37"/>
    <p:sldId id="323" r:id="rId38"/>
    <p:sldId id="320" r:id="rId39"/>
    <p:sldId id="307" r:id="rId40"/>
    <p:sldId id="324" r:id="rId41"/>
    <p:sldId id="309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3" autoAdjust="0"/>
    <p:restoredTop sz="88204" autoAdjust="0"/>
  </p:normalViewPr>
  <p:slideViewPr>
    <p:cSldViewPr>
      <p:cViewPr varScale="1">
        <p:scale>
          <a:sx n="72" d="100"/>
          <a:sy n="72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09" y="0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FC1505-C9C2-4C24-9E20-4A9B811E52C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867" y="4560086"/>
            <a:ext cx="5853468" cy="4320317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72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09" y="9120172"/>
            <a:ext cx="3170357" cy="479539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/>
          <a:lstStyle>
            <a:lvl1pPr algn="r">
              <a:defRPr sz="1300"/>
            </a:lvl1pPr>
          </a:lstStyle>
          <a:p>
            <a:fld id="{AD739A6A-DC5E-475E-A65A-CBFD7D57D1A8}" type="slidenum">
              <a:rPr lang="en-US" altLang="vi-VN"/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ru-RU" altLang="vi-V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9B298-396E-4862-8FCF-5333C1E5034F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ru-RU" altLang="vi-V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C06850-9DA0-4A4C-9AA4-77CF3F98D724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9A6A-DC5E-475E-A65A-CBFD7D57D1A8}" type="slidenum">
              <a:rPr lang="en-US" altLang="vi-VN" smtClean="0"/>
            </a:fld>
            <a:endParaRPr lang="en-US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D380-0C2D-4B28-BE9A-32AAB9A1F496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434D8-7472-4294-94DC-A7F5E7989A90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E1C16-C53E-4972-986B-8D887EBF3B9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FE478-A6DD-4FCF-A5F5-F4004A57C538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7E43F-D556-4823-86CA-050CF8AB764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D2F65-D948-4326-B713-32266F980D9E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EEF4-5912-4C63-8B61-C85C49EB422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49593-3A79-437B-ACED-68F8A1BC77A0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88E2B-75C2-4400-B4D6-E846D3E63C8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8054-0267-4A28-B758-4CFCB19FF38B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3C2AE-6EB1-4830-BDFB-F298BB470FB8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1BA76-764E-442D-A3E5-09047B2A57C5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37747-B019-4750-982A-CB282F7E6D77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80FC6-46FB-4C1E-9A73-A2DE2F71F672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516F-60BB-4ABF-A028-BFBD68A85E00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FD50F-59B4-4DBD-92FA-3798E5C2EC7E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4558F-2DC9-4B02-95BA-B471636A04E1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696D-C4BC-455C-B176-B2548A1997D0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2BC0B-4E76-4D07-AA0F-466008A5E2DB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FA25C-1D8A-4964-B7E2-D97A0F056885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B86D0-1CED-49A6-8384-256C5380171E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35AC-F409-4804-AB4C-90AB87763FD0}" type="slidenum">
              <a:rPr lang="en-US" altLang="vi-VN"/>
            </a:fld>
            <a:endParaRPr lang="en-US" alt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vi-VN" smtClean="0"/>
              <a:t>Click to edit Master title style</a:t>
            </a:r>
            <a:endParaRPr lang="en-US" altLang="vi-V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vi-VN" smtClean="0"/>
              <a:t>Click to edit Master text styles</a:t>
            </a:r>
            <a:endParaRPr lang="en-US" altLang="vi-VN" smtClean="0"/>
          </a:p>
          <a:p>
            <a:pPr lvl="1"/>
            <a:r>
              <a:rPr lang="en-US" altLang="vi-VN" smtClean="0"/>
              <a:t>Second level</a:t>
            </a:r>
            <a:endParaRPr lang="en-US" altLang="vi-VN" smtClean="0"/>
          </a:p>
          <a:p>
            <a:pPr lvl="2"/>
            <a:r>
              <a:rPr lang="en-US" altLang="vi-VN" smtClean="0"/>
              <a:t>Third level</a:t>
            </a:r>
            <a:endParaRPr lang="en-US" altLang="vi-VN" smtClean="0"/>
          </a:p>
          <a:p>
            <a:pPr lvl="3"/>
            <a:r>
              <a:rPr lang="en-US" altLang="vi-VN" smtClean="0"/>
              <a:t>Fourth level</a:t>
            </a:r>
            <a:endParaRPr lang="en-US" altLang="vi-VN" smtClean="0"/>
          </a:p>
          <a:p>
            <a:pPr lvl="4"/>
            <a:r>
              <a:rPr lang="en-US" altLang="vi-VN" smtClean="0"/>
              <a:t>Fifth level</a:t>
            </a:r>
            <a:endParaRPr lang="en-US" altLang="vi-V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D2E706-F263-437A-8BD4-815073E2697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27CA6C3-42C9-49FA-BBB3-7F67E41E2AE1}" type="slidenum">
              <a:rPr lang="en-US" altLang="vi-VN"/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8.png"/><Relationship Id="rId1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1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1.GIF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1.GIF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1.GI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1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1.GI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1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 Quan hệ hai ngôi trên một tập hợp và các</a:t>
            </a: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chất. Biểu diễn quan hệ hai ngôi.</a:t>
            </a: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3.2. Quan hệ tương đương. Lớp tương đương.</a:t>
            </a: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phân hoạch thành các lớp tương đương.</a:t>
            </a: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 Quan hệ thứ tự. Thứ tự toàn phần và bán</a:t>
            </a: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phần. Biểu đồ Hasse. Phần tử min và max. </a:t>
            </a: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phần tử tối tiểu và tối đại.</a:t>
            </a: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CA0CF2-B62E-465F-8AFF-10B172FAF337}" type="slidenum">
              <a:rPr lang="en-US" altLang="vi-VN" sz="2000"/>
            </a:fld>
            <a:endParaRPr lang="en-US" altLang="vi-VN" sz="2000"/>
          </a:p>
        </p:txBody>
      </p:sp>
      <p:pic>
        <p:nvPicPr>
          <p:cNvPr id="3076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381000" y="9144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1981200" y="101600"/>
            <a:ext cx="4994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4000" b="1">
                <a:solidFill>
                  <a:srgbClr val="FF0000"/>
                </a:solidFill>
                <a:latin typeface="Arial" panose="020B0604020202020204" pitchFamily="34" charset="0"/>
              </a:rPr>
              <a:t>Chương 3. Quan hệ</a:t>
            </a:r>
            <a:endParaRPr lang="en-US" altLang="vi-VN" sz="4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  <a:endParaRPr lang="en-US" altLang="vi-VN" sz="28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4E8216-0364-493A-98C3-E516B4AA2032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1268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487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2913" y="2946400"/>
            <a:ext cx="8234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quan hệ từ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} đến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4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5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} được biễu diễn bởi ma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00488"/>
            <a:ext cx="4924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609600" y="6096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5500688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Khi đó </a:t>
            </a:r>
            <a:endParaRPr lang="pt-BR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 R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={(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4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5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)}.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275" name="TextBox 13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altLang="vi-VN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khi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fr-F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fr-FR" altLang="vi-VN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fr-FR" altLang="vi-VN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fr-FR" altLang="vi-VN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altLang="vi-VN" sz="24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4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40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tất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cả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các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phần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tử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trên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đường</a:t>
            </a:r>
            <a:r>
              <a:rPr lang="vi-VN" altLang="vi-VN" sz="240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chéo</a:t>
            </a:r>
            <a:r>
              <a:rPr lang="vi-VN" altLang="vi-VN" sz="240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M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đều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bằng1: 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m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= 1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73C9F7-08A7-475E-8B8D-34493D2A345E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2292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Nhóm 11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pic>
          <p:nvPicPr>
            <p:cNvPr id="13" name="Ảnh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3581400"/>
              <a:ext cx="2590800" cy="2567954"/>
            </a:xfrm>
            <a:prstGeom prst="rect">
              <a:avLst/>
            </a:prstGeom>
          </p:spPr>
        </p:pic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3806619"/>
              <a:ext cx="2133600" cy="2136981"/>
            </a:xfrm>
            <a:prstGeom prst="rect">
              <a:avLst/>
            </a:prstGeom>
          </p:spPr>
        </p:pic>
        <p:pic>
          <p:nvPicPr>
            <p:cNvPr id="15" name="Ảnh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070" y="3197225"/>
              <a:ext cx="1990725" cy="381000"/>
            </a:xfrm>
            <a:prstGeom prst="rect">
              <a:avLst/>
            </a:prstGeom>
          </p:spPr>
        </p:pic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8041" y="3912394"/>
              <a:ext cx="400050" cy="16502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  <a:endParaRPr lang="en-US" altLang="vi-VN" sz="28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</a:t>
            </a:r>
            <a:r>
              <a:rPr lang="vi-VN" altLang="vi-VN" sz="2800" b="1" i="1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b="1" smtClean="0">
                <a:solidFill>
                  <a:srgbClr val="0070C0"/>
                </a:solidFill>
                <a:cs typeface="Arial" panose="020B0604020202020204" pitchFamily="34" charset="0"/>
              </a:rPr>
              <a:t>là đối xứng nếu M</a:t>
            </a:r>
            <a:r>
              <a:rPr lang="en-US" altLang="vi-VN" sz="2800" b="1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800" b="1" i="1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smtClean="0">
                <a:solidFill>
                  <a:srgbClr val="0070C0"/>
                </a:solidFill>
                <a:cs typeface="Arial" panose="020B0604020202020204" pitchFamily="34" charset="0"/>
              </a:rPr>
              <a:t>là </a:t>
            </a:r>
            <a:r>
              <a:rPr lang="vi-VN" altLang="vi-VN" sz="2800" b="1" i="1" smtClean="0">
                <a:solidFill>
                  <a:srgbClr val="FF0000"/>
                </a:solidFill>
                <a:cs typeface="Arial" panose="020B0604020202020204" pitchFamily="34" charset="0"/>
              </a:rPr>
              <a:t>đối xứng</a:t>
            </a:r>
            <a:endParaRPr lang="en-US" altLang="vi-VN" sz="2800" b="1" i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 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</a:t>
            </a:r>
            <a:endParaRPr lang="en-US" altLang="vi-VN" sz="280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C586AA-87AD-44C8-B26B-BDC82962B849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3316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Nhóm 5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3581400"/>
              <a:ext cx="2590800" cy="2567954"/>
            </a:xfrm>
            <a:prstGeom prst="rect">
              <a:avLst/>
            </a:prstGeom>
          </p:spPr>
        </p:pic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070" y="3197225"/>
              <a:ext cx="2166730" cy="381000"/>
            </a:xfrm>
            <a:prstGeom prst="rect">
              <a:avLst/>
            </a:prstGeom>
          </p:spPr>
        </p:pic>
        <p:pic>
          <p:nvPicPr>
            <p:cNvPr id="17" name="Ảnh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8041" y="3912394"/>
              <a:ext cx="400050" cy="1796256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0200" y="3912394"/>
              <a:ext cx="2133600" cy="17962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  <a:endParaRPr lang="en-US" altLang="vi-VN" sz="28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R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en-US" altLang="vi-VN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xứng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thỏa:</a:t>
            </a:r>
            <a:endParaRPr lang="en-US" altLang="vi-VN" sz="280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hoặc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nếu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altLang="vi-VN" sz="2800" i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F9B8DA-32DD-4C0B-81F6-FF0320E23BFA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4340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Nhóm 3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grpSp>
          <p:nvGrpSpPr>
            <p:cNvPr id="8" name="Nhóm 7"/>
            <p:cNvGrpSpPr/>
            <p:nvPr/>
          </p:nvGrpSpPr>
          <p:grpSpPr>
            <a:xfrm>
              <a:off x="4538041" y="3197225"/>
              <a:ext cx="3234359" cy="2952129"/>
              <a:chOff x="4538041" y="3197225"/>
              <a:chExt cx="3234359" cy="2952129"/>
            </a:xfrm>
          </p:grpSpPr>
          <p:pic>
            <p:nvPicPr>
              <p:cNvPr id="9" name="Ảnh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81600" y="3581400"/>
                <a:ext cx="2590800" cy="2567954"/>
              </a:xfrm>
              <a:prstGeom prst="rect">
                <a:avLst/>
              </a:prstGeom>
            </p:spPr>
          </p:pic>
          <p:pic>
            <p:nvPicPr>
              <p:cNvPr id="10" name="Ảnh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070" y="3197225"/>
                <a:ext cx="2166730" cy="381000"/>
              </a:xfrm>
              <a:prstGeom prst="rect">
                <a:avLst/>
              </a:prstGeom>
            </p:spPr>
          </p:pic>
          <p:pic>
            <p:nvPicPr>
              <p:cNvPr id="11" name="Ảnh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8041" y="3912394"/>
                <a:ext cx="400050" cy="1796256"/>
              </a:xfrm>
              <a:prstGeom prst="rect">
                <a:avLst/>
              </a:prstGeom>
            </p:spPr>
          </p:pic>
        </p:grpSp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1102" y="3912394"/>
              <a:ext cx="1971675" cy="1828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</a:rPr>
              <a:t>1</a:t>
            </a:r>
            <a:r>
              <a:rPr lang="vi-VN" altLang="vi-VN" sz="2800" b="1" smtClean="0">
                <a:solidFill>
                  <a:srgbClr val="FF0000"/>
                </a:solidFill>
              </a:rPr>
              <a:t>. </a:t>
            </a: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</a:rPr>
              <a:t>Định nghĩa.</a:t>
            </a:r>
            <a:endParaRPr lang="en-US" altLang="vi-VN" sz="2800" b="1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864900-CD5E-4B9C-AF28-146B21693F8C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5364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3713" y="1720850"/>
            <a:ext cx="8193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S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</a:rPr>
              <a:t>= {sinh viên của lớp}, gọi R là một quan hệ trên S với </a:t>
            </a:r>
            <a:r>
              <a:rPr lang="pt-BR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800">
                <a:solidFill>
                  <a:srgbClr val="0070C0"/>
                </a:solidFill>
                <a:latin typeface="Arial" panose="020B0604020202020204" pitchFamily="34" charset="0"/>
              </a:rPr>
              <a:t>= {(</a:t>
            </a:r>
            <a:r>
              <a:rPr lang="pt-BR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a,b</a:t>
            </a:r>
            <a:r>
              <a:rPr lang="pt-BR" altLang="vi-VN" sz="2800">
                <a:solidFill>
                  <a:srgbClr val="0070C0"/>
                </a:solidFill>
                <a:latin typeface="Arial" panose="020B0604020202020204" pitchFamily="34" charset="0"/>
              </a:rPr>
              <a:t>): a có cùng họ với b}.</a:t>
            </a:r>
            <a:endParaRPr lang="en-US" altLang="vi-VN" sz="2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984500"/>
            <a:ext cx="2505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572000"/>
            <a:ext cx="2752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410200"/>
            <a:ext cx="2476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617913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06913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410200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294063"/>
            <a:ext cx="393382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được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gọi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i="1" dirty="0" smtClean="0">
                <a:solidFill>
                  <a:srgbClr val="FF0000"/>
                </a:solidFill>
                <a:cs typeface="Arial" panose="020B0604020202020204" pitchFamily="34" charset="0"/>
              </a:rPr>
              <a:t>tương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b="1" i="1" dirty="0" smtClean="0">
                <a:solidFill>
                  <a:srgbClr val="FF0000"/>
                </a:solidFill>
                <a:cs typeface="Arial" panose="020B0604020202020204" pitchFamily="34" charset="0"/>
              </a:rPr>
              <a:t>đương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tính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chất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đối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xứng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bắc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Ví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dụ</a:t>
            </a:r>
            <a:r>
              <a:rPr lang="en-US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các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chuỗi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ký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tự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xác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bởi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aRb</a:t>
            </a:r>
            <a:r>
              <a:rPr lang="en-US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b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cùng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độ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dài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Khi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tương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đương.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quan hệ trên tập 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cho </a:t>
            </a:r>
            <a:endParaRPr lang="pt-BR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a,b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pt-BR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CM: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tương đương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5C7069-E4C2-4578-80A7-3CC64FBD7702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6388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07" y="1066800"/>
            <a:ext cx="8384693" cy="50593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altLang="vi-VN" sz="28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pt-BR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quan hệ trên tập 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cho </a:t>
            </a:r>
            <a:endParaRPr lang="pt-BR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a,b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pt-BR" altLang="vi-VN" sz="28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CM: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tương đương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r>
              <a:rPr lang="vi-VN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altLang="vi-VN" sz="28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5C7069-E4C2-4578-80A7-3CC64FBD7702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6388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Ảnh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7" y="3297235"/>
            <a:ext cx="6686550" cy="400050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8" y="3900970"/>
            <a:ext cx="8258175" cy="371475"/>
          </a:xfrm>
          <a:prstGeom prst="rect">
            <a:avLst/>
          </a:prstGeom>
        </p:spPr>
      </p:pic>
      <p:pic>
        <p:nvPicPr>
          <p:cNvPr id="14" name="Ảnh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8" y="4264024"/>
            <a:ext cx="8734425" cy="895350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78" y="5231915"/>
            <a:ext cx="5390322" cy="695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04DEED-A11A-422A-B20F-3C5914B84F69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7411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229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(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Rõ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ràng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xạ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và 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hết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khi đó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= 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+ 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cũng chia hết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Suy ra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có tính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b="1" i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endParaRPr lang="vi-VN" altLang="vi-VN" sz="2400" b="1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 eaLnBrk="1" hangingPunct="1"/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(mod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thay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a,b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k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b =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ka</a:t>
            </a: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|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altLang="vi-VN" sz="2800" b="1" dirty="0" err="1" smtClean="0">
                <a:solidFill>
                  <a:srgbClr val="FF0000"/>
                </a:solidFill>
              </a:rPr>
              <a:t>Lớp</a:t>
            </a:r>
            <a:r>
              <a:rPr lang="vi-VN" altLang="vi-VN" sz="2800" b="1" dirty="0" smtClean="0">
                <a:solidFill>
                  <a:srgbClr val="FF0000"/>
                </a:solidFill>
              </a:rPr>
              <a:t> tương đương</a:t>
            </a:r>
            <a:endParaRPr lang="en-US" altLang="vi-VN" sz="2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 smtClean="0">
                <a:solidFill>
                  <a:srgbClr val="FF0000"/>
                </a:solidFill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</a:rPr>
              <a:t>nghĩa</a:t>
            </a:r>
            <a:r>
              <a:rPr lang="vi-VN" altLang="vi-VN" sz="2800" b="1" dirty="0" smtClean="0">
                <a:solidFill>
                  <a:srgbClr val="FF0000"/>
                </a:solidFill>
              </a:rPr>
              <a:t>.</a:t>
            </a:r>
            <a:r>
              <a:rPr lang="vi-VN" altLang="vi-VN" sz="2800" b="1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</a:rPr>
              <a:t>Cho </a:t>
            </a:r>
            <a:r>
              <a:rPr lang="vi-VN" altLang="vi-VN" sz="2800" i="1" dirty="0" smtClean="0">
                <a:solidFill>
                  <a:srgbClr val="0070C0"/>
                </a:solidFill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</a:rPr>
              <a:t> tương đương trên </a:t>
            </a:r>
            <a:r>
              <a:rPr lang="vi-VN" altLang="vi-VN" sz="2800" i="1" dirty="0" smtClean="0">
                <a:solidFill>
                  <a:srgbClr val="0070C0"/>
                </a:solidFill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và</a:t>
            </a:r>
            <a:r>
              <a:rPr lang="en-US" altLang="vi-VN" sz="2800" dirty="0" smtClean="0">
                <a:solidFill>
                  <a:srgbClr val="0070C0"/>
                </a:solidFill>
              </a:rPr>
              <a:t> </a:t>
            </a:r>
            <a:r>
              <a:rPr lang="vi-VN" altLang="vi-VN" sz="2800" i="1" dirty="0" err="1" smtClean="0">
                <a:solidFill>
                  <a:srgbClr val="0070C0"/>
                </a:solidFill>
              </a:rPr>
              <a:t>a</a:t>
            </a:r>
            <a:r>
              <a:rPr lang="vi-VN" altLang="vi-VN" sz="28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vi-VN" altLang="vi-VN" sz="2800" i="1" dirty="0" err="1" smtClean="0">
                <a:solidFill>
                  <a:srgbClr val="0070C0"/>
                </a:solidFill>
              </a:rPr>
              <a:t>A</a:t>
            </a:r>
            <a:r>
              <a:rPr lang="vi-VN" altLang="vi-VN" sz="2800" i="1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</a:rPr>
              <a:t>. </a:t>
            </a:r>
            <a:r>
              <a:rPr lang="vi-VN" altLang="vi-VN" sz="2800" b="1" i="1" dirty="0" err="1" smtClean="0">
                <a:solidFill>
                  <a:srgbClr val="FF0000"/>
                </a:solidFill>
              </a:rPr>
              <a:t>Lớp</a:t>
            </a:r>
            <a:r>
              <a:rPr lang="vi-VN" altLang="vi-VN" sz="2800" b="1" i="1" dirty="0" smtClean="0">
                <a:solidFill>
                  <a:srgbClr val="FF0000"/>
                </a:solidFill>
              </a:rPr>
              <a:t> tương đương </a:t>
            </a:r>
            <a:r>
              <a:rPr lang="vi-VN" altLang="vi-VN" sz="2800" b="1" i="1" dirty="0" err="1" smtClean="0">
                <a:solidFill>
                  <a:srgbClr val="FF0000"/>
                </a:solidFill>
              </a:rPr>
              <a:t>chứa</a:t>
            </a:r>
            <a:r>
              <a:rPr lang="vi-VN" altLang="vi-VN" sz="2800" b="1" i="1" dirty="0" smtClean="0">
                <a:solidFill>
                  <a:srgbClr val="FF0000"/>
                </a:solidFill>
              </a:rPr>
              <a:t> a</a:t>
            </a:r>
            <a:r>
              <a:rPr lang="vi-VN" altLang="vi-VN" sz="2800" b="1" i="1" dirty="0" smtClean="0">
                <a:solidFill>
                  <a:srgbClr val="0070C0"/>
                </a:solidFill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R</a:t>
            </a:r>
            <a:r>
              <a:rPr lang="en-US" altLang="vi-VN" sz="2800" b="1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được</a:t>
            </a:r>
            <a:r>
              <a:rPr lang="vi-VN" altLang="vi-VN" sz="2800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ký</a:t>
            </a:r>
            <a:r>
              <a:rPr lang="vi-VN" altLang="vi-VN" sz="2800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hiệu</a:t>
            </a:r>
            <a:r>
              <a:rPr lang="en-US" altLang="vi-VN" sz="2800" dirty="0" smtClean="0">
                <a:solidFill>
                  <a:srgbClr val="0070C0"/>
                </a:solidFill>
              </a:rPr>
              <a:t>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 [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8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 [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là tập hợp tất cả những phần tử có quan hệ R với a.</a:t>
            </a:r>
            <a:endParaRPr lang="pt-BR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[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8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A| bRa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ru-RU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vi-VN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vi-V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A/R,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A/R = {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aA}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27C3F4-0FFC-438B-9AEC-91E4978BD5F0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8436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43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04DEED-A11A-422A-B20F-3C5914B84F69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7411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229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/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đương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Cho m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endParaRPr lang="en-US" altLang="vi-VN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a,b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0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0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0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(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endParaRPr lang="en-US" altLang="vi-VN" sz="20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hi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t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ương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0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vi-VN" altLang="vi-VN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- Quan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000" b="1" i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0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m</a:t>
            </a:r>
            <a:r>
              <a:rPr lang="vi-VN" altLang="vi-VN" sz="2000" b="1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endParaRPr lang="vi-VN" altLang="vi-VN" sz="20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viết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(mod 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thay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000" i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381000" y="3230741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Tìm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theo 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8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0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1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0]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{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bR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0}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{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)= 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cho 8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    = {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…, – 16, – 8, 0, 8, 16, …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Tương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it-IT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[1]</a:t>
            </a:r>
            <a:r>
              <a:rPr lang="it-IT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it-IT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1)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cho 8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	      =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 …, – 15, – 7, 1, 9, 17,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…} </a:t>
            </a:r>
            <a:endParaRPr lang="vi-VN" altLang="vi-VN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Hình chữ nhật 2"/>
          <p:cNvSpPr/>
          <p:nvPr/>
        </p:nvSpPr>
        <p:spPr>
          <a:xfrm>
            <a:off x="400878" y="2861409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pt-BR" altLang="vi-VN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pt-BR" altLang="vi-VN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bRa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pt-BR" altLang="vi-VN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5F7E2C-7BA4-4972-89D6-CA9D2561096B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028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0668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A, B.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endParaRPr lang="en-US" altLang="vi-V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hai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ngôi</a:t>
            </a:r>
            <a:r>
              <a:rPr lang="vi-VN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đến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endParaRPr lang="en-US" altLang="vi-VN" sz="2400" dirty="0">
              <a:latin typeface="Arial" panose="020B06040202020202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533400" y="1828802"/>
            <a:ext cx="8229600" cy="863472"/>
            <a:chOff x="533400" y="1828800"/>
            <a:chExt cx="8229600" cy="863600"/>
          </a:xfrm>
        </p:grpSpPr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6553200" y="2133600"/>
            <a:ext cx="8382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2" imgW="419100" imgH="279400" progId="Equation.DSMT4">
                    <p:embed/>
                  </p:oleObj>
                </mc:Choice>
                <mc:Fallback>
                  <p:oleObj name="Equation" r:id="rId2" imgW="419100" imgH="279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2133600"/>
                          <a:ext cx="8382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Rectangle 23"/>
            <p:cNvSpPr>
              <a:spLocks noChangeArrowheads="1"/>
            </p:cNvSpPr>
            <p:nvPr/>
          </p:nvSpPr>
          <p:spPr bwMode="auto">
            <a:xfrm>
              <a:off x="533400" y="1828800"/>
              <a:ext cx="8229600" cy="83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</a:rPr>
                <a:t>	Nếu (a, b)</a:t>
              </a:r>
              <a:r>
                <a:rPr lang="en-US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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 thì</a:t>
              </a:r>
              <a:r>
                <a:rPr lang="pt-BR" altLang="vi-VN" sz="2400" i="1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ta nói a có quan hệ R với b và ký hiệu </a:t>
              </a:r>
              <a:endPara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pt-BR" altLang="vi-VN" sz="2400" dirty="0">
                  <a:latin typeface="Arial" panose="020B0604020202020204" pitchFamily="34" charset="0"/>
                </a:rPr>
                <a:t>a R b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</a:rPr>
                <a:t>; ngược lại nếu (a, b)</a:t>
              </a:r>
              <a:r>
                <a:rPr lang="en-US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 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 thì ta kí hiệu  </a:t>
              </a:r>
              <a:endPara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Hình chữ nhật 3"/>
          <p:cNvSpPr/>
          <p:nvPr/>
        </p:nvSpPr>
        <p:spPr>
          <a:xfrm>
            <a:off x="765313" y="2657782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K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hi A = B, ta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hai ngôi trên A.</a:t>
            </a:r>
            <a:endParaRPr lang="vi-VN" sz="2400" dirty="0"/>
          </a:p>
        </p:txBody>
      </p:sp>
      <p:grpSp>
        <p:nvGrpSpPr>
          <p:cNvPr id="23" name="Group 25"/>
          <p:cNvGrpSpPr/>
          <p:nvPr/>
        </p:nvGrpSpPr>
        <p:grpSpPr bwMode="auto">
          <a:xfrm>
            <a:off x="533400" y="3200400"/>
            <a:ext cx="7086600" cy="2133600"/>
            <a:chOff x="533400" y="3200400"/>
            <a:chExt cx="7086600" cy="2133600"/>
          </a:xfrm>
        </p:grpSpPr>
        <p:grpSp>
          <p:nvGrpSpPr>
            <p:cNvPr id="24" name="Group 13"/>
            <p:cNvGrpSpPr/>
            <p:nvPr/>
          </p:nvGrpSpPr>
          <p:grpSpPr bwMode="auto">
            <a:xfrm>
              <a:off x="1600200" y="3429000"/>
              <a:ext cx="6019800" cy="1905000"/>
              <a:chOff x="1646839" y="3255412"/>
              <a:chExt cx="4035551" cy="2465274"/>
            </a:xfrm>
          </p:grpSpPr>
          <p:sp>
            <p:nvSpPr>
              <p:cNvPr id="26" name="Oval 14"/>
              <p:cNvSpPr/>
              <p:nvPr/>
            </p:nvSpPr>
            <p:spPr>
              <a:xfrm>
                <a:off x="1646839" y="3641638"/>
                <a:ext cx="1109990" cy="2079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a1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a2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a3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Oval 15"/>
              <p:cNvSpPr/>
              <p:nvPr/>
            </p:nvSpPr>
            <p:spPr>
              <a:xfrm>
                <a:off x="4572401" y="3641638"/>
                <a:ext cx="1109989" cy="2079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b1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b2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b3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8" name="Group 30"/>
              <p:cNvGrpSpPr/>
              <p:nvPr/>
            </p:nvGrpSpPr>
            <p:grpSpPr bwMode="auto">
              <a:xfrm>
                <a:off x="2384534" y="4001637"/>
                <a:ext cx="2467245" cy="1086134"/>
                <a:chOff x="2409555" y="3714466"/>
                <a:chExt cx="2467245" cy="1086134"/>
              </a:xfrm>
            </p:grpSpPr>
            <p:cxnSp>
              <p:nvCxnSpPr>
                <p:cNvPr id="31" name="Straight Arrow Connector 19"/>
                <p:cNvCxnSpPr/>
                <p:nvPr/>
              </p:nvCxnSpPr>
              <p:spPr>
                <a:xfrm>
                  <a:off x="2409370" y="3713987"/>
                  <a:ext cx="24679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20"/>
                <p:cNvCxnSpPr/>
                <p:nvPr/>
              </p:nvCxnSpPr>
              <p:spPr>
                <a:xfrm>
                  <a:off x="2438104" y="3713987"/>
                  <a:ext cx="2439210" cy="1086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21"/>
                <p:cNvCxnSpPr/>
                <p:nvPr/>
              </p:nvCxnSpPr>
              <p:spPr>
                <a:xfrm>
                  <a:off x="2451939" y="4800762"/>
                  <a:ext cx="242537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2032757" y="3255412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vi-VN" altLang="vi-VN" i="1">
                    <a:solidFill>
                      <a:srgbClr val="000000"/>
                    </a:solidFill>
                  </a:rPr>
                  <a:t>A</a:t>
                </a:r>
                <a:endParaRPr lang="en-US" altLang="vi-VN"/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4957918" y="3255412"/>
                <a:ext cx="3097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i="1">
                    <a:solidFill>
                      <a:srgbClr val="000000"/>
                    </a:solidFill>
                  </a:rPr>
                  <a:t>B</a:t>
                </a:r>
                <a:endParaRPr lang="en-US" altLang="vi-VN"/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33400" y="3200400"/>
              <a:ext cx="1122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Ví dụ: </a:t>
              </a:r>
              <a:endParaRPr lang="ru-RU" altLang="vi-VN" sz="2400">
                <a:solidFill>
                  <a:srgbClr val="FF0000"/>
                </a:solidFill>
              </a:endParaRPr>
            </a:p>
          </p:txBody>
        </p:sp>
      </p:grp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1676400" y="5715000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3) }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DFF9FA-2E0F-4ABC-BB97-F0D9110DAB7A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0483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82000" cy="526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Trong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dụ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cuối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[0]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[1]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Mệnh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đề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trên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a,b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điều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kiện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đây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/>
            </a:pP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aRb 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/>
            </a:pP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[a]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= [b]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(iii) [a]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[b]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≠ 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mệnh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đề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thấy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trùng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Hơn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nữa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trùng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đương.Ta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759B92-44F5-420E-A838-D06F20EF9515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1507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419600"/>
            <a:ext cx="5715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058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l</a:t>
            </a:r>
            <a:r>
              <a:rPr lang="vi-VN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ớp</a:t>
            </a:r>
            <a:r>
              <a:rPr lang="vi-VN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{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 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rỗng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nhau. 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duy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 cho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Thật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vậy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đặt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Dễ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dàng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minh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trên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4D992-DC3F-4036-AF59-1EABE3C50073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2531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914400"/>
            <a:ext cx="8763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l</a:t>
            </a:r>
            <a:r>
              <a:rPr lang="vi-VN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ớp</a:t>
            </a:r>
            <a:r>
              <a:rPr lang="vi-VN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dương, 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tương đương theo 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dư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modulo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là [0]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[1]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…, [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fr-F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i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ý </a:t>
            </a:r>
            <a:r>
              <a:rPr lang="en-US" altLang="vi-VN" sz="2400" i="1" dirty="0" err="1">
                <a:solidFill>
                  <a:srgbClr val="FF000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altLang="vi-V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[0]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+ 1]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+1]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…………………………………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[3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nguyên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modulo m.</a:t>
            </a:r>
            <a:endParaRPr lang="en-US" altLang="vi-VN" sz="2400" b="1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ký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bởi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modulo m.</a:t>
            </a:r>
            <a:endParaRPr lang="vi-VN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pl-PL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/R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{[0]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[1]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…, [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},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		Z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[0]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[1]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…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[</a:t>
            </a:r>
            <a:r>
              <a:rPr lang="pl-PL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– 1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altLang="vi-VN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a,b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 b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vi-VN" sz="2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Hỏi:</a:t>
            </a:r>
            <a:endParaRPr lang="pt-BR" altLang="vi-VN" sz="2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C0A7F6-BB65-4A94-BCEF-80CFD186F850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3556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363913"/>
            <a:ext cx="3771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008438"/>
            <a:ext cx="3952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60913"/>
            <a:ext cx="4276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5386388"/>
            <a:ext cx="3686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255963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591050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57813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3851275"/>
            <a:ext cx="18764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được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gọi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tính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chất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xứng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bắc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</a:rPr>
              <a:t>≺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(A,</a:t>
            </a:r>
            <a:r>
              <a:rPr lang="vi-VN" altLang="vi-VN" sz="2800" dirty="0" smtClean="0">
                <a:solidFill>
                  <a:srgbClr val="0070C0"/>
                </a:solidFill>
              </a:rPr>
              <a:t> ≺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) hay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60187E-5C40-4622-8AA4-4C72EB1E99E8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4580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58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vi-VN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Ví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dụ</a:t>
            </a:r>
            <a:r>
              <a:rPr lang="en-US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ước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số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“ | ”trên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số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nguyên dương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vi-VN" sz="2800" b="1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| )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poset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1BFEB-49CD-482F-84F5-0F7C21CEE51E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5604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07359"/>
            <a:ext cx="5410200" cy="432594"/>
          </a:xfrm>
          <a:prstGeom prst="rect">
            <a:avLst/>
          </a:prstGeom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01" y="3197992"/>
            <a:ext cx="6057900" cy="914400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271" y="4099866"/>
            <a:ext cx="3267075" cy="657225"/>
          </a:xfrm>
          <a:prstGeom prst="rect">
            <a:avLst/>
          </a:prstGeom>
        </p:spPr>
      </p:pic>
      <p:grpSp>
        <p:nvGrpSpPr>
          <p:cNvPr id="9" name="Nhóm 8"/>
          <p:cNvGrpSpPr/>
          <p:nvPr/>
        </p:nvGrpSpPr>
        <p:grpSpPr>
          <a:xfrm>
            <a:off x="735838" y="4917510"/>
            <a:ext cx="7467665" cy="1390481"/>
            <a:chOff x="735838" y="4917510"/>
            <a:chExt cx="7467665" cy="1390481"/>
          </a:xfrm>
        </p:grpSpPr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838" y="4936391"/>
              <a:ext cx="6905625" cy="1371600"/>
            </a:xfrm>
            <a:prstGeom prst="rect">
              <a:avLst/>
            </a:prstGeom>
          </p:spPr>
        </p:pic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7704" y="4917510"/>
              <a:ext cx="935799" cy="381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9C3571-8ED1-4B58-9CEC-15808A83CE1B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6627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95400"/>
            <a:ext cx="2295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270000"/>
            <a:ext cx="3133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Nhóm 15"/>
          <p:cNvGrpSpPr/>
          <p:nvPr/>
        </p:nvGrpSpPr>
        <p:grpSpPr>
          <a:xfrm>
            <a:off x="172830" y="1922670"/>
            <a:ext cx="8686800" cy="2128837"/>
            <a:chOff x="187325" y="2214563"/>
            <a:chExt cx="8686800" cy="2128837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5" y="2214563"/>
              <a:ext cx="8686800" cy="212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6200" y="3150394"/>
              <a:ext cx="852292" cy="354806"/>
            </a:xfrm>
            <a:prstGeom prst="rect">
              <a:avLst/>
            </a:prstGeom>
          </p:spPr>
        </p:pic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8" y="4362450"/>
            <a:ext cx="39354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8" y="4970463"/>
            <a:ext cx="2200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4" y="5589209"/>
            <a:ext cx="2933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18" y="5080243"/>
            <a:ext cx="4627562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52" y="4110935"/>
            <a:ext cx="4114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990600"/>
            <a:ext cx="8696325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</a:rPr>
              <a:t>(P(S), </a:t>
            </a:r>
            <a:r>
              <a:rPr lang="vi-VN" altLang="vi-V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</a:t>
            </a:r>
            <a:r>
              <a:rPr lang="vi-VN" altLang="vi-VN" sz="2400" dirty="0" smtClean="0">
                <a:solidFill>
                  <a:srgbClr val="0070C0"/>
                </a:solidFill>
              </a:rPr>
              <a:t> ), ở đây P(S)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tập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hợp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các</a:t>
            </a:r>
            <a:r>
              <a:rPr lang="vi-VN" altLang="vi-VN" sz="2400" dirty="0" smtClean="0">
                <a:solidFill>
                  <a:srgbClr val="0070C0"/>
                </a:solidFill>
              </a:rPr>
              <a:t> con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của</a:t>
            </a:r>
            <a:r>
              <a:rPr lang="vi-VN" altLang="vi-VN" sz="2400" dirty="0" smtClean="0">
                <a:solidFill>
                  <a:srgbClr val="0070C0"/>
                </a:solidFill>
              </a:rPr>
              <a:t> S,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poset</a:t>
            </a:r>
            <a:r>
              <a:rPr lang="vi-VN" altLang="vi-VN" sz="2400" dirty="0" smtClean="0">
                <a:solidFill>
                  <a:srgbClr val="0070C0"/>
                </a:solidFill>
              </a:rPr>
              <a:t>?</a:t>
            </a:r>
            <a:endParaRPr lang="en-US" altLang="vi-VN" sz="2400" dirty="0" smtClean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76DD8C-5137-4EF1-90FC-1D4349BA4E32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7652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B9BF90-1B7A-4519-A079-8C5CF9AC141D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8675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77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3058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endParaRPr lang="en-US" altLang="vi-VN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so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so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tùy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ý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hay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tuyến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8494C2-C843-4F44-8DA8-2A9F300B2E07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9699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4582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endParaRPr lang="en-US" altLang="vi-VN" sz="28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“≤ ” trên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baseline="30000" dirty="0" smtClean="0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-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ước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“ | ”trên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baseline="30000" dirty="0" smtClean="0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5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7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so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sánh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tức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trước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P(A)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nhưng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hơn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101431"/>
            <a:ext cx="1066800" cy="1014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954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vi-VN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{1, 2, 3, 4}, R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A</a:t>
            </a:r>
            <a:r>
              <a:rPr lang="vi-VN" altLang="vi-VN" sz="2400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ước của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  <a:endParaRPr lang="pt-BR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vi-V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75E2DF-9BCB-4C92-B663-266FBC9A6DC3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100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1981200" y="152400"/>
            <a:ext cx="434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452436" y="2581415"/>
            <a:ext cx="8234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None/>
            </a:pP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Khi </a:t>
            </a:r>
            <a:r>
              <a:rPr lang="vi-VN" altLang="vi-VN" sz="2400" dirty="0" err="1">
                <a:solidFill>
                  <a:srgbClr val="0070C0"/>
                </a:solidFill>
                <a:latin typeface="+mn-lt"/>
              </a:rPr>
              <a:t>đó</a:t>
            </a:r>
            <a:endParaRPr lang="vi-VN" altLang="vi-VN" sz="2400" dirty="0">
              <a:solidFill>
                <a:srgbClr val="0070C0"/>
              </a:solidFill>
              <a:latin typeface="+mn-lt"/>
            </a:endParaRPr>
          </a:p>
          <a:p>
            <a:pPr marL="514350" indent="-514350" eaLnBrk="1" hangingPunct="1">
              <a:buNone/>
            </a:pP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    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{(1, 1), (1, 2), (1, 3), (1, 4), (2, 2), (2, 4), (3, 3), (4,4)}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23250"/>
            <a:ext cx="3810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24FA00-5214-4A05-AE08-259AA10D052F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6867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68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31874"/>
            <a:ext cx="3124200" cy="42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66281"/>
            <a:ext cx="7639050" cy="781050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2361997"/>
            <a:ext cx="8315325" cy="800100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3" y="4284906"/>
            <a:ext cx="6381750" cy="342900"/>
          </a:xfrm>
          <a:prstGeom prst="rect">
            <a:avLst/>
          </a:prstGeom>
        </p:spPr>
      </p:pic>
      <p:grpSp>
        <p:nvGrpSpPr>
          <p:cNvPr id="13" name="Nhóm 12"/>
          <p:cNvGrpSpPr/>
          <p:nvPr/>
        </p:nvGrpSpPr>
        <p:grpSpPr>
          <a:xfrm>
            <a:off x="517769" y="3413939"/>
            <a:ext cx="7553325" cy="790575"/>
            <a:chOff x="517769" y="3413939"/>
            <a:chExt cx="7553325" cy="790575"/>
          </a:xfrm>
        </p:grpSpPr>
        <p:grpSp>
          <p:nvGrpSpPr>
            <p:cNvPr id="10" name="Nhóm 9"/>
            <p:cNvGrpSpPr/>
            <p:nvPr/>
          </p:nvGrpSpPr>
          <p:grpSpPr>
            <a:xfrm>
              <a:off x="517769" y="3413939"/>
              <a:ext cx="7553325" cy="790575"/>
              <a:chOff x="517769" y="3413939"/>
              <a:chExt cx="7553325" cy="790575"/>
            </a:xfrm>
          </p:grpSpPr>
          <p:pic>
            <p:nvPicPr>
              <p:cNvPr id="6" name="Ảnh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769" y="3413939"/>
                <a:ext cx="7553325" cy="790575"/>
              </a:xfrm>
              <a:prstGeom prst="rect">
                <a:avLst/>
              </a:prstGeom>
            </p:spPr>
          </p:pic>
          <p:pic>
            <p:nvPicPr>
              <p:cNvPr id="9" name="Ảnh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3387" y="3523886"/>
                <a:ext cx="171450" cy="161925"/>
              </a:xfrm>
              <a:prstGeom prst="rect">
                <a:avLst/>
              </a:prstGeom>
            </p:spPr>
          </p:pic>
        </p:grpSp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62544" y="4068080"/>
              <a:ext cx="66675" cy="57150"/>
            </a:xfrm>
            <a:prstGeom prst="rect">
              <a:avLst/>
            </a:prstGeom>
          </p:spPr>
        </p:pic>
      </p:grpSp>
      <p:grpSp>
        <p:nvGrpSpPr>
          <p:cNvPr id="21" name="Nhóm 20"/>
          <p:cNvGrpSpPr/>
          <p:nvPr/>
        </p:nvGrpSpPr>
        <p:grpSpPr>
          <a:xfrm>
            <a:off x="517769" y="4764927"/>
            <a:ext cx="8176289" cy="1346257"/>
            <a:chOff x="517769" y="4764927"/>
            <a:chExt cx="8176289" cy="1346257"/>
          </a:xfrm>
        </p:grpSpPr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0600" y="4780369"/>
              <a:ext cx="1504950" cy="333375"/>
            </a:xfrm>
            <a:prstGeom prst="rect">
              <a:avLst/>
            </a:prstGeom>
          </p:spPr>
        </p:pic>
        <p:pic>
          <p:nvPicPr>
            <p:cNvPr id="15" name="Ảnh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45658" y="4764927"/>
              <a:ext cx="6248400" cy="352425"/>
            </a:xfrm>
            <a:prstGeom prst="rect">
              <a:avLst/>
            </a:prstGeom>
          </p:spPr>
        </p:pic>
        <p:pic>
          <p:nvPicPr>
            <p:cNvPr id="17" name="Ảnh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7769" y="5170160"/>
              <a:ext cx="819150" cy="314325"/>
            </a:xfrm>
            <a:prstGeom prst="rect">
              <a:avLst/>
            </a:prstGeom>
          </p:spPr>
        </p:pic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40316" y="5196828"/>
              <a:ext cx="409575" cy="276225"/>
            </a:xfrm>
            <a:prstGeom prst="rect">
              <a:avLst/>
            </a:prstGeom>
          </p:spPr>
        </p:pic>
        <p:pic>
          <p:nvPicPr>
            <p:cNvPr id="19" name="Ảnh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2662" y="5162273"/>
              <a:ext cx="3857625" cy="390525"/>
            </a:xfrm>
            <a:prstGeom prst="rect">
              <a:avLst/>
            </a:prstGeom>
          </p:spPr>
        </p:pic>
        <p:pic>
          <p:nvPicPr>
            <p:cNvPr id="20" name="Ảnh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26726" y="5739709"/>
              <a:ext cx="3038475" cy="371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AB31F6-1270-4E16-AF3A-836A37DCC011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7891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6" y="953766"/>
            <a:ext cx="8643088" cy="990600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048450"/>
            <a:ext cx="8505825" cy="8667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043237"/>
            <a:ext cx="8362950" cy="77152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5" y="3954440"/>
            <a:ext cx="4857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5364140"/>
            <a:ext cx="2209800" cy="35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E9C49B-3438-472C-95EC-636FA3C0E2A0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8915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0" y="1181099"/>
            <a:ext cx="6181725" cy="1371600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63" y="2971800"/>
            <a:ext cx="742950" cy="296227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735332"/>
            <a:ext cx="526732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3000A6-8C7C-459E-86CE-28091D7489B3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9939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452438" y="990600"/>
            <a:ext cx="8234362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Biểu đồ Hasse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Ví dụ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Biểu đồ Hasse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của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P(S), </a:t>
            </a:r>
            <a:r>
              <a:rPr lang="vi-VN" altLang="vi-VN" sz="2400" dirty="0">
                <a:solidFill>
                  <a:srgbClr val="0070C0"/>
                </a:solidFill>
                <a:latin typeface="+mn-lt"/>
                <a:sym typeface="Symbol" panose="05050102010706020507" pitchFamily="18" charset="2"/>
              </a:rPr>
              <a:t></a:t>
            </a: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+mn-lt"/>
              </a:rPr>
              <a:t>), </a:t>
            </a:r>
            <a:r>
              <a:rPr lang="vi-VN" altLang="vi-VN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S = 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{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a,b,c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}.</a:t>
            </a:r>
            <a:endParaRPr lang="en-US" sz="2400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38068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7F918B-55E9-43FF-9F87-B3D28A0E15AA}" type="slidenum">
              <a:rPr lang="en-US" altLang="vi-VN" sz="1200">
                <a:solidFill>
                  <a:srgbClr val="898989"/>
                </a:solidFill>
              </a:rPr>
            </a:fld>
            <a:endParaRPr lang="en-US" altLang="vi-VN" sz="1200">
              <a:solidFill>
                <a:srgbClr val="898989"/>
              </a:solidFill>
            </a:endParaRPr>
          </a:p>
        </p:txBody>
      </p:sp>
      <p:pic>
        <p:nvPicPr>
          <p:cNvPr id="40963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0965" name="TextBox 9"/>
          <p:cNvSpPr txBox="1">
            <a:spLocks noChangeArrowheads="1"/>
          </p:cNvSpPr>
          <p:nvPr/>
        </p:nvSpPr>
        <p:spPr bwMode="auto">
          <a:xfrm>
            <a:off x="457200" y="9144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4.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trong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 ≺)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 eaLnBrk="1" hangingPunct="1">
              <a:buClr>
                <a:schemeClr val="bg1"/>
              </a:buClr>
              <a:buFont typeface="Wingdings 2" panose="05020102010507070707" pitchFamily="18" charset="2"/>
              <a:buChar char="P"/>
            </a:pP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en-US" altLang="vi-VN" dirty="0"/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 eaLnBrk="1" hangingPunct="1">
              <a:buClr>
                <a:schemeClr val="bg1"/>
              </a:buClr>
              <a:buFont typeface="Wingdings 2" panose="05020102010507070707" pitchFamily="18" charset="2"/>
              <a:buChar char="P"/>
            </a:pP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x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a.</a:t>
            </a:r>
            <a:endParaRPr lang="en-US" altLang="vi-VN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533400" y="28194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min(S),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max(S).</a:t>
            </a:r>
            <a:endParaRPr lang="en-US" altLang="vi-VN" dirty="0"/>
          </a:p>
        </p:txBody>
      </p:sp>
      <p:sp>
        <p:nvSpPr>
          <p:cNvPr id="40968" name="TextBox 9"/>
          <p:cNvSpPr txBox="1">
            <a:spLocks noChangeArrowheads="1"/>
          </p:cNvSpPr>
          <p:nvPr/>
        </p:nvSpPr>
        <p:spPr bwMode="auto">
          <a:xfrm>
            <a:off x="609600" y="41148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Trong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), S={m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|m^2 &lt;100}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	min(S) = -9, max(S) = 9.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(A,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), A={x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|x^2 &lt;100}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Cho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B,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(P(B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),</a:t>
            </a:r>
            <a:r>
              <a:rPr lang="vi-VN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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min(P(B))=, max(P(B)) = B.</a:t>
            </a:r>
            <a:endParaRPr lang="en-US" altLang="vi-VN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9EDBA31-93C6-4142-9EAB-899120280218}" type="slidenum">
              <a:rPr lang="en-US" altLang="vi-VN" sz="1200">
                <a:solidFill>
                  <a:srgbClr val="898989"/>
                </a:solidFill>
              </a:rPr>
            </a:fld>
            <a:endParaRPr lang="en-US" altLang="vi-VN" sz="1200">
              <a:solidFill>
                <a:srgbClr val="898989"/>
              </a:solidFill>
            </a:endParaRPr>
          </a:p>
        </p:txBody>
      </p:sp>
      <p:pic>
        <p:nvPicPr>
          <p:cNvPr id="41987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TextBox 9"/>
          <p:cNvSpPr txBox="1">
            <a:spLocks noChangeArrowheads="1"/>
          </p:cNvSpPr>
          <p:nvPr/>
        </p:nvSpPr>
        <p:spPr bwMode="auto">
          <a:xfrm>
            <a:off x="457200" y="9144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4.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nhỏ nhất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lớn nhất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(Thứ tự tốt)</a:t>
            </a:r>
            <a:endParaRPr lang="en-US" altLang="vi-VN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Một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tập hợp có thứ tự được gọi là có thứ tự tốt (hay được sắp tốt) nếu mọi tập con khác rỗng đều có phần tử nhỏ nhất.</a:t>
            </a:r>
            <a:endParaRPr lang="en-US" altLang="vi-VN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991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822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Ví dụ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altLang="vi-VN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- Tập hợp có thứ tự (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N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 là một tập hợp được sắp tốt.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-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Tập hợp có thứ tự (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 không phải là một tập hợp được sắp tốt vì 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không có phần tử nhỏ nhất.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289F86-88AC-4A1C-915B-5269DA69E9CB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3011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3013" name="TextBox 9"/>
          <p:cNvSpPr txBox="1">
            <a:spLocks noChangeArrowheads="1"/>
          </p:cNvSpPr>
          <p:nvPr/>
        </p:nvSpPr>
        <p:spPr bwMode="auto">
          <a:xfrm>
            <a:off x="228600" y="9906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655" indent="-28765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Một phần tử a trong tập sắp thứ tự (S, ≺) được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g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ọi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là: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Phần tử t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ối tiểu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nếu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không tồn tại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S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sao cho x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và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≺ 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           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Phần tử t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ối đại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nếu không tồn tại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S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sao cho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 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và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TextBox 9"/>
          <p:cNvSpPr txBox="1">
            <a:spLocks noChangeArrowheads="1"/>
          </p:cNvSpPr>
          <p:nvPr/>
        </p:nvSpPr>
        <p:spPr bwMode="auto">
          <a:xfrm>
            <a:off x="228600" y="3048000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 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Xét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= {1, 2, 3}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bởi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R = {(1,1), (2,2), (3,3), (1,2), (3,2)}.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Dễ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dàng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kiểm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(S,R)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1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3;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2.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endParaRPr lang="en-US" altLang="vi-VN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1B5531-9336-454B-A697-611CDF088745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4035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vi-VN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Xét poset có biểu đồ Hasse dưới đây:</a:t>
            </a:r>
            <a:endParaRPr lang="en-US" altLang="vi-VN" sz="2400" b="1">
              <a:solidFill>
                <a:srgbClr val="0070C0"/>
              </a:solidFill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</a:rPr>
              <a:t>	</a:t>
            </a:r>
            <a:endParaRPr lang="en-US" altLang="vi-VN" sz="240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96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040" name="Rectangle 11"/>
          <p:cNvSpPr>
            <a:spLocks noChangeArrowheads="1"/>
          </p:cNvSpPr>
          <p:nvPr/>
        </p:nvSpPr>
        <p:spPr bwMode="auto">
          <a:xfrm>
            <a:off x="838200" y="4648200"/>
            <a:ext cx="7467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Mỗi đỉnh màu đỏ là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tối đại.</a:t>
            </a:r>
            <a:endParaRPr lang="en-US" altLang="vi-VN" sz="24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Mỗi đỉnh màu xanh là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tối tiểu.</a:t>
            </a:r>
            <a:endParaRPr lang="en-US" altLang="vi-VN" sz="24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có cung nào xuất phát từ điểm tối đại.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có cung nào kết thúc ở điểm tối tiểu.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DF9459-85D7-4711-ACF2-1BB200BC9C9C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5059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810000"/>
            <a:ext cx="3643313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1066800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tối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tối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ý: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Trong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hữu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hạn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luôn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luôn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tồn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tại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vi-VN" sz="2400" i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Thật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vậy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xuất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phát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điểm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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Tiếp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tục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vậy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pháp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F4EAE-CBF9-4195-82DC-9116E8756083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6083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81000" y="1066800"/>
            <a:ext cx="84582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Phần tử 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tối </a:t>
            </a:r>
            <a:r>
              <a:rPr lang="en-US" sz="24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tiểu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và phần tử tối </a:t>
            </a:r>
            <a:r>
              <a:rPr lang="en-US" sz="2400" b="1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đại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Ví dụ</a:t>
            </a:r>
            <a:r>
              <a:rPr lang="vi-VN" sz="2400" b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.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Tìm phần tử tối đại, tối tiểu của poset ({2, 4, 5, 10, 12,</a:t>
            </a:r>
            <a:endParaRPr lang="vi-VN" sz="2400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20, 25}, | )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81573"/>
            <a:ext cx="4191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Hình chữ nhật 2"/>
          <p:cNvSpPr/>
          <p:nvPr/>
        </p:nvSpPr>
        <p:spPr>
          <a:xfrm>
            <a:off x="381000" y="5148764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Từ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biểu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đồ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Hasse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chúng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ta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thấy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rằng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12, 20, 25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là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các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đại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còn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2, 5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là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các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tiểu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. Như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vậy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đại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tiểu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của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poset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có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thể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không duy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nhất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.</a:t>
            </a:r>
            <a:endParaRPr lang="vi-VN" sz="2400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6218B4-9827-446B-8AF6-64B7CDBDD719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5123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3058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2. Các tính chất của quan hệ.</a:t>
            </a:r>
            <a:endParaRPr lang="en-US" altLang="vi-VN" sz="2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Giả sử R là một quan hệ hai ngôi trên tập A.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(a) Ta nói q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uan hệ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phản xạ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và chỉ nếu</a:t>
            </a:r>
            <a:endParaRPr lang="vi-VN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  			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R a 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pt-BR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Trên tập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{1, 2, 3, 4}, quan hệ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	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1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{(1,1), (1,2), (2,1), (2, 2), (3, 4), (4, 1), (4, 4)}</a:t>
            </a:r>
            <a:endParaRPr lang="pt-BR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phản xạ vì (3, 3)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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	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2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{(1,1), (1,2), (1,4), (2, 2), (3, 3), (4, 1), (4, 4)} phản xạ vì (1,1), (2, 2), (3, 3), (4, 4)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3F7A1C-AFB7-43F8-A443-61E04C105D45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6147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1143000"/>
            <a:ext cx="83820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2. Các tính chất của quan hệ</a:t>
            </a:r>
            <a:endParaRPr lang="en-US" altLang="vi-VN" sz="2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endParaRPr lang="en-US" altLang="vi-VN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Quan hệ  ≤  trên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phản xạ vì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≤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Z.</a:t>
            </a:r>
            <a:endParaRPr lang="en-US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Quan hệ &gt; trên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phản xạ vì 1 không lớn hơn 1.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Quan hệ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“ | ” (“ước số”) trê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aseline="300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phản xạ vì mọi số</a:t>
            </a:r>
            <a:endParaRPr lang="vi-VN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nguyên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dương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ước của chính nó.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732BF7-F129-4CCF-B2D5-703AFEEAF04E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7171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05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Giả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ngôi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b)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đối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  		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a, b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A, a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17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381000" y="2709568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(c)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phản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xứng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a)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04191" y="3543174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hệ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{(1,1), (1,2), (2,1)} trên tập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 2, 3, 4} là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fr-F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27992" y="4760068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-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≤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  <a:endParaRPr lang="vi-VN" sz="2400" dirty="0"/>
          </a:p>
        </p:txBody>
      </p:sp>
      <p:sp>
        <p:nvSpPr>
          <p:cNvPr id="7" name="Hình chữ nhật 6"/>
          <p:cNvSpPr/>
          <p:nvPr/>
        </p:nvSpPr>
        <p:spPr>
          <a:xfrm>
            <a:off x="425932" y="5624460"/>
            <a:ext cx="8409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“ | ” (“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ước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”) trên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aseline="30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035630-0FB6-4F27-BB07-6DE5FD0D3CE4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8195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914400"/>
            <a:ext cx="8305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Giả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ngôi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(d)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truyền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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a,b,c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A, 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c </a:t>
            </a:r>
            <a:endParaRPr lang="pt-BR" altLang="vi-VN" sz="2400" i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- Quan hệ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{(1,1), (1,2), (2,1), (2, 2), (1, 3), (2, 3)}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 2, 3, 4}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≤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“|”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090EB-76CF-4B74-84A6-92D9BFB912B4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9219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914400"/>
            <a:ext cx="8458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Biểu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diễn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{1,2,3,4}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đến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u,v,w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{(1,u),(1,v),(2,w),(3,w),(4,u)}.</a:t>
            </a:r>
            <a:endParaRPr lang="pl-PL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thể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biễu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diễn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như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TextBox 11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Nhóm 6"/>
          <p:cNvGrpSpPr/>
          <p:nvPr/>
        </p:nvGrpSpPr>
        <p:grpSpPr>
          <a:xfrm>
            <a:off x="1143000" y="3119437"/>
            <a:ext cx="1833771" cy="2209800"/>
            <a:chOff x="1440758" y="2852737"/>
            <a:chExt cx="1833771" cy="2209800"/>
          </a:xfrm>
        </p:grpSpPr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233737"/>
              <a:ext cx="1419225" cy="1828800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3404" y="2852737"/>
              <a:ext cx="1381125" cy="381000"/>
            </a:xfrm>
            <a:prstGeom prst="rect">
              <a:avLst/>
            </a:prstGeom>
          </p:spPr>
        </p:pic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0758" y="3299997"/>
              <a:ext cx="361950" cy="1762125"/>
            </a:xfrm>
            <a:prstGeom prst="rect">
              <a:avLst/>
            </a:prstGeom>
          </p:spPr>
        </p:pic>
      </p:grp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600200" y="5534025"/>
            <a:ext cx="4800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Đây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cấp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4×3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biễu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diễn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76756"/>
            <a:ext cx="280035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40635" y="856456"/>
            <a:ext cx="8229600" cy="52117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  <a:endParaRPr lang="en-US" altLang="vi-VN" sz="28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5096A-53D2-4FBE-A1CE-EF3F46F44446}" type="slidenum">
              <a:rPr lang="en-US" altLang="vi-VN">
                <a:solidFill>
                  <a:srgbClr val="898989"/>
                </a:solidFill>
              </a:rPr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0244" name="Picture 59" descr="citdlogo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739775" y="1524000"/>
            <a:ext cx="75438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Định nghĩa.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Cho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là quan hệ từ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A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= {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lang="en-US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, …,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lang="en-US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} đến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, …, </a:t>
            </a:r>
            <a:r>
              <a:rPr lang="en-US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}. Ma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biểu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diễn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ma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M</a:t>
            </a:r>
            <a:r>
              <a:rPr lang="en-US" sz="2400" i="1" baseline="-250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R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= [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m</a:t>
            </a:r>
            <a:r>
              <a:rPr lang="en-US" sz="2400" i="1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ij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n-US" sz="2400" i="1" baseline="-250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i="1" baseline="-250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mxn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xác định bởi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:</a:t>
            </a:r>
            <a:endParaRPr lang="vi-VN" sz="2400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endParaRPr lang="en-US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4419600"/>
            <a:ext cx="4876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Ví dụ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là quan hệ từ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A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= {1, 2, 3} đến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pt-BR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= {1, 2}: </a:t>
            </a:r>
            <a:r>
              <a:rPr lang="pt-BR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b </a:t>
            </a:r>
            <a:r>
              <a:rPr lang="pt-BR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/>
              </a:rPr>
              <a:t></a:t>
            </a:r>
            <a:r>
              <a:rPr 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&gt; </a:t>
            </a:r>
            <a:r>
              <a:rPr lang="pt-BR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. Khi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đó ma trận biểu diễn của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rgbClr val="0070C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50958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Box 12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  <a:endParaRPr lang="en-US" altLang="vi-VN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Nhóm 12"/>
          <p:cNvGrpSpPr/>
          <p:nvPr/>
        </p:nvGrpSpPr>
        <p:grpSpPr>
          <a:xfrm>
            <a:off x="6276351" y="4028282"/>
            <a:ext cx="2339011" cy="2001043"/>
            <a:chOff x="6276351" y="4028282"/>
            <a:chExt cx="2339011" cy="2001043"/>
          </a:xfrm>
        </p:grpSpPr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4637" y="4419600"/>
              <a:ext cx="1990725" cy="1609725"/>
            </a:xfrm>
            <a:prstGeom prst="rect">
              <a:avLst/>
            </a:prstGeom>
          </p:spPr>
        </p:pic>
        <p:pic>
          <p:nvPicPr>
            <p:cNvPr id="9" name="Ảnh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8475" y="4028282"/>
              <a:ext cx="781050" cy="333375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6351" y="4523513"/>
              <a:ext cx="295275" cy="15049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11429</Words>
  <Application>WPS Presentation</Application>
  <PresentationFormat>Trình chiếu Trên màn hình (4:3)</PresentationFormat>
  <Paragraphs>474</Paragraphs>
  <Slides>39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Calibri</vt:lpstr>
      <vt:lpstr>Times New Roman</vt:lpstr>
      <vt:lpstr>Symbol</vt:lpstr>
      <vt:lpstr>Symbol</vt:lpstr>
      <vt:lpstr>Microsoft YaHei</vt:lpstr>
      <vt:lpstr>Arial Unicode MS</vt:lpstr>
      <vt:lpstr>Wingdings 2</vt:lpstr>
      <vt:lpstr>Office Theme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Nhan</dc:creator>
  <cp:lastModifiedBy>Home</cp:lastModifiedBy>
  <cp:revision>237</cp:revision>
  <cp:lastPrinted>2020-04-06T16:56:00Z</cp:lastPrinted>
  <dcterms:created xsi:type="dcterms:W3CDTF">2012-11-01T10:53:00Z</dcterms:created>
  <dcterms:modified xsi:type="dcterms:W3CDTF">2022-04-04T07:26:30Z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F6F2F50BFC0842899915107A7D03266C</vt:lpwstr>
  </property>
  <property fmtid="{D5CDD505-2E9C-101B-9397-08002B2CF9AE}" pid="3" name="KSOProductBuildVer">
    <vt:lpwstr>1033-11.2.0.11042</vt:lpwstr>
  </property>
</Properties>
</file>