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Montserrat Extra-Bold" charset="1" panose="00000900000000000000"/>
      <p:regular r:id="rId14"/>
    </p:embeddedFont>
    <p:embeddedFont>
      <p:font typeface="Montserrat Extra-Bold Bold" charset="1" panose="00000A00000000000000"/>
      <p:regular r:id="rId15"/>
    </p:embeddedFont>
    <p:embeddedFont>
      <p:font typeface="Montserrat Extra-Bold Italics" charset="1" panose="00000900000000000000"/>
      <p:regular r:id="rId16"/>
    </p:embeddedFont>
    <p:embeddedFont>
      <p:font typeface="Montserrat Extra-Bold Bold Italics" charset="1" panose="00000A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Italics" charset="1" panose="00000500000000000000"/>
      <p:regular r:id="rId20"/>
    </p:embeddedFont>
    <p:embeddedFont>
      <p:font typeface="Poppins Bold Italics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jpe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070391"/>
            <a:ext cx="1189812" cy="1187909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6069488" y="1028700"/>
            <a:ext cx="1189812" cy="1187909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028700" y="9258300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6347704" y="4427626"/>
            <a:ext cx="5345637" cy="4114800"/>
            <a:chOff x="0" y="0"/>
            <a:chExt cx="7127516" cy="5486400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13528" y="0"/>
              <a:ext cx="5915256" cy="5486400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3218565"/>
              <a:ext cx="613528" cy="613528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229007" y="1843015"/>
              <a:ext cx="898509" cy="769348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718621" y="148046"/>
              <a:ext cx="803075" cy="510956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805709" y="1298297"/>
              <a:ext cx="710862" cy="710862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585196" y="1135704"/>
              <a:ext cx="643811" cy="643811"/>
            </a:xfrm>
            <a:prstGeom prst="rect">
              <a:avLst/>
            </a:prstGeom>
          </p:spPr>
        </p:pic>
      </p:grpSp>
      <p:sp>
        <p:nvSpPr>
          <p:cNvPr name="TextBox 15" id="15"/>
          <p:cNvSpPr txBox="true"/>
          <p:nvPr/>
        </p:nvSpPr>
        <p:spPr>
          <a:xfrm rot="0">
            <a:off x="5315584" y="3423788"/>
            <a:ext cx="7656831" cy="52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3"/>
              </a:lnSpc>
            </a:pPr>
            <a:r>
              <a:rPr lang="en-US" sz="3052" spc="91">
                <a:solidFill>
                  <a:srgbClr val="000000"/>
                </a:solidFill>
                <a:latin typeface="Roboto"/>
              </a:rPr>
              <a:t>Ứng dụng quản lý rạp chiếu phim.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31652" y="1942823"/>
            <a:ext cx="14224695" cy="1414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0"/>
              </a:lnSpc>
            </a:pPr>
            <a:r>
              <a:rPr lang="en-US" sz="5450" spc="163">
                <a:solidFill>
                  <a:srgbClr val="000000"/>
                </a:solidFill>
                <a:latin typeface="Montserrat Extra-Bold"/>
              </a:rPr>
              <a:t>IT008</a:t>
            </a:r>
          </a:p>
          <a:p>
            <a:pPr algn="ctr" marL="0" indent="0" lvl="0">
              <a:lnSpc>
                <a:spcPts val="5450"/>
              </a:lnSpc>
            </a:pPr>
            <a:r>
              <a:rPr lang="en-US" sz="5450" spc="163">
                <a:solidFill>
                  <a:srgbClr val="000000"/>
                </a:solidFill>
                <a:latin typeface="Montserrat Extra-Bold"/>
              </a:rPr>
              <a:t>CINEMA MANAGEMENT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45695" y="8675776"/>
            <a:ext cx="581360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spc="74">
                <a:solidFill>
                  <a:srgbClr val="000000"/>
                </a:solidFill>
                <a:latin typeface="Montserrat Extra-Bold Bold"/>
              </a:rPr>
              <a:t>February 09</a:t>
            </a:r>
            <a:r>
              <a:rPr lang="en-US" sz="2499" spc="74">
                <a:solidFill>
                  <a:srgbClr val="000000"/>
                </a:solidFill>
                <a:latin typeface="Montserrat Extra-Bold"/>
              </a:rPr>
              <a:t>,</a:t>
            </a:r>
            <a:r>
              <a:rPr lang="en-US" sz="2499" spc="74">
                <a:solidFill>
                  <a:srgbClr val="000000"/>
                </a:solidFill>
                <a:latin typeface="Montserrat Extra-Bold Bold"/>
              </a:rPr>
              <a:t> 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970217" y="2284280"/>
            <a:ext cx="5417258" cy="475733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58364" y="2995380"/>
            <a:ext cx="1187290" cy="9290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652009" y="4850867"/>
            <a:ext cx="7639844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</a:pPr>
            <a:r>
              <a:rPr lang="en-US" sz="7200" spc="215">
                <a:solidFill>
                  <a:srgbClr val="000000"/>
                </a:solidFill>
                <a:latin typeface="Montserrat Extra-Bold"/>
              </a:rPr>
              <a:t>Thanks for your listening</a:t>
            </a:r>
          </a:p>
        </p:txBody>
      </p:sp>
      <p:grpSp>
        <p:nvGrpSpPr>
          <p:cNvPr name="Group 5" id="5"/>
          <p:cNvGrpSpPr/>
          <p:nvPr/>
        </p:nvGrpSpPr>
        <p:grpSpPr>
          <a:xfrm rot="5400000">
            <a:off x="1027748" y="1752871"/>
            <a:ext cx="1189812" cy="1187909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852555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76484" y="4260474"/>
            <a:ext cx="6335625" cy="478051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8070391"/>
            <a:ext cx="1189812" cy="1187909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6069488" y="1028700"/>
            <a:ext cx="1189812" cy="1187909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924877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6567335" y="2018587"/>
            <a:ext cx="4179414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pc="84">
                <a:solidFill>
                  <a:srgbClr val="000000"/>
                </a:solidFill>
                <a:latin typeface="Roboto Bold"/>
              </a:rPr>
              <a:t>Giáo viên hướng dẫn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062809" y="1469723"/>
            <a:ext cx="2727572" cy="2344007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88B6"/>
            </a:solidFill>
            <a:ln w="114300">
              <a:solidFill>
                <a:srgbClr val="3E5BB2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3279656" y="1648477"/>
            <a:ext cx="2293878" cy="1986498"/>
            <a:chOff x="0" y="0"/>
            <a:chExt cx="6350000" cy="549910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blipFill>
              <a:blip r:embed="rId4"/>
              <a:stretch>
                <a:fillRect l="-45153" r="-4546" t="0" b="-1517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768464" y="5053055"/>
            <a:ext cx="4179414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pc="84">
                <a:solidFill>
                  <a:srgbClr val="000000"/>
                </a:solidFill>
                <a:latin typeface="Roboto Bold"/>
              </a:rPr>
              <a:t>Thành viên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10154" y="2645669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GV Nguyễn Tấn Toàn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11282" y="5724885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Lê Quang Nhân - 21522402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11282" y="6361222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Huỳnh Ngọc Quí - 21520417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11282" y="6997559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Nguyễn Văn Phát - 21522448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11282" y="7633896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>
                <a:solidFill>
                  <a:srgbClr val="000000"/>
                </a:solidFill>
                <a:latin typeface="Roboto"/>
              </a:rPr>
              <a:t>Phan Trọng Tính - 21522683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44740" y="2090539"/>
            <a:ext cx="1219852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Montserrat Extra-Bold"/>
              </a:rPr>
              <a:t>Nội dung báo cáo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859934" y="4150479"/>
            <a:ext cx="399892" cy="399253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9859934" y="4549732"/>
            <a:ext cx="628903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859934" y="5338327"/>
            <a:ext cx="399892" cy="399253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9859934" y="5737579"/>
            <a:ext cx="628903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9859934" y="6632557"/>
            <a:ext cx="399892" cy="399253"/>
            <a:chOff x="0" y="0"/>
            <a:chExt cx="6350000" cy="633984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9859934" y="7031809"/>
            <a:ext cx="628903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9859934" y="7824924"/>
            <a:ext cx="399892" cy="399253"/>
            <a:chOff x="0" y="0"/>
            <a:chExt cx="6350000" cy="633984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14" id="14"/>
          <p:cNvSpPr/>
          <p:nvPr/>
        </p:nvSpPr>
        <p:spPr>
          <a:xfrm rot="0">
            <a:off x="9859934" y="8224177"/>
            <a:ext cx="628903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88100" y="3806581"/>
            <a:ext cx="6479425" cy="4653405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0675774" y="3869556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Mục tiêu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75774" y="5050036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Đối tượng sử dụng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75774" y="6344267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Công nghệ sử dụng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675774" y="7536634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DEMO </a:t>
            </a:r>
          </a:p>
        </p:txBody>
      </p:sp>
      <p:grpSp>
        <p:nvGrpSpPr>
          <p:cNvPr name="Group 20" id="20"/>
          <p:cNvGrpSpPr/>
          <p:nvPr/>
        </p:nvGrpSpPr>
        <p:grpSpPr>
          <a:xfrm rot="5400000">
            <a:off x="999240" y="1039177"/>
            <a:ext cx="1189812" cy="1187909"/>
            <a:chOff x="0" y="0"/>
            <a:chExt cx="6350000" cy="6339840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22" id="22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9859934" y="8849522"/>
            <a:ext cx="399892" cy="399253"/>
            <a:chOff x="0" y="0"/>
            <a:chExt cx="6350000" cy="6339840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25" id="25"/>
          <p:cNvSpPr/>
          <p:nvPr/>
        </p:nvSpPr>
        <p:spPr>
          <a:xfrm rot="0">
            <a:off x="9859934" y="9258300"/>
            <a:ext cx="628903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0675774" y="8568599"/>
            <a:ext cx="547319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Phân chia công việc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2166" y="1528356"/>
            <a:ext cx="788445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501" indent="-539750" lvl="1">
              <a:lnSpc>
                <a:spcPts val="7000"/>
              </a:lnSpc>
              <a:spcBef>
                <a:spcPct val="0"/>
              </a:spcBef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Montserrat Extra-Bold"/>
              </a:rPr>
              <a:t>Mục tiêu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27748" y="1029652"/>
            <a:ext cx="1189812" cy="1187909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5" id="5"/>
          <p:cNvSpPr/>
          <p:nvPr/>
        </p:nvSpPr>
        <p:spPr>
          <a:xfrm rot="5400000">
            <a:off x="-2346567" y="4403967"/>
            <a:ext cx="676005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218084" y="2920990"/>
            <a:ext cx="6732493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Đáp ứng được nhu cầu của rạp phim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18084" y="5067300"/>
            <a:ext cx="6896039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Giao diện UI/UX đẹp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18084" y="3964295"/>
            <a:ext cx="7730122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13">
                <a:solidFill>
                  <a:srgbClr val="000000"/>
                </a:solidFill>
                <a:latin typeface="Roboto"/>
              </a:rPr>
              <a:t>Tính năng đầy đủ, thân thiện với người dùng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407920" y="2592320"/>
            <a:ext cx="10672861" cy="6549525"/>
          </a:xfrm>
          <a:prstGeom prst="rect">
            <a:avLst/>
          </a:prstGeom>
          <a:solidFill>
            <a:srgbClr val="3E5BB2">
              <a:alpha val="9804"/>
            </a:srgbClr>
          </a:solidFill>
        </p:spPr>
      </p:sp>
      <p:grpSp>
        <p:nvGrpSpPr>
          <p:cNvPr name="Group 3" id="3"/>
          <p:cNvGrpSpPr/>
          <p:nvPr/>
        </p:nvGrpSpPr>
        <p:grpSpPr>
          <a:xfrm rot="-5400000">
            <a:off x="16229844" y="8290908"/>
            <a:ext cx="851619" cy="850256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07219" y="2592320"/>
            <a:ext cx="657008" cy="2415218"/>
            <a:chOff x="0" y="0"/>
            <a:chExt cx="239678" cy="88107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9678" cy="881078"/>
            </a:xfrm>
            <a:custGeom>
              <a:avLst/>
              <a:gdLst/>
              <a:ahLst/>
              <a:cxnLst/>
              <a:rect r="r" b="b" t="t" l="l"/>
              <a:pathLst>
                <a:path h="881078" w="239678">
                  <a:moveTo>
                    <a:pt x="0" y="0"/>
                  </a:moveTo>
                  <a:lnTo>
                    <a:pt x="239678" y="0"/>
                  </a:lnTo>
                  <a:lnTo>
                    <a:pt x="239678" y="881078"/>
                  </a:lnTo>
                  <a:lnTo>
                    <a:pt x="0" y="881078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2102751" y="3800354"/>
            <a:ext cx="352017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2102751" y="5007539"/>
            <a:ext cx="352017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45981" y="3799929"/>
            <a:ext cx="2996038" cy="346180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61319" y="3927653"/>
            <a:ext cx="3506208" cy="3334085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207219" y="966720"/>
            <a:ext cx="998459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ontserrat Extra-Bold"/>
              </a:rPr>
              <a:t>2. Đối tượng sử dụng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02751" y="2884212"/>
            <a:ext cx="341871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Người quản lý rạp phim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7227" y="2874687"/>
            <a:ext cx="50652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02751" y="4091396"/>
            <a:ext cx="341871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Các nhân viên trong rạp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7227" y="4081871"/>
            <a:ext cx="50652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81338" y="7733014"/>
            <a:ext cx="132532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3E5BB2"/>
                </a:solidFill>
                <a:latin typeface="Roboto Bold"/>
              </a:rPr>
              <a:t>Manager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79814" y="7733014"/>
            <a:ext cx="86739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3E5BB2"/>
                </a:solidFill>
                <a:latin typeface="Roboto Bold"/>
              </a:rPr>
              <a:t>Staff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245827"/>
            <a:ext cx="16230600" cy="7012473"/>
          </a:xfrm>
          <a:prstGeom prst="rect">
            <a:avLst/>
          </a:prstGeom>
          <a:solidFill>
            <a:srgbClr val="FFFFFF">
              <a:alpha val="8627"/>
            </a:srgbClr>
          </a:solidFill>
        </p:spPr>
      </p:sp>
      <p:grpSp>
        <p:nvGrpSpPr>
          <p:cNvPr name="Group 3" id="3"/>
          <p:cNvGrpSpPr/>
          <p:nvPr/>
        </p:nvGrpSpPr>
        <p:grpSpPr>
          <a:xfrm rot="-5400000">
            <a:off x="16408363" y="8416888"/>
            <a:ext cx="851619" cy="850256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AutoShape 5" id="5"/>
          <p:cNvSpPr/>
          <p:nvPr/>
        </p:nvSpPr>
        <p:spPr>
          <a:xfrm rot="-3193">
            <a:off x="1028697" y="9255919"/>
            <a:ext cx="153803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69692" y="6036040"/>
            <a:ext cx="3901428" cy="195071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349948" y="1993828"/>
            <a:ext cx="3693405" cy="232306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42103" y="6111641"/>
            <a:ext cx="3599026" cy="179951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730244" y="2245827"/>
            <a:ext cx="3977255" cy="198862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2238316" y="1895593"/>
            <a:ext cx="4808374" cy="269268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28700" y="825544"/>
            <a:ext cx="970171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ontserrat Extra-Bold"/>
              </a:rPr>
              <a:t>3. Công nghệ sử dụng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19507" y="4402545"/>
            <a:ext cx="155428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Language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97987" y="4402545"/>
            <a:ext cx="142345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Interface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51572" y="4402545"/>
            <a:ext cx="368260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Hệ quản trị cơ sở dữ liệu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61255" y="8040051"/>
            <a:ext cx="51830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IDE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91820" y="8040051"/>
            <a:ext cx="225975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Roboto"/>
              </a:rPr>
              <a:t>UI Design Tool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1439" y="3678555"/>
            <a:ext cx="13643696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9600">
                <a:solidFill>
                  <a:srgbClr val="3E5BB2"/>
                </a:solidFill>
                <a:latin typeface="Montserrat Extra-Bold Bold"/>
              </a:rPr>
              <a:t>4. DEMO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44246" y="5181600"/>
            <a:ext cx="7112268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pc="16" u="none">
                <a:solidFill>
                  <a:srgbClr val="000000"/>
                </a:solidFill>
                <a:latin typeface="Roboto"/>
              </a:rPr>
              <a:t>Let's begin.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444246" y="5143500"/>
            <a:ext cx="776145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10800000">
            <a:off x="15195136" y="1901732"/>
            <a:ext cx="1189812" cy="1187909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908221" y="7198541"/>
            <a:ext cx="1189812" cy="1187909"/>
            <a:chOff x="0" y="0"/>
            <a:chExt cx="6350000" cy="633984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3761167" y="5138738"/>
            <a:ext cx="10765665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5400000">
            <a:off x="-952" y="952"/>
            <a:ext cx="1189812" cy="1187909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442268" y="1590657"/>
            <a:ext cx="625552" cy="625552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442268" y="4549765"/>
            <a:ext cx="625552" cy="625552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442268" y="7120234"/>
            <a:ext cx="625552" cy="625552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547506" y="1698645"/>
            <a:ext cx="52211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10">
                <a:solidFill>
                  <a:srgbClr val="000000"/>
                </a:solidFill>
                <a:latin typeface="Roboto"/>
              </a:rPr>
              <a:t>Luồng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47506" y="4647593"/>
            <a:ext cx="522111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 spc="10">
                <a:solidFill>
                  <a:srgbClr val="000000"/>
                </a:solidFill>
                <a:latin typeface="Roboto"/>
              </a:rPr>
              <a:t>Luồng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47506" y="7228222"/>
            <a:ext cx="52211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10">
                <a:solidFill>
                  <a:srgbClr val="000000"/>
                </a:solidFill>
                <a:latin typeface="Roboto"/>
              </a:rPr>
              <a:t>Luồng 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6914" y="3271601"/>
            <a:ext cx="637977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Montserrat Extra-Bold"/>
              </a:rPr>
              <a:t>Luồng Demo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42268" y="1736745"/>
            <a:ext cx="625552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42268" y="4695853"/>
            <a:ext cx="625552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42268" y="7266322"/>
            <a:ext cx="625552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28584" y="2617869"/>
            <a:ext cx="6379773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2">
                <a:solidFill>
                  <a:srgbClr val="000000"/>
                </a:solidFill>
                <a:latin typeface="Roboto"/>
              </a:rPr>
              <a:t>Đăng nhập và Quên mật khẩu và một số tính năng chung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28584" y="5791863"/>
            <a:ext cx="637977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2">
                <a:solidFill>
                  <a:srgbClr val="000000"/>
                </a:solidFill>
                <a:latin typeface="Roboto"/>
              </a:rPr>
              <a:t>Các tính năng trong vai trò Manager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28584" y="8355982"/>
            <a:ext cx="637977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2">
                <a:solidFill>
                  <a:srgbClr val="000000"/>
                </a:solidFill>
                <a:latin typeface="Roboto"/>
              </a:rPr>
              <a:t>Các tính năng trong vai trò Staff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634416"/>
            <a:ext cx="12486477" cy="7990333"/>
          </a:xfrm>
          <a:prstGeom prst="rect">
            <a:avLst/>
          </a:prstGeom>
          <a:solidFill>
            <a:srgbClr val="3E5BB2">
              <a:alpha val="9804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13817097" y="1634416"/>
            <a:ext cx="3442203" cy="7990333"/>
          </a:xfrm>
          <a:prstGeom prst="rect">
            <a:avLst/>
          </a:prstGeom>
          <a:solidFill>
            <a:srgbClr val="3E5BB2">
              <a:alpha val="9804"/>
            </a:srgbClr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802079"/>
            <a:ext cx="1240892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000000"/>
                </a:solidFill>
                <a:latin typeface="Montserrat Extra-Bold Bold"/>
              </a:rPr>
              <a:t>5. Phân chia công việc </a:t>
            </a:r>
          </a:p>
        </p:txBody>
      </p:sp>
      <p:grpSp>
        <p:nvGrpSpPr>
          <p:cNvPr name="Group 5" id="5"/>
          <p:cNvGrpSpPr/>
          <p:nvPr/>
        </p:nvGrpSpPr>
        <p:grpSpPr>
          <a:xfrm rot="-10800000">
            <a:off x="16416772" y="1653845"/>
            <a:ext cx="838183" cy="836842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5018041" y="1710316"/>
            <a:ext cx="1040314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Extra-Bold Bold"/>
              </a:rPr>
              <a:t>Tỉ lệ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1476" y="1710316"/>
            <a:ext cx="1040314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Extra-Bold Bold"/>
              </a:rPr>
              <a:t>STT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09816" y="1710316"/>
            <a:ext cx="1701178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Extra-Bold Bold"/>
              </a:rPr>
              <a:t>Họ và tên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98287" y="1710316"/>
            <a:ext cx="1040314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Extra-Bold Bold"/>
              </a:rPr>
              <a:t>MSSV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02631" y="1742975"/>
            <a:ext cx="3389837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Extra-Bold Bold"/>
              </a:rPr>
              <a:t>Nội dung công việc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18041" y="2285900"/>
            <a:ext cx="104031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25%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3802" y="2285900"/>
            <a:ext cx="104031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09816" y="2285900"/>
            <a:ext cx="2786672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Lê Quang Nhân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98287" y="2285900"/>
            <a:ext cx="1400115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21522402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47929" y="2285900"/>
            <a:ext cx="6589698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Quản lý Sản phẩm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Login, Sign-up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Đặt đồ ăn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Đánh giá tổng quan</a:t>
            </a:r>
          </a:p>
          <a:p>
            <a:pPr marL="453392" indent="-226696" lvl="1">
              <a:lnSpc>
                <a:spcPts val="252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Giao diện và tính năng Setting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483802" y="4190900"/>
            <a:ext cx="14574553" cy="1257300"/>
            <a:chOff x="0" y="0"/>
            <a:chExt cx="19432738" cy="167640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18045652" y="-19050"/>
              <a:ext cx="1387085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25%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19050"/>
              <a:ext cx="1387085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2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234685" y="-19050"/>
              <a:ext cx="3813194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Huỳnh Ngọc Quí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085980" y="-19050"/>
              <a:ext cx="1678638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21520417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7152169" y="-19050"/>
              <a:ext cx="8786263" cy="1695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Giao diện Quản lý suất chiếu</a:t>
              </a:r>
            </a:p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Giao diện và tính năng Quản lý Voucher</a:t>
              </a:r>
            </a:p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Giao diện và tính năng Đặt vé</a:t>
              </a:r>
            </a:p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Tính năng Thanh toán hóa đơn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83802" y="5743882"/>
            <a:ext cx="14574553" cy="1885950"/>
            <a:chOff x="0" y="0"/>
            <a:chExt cx="19432738" cy="2514600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18045652" y="-19050"/>
              <a:ext cx="1387085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25%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19050"/>
              <a:ext cx="1387085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3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234685" y="-19050"/>
              <a:ext cx="4318012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Nguyễn Văn Phát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5085980" y="-19050"/>
              <a:ext cx="1866820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21522448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7152169" y="-19050"/>
              <a:ext cx="8786263" cy="2533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Tính năng Quản lý suất chiếu</a:t>
              </a:r>
            </a:p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Giao diện và tính năng Lịch sử (Nhập kho/Hóa đơn)</a:t>
              </a:r>
            </a:p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Giao diện và tính năng Sự cố</a:t>
              </a:r>
            </a:p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Giao diện và tính năng Quản lý nhân sự</a:t>
              </a:r>
            </a:p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Giao diện và tính năng Quản lý khách hàng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83802" y="8058150"/>
            <a:ext cx="14574553" cy="1257300"/>
            <a:chOff x="0" y="0"/>
            <a:chExt cx="19432738" cy="1676400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18045652" y="-19050"/>
              <a:ext cx="1387085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25%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-19050"/>
              <a:ext cx="1387085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4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234685" y="-19050"/>
              <a:ext cx="3813194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Phan Trọng Tính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5085980" y="-19050"/>
              <a:ext cx="1866820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21522683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7152169" y="-19050"/>
              <a:ext cx="8824363" cy="1695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Giao diện và tính năng Thống kê</a:t>
              </a:r>
            </a:p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Giao diện và tính năng Giúp đỡ</a:t>
              </a:r>
            </a:p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Giao diện và tính năng Thanh toán hóa đơn</a:t>
              </a:r>
            </a:p>
            <a:p>
              <a:pPr marL="453392" indent="-226696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Poppins"/>
                </a:rPr>
                <a:t>Giao diện và tính năng Quản lý phim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 rot="-5371119">
            <a:off x="-1494260" y="5725806"/>
            <a:ext cx="705571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rot="-5408085">
            <a:off x="1511050" y="5776862"/>
            <a:ext cx="695336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rot="-5397645">
            <a:off x="3373635" y="5776862"/>
            <a:ext cx="695335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DAFZYWHgULE</dc:identifier>
  <dcterms:modified xsi:type="dcterms:W3CDTF">2011-08-01T06:04:30Z</dcterms:modified>
  <cp:revision>1</cp:revision>
  <dc:title>February , 2025</dc:title>
</cp:coreProperties>
</file>