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wmf" ContentType="image/x-wmf"/>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308" r:id="rId7"/>
    <p:sldId id="315" r:id="rId8"/>
    <p:sldId id="309" r:id="rId9"/>
    <p:sldId id="310" r:id="rId10"/>
    <p:sldId id="311" r:id="rId11"/>
    <p:sldId id="312" r:id="rId12"/>
    <p:sldId id="313" r:id="rId13"/>
    <p:sldId id="261" r:id="rId14"/>
    <p:sldId id="322" r:id="rId15"/>
    <p:sldId id="323" r:id="rId16"/>
    <p:sldId id="324" r:id="rId17"/>
    <p:sldId id="262" r:id="rId18"/>
    <p:sldId id="316" r:id="rId19"/>
    <p:sldId id="305" r:id="rId20"/>
    <p:sldId id="263" r:id="rId21"/>
    <p:sldId id="306" r:id="rId22"/>
    <p:sldId id="264" r:id="rId23"/>
    <p:sldId id="265" r:id="rId24"/>
    <p:sldId id="266" r:id="rId25"/>
    <p:sldId id="267" r:id="rId26"/>
    <p:sldId id="268" r:id="rId27"/>
    <p:sldId id="269" r:id="rId28"/>
    <p:sldId id="270" r:id="rId29"/>
    <p:sldId id="271" r:id="rId30"/>
    <p:sldId id="272" r:id="rId31"/>
    <p:sldId id="273" r:id="rId32"/>
    <p:sldId id="274" r:id="rId33"/>
    <p:sldId id="275" r:id="rId34"/>
    <p:sldId id="276" r:id="rId35"/>
    <p:sldId id="277" r:id="rId36"/>
    <p:sldId id="278" r:id="rId37"/>
    <p:sldId id="281" r:id="rId38"/>
    <p:sldId id="284" r:id="rId39"/>
    <p:sldId id="291" r:id="rId40"/>
    <p:sldId id="292" r:id="rId41"/>
    <p:sldId id="293" r:id="rId42"/>
    <p:sldId id="285" r:id="rId43"/>
    <p:sldId id="287" r:id="rId44"/>
    <p:sldId id="288" r:id="rId45"/>
    <p:sldId id="289" r:id="rId46"/>
    <p:sldId id="301" r:id="rId47"/>
    <p:sldId id="294" r:id="rId48"/>
    <p:sldId id="295" r:id="rId49"/>
    <p:sldId id="336" r:id="rId50"/>
    <p:sldId id="302" r:id="rId51"/>
    <p:sldId id="296" r:id="rId52"/>
    <p:sldId id="303" r:id="rId53"/>
    <p:sldId id="297" r:id="rId54"/>
    <p:sldId id="298" r:id="rId55"/>
    <p:sldId id="299" r:id="rId56"/>
    <p:sldId id="304" r:id="rId57"/>
    <p:sldId id="300" r:id="rId58"/>
    <p:sldId id="325" r:id="rId59"/>
    <p:sldId id="331" r:id="rId60"/>
    <p:sldId id="335" r:id="rId61"/>
    <p:sldId id="332" r:id="rId62"/>
    <p:sldId id="326" r:id="rId63"/>
    <p:sldId id="329" r:id="rId64"/>
    <p:sldId id="330" r:id="rId65"/>
    <p:sldId id="333" r:id="rId66"/>
    <p:sldId id="334" r:id="rId67"/>
    <p:sldId id="259" r:id="rId68"/>
    <p:sldId id="337" r:id="rId69"/>
  </p:sldIdLst>
  <p:sldSz cx="12192000" cy="6858000"/>
  <p:notesSz cx="6858000" cy="9144000"/>
  <p:embeddedFontLst>
    <p:embeddedFont>
      <p:font typeface="Calibri" panose="020F0502020204030204"/>
      <p:regular r:id="rId73"/>
    </p:embeddedFont>
    <p:embeddedFont>
      <p:font typeface="Quattrocento Sans" panose="020B0502050000020003"/>
      <p:regular r:id="rId74"/>
    </p:embeddedFont>
    <p:embeddedFont>
      <p:font typeface="Segoe UI" panose="020B0502040204020203" pitchFamily="34" charset="0"/>
      <p:regular r:id="rId75"/>
      <p:bold r:id="rId76"/>
      <p:italic r:id="rId77"/>
      <p:boldItalic r:id="rId78"/>
    </p:embeddedFont>
    <p:embeddedFont>
      <p:font typeface="Segoe UI" panose="020B0502040204020203"/>
      <p:regular r:id="rId79"/>
      <p:bold r:id="rId80"/>
      <p:italic r:id="rId81"/>
      <p:boldItalic r:id="rId8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90" autoAdjust="0"/>
    <p:restoredTop sz="94660"/>
  </p:normalViewPr>
  <p:slideViewPr>
    <p:cSldViewPr snapToGrid="0">
      <p:cViewPr varScale="1">
        <p:scale>
          <a:sx n="78" d="100"/>
          <a:sy n="78" d="100"/>
        </p:scale>
        <p:origin x="883"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2" Type="http://schemas.openxmlformats.org/officeDocument/2006/relationships/font" Target="fonts/font10.fntdata"/><Relationship Id="rId81" Type="http://schemas.openxmlformats.org/officeDocument/2006/relationships/font" Target="fonts/font9.fntdata"/><Relationship Id="rId80" Type="http://schemas.openxmlformats.org/officeDocument/2006/relationships/font" Target="fonts/font8.fntdata"/><Relationship Id="rId8" Type="http://schemas.openxmlformats.org/officeDocument/2006/relationships/slide" Target="slides/slide5.xml"/><Relationship Id="rId79" Type="http://schemas.openxmlformats.org/officeDocument/2006/relationships/font" Target="fonts/font7.fntdata"/><Relationship Id="rId78" Type="http://schemas.openxmlformats.org/officeDocument/2006/relationships/font" Target="fonts/font6.fntdata"/><Relationship Id="rId77" Type="http://schemas.openxmlformats.org/officeDocument/2006/relationships/font" Target="fonts/font5.fntdata"/><Relationship Id="rId76" Type="http://schemas.openxmlformats.org/officeDocument/2006/relationships/font" Target="fonts/font4.fntdata"/><Relationship Id="rId75" Type="http://schemas.openxmlformats.org/officeDocument/2006/relationships/font" Target="fonts/font3.fntdata"/><Relationship Id="rId74" Type="http://schemas.openxmlformats.org/officeDocument/2006/relationships/font" Target="fonts/font2.fntdata"/><Relationship Id="rId73" Type="http://schemas.openxmlformats.org/officeDocument/2006/relationships/font" Target="fonts/font1.fntdata"/><Relationship Id="rId72" Type="http://schemas.openxmlformats.org/officeDocument/2006/relationships/tableStyles" Target="tableStyles.xml"/><Relationship Id="rId71" Type="http://schemas.openxmlformats.org/officeDocument/2006/relationships/viewProps" Target="viewProps.xml"/><Relationship Id="rId70" Type="http://schemas.openxmlformats.org/officeDocument/2006/relationships/presProps" Target="presProps.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drawings/_rels/vmlDrawing11.vml.rels><?xml version="1.0" encoding="UTF-8" standalone="yes"?>
<Relationships xmlns="http://schemas.openxmlformats.org/package/2006/relationships"><Relationship Id="rId4" Type="http://schemas.openxmlformats.org/officeDocument/2006/relationships/image" Target="../media/image48.wmf"/><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s>
</file>

<file path=ppt/drawings/_rels/vmlDrawing13.vml.rels><?xml version="1.0" encoding="UTF-8" standalone="yes"?>
<Relationships xmlns="http://schemas.openxmlformats.org/package/2006/relationships"><Relationship Id="rId4" Type="http://schemas.openxmlformats.org/officeDocument/2006/relationships/image" Target="../media/image55.wmf"/><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3.vml.rels><?xml version="1.0" encoding="UTF-8" standalone="yes"?>
<Relationships xmlns="http://schemas.openxmlformats.org/package/2006/relationships"><Relationship Id="rId4" Type="http://schemas.openxmlformats.org/officeDocument/2006/relationships/image" Target="../media/image24.wmf"/><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6.vml.rels><?xml version="1.0" encoding="UTF-8" standalone="yes"?>
<Relationships xmlns="http://schemas.openxmlformats.org/package/2006/relationships"><Relationship Id="rId4" Type="http://schemas.openxmlformats.org/officeDocument/2006/relationships/image" Target="../media/image32.wmf"/><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8.vml.rels><?xml version="1.0" encoding="UTF-8" standalone="yes"?>
<Relationships xmlns="http://schemas.openxmlformats.org/package/2006/relationships"><Relationship Id="rId5" Type="http://schemas.openxmlformats.org/officeDocument/2006/relationships/image" Target="../media/image39.wmf"/><Relationship Id="rId4" Type="http://schemas.openxmlformats.org/officeDocument/2006/relationships/image" Target="../media/image38.wmf"/><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vi-VN"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0" name="Google Shape;12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0" name="Google Shape;12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0" name="Google Shape;12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0" name="Google Shape;12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0" name="Google Shape;12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0" name="Google Shape;12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0" name="Google Shape;12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0" name="Google Shape;12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0" name="Google Shape;12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0" name="Google Shape;12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5"/>
        <p:cNvGrpSpPr/>
        <p:nvPr/>
      </p:nvGrpSpPr>
      <p:grpSpPr>
        <a:xfrm>
          <a:off x="0" y="0"/>
          <a:ext cx="0" cy="0"/>
          <a:chOff x="0" y="0"/>
          <a:chExt cx="0" cy="0"/>
        </a:xfrm>
      </p:grpSpPr>
      <p:sp>
        <p:nvSpPr>
          <p:cNvPr id="106" name="Google Shape;106;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7" name="Google Shape;10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0" name="Google Shape;12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0" name="Google Shape;12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0" name="Google Shape;12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0" name="Google Shape;12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0" name="Google Shape;12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0" name="Google Shape;12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0" name="Google Shape;12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0" name="Google Shape;12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0" name="Google Shape;12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0" name="Google Shape;12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0" name="Google Shape;12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0" name="Google Shape;12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0" name="Google Shape;12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0" name="Google Shape;12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0" name="Google Shape;12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0" name="Google Shape;12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0" name="Google Shape;12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0" name="Google Shape;12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0" name="Google Shape;12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0" name="Google Shape;12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0" name="Google Shape;12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0" name="Google Shape;12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0" name="Google Shape;12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0" name="Google Shape;12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0" name="Google Shape;12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0" name="Google Shape;12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0" name="Google Shape;12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0" name="Google Shape;12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0" name="Google Shape;12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0" name="Google Shape;12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0" name="Google Shape;12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0" name="Google Shape;12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0" name="Google Shape;12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0" name="Google Shape;12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0" name="Google Shape;12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0" name="Google Shape;12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0" name="Google Shape;12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0" name="Google Shape;12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0" name="Google Shape;12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0" name="Google Shape;12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0" name="Google Shape;12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0" name="Google Shape;12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0" name="Google Shape;12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0" name="Google Shape;12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0" name="Google Shape;12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0" name="Google Shape;12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6"/>
        <p:cNvGrpSpPr/>
        <p:nvPr/>
      </p:nvGrpSpPr>
      <p:grpSpPr>
        <a:xfrm>
          <a:off x="0" y="0"/>
          <a:ext cx="0" cy="0"/>
          <a:chOff x="0" y="0"/>
          <a:chExt cx="0" cy="0"/>
        </a:xfrm>
      </p:grpSpPr>
      <p:sp>
        <p:nvSpPr>
          <p:cNvPr id="127" name="Google Shape;12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8" name="Google Shape;12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6"/>
        <p:cNvGrpSpPr/>
        <p:nvPr/>
      </p:nvGrpSpPr>
      <p:grpSpPr>
        <a:xfrm>
          <a:off x="0" y="0"/>
          <a:ext cx="0" cy="0"/>
          <a:chOff x="0" y="0"/>
          <a:chExt cx="0" cy="0"/>
        </a:xfrm>
      </p:grpSpPr>
      <p:sp>
        <p:nvSpPr>
          <p:cNvPr id="127" name="Google Shape;12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8" name="Google Shape;12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0" name="Google Shape;12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0" name="Google Shape;12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0" name="Google Shape;12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15"/>
        <p:cNvGrpSpPr/>
        <p:nvPr/>
      </p:nvGrpSpPr>
      <p:grpSpPr>
        <a:xfrm>
          <a:off x="0" y="0"/>
          <a:ext cx="0" cy="0"/>
          <a:chOff x="0" y="0"/>
          <a:chExt cx="0" cy="0"/>
        </a:xfrm>
      </p:grpSpPr>
      <p:sp>
        <p:nvSpPr>
          <p:cNvPr id="16" name="Google Shape;16;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vi-VN"/>
            </a:fld>
            <a:endParaRPr lang="vi-V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75" name="Google Shape;75;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vi-VN"/>
            </a:fld>
            <a:endParaRPr lang="vi-V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81" name="Google Shape;81;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vi-VN"/>
            </a:fld>
            <a:endParaRPr lang="vi-V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20"/>
        <p:cNvGrpSpPr/>
        <p:nvPr/>
      </p:nvGrpSpPr>
      <p:grpSpPr>
        <a:xfrm>
          <a:off x="0" y="0"/>
          <a:ext cx="0" cy="0"/>
          <a:chOff x="0" y="0"/>
          <a:chExt cx="0" cy="0"/>
        </a:xfrm>
      </p:grpSpPr>
      <p:sp>
        <p:nvSpPr>
          <p:cNvPr id="21" name="Google Shape;21;p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3" name="Google Shape;23;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vi-VN"/>
            </a:fld>
            <a:endParaRPr lang="vi-V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26"/>
        <p:cNvGrpSpPr/>
        <p:nvPr/>
      </p:nvGrpSpPr>
      <p:grpSpPr>
        <a:xfrm>
          <a:off x="0" y="0"/>
          <a:ext cx="0" cy="0"/>
          <a:chOff x="0" y="0"/>
          <a:chExt cx="0" cy="0"/>
        </a:xfrm>
      </p:grpSpPr>
      <p:sp>
        <p:nvSpPr>
          <p:cNvPr id="27" name="Google Shape;27;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29" name="Google Shape;29;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vi-VN"/>
            </a:fld>
            <a:endParaRPr lang="vi-V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32"/>
        <p:cNvGrpSpPr/>
        <p:nvPr/>
      </p:nvGrpSpPr>
      <p:grpSpPr>
        <a:xfrm>
          <a:off x="0" y="0"/>
          <a:ext cx="0" cy="0"/>
          <a:chOff x="0" y="0"/>
          <a:chExt cx="0" cy="0"/>
        </a:xfrm>
      </p:grpSpPr>
      <p:sp>
        <p:nvSpPr>
          <p:cNvPr id="33" name="Google Shape;33;p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p:txBody>
      </p:sp>
      <p:sp>
        <p:nvSpPr>
          <p:cNvPr id="35" name="Google Shape;35;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vi-VN"/>
            </a:fld>
            <a:endParaRPr lang="vi-V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38"/>
        <p:cNvGrpSpPr/>
        <p:nvPr/>
      </p:nvGrpSpPr>
      <p:grpSpPr>
        <a:xfrm>
          <a:off x="0" y="0"/>
          <a:ext cx="0" cy="0"/>
          <a:chOff x="0" y="0"/>
          <a:chExt cx="0" cy="0"/>
        </a:xfrm>
      </p:grpSpPr>
      <p:sp>
        <p:nvSpPr>
          <p:cNvPr id="39" name="Google Shape;39;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1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1" name="Google Shape;41;p1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2" name="Google Shape;42;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vi-VN"/>
            </a:fld>
            <a:endParaRPr lang="vi-V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45"/>
        <p:cNvGrpSpPr/>
        <p:nvPr/>
      </p:nvGrpSpPr>
      <p:grpSpPr>
        <a:xfrm>
          <a:off x="0" y="0"/>
          <a:ext cx="0" cy="0"/>
          <a:chOff x="0" y="0"/>
          <a:chExt cx="0" cy="0"/>
        </a:xfrm>
      </p:grpSpPr>
      <p:sp>
        <p:nvSpPr>
          <p:cNvPr id="46" name="Google Shape;46;p1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48" name="Google Shape;48;p1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9" name="Google Shape;49;p1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50" name="Google Shape;50;p1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1" name="Google Shape;5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vi-VN"/>
            </a:fld>
            <a:endParaRPr lang="vi-V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54"/>
        <p:cNvGrpSpPr/>
        <p:nvPr/>
      </p:nvGrpSpPr>
      <p:grpSpPr>
        <a:xfrm>
          <a:off x="0" y="0"/>
          <a:ext cx="0" cy="0"/>
          <a:chOff x="0" y="0"/>
          <a:chExt cx="0" cy="0"/>
        </a:xfrm>
      </p:grpSpPr>
      <p:sp>
        <p:nvSpPr>
          <p:cNvPr id="55" name="Google Shape;55;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vi-VN"/>
            </a:fld>
            <a:endParaRPr lang="vi-V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58"/>
        <p:cNvGrpSpPr/>
        <p:nvPr/>
      </p:nvGrpSpPr>
      <p:grpSpPr>
        <a:xfrm>
          <a:off x="0" y="0"/>
          <a:ext cx="0" cy="0"/>
          <a:chOff x="0" y="0"/>
          <a:chExt cx="0" cy="0"/>
        </a:xfrm>
      </p:grpSpPr>
      <p:sp>
        <p:nvSpPr>
          <p:cNvPr id="59" name="Google Shape;59;p1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p:txBody>
      </p:sp>
      <p:sp>
        <p:nvSpPr>
          <p:cNvPr id="61" name="Google Shape;61;p1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62" name="Google Shape;62;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vi-VN"/>
            </a:fld>
            <a:endParaRPr lang="vi-V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4"/>
          <p:cNvSpPr>
            <a:spLocks noGrp="1"/>
          </p:cNvSpPr>
          <p:nvPr>
            <p:ph type="pic" idx="2"/>
          </p:nvPr>
        </p:nvSpPr>
        <p:spPr>
          <a:xfrm>
            <a:off x="5183188" y="987425"/>
            <a:ext cx="6172200" cy="4873625"/>
          </a:xfrm>
          <a:prstGeom prst="rect">
            <a:avLst/>
          </a:prstGeom>
          <a:noFill/>
          <a:ln>
            <a:noFill/>
          </a:ln>
        </p:spPr>
      </p:sp>
      <p:sp>
        <p:nvSpPr>
          <p:cNvPr id="68" name="Google Shape;68;p1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vi-VN"/>
            </a:fld>
            <a:endParaRPr lang="vi-V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2"/>
          <a:stretch>
            <a:fillRect/>
          </a:stretch>
        </a:blipFill>
        <a:effectLst/>
      </p:bgPr>
    </p:bg>
    <p:spTree>
      <p:nvGrpSpPr>
        <p:cNvPr id="1" name="Shape 9"/>
        <p:cNvGrpSpPr/>
        <p:nvPr/>
      </p:nvGrpSpPr>
      <p:grpSpPr>
        <a:xfrm>
          <a:off x="0" y="0"/>
          <a:ext cx="0" cy="0"/>
          <a:chOff x="0" y="0"/>
          <a:chExt cx="0" cy="0"/>
        </a:xfrm>
      </p:grpSpPr>
      <p:sp>
        <p:nvSpPr>
          <p:cNvPr id="10" name="Google Shape;1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 name="Google Shape;12;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3" name="Google Shape;13;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4" name="Google Shape;14;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vi-VN"/>
            </a:fld>
            <a:endParaRPr lang="vi-VN"/>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image" Target="../media/image5.jpe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1.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14.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xml"/><Relationship Id="rId2" Type="http://schemas.openxmlformats.org/officeDocument/2006/relationships/image" Target="../media/image15.png"/><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8" Type="http://schemas.openxmlformats.org/officeDocument/2006/relationships/notesSlide" Target="../notesSlides/notesSlide18.xml"/><Relationship Id="rId7" Type="http://schemas.openxmlformats.org/officeDocument/2006/relationships/vmlDrawing" Target="../drawings/vmlDrawing1.vml"/><Relationship Id="rId6" Type="http://schemas.openxmlformats.org/officeDocument/2006/relationships/slideLayout" Target="../slideLayouts/slideLayout1.xml"/><Relationship Id="rId5" Type="http://schemas.openxmlformats.org/officeDocument/2006/relationships/image" Target="../media/image17.wmf"/><Relationship Id="rId4" Type="http://schemas.openxmlformats.org/officeDocument/2006/relationships/oleObject" Target="../embeddings/oleObject2.bin"/><Relationship Id="rId3" Type="http://schemas.openxmlformats.org/officeDocument/2006/relationships/image" Target="../media/image16.wmf"/><Relationship Id="rId2" Type="http://schemas.openxmlformats.org/officeDocument/2006/relationships/oleObject" Target="../embeddings/oleObject1.bin"/><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9" Type="http://schemas.openxmlformats.org/officeDocument/2006/relationships/notesSlide" Target="../notesSlides/notesSlide19.xml"/><Relationship Id="rId8" Type="http://schemas.openxmlformats.org/officeDocument/2006/relationships/vmlDrawing" Target="../drawings/vmlDrawing2.vml"/><Relationship Id="rId7"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wmf"/><Relationship Id="rId4" Type="http://schemas.openxmlformats.org/officeDocument/2006/relationships/oleObject" Target="../embeddings/oleObject4.bin"/><Relationship Id="rId3" Type="http://schemas.openxmlformats.org/officeDocument/2006/relationships/image" Target="../media/image18.wmf"/><Relationship Id="rId2" Type="http://schemas.openxmlformats.org/officeDocument/2006/relationships/oleObject" Target="../embeddings/oleObject3.bin"/><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1.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20.xml.rels><?xml version="1.0" encoding="UTF-8" standalone="yes"?>
<Relationships xmlns="http://schemas.openxmlformats.org/package/2006/relationships"><Relationship Id="rId9" Type="http://schemas.openxmlformats.org/officeDocument/2006/relationships/image" Target="../media/image24.wmf"/><Relationship Id="rId8" Type="http://schemas.openxmlformats.org/officeDocument/2006/relationships/oleObject" Target="../embeddings/oleObject8.bin"/><Relationship Id="rId7" Type="http://schemas.openxmlformats.org/officeDocument/2006/relationships/image" Target="../media/image23.wmf"/><Relationship Id="rId6" Type="http://schemas.openxmlformats.org/officeDocument/2006/relationships/oleObject" Target="../embeddings/oleObject7.bin"/><Relationship Id="rId5" Type="http://schemas.openxmlformats.org/officeDocument/2006/relationships/image" Target="../media/image22.wmf"/><Relationship Id="rId4" Type="http://schemas.openxmlformats.org/officeDocument/2006/relationships/oleObject" Target="../embeddings/oleObject6.bin"/><Relationship Id="rId3" Type="http://schemas.openxmlformats.org/officeDocument/2006/relationships/image" Target="../media/image21.wmf"/><Relationship Id="rId2" Type="http://schemas.openxmlformats.org/officeDocument/2006/relationships/oleObject" Target="../embeddings/oleObject5.bin"/><Relationship Id="rId12" Type="http://schemas.openxmlformats.org/officeDocument/2006/relationships/notesSlide" Target="../notesSlides/notesSlide20.xml"/><Relationship Id="rId11" Type="http://schemas.openxmlformats.org/officeDocument/2006/relationships/vmlDrawing" Target="../drawings/vmlDrawing3.vml"/><Relationship Id="rId10" Type="http://schemas.openxmlformats.org/officeDocument/2006/relationships/slideLayout" Target="../slideLayouts/slideLayout1.xml"/><Relationship Id="rId1"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22.xml.rels><?xml version="1.0" encoding="UTF-8" standalone="yes"?>
<Relationships xmlns="http://schemas.openxmlformats.org/package/2006/relationships"><Relationship Id="rId8" Type="http://schemas.openxmlformats.org/officeDocument/2006/relationships/notesSlide" Target="../notesSlides/notesSlide22.xml"/><Relationship Id="rId7" Type="http://schemas.openxmlformats.org/officeDocument/2006/relationships/vmlDrawing" Target="../drawings/vmlDrawing4.vml"/><Relationship Id="rId6" Type="http://schemas.openxmlformats.org/officeDocument/2006/relationships/slideLayout" Target="../slideLayouts/slideLayout1.xml"/><Relationship Id="rId5" Type="http://schemas.openxmlformats.org/officeDocument/2006/relationships/image" Target="../media/image26.wmf"/><Relationship Id="rId4" Type="http://schemas.openxmlformats.org/officeDocument/2006/relationships/oleObject" Target="../embeddings/oleObject10.bin"/><Relationship Id="rId3" Type="http://schemas.openxmlformats.org/officeDocument/2006/relationships/image" Target="../media/image25.wmf"/><Relationship Id="rId2" Type="http://schemas.openxmlformats.org/officeDocument/2006/relationships/oleObject" Target="../embeddings/oleObject9.bin"/><Relationship Id="rId1" Type="http://schemas.openxmlformats.org/officeDocument/2006/relationships/image" Target="../media/image6.png"/></Relationships>
</file>

<file path=ppt/slides/_rels/slide23.xml.rels><?xml version="1.0" encoding="UTF-8" standalone="yes"?>
<Relationships xmlns="http://schemas.openxmlformats.org/package/2006/relationships"><Relationship Id="rId9" Type="http://schemas.openxmlformats.org/officeDocument/2006/relationships/notesSlide" Target="../notesSlides/notesSlide23.xml"/><Relationship Id="rId8" Type="http://schemas.openxmlformats.org/officeDocument/2006/relationships/vmlDrawing" Target="../drawings/vmlDrawing5.vml"/><Relationship Id="rId7"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28.wmf"/><Relationship Id="rId4" Type="http://schemas.openxmlformats.org/officeDocument/2006/relationships/oleObject" Target="../embeddings/oleObject12.bin"/><Relationship Id="rId3" Type="http://schemas.openxmlformats.org/officeDocument/2006/relationships/image" Target="../media/image27.wmf"/><Relationship Id="rId2" Type="http://schemas.openxmlformats.org/officeDocument/2006/relationships/oleObject" Target="../embeddings/oleObject11.bin"/><Relationship Id="rId1" Type="http://schemas.openxmlformats.org/officeDocument/2006/relationships/image" Target="../media/image6.png"/></Relationships>
</file>

<file path=ppt/slides/_rels/slide24.xml.rels><?xml version="1.0" encoding="UTF-8" standalone="yes"?>
<Relationships xmlns="http://schemas.openxmlformats.org/package/2006/relationships"><Relationship Id="rId9" Type="http://schemas.openxmlformats.org/officeDocument/2006/relationships/image" Target="../media/image32.wmf"/><Relationship Id="rId8" Type="http://schemas.openxmlformats.org/officeDocument/2006/relationships/oleObject" Target="../embeddings/oleObject16.bin"/><Relationship Id="rId7" Type="http://schemas.openxmlformats.org/officeDocument/2006/relationships/image" Target="../media/image31.wmf"/><Relationship Id="rId6" Type="http://schemas.openxmlformats.org/officeDocument/2006/relationships/oleObject" Target="../embeddings/oleObject15.bin"/><Relationship Id="rId5" Type="http://schemas.openxmlformats.org/officeDocument/2006/relationships/image" Target="../media/image30.wmf"/><Relationship Id="rId4" Type="http://schemas.openxmlformats.org/officeDocument/2006/relationships/oleObject" Target="../embeddings/oleObject14.bin"/><Relationship Id="rId3" Type="http://schemas.openxmlformats.org/officeDocument/2006/relationships/image" Target="../media/image29.wmf"/><Relationship Id="rId2" Type="http://schemas.openxmlformats.org/officeDocument/2006/relationships/oleObject" Target="../embeddings/oleObject13.bin"/><Relationship Id="rId12" Type="http://schemas.openxmlformats.org/officeDocument/2006/relationships/notesSlide" Target="../notesSlides/notesSlide24.xml"/><Relationship Id="rId11" Type="http://schemas.openxmlformats.org/officeDocument/2006/relationships/vmlDrawing" Target="../drawings/vmlDrawing6.vml"/><Relationship Id="rId10" Type="http://schemas.openxmlformats.org/officeDocument/2006/relationships/slideLayout" Target="../slideLayouts/slideLayout1.xml"/><Relationship Id="rId1"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27.xml.rels><?xml version="1.0" encoding="UTF-8" standalone="yes"?>
<Relationships xmlns="http://schemas.openxmlformats.org/package/2006/relationships"><Relationship Id="rId8" Type="http://schemas.openxmlformats.org/officeDocument/2006/relationships/notesSlide" Target="../notesSlides/notesSlide27.xml"/><Relationship Id="rId7" Type="http://schemas.openxmlformats.org/officeDocument/2006/relationships/vmlDrawing" Target="../drawings/vmlDrawing7.vml"/><Relationship Id="rId6" Type="http://schemas.openxmlformats.org/officeDocument/2006/relationships/slideLayout" Target="../slideLayouts/slideLayout1.xml"/><Relationship Id="rId5" Type="http://schemas.openxmlformats.org/officeDocument/2006/relationships/image" Target="../media/image34.wmf"/><Relationship Id="rId4" Type="http://schemas.openxmlformats.org/officeDocument/2006/relationships/oleObject" Target="../embeddings/oleObject18.bin"/><Relationship Id="rId3" Type="http://schemas.openxmlformats.org/officeDocument/2006/relationships/image" Target="../media/image33.wmf"/><Relationship Id="rId2" Type="http://schemas.openxmlformats.org/officeDocument/2006/relationships/oleObject" Target="../embeddings/oleObject17.bin"/><Relationship Id="rId1" Type="http://schemas.openxmlformats.org/officeDocument/2006/relationships/image" Target="../media/image6.png"/></Relationships>
</file>

<file path=ppt/slides/_rels/slide28.xml.rels><?xml version="1.0" encoding="UTF-8" standalone="yes"?>
<Relationships xmlns="http://schemas.openxmlformats.org/package/2006/relationships"><Relationship Id="rId9" Type="http://schemas.openxmlformats.org/officeDocument/2006/relationships/image" Target="../media/image38.wmf"/><Relationship Id="rId8" Type="http://schemas.openxmlformats.org/officeDocument/2006/relationships/oleObject" Target="../embeddings/oleObject22.bin"/><Relationship Id="rId7" Type="http://schemas.openxmlformats.org/officeDocument/2006/relationships/image" Target="../media/image37.wmf"/><Relationship Id="rId6" Type="http://schemas.openxmlformats.org/officeDocument/2006/relationships/oleObject" Target="../embeddings/oleObject21.bin"/><Relationship Id="rId5" Type="http://schemas.openxmlformats.org/officeDocument/2006/relationships/image" Target="../media/image36.wmf"/><Relationship Id="rId4" Type="http://schemas.openxmlformats.org/officeDocument/2006/relationships/oleObject" Target="../embeddings/oleObject20.bin"/><Relationship Id="rId3" Type="http://schemas.openxmlformats.org/officeDocument/2006/relationships/image" Target="../media/image35.wmf"/><Relationship Id="rId2" Type="http://schemas.openxmlformats.org/officeDocument/2006/relationships/oleObject" Target="../embeddings/oleObject19.bin"/><Relationship Id="rId14" Type="http://schemas.openxmlformats.org/officeDocument/2006/relationships/notesSlide" Target="../notesSlides/notesSlide28.xml"/><Relationship Id="rId13" Type="http://schemas.openxmlformats.org/officeDocument/2006/relationships/vmlDrawing" Target="../drawings/vmlDrawing8.vml"/><Relationship Id="rId12" Type="http://schemas.openxmlformats.org/officeDocument/2006/relationships/slideLayout" Target="../slideLayouts/slideLayout1.xml"/><Relationship Id="rId11" Type="http://schemas.openxmlformats.org/officeDocument/2006/relationships/image" Target="../media/image39.wmf"/><Relationship Id="rId10" Type="http://schemas.openxmlformats.org/officeDocument/2006/relationships/oleObject" Target="../embeddings/oleObject23.bin"/><Relationship Id="rId1" Type="http://schemas.openxmlformats.org/officeDocument/2006/relationships/image" Target="../media/image6.png"/></Relationships>
</file>

<file path=ppt/slides/_rels/slide29.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20.png"/><Relationship Id="rId7" Type="http://schemas.openxmlformats.org/officeDocument/2006/relationships/image" Target="../media/image42.wmf"/><Relationship Id="rId6" Type="http://schemas.openxmlformats.org/officeDocument/2006/relationships/oleObject" Target="../embeddings/oleObject26.bin"/><Relationship Id="rId5" Type="http://schemas.openxmlformats.org/officeDocument/2006/relationships/image" Target="../media/image41.wmf"/><Relationship Id="rId4" Type="http://schemas.openxmlformats.org/officeDocument/2006/relationships/oleObject" Target="../embeddings/oleObject25.bin"/><Relationship Id="rId3" Type="http://schemas.openxmlformats.org/officeDocument/2006/relationships/image" Target="../media/image40.wmf"/><Relationship Id="rId2" Type="http://schemas.openxmlformats.org/officeDocument/2006/relationships/oleObject" Target="../embeddings/oleObject24.bin"/><Relationship Id="rId11" Type="http://schemas.openxmlformats.org/officeDocument/2006/relationships/notesSlide" Target="../notesSlides/notesSlide29.xml"/><Relationship Id="rId10" Type="http://schemas.openxmlformats.org/officeDocument/2006/relationships/vmlDrawing" Target="../drawings/vmlDrawing9.vml"/><Relationship Id="rId1"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31.xml.rels><?xml version="1.0" encoding="UTF-8" standalone="yes"?>
<Relationships xmlns="http://schemas.openxmlformats.org/package/2006/relationships"><Relationship Id="rId8" Type="http://schemas.openxmlformats.org/officeDocument/2006/relationships/notesSlide" Target="../notesSlides/notesSlide31.xml"/><Relationship Id="rId7" Type="http://schemas.openxmlformats.org/officeDocument/2006/relationships/vmlDrawing" Target="../drawings/vmlDrawing10.vml"/><Relationship Id="rId6" Type="http://schemas.openxmlformats.org/officeDocument/2006/relationships/slideLayout" Target="../slideLayouts/slideLayout1.xml"/><Relationship Id="rId5" Type="http://schemas.openxmlformats.org/officeDocument/2006/relationships/image" Target="../media/image44.wmf"/><Relationship Id="rId4" Type="http://schemas.openxmlformats.org/officeDocument/2006/relationships/oleObject" Target="../embeddings/oleObject28.bin"/><Relationship Id="rId3" Type="http://schemas.openxmlformats.org/officeDocument/2006/relationships/image" Target="../media/image43.wmf"/><Relationship Id="rId2" Type="http://schemas.openxmlformats.org/officeDocument/2006/relationships/oleObject" Target="../embeddings/oleObject27.bin"/><Relationship Id="rId1" Type="http://schemas.openxmlformats.org/officeDocument/2006/relationships/image" Target="../media/image6.png"/></Relationships>
</file>

<file path=ppt/slides/_rels/slide32.xml.rels><?xml version="1.0" encoding="UTF-8" standalone="yes"?>
<Relationships xmlns="http://schemas.openxmlformats.org/package/2006/relationships"><Relationship Id="rId9" Type="http://schemas.openxmlformats.org/officeDocument/2006/relationships/image" Target="../media/image48.wmf"/><Relationship Id="rId8" Type="http://schemas.openxmlformats.org/officeDocument/2006/relationships/oleObject" Target="../embeddings/oleObject32.bin"/><Relationship Id="rId7" Type="http://schemas.openxmlformats.org/officeDocument/2006/relationships/image" Target="../media/image47.wmf"/><Relationship Id="rId6" Type="http://schemas.openxmlformats.org/officeDocument/2006/relationships/oleObject" Target="../embeddings/oleObject31.bin"/><Relationship Id="rId5" Type="http://schemas.openxmlformats.org/officeDocument/2006/relationships/image" Target="../media/image46.wmf"/><Relationship Id="rId4" Type="http://schemas.openxmlformats.org/officeDocument/2006/relationships/oleObject" Target="../embeddings/oleObject30.bin"/><Relationship Id="rId3" Type="http://schemas.openxmlformats.org/officeDocument/2006/relationships/image" Target="../media/image45.wmf"/><Relationship Id="rId2" Type="http://schemas.openxmlformats.org/officeDocument/2006/relationships/oleObject" Target="../embeddings/oleObject29.bin"/><Relationship Id="rId12" Type="http://schemas.openxmlformats.org/officeDocument/2006/relationships/notesSlide" Target="../notesSlides/notesSlide32.xml"/><Relationship Id="rId11" Type="http://schemas.openxmlformats.org/officeDocument/2006/relationships/vmlDrawing" Target="../drawings/vmlDrawing11.vml"/><Relationship Id="rId10" Type="http://schemas.openxmlformats.org/officeDocument/2006/relationships/slideLayout" Target="../slideLayouts/slideLayout1.xml"/><Relationship Id="rId1" Type="http://schemas.openxmlformats.org/officeDocument/2006/relationships/image" Target="../media/image6.png"/></Relationships>
</file>

<file path=ppt/slides/_rels/slide33.xml.rels><?xml version="1.0" encoding="UTF-8" standalone="yes"?>
<Relationships xmlns="http://schemas.openxmlformats.org/package/2006/relationships"><Relationship Id="rId9" Type="http://schemas.openxmlformats.org/officeDocument/2006/relationships/vmlDrawing" Target="../drawings/vmlDrawing12.vml"/><Relationship Id="rId8" Type="http://schemas.openxmlformats.org/officeDocument/2006/relationships/slideLayout" Target="../slideLayouts/slideLayout1.xml"/><Relationship Id="rId7" Type="http://schemas.openxmlformats.org/officeDocument/2006/relationships/image" Target="../media/image51.wmf"/><Relationship Id="rId6" Type="http://schemas.openxmlformats.org/officeDocument/2006/relationships/oleObject" Target="../embeddings/oleObject35.bin"/><Relationship Id="rId5" Type="http://schemas.openxmlformats.org/officeDocument/2006/relationships/image" Target="../media/image50.wmf"/><Relationship Id="rId4" Type="http://schemas.openxmlformats.org/officeDocument/2006/relationships/oleObject" Target="../embeddings/oleObject34.bin"/><Relationship Id="rId3" Type="http://schemas.openxmlformats.org/officeDocument/2006/relationships/image" Target="../media/image49.wmf"/><Relationship Id="rId2" Type="http://schemas.openxmlformats.org/officeDocument/2006/relationships/oleObject" Target="../embeddings/oleObject33.bin"/><Relationship Id="rId10" Type="http://schemas.openxmlformats.org/officeDocument/2006/relationships/notesSlide" Target="../notesSlides/notesSlide33.xml"/><Relationship Id="rId1" Type="http://schemas.openxmlformats.org/officeDocument/2006/relationships/image" Target="../media/image6.png"/></Relationships>
</file>

<file path=ppt/slides/_rels/slide34.xml.rels><?xml version="1.0" encoding="UTF-8" standalone="yes"?>
<Relationships xmlns="http://schemas.openxmlformats.org/package/2006/relationships"><Relationship Id="rId9" Type="http://schemas.openxmlformats.org/officeDocument/2006/relationships/image" Target="../media/image55.wmf"/><Relationship Id="rId8" Type="http://schemas.openxmlformats.org/officeDocument/2006/relationships/oleObject" Target="../embeddings/oleObject39.bin"/><Relationship Id="rId7" Type="http://schemas.openxmlformats.org/officeDocument/2006/relationships/image" Target="../media/image54.wmf"/><Relationship Id="rId6" Type="http://schemas.openxmlformats.org/officeDocument/2006/relationships/oleObject" Target="../embeddings/oleObject38.bin"/><Relationship Id="rId5" Type="http://schemas.openxmlformats.org/officeDocument/2006/relationships/image" Target="../media/image53.wmf"/><Relationship Id="rId4" Type="http://schemas.openxmlformats.org/officeDocument/2006/relationships/oleObject" Target="../embeddings/oleObject37.bin"/><Relationship Id="rId3" Type="http://schemas.openxmlformats.org/officeDocument/2006/relationships/image" Target="../media/image52.wmf"/><Relationship Id="rId2" Type="http://schemas.openxmlformats.org/officeDocument/2006/relationships/oleObject" Target="../embeddings/oleObject36.bin"/><Relationship Id="rId12" Type="http://schemas.openxmlformats.org/officeDocument/2006/relationships/notesSlide" Target="../notesSlides/notesSlide34.xml"/><Relationship Id="rId11" Type="http://schemas.openxmlformats.org/officeDocument/2006/relationships/vmlDrawing" Target="../drawings/vmlDrawing13.vml"/><Relationship Id="rId10" Type="http://schemas.openxmlformats.org/officeDocument/2006/relationships/slideLayout" Target="../slideLayouts/slideLayout1.xml"/><Relationship Id="rId1" Type="http://schemas.openxmlformats.org/officeDocument/2006/relationships/image" Target="../media/image6.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37.xml.rels><?xml version="1.0" encoding="UTF-8" standalone="yes"?>
<Relationships xmlns="http://schemas.openxmlformats.org/package/2006/relationships"><Relationship Id="rId5" Type="http://schemas.openxmlformats.org/officeDocument/2006/relationships/notesSlide" Target="../notesSlides/notesSlide37.xml"/><Relationship Id="rId4" Type="http://schemas.openxmlformats.org/officeDocument/2006/relationships/slideLayout" Target="../slideLayouts/slideLayout1.xml"/><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image" Target="../media/image6.png"/></Relationships>
</file>

<file path=ppt/slides/_rels/slide38.xml.rels><?xml version="1.0" encoding="UTF-8" standalone="yes"?>
<Relationships xmlns="http://schemas.openxmlformats.org/package/2006/relationships"><Relationship Id="rId7" Type="http://schemas.openxmlformats.org/officeDocument/2006/relationships/notesSlide" Target="../notesSlides/notesSlide38.xml"/><Relationship Id="rId6" Type="http://schemas.openxmlformats.org/officeDocument/2006/relationships/slideLayout" Target="../slideLayouts/slideLayout1.xml"/><Relationship Id="rId5" Type="http://schemas.openxmlformats.org/officeDocument/2006/relationships/image" Target="../media/image61.png"/><Relationship Id="rId4" Type="http://schemas.openxmlformats.org/officeDocument/2006/relationships/image" Target="../media/image60.png"/><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image" Target="../media/image6.png"/></Relationships>
</file>

<file path=ppt/slides/_rels/slide39.xml.rels><?xml version="1.0" encoding="UTF-8" standalone="yes"?>
<Relationships xmlns="http://schemas.openxmlformats.org/package/2006/relationships"><Relationship Id="rId8" Type="http://schemas.openxmlformats.org/officeDocument/2006/relationships/notesSlide" Target="../notesSlides/notesSlide39.xml"/><Relationship Id="rId7" Type="http://schemas.openxmlformats.org/officeDocument/2006/relationships/slideLayout" Target="../slideLayouts/slideLayout1.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42.xml.rels><?xml version="1.0" encoding="UTF-8" standalone="yes"?>
<Relationships xmlns="http://schemas.openxmlformats.org/package/2006/relationships"><Relationship Id="rId6" Type="http://schemas.openxmlformats.org/officeDocument/2006/relationships/notesSlide" Target="../notesSlides/notesSlide42.xml"/><Relationship Id="rId5" Type="http://schemas.openxmlformats.org/officeDocument/2006/relationships/slideLayout" Target="../slideLayouts/slideLayout1.xml"/><Relationship Id="rId4" Type="http://schemas.openxmlformats.org/officeDocument/2006/relationships/image" Target="../media/image69.png"/><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image" Target="../media/image6.png"/></Relationships>
</file>

<file path=ppt/slides/_rels/slide43.xml.rels><?xml version="1.0" encoding="UTF-8" standalone="yes"?>
<Relationships xmlns="http://schemas.openxmlformats.org/package/2006/relationships"><Relationship Id="rId7" Type="http://schemas.openxmlformats.org/officeDocument/2006/relationships/notesSlide" Target="../notesSlides/notesSlide43.xml"/><Relationship Id="rId6" Type="http://schemas.openxmlformats.org/officeDocument/2006/relationships/slideLayout" Target="../slideLayouts/slideLayout1.xml"/><Relationship Id="rId5" Type="http://schemas.openxmlformats.org/officeDocument/2006/relationships/image" Target="../media/image73.png"/><Relationship Id="rId4" Type="http://schemas.openxmlformats.org/officeDocument/2006/relationships/image" Target="../media/image72.png"/><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image" Target="../media/image6.png"/></Relationships>
</file>

<file path=ppt/slides/_rels/slide44.xml.rels><?xml version="1.0" encoding="UTF-8" standalone="yes"?>
<Relationships xmlns="http://schemas.openxmlformats.org/package/2006/relationships"><Relationship Id="rId8" Type="http://schemas.openxmlformats.org/officeDocument/2006/relationships/notesSlide" Target="../notesSlides/notesSlide44.xml"/><Relationship Id="rId7" Type="http://schemas.openxmlformats.org/officeDocument/2006/relationships/slideLayout" Target="../slideLayouts/slideLayout1.xml"/><Relationship Id="rId6" Type="http://schemas.openxmlformats.org/officeDocument/2006/relationships/image" Target="../media/image78.png"/><Relationship Id="rId5" Type="http://schemas.openxmlformats.org/officeDocument/2006/relationships/image" Target="../media/image77.png"/><Relationship Id="rId4" Type="http://schemas.openxmlformats.org/officeDocument/2006/relationships/image" Target="../media/image76.png"/><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image" Target="../media/image6.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47.xml.rels><?xml version="1.0" encoding="UTF-8" standalone="yes"?>
<Relationships xmlns="http://schemas.openxmlformats.org/package/2006/relationships"><Relationship Id="rId8" Type="http://schemas.openxmlformats.org/officeDocument/2006/relationships/notesSlide" Target="../notesSlides/notesSlide47.xml"/><Relationship Id="rId7" Type="http://schemas.openxmlformats.org/officeDocument/2006/relationships/slideLayout" Target="../slideLayouts/slideLayout1.xml"/><Relationship Id="rId6" Type="http://schemas.openxmlformats.org/officeDocument/2006/relationships/image" Target="../media/image83.png"/><Relationship Id="rId5" Type="http://schemas.openxmlformats.org/officeDocument/2006/relationships/image" Target="../media/image82.png"/><Relationship Id="rId4" Type="http://schemas.openxmlformats.org/officeDocument/2006/relationships/image" Target="../media/image81.png"/><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image" Target="../media/image6.png"/></Relationships>
</file>

<file path=ppt/slides/_rels/slide48.xml.rels><?xml version="1.0" encoding="UTF-8" standalone="yes"?>
<Relationships xmlns="http://schemas.openxmlformats.org/package/2006/relationships"><Relationship Id="rId7" Type="http://schemas.openxmlformats.org/officeDocument/2006/relationships/notesSlide" Target="../notesSlides/notesSlide48.xml"/><Relationship Id="rId6" Type="http://schemas.openxmlformats.org/officeDocument/2006/relationships/slideLayout" Target="../slideLayouts/slideLayout1.xml"/><Relationship Id="rId5" Type="http://schemas.openxmlformats.org/officeDocument/2006/relationships/image" Target="../media/image85.png"/><Relationship Id="rId4" Type="http://schemas.openxmlformats.org/officeDocument/2006/relationships/image" Target="../media/image84.png"/><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image" Target="../media/image6.png"/></Relationships>
</file>

<file path=ppt/slides/_rels/slide49.xml.rels><?xml version="1.0" encoding="UTF-8" standalone="yes"?>
<Relationships xmlns="http://schemas.openxmlformats.org/package/2006/relationships"><Relationship Id="rId8" Type="http://schemas.openxmlformats.org/officeDocument/2006/relationships/notesSlide" Target="../notesSlides/notesSlide49.xml"/><Relationship Id="rId7" Type="http://schemas.openxmlformats.org/officeDocument/2006/relationships/slideLayout" Target="../slideLayouts/slideLayout1.xml"/><Relationship Id="rId6" Type="http://schemas.openxmlformats.org/officeDocument/2006/relationships/image" Target="../media/image90.png"/><Relationship Id="rId5" Type="http://schemas.openxmlformats.org/officeDocument/2006/relationships/image" Target="../media/image89.png"/><Relationship Id="rId4" Type="http://schemas.openxmlformats.org/officeDocument/2006/relationships/image" Target="../media/image88.png"/><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50.xml.rels><?xml version="1.0" encoding="UTF-8" standalone="yes"?>
<Relationships xmlns="http://schemas.openxmlformats.org/package/2006/relationships"><Relationship Id="rId8" Type="http://schemas.openxmlformats.org/officeDocument/2006/relationships/notesSlide" Target="../notesSlides/notesSlide50.xml"/><Relationship Id="rId7" Type="http://schemas.openxmlformats.org/officeDocument/2006/relationships/slideLayout" Target="../slideLayouts/slideLayout1.xml"/><Relationship Id="rId6" Type="http://schemas.openxmlformats.org/officeDocument/2006/relationships/image" Target="../media/image95.png"/><Relationship Id="rId5" Type="http://schemas.openxmlformats.org/officeDocument/2006/relationships/image" Target="../media/image94.png"/><Relationship Id="rId4" Type="http://schemas.openxmlformats.org/officeDocument/2006/relationships/image" Target="../media/image93.png"/><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image" Target="../media/image6.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53.xml.rels><?xml version="1.0" encoding="UTF-8" standalone="yes"?>
<Relationships xmlns="http://schemas.openxmlformats.org/package/2006/relationships"><Relationship Id="rId7" Type="http://schemas.openxmlformats.org/officeDocument/2006/relationships/notesSlide" Target="../notesSlides/notesSlide53.xml"/><Relationship Id="rId6" Type="http://schemas.openxmlformats.org/officeDocument/2006/relationships/slideLayout" Target="../slideLayouts/slideLayout1.xml"/><Relationship Id="rId5" Type="http://schemas.openxmlformats.org/officeDocument/2006/relationships/image" Target="../media/image99.png"/><Relationship Id="rId4" Type="http://schemas.openxmlformats.org/officeDocument/2006/relationships/image" Target="../media/image98.png"/><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image" Target="../media/image6.png"/></Relationships>
</file>

<file path=ppt/slides/_rels/slide54.xml.rels><?xml version="1.0" encoding="UTF-8" standalone="yes"?>
<Relationships xmlns="http://schemas.openxmlformats.org/package/2006/relationships"><Relationship Id="rId7" Type="http://schemas.openxmlformats.org/officeDocument/2006/relationships/notesSlide" Target="../notesSlides/notesSlide54.xml"/><Relationship Id="rId6" Type="http://schemas.openxmlformats.org/officeDocument/2006/relationships/slideLayout" Target="../slideLayouts/slideLayout1.xml"/><Relationship Id="rId5" Type="http://schemas.openxmlformats.org/officeDocument/2006/relationships/image" Target="../media/image103.png"/><Relationship Id="rId4" Type="http://schemas.openxmlformats.org/officeDocument/2006/relationships/image" Target="../media/image102.png"/><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image" Target="../media/image6.png"/></Relationships>
</file>

<file path=ppt/slides/_rels/slide55.xml.rels><?xml version="1.0" encoding="UTF-8" standalone="yes"?>
<Relationships xmlns="http://schemas.openxmlformats.org/package/2006/relationships"><Relationship Id="rId8" Type="http://schemas.openxmlformats.org/officeDocument/2006/relationships/notesSlide" Target="../notesSlides/notesSlide55.xml"/><Relationship Id="rId7" Type="http://schemas.openxmlformats.org/officeDocument/2006/relationships/slideLayout" Target="../slideLayouts/slideLayout1.xml"/><Relationship Id="rId6" Type="http://schemas.openxmlformats.org/officeDocument/2006/relationships/image" Target="../media/image108.png"/><Relationship Id="rId5" Type="http://schemas.openxmlformats.org/officeDocument/2006/relationships/image" Target="../media/image107.png"/><Relationship Id="rId4" Type="http://schemas.openxmlformats.org/officeDocument/2006/relationships/image" Target="../media/image106.png"/><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image" Target="../media/image6.png"/></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image" Target="../media/image10.png"/><Relationship Id="rId1" Type="http://schemas.openxmlformats.org/officeDocument/2006/relationships/image" Target="../media/image6.png"/></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65.xml.rels><?xml version="1.0" encoding="UTF-8" standalone="yes"?>
<Relationships xmlns="http://schemas.openxmlformats.org/package/2006/relationships"><Relationship Id="rId5" Type="http://schemas.openxmlformats.org/officeDocument/2006/relationships/notesSlide" Target="../notesSlides/notesSlide62.xml"/><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1.xml"/><Relationship Id="rId1" Type="http://schemas.openxmlformats.org/officeDocument/2006/relationships/image" Target="../media/image109.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title"/>
          </p:nvPr>
        </p:nvSpPr>
        <p:spPr>
          <a:xfrm>
            <a:off x="838200" y="563085"/>
            <a:ext cx="10515600" cy="670045"/>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0000"/>
              </a:buClr>
              <a:buSzPts val="3600"/>
              <a:buFont typeface="Quattrocento Sans" panose="020B0502050000020003"/>
              <a:buNone/>
            </a:pPr>
            <a:r>
              <a:rPr lang="vi-VN" sz="3600" b="1" dirty="0">
                <a:solidFill>
                  <a:srgbClr val="FF0000"/>
                </a:solidFill>
                <a:latin typeface="Segoe UI" panose="020B0502040204020203" pitchFamily="34" charset="0"/>
                <a:ea typeface="Quattrocento Sans" panose="020B0502050000020003"/>
                <a:cs typeface="Segoe UI" panose="020B0502040204020203" pitchFamily="34" charset="0"/>
                <a:sym typeface="Quattrocento Sans" panose="020B0502050000020003"/>
              </a:rPr>
              <a:t>BAN HỌC TẬP CÔNG NGHỆ PHẦN MỀM</a:t>
            </a:r>
            <a:endParaRPr dirty="0">
              <a:latin typeface="Segoe UI" panose="020B0502040204020203" pitchFamily="34" charset="0"/>
              <a:cs typeface="Segoe UI" panose="020B0502040204020203" pitchFamily="34" charset="0"/>
            </a:endParaRPr>
          </a:p>
        </p:txBody>
      </p:sp>
      <p:pic>
        <p:nvPicPr>
          <p:cNvPr id="89" name="Google Shape;89;p1"/>
          <p:cNvPicPr preferRelativeResize="0"/>
          <p:nvPr/>
        </p:nvPicPr>
        <p:blipFill rotWithShape="1">
          <a:blip r:embed="rId1"/>
          <a:srcRect/>
          <a:stretch>
            <a:fillRect/>
          </a:stretch>
        </p:blipFill>
        <p:spPr>
          <a:xfrm>
            <a:off x="382329" y="2030638"/>
            <a:ext cx="2850206" cy="2797270"/>
          </a:xfrm>
          <a:prstGeom prst="rect">
            <a:avLst/>
          </a:prstGeom>
          <a:noFill/>
          <a:ln>
            <a:noFill/>
          </a:ln>
        </p:spPr>
      </p:pic>
      <p:sp>
        <p:nvSpPr>
          <p:cNvPr id="90" name="Google Shape;90;p1"/>
          <p:cNvSpPr txBox="1"/>
          <p:nvPr/>
        </p:nvSpPr>
        <p:spPr>
          <a:xfrm>
            <a:off x="2024332" y="1233130"/>
            <a:ext cx="8143336"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vi-VN" sz="2400" b="1" i="0" u="none" strike="noStrike" cap="none"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TRAINING GIỮA KỲ HỌC KỲ I NĂM HỌC 2022 – 2023</a:t>
            </a:r>
            <a:endParaRPr dirty="0">
              <a:latin typeface="Segoe UI" panose="020B0502040204020203" pitchFamily="34" charset="0"/>
              <a:cs typeface="Segoe UI" panose="020B0502040204020203" pitchFamily="34" charset="0"/>
            </a:endParaRPr>
          </a:p>
        </p:txBody>
      </p:sp>
      <p:cxnSp>
        <p:nvCxnSpPr>
          <p:cNvPr id="91" name="Google Shape;91;p1"/>
          <p:cNvCxnSpPr/>
          <p:nvPr/>
        </p:nvCxnSpPr>
        <p:spPr>
          <a:xfrm rot="10800000">
            <a:off x="382329" y="2030091"/>
            <a:ext cx="11427341" cy="0"/>
          </a:xfrm>
          <a:prstGeom prst="straightConnector1">
            <a:avLst/>
          </a:prstGeom>
          <a:noFill/>
          <a:ln w="12700" cap="flat" cmpd="sng">
            <a:solidFill>
              <a:srgbClr val="01238F"/>
            </a:solidFill>
            <a:prstDash val="solid"/>
            <a:miter lim="800000"/>
            <a:headEnd type="none" w="sm" len="sm"/>
            <a:tailEnd type="none" w="sm" len="sm"/>
          </a:ln>
        </p:spPr>
      </p:cxnSp>
      <p:grpSp>
        <p:nvGrpSpPr>
          <p:cNvPr id="92" name="Google Shape;92;p1"/>
          <p:cNvGrpSpPr/>
          <p:nvPr/>
        </p:nvGrpSpPr>
        <p:grpSpPr>
          <a:xfrm>
            <a:off x="6607835" y="5015138"/>
            <a:ext cx="5082395" cy="1360244"/>
            <a:chOff x="6607835" y="5015138"/>
            <a:chExt cx="5082395" cy="1360244"/>
          </a:xfrm>
        </p:grpSpPr>
        <p:grpSp>
          <p:nvGrpSpPr>
            <p:cNvPr id="93" name="Google Shape;93;p1"/>
            <p:cNvGrpSpPr/>
            <p:nvPr/>
          </p:nvGrpSpPr>
          <p:grpSpPr>
            <a:xfrm>
              <a:off x="6689381" y="5015138"/>
              <a:ext cx="1537338" cy="338554"/>
              <a:chOff x="5971124" y="5172683"/>
              <a:chExt cx="1531250" cy="338554"/>
            </a:xfrm>
          </p:grpSpPr>
          <p:pic>
            <p:nvPicPr>
              <p:cNvPr id="94" name="Google Shape;94;p1"/>
              <p:cNvPicPr preferRelativeResize="0"/>
              <p:nvPr/>
            </p:nvPicPr>
            <p:blipFill rotWithShape="1">
              <a:blip r:embed="rId2"/>
              <a:srcRect/>
              <a:stretch>
                <a:fillRect/>
              </a:stretch>
            </p:blipFill>
            <p:spPr>
              <a:xfrm>
                <a:off x="5971124" y="5205530"/>
                <a:ext cx="273234" cy="273234"/>
              </a:xfrm>
              <a:prstGeom prst="rect">
                <a:avLst/>
              </a:prstGeom>
              <a:noFill/>
              <a:ln>
                <a:noFill/>
              </a:ln>
            </p:spPr>
          </p:pic>
          <p:sp>
            <p:nvSpPr>
              <p:cNvPr id="95" name="Google Shape;95;p1"/>
              <p:cNvSpPr txBox="1"/>
              <p:nvPr/>
            </p:nvSpPr>
            <p:spPr>
              <a:xfrm>
                <a:off x="6244355" y="5172683"/>
                <a:ext cx="1258019"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1600" b="1" i="0" u="none" strike="noStrike" cap="none" dirty="0">
                    <a:solidFill>
                      <a:srgbClr val="32C2B9"/>
                    </a:solidFill>
                    <a:latin typeface="Segoe UI" panose="020B0502040204020203" pitchFamily="34" charset="0"/>
                    <a:ea typeface="Quattrocento Sans" panose="020B0502050000020003"/>
                    <a:cs typeface="Segoe UI" panose="020B0502040204020203" pitchFamily="34" charset="0"/>
                    <a:sym typeface="Quattrocento Sans" panose="020B0502050000020003"/>
                  </a:rPr>
                  <a:t>CONTACT</a:t>
                </a:r>
                <a:endParaRPr dirty="0">
                  <a:latin typeface="Segoe UI" panose="020B0502040204020203" pitchFamily="34" charset="0"/>
                  <a:cs typeface="Segoe UI" panose="020B0502040204020203" pitchFamily="34" charset="0"/>
                </a:endParaRPr>
              </a:p>
            </p:txBody>
          </p:sp>
        </p:grpSp>
        <p:sp>
          <p:nvSpPr>
            <p:cNvPr id="96" name="Google Shape;96;p1"/>
            <p:cNvSpPr txBox="1"/>
            <p:nvPr/>
          </p:nvSpPr>
          <p:spPr>
            <a:xfrm>
              <a:off x="6607835" y="5452093"/>
              <a:ext cx="5082395" cy="923289"/>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vi-VN" sz="1200" i="1" dirty="0">
                  <a:solidFill>
                    <a:srgbClr val="1E72C7"/>
                  </a:solidFill>
                  <a:latin typeface="Segoe UI" panose="020B0502040204020203" pitchFamily="34" charset="0"/>
                  <a:ea typeface="Quattrocento Sans" panose="020B0502050000020003"/>
                  <a:cs typeface="Segoe UI" panose="020B0502040204020203" pitchFamily="34" charset="0"/>
                  <a:sym typeface="Quattrocento Sans" panose="020B0502050000020003"/>
                </a:rPr>
                <a:t>bht.cnpm.uit@gmail.com </a:t>
              </a:r>
              <a:endParaRPr dirty="0">
                <a:latin typeface="Segoe UI" panose="020B0502040204020203" pitchFamily="34" charset="0"/>
                <a:cs typeface="Segoe UI" panose="020B0502040204020203" pitchFamily="34" charset="0"/>
              </a:endParaRPr>
            </a:p>
            <a:p>
              <a:pPr marL="0" marR="0" lvl="0" indent="0" algn="just" rtl="0">
                <a:lnSpc>
                  <a:spcPct val="150000"/>
                </a:lnSpc>
                <a:spcBef>
                  <a:spcPts val="0"/>
                </a:spcBef>
                <a:spcAft>
                  <a:spcPts val="0"/>
                </a:spcAft>
                <a:buNone/>
              </a:pPr>
              <a:r>
                <a:rPr lang="vi-VN" sz="1200" b="0" i="1" dirty="0">
                  <a:solidFill>
                    <a:srgbClr val="1E72C7"/>
                  </a:solidFill>
                  <a:latin typeface="Segoe UI" panose="020B0502040204020203" pitchFamily="34" charset="0"/>
                  <a:ea typeface="Quattrocento Sans" panose="020B0502050000020003"/>
                  <a:cs typeface="Segoe UI" panose="020B0502040204020203" pitchFamily="34" charset="0"/>
                  <a:sym typeface="Quattrocento Sans" panose="020B0502050000020003"/>
                </a:rPr>
                <a:t>fb.com/bhtcnpm </a:t>
              </a:r>
              <a:endParaRPr dirty="0">
                <a:latin typeface="Segoe UI" panose="020B0502040204020203" pitchFamily="34" charset="0"/>
                <a:cs typeface="Segoe UI" panose="020B0502040204020203" pitchFamily="34" charset="0"/>
              </a:endParaRPr>
            </a:p>
            <a:p>
              <a:pPr marL="0" marR="0" lvl="0" indent="0" algn="just" rtl="0">
                <a:lnSpc>
                  <a:spcPct val="150000"/>
                </a:lnSpc>
                <a:spcBef>
                  <a:spcPts val="0"/>
                </a:spcBef>
                <a:spcAft>
                  <a:spcPts val="0"/>
                </a:spcAft>
                <a:buNone/>
              </a:pPr>
              <a:r>
                <a:rPr lang="vi-VN" sz="1200" b="0" i="1" dirty="0">
                  <a:solidFill>
                    <a:srgbClr val="1E72C7"/>
                  </a:solidFill>
                  <a:latin typeface="Segoe UI" panose="020B0502040204020203" pitchFamily="34" charset="0"/>
                  <a:ea typeface="Quattrocento Sans" panose="020B0502050000020003"/>
                  <a:cs typeface="Segoe UI" panose="020B0502040204020203" pitchFamily="34" charset="0"/>
                  <a:sym typeface="Quattrocento Sans" panose="020B0502050000020003"/>
                </a:rPr>
                <a:t>fb.com/groups/bht.cnpm.uit</a:t>
              </a:r>
              <a:r>
                <a:rPr lang="vi-VN" sz="1200" i="1" dirty="0">
                  <a:solidFill>
                    <a:srgbClr val="1E72C7"/>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endParaRPr sz="1200" i="1" dirty="0">
                <a:solidFill>
                  <a:srgbClr val="1E72C7"/>
                </a:solidFill>
                <a:latin typeface="Segoe UI" panose="020B0502040204020203" pitchFamily="34" charset="0"/>
                <a:ea typeface="Quattrocento Sans" panose="020B0502050000020003"/>
                <a:cs typeface="Segoe UI" panose="020B0502040204020203" pitchFamily="34" charset="0"/>
                <a:sym typeface="Quattrocento Sans" panose="020B0502050000020003"/>
              </a:endParaRPr>
            </a:p>
          </p:txBody>
        </p:sp>
      </p:grpSp>
      <p:grpSp>
        <p:nvGrpSpPr>
          <p:cNvPr id="97" name="Google Shape;97;p1"/>
          <p:cNvGrpSpPr/>
          <p:nvPr/>
        </p:nvGrpSpPr>
        <p:grpSpPr>
          <a:xfrm>
            <a:off x="712639" y="5047255"/>
            <a:ext cx="5260145" cy="1353775"/>
            <a:chOff x="712639" y="5047255"/>
            <a:chExt cx="5260145" cy="1353775"/>
          </a:xfrm>
        </p:grpSpPr>
        <p:sp>
          <p:nvSpPr>
            <p:cNvPr id="98" name="Google Shape;98;p1"/>
            <p:cNvSpPr txBox="1"/>
            <p:nvPr/>
          </p:nvSpPr>
          <p:spPr>
            <a:xfrm>
              <a:off x="712639" y="5452093"/>
              <a:ext cx="5260145" cy="948937"/>
            </a:xfrm>
            <a:prstGeom prst="rect">
              <a:avLst/>
            </a:prstGeom>
            <a:noFill/>
            <a:ln>
              <a:noFill/>
            </a:ln>
          </p:spPr>
          <p:txBody>
            <a:bodyPr spcFirstLastPara="1" wrap="square" lIns="91425" tIns="45700" rIns="91425" bIns="45700" anchor="t" anchorCtr="0">
              <a:spAutoFit/>
            </a:bodyPr>
            <a:lstStyle/>
            <a:p>
              <a:pPr marL="22225" marR="0" lvl="0" indent="0" algn="l" rtl="0">
                <a:lnSpc>
                  <a:spcPct val="150000"/>
                </a:lnSpc>
                <a:spcBef>
                  <a:spcPts val="0"/>
                </a:spcBef>
                <a:spcAft>
                  <a:spcPts val="0"/>
                </a:spcAft>
                <a:buClr>
                  <a:srgbClr val="1E72C7"/>
                </a:buClr>
                <a:buSzPts val="1200"/>
                <a:buFont typeface="Quattrocento Sans" panose="020B0502050000020003"/>
                <a:buNone/>
              </a:pPr>
              <a:r>
                <a:rPr lang="vi-VN" sz="1200" i="1" strike="noStrike" cap="none" dirty="0">
                  <a:solidFill>
                    <a:srgbClr val="1E72C7"/>
                  </a:solidFill>
                  <a:latin typeface="Segoe UI" panose="020B0502040204020203" pitchFamily="34" charset="0"/>
                  <a:ea typeface="Quattrocento Sans" panose="020B0502050000020003"/>
                  <a:cs typeface="Segoe UI" panose="020B0502040204020203" pitchFamily="34" charset="0"/>
                  <a:sym typeface="Quattrocento Sans" panose="020B0502050000020003"/>
                </a:rPr>
                <a:t>Khoa Công </a:t>
              </a:r>
              <a:r>
                <a:rPr lang="vi-VN" sz="1200" i="1" dirty="0">
                  <a:solidFill>
                    <a:srgbClr val="1E72C7"/>
                  </a:solidFill>
                  <a:latin typeface="Segoe UI" panose="020B0502040204020203" pitchFamily="34" charset="0"/>
                  <a:ea typeface="Quattrocento Sans" panose="020B0502050000020003"/>
                  <a:cs typeface="Segoe UI" panose="020B0502040204020203" pitchFamily="34" charset="0"/>
                  <a:sym typeface="Quattrocento Sans" panose="020B0502050000020003"/>
                </a:rPr>
                <a:t>n</a:t>
              </a:r>
              <a:r>
                <a:rPr lang="vi-VN" sz="1200" i="1" strike="noStrike" cap="none" dirty="0">
                  <a:solidFill>
                    <a:srgbClr val="1E72C7"/>
                  </a:solidFill>
                  <a:latin typeface="Segoe UI" panose="020B0502040204020203" pitchFamily="34" charset="0"/>
                  <a:ea typeface="Quattrocento Sans" panose="020B0502050000020003"/>
                  <a:cs typeface="Segoe UI" panose="020B0502040204020203" pitchFamily="34" charset="0"/>
                  <a:sym typeface="Quattrocento Sans" panose="020B0502050000020003"/>
                </a:rPr>
                <a:t>ghệ Phần </a:t>
              </a:r>
              <a:r>
                <a:rPr lang="vi-VN" sz="1200" i="1" dirty="0">
                  <a:solidFill>
                    <a:srgbClr val="1E72C7"/>
                  </a:solidFill>
                  <a:latin typeface="Segoe UI" panose="020B0502040204020203" pitchFamily="34" charset="0"/>
                  <a:ea typeface="Quattrocento Sans" panose="020B0502050000020003"/>
                  <a:cs typeface="Segoe UI" panose="020B0502040204020203" pitchFamily="34" charset="0"/>
                  <a:sym typeface="Quattrocento Sans" panose="020B0502050000020003"/>
                </a:rPr>
                <a:t>m</a:t>
              </a:r>
              <a:r>
                <a:rPr lang="vi-VN" sz="1200" i="1" strike="noStrike" cap="none" dirty="0">
                  <a:solidFill>
                    <a:srgbClr val="1E72C7"/>
                  </a:solidFill>
                  <a:latin typeface="Segoe UI" panose="020B0502040204020203" pitchFamily="34" charset="0"/>
                  <a:ea typeface="Quattrocento Sans" panose="020B0502050000020003"/>
                  <a:cs typeface="Segoe UI" panose="020B0502040204020203" pitchFamily="34" charset="0"/>
                  <a:sym typeface="Quattrocento Sans" panose="020B0502050000020003"/>
                </a:rPr>
                <a:t>ềm</a:t>
              </a:r>
              <a:endParaRPr sz="1200" i="1" strike="noStrike" cap="none" dirty="0">
                <a:solidFill>
                  <a:srgbClr val="1E72C7"/>
                </a:solidFill>
                <a:latin typeface="Segoe UI" panose="020B0502040204020203" pitchFamily="34" charset="0"/>
                <a:ea typeface="Quattrocento Sans" panose="020B0502050000020003"/>
                <a:cs typeface="Segoe UI" panose="020B0502040204020203" pitchFamily="34" charset="0"/>
                <a:sym typeface="Quattrocento Sans" panose="020B0502050000020003"/>
              </a:endParaRPr>
            </a:p>
            <a:p>
              <a:pPr marL="22225" marR="3175" lvl="0" indent="0" algn="l" rtl="0">
                <a:lnSpc>
                  <a:spcPct val="150000"/>
                </a:lnSpc>
                <a:spcBef>
                  <a:spcPts val="65"/>
                </a:spcBef>
                <a:spcAft>
                  <a:spcPts val="0"/>
                </a:spcAft>
                <a:buClr>
                  <a:srgbClr val="1E72C7"/>
                </a:buClr>
                <a:buSzPts val="1200"/>
                <a:buFont typeface="Quattrocento Sans" panose="020B0502050000020003"/>
                <a:buNone/>
              </a:pPr>
              <a:r>
                <a:rPr lang="vi-VN" sz="1200" i="1" strike="noStrike" cap="none" dirty="0">
                  <a:solidFill>
                    <a:srgbClr val="1E72C7"/>
                  </a:solidFill>
                  <a:latin typeface="Segoe UI" panose="020B0502040204020203" pitchFamily="34" charset="0"/>
                  <a:ea typeface="Quattrocento Sans" panose="020B0502050000020003"/>
                  <a:cs typeface="Segoe UI" panose="020B0502040204020203" pitchFamily="34" charset="0"/>
                  <a:sym typeface="Quattrocento Sans" panose="020B0502050000020003"/>
                </a:rPr>
                <a:t>Trường Đại học Công nghệ Thông </a:t>
              </a:r>
              <a:r>
                <a:rPr lang="vi-VN" sz="1200" i="1" dirty="0">
                  <a:solidFill>
                    <a:srgbClr val="1E72C7"/>
                  </a:solidFill>
                  <a:latin typeface="Segoe UI" panose="020B0502040204020203" pitchFamily="34" charset="0"/>
                  <a:ea typeface="Quattrocento Sans" panose="020B0502050000020003"/>
                  <a:cs typeface="Segoe UI" panose="020B0502040204020203" pitchFamily="34" charset="0"/>
                  <a:sym typeface="Quattrocento Sans" panose="020B0502050000020003"/>
                </a:rPr>
                <a:t>t</a:t>
              </a:r>
              <a:r>
                <a:rPr lang="vi-VN" sz="1200" i="1" strike="noStrike" cap="none" dirty="0">
                  <a:solidFill>
                    <a:srgbClr val="1E72C7"/>
                  </a:solidFill>
                  <a:latin typeface="Segoe UI" panose="020B0502040204020203" pitchFamily="34" charset="0"/>
                  <a:ea typeface="Quattrocento Sans" panose="020B0502050000020003"/>
                  <a:cs typeface="Segoe UI" panose="020B0502040204020203" pitchFamily="34" charset="0"/>
                  <a:sym typeface="Quattrocento Sans" panose="020B0502050000020003"/>
                </a:rPr>
                <a:t>in </a:t>
              </a:r>
              <a:endParaRPr sz="1200" i="1" strike="noStrike" cap="none" dirty="0">
                <a:solidFill>
                  <a:srgbClr val="1E72C7"/>
                </a:solidFill>
                <a:latin typeface="Segoe UI" panose="020B0502040204020203" pitchFamily="34" charset="0"/>
                <a:ea typeface="Quattrocento Sans" panose="020B0502050000020003"/>
                <a:cs typeface="Segoe UI" panose="020B0502040204020203" pitchFamily="34" charset="0"/>
                <a:sym typeface="Quattrocento Sans" panose="020B0502050000020003"/>
              </a:endParaRPr>
            </a:p>
            <a:p>
              <a:pPr marL="22225" marR="3175" lvl="0" indent="0" algn="l" rtl="0">
                <a:lnSpc>
                  <a:spcPct val="150000"/>
                </a:lnSpc>
                <a:spcBef>
                  <a:spcPts val="65"/>
                </a:spcBef>
                <a:spcAft>
                  <a:spcPts val="0"/>
                </a:spcAft>
                <a:buClr>
                  <a:srgbClr val="1E72C7"/>
                </a:buClr>
                <a:buSzPts val="1200"/>
                <a:buFont typeface="Quattrocento Sans" panose="020B0502050000020003"/>
                <a:buNone/>
              </a:pPr>
              <a:r>
                <a:rPr lang="vi-VN" sz="1200" i="1" strike="noStrike" cap="none" dirty="0">
                  <a:solidFill>
                    <a:srgbClr val="1E72C7"/>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Đ</a:t>
              </a:r>
              <a:r>
                <a:rPr lang="vi-VN" sz="1200" i="1" dirty="0">
                  <a:solidFill>
                    <a:srgbClr val="1E72C7"/>
                  </a:solidFill>
                  <a:latin typeface="Segoe UI" panose="020B0502040204020203" pitchFamily="34" charset="0"/>
                  <a:ea typeface="Quattrocento Sans" panose="020B0502050000020003"/>
                  <a:cs typeface="Segoe UI" panose="020B0502040204020203" pitchFamily="34" charset="0"/>
                  <a:sym typeface="Quattrocento Sans" panose="020B0502050000020003"/>
                </a:rPr>
                <a:t>ại học Quốc gia thành phố</a:t>
              </a:r>
              <a:r>
                <a:rPr lang="vi-VN" sz="1200" i="1" strike="noStrike" cap="none" dirty="0">
                  <a:solidFill>
                    <a:srgbClr val="1E72C7"/>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Hồ Chí Minh</a:t>
              </a:r>
              <a:endParaRPr sz="1200" i="1" strike="noStrike" cap="none" dirty="0">
                <a:solidFill>
                  <a:srgbClr val="1E72C7"/>
                </a:solidFill>
                <a:latin typeface="Segoe UI" panose="020B0502040204020203" pitchFamily="34" charset="0"/>
                <a:ea typeface="Quattrocento Sans" panose="020B0502050000020003"/>
                <a:cs typeface="Segoe UI" panose="020B0502040204020203" pitchFamily="34" charset="0"/>
                <a:sym typeface="Quattrocento Sans" panose="020B0502050000020003"/>
              </a:endParaRPr>
            </a:p>
          </p:txBody>
        </p:sp>
        <p:grpSp>
          <p:nvGrpSpPr>
            <p:cNvPr id="99" name="Google Shape;99;p1"/>
            <p:cNvGrpSpPr/>
            <p:nvPr/>
          </p:nvGrpSpPr>
          <p:grpSpPr>
            <a:xfrm>
              <a:off x="838200" y="5047255"/>
              <a:ext cx="2194073" cy="338554"/>
              <a:chOff x="614391" y="5047254"/>
              <a:chExt cx="2194073" cy="338554"/>
            </a:xfrm>
          </p:grpSpPr>
          <p:pic>
            <p:nvPicPr>
              <p:cNvPr id="100" name="Google Shape;100;p1" descr="Icon&#10;&#10;Description automatically generated"/>
              <p:cNvPicPr preferRelativeResize="0"/>
              <p:nvPr/>
            </p:nvPicPr>
            <p:blipFill rotWithShape="1">
              <a:blip r:embed="rId3"/>
              <a:srcRect/>
              <a:stretch>
                <a:fillRect/>
              </a:stretch>
            </p:blipFill>
            <p:spPr>
              <a:xfrm>
                <a:off x="614391" y="5079371"/>
                <a:ext cx="274320" cy="274320"/>
              </a:xfrm>
              <a:prstGeom prst="rect">
                <a:avLst/>
              </a:prstGeom>
              <a:noFill/>
              <a:ln>
                <a:noFill/>
              </a:ln>
            </p:spPr>
          </p:pic>
          <p:sp>
            <p:nvSpPr>
              <p:cNvPr id="101" name="Google Shape;101;p1"/>
              <p:cNvSpPr txBox="1"/>
              <p:nvPr/>
            </p:nvSpPr>
            <p:spPr>
              <a:xfrm>
                <a:off x="888711" y="5047254"/>
                <a:ext cx="1919753" cy="338554"/>
              </a:xfrm>
              <a:prstGeom prst="rect">
                <a:avLst/>
              </a:prstGeom>
              <a:noFill/>
              <a:ln>
                <a:noFill/>
              </a:ln>
            </p:spPr>
            <p:txBody>
              <a:bodyPr spcFirstLastPara="1" wrap="square" lIns="91425" tIns="45700" rIns="91425" bIns="45700" anchor="t" anchorCtr="0">
                <a:spAutoFit/>
              </a:bodyPr>
              <a:lstStyle/>
              <a:p>
                <a:pPr marL="7620" marR="0" lvl="0" indent="0" algn="l" rtl="0">
                  <a:spcBef>
                    <a:spcPts val="0"/>
                  </a:spcBef>
                  <a:spcAft>
                    <a:spcPts val="0"/>
                  </a:spcAft>
                  <a:buClr>
                    <a:srgbClr val="32C2B9"/>
                  </a:buClr>
                  <a:buSzPts val="1600"/>
                  <a:buFont typeface="Quattrocento Sans" panose="020B0502050000020003"/>
                  <a:buNone/>
                </a:pPr>
                <a:r>
                  <a:rPr lang="vi-VN" sz="1600" b="1" i="0" u="none" strike="noStrike" cap="none" dirty="0">
                    <a:solidFill>
                      <a:srgbClr val="32C2B9"/>
                    </a:solidFill>
                    <a:latin typeface="Segoe UI" panose="020B0502040204020203" pitchFamily="34" charset="0"/>
                    <a:ea typeface="Quattrocento Sans" panose="020B0502050000020003"/>
                    <a:cs typeface="Segoe UI" panose="020B0502040204020203" pitchFamily="34" charset="0"/>
                    <a:sym typeface="Quattrocento Sans" panose="020B0502050000020003"/>
                  </a:rPr>
                  <a:t>BAN HỌC TẬP</a:t>
                </a:r>
                <a:endParaRPr sz="1600" b="1" i="0" u="none" strike="noStrike" cap="none" dirty="0">
                  <a:solidFill>
                    <a:srgbClr val="32C2B9"/>
                  </a:solidFill>
                  <a:latin typeface="Segoe UI" panose="020B0502040204020203" pitchFamily="34" charset="0"/>
                  <a:ea typeface="Quattrocento Sans" panose="020B0502050000020003"/>
                  <a:cs typeface="Segoe UI" panose="020B0502040204020203" pitchFamily="34" charset="0"/>
                  <a:sym typeface="Quattrocento Sans" panose="020B0502050000020003"/>
                </a:endParaRPr>
              </a:p>
            </p:txBody>
          </p:sp>
        </p:grpSp>
      </p:grpSp>
      <p:pic>
        <p:nvPicPr>
          <p:cNvPr id="103" name="Google Shape;103;p1"/>
          <p:cNvPicPr preferRelativeResize="0"/>
          <p:nvPr/>
        </p:nvPicPr>
        <p:blipFill rotWithShape="1">
          <a:blip r:embed="rId4"/>
          <a:srcRect/>
          <a:stretch>
            <a:fillRect/>
          </a:stretch>
        </p:blipFill>
        <p:spPr>
          <a:xfrm>
            <a:off x="3209947" y="2034063"/>
            <a:ext cx="8599723" cy="2805184"/>
          </a:xfrm>
          <a:prstGeom prst="rect">
            <a:avLst/>
          </a:prstGeom>
          <a:noFill/>
          <a:ln>
            <a:noFill/>
          </a:ln>
        </p:spPr>
      </p:pic>
      <p:cxnSp>
        <p:nvCxnSpPr>
          <p:cNvPr id="104" name="Google Shape;104;p1"/>
          <p:cNvCxnSpPr/>
          <p:nvPr/>
        </p:nvCxnSpPr>
        <p:spPr>
          <a:xfrm rot="10800000">
            <a:off x="382329" y="4827908"/>
            <a:ext cx="11427341" cy="0"/>
          </a:xfrm>
          <a:prstGeom prst="straightConnector1">
            <a:avLst/>
          </a:prstGeom>
          <a:noFill/>
          <a:ln w="12700" cap="flat" cmpd="sng">
            <a:solidFill>
              <a:srgbClr val="01238F"/>
            </a:solidFill>
            <a:prstDash val="solid"/>
            <a:miter lim="800000"/>
            <a:headEnd type="none" w="sm" len="sm"/>
            <a:tailEnd type="none" w="sm" len="sm"/>
          </a:ln>
        </p:spPr>
      </p:cxnSp>
      <p:sp>
        <p:nvSpPr>
          <p:cNvPr id="2" name="Google Shape;123;p3"/>
          <p:cNvSpPr txBox="1">
            <a:spLocks noGrp="1"/>
          </p:cNvSpPr>
          <p:nvPr>
            <p:ph type="sldNum" idx="12"/>
          </p:nvPr>
        </p:nvSpPr>
        <p:spPr>
          <a:xfrm>
            <a:off x="4724400" y="6527379"/>
            <a:ext cx="2743200" cy="330621"/>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vi-VN" sz="1600" b="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fld>
            <a:endParaRPr sz="16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3"/>
          <p:cNvSpPr txBox="1">
            <a:spLocks noGrp="1"/>
          </p:cNvSpPr>
          <p:nvPr>
            <p:ph type="title"/>
          </p:nvPr>
        </p:nvSpPr>
        <p:spPr>
          <a:xfrm>
            <a:off x="635479" y="330621"/>
            <a:ext cx="10921042" cy="82531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1238F"/>
              </a:buClr>
              <a:buSzPts val="4000"/>
              <a:buFont typeface="Quattrocento Sans" panose="020B0502050000020003"/>
              <a:buNone/>
            </a:pP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Vẽ</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ERD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đơn</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giản</a:t>
            </a:r>
            <a:endParaRPr dirty="0">
              <a:latin typeface="Segoe UI" panose="020B0502040204020203" pitchFamily="34" charset="0"/>
              <a:cs typeface="Segoe UI" panose="020B0502040204020203" pitchFamily="34" charset="0"/>
            </a:endParaRPr>
          </a:p>
        </p:txBody>
      </p:sp>
      <p:sp>
        <p:nvSpPr>
          <p:cNvPr id="123" name="Google Shape;123;p3"/>
          <p:cNvSpPr txBox="1">
            <a:spLocks noGrp="1"/>
          </p:cNvSpPr>
          <p:nvPr>
            <p:ph type="sldNum" idx="12"/>
          </p:nvPr>
        </p:nvSpPr>
        <p:spPr>
          <a:xfrm>
            <a:off x="4724400" y="6527379"/>
            <a:ext cx="2743200" cy="330621"/>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vi-VN" sz="1600" b="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fld>
            <a:endParaRPr sz="16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endParaRPr>
          </a:p>
        </p:txBody>
      </p:sp>
      <p:pic>
        <p:nvPicPr>
          <p:cNvPr id="124" name="Google Shape;124;p3"/>
          <p:cNvPicPr preferRelativeResize="0"/>
          <p:nvPr/>
        </p:nvPicPr>
        <p:blipFill rotWithShape="1">
          <a:blip r:embed="rId1"/>
          <a:srcRect/>
          <a:stretch>
            <a:fillRect/>
          </a:stretch>
        </p:blipFill>
        <p:spPr>
          <a:xfrm>
            <a:off x="9911750" y="4651893"/>
            <a:ext cx="1900257" cy="1869558"/>
          </a:xfrm>
          <a:prstGeom prst="rect">
            <a:avLst/>
          </a:prstGeom>
          <a:noFill/>
          <a:ln>
            <a:noFill/>
          </a:ln>
        </p:spPr>
      </p:pic>
      <p:grpSp>
        <p:nvGrpSpPr>
          <p:cNvPr id="20" name="Group 19"/>
          <p:cNvGrpSpPr/>
          <p:nvPr/>
        </p:nvGrpSpPr>
        <p:grpSpPr>
          <a:xfrm>
            <a:off x="635479" y="1155940"/>
            <a:ext cx="8213553" cy="5265586"/>
            <a:chOff x="635479" y="1155940"/>
            <a:chExt cx="8213553" cy="5265586"/>
          </a:xfrm>
        </p:grpSpPr>
        <p:grpSp>
          <p:nvGrpSpPr>
            <p:cNvPr id="14" name="Group 13"/>
            <p:cNvGrpSpPr/>
            <p:nvPr/>
          </p:nvGrpSpPr>
          <p:grpSpPr>
            <a:xfrm>
              <a:off x="635479" y="1155940"/>
              <a:ext cx="8213553" cy="5265586"/>
              <a:chOff x="635479" y="1155940"/>
              <a:chExt cx="8213553" cy="5265586"/>
            </a:xfrm>
          </p:grpSpPr>
          <p:pic>
            <p:nvPicPr>
              <p:cNvPr id="3" name="Picture 2" descr="Diagram&#10;&#10;Description automatically generated"/>
              <p:cNvPicPr>
                <a:picLocks noChangeAspect="1"/>
              </p:cNvPicPr>
              <p:nvPr/>
            </p:nvPicPr>
            <p:blipFill rotWithShape="1">
              <a:blip r:embed="rId2"/>
              <a:srcRect t="543" b="825"/>
              <a:stretch>
                <a:fillRect/>
              </a:stretch>
            </p:blipFill>
            <p:spPr>
              <a:xfrm>
                <a:off x="635479" y="1155940"/>
                <a:ext cx="8213553" cy="5265586"/>
              </a:xfrm>
              <a:prstGeom prst="rect">
                <a:avLst/>
              </a:prstGeom>
              <a:ln w="19050">
                <a:solidFill>
                  <a:srgbClr val="00B0F0"/>
                </a:solidFill>
              </a:ln>
            </p:spPr>
          </p:pic>
          <p:cxnSp>
            <p:nvCxnSpPr>
              <p:cNvPr id="6" name="Straight Connector 5"/>
              <p:cNvCxnSpPr/>
              <p:nvPr/>
            </p:nvCxnSpPr>
            <p:spPr>
              <a:xfrm>
                <a:off x="6115664" y="1976284"/>
                <a:ext cx="5899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5894438" y="5088194"/>
                <a:ext cx="506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533831" y="2163097"/>
                <a:ext cx="39329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943599" y="6206082"/>
                <a:ext cx="762000" cy="215444"/>
              </a:xfrm>
              <a:prstGeom prst="rect">
                <a:avLst/>
              </a:prstGeom>
              <a:noFill/>
            </p:spPr>
            <p:txBody>
              <a:bodyPr wrap="square" rtlCol="0">
                <a:spAutoFit/>
              </a:bodyPr>
              <a:lstStyle/>
              <a:p>
                <a:r>
                  <a:rPr lang="en-US" sz="800" dirty="0"/>
                  <a:t>(1,1)</a:t>
                </a:r>
                <a:endParaRPr lang="en-US" sz="800" dirty="0"/>
              </a:p>
            </p:txBody>
          </p:sp>
          <p:pic>
            <p:nvPicPr>
              <p:cNvPr id="13" name="Picture 12"/>
              <p:cNvPicPr>
                <a:picLocks noChangeAspect="1"/>
              </p:cNvPicPr>
              <p:nvPr/>
            </p:nvPicPr>
            <p:blipFill>
              <a:blip r:embed="rId3"/>
              <a:stretch>
                <a:fillRect/>
              </a:stretch>
            </p:blipFill>
            <p:spPr>
              <a:xfrm>
                <a:off x="5836887" y="5955436"/>
                <a:ext cx="762066" cy="289585"/>
              </a:xfrm>
              <a:prstGeom prst="rect">
                <a:avLst/>
              </a:prstGeom>
            </p:spPr>
          </p:pic>
        </p:grpSp>
        <p:sp>
          <p:nvSpPr>
            <p:cNvPr id="17" name="Rectangle 16"/>
            <p:cNvSpPr/>
            <p:nvPr/>
          </p:nvSpPr>
          <p:spPr>
            <a:xfrm>
              <a:off x="2291715" y="4709161"/>
              <a:ext cx="996315" cy="329564"/>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p:nvPr/>
          </p:nvCxnSpPr>
          <p:spPr>
            <a:xfrm>
              <a:off x="1153160" y="5400040"/>
              <a:ext cx="431800" cy="0"/>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cxnSp>
        <p:nvCxnSpPr>
          <p:cNvPr id="22" name="Straight Connector 21"/>
          <p:cNvCxnSpPr/>
          <p:nvPr/>
        </p:nvCxnSpPr>
        <p:spPr>
          <a:xfrm>
            <a:off x="8190271" y="4503174"/>
            <a:ext cx="4719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3"/>
          <p:cNvSpPr txBox="1">
            <a:spLocks noGrp="1"/>
          </p:cNvSpPr>
          <p:nvPr>
            <p:ph type="title"/>
          </p:nvPr>
        </p:nvSpPr>
        <p:spPr>
          <a:xfrm>
            <a:off x="976501" y="2637503"/>
            <a:ext cx="10238998" cy="1582993"/>
          </a:xfrm>
          <a:prstGeom prst="rect">
            <a:avLst/>
          </a:prstGeom>
          <a:solidFill>
            <a:schemeClr val="accent3">
              <a:lumMod val="40000"/>
              <a:lumOff val="60000"/>
            </a:schemeClr>
          </a:solidFill>
          <a:ln w="38100">
            <a:solidFill>
              <a:srgbClr val="00B0F0"/>
            </a:solidFill>
          </a:ln>
        </p:spPr>
        <p:txBody>
          <a:bodyPr spcFirstLastPara="1" wrap="square" lIns="91425" tIns="45700" rIns="91425" bIns="45700" anchor="ctr" anchorCtr="0">
            <a:normAutofit/>
          </a:bodyPr>
          <a:lstStyle/>
          <a:p>
            <a:pPr marL="0" lvl="0" indent="0" algn="ctr" rtl="0">
              <a:lnSpc>
                <a:spcPct val="90000"/>
              </a:lnSpc>
              <a:spcBef>
                <a:spcPts val="0"/>
              </a:spcBef>
              <a:spcAft>
                <a:spcPts val="600"/>
              </a:spcAft>
              <a:buClr>
                <a:srgbClr val="01238F"/>
              </a:buClr>
              <a:buSzPts val="4000"/>
              <a:buFont typeface="Quattrocento Sans" panose="020B0502050000020003"/>
              <a:buNone/>
            </a:pPr>
            <a:r>
              <a:rPr lang="en-US" sz="4000" b="1" dirty="0">
                <a:solidFill>
                  <a:srgbClr val="01238F"/>
                </a:solidFill>
                <a:latin typeface="Segoe UI" panose="020B0502040204020203" pitchFamily="34" charset="0"/>
                <a:cs typeface="Segoe UI" panose="020B0502040204020203" pitchFamily="34" charset="0"/>
                <a:sym typeface="Quattrocento Sans" panose="020B0502050000020003"/>
              </a:rPr>
              <a:t>DẠNG 2: </a:t>
            </a:r>
            <a:r>
              <a:rPr lang="en-US" sz="4000" b="1" dirty="0" err="1">
                <a:solidFill>
                  <a:srgbClr val="01238F"/>
                </a:solidFill>
                <a:latin typeface="Segoe UI" panose="020B0502040204020203" pitchFamily="34" charset="0"/>
                <a:cs typeface="Segoe UI" panose="020B0502040204020203" pitchFamily="34" charset="0"/>
                <a:sym typeface="Quattrocento Sans" panose="020B0502050000020003"/>
              </a:rPr>
              <a:t>Chuyển</a:t>
            </a:r>
            <a:r>
              <a:rPr lang="en-US" sz="4000" b="1" dirty="0">
                <a:solidFill>
                  <a:srgbClr val="01238F"/>
                </a:solidFill>
                <a:latin typeface="Segoe UI" panose="020B0502040204020203" pitchFamily="34" charset="0"/>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cs typeface="Segoe UI" panose="020B0502040204020203" pitchFamily="34" charset="0"/>
                <a:sym typeface="Quattrocento Sans" panose="020B0502050000020003"/>
              </a:rPr>
              <a:t>mô</a:t>
            </a:r>
            <a:r>
              <a:rPr lang="en-US" sz="4000" b="1" dirty="0">
                <a:solidFill>
                  <a:srgbClr val="01238F"/>
                </a:solidFill>
                <a:latin typeface="Segoe UI" panose="020B0502040204020203" pitchFamily="34" charset="0"/>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cs typeface="Segoe UI" panose="020B0502040204020203" pitchFamily="34" charset="0"/>
                <a:sym typeface="Quattrocento Sans" panose="020B0502050000020003"/>
              </a:rPr>
              <a:t>hình</a:t>
            </a:r>
            <a:r>
              <a:rPr lang="en-US" sz="4000" b="1" dirty="0">
                <a:solidFill>
                  <a:srgbClr val="01238F"/>
                </a:solidFill>
                <a:latin typeface="Segoe UI" panose="020B0502040204020203" pitchFamily="34" charset="0"/>
                <a:cs typeface="Segoe UI" panose="020B0502040204020203" pitchFamily="34" charset="0"/>
                <a:sym typeface="Quattrocento Sans" panose="020B0502050000020003"/>
              </a:rPr>
              <a:t> ERD sang </a:t>
            </a:r>
            <a:r>
              <a:rPr lang="en-US" sz="4000" b="1" dirty="0" err="1">
                <a:solidFill>
                  <a:srgbClr val="01238F"/>
                </a:solidFill>
                <a:latin typeface="Segoe UI" panose="020B0502040204020203" pitchFamily="34" charset="0"/>
                <a:cs typeface="Segoe UI" panose="020B0502040204020203" pitchFamily="34" charset="0"/>
                <a:sym typeface="Quattrocento Sans" panose="020B0502050000020003"/>
              </a:rPr>
              <a:t>mô</a:t>
            </a:r>
            <a:r>
              <a:rPr lang="en-US" sz="4000" b="1" dirty="0">
                <a:solidFill>
                  <a:srgbClr val="01238F"/>
                </a:solidFill>
                <a:latin typeface="Segoe UI" panose="020B0502040204020203" pitchFamily="34" charset="0"/>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cs typeface="Segoe UI" panose="020B0502040204020203" pitchFamily="34" charset="0"/>
                <a:sym typeface="Quattrocento Sans" panose="020B0502050000020003"/>
              </a:rPr>
              <a:t>hình</a:t>
            </a:r>
            <a:r>
              <a:rPr lang="en-US" sz="4000" b="1" dirty="0">
                <a:solidFill>
                  <a:srgbClr val="01238F"/>
                </a:solidFill>
                <a:latin typeface="Segoe UI" panose="020B0502040204020203" pitchFamily="34" charset="0"/>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cs typeface="Segoe UI" panose="020B0502040204020203" pitchFamily="34" charset="0"/>
                <a:sym typeface="Quattrocento Sans" panose="020B0502050000020003"/>
              </a:rPr>
              <a:t>quan</a:t>
            </a:r>
            <a:r>
              <a:rPr lang="en-US" sz="4000" b="1" dirty="0">
                <a:solidFill>
                  <a:srgbClr val="01238F"/>
                </a:solidFill>
                <a:latin typeface="Segoe UI" panose="020B0502040204020203" pitchFamily="34" charset="0"/>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cs typeface="Segoe UI" panose="020B0502040204020203" pitchFamily="34" charset="0"/>
                <a:sym typeface="Quattrocento Sans" panose="020B0502050000020003"/>
              </a:rPr>
              <a:t>hệ</a:t>
            </a:r>
            <a:endParaRPr dirty="0">
              <a:latin typeface="Segoe UI" panose="020B0502040204020203" pitchFamily="34" charset="0"/>
              <a:cs typeface="Segoe UI" panose="020B0502040204020203" pitchFamily="34" charset="0"/>
            </a:endParaRPr>
          </a:p>
        </p:txBody>
      </p:sp>
      <p:sp>
        <p:nvSpPr>
          <p:cNvPr id="123" name="Google Shape;123;p3"/>
          <p:cNvSpPr txBox="1">
            <a:spLocks noGrp="1"/>
          </p:cNvSpPr>
          <p:nvPr>
            <p:ph type="sldNum" idx="12"/>
          </p:nvPr>
        </p:nvSpPr>
        <p:spPr>
          <a:xfrm>
            <a:off x="4724400" y="6527379"/>
            <a:ext cx="2743200" cy="330621"/>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vi-VN" sz="1600" b="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fld>
            <a:endParaRPr sz="16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endParaRPr>
          </a:p>
        </p:txBody>
      </p:sp>
      <p:pic>
        <p:nvPicPr>
          <p:cNvPr id="124" name="Google Shape;124;p3"/>
          <p:cNvPicPr preferRelativeResize="0"/>
          <p:nvPr/>
        </p:nvPicPr>
        <p:blipFill rotWithShape="1">
          <a:blip r:embed="rId1"/>
          <a:srcRect/>
          <a:stretch>
            <a:fillRect/>
          </a:stretch>
        </p:blipFill>
        <p:spPr>
          <a:xfrm>
            <a:off x="9911750" y="4651893"/>
            <a:ext cx="1900257" cy="1869558"/>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pic>
        <p:nvPicPr>
          <p:cNvPr id="1026" name="Picture 2" descr="Mở ảnh"/>
          <p:cNvPicPr>
            <a:picLocks noChangeAspect="1" noChangeArrowheads="1"/>
          </p:cNvPicPr>
          <p:nvPr/>
        </p:nvPicPr>
        <p:blipFill rotWithShape="1">
          <a:blip r:embed="rId1">
            <a:extLst>
              <a:ext uri="{28A0092B-C50C-407E-A947-70E740481C1C}">
                <a14:useLocalDpi xmlns:a14="http://schemas.microsoft.com/office/drawing/2010/main" val="0"/>
              </a:ext>
            </a:extLst>
          </a:blip>
          <a:srcRect l="3940" r="1829" b="5258"/>
          <a:stretch>
            <a:fillRect/>
          </a:stretch>
        </p:blipFill>
        <p:spPr bwMode="auto">
          <a:xfrm>
            <a:off x="394005" y="1140763"/>
            <a:ext cx="6282813" cy="4934274"/>
          </a:xfrm>
          <a:prstGeom prst="rect">
            <a:avLst/>
          </a:prstGeom>
          <a:noFill/>
          <a:extLst>
            <a:ext uri="{909E8E84-426E-40DD-AFC4-6F175D3DCCD1}">
              <a14:hiddenFill xmlns:a14="http://schemas.microsoft.com/office/drawing/2010/main">
                <a:solidFill>
                  <a:srgbClr val="FFFFFF"/>
                </a:solidFill>
              </a14:hiddenFill>
            </a:ext>
          </a:extLst>
        </p:spPr>
      </p:pic>
      <p:sp>
        <p:nvSpPr>
          <p:cNvPr id="122" name="Google Shape;122;p3"/>
          <p:cNvSpPr txBox="1">
            <a:spLocks noGrp="1"/>
          </p:cNvSpPr>
          <p:nvPr>
            <p:ph type="title"/>
          </p:nvPr>
        </p:nvSpPr>
        <p:spPr>
          <a:xfrm>
            <a:off x="635479" y="330621"/>
            <a:ext cx="10921042" cy="82531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1238F"/>
              </a:buClr>
              <a:buSzPts val="4000"/>
              <a:buFont typeface="Quattrocento Sans" panose="020B0502050000020003"/>
              <a:buNone/>
            </a:pPr>
            <a:r>
              <a:rPr lang="en-US" sz="4000" b="1" dirty="0" err="1">
                <a:solidFill>
                  <a:srgbClr val="01238F"/>
                </a:solidFill>
                <a:latin typeface="Segoe UI" panose="020B0502040204020203" pitchFamily="34" charset="0"/>
                <a:cs typeface="Segoe UI" panose="020B0502040204020203" pitchFamily="34" charset="0"/>
                <a:sym typeface="Quattrocento Sans" panose="020B0502050000020003"/>
              </a:rPr>
              <a:t>Chuyển</a:t>
            </a:r>
            <a:r>
              <a:rPr lang="en-US" sz="4000" b="1" dirty="0">
                <a:solidFill>
                  <a:srgbClr val="01238F"/>
                </a:solidFill>
                <a:latin typeface="Segoe UI" panose="020B0502040204020203" pitchFamily="34" charset="0"/>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cs typeface="Segoe UI" panose="020B0502040204020203" pitchFamily="34" charset="0"/>
                <a:sym typeface="Quattrocento Sans" panose="020B0502050000020003"/>
              </a:rPr>
              <a:t>mô</a:t>
            </a:r>
            <a:r>
              <a:rPr lang="en-US" sz="4000" b="1" dirty="0">
                <a:solidFill>
                  <a:srgbClr val="01238F"/>
                </a:solidFill>
                <a:latin typeface="Segoe UI" panose="020B0502040204020203" pitchFamily="34" charset="0"/>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cs typeface="Segoe UI" panose="020B0502040204020203" pitchFamily="34" charset="0"/>
                <a:sym typeface="Quattrocento Sans" panose="020B0502050000020003"/>
              </a:rPr>
              <a:t>hình</a:t>
            </a:r>
            <a:r>
              <a:rPr lang="en-US" sz="4000" b="1" dirty="0">
                <a:solidFill>
                  <a:srgbClr val="01238F"/>
                </a:solidFill>
                <a:latin typeface="Segoe UI" panose="020B0502040204020203" pitchFamily="34" charset="0"/>
                <a:cs typeface="Segoe UI" panose="020B0502040204020203" pitchFamily="34" charset="0"/>
                <a:sym typeface="Quattrocento Sans" panose="020B0502050000020003"/>
              </a:rPr>
              <a:t> ERD sang </a:t>
            </a:r>
            <a:r>
              <a:rPr lang="en-US" sz="4000" b="1" dirty="0" err="1">
                <a:solidFill>
                  <a:srgbClr val="01238F"/>
                </a:solidFill>
                <a:latin typeface="Segoe UI" panose="020B0502040204020203" pitchFamily="34" charset="0"/>
                <a:cs typeface="Segoe UI" panose="020B0502040204020203" pitchFamily="34" charset="0"/>
                <a:sym typeface="Quattrocento Sans" panose="020B0502050000020003"/>
              </a:rPr>
              <a:t>mô</a:t>
            </a:r>
            <a:r>
              <a:rPr lang="en-US" sz="4000" b="1" dirty="0">
                <a:solidFill>
                  <a:srgbClr val="01238F"/>
                </a:solidFill>
                <a:latin typeface="Segoe UI" panose="020B0502040204020203" pitchFamily="34" charset="0"/>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cs typeface="Segoe UI" panose="020B0502040204020203" pitchFamily="34" charset="0"/>
                <a:sym typeface="Quattrocento Sans" panose="020B0502050000020003"/>
              </a:rPr>
              <a:t>hình</a:t>
            </a:r>
            <a:r>
              <a:rPr lang="en-US" sz="4000" b="1" dirty="0">
                <a:solidFill>
                  <a:srgbClr val="01238F"/>
                </a:solidFill>
                <a:latin typeface="Segoe UI" panose="020B0502040204020203" pitchFamily="34" charset="0"/>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cs typeface="Segoe UI" panose="020B0502040204020203" pitchFamily="34" charset="0"/>
                <a:sym typeface="Quattrocento Sans" panose="020B0502050000020003"/>
              </a:rPr>
              <a:t>quan</a:t>
            </a:r>
            <a:r>
              <a:rPr lang="en-US" sz="4000" b="1" dirty="0">
                <a:solidFill>
                  <a:srgbClr val="01238F"/>
                </a:solidFill>
                <a:latin typeface="Segoe UI" panose="020B0502040204020203" pitchFamily="34" charset="0"/>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cs typeface="Segoe UI" panose="020B0502040204020203" pitchFamily="34" charset="0"/>
                <a:sym typeface="Quattrocento Sans" panose="020B0502050000020003"/>
              </a:rPr>
              <a:t>hệ</a:t>
            </a:r>
            <a:endParaRPr dirty="0">
              <a:latin typeface="Segoe UI" panose="020B0502040204020203" pitchFamily="34" charset="0"/>
              <a:cs typeface="Segoe UI" panose="020B0502040204020203" pitchFamily="34" charset="0"/>
            </a:endParaRPr>
          </a:p>
        </p:txBody>
      </p:sp>
      <p:sp>
        <p:nvSpPr>
          <p:cNvPr id="123" name="Google Shape;123;p3"/>
          <p:cNvSpPr txBox="1">
            <a:spLocks noGrp="1"/>
          </p:cNvSpPr>
          <p:nvPr>
            <p:ph type="sldNum" idx="12"/>
          </p:nvPr>
        </p:nvSpPr>
        <p:spPr>
          <a:xfrm>
            <a:off x="4724400" y="6527379"/>
            <a:ext cx="2743200" cy="330621"/>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vi-VN" sz="1600" b="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fld>
            <a:endParaRPr sz="16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endParaRPr>
          </a:p>
        </p:txBody>
      </p:sp>
      <p:pic>
        <p:nvPicPr>
          <p:cNvPr id="124" name="Google Shape;124;p3"/>
          <p:cNvPicPr preferRelativeResize="0"/>
          <p:nvPr/>
        </p:nvPicPr>
        <p:blipFill rotWithShape="1">
          <a:blip r:embed="rId2"/>
          <a:srcRect/>
          <a:stretch>
            <a:fillRect/>
          </a:stretch>
        </p:blipFill>
        <p:spPr>
          <a:xfrm>
            <a:off x="9911750" y="4651893"/>
            <a:ext cx="1900257" cy="1869558"/>
          </a:xfrm>
          <a:prstGeom prst="rect">
            <a:avLst/>
          </a:prstGeom>
          <a:noFill/>
          <a:ln>
            <a:noFill/>
          </a:ln>
        </p:spPr>
      </p:pic>
      <p:sp>
        <p:nvSpPr>
          <p:cNvPr id="9" name="TextBox 8"/>
          <p:cNvSpPr txBox="1"/>
          <p:nvPr/>
        </p:nvSpPr>
        <p:spPr>
          <a:xfrm>
            <a:off x="6725977" y="1451036"/>
            <a:ext cx="4958874" cy="2672206"/>
          </a:xfrm>
          <a:prstGeom prst="rect">
            <a:avLst/>
          </a:prstGeom>
          <a:noFill/>
          <a:ln w="19050">
            <a:solidFill>
              <a:srgbClr val="00B0F0"/>
            </a:solidFill>
          </a:ln>
        </p:spPr>
        <p:txBody>
          <a:bodyPr wrap="square">
            <a:spAutoFit/>
          </a:bodyPr>
          <a:lstStyle/>
          <a:p>
            <a:pPr>
              <a:lnSpc>
                <a:spcPct val="150000"/>
              </a:lnSpc>
            </a:pPr>
            <a:r>
              <a:rPr lang="en-US" sz="2400" b="1" dirty="0" err="1">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Bài</a:t>
            </a:r>
            <a:r>
              <a:rPr lang="en-US" sz="24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en-US" sz="2400" b="1" dirty="0" err="1">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tập</a:t>
            </a:r>
            <a:r>
              <a:rPr lang="vi-VN" sz="24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en-US" sz="24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1</a:t>
            </a:r>
            <a:r>
              <a:rPr lang="vi-VN" sz="24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endParaRPr lang="en-US" sz="2400" b="1" dirty="0">
              <a:latin typeface="Segoe UI" panose="020B0502040204020203" pitchFamily="34" charset="0"/>
              <a:cs typeface="Segoe UI" panose="020B0502040204020203" pitchFamily="34" charset="0"/>
            </a:endParaRPr>
          </a:p>
          <a:p>
            <a:pPr>
              <a:lnSpc>
                <a:spcPct val="150000"/>
              </a:lnSpc>
            </a:pPr>
            <a:r>
              <a:rPr lang="en-US" sz="1800" b="1" dirty="0">
                <a:latin typeface="Segoe UI" panose="020B0502040204020203" pitchFamily="34" charset="0"/>
                <a:cs typeface="Segoe UI" panose="020B0502040204020203" pitchFamily="34" charset="0"/>
              </a:rPr>
              <a:t>KHOA</a:t>
            </a:r>
            <a:r>
              <a:rPr lang="en-US" sz="1800" dirty="0">
                <a:latin typeface="Segoe UI" panose="020B0502040204020203" pitchFamily="34" charset="0"/>
                <a:cs typeface="Segoe UI" panose="020B0502040204020203" pitchFamily="34" charset="0"/>
              </a:rPr>
              <a:t> (</a:t>
            </a:r>
            <a:r>
              <a:rPr lang="en-US" sz="1800" u="sng" dirty="0">
                <a:latin typeface="Segoe UI" panose="020B0502040204020203" pitchFamily="34" charset="0"/>
                <a:cs typeface="Segoe UI" panose="020B0502040204020203" pitchFamily="34" charset="0"/>
              </a:rPr>
              <a:t>MAKHOA</a:t>
            </a:r>
            <a:r>
              <a:rPr lang="en-US" sz="1800" dirty="0">
                <a:latin typeface="Segoe UI" panose="020B0502040204020203" pitchFamily="34" charset="0"/>
                <a:cs typeface="Segoe UI" panose="020B0502040204020203" pitchFamily="34" charset="0"/>
              </a:rPr>
              <a:t>, TENKHOA, NAMTHANHLAP)</a:t>
            </a:r>
            <a:endParaRPr lang="en-US" sz="1800" dirty="0">
              <a:latin typeface="Segoe UI" panose="020B0502040204020203" pitchFamily="34" charset="0"/>
              <a:cs typeface="Segoe UI" panose="020B0502040204020203" pitchFamily="34" charset="0"/>
            </a:endParaRPr>
          </a:p>
          <a:p>
            <a:pPr>
              <a:lnSpc>
                <a:spcPct val="150000"/>
              </a:lnSpc>
            </a:pPr>
            <a:r>
              <a:rPr lang="en-US" sz="1800" b="1" dirty="0">
                <a:latin typeface="Segoe UI" panose="020B0502040204020203" pitchFamily="34" charset="0"/>
                <a:cs typeface="Segoe UI" panose="020B0502040204020203" pitchFamily="34" charset="0"/>
              </a:rPr>
              <a:t>SINHVIEN</a:t>
            </a:r>
            <a:r>
              <a:rPr lang="en-US" sz="1800" dirty="0">
                <a:latin typeface="Segoe UI" panose="020B0502040204020203" pitchFamily="34" charset="0"/>
                <a:cs typeface="Segoe UI" panose="020B0502040204020203" pitchFamily="34" charset="0"/>
              </a:rPr>
              <a:t> (</a:t>
            </a:r>
            <a:r>
              <a:rPr lang="en-US" sz="1800" u="sng" dirty="0">
                <a:latin typeface="Segoe UI" panose="020B0502040204020203" pitchFamily="34" charset="0"/>
                <a:cs typeface="Segoe UI" panose="020B0502040204020203" pitchFamily="34" charset="0"/>
              </a:rPr>
              <a:t>MASV</a:t>
            </a:r>
            <a:r>
              <a:rPr lang="en-US" sz="1800" dirty="0">
                <a:latin typeface="Segoe UI" panose="020B0502040204020203" pitchFamily="34" charset="0"/>
                <a:cs typeface="Segoe UI" panose="020B0502040204020203" pitchFamily="34" charset="0"/>
              </a:rPr>
              <a:t>, TEN, NAM, </a:t>
            </a:r>
            <a:r>
              <a:rPr lang="en-US" sz="1800" i="1" dirty="0">
                <a:latin typeface="Segoe UI" panose="020B0502040204020203" pitchFamily="34" charset="0"/>
                <a:cs typeface="Segoe UI" panose="020B0502040204020203" pitchFamily="34" charset="0"/>
              </a:rPr>
              <a:t>MAKHOA</a:t>
            </a:r>
            <a:r>
              <a:rPr lang="en-US" sz="1800" dirty="0">
                <a:latin typeface="Segoe UI" panose="020B0502040204020203" pitchFamily="34" charset="0"/>
                <a:cs typeface="Segoe UI" panose="020B0502040204020203" pitchFamily="34" charset="0"/>
              </a:rPr>
              <a:t>)</a:t>
            </a:r>
            <a:endParaRPr lang="en-US" sz="1800" dirty="0">
              <a:latin typeface="Segoe UI" panose="020B0502040204020203" pitchFamily="34" charset="0"/>
              <a:cs typeface="Segoe UI" panose="020B0502040204020203" pitchFamily="34" charset="0"/>
            </a:endParaRPr>
          </a:p>
          <a:p>
            <a:pPr>
              <a:lnSpc>
                <a:spcPct val="150000"/>
              </a:lnSpc>
            </a:pPr>
            <a:r>
              <a:rPr lang="en-US" sz="1800" b="1" dirty="0">
                <a:latin typeface="Segoe UI" panose="020B0502040204020203" pitchFamily="34" charset="0"/>
                <a:cs typeface="Segoe UI" panose="020B0502040204020203" pitchFamily="34" charset="0"/>
              </a:rPr>
              <a:t>MONHOC</a:t>
            </a:r>
            <a:r>
              <a:rPr lang="en-US" sz="1800" dirty="0">
                <a:latin typeface="Segoe UI" panose="020B0502040204020203" pitchFamily="34" charset="0"/>
                <a:cs typeface="Segoe UI" panose="020B0502040204020203" pitchFamily="34" charset="0"/>
              </a:rPr>
              <a:t> (</a:t>
            </a:r>
            <a:r>
              <a:rPr lang="en-US" sz="1800" u="sng" dirty="0">
                <a:latin typeface="Segoe UI" panose="020B0502040204020203" pitchFamily="34" charset="0"/>
                <a:cs typeface="Segoe UI" panose="020B0502040204020203" pitchFamily="34" charset="0"/>
              </a:rPr>
              <a:t>MAMH</a:t>
            </a:r>
            <a:r>
              <a:rPr lang="en-US" sz="1800" dirty="0">
                <a:latin typeface="Segoe UI" panose="020B0502040204020203" pitchFamily="34" charset="0"/>
                <a:cs typeface="Segoe UI" panose="020B0502040204020203" pitchFamily="34" charset="0"/>
              </a:rPr>
              <a:t>, TENMH, TINCHI, </a:t>
            </a:r>
            <a:r>
              <a:rPr lang="en-US" sz="1800" i="1" dirty="0">
                <a:latin typeface="Segoe UI" panose="020B0502040204020203" pitchFamily="34" charset="0"/>
                <a:cs typeface="Segoe UI" panose="020B0502040204020203" pitchFamily="34" charset="0"/>
              </a:rPr>
              <a:t>MAKHOA</a:t>
            </a:r>
            <a:r>
              <a:rPr lang="en-US" sz="1800" dirty="0">
                <a:latin typeface="Segoe UI" panose="020B0502040204020203" pitchFamily="34" charset="0"/>
                <a:cs typeface="Segoe UI" panose="020B0502040204020203" pitchFamily="34" charset="0"/>
              </a:rPr>
              <a:t>)</a:t>
            </a:r>
            <a:endParaRPr lang="en-US" sz="1800" dirty="0">
              <a:latin typeface="Segoe UI" panose="020B0502040204020203" pitchFamily="34" charset="0"/>
              <a:cs typeface="Segoe UI" panose="020B0502040204020203" pitchFamily="34" charset="0"/>
            </a:endParaRPr>
          </a:p>
          <a:p>
            <a:pPr>
              <a:lnSpc>
                <a:spcPct val="150000"/>
              </a:lnSpc>
            </a:pPr>
            <a:r>
              <a:rPr lang="en-US" sz="1800" b="1" dirty="0">
                <a:latin typeface="Segoe UI" panose="020B0502040204020203" pitchFamily="34" charset="0"/>
                <a:cs typeface="Segoe UI" panose="020B0502040204020203" pitchFamily="34" charset="0"/>
              </a:rPr>
              <a:t>KETQUA</a:t>
            </a:r>
            <a:r>
              <a:rPr lang="en-US" sz="1800" dirty="0">
                <a:latin typeface="Segoe UI" panose="020B0502040204020203" pitchFamily="34" charset="0"/>
                <a:cs typeface="Segoe UI" panose="020B0502040204020203" pitchFamily="34" charset="0"/>
              </a:rPr>
              <a:t> (</a:t>
            </a:r>
            <a:r>
              <a:rPr lang="en-US" sz="1800" i="1" u="sng" dirty="0">
                <a:latin typeface="Segoe UI" panose="020B0502040204020203" pitchFamily="34" charset="0"/>
                <a:cs typeface="Segoe UI" panose="020B0502040204020203" pitchFamily="34" charset="0"/>
              </a:rPr>
              <a:t>MASV, MAMH</a:t>
            </a:r>
            <a:r>
              <a:rPr lang="en-US" sz="1800" dirty="0">
                <a:latin typeface="Segoe UI" panose="020B0502040204020203" pitchFamily="34" charset="0"/>
                <a:cs typeface="Segoe UI" panose="020B0502040204020203" pitchFamily="34" charset="0"/>
              </a:rPr>
              <a:t>, DIEM)</a:t>
            </a:r>
            <a:endParaRPr lang="en-US" sz="1800" dirty="0">
              <a:latin typeface="Segoe UI" panose="020B0502040204020203" pitchFamily="34" charset="0"/>
              <a:cs typeface="Segoe UI" panose="020B0502040204020203" pitchFamily="34" charset="0"/>
            </a:endParaRPr>
          </a:p>
          <a:p>
            <a:pPr>
              <a:lnSpc>
                <a:spcPct val="150000"/>
              </a:lnSpc>
            </a:pPr>
            <a:r>
              <a:rPr lang="en-US" sz="1800" b="1" dirty="0">
                <a:latin typeface="Segoe UI" panose="020B0502040204020203" pitchFamily="34" charset="0"/>
                <a:cs typeface="Segoe UI" panose="020B0502040204020203" pitchFamily="34" charset="0"/>
              </a:rPr>
              <a:t>DIEUKIEN</a:t>
            </a:r>
            <a:r>
              <a:rPr lang="en-US" sz="1800" dirty="0">
                <a:latin typeface="Segoe UI" panose="020B0502040204020203" pitchFamily="34" charset="0"/>
                <a:cs typeface="Segoe UI" panose="020B0502040204020203" pitchFamily="34" charset="0"/>
              </a:rPr>
              <a:t> (</a:t>
            </a:r>
            <a:r>
              <a:rPr lang="en-US" sz="1800" i="1" u="sng" dirty="0">
                <a:latin typeface="Segoe UI" panose="020B0502040204020203" pitchFamily="34" charset="0"/>
                <a:cs typeface="Segoe UI" panose="020B0502040204020203" pitchFamily="34" charset="0"/>
              </a:rPr>
              <a:t>MAMH, </a:t>
            </a:r>
            <a:r>
              <a:rPr lang="en-US" sz="1800" i="1" u="sng" dirty="0" err="1">
                <a:latin typeface="Segoe UI" panose="020B0502040204020203" pitchFamily="34" charset="0"/>
                <a:cs typeface="Segoe UI" panose="020B0502040204020203" pitchFamily="34" charset="0"/>
              </a:rPr>
              <a:t>MAMHtruoc</a:t>
            </a:r>
            <a:r>
              <a:rPr lang="en-US" sz="1800" dirty="0">
                <a:latin typeface="Segoe UI" panose="020B0502040204020203" pitchFamily="34" charset="0"/>
                <a:cs typeface="Segoe UI" panose="020B0502040204020203" pitchFamily="34" charset="0"/>
              </a:rPr>
              <a:t>)</a:t>
            </a:r>
            <a:endParaRPr lang="en-US" sz="1800" dirty="0">
              <a:latin typeface="Segoe UI" panose="020B0502040204020203" pitchFamily="34" charset="0"/>
              <a:cs typeface="Segoe UI" panose="020B0502040204020203" pitchFamily="34" charset="0"/>
            </a:endParaRPr>
          </a:p>
        </p:txBody>
      </p:sp>
      <p:sp>
        <p:nvSpPr>
          <p:cNvPr id="3" name="Oval 2"/>
          <p:cNvSpPr/>
          <p:nvPr/>
        </p:nvSpPr>
        <p:spPr>
          <a:xfrm>
            <a:off x="2803891" y="1716121"/>
            <a:ext cx="1463040" cy="1026160"/>
          </a:xfrm>
          <a:prstGeom prst="ellipse">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2989531" y="4418769"/>
            <a:ext cx="1348494" cy="1026160"/>
          </a:xfrm>
          <a:prstGeom prst="ellipse">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p:cNvSpPr/>
          <p:nvPr/>
        </p:nvSpPr>
        <p:spPr>
          <a:xfrm>
            <a:off x="3048149" y="3054765"/>
            <a:ext cx="1233948" cy="1047278"/>
          </a:xfrm>
          <a:prstGeom prst="ellipse">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1328395" y="3941613"/>
            <a:ext cx="1233948" cy="1047278"/>
          </a:xfrm>
          <a:prstGeom prst="ellipse">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p:cNvSpPr/>
          <p:nvPr/>
        </p:nvSpPr>
        <p:spPr>
          <a:xfrm>
            <a:off x="4718751" y="3949803"/>
            <a:ext cx="1233948" cy="1047278"/>
          </a:xfrm>
          <a:prstGeom prst="ellipse">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anim calcmode="lin" valueType="num">
                                      <p:cBhvr>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14" dur="50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heel(1)">
                                      <p:cBhvr>
                                        <p:cTn id="19" dur="1000"/>
                                        <p:tgtEl>
                                          <p:spTgt spid="14"/>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9">
                                            <p:txEl>
                                              <p:pRg st="2" end="2"/>
                                            </p:txEl>
                                          </p:spTgt>
                                        </p:tgtEl>
                                        <p:attrNameLst>
                                          <p:attrName>style.visibility</p:attrName>
                                        </p:attrNameLst>
                                      </p:cBhvr>
                                      <p:to>
                                        <p:strVal val="visible"/>
                                      </p:to>
                                    </p:set>
                                    <p:animEffect transition="in" filter="fade">
                                      <p:cBhvr>
                                        <p:cTn id="24" dur="1000"/>
                                        <p:tgtEl>
                                          <p:spTgt spid="9">
                                            <p:txEl>
                                              <p:pRg st="2" end="2"/>
                                            </p:txEl>
                                          </p:spTgt>
                                        </p:tgtEl>
                                      </p:cBhvr>
                                    </p:animEffect>
                                    <p:anim calcmode="lin" valueType="num">
                                      <p:cBhvr>
                                        <p:cTn id="25"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1" presetClass="entr" presetSubtype="1"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wheel(1)">
                                      <p:cBhvr>
                                        <p:cTn id="31" dur="1000"/>
                                        <p:tgtEl>
                                          <p:spTgt spid="18"/>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9">
                                            <p:txEl>
                                              <p:pRg st="3" end="3"/>
                                            </p:txEl>
                                          </p:spTgt>
                                        </p:tgtEl>
                                        <p:attrNameLst>
                                          <p:attrName>style.visibility</p:attrName>
                                        </p:attrNameLst>
                                      </p:cBhvr>
                                      <p:to>
                                        <p:strVal val="visible"/>
                                      </p:to>
                                    </p:set>
                                    <p:animEffect transition="in" filter="fade">
                                      <p:cBhvr>
                                        <p:cTn id="36" dur="1000"/>
                                        <p:tgtEl>
                                          <p:spTgt spid="9">
                                            <p:txEl>
                                              <p:pRg st="3" end="3"/>
                                            </p:txEl>
                                          </p:spTgt>
                                        </p:tgtEl>
                                      </p:cBhvr>
                                    </p:animEffect>
                                    <p:anim calcmode="lin" valueType="num">
                                      <p:cBhvr>
                                        <p:cTn id="37" dur="10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38" dur="1000" fill="hold"/>
                                        <p:tgtEl>
                                          <p:spTgt spid="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1" presetClass="entr" presetSubtype="1"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wheel(1)">
                                      <p:cBhvr>
                                        <p:cTn id="43" dur="1000"/>
                                        <p:tgtEl>
                                          <p:spTgt spid="12"/>
                                        </p:tgtEl>
                                      </p:cBhvr>
                                    </p:animEffect>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9">
                                            <p:txEl>
                                              <p:pRg st="4" end="4"/>
                                            </p:txEl>
                                          </p:spTgt>
                                        </p:tgtEl>
                                        <p:attrNameLst>
                                          <p:attrName>style.visibility</p:attrName>
                                        </p:attrNameLst>
                                      </p:cBhvr>
                                      <p:to>
                                        <p:strVal val="visible"/>
                                      </p:to>
                                    </p:set>
                                    <p:animEffect transition="in" filter="fade">
                                      <p:cBhvr>
                                        <p:cTn id="48" dur="1000"/>
                                        <p:tgtEl>
                                          <p:spTgt spid="9">
                                            <p:txEl>
                                              <p:pRg st="4" end="4"/>
                                            </p:txEl>
                                          </p:spTgt>
                                        </p:tgtEl>
                                      </p:cBhvr>
                                    </p:animEffect>
                                    <p:anim calcmode="lin" valueType="num">
                                      <p:cBhvr>
                                        <p:cTn id="49" dur="1000" fill="hold"/>
                                        <p:tgtEl>
                                          <p:spTgt spid="9">
                                            <p:txEl>
                                              <p:pRg st="4" end="4"/>
                                            </p:txEl>
                                          </p:spTgt>
                                        </p:tgtEl>
                                        <p:attrNameLst>
                                          <p:attrName>ppt_x</p:attrName>
                                        </p:attrNameLst>
                                      </p:cBhvr>
                                      <p:tavLst>
                                        <p:tav tm="0">
                                          <p:val>
                                            <p:strVal val="#ppt_x"/>
                                          </p:val>
                                        </p:tav>
                                        <p:tav tm="100000">
                                          <p:val>
                                            <p:strVal val="#ppt_x"/>
                                          </p:val>
                                        </p:tav>
                                      </p:tavLst>
                                    </p:anim>
                                    <p:anim calcmode="lin" valueType="num">
                                      <p:cBhvr>
                                        <p:cTn id="50" dur="1000" fill="hold"/>
                                        <p:tgtEl>
                                          <p:spTgt spid="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1" presetClass="entr" presetSubtype="1"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wheel(1)">
                                      <p:cBhvr>
                                        <p:cTn id="55" dur="1000"/>
                                        <p:tgtEl>
                                          <p:spTgt spid="13"/>
                                        </p:tgtEl>
                                      </p:cBhvr>
                                    </p:animEffect>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nodeType="clickEffect">
                                  <p:stCondLst>
                                    <p:cond delay="0"/>
                                  </p:stCondLst>
                                  <p:childTnLst>
                                    <p:set>
                                      <p:cBhvr>
                                        <p:cTn id="59" dur="1" fill="hold">
                                          <p:stCondLst>
                                            <p:cond delay="0"/>
                                          </p:stCondLst>
                                        </p:cTn>
                                        <p:tgtEl>
                                          <p:spTgt spid="9">
                                            <p:txEl>
                                              <p:pRg st="5" end="5"/>
                                            </p:txEl>
                                          </p:spTgt>
                                        </p:tgtEl>
                                        <p:attrNameLst>
                                          <p:attrName>style.visibility</p:attrName>
                                        </p:attrNameLst>
                                      </p:cBhvr>
                                      <p:to>
                                        <p:strVal val="visible"/>
                                      </p:to>
                                    </p:set>
                                    <p:animEffect transition="in" filter="fade">
                                      <p:cBhvr>
                                        <p:cTn id="60" dur="1000"/>
                                        <p:tgtEl>
                                          <p:spTgt spid="9">
                                            <p:txEl>
                                              <p:pRg st="5" end="5"/>
                                            </p:txEl>
                                          </p:spTgt>
                                        </p:tgtEl>
                                      </p:cBhvr>
                                    </p:animEffect>
                                    <p:anim calcmode="lin" valueType="num">
                                      <p:cBhvr>
                                        <p:cTn id="61" dur="1000" fill="hold"/>
                                        <p:tgtEl>
                                          <p:spTgt spid="9">
                                            <p:txEl>
                                              <p:pRg st="5" end="5"/>
                                            </p:txEl>
                                          </p:spTgt>
                                        </p:tgtEl>
                                        <p:attrNameLst>
                                          <p:attrName>ppt_x</p:attrName>
                                        </p:attrNameLst>
                                      </p:cBhvr>
                                      <p:tavLst>
                                        <p:tav tm="0">
                                          <p:val>
                                            <p:strVal val="#ppt_x"/>
                                          </p:val>
                                        </p:tav>
                                        <p:tav tm="100000">
                                          <p:val>
                                            <p:strVal val="#ppt_x"/>
                                          </p:val>
                                        </p:tav>
                                      </p:tavLst>
                                    </p:anim>
                                    <p:anim calcmode="lin" valueType="num">
                                      <p:cBhvr>
                                        <p:cTn id="62" dur="1000" fill="hold"/>
                                        <p:tgtEl>
                                          <p:spTgt spid="9">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2" grpId="0" animBg="1"/>
      <p:bldP spid="13" grpId="0" animBg="1"/>
      <p:bldP spid="14" grpId="0" animBg="1"/>
      <p:bldP spid="1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3"/>
          <p:cNvSpPr txBox="1">
            <a:spLocks noGrp="1"/>
          </p:cNvSpPr>
          <p:nvPr>
            <p:ph type="title"/>
          </p:nvPr>
        </p:nvSpPr>
        <p:spPr>
          <a:xfrm>
            <a:off x="635479" y="330621"/>
            <a:ext cx="10921042" cy="82531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1238F"/>
              </a:buClr>
              <a:buSzPts val="4000"/>
              <a:buFont typeface="Quattrocento Sans" panose="020B0502050000020003"/>
              <a:buNone/>
            </a:pPr>
            <a:r>
              <a:rPr lang="en-US" sz="4000" b="1" dirty="0" err="1">
                <a:solidFill>
                  <a:srgbClr val="01238F"/>
                </a:solidFill>
                <a:latin typeface="Segoe UI" panose="020B0502040204020203" pitchFamily="34" charset="0"/>
                <a:cs typeface="Segoe UI" panose="020B0502040204020203" pitchFamily="34" charset="0"/>
                <a:sym typeface="Quattrocento Sans" panose="020B0502050000020003"/>
              </a:rPr>
              <a:t>Chuyển</a:t>
            </a:r>
            <a:r>
              <a:rPr lang="en-US" sz="4000" b="1" dirty="0">
                <a:solidFill>
                  <a:srgbClr val="01238F"/>
                </a:solidFill>
                <a:latin typeface="Segoe UI" panose="020B0502040204020203" pitchFamily="34" charset="0"/>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cs typeface="Segoe UI" panose="020B0502040204020203" pitchFamily="34" charset="0"/>
                <a:sym typeface="Quattrocento Sans" panose="020B0502050000020003"/>
              </a:rPr>
              <a:t>mô</a:t>
            </a:r>
            <a:r>
              <a:rPr lang="en-US" sz="4000" b="1" dirty="0">
                <a:solidFill>
                  <a:srgbClr val="01238F"/>
                </a:solidFill>
                <a:latin typeface="Segoe UI" panose="020B0502040204020203" pitchFamily="34" charset="0"/>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cs typeface="Segoe UI" panose="020B0502040204020203" pitchFamily="34" charset="0"/>
                <a:sym typeface="Quattrocento Sans" panose="020B0502050000020003"/>
              </a:rPr>
              <a:t>hình</a:t>
            </a:r>
            <a:r>
              <a:rPr lang="en-US" sz="4000" b="1" dirty="0">
                <a:solidFill>
                  <a:srgbClr val="01238F"/>
                </a:solidFill>
                <a:latin typeface="Segoe UI" panose="020B0502040204020203" pitchFamily="34" charset="0"/>
                <a:cs typeface="Segoe UI" panose="020B0502040204020203" pitchFamily="34" charset="0"/>
                <a:sym typeface="Quattrocento Sans" panose="020B0502050000020003"/>
              </a:rPr>
              <a:t> ERD sang </a:t>
            </a:r>
            <a:r>
              <a:rPr lang="en-US" sz="4000" b="1" dirty="0" err="1">
                <a:solidFill>
                  <a:srgbClr val="01238F"/>
                </a:solidFill>
                <a:latin typeface="Segoe UI" panose="020B0502040204020203" pitchFamily="34" charset="0"/>
                <a:cs typeface="Segoe UI" panose="020B0502040204020203" pitchFamily="34" charset="0"/>
                <a:sym typeface="Quattrocento Sans" panose="020B0502050000020003"/>
              </a:rPr>
              <a:t>mô</a:t>
            </a:r>
            <a:r>
              <a:rPr lang="en-US" sz="4000" b="1" dirty="0">
                <a:solidFill>
                  <a:srgbClr val="01238F"/>
                </a:solidFill>
                <a:latin typeface="Segoe UI" panose="020B0502040204020203" pitchFamily="34" charset="0"/>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cs typeface="Segoe UI" panose="020B0502040204020203" pitchFamily="34" charset="0"/>
                <a:sym typeface="Quattrocento Sans" panose="020B0502050000020003"/>
              </a:rPr>
              <a:t>hình</a:t>
            </a:r>
            <a:r>
              <a:rPr lang="en-US" sz="4000" b="1" dirty="0">
                <a:solidFill>
                  <a:srgbClr val="01238F"/>
                </a:solidFill>
                <a:latin typeface="Segoe UI" panose="020B0502040204020203" pitchFamily="34" charset="0"/>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cs typeface="Segoe UI" panose="020B0502040204020203" pitchFamily="34" charset="0"/>
                <a:sym typeface="Quattrocento Sans" panose="020B0502050000020003"/>
              </a:rPr>
              <a:t>quan</a:t>
            </a:r>
            <a:r>
              <a:rPr lang="en-US" sz="4000" b="1" dirty="0">
                <a:solidFill>
                  <a:srgbClr val="01238F"/>
                </a:solidFill>
                <a:latin typeface="Segoe UI" panose="020B0502040204020203" pitchFamily="34" charset="0"/>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cs typeface="Segoe UI" panose="020B0502040204020203" pitchFamily="34" charset="0"/>
                <a:sym typeface="Quattrocento Sans" panose="020B0502050000020003"/>
              </a:rPr>
              <a:t>hệ</a:t>
            </a:r>
            <a:endParaRPr dirty="0">
              <a:latin typeface="Segoe UI" panose="020B0502040204020203" pitchFamily="34" charset="0"/>
              <a:cs typeface="Segoe UI" panose="020B0502040204020203" pitchFamily="34" charset="0"/>
            </a:endParaRPr>
          </a:p>
        </p:txBody>
      </p:sp>
      <p:sp>
        <p:nvSpPr>
          <p:cNvPr id="123" name="Google Shape;123;p3"/>
          <p:cNvSpPr txBox="1">
            <a:spLocks noGrp="1"/>
          </p:cNvSpPr>
          <p:nvPr>
            <p:ph type="sldNum" idx="12"/>
          </p:nvPr>
        </p:nvSpPr>
        <p:spPr>
          <a:xfrm>
            <a:off x="4724400" y="6527379"/>
            <a:ext cx="2743200" cy="330621"/>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vi-VN" sz="1600" b="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fld>
            <a:endParaRPr sz="16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endParaRPr>
          </a:p>
        </p:txBody>
      </p:sp>
      <p:pic>
        <p:nvPicPr>
          <p:cNvPr id="124" name="Google Shape;124;p3"/>
          <p:cNvPicPr preferRelativeResize="0"/>
          <p:nvPr/>
        </p:nvPicPr>
        <p:blipFill rotWithShape="1">
          <a:blip r:embed="rId1"/>
          <a:srcRect/>
          <a:stretch>
            <a:fillRect/>
          </a:stretch>
        </p:blipFill>
        <p:spPr>
          <a:xfrm>
            <a:off x="9911750" y="4651893"/>
            <a:ext cx="1900257" cy="1869558"/>
          </a:xfrm>
          <a:prstGeom prst="rect">
            <a:avLst/>
          </a:prstGeom>
          <a:noFill/>
          <a:ln>
            <a:noFill/>
          </a:ln>
        </p:spPr>
      </p:pic>
      <p:pic>
        <p:nvPicPr>
          <p:cNvPr id="2" name="Hình ảnh 6"/>
          <p:cNvPicPr>
            <a:picLocks noChangeAspect="1"/>
          </p:cNvPicPr>
          <p:nvPr/>
        </p:nvPicPr>
        <p:blipFill>
          <a:blip r:embed="rId2"/>
          <a:stretch>
            <a:fillRect/>
          </a:stretch>
        </p:blipFill>
        <p:spPr>
          <a:xfrm>
            <a:off x="790142" y="1251110"/>
            <a:ext cx="7700194" cy="4928124"/>
          </a:xfrm>
          <a:prstGeom prst="rect">
            <a:avLst/>
          </a:prstGeom>
          <a:ln w="38100">
            <a:noFill/>
          </a:ln>
        </p:spPr>
      </p:pic>
      <p:sp>
        <p:nvSpPr>
          <p:cNvPr id="4" name="Tiêu đề phụ 6"/>
          <p:cNvSpPr>
            <a:spLocks noGrp="1"/>
          </p:cNvSpPr>
          <p:nvPr/>
        </p:nvSpPr>
        <p:spPr>
          <a:xfrm>
            <a:off x="5105819" y="4006990"/>
            <a:ext cx="6063628" cy="1979709"/>
          </a:xfrm>
          <a:prstGeom prst="rect">
            <a:avLst/>
          </a:prstGeom>
          <a:ln w="19050">
            <a:solidFill>
              <a:srgbClr val="00B0F0"/>
            </a:solidFill>
          </a:ln>
        </p:spPr>
        <p:txBody>
          <a:bodyPr wrap="square" lIns="0" tIns="0" rIns="0" bIns="0">
            <a:spAutoFit/>
          </a:bodyPr>
          <a:lstStyle>
            <a:lvl1pPr marL="0">
              <a:defRPr sz="3000" b="0" i="1">
                <a:solidFill>
                  <a:srgbClr val="333E50"/>
                </a:solidFill>
                <a:latin typeface="Segoe UI" panose="020B0502040204020203"/>
                <a:ea typeface="+mn-ea"/>
                <a:cs typeface="Segoe UI" panose="020B0502040204020203"/>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z="2400" b="1" i="0"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en-US" sz="2400" b="1" i="0" dirty="0" err="1">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Bài</a:t>
            </a:r>
            <a:r>
              <a:rPr lang="en-US" sz="2400" b="1" i="0"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en-US" sz="2400" b="1" i="0" dirty="0" err="1">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tập</a:t>
            </a:r>
            <a:r>
              <a:rPr lang="vi-VN" sz="2400" b="1" i="0"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en-US" sz="2400" b="1" i="0"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2:</a:t>
            </a:r>
            <a:r>
              <a:rPr lang="vi-VN" sz="2400" b="1" i="0"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endParaRPr lang="en-US" sz="2400" b="1" i="0" dirty="0"/>
          </a:p>
          <a:p>
            <a:pPr>
              <a:lnSpc>
                <a:spcPct val="150000"/>
              </a:lnSpc>
            </a:pPr>
            <a:r>
              <a:rPr lang="en-US" sz="1800" b="1" i="0" dirty="0"/>
              <a:t>  CHUNGCHI </a:t>
            </a:r>
            <a:r>
              <a:rPr lang="en-US" sz="1800" i="0" dirty="0"/>
              <a:t>(</a:t>
            </a:r>
            <a:r>
              <a:rPr lang="en-US" sz="1800" i="0" u="sng" dirty="0"/>
              <a:t>MACC</a:t>
            </a:r>
            <a:r>
              <a:rPr lang="en-US" sz="1800" i="0" dirty="0"/>
              <a:t>, TENCC, TONGSOTINCHI, HOCPHI)</a:t>
            </a:r>
            <a:endParaRPr lang="en-US" sz="1800" i="0" dirty="0"/>
          </a:p>
          <a:p>
            <a:pPr>
              <a:lnSpc>
                <a:spcPct val="150000"/>
              </a:lnSpc>
            </a:pPr>
            <a:r>
              <a:rPr lang="en-US" sz="1800" b="1" i="0" dirty="0"/>
              <a:t>  MONHOC</a:t>
            </a:r>
            <a:r>
              <a:rPr lang="en-US" sz="1800" i="0" dirty="0"/>
              <a:t> (</a:t>
            </a:r>
            <a:r>
              <a:rPr lang="en-US" sz="1800" i="0" u="sng" dirty="0"/>
              <a:t>MAMH</a:t>
            </a:r>
            <a:r>
              <a:rPr lang="en-US" sz="1800" i="0" dirty="0"/>
              <a:t>,TENMH, SOTCMH)</a:t>
            </a:r>
            <a:endParaRPr lang="en-US" sz="1800" i="0" dirty="0"/>
          </a:p>
          <a:p>
            <a:pPr>
              <a:lnSpc>
                <a:spcPct val="150000"/>
              </a:lnSpc>
            </a:pPr>
            <a:r>
              <a:rPr lang="en-US" sz="1800" b="1" i="0" dirty="0"/>
              <a:t>  LOP</a:t>
            </a:r>
            <a:r>
              <a:rPr lang="en-US" sz="1800" i="0" dirty="0"/>
              <a:t> (</a:t>
            </a:r>
            <a:r>
              <a:rPr lang="en-US" sz="1800" i="0" u="sng" dirty="0"/>
              <a:t>MALH</a:t>
            </a:r>
            <a:r>
              <a:rPr lang="en-US" sz="1800" i="0" dirty="0"/>
              <a:t>, TENLOP, NGAYBD, NGAYKT, SOHVTD, </a:t>
            </a:r>
            <a:r>
              <a:rPr lang="en-US" sz="1800" dirty="0"/>
              <a:t>MACC</a:t>
            </a:r>
            <a:r>
              <a:rPr lang="en-US" sz="1800" i="0" dirty="0"/>
              <a:t>)</a:t>
            </a:r>
            <a:endParaRPr lang="en-US" sz="1800" i="0" dirty="0"/>
          </a:p>
          <a:p>
            <a:pPr>
              <a:lnSpc>
                <a:spcPct val="150000"/>
              </a:lnSpc>
            </a:pPr>
            <a:r>
              <a:rPr lang="en-US" sz="1800" i="0" dirty="0"/>
              <a:t>  </a:t>
            </a:r>
            <a:r>
              <a:rPr lang="en-US" sz="1800" b="1" i="0" dirty="0"/>
              <a:t>CHUNGCHI_MONHOC </a:t>
            </a:r>
            <a:r>
              <a:rPr lang="en-US" sz="1800" i="0" dirty="0"/>
              <a:t>(</a:t>
            </a:r>
            <a:r>
              <a:rPr lang="en-US" sz="1800" u="sng" dirty="0"/>
              <a:t>MACC, MAMH</a:t>
            </a:r>
            <a:r>
              <a:rPr lang="en-US" sz="1800" i="0" dirty="0"/>
              <a:t>)</a:t>
            </a:r>
            <a:endParaRPr lang="en-US" sz="1800" b="1" i="0" dirty="0"/>
          </a:p>
        </p:txBody>
      </p:sp>
      <p:sp>
        <p:nvSpPr>
          <p:cNvPr id="17" name="Oval 16"/>
          <p:cNvSpPr/>
          <p:nvPr/>
        </p:nvSpPr>
        <p:spPr>
          <a:xfrm>
            <a:off x="2048810" y="2102300"/>
            <a:ext cx="1767460" cy="1158335"/>
          </a:xfrm>
          <a:prstGeom prst="ellipse">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4312281" y="2252924"/>
            <a:ext cx="1240457" cy="883566"/>
          </a:xfrm>
          <a:prstGeom prst="ellipse">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p:cNvSpPr/>
          <p:nvPr/>
        </p:nvSpPr>
        <p:spPr>
          <a:xfrm>
            <a:off x="5650979" y="2202729"/>
            <a:ext cx="1767459" cy="1158335"/>
          </a:xfrm>
          <a:prstGeom prst="ellipse">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2058437" y="4337574"/>
            <a:ext cx="1767459" cy="1044293"/>
          </a:xfrm>
          <a:prstGeom prst="ellipse">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heel(1)">
                                      <p:cBhvr>
                                        <p:cTn id="7" dur="10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1000"/>
                                        <p:tgtEl>
                                          <p:spTgt spid="4">
                                            <p:txEl>
                                              <p:pRg st="1" end="1"/>
                                            </p:txEl>
                                          </p:spTgt>
                                        </p:tgtEl>
                                      </p:cBhvr>
                                    </p:animEffect>
                                    <p:anim calcmode="lin" valueType="num">
                                      <p:cBhvr>
                                        <p:cTn id="13"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heel(1)">
                                      <p:cBhvr>
                                        <p:cTn id="19" dur="1000"/>
                                        <p:tgtEl>
                                          <p:spTgt spid="19"/>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1000"/>
                                        <p:tgtEl>
                                          <p:spTgt spid="4">
                                            <p:txEl>
                                              <p:pRg st="2" end="2"/>
                                            </p:txEl>
                                          </p:spTgt>
                                        </p:tgtEl>
                                      </p:cBhvr>
                                    </p:animEffect>
                                    <p:anim calcmode="lin" valueType="num">
                                      <p:cBhvr>
                                        <p:cTn id="2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1" presetClass="entr" presetSubtype="1"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wheel(1)">
                                      <p:cBhvr>
                                        <p:cTn id="31" dur="1000"/>
                                        <p:tgtEl>
                                          <p:spTgt spid="20"/>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4">
                                            <p:txEl>
                                              <p:pRg st="3" end="3"/>
                                            </p:txEl>
                                          </p:spTgt>
                                        </p:tgtEl>
                                        <p:attrNameLst>
                                          <p:attrName>style.visibility</p:attrName>
                                        </p:attrNameLst>
                                      </p:cBhvr>
                                      <p:to>
                                        <p:strVal val="visible"/>
                                      </p:to>
                                    </p:set>
                                    <p:animEffect transition="in" filter="fade">
                                      <p:cBhvr>
                                        <p:cTn id="36" dur="1000"/>
                                        <p:tgtEl>
                                          <p:spTgt spid="4">
                                            <p:txEl>
                                              <p:pRg st="3" end="3"/>
                                            </p:txEl>
                                          </p:spTgt>
                                        </p:tgtEl>
                                      </p:cBhvr>
                                    </p:animEffect>
                                    <p:anim calcmode="lin" valueType="num">
                                      <p:cBhvr>
                                        <p:cTn id="37"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8"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1" presetClass="entr" presetSubtype="1"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wheel(1)">
                                      <p:cBhvr>
                                        <p:cTn id="43" dur="1000"/>
                                        <p:tgtEl>
                                          <p:spTgt spid="18"/>
                                        </p:tgtEl>
                                      </p:cBhvr>
                                    </p:animEffect>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4">
                                            <p:txEl>
                                              <p:pRg st="4" end="4"/>
                                            </p:txEl>
                                          </p:spTgt>
                                        </p:tgtEl>
                                        <p:attrNameLst>
                                          <p:attrName>style.visibility</p:attrName>
                                        </p:attrNameLst>
                                      </p:cBhvr>
                                      <p:to>
                                        <p:strVal val="visible"/>
                                      </p:to>
                                    </p:set>
                                    <p:animEffect transition="in" filter="fade">
                                      <p:cBhvr>
                                        <p:cTn id="48" dur="1000"/>
                                        <p:tgtEl>
                                          <p:spTgt spid="4">
                                            <p:txEl>
                                              <p:pRg st="4" end="4"/>
                                            </p:txEl>
                                          </p:spTgt>
                                        </p:tgtEl>
                                      </p:cBhvr>
                                    </p:animEffect>
                                    <p:anim calcmode="lin" valueType="num">
                                      <p:cBhvr>
                                        <p:cTn id="49"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50"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3"/>
          <p:cNvSpPr txBox="1">
            <a:spLocks noGrp="1"/>
          </p:cNvSpPr>
          <p:nvPr>
            <p:ph type="title"/>
          </p:nvPr>
        </p:nvSpPr>
        <p:spPr>
          <a:xfrm>
            <a:off x="635479" y="330621"/>
            <a:ext cx="10921042" cy="82531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1238F"/>
              </a:buClr>
              <a:buSzPts val="4000"/>
              <a:buFont typeface="Quattrocento Sans" panose="020B0502050000020003"/>
              <a:buNone/>
            </a:pPr>
            <a:r>
              <a:rPr lang="en-US" sz="4000" b="1" dirty="0" err="1">
                <a:solidFill>
                  <a:srgbClr val="01238F"/>
                </a:solidFill>
                <a:latin typeface="Segoe UI" panose="020B0502040204020203" pitchFamily="34" charset="0"/>
                <a:cs typeface="Segoe UI" panose="020B0502040204020203" pitchFamily="34" charset="0"/>
                <a:sym typeface="Quattrocento Sans" panose="020B0502050000020003"/>
              </a:rPr>
              <a:t>Chuyển</a:t>
            </a:r>
            <a:r>
              <a:rPr lang="en-US" sz="4000" b="1" dirty="0">
                <a:solidFill>
                  <a:srgbClr val="01238F"/>
                </a:solidFill>
                <a:latin typeface="Segoe UI" panose="020B0502040204020203" pitchFamily="34" charset="0"/>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cs typeface="Segoe UI" panose="020B0502040204020203" pitchFamily="34" charset="0"/>
                <a:sym typeface="Quattrocento Sans" panose="020B0502050000020003"/>
              </a:rPr>
              <a:t>mô</a:t>
            </a:r>
            <a:r>
              <a:rPr lang="en-US" sz="4000" b="1" dirty="0">
                <a:solidFill>
                  <a:srgbClr val="01238F"/>
                </a:solidFill>
                <a:latin typeface="Segoe UI" panose="020B0502040204020203" pitchFamily="34" charset="0"/>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cs typeface="Segoe UI" panose="020B0502040204020203" pitchFamily="34" charset="0"/>
                <a:sym typeface="Quattrocento Sans" panose="020B0502050000020003"/>
              </a:rPr>
              <a:t>hình</a:t>
            </a:r>
            <a:r>
              <a:rPr lang="en-US" sz="4000" b="1" dirty="0">
                <a:solidFill>
                  <a:srgbClr val="01238F"/>
                </a:solidFill>
                <a:latin typeface="Segoe UI" panose="020B0502040204020203" pitchFamily="34" charset="0"/>
                <a:cs typeface="Segoe UI" panose="020B0502040204020203" pitchFamily="34" charset="0"/>
                <a:sym typeface="Quattrocento Sans" panose="020B0502050000020003"/>
              </a:rPr>
              <a:t> ERD sang </a:t>
            </a:r>
            <a:r>
              <a:rPr lang="en-US" sz="4000" b="1" dirty="0" err="1">
                <a:solidFill>
                  <a:srgbClr val="01238F"/>
                </a:solidFill>
                <a:latin typeface="Segoe UI" panose="020B0502040204020203" pitchFamily="34" charset="0"/>
                <a:cs typeface="Segoe UI" panose="020B0502040204020203" pitchFamily="34" charset="0"/>
                <a:sym typeface="Quattrocento Sans" panose="020B0502050000020003"/>
              </a:rPr>
              <a:t>mô</a:t>
            </a:r>
            <a:r>
              <a:rPr lang="en-US" sz="4000" b="1" dirty="0">
                <a:solidFill>
                  <a:srgbClr val="01238F"/>
                </a:solidFill>
                <a:latin typeface="Segoe UI" panose="020B0502040204020203" pitchFamily="34" charset="0"/>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cs typeface="Segoe UI" panose="020B0502040204020203" pitchFamily="34" charset="0"/>
                <a:sym typeface="Quattrocento Sans" panose="020B0502050000020003"/>
              </a:rPr>
              <a:t>hình</a:t>
            </a:r>
            <a:r>
              <a:rPr lang="en-US" sz="4000" b="1" dirty="0">
                <a:solidFill>
                  <a:srgbClr val="01238F"/>
                </a:solidFill>
                <a:latin typeface="Segoe UI" panose="020B0502040204020203" pitchFamily="34" charset="0"/>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cs typeface="Segoe UI" panose="020B0502040204020203" pitchFamily="34" charset="0"/>
                <a:sym typeface="Quattrocento Sans" panose="020B0502050000020003"/>
              </a:rPr>
              <a:t>quan</a:t>
            </a:r>
            <a:r>
              <a:rPr lang="en-US" sz="4000" b="1" dirty="0">
                <a:solidFill>
                  <a:srgbClr val="01238F"/>
                </a:solidFill>
                <a:latin typeface="Segoe UI" panose="020B0502040204020203" pitchFamily="34" charset="0"/>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cs typeface="Segoe UI" panose="020B0502040204020203" pitchFamily="34" charset="0"/>
                <a:sym typeface="Quattrocento Sans" panose="020B0502050000020003"/>
              </a:rPr>
              <a:t>hệ</a:t>
            </a:r>
            <a:endParaRPr dirty="0">
              <a:latin typeface="Segoe UI" panose="020B0502040204020203" pitchFamily="34" charset="0"/>
              <a:cs typeface="Segoe UI" panose="020B0502040204020203" pitchFamily="34" charset="0"/>
            </a:endParaRPr>
          </a:p>
        </p:txBody>
      </p:sp>
      <p:sp>
        <p:nvSpPr>
          <p:cNvPr id="123" name="Google Shape;123;p3"/>
          <p:cNvSpPr txBox="1">
            <a:spLocks noGrp="1"/>
          </p:cNvSpPr>
          <p:nvPr>
            <p:ph type="sldNum" idx="12"/>
          </p:nvPr>
        </p:nvSpPr>
        <p:spPr>
          <a:xfrm>
            <a:off x="4724400" y="6527379"/>
            <a:ext cx="2743200" cy="330621"/>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vi-VN" sz="1600" b="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fld>
            <a:endParaRPr sz="16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endParaRPr>
          </a:p>
        </p:txBody>
      </p:sp>
      <p:pic>
        <p:nvPicPr>
          <p:cNvPr id="124" name="Google Shape;124;p3"/>
          <p:cNvPicPr preferRelativeResize="0"/>
          <p:nvPr/>
        </p:nvPicPr>
        <p:blipFill rotWithShape="1">
          <a:blip r:embed="rId1"/>
          <a:srcRect/>
          <a:stretch>
            <a:fillRect/>
          </a:stretch>
        </p:blipFill>
        <p:spPr>
          <a:xfrm>
            <a:off x="9911750" y="4651893"/>
            <a:ext cx="1900257" cy="1869558"/>
          </a:xfrm>
          <a:prstGeom prst="rect">
            <a:avLst/>
          </a:prstGeom>
          <a:noFill/>
          <a:ln>
            <a:noFill/>
          </a:ln>
        </p:spPr>
      </p:pic>
      <p:pic>
        <p:nvPicPr>
          <p:cNvPr id="3" name="Hình ảnh 4"/>
          <p:cNvPicPr>
            <a:picLocks noChangeAspect="1"/>
          </p:cNvPicPr>
          <p:nvPr/>
        </p:nvPicPr>
        <p:blipFill>
          <a:blip r:embed="rId2"/>
          <a:stretch>
            <a:fillRect/>
          </a:stretch>
        </p:blipFill>
        <p:spPr>
          <a:xfrm>
            <a:off x="556821" y="1297858"/>
            <a:ext cx="7502021" cy="5223593"/>
          </a:xfrm>
          <a:prstGeom prst="rect">
            <a:avLst/>
          </a:prstGeom>
        </p:spPr>
      </p:pic>
      <p:sp>
        <p:nvSpPr>
          <p:cNvPr id="4" name="Tiêu đề phụ 6"/>
          <p:cNvSpPr>
            <a:spLocks noGrp="1"/>
          </p:cNvSpPr>
          <p:nvPr/>
        </p:nvSpPr>
        <p:spPr>
          <a:xfrm>
            <a:off x="5213973" y="3838695"/>
            <a:ext cx="6421206" cy="1979709"/>
          </a:xfrm>
          <a:prstGeom prst="rect">
            <a:avLst/>
          </a:prstGeom>
          <a:ln w="19050">
            <a:solidFill>
              <a:srgbClr val="00B0F0"/>
            </a:solidFill>
          </a:ln>
        </p:spPr>
        <p:txBody>
          <a:bodyPr wrap="square" lIns="0" tIns="0" rIns="0" bIns="0">
            <a:spAutoFit/>
          </a:bodyPr>
          <a:lstStyle>
            <a:lvl1pPr marL="0">
              <a:defRPr sz="3000" b="0" i="1">
                <a:solidFill>
                  <a:srgbClr val="333E50"/>
                </a:solidFill>
                <a:latin typeface="Segoe UI" panose="020B0502040204020203"/>
                <a:ea typeface="+mn-ea"/>
                <a:cs typeface="Segoe UI" panose="020B0502040204020203"/>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z="2400" b="1" i="0"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en-US" sz="2400" b="1" i="0" dirty="0" err="1">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Bài</a:t>
            </a:r>
            <a:r>
              <a:rPr lang="en-US" sz="2400" b="1" i="0"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en-US" sz="2400" b="1" i="0" dirty="0" err="1">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tập</a:t>
            </a:r>
            <a:r>
              <a:rPr lang="vi-VN" sz="2400" b="1" i="0"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en-US" sz="2400" b="1" i="0"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3:</a:t>
            </a:r>
            <a:r>
              <a:rPr lang="vi-VN" sz="2400" b="1" i="0"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endParaRPr lang="en-US" sz="2400" b="1" i="0" dirty="0"/>
          </a:p>
          <a:p>
            <a:pPr>
              <a:lnSpc>
                <a:spcPct val="150000"/>
              </a:lnSpc>
            </a:pPr>
            <a:r>
              <a:rPr lang="en-US" sz="1800" b="1" i="0" dirty="0"/>
              <a:t>  NHANVIEN</a:t>
            </a:r>
            <a:r>
              <a:rPr lang="en-US" sz="1800" i="0" dirty="0"/>
              <a:t> (</a:t>
            </a:r>
            <a:r>
              <a:rPr lang="en-US" sz="1800" i="0" u="sng" dirty="0"/>
              <a:t>MANV</a:t>
            </a:r>
            <a:r>
              <a:rPr lang="en-US" sz="1800" i="0" dirty="0"/>
              <a:t>, HOTEN, NGSINH, MUCLUONG, </a:t>
            </a:r>
            <a:r>
              <a:rPr lang="en-US" sz="1800" dirty="0"/>
              <a:t>MAPHG</a:t>
            </a:r>
            <a:r>
              <a:rPr lang="en-US" sz="1800" i="0" dirty="0"/>
              <a:t>)</a:t>
            </a:r>
            <a:endParaRPr lang="en-US" sz="1800" i="0" dirty="0"/>
          </a:p>
          <a:p>
            <a:pPr>
              <a:lnSpc>
                <a:spcPct val="150000"/>
              </a:lnSpc>
            </a:pPr>
            <a:r>
              <a:rPr lang="en-US" sz="1800" b="1" i="0" dirty="0"/>
              <a:t>  PHONGBAN </a:t>
            </a:r>
            <a:r>
              <a:rPr lang="en-US" sz="1800" i="0" dirty="0"/>
              <a:t>(</a:t>
            </a:r>
            <a:r>
              <a:rPr lang="en-US" sz="1800" i="0" u="sng" dirty="0"/>
              <a:t>MAPHG</a:t>
            </a:r>
            <a:r>
              <a:rPr lang="en-US" sz="1800" i="0" dirty="0"/>
              <a:t>, TENPHG)</a:t>
            </a:r>
            <a:endParaRPr lang="en-US" sz="1800" b="1" i="0" dirty="0"/>
          </a:p>
          <a:p>
            <a:pPr>
              <a:lnSpc>
                <a:spcPct val="150000"/>
              </a:lnSpc>
            </a:pPr>
            <a:r>
              <a:rPr lang="en-US" sz="1800" b="1" i="0" dirty="0"/>
              <a:t>  KYNANG </a:t>
            </a:r>
            <a:r>
              <a:rPr lang="en-US" sz="1800" i="0" dirty="0"/>
              <a:t>(</a:t>
            </a:r>
            <a:r>
              <a:rPr lang="en-US" sz="1800" i="0" u="sng" dirty="0"/>
              <a:t>MAKN</a:t>
            </a:r>
            <a:r>
              <a:rPr lang="en-US" sz="1800" i="0" dirty="0"/>
              <a:t>, TENKN)</a:t>
            </a:r>
            <a:endParaRPr lang="en-US" sz="1800" i="0" dirty="0"/>
          </a:p>
          <a:p>
            <a:pPr>
              <a:lnSpc>
                <a:spcPct val="150000"/>
              </a:lnSpc>
            </a:pPr>
            <a:r>
              <a:rPr lang="en-US" sz="1800" b="1" i="0" dirty="0"/>
              <a:t>  NV-KN </a:t>
            </a:r>
            <a:r>
              <a:rPr lang="en-US" sz="1800" i="0" dirty="0"/>
              <a:t>(</a:t>
            </a:r>
            <a:r>
              <a:rPr lang="en-US" sz="1800" u="sng" dirty="0"/>
              <a:t>MANV, MAKN</a:t>
            </a:r>
            <a:r>
              <a:rPr lang="en-US" sz="1800" i="0" dirty="0"/>
              <a:t>, MUCDOKYNANG, NGAYDK)</a:t>
            </a:r>
            <a:endParaRPr lang="en-US" sz="1800" i="0" dirty="0"/>
          </a:p>
        </p:txBody>
      </p:sp>
      <p:sp>
        <p:nvSpPr>
          <p:cNvPr id="5" name="Oval 4"/>
          <p:cNvSpPr/>
          <p:nvPr/>
        </p:nvSpPr>
        <p:spPr>
          <a:xfrm>
            <a:off x="1732823" y="2483775"/>
            <a:ext cx="1463040" cy="1026160"/>
          </a:xfrm>
          <a:prstGeom prst="ellipse">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823983" y="3799647"/>
            <a:ext cx="1258463" cy="739824"/>
          </a:xfrm>
          <a:prstGeom prst="ellipse">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p:nvSpPr>
        <p:spPr>
          <a:xfrm>
            <a:off x="5729635" y="2483775"/>
            <a:ext cx="1463040" cy="1026160"/>
          </a:xfrm>
          <a:prstGeom prst="ellipse">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721695" y="4780023"/>
            <a:ext cx="1463040" cy="898030"/>
          </a:xfrm>
          <a:prstGeom prst="ellipse">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1000"/>
                                        <p:tgtEl>
                                          <p:spTgt spid="4">
                                            <p:txEl>
                                              <p:pRg st="1" end="1"/>
                                            </p:txEl>
                                          </p:spTgt>
                                        </p:tgtEl>
                                      </p:cBhvr>
                                    </p:animEffect>
                                    <p:anim calcmode="lin" valueType="num">
                                      <p:cBhvr>
                                        <p:cTn id="13"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heel(1)">
                                      <p:cBhvr>
                                        <p:cTn id="19" dur="10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1000"/>
                                        <p:tgtEl>
                                          <p:spTgt spid="4">
                                            <p:txEl>
                                              <p:pRg st="2" end="2"/>
                                            </p:txEl>
                                          </p:spTgt>
                                        </p:tgtEl>
                                      </p:cBhvr>
                                    </p:animEffect>
                                    <p:anim calcmode="lin" valueType="num">
                                      <p:cBhvr>
                                        <p:cTn id="2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1" presetClass="entr" presetSubtype="1"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heel(1)">
                                      <p:cBhvr>
                                        <p:cTn id="31" dur="10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4">
                                            <p:txEl>
                                              <p:pRg st="3" end="3"/>
                                            </p:txEl>
                                          </p:spTgt>
                                        </p:tgtEl>
                                        <p:attrNameLst>
                                          <p:attrName>style.visibility</p:attrName>
                                        </p:attrNameLst>
                                      </p:cBhvr>
                                      <p:to>
                                        <p:strVal val="visible"/>
                                      </p:to>
                                    </p:set>
                                    <p:animEffect transition="in" filter="fade">
                                      <p:cBhvr>
                                        <p:cTn id="36" dur="1000"/>
                                        <p:tgtEl>
                                          <p:spTgt spid="4">
                                            <p:txEl>
                                              <p:pRg st="3" end="3"/>
                                            </p:txEl>
                                          </p:spTgt>
                                        </p:tgtEl>
                                      </p:cBhvr>
                                    </p:animEffect>
                                    <p:anim calcmode="lin" valueType="num">
                                      <p:cBhvr>
                                        <p:cTn id="37"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8"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1" presetClass="entr" presetSubtype="1"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wheel(1)">
                                      <p:cBhvr>
                                        <p:cTn id="43" dur="1000"/>
                                        <p:tgtEl>
                                          <p:spTgt spid="9"/>
                                        </p:tgtEl>
                                      </p:cBhvr>
                                    </p:animEffect>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4">
                                            <p:txEl>
                                              <p:pRg st="4" end="4"/>
                                            </p:txEl>
                                          </p:spTgt>
                                        </p:tgtEl>
                                        <p:attrNameLst>
                                          <p:attrName>style.visibility</p:attrName>
                                        </p:attrNameLst>
                                      </p:cBhvr>
                                      <p:to>
                                        <p:strVal val="visible"/>
                                      </p:to>
                                    </p:set>
                                    <p:animEffect transition="in" filter="fade">
                                      <p:cBhvr>
                                        <p:cTn id="48" dur="1000"/>
                                        <p:tgtEl>
                                          <p:spTgt spid="4">
                                            <p:txEl>
                                              <p:pRg st="4" end="4"/>
                                            </p:txEl>
                                          </p:spTgt>
                                        </p:tgtEl>
                                      </p:cBhvr>
                                    </p:animEffect>
                                    <p:anim calcmode="lin" valueType="num">
                                      <p:cBhvr>
                                        <p:cTn id="49"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50"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0" grpId="0" animBg="1"/>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3"/>
          <p:cNvSpPr txBox="1">
            <a:spLocks noGrp="1"/>
          </p:cNvSpPr>
          <p:nvPr>
            <p:ph type="title"/>
          </p:nvPr>
        </p:nvSpPr>
        <p:spPr>
          <a:xfrm>
            <a:off x="868346" y="2610139"/>
            <a:ext cx="10455308" cy="1637721"/>
          </a:xfrm>
          <a:prstGeom prst="rect">
            <a:avLst/>
          </a:prstGeom>
          <a:solidFill>
            <a:schemeClr val="accent3">
              <a:lumMod val="40000"/>
              <a:lumOff val="60000"/>
            </a:schemeClr>
          </a:solidFill>
          <a:ln w="38100">
            <a:solidFill>
              <a:srgbClr val="00B0F0"/>
            </a:solid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1238F"/>
              </a:buClr>
              <a:buSzPts val="4000"/>
              <a:buFont typeface="Quattrocento Sans" panose="020B0502050000020003"/>
              <a:buNone/>
            </a:pP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DẠNG 3: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Viết</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các</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biểu</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thức</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đại</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số</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quan</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hệ</a:t>
            </a:r>
            <a:endParaRPr dirty="0">
              <a:latin typeface="Segoe UI" panose="020B0502040204020203" pitchFamily="34" charset="0"/>
              <a:cs typeface="Segoe UI" panose="020B0502040204020203" pitchFamily="34" charset="0"/>
            </a:endParaRPr>
          </a:p>
        </p:txBody>
      </p:sp>
      <p:sp>
        <p:nvSpPr>
          <p:cNvPr id="123" name="Google Shape;123;p3"/>
          <p:cNvSpPr txBox="1">
            <a:spLocks noGrp="1"/>
          </p:cNvSpPr>
          <p:nvPr>
            <p:ph type="sldNum" idx="12"/>
          </p:nvPr>
        </p:nvSpPr>
        <p:spPr>
          <a:xfrm>
            <a:off x="4724400" y="6527379"/>
            <a:ext cx="2743200" cy="330621"/>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vi-VN" sz="1600" b="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fld>
            <a:endParaRPr sz="16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endParaRPr>
          </a:p>
        </p:txBody>
      </p:sp>
      <p:pic>
        <p:nvPicPr>
          <p:cNvPr id="124" name="Google Shape;124;p3"/>
          <p:cNvPicPr preferRelativeResize="0"/>
          <p:nvPr/>
        </p:nvPicPr>
        <p:blipFill rotWithShape="1">
          <a:blip r:embed="rId1"/>
          <a:srcRect/>
          <a:stretch>
            <a:fillRect/>
          </a:stretch>
        </p:blipFill>
        <p:spPr>
          <a:xfrm>
            <a:off x="9911750" y="4651893"/>
            <a:ext cx="1900257" cy="1869558"/>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3"/>
          <p:cNvSpPr txBox="1">
            <a:spLocks noGrp="1"/>
          </p:cNvSpPr>
          <p:nvPr>
            <p:ph type="title"/>
          </p:nvPr>
        </p:nvSpPr>
        <p:spPr>
          <a:xfrm>
            <a:off x="635479" y="330621"/>
            <a:ext cx="10921042" cy="82531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1238F"/>
              </a:buClr>
              <a:buSzPts val="4000"/>
              <a:buFont typeface="Quattrocento Sans" panose="020B0502050000020003"/>
              <a:buNone/>
            </a:pP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Viết</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các</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biểu</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thức</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đại</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số</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quan</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hệ</a:t>
            </a:r>
            <a:endParaRPr dirty="0">
              <a:latin typeface="Segoe UI" panose="020B0502040204020203" pitchFamily="34" charset="0"/>
              <a:cs typeface="Segoe UI" panose="020B0502040204020203" pitchFamily="34" charset="0"/>
            </a:endParaRPr>
          </a:p>
        </p:txBody>
      </p:sp>
      <p:sp>
        <p:nvSpPr>
          <p:cNvPr id="123" name="Google Shape;123;p3"/>
          <p:cNvSpPr txBox="1">
            <a:spLocks noGrp="1"/>
          </p:cNvSpPr>
          <p:nvPr>
            <p:ph type="sldNum" idx="12"/>
          </p:nvPr>
        </p:nvSpPr>
        <p:spPr>
          <a:xfrm>
            <a:off x="4724400" y="6527379"/>
            <a:ext cx="2743200" cy="330621"/>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vi-VN" sz="1600" b="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fld>
            <a:endParaRPr sz="16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endParaRPr>
          </a:p>
        </p:txBody>
      </p:sp>
      <p:pic>
        <p:nvPicPr>
          <p:cNvPr id="124" name="Google Shape;124;p3"/>
          <p:cNvPicPr preferRelativeResize="0"/>
          <p:nvPr/>
        </p:nvPicPr>
        <p:blipFill rotWithShape="1">
          <a:blip r:embed="rId1"/>
          <a:srcRect/>
          <a:stretch>
            <a:fillRect/>
          </a:stretch>
        </p:blipFill>
        <p:spPr>
          <a:xfrm>
            <a:off x="9911750" y="4651893"/>
            <a:ext cx="1900257" cy="1869558"/>
          </a:xfrm>
          <a:prstGeom prst="rect">
            <a:avLst/>
          </a:prstGeom>
          <a:noFill/>
          <a:ln>
            <a:noFill/>
          </a:ln>
        </p:spPr>
      </p:pic>
      <p:sp>
        <p:nvSpPr>
          <p:cNvPr id="125" name="Google Shape;125;p3"/>
          <p:cNvSpPr txBox="1"/>
          <p:nvPr/>
        </p:nvSpPr>
        <p:spPr>
          <a:xfrm>
            <a:off x="635479" y="1141841"/>
            <a:ext cx="10921042" cy="5109051"/>
          </a:xfrm>
          <a:prstGeom prst="rect">
            <a:avLst/>
          </a:prstGeom>
          <a:noFill/>
          <a:ln>
            <a:noFill/>
          </a:ln>
        </p:spPr>
        <p:txBody>
          <a:bodyPr spcFirstLastPara="1" wrap="square" lIns="91425" tIns="45700" rIns="91425" bIns="45700" anchor="t" anchorCtr="0">
            <a:spAutoFit/>
          </a:bodyPr>
          <a:lstStyle/>
          <a:p>
            <a:pPr algn="just"/>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BÀI TẬP 1:</a:t>
            </a:r>
            <a:r>
              <a:rPr lang="en-US" sz="2000" dirty="0">
                <a:latin typeface="Segoe UI" panose="020B0502040204020203" pitchFamily="34" charset="0"/>
                <a:cs typeface="Segoe UI" panose="020B0502040204020203" pitchFamily="34" charset="0"/>
              </a:rPr>
              <a:t> </a:t>
            </a:r>
            <a:r>
              <a:rPr lang="vi-VN"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Cho lược đồ cơ sở dữ liệu quan hệ “Quản lý món ăn” như sau:</a:t>
            </a:r>
            <a:r>
              <a:rPr lang="vi-VN" sz="16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endParaRPr lang="en-US" sz="16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a:p>
            <a:pPr algn="just">
              <a:lnSpc>
                <a:spcPct val="200000"/>
              </a:lnSpc>
            </a:pPr>
            <a:r>
              <a:rPr lang="vi-VN" sz="1800" b="1" dirty="0">
                <a:latin typeface="Segoe UI" panose="020B0502040204020203" pitchFamily="34" charset="0"/>
                <a:cs typeface="Segoe UI" panose="020B0502040204020203" pitchFamily="34" charset="0"/>
              </a:rPr>
              <a:t>NGLIEU(</a:t>
            </a:r>
            <a:r>
              <a:rPr lang="vi-VN" sz="1800" b="1" u="sng" dirty="0">
                <a:latin typeface="Segoe UI" panose="020B0502040204020203" pitchFamily="34" charset="0"/>
                <a:cs typeface="Segoe UI" panose="020B0502040204020203" pitchFamily="34" charset="0"/>
              </a:rPr>
              <a:t>MaNL</a:t>
            </a:r>
            <a:r>
              <a:rPr lang="vi-VN" sz="1800" b="1" dirty="0">
                <a:latin typeface="Segoe UI" panose="020B0502040204020203" pitchFamily="34" charset="0"/>
                <a:cs typeface="Segoe UI" panose="020B0502040204020203" pitchFamily="34" charset="0"/>
              </a:rPr>
              <a:t>, TenNL, CaloriNL, ProteinNL) </a:t>
            </a:r>
            <a:endParaRPr lang="en-US" sz="1800" b="1" dirty="0">
              <a:latin typeface="Segoe UI" panose="020B0502040204020203" pitchFamily="34" charset="0"/>
              <a:cs typeface="Segoe UI" panose="020B0502040204020203" pitchFamily="34" charset="0"/>
            </a:endParaRPr>
          </a:p>
          <a:p>
            <a:pPr algn="just"/>
            <a:r>
              <a:rPr lang="vi-VN" sz="1800" b="1" dirty="0">
                <a:latin typeface="Segoe UI" panose="020B0502040204020203" pitchFamily="34" charset="0"/>
                <a:cs typeface="Segoe UI" panose="020B0502040204020203" pitchFamily="34" charset="0"/>
              </a:rPr>
              <a:t>Tân từ</a:t>
            </a:r>
            <a:r>
              <a:rPr lang="vi-VN" sz="1800" dirty="0">
                <a:latin typeface="Segoe UI" panose="020B0502040204020203" pitchFamily="34" charset="0"/>
                <a:cs typeface="Segoe UI" panose="020B0502040204020203" pitchFamily="34" charset="0"/>
              </a:rPr>
              <a:t>: mô tả thông tin về nguyên liệu để chế biến món ăn. Mỗi nguyên liệu có một mã số duy nhất, tên và thông tin về các thành phần dinh dưỡng như Calori, Protein của nguyên liệu. Mỗi nguyên liệu có thể dùng chế biến nhiều món ăn. </a:t>
            </a:r>
            <a:endParaRPr lang="en-US" sz="1800" dirty="0">
              <a:latin typeface="Segoe UI" panose="020B0502040204020203" pitchFamily="34" charset="0"/>
              <a:cs typeface="Segoe UI" panose="020B0502040204020203" pitchFamily="34" charset="0"/>
            </a:endParaRPr>
          </a:p>
          <a:p>
            <a:pPr algn="just">
              <a:lnSpc>
                <a:spcPct val="200000"/>
              </a:lnSpc>
            </a:pPr>
            <a:r>
              <a:rPr lang="vi-VN" sz="1800" b="1" dirty="0">
                <a:latin typeface="Segoe UI" panose="020B0502040204020203" pitchFamily="34" charset="0"/>
                <a:cs typeface="Segoe UI" panose="020B0502040204020203" pitchFamily="34" charset="0"/>
              </a:rPr>
              <a:t>MONAN(</a:t>
            </a:r>
            <a:r>
              <a:rPr lang="vi-VN" sz="1800" b="1" u="sng" dirty="0">
                <a:latin typeface="Segoe UI" panose="020B0502040204020203" pitchFamily="34" charset="0"/>
                <a:cs typeface="Segoe UI" panose="020B0502040204020203" pitchFamily="34" charset="0"/>
              </a:rPr>
              <a:t>MaMA</a:t>
            </a:r>
            <a:r>
              <a:rPr lang="vi-VN" sz="1800" b="1" dirty="0">
                <a:latin typeface="Segoe UI" panose="020B0502040204020203" pitchFamily="34" charset="0"/>
                <a:cs typeface="Segoe UI" panose="020B0502040204020203" pitchFamily="34" charset="0"/>
              </a:rPr>
              <a:t>, TenMA, MaLoai, Gia, CaloriMA, ProteinMA) </a:t>
            </a:r>
            <a:endParaRPr lang="en-US" sz="1800" b="1" dirty="0">
              <a:latin typeface="Segoe UI" panose="020B0502040204020203" pitchFamily="34" charset="0"/>
              <a:cs typeface="Segoe UI" panose="020B0502040204020203" pitchFamily="34" charset="0"/>
            </a:endParaRPr>
          </a:p>
          <a:p>
            <a:pPr algn="just"/>
            <a:r>
              <a:rPr lang="vi-VN" sz="1800" b="1" dirty="0">
                <a:latin typeface="Segoe UI" panose="020B0502040204020203" pitchFamily="34" charset="0"/>
                <a:cs typeface="Segoe UI" panose="020B0502040204020203" pitchFamily="34" charset="0"/>
              </a:rPr>
              <a:t>Tân từ</a:t>
            </a:r>
            <a:r>
              <a:rPr lang="vi-VN" sz="1800" dirty="0">
                <a:latin typeface="Segoe UI" panose="020B0502040204020203" pitchFamily="34" charset="0"/>
                <a:cs typeface="Segoe UI" panose="020B0502040204020203" pitchFamily="34" charset="0"/>
              </a:rPr>
              <a:t>: mô tả thông tin về món ăn. Mỗi món ăn có một mã số duy nhất, tên, giá thành và thông tin về các thành phần dinh dưỡng như Calori, Protein của món ăn. Mỗi món ăn thuộc một loại xác định. </a:t>
            </a:r>
            <a:endParaRPr lang="en-US" sz="1800" dirty="0">
              <a:latin typeface="Segoe UI" panose="020B0502040204020203" pitchFamily="34" charset="0"/>
              <a:cs typeface="Segoe UI" panose="020B0502040204020203" pitchFamily="34" charset="0"/>
            </a:endParaRPr>
          </a:p>
          <a:p>
            <a:pPr algn="just">
              <a:lnSpc>
                <a:spcPct val="200000"/>
              </a:lnSpc>
            </a:pPr>
            <a:r>
              <a:rPr lang="vi-VN" sz="1800" b="1" dirty="0">
                <a:latin typeface="Segoe UI" panose="020B0502040204020203" pitchFamily="34" charset="0"/>
                <a:cs typeface="Segoe UI" panose="020B0502040204020203" pitchFamily="34" charset="0"/>
              </a:rPr>
              <a:t>LOAIMONAN(</a:t>
            </a:r>
            <a:r>
              <a:rPr lang="vi-VN" sz="1800" b="1" u="sng" dirty="0">
                <a:latin typeface="Segoe UI" panose="020B0502040204020203" pitchFamily="34" charset="0"/>
                <a:cs typeface="Segoe UI" panose="020B0502040204020203" pitchFamily="34" charset="0"/>
              </a:rPr>
              <a:t>MaLoai</a:t>
            </a:r>
            <a:r>
              <a:rPr lang="vi-VN" sz="1800" b="1" dirty="0">
                <a:latin typeface="Segoe UI" panose="020B0502040204020203" pitchFamily="34" charset="0"/>
                <a:cs typeface="Segoe UI" panose="020B0502040204020203" pitchFamily="34" charset="0"/>
              </a:rPr>
              <a:t>, TenLoai)</a:t>
            </a:r>
            <a:endParaRPr lang="en-US" sz="1800" b="1" dirty="0">
              <a:latin typeface="Segoe UI" panose="020B0502040204020203" pitchFamily="34" charset="0"/>
              <a:cs typeface="Segoe UI" panose="020B0502040204020203" pitchFamily="34" charset="0"/>
            </a:endParaRPr>
          </a:p>
          <a:p>
            <a:pPr algn="just"/>
            <a:r>
              <a:rPr lang="vi-VN" sz="1800" b="1" dirty="0">
                <a:latin typeface="Segoe UI" panose="020B0502040204020203" pitchFamily="34" charset="0"/>
                <a:cs typeface="Segoe UI" panose="020B0502040204020203" pitchFamily="34" charset="0"/>
              </a:rPr>
              <a:t>Tân từ</a:t>
            </a:r>
            <a:r>
              <a:rPr lang="vi-VN" sz="1800" dirty="0">
                <a:latin typeface="Segoe UI" panose="020B0502040204020203" pitchFamily="34" charset="0"/>
                <a:cs typeface="Segoe UI" panose="020B0502040204020203" pitchFamily="34" charset="0"/>
              </a:rPr>
              <a:t>: mô tả thông tin các loại món ăn. Mỗi loại món ăn có một mã số duy nhất và tên, ví dụ tên loại món ăn là: Món Canh, Món Mặn, Món Tráng Miệng, Cơm… </a:t>
            </a:r>
            <a:endParaRPr lang="en-US" sz="1800" dirty="0">
              <a:latin typeface="Segoe UI" panose="020B0502040204020203" pitchFamily="34" charset="0"/>
              <a:cs typeface="Segoe UI" panose="020B0502040204020203" pitchFamily="34" charset="0"/>
            </a:endParaRPr>
          </a:p>
          <a:p>
            <a:pPr algn="just">
              <a:lnSpc>
                <a:spcPct val="200000"/>
              </a:lnSpc>
            </a:pPr>
            <a:r>
              <a:rPr lang="vi-VN" sz="1800" b="1" dirty="0">
                <a:latin typeface="Segoe UI" panose="020B0502040204020203" pitchFamily="34" charset="0"/>
                <a:cs typeface="Segoe UI" panose="020B0502040204020203" pitchFamily="34" charset="0"/>
              </a:rPr>
              <a:t>TPMONAN(</a:t>
            </a:r>
            <a:r>
              <a:rPr lang="vi-VN" sz="1800" b="1" u="sng" dirty="0">
                <a:latin typeface="Segoe UI" panose="020B0502040204020203" pitchFamily="34" charset="0"/>
                <a:cs typeface="Segoe UI" panose="020B0502040204020203" pitchFamily="34" charset="0"/>
              </a:rPr>
              <a:t>MaMA, MaNL</a:t>
            </a:r>
            <a:r>
              <a:rPr lang="vi-VN" sz="1800" b="1" dirty="0">
                <a:latin typeface="Segoe UI" panose="020B0502040204020203" pitchFamily="34" charset="0"/>
                <a:cs typeface="Segoe UI" panose="020B0502040204020203" pitchFamily="34" charset="0"/>
              </a:rPr>
              <a:t>, TLuong) </a:t>
            </a:r>
            <a:endParaRPr lang="en-US" sz="1800" b="1" dirty="0">
              <a:latin typeface="Segoe UI" panose="020B0502040204020203" pitchFamily="34" charset="0"/>
              <a:cs typeface="Segoe UI" panose="020B0502040204020203" pitchFamily="34" charset="0"/>
            </a:endParaRPr>
          </a:p>
          <a:p>
            <a:pPr algn="just"/>
            <a:r>
              <a:rPr lang="vi-VN" sz="1800" b="1" dirty="0">
                <a:latin typeface="Segoe UI" panose="020B0502040204020203" pitchFamily="34" charset="0"/>
                <a:cs typeface="Segoe UI" panose="020B0502040204020203" pitchFamily="34" charset="0"/>
              </a:rPr>
              <a:t>Tân từ</a:t>
            </a:r>
            <a:r>
              <a:rPr lang="vi-VN" sz="1800" dirty="0">
                <a:latin typeface="Segoe UI" panose="020B0502040204020203" pitchFamily="34" charset="0"/>
                <a:cs typeface="Segoe UI" panose="020B0502040204020203" pitchFamily="34" charset="0"/>
              </a:rPr>
              <a:t>: cho biết thành phần các nguyên liệu để chế biến món ăn. Mỗi thành phần nguyên liệu có trọng lượng tương ứng. </a:t>
            </a:r>
            <a:endParaRPr lang="en-US" sz="1800" b="1" dirty="0">
              <a:latin typeface="Segoe UI" panose="020B0502040204020203" pitchFamily="34" charset="0"/>
              <a:cs typeface="Segoe UI" panose="020B0502040204020203"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3"/>
          <p:cNvSpPr txBox="1">
            <a:spLocks noGrp="1"/>
          </p:cNvSpPr>
          <p:nvPr>
            <p:ph type="title"/>
          </p:nvPr>
        </p:nvSpPr>
        <p:spPr>
          <a:xfrm>
            <a:off x="635479" y="330621"/>
            <a:ext cx="10921042" cy="82531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1238F"/>
              </a:buClr>
              <a:buSzPts val="4000"/>
              <a:buFont typeface="Quattrocento Sans" panose="020B0502050000020003"/>
              <a:buNone/>
            </a:pP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Viết</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các</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biểu</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thức</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đại</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số</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quan</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hệ</a:t>
            </a:r>
            <a:endParaRPr dirty="0">
              <a:latin typeface="Segoe UI" panose="020B0502040204020203" pitchFamily="34" charset="0"/>
              <a:cs typeface="Segoe UI" panose="020B0502040204020203" pitchFamily="34" charset="0"/>
            </a:endParaRPr>
          </a:p>
        </p:txBody>
      </p:sp>
      <p:sp>
        <p:nvSpPr>
          <p:cNvPr id="123" name="Google Shape;123;p3"/>
          <p:cNvSpPr txBox="1">
            <a:spLocks noGrp="1"/>
          </p:cNvSpPr>
          <p:nvPr>
            <p:ph type="sldNum" idx="12"/>
          </p:nvPr>
        </p:nvSpPr>
        <p:spPr>
          <a:xfrm>
            <a:off x="4724400" y="6527379"/>
            <a:ext cx="2743200" cy="330621"/>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vi-VN" sz="1600" b="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fld>
            <a:endParaRPr sz="16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endParaRPr>
          </a:p>
        </p:txBody>
      </p:sp>
      <p:pic>
        <p:nvPicPr>
          <p:cNvPr id="124" name="Google Shape;124;p3"/>
          <p:cNvPicPr preferRelativeResize="0"/>
          <p:nvPr/>
        </p:nvPicPr>
        <p:blipFill rotWithShape="1">
          <a:blip r:embed="rId1"/>
          <a:srcRect/>
          <a:stretch>
            <a:fillRect/>
          </a:stretch>
        </p:blipFill>
        <p:spPr>
          <a:xfrm>
            <a:off x="9911750" y="4651893"/>
            <a:ext cx="1900257" cy="1869558"/>
          </a:xfrm>
          <a:prstGeom prst="rect">
            <a:avLst/>
          </a:prstGeom>
          <a:noFill/>
          <a:ln>
            <a:noFill/>
          </a:ln>
        </p:spPr>
      </p:pic>
      <p:sp>
        <p:nvSpPr>
          <p:cNvPr id="125" name="Google Shape;125;p3"/>
          <p:cNvSpPr txBox="1"/>
          <p:nvPr/>
        </p:nvSpPr>
        <p:spPr>
          <a:xfrm>
            <a:off x="635479" y="1155940"/>
            <a:ext cx="8901811" cy="2062063"/>
          </a:xfrm>
          <a:prstGeom prst="rect">
            <a:avLst/>
          </a:prstGeom>
          <a:noFill/>
          <a:ln w="19050">
            <a:solidFill>
              <a:srgbClr val="00B0F0"/>
            </a:solidFill>
          </a:ln>
        </p:spPr>
        <p:txBody>
          <a:bodyPr spcFirstLastPara="1" wrap="square" lIns="91425" tIns="45700" rIns="91425" bIns="45700" anchor="t" anchorCtr="0">
            <a:spAutoFit/>
          </a:bodyPr>
          <a:lstStyle/>
          <a:p>
            <a:pPr algn="just"/>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BÀI TẬP 1:</a:t>
            </a:r>
            <a:r>
              <a:rPr lang="en-US" sz="2000" dirty="0">
                <a:latin typeface="Segoe UI" panose="020B0502040204020203" pitchFamily="34" charset="0"/>
                <a:cs typeface="Segoe UI" panose="020B0502040204020203" pitchFamily="34" charset="0"/>
              </a:rPr>
              <a:t> </a:t>
            </a:r>
            <a:r>
              <a:rPr lang="vi-VN"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Cho lược đồ cơ sở dữ liệu quan hệ “Quản lý món ăn” như sau:</a:t>
            </a:r>
            <a:r>
              <a:rPr lang="vi-VN" sz="16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endParaRPr lang="vi-VN" sz="16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a:p>
            <a:pPr algn="just">
              <a:lnSpc>
                <a:spcPct val="150000"/>
              </a:lnSpc>
            </a:pPr>
            <a:r>
              <a:rPr lang="vi-VN" sz="1800" b="1" dirty="0">
                <a:latin typeface="Segoe UI" panose="020B0502040204020203" pitchFamily="34" charset="0"/>
                <a:cs typeface="Segoe UI" panose="020B0502040204020203" pitchFamily="34" charset="0"/>
              </a:rPr>
              <a:t>NGLIEU(</a:t>
            </a:r>
            <a:r>
              <a:rPr lang="vi-VN" sz="1800" b="1" u="sng" dirty="0">
                <a:latin typeface="Segoe UI" panose="020B0502040204020203" pitchFamily="34" charset="0"/>
                <a:cs typeface="Segoe UI" panose="020B0502040204020203" pitchFamily="34" charset="0"/>
              </a:rPr>
              <a:t>MaNL</a:t>
            </a:r>
            <a:r>
              <a:rPr lang="vi-VN" sz="1800" b="1" dirty="0">
                <a:latin typeface="Segoe UI" panose="020B0502040204020203" pitchFamily="34" charset="0"/>
                <a:cs typeface="Segoe UI" panose="020B0502040204020203" pitchFamily="34" charset="0"/>
              </a:rPr>
              <a:t>, TenNL, CaloriNL, ProteinNL) </a:t>
            </a:r>
            <a:endParaRPr lang="en-US" sz="1800" b="1" dirty="0">
              <a:latin typeface="Segoe UI" panose="020B0502040204020203" pitchFamily="34" charset="0"/>
              <a:cs typeface="Segoe UI" panose="020B0502040204020203" pitchFamily="34" charset="0"/>
            </a:endParaRPr>
          </a:p>
          <a:p>
            <a:pPr algn="just">
              <a:lnSpc>
                <a:spcPct val="150000"/>
              </a:lnSpc>
            </a:pPr>
            <a:r>
              <a:rPr lang="vi-VN" sz="1800" b="1" dirty="0">
                <a:latin typeface="Segoe UI" panose="020B0502040204020203" pitchFamily="34" charset="0"/>
                <a:cs typeface="Segoe UI" panose="020B0502040204020203" pitchFamily="34" charset="0"/>
              </a:rPr>
              <a:t>MONAN(</a:t>
            </a:r>
            <a:r>
              <a:rPr lang="vi-VN" sz="1800" b="1" u="sng" dirty="0">
                <a:latin typeface="Segoe UI" panose="020B0502040204020203" pitchFamily="34" charset="0"/>
                <a:cs typeface="Segoe UI" panose="020B0502040204020203" pitchFamily="34" charset="0"/>
              </a:rPr>
              <a:t>MaMA</a:t>
            </a:r>
            <a:r>
              <a:rPr lang="vi-VN" sz="1800" b="1" dirty="0">
                <a:latin typeface="Segoe UI" panose="020B0502040204020203" pitchFamily="34" charset="0"/>
                <a:cs typeface="Segoe UI" panose="020B0502040204020203" pitchFamily="34" charset="0"/>
              </a:rPr>
              <a:t>, TenMA, MaLoai, Gia, CaloriMA, ProteinMA) </a:t>
            </a:r>
            <a:endParaRPr lang="en-US" sz="1800" dirty="0">
              <a:latin typeface="Segoe UI" panose="020B0502040204020203" pitchFamily="34" charset="0"/>
              <a:cs typeface="Segoe UI" panose="020B0502040204020203" pitchFamily="34" charset="0"/>
            </a:endParaRPr>
          </a:p>
          <a:p>
            <a:pPr algn="just">
              <a:lnSpc>
                <a:spcPct val="150000"/>
              </a:lnSpc>
            </a:pPr>
            <a:r>
              <a:rPr lang="vi-VN" sz="1800" b="1" dirty="0">
                <a:latin typeface="Segoe UI" panose="020B0502040204020203" pitchFamily="34" charset="0"/>
                <a:cs typeface="Segoe UI" panose="020B0502040204020203" pitchFamily="34" charset="0"/>
              </a:rPr>
              <a:t>LOAIMONAN(</a:t>
            </a:r>
            <a:r>
              <a:rPr lang="vi-VN" sz="1800" b="1" u="sng" dirty="0">
                <a:latin typeface="Segoe UI" panose="020B0502040204020203" pitchFamily="34" charset="0"/>
                <a:cs typeface="Segoe UI" panose="020B0502040204020203" pitchFamily="34" charset="0"/>
              </a:rPr>
              <a:t>MaLoai</a:t>
            </a:r>
            <a:r>
              <a:rPr lang="vi-VN" sz="1800" b="1" dirty="0">
                <a:latin typeface="Segoe UI" panose="020B0502040204020203" pitchFamily="34" charset="0"/>
                <a:cs typeface="Segoe UI" panose="020B0502040204020203" pitchFamily="34" charset="0"/>
              </a:rPr>
              <a:t>, TenLoai)</a:t>
            </a:r>
            <a:endParaRPr lang="en-US" sz="1800" b="1" dirty="0">
              <a:latin typeface="Segoe UI" panose="020B0502040204020203" pitchFamily="34" charset="0"/>
              <a:cs typeface="Segoe UI" panose="020B0502040204020203" pitchFamily="34" charset="0"/>
            </a:endParaRPr>
          </a:p>
          <a:p>
            <a:pPr algn="just">
              <a:lnSpc>
                <a:spcPct val="150000"/>
              </a:lnSpc>
            </a:pPr>
            <a:r>
              <a:rPr lang="vi-VN" sz="1800" b="1" dirty="0">
                <a:latin typeface="Segoe UI" panose="020B0502040204020203" pitchFamily="34" charset="0"/>
                <a:cs typeface="Segoe UI" panose="020B0502040204020203" pitchFamily="34" charset="0"/>
              </a:rPr>
              <a:t>TPMONAN(</a:t>
            </a:r>
            <a:r>
              <a:rPr lang="vi-VN" sz="1800" b="1" u="sng" dirty="0">
                <a:latin typeface="Segoe UI" panose="020B0502040204020203" pitchFamily="34" charset="0"/>
                <a:cs typeface="Segoe UI" panose="020B0502040204020203" pitchFamily="34" charset="0"/>
              </a:rPr>
              <a:t>MaMA, MaNL</a:t>
            </a:r>
            <a:r>
              <a:rPr lang="vi-VN" sz="1800" b="1" dirty="0">
                <a:latin typeface="Segoe UI" panose="020B0502040204020203" pitchFamily="34" charset="0"/>
                <a:cs typeface="Segoe UI" panose="020B0502040204020203" pitchFamily="34" charset="0"/>
              </a:rPr>
              <a:t>, TLuong) </a:t>
            </a:r>
            <a:endParaRPr lang="en-US" sz="1800" b="1" dirty="0">
              <a:latin typeface="Segoe UI" panose="020B0502040204020203" pitchFamily="34" charset="0"/>
              <a:cs typeface="Segoe UI" panose="020B0502040204020203" pitchFamily="34" charset="0"/>
            </a:endParaRPr>
          </a:p>
        </p:txBody>
      </p:sp>
      <p:sp>
        <p:nvSpPr>
          <p:cNvPr id="4" name="TextBox 3"/>
          <p:cNvSpPr txBox="1"/>
          <p:nvPr/>
        </p:nvSpPr>
        <p:spPr>
          <a:xfrm>
            <a:off x="635479" y="3382886"/>
            <a:ext cx="10838766" cy="2908489"/>
          </a:xfrm>
          <a:prstGeom prst="rect">
            <a:avLst/>
          </a:prstGeom>
          <a:noFill/>
        </p:spPr>
        <p:txBody>
          <a:bodyPr wrap="square">
            <a:spAutoFit/>
          </a:bodyPr>
          <a:lstStyle/>
          <a:p>
            <a:pPr>
              <a:spcAft>
                <a:spcPts val="1200"/>
              </a:spcAft>
            </a:pPr>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YÊU CẦU</a:t>
            </a:r>
            <a:r>
              <a:rPr lang="vi-VN"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endParaRPr lang="en-US" sz="2000" dirty="0">
              <a:latin typeface="Segoe UI" panose="020B0502040204020203" pitchFamily="34" charset="0"/>
              <a:cs typeface="Segoe UI" panose="020B0502040204020203" pitchFamily="34" charset="0"/>
            </a:endParaRPr>
          </a:p>
          <a:p>
            <a:pPr marL="342900" indent="-342900">
              <a:spcAft>
                <a:spcPts val="600"/>
              </a:spcAft>
              <a:buAutoNum type="arabicPeriod"/>
            </a:pPr>
            <a:r>
              <a:rPr lang="vi-VN" sz="1600" dirty="0">
                <a:latin typeface="Segoe UI" panose="020B0502040204020203" pitchFamily="34" charset="0"/>
                <a:cs typeface="Segoe UI" panose="020B0502040204020203" pitchFamily="34" charset="0"/>
              </a:rPr>
              <a:t>Hãy cho biết những món ăn (MaMA, TenMA) có lượng calori (CaloriMA) lớn hơn 500</a:t>
            </a:r>
            <a:r>
              <a:rPr lang="en-US" sz="1600" dirty="0">
                <a:latin typeface="Segoe UI" panose="020B0502040204020203" pitchFamily="34" charset="0"/>
                <a:cs typeface="Segoe UI" panose="020B0502040204020203" pitchFamily="34" charset="0"/>
              </a:rPr>
              <a:t>.</a:t>
            </a:r>
            <a:endParaRPr lang="en-US" sz="1600" dirty="0">
              <a:latin typeface="Segoe UI" panose="020B0502040204020203" pitchFamily="34" charset="0"/>
              <a:cs typeface="Segoe UI" panose="020B0502040204020203" pitchFamily="34" charset="0"/>
            </a:endParaRPr>
          </a:p>
          <a:p>
            <a:pPr marL="342900" indent="-342900">
              <a:spcAft>
                <a:spcPts val="600"/>
              </a:spcAft>
              <a:buFont typeface="Arial" panose="020B0604020202020204"/>
              <a:buAutoNum type="arabicPeriod"/>
            </a:pPr>
            <a:r>
              <a:rPr lang="vi-VN" sz="1600" dirty="0">
                <a:latin typeface="Segoe UI" panose="020B0502040204020203" pitchFamily="34" charset="0"/>
                <a:cs typeface="Segoe UI" panose="020B0502040204020203" pitchFamily="34" charset="0"/>
              </a:rPr>
              <a:t>Hãy cho biết những nguyên liệu (MaNL, TenNL)</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được</a:t>
            </a:r>
            <a:r>
              <a:rPr lang="en-US" sz="1600" dirty="0">
                <a:latin typeface="Segoe UI" panose="020B0502040204020203" pitchFamily="34" charset="0"/>
                <a:cs typeface="Segoe UI" panose="020B0502040204020203" pitchFamily="34" charset="0"/>
              </a:rPr>
              <a:t> </a:t>
            </a:r>
            <a:r>
              <a:rPr lang="vi-VN" sz="1600" dirty="0">
                <a:latin typeface="Segoe UI" panose="020B0502040204020203" pitchFamily="34" charset="0"/>
                <a:cs typeface="Segoe UI" panose="020B0502040204020203" pitchFamily="34" charset="0"/>
              </a:rPr>
              <a:t>sử dụng để chế biến món ăn có mã món ăn là ‘CA05’ với trọng lượng lớn hơn 100</a:t>
            </a:r>
            <a:r>
              <a:rPr lang="en-US" sz="1600" dirty="0">
                <a:latin typeface="Segoe UI" panose="020B0502040204020203" pitchFamily="34" charset="0"/>
                <a:cs typeface="Segoe UI" panose="020B0502040204020203" pitchFamily="34" charset="0"/>
              </a:rPr>
              <a:t>.</a:t>
            </a:r>
            <a:endParaRPr lang="en-US" sz="1600" dirty="0">
              <a:latin typeface="Segoe UI" panose="020B0502040204020203" pitchFamily="34" charset="0"/>
              <a:cs typeface="Segoe UI" panose="020B0502040204020203" pitchFamily="34" charset="0"/>
            </a:endParaRPr>
          </a:p>
          <a:p>
            <a:pPr marL="342900" indent="-342900">
              <a:spcAft>
                <a:spcPts val="600"/>
              </a:spcAft>
              <a:buFont typeface="Arial" panose="020B0604020202020204"/>
              <a:buAutoNum type="arabicPeriod"/>
            </a:pPr>
            <a:r>
              <a:rPr lang="en-US" sz="1600" dirty="0" err="1">
                <a:latin typeface="Segoe UI" panose="020B0502040204020203" pitchFamily="34" charset="0"/>
                <a:cs typeface="Segoe UI" panose="020B0502040204020203" pitchFamily="34" charset="0"/>
              </a:rPr>
              <a:t>Liệt</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kê</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các</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món</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ăn</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và</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thành</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phần</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nguyên</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liệu</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để</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chế</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biến</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món</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ăn</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đó</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nếu</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có</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Thông</a:t>
            </a:r>
            <a:r>
              <a:rPr lang="en-US" sz="1600" dirty="0">
                <a:latin typeface="Segoe UI" panose="020B0502040204020203" pitchFamily="34" charset="0"/>
                <a:cs typeface="Segoe UI" panose="020B0502040204020203" pitchFamily="34" charset="0"/>
              </a:rPr>
              <a:t> tin </a:t>
            </a:r>
            <a:r>
              <a:rPr lang="en-US" sz="1600" dirty="0" err="1">
                <a:latin typeface="Segoe UI" panose="020B0502040204020203" pitchFamily="34" charset="0"/>
                <a:cs typeface="Segoe UI" panose="020B0502040204020203" pitchFamily="34" charset="0"/>
              </a:rPr>
              <a:t>hiển</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thị</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gồm</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MaMA</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TenMA</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MaNL</a:t>
            </a:r>
            <a:r>
              <a:rPr lang="en-US" sz="1600" dirty="0">
                <a:latin typeface="Segoe UI" panose="020B0502040204020203" pitchFamily="34" charset="0"/>
                <a:cs typeface="Segoe UI" panose="020B0502040204020203" pitchFamily="34" charset="0"/>
              </a:rPr>
              <a:t>.</a:t>
            </a:r>
            <a:endParaRPr lang="en-US" sz="1600" dirty="0">
              <a:latin typeface="Segoe UI" panose="020B0502040204020203" pitchFamily="34" charset="0"/>
              <a:cs typeface="Segoe UI" panose="020B0502040204020203" pitchFamily="34" charset="0"/>
            </a:endParaRPr>
          </a:p>
          <a:p>
            <a:pPr marL="342900" indent="-342900">
              <a:spcAft>
                <a:spcPts val="600"/>
              </a:spcAft>
              <a:buFont typeface="Arial" panose="020B0604020202020204"/>
              <a:buAutoNum type="arabicPeriod"/>
            </a:pPr>
            <a:r>
              <a:rPr lang="vi-VN" sz="1600" dirty="0">
                <a:latin typeface="Segoe UI" panose="020B0502040204020203" pitchFamily="34" charset="0"/>
                <a:cs typeface="Segoe UI" panose="020B0502040204020203" pitchFamily="34" charset="0"/>
              </a:rPr>
              <a:t>Với mỗi loại món ăn (MaLoai), cho biết lượng calori (CaloriMA) trung bình của các món ăn thuộc loại món ăn đó</a:t>
            </a:r>
            <a:r>
              <a:rPr lang="en-US" sz="1600" dirty="0">
                <a:latin typeface="Segoe UI" panose="020B0502040204020203" pitchFamily="34" charset="0"/>
                <a:cs typeface="Segoe UI" panose="020B0502040204020203" pitchFamily="34" charset="0"/>
              </a:rPr>
              <a:t>.</a:t>
            </a:r>
            <a:endParaRPr lang="en-US" sz="1600" dirty="0">
              <a:latin typeface="Segoe UI" panose="020B0502040204020203" pitchFamily="34" charset="0"/>
              <a:cs typeface="Segoe UI" panose="020B0502040204020203" pitchFamily="34" charset="0"/>
            </a:endParaRPr>
          </a:p>
          <a:p>
            <a:pPr marL="342900" indent="-342900">
              <a:spcAft>
                <a:spcPts val="600"/>
              </a:spcAft>
              <a:buFont typeface="Arial" panose="020B0604020202020204"/>
              <a:buAutoNum type="arabicPeriod"/>
            </a:pPr>
            <a:r>
              <a:rPr lang="vi-VN" sz="1600" dirty="0">
                <a:latin typeface="Segoe UI" panose="020B0502040204020203" pitchFamily="34" charset="0"/>
                <a:cs typeface="Segoe UI" panose="020B0502040204020203" pitchFamily="34" charset="0"/>
              </a:rPr>
              <a:t>Cho biết những nguyên liệu (MaNL, TenNL) chưa được dùng để chế biến món ăn nào</a:t>
            </a:r>
            <a:r>
              <a:rPr lang="en-US" sz="1600" dirty="0">
                <a:latin typeface="Segoe UI" panose="020B0502040204020203" pitchFamily="34" charset="0"/>
                <a:cs typeface="Segoe UI" panose="020B0502040204020203" pitchFamily="34" charset="0"/>
              </a:rPr>
              <a:t>.</a:t>
            </a:r>
            <a:endParaRPr lang="en-US" sz="1600" dirty="0">
              <a:latin typeface="Segoe UI" panose="020B0502040204020203" pitchFamily="34" charset="0"/>
              <a:cs typeface="Segoe UI" panose="020B0502040204020203" pitchFamily="34" charset="0"/>
            </a:endParaRPr>
          </a:p>
          <a:p>
            <a:pPr marL="342900" indent="-342900">
              <a:spcAft>
                <a:spcPts val="600"/>
              </a:spcAft>
              <a:buFont typeface="Arial" panose="020B0604020202020204"/>
              <a:buAutoNum type="arabicPeriod"/>
            </a:pPr>
            <a:r>
              <a:rPr lang="vi-VN" sz="1600" dirty="0">
                <a:latin typeface="Segoe UI" panose="020B0502040204020203" pitchFamily="34" charset="0"/>
                <a:cs typeface="Segoe UI" panose="020B0502040204020203" pitchFamily="34" charset="0"/>
              </a:rPr>
              <a:t>Tìm các món ăn (MaMA) mà thành phần gồm tất cả các nguyên liệu có lượng protein (ProteinNL) từ 5 trở lên</a:t>
            </a:r>
            <a:r>
              <a:rPr lang="en-US" sz="1600" dirty="0">
                <a:latin typeface="Segoe UI" panose="020B0502040204020203" pitchFamily="34" charset="0"/>
                <a:cs typeface="Segoe UI" panose="020B0502040204020203" pitchFamily="34" charset="0"/>
              </a:rPr>
              <a:t>.</a:t>
            </a:r>
            <a:endParaRPr lang="en-US" sz="1600" dirty="0">
              <a:latin typeface="Segoe UI" panose="020B0502040204020203" pitchFamily="34" charset="0"/>
              <a:cs typeface="Segoe UI" panose="020B0502040204020203"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3"/>
          <p:cNvSpPr txBox="1">
            <a:spLocks noGrp="1"/>
          </p:cNvSpPr>
          <p:nvPr>
            <p:ph type="title"/>
          </p:nvPr>
        </p:nvSpPr>
        <p:spPr>
          <a:xfrm>
            <a:off x="635479" y="330621"/>
            <a:ext cx="10921042" cy="82531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1238F"/>
              </a:buClr>
              <a:buSzPts val="4000"/>
              <a:buFont typeface="Quattrocento Sans" panose="020B0502050000020003"/>
              <a:buNone/>
            </a:pP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Viết</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các</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biểu</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thức</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đại</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số</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quan</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hệ</a:t>
            </a:r>
            <a:endParaRPr dirty="0">
              <a:latin typeface="Segoe UI" panose="020B0502040204020203" pitchFamily="34" charset="0"/>
              <a:cs typeface="Segoe UI" panose="020B0502040204020203" pitchFamily="34" charset="0"/>
            </a:endParaRPr>
          </a:p>
        </p:txBody>
      </p:sp>
      <p:sp>
        <p:nvSpPr>
          <p:cNvPr id="123" name="Google Shape;123;p3"/>
          <p:cNvSpPr txBox="1">
            <a:spLocks noGrp="1"/>
          </p:cNvSpPr>
          <p:nvPr>
            <p:ph type="sldNum" idx="12"/>
          </p:nvPr>
        </p:nvSpPr>
        <p:spPr>
          <a:xfrm>
            <a:off x="4724400" y="6527379"/>
            <a:ext cx="2743200" cy="330621"/>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vi-VN" sz="1600" b="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fld>
            <a:endParaRPr sz="16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endParaRPr>
          </a:p>
        </p:txBody>
      </p:sp>
      <p:pic>
        <p:nvPicPr>
          <p:cNvPr id="124" name="Google Shape;124;p3"/>
          <p:cNvPicPr preferRelativeResize="0"/>
          <p:nvPr/>
        </p:nvPicPr>
        <p:blipFill rotWithShape="1">
          <a:blip r:embed="rId1"/>
          <a:srcRect/>
          <a:stretch>
            <a:fillRect/>
          </a:stretch>
        </p:blipFill>
        <p:spPr>
          <a:xfrm>
            <a:off x="9911750" y="4651893"/>
            <a:ext cx="1900257" cy="1869558"/>
          </a:xfrm>
          <a:prstGeom prst="rect">
            <a:avLst/>
          </a:prstGeom>
          <a:noFill/>
          <a:ln>
            <a:noFill/>
          </a:ln>
        </p:spPr>
      </p:pic>
      <p:sp>
        <p:nvSpPr>
          <p:cNvPr id="2" name="TextBox 1"/>
          <p:cNvSpPr txBox="1"/>
          <p:nvPr/>
        </p:nvSpPr>
        <p:spPr>
          <a:xfrm>
            <a:off x="635479" y="3422477"/>
            <a:ext cx="10348749" cy="369332"/>
          </a:xfrm>
          <a:prstGeom prst="rect">
            <a:avLst/>
          </a:prstGeom>
          <a:noFill/>
        </p:spPr>
        <p:txBody>
          <a:bodyPr wrap="square">
            <a:spAutoFit/>
          </a:bodyPr>
          <a:lstStyle/>
          <a:p>
            <a:r>
              <a:rPr lang="en-US" sz="1800" b="1" dirty="0">
                <a:solidFill>
                  <a:srgbClr val="FF0000"/>
                </a:solidFill>
                <a:latin typeface="Segoe UI" panose="020B0502040204020203" pitchFamily="34" charset="0"/>
                <a:cs typeface="Segoe UI" panose="020B0502040204020203" pitchFamily="34" charset="0"/>
              </a:rPr>
              <a:t>1. </a:t>
            </a:r>
            <a:r>
              <a:rPr lang="vi-VN" sz="1800" b="1" dirty="0">
                <a:solidFill>
                  <a:srgbClr val="FF0000"/>
                </a:solidFill>
                <a:latin typeface="Segoe UI" panose="020B0502040204020203" pitchFamily="34" charset="0"/>
                <a:cs typeface="Segoe UI" panose="020B0502040204020203" pitchFamily="34" charset="0"/>
              </a:rPr>
              <a:t>Hãy cho biết những món ăn (MaMA, TenMA) có lượng calori (CaloriMA) lớn hơn 500</a:t>
            </a:r>
            <a:r>
              <a:rPr lang="en-US" sz="1800" b="1" dirty="0">
                <a:solidFill>
                  <a:srgbClr val="FF0000"/>
                </a:solidFill>
                <a:latin typeface="Segoe UI" panose="020B0502040204020203" pitchFamily="34" charset="0"/>
                <a:cs typeface="Segoe UI" panose="020B0502040204020203" pitchFamily="34" charset="0"/>
              </a:rPr>
              <a:t>.</a:t>
            </a:r>
            <a:endParaRPr lang="en-US" sz="1800" b="1" dirty="0">
              <a:solidFill>
                <a:srgbClr val="FF0000"/>
              </a:solidFill>
              <a:latin typeface="Segoe UI" panose="020B0502040204020203" pitchFamily="34" charset="0"/>
              <a:cs typeface="Segoe UI" panose="020B0502040204020203" pitchFamily="34" charset="0"/>
            </a:endParaRPr>
          </a:p>
        </p:txBody>
      </p:sp>
      <p:graphicFrame>
        <p:nvGraphicFramePr>
          <p:cNvPr id="3" name="Object 2"/>
          <p:cNvGraphicFramePr>
            <a:graphicFrameLocks noChangeAspect="1"/>
          </p:cNvGraphicFramePr>
          <p:nvPr/>
        </p:nvGraphicFramePr>
        <p:xfrm>
          <a:off x="635479" y="3997065"/>
          <a:ext cx="4575172" cy="507798"/>
        </p:xfrm>
        <a:graphic>
          <a:graphicData uri="http://schemas.openxmlformats.org/presentationml/2006/ole">
            <mc:AlternateContent xmlns:mc="http://schemas.openxmlformats.org/markup-compatibility/2006">
              <mc:Choice xmlns:v="urn:schemas-microsoft-com:vml" Requires="v">
                <p:oleObj spid="_x0000_s0" name="Equation" r:id="rId2" imgW="52120800" imgH="5791200" progId="Equation.DSMT4">
                  <p:embed/>
                </p:oleObj>
              </mc:Choice>
              <mc:Fallback>
                <p:oleObj name="Equation" r:id="rId2" imgW="52120800" imgH="5791200" progId="Equation.DSMT4">
                  <p:embed/>
                  <p:pic>
                    <p:nvPicPr>
                      <p:cNvPr id="0" name="Object 3"/>
                      <p:cNvPicPr/>
                      <p:nvPr/>
                    </p:nvPicPr>
                    <p:blipFill>
                      <a:blip r:embed="rId3"/>
                      <a:stretch>
                        <a:fillRect/>
                      </a:stretch>
                    </p:blipFill>
                    <p:spPr>
                      <a:xfrm>
                        <a:off x="635479" y="3997065"/>
                        <a:ext cx="4575172" cy="507798"/>
                      </a:xfrm>
                      <a:prstGeom prst="rect">
                        <a:avLst/>
                      </a:prstGeom>
                    </p:spPr>
                  </p:pic>
                </p:oleObj>
              </mc:Fallback>
            </mc:AlternateContent>
          </a:graphicData>
        </a:graphic>
      </p:graphicFrame>
      <p:sp>
        <p:nvSpPr>
          <p:cNvPr id="4" name="TextBox 3"/>
          <p:cNvSpPr txBox="1"/>
          <p:nvPr/>
        </p:nvSpPr>
        <p:spPr>
          <a:xfrm>
            <a:off x="635479" y="4702153"/>
            <a:ext cx="10374883" cy="646331"/>
          </a:xfrm>
          <a:prstGeom prst="rect">
            <a:avLst/>
          </a:prstGeom>
          <a:noFill/>
        </p:spPr>
        <p:txBody>
          <a:bodyPr wrap="square">
            <a:spAutoFit/>
          </a:bodyPr>
          <a:lstStyle/>
          <a:p>
            <a:r>
              <a:rPr lang="en-US" sz="1800" b="1" dirty="0">
                <a:solidFill>
                  <a:srgbClr val="FF0000"/>
                </a:solidFill>
                <a:latin typeface="Segoe UI" panose="020B0502040204020203" pitchFamily="34" charset="0"/>
                <a:cs typeface="Segoe UI" panose="020B0502040204020203" pitchFamily="34" charset="0"/>
              </a:rPr>
              <a:t>2. </a:t>
            </a:r>
            <a:r>
              <a:rPr lang="vi-VN" sz="1800" b="1" dirty="0">
                <a:solidFill>
                  <a:srgbClr val="FF0000"/>
                </a:solidFill>
                <a:latin typeface="Segoe UI" panose="020B0502040204020203" pitchFamily="34" charset="0"/>
                <a:cs typeface="Segoe UI" panose="020B0502040204020203" pitchFamily="34" charset="0"/>
              </a:rPr>
              <a:t>Hãy cho biết những nguyên liệu (MaNL, TenNL) được sử dụng để chế biến món ăn có mã món ăn là ‘CA05’ với trọng lượng lớn hơn 100</a:t>
            </a:r>
            <a:r>
              <a:rPr lang="en-US" sz="1800" b="1" dirty="0">
                <a:solidFill>
                  <a:srgbClr val="FF0000"/>
                </a:solidFill>
                <a:latin typeface="Segoe UI" panose="020B0502040204020203" pitchFamily="34" charset="0"/>
                <a:cs typeface="Segoe UI" panose="020B0502040204020203" pitchFamily="34" charset="0"/>
              </a:rPr>
              <a:t>.</a:t>
            </a:r>
            <a:endParaRPr lang="en-US" sz="1800" b="1" dirty="0">
              <a:solidFill>
                <a:srgbClr val="FF0000"/>
              </a:solidFill>
              <a:latin typeface="Segoe UI" panose="020B0502040204020203" pitchFamily="34" charset="0"/>
              <a:cs typeface="Segoe UI" panose="020B0502040204020203" pitchFamily="34" charset="0"/>
            </a:endParaRPr>
          </a:p>
        </p:txBody>
      </p:sp>
      <p:sp>
        <p:nvSpPr>
          <p:cNvPr id="14" name="Google Shape;125;p3"/>
          <p:cNvSpPr txBox="1"/>
          <p:nvPr/>
        </p:nvSpPr>
        <p:spPr>
          <a:xfrm>
            <a:off x="635479" y="1155940"/>
            <a:ext cx="8901811" cy="2062063"/>
          </a:xfrm>
          <a:prstGeom prst="rect">
            <a:avLst/>
          </a:prstGeom>
          <a:noFill/>
          <a:ln w="19050">
            <a:solidFill>
              <a:srgbClr val="00B0F0"/>
            </a:solidFill>
          </a:ln>
        </p:spPr>
        <p:txBody>
          <a:bodyPr spcFirstLastPara="1" wrap="square" lIns="91425" tIns="45700" rIns="91425" bIns="45700" anchor="t" anchorCtr="0">
            <a:spAutoFit/>
          </a:bodyPr>
          <a:lstStyle/>
          <a:p>
            <a:pPr algn="just"/>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BÀI TẬP 1:</a:t>
            </a:r>
            <a:r>
              <a:rPr lang="en-US" sz="2000" dirty="0">
                <a:latin typeface="Segoe UI" panose="020B0502040204020203" pitchFamily="34" charset="0"/>
                <a:cs typeface="Segoe UI" panose="020B0502040204020203" pitchFamily="34" charset="0"/>
              </a:rPr>
              <a:t> </a:t>
            </a:r>
            <a:r>
              <a:rPr lang="vi-VN"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Cho lược đồ cơ sở dữ liệu quan hệ “Quản lý món ăn” như sau:</a:t>
            </a:r>
            <a:r>
              <a:rPr lang="vi-VN" sz="16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endParaRPr lang="vi-VN" sz="16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a:p>
            <a:pPr algn="just">
              <a:lnSpc>
                <a:spcPct val="150000"/>
              </a:lnSpc>
            </a:pPr>
            <a:r>
              <a:rPr lang="vi-VN" sz="1800" b="1" dirty="0">
                <a:latin typeface="Segoe UI" panose="020B0502040204020203" pitchFamily="34" charset="0"/>
                <a:cs typeface="Segoe UI" panose="020B0502040204020203" pitchFamily="34" charset="0"/>
              </a:rPr>
              <a:t>NGLIEU(</a:t>
            </a:r>
            <a:r>
              <a:rPr lang="vi-VN" sz="1800" b="1" u="sng" dirty="0">
                <a:latin typeface="Segoe UI" panose="020B0502040204020203" pitchFamily="34" charset="0"/>
                <a:cs typeface="Segoe UI" panose="020B0502040204020203" pitchFamily="34" charset="0"/>
              </a:rPr>
              <a:t>MaNL</a:t>
            </a:r>
            <a:r>
              <a:rPr lang="vi-VN" sz="1800" b="1" dirty="0">
                <a:latin typeface="Segoe UI" panose="020B0502040204020203" pitchFamily="34" charset="0"/>
                <a:cs typeface="Segoe UI" panose="020B0502040204020203" pitchFamily="34" charset="0"/>
              </a:rPr>
              <a:t>, TenNL, CaloriNL, ProteinNL) </a:t>
            </a:r>
            <a:endParaRPr lang="en-US" sz="1800" b="1" dirty="0">
              <a:latin typeface="Segoe UI" panose="020B0502040204020203" pitchFamily="34" charset="0"/>
              <a:cs typeface="Segoe UI" panose="020B0502040204020203" pitchFamily="34" charset="0"/>
            </a:endParaRPr>
          </a:p>
          <a:p>
            <a:pPr algn="just">
              <a:lnSpc>
                <a:spcPct val="150000"/>
              </a:lnSpc>
            </a:pPr>
            <a:r>
              <a:rPr lang="vi-VN" sz="1800" b="1" dirty="0">
                <a:latin typeface="Segoe UI" panose="020B0502040204020203" pitchFamily="34" charset="0"/>
                <a:cs typeface="Segoe UI" panose="020B0502040204020203" pitchFamily="34" charset="0"/>
              </a:rPr>
              <a:t>MONAN(</a:t>
            </a:r>
            <a:r>
              <a:rPr lang="vi-VN" sz="1800" b="1" u="sng" dirty="0">
                <a:latin typeface="Segoe UI" panose="020B0502040204020203" pitchFamily="34" charset="0"/>
                <a:cs typeface="Segoe UI" panose="020B0502040204020203" pitchFamily="34" charset="0"/>
              </a:rPr>
              <a:t>MaMA</a:t>
            </a:r>
            <a:r>
              <a:rPr lang="vi-VN" sz="1800" b="1" dirty="0">
                <a:latin typeface="Segoe UI" panose="020B0502040204020203" pitchFamily="34" charset="0"/>
                <a:cs typeface="Segoe UI" panose="020B0502040204020203" pitchFamily="34" charset="0"/>
              </a:rPr>
              <a:t>, TenMA, MaLoai, Gia, CaloriMA, ProteinMA) </a:t>
            </a:r>
            <a:endParaRPr lang="en-US" sz="1800" dirty="0">
              <a:latin typeface="Segoe UI" panose="020B0502040204020203" pitchFamily="34" charset="0"/>
              <a:cs typeface="Segoe UI" panose="020B0502040204020203" pitchFamily="34" charset="0"/>
            </a:endParaRPr>
          </a:p>
          <a:p>
            <a:pPr algn="just">
              <a:lnSpc>
                <a:spcPct val="150000"/>
              </a:lnSpc>
            </a:pPr>
            <a:r>
              <a:rPr lang="vi-VN" sz="1800" b="1" dirty="0">
                <a:latin typeface="Segoe UI" panose="020B0502040204020203" pitchFamily="34" charset="0"/>
                <a:cs typeface="Segoe UI" panose="020B0502040204020203" pitchFamily="34" charset="0"/>
              </a:rPr>
              <a:t>LOAIMONAN(</a:t>
            </a:r>
            <a:r>
              <a:rPr lang="vi-VN" sz="1800" b="1" u="sng" dirty="0">
                <a:latin typeface="Segoe UI" panose="020B0502040204020203" pitchFamily="34" charset="0"/>
                <a:cs typeface="Segoe UI" panose="020B0502040204020203" pitchFamily="34" charset="0"/>
              </a:rPr>
              <a:t>MaLoai</a:t>
            </a:r>
            <a:r>
              <a:rPr lang="vi-VN" sz="1800" b="1" dirty="0">
                <a:latin typeface="Segoe UI" panose="020B0502040204020203" pitchFamily="34" charset="0"/>
                <a:cs typeface="Segoe UI" panose="020B0502040204020203" pitchFamily="34" charset="0"/>
              </a:rPr>
              <a:t>, TenLoai)</a:t>
            </a:r>
            <a:endParaRPr lang="en-US" sz="1800" b="1" dirty="0">
              <a:latin typeface="Segoe UI" panose="020B0502040204020203" pitchFamily="34" charset="0"/>
              <a:cs typeface="Segoe UI" panose="020B0502040204020203" pitchFamily="34" charset="0"/>
            </a:endParaRPr>
          </a:p>
          <a:p>
            <a:pPr algn="just">
              <a:lnSpc>
                <a:spcPct val="150000"/>
              </a:lnSpc>
            </a:pPr>
            <a:r>
              <a:rPr lang="vi-VN" sz="1800" b="1" dirty="0">
                <a:latin typeface="Segoe UI" panose="020B0502040204020203" pitchFamily="34" charset="0"/>
                <a:cs typeface="Segoe UI" panose="020B0502040204020203" pitchFamily="34" charset="0"/>
              </a:rPr>
              <a:t>TPMONAN(</a:t>
            </a:r>
            <a:r>
              <a:rPr lang="vi-VN" sz="1800" b="1" u="sng" dirty="0">
                <a:latin typeface="Segoe UI" panose="020B0502040204020203" pitchFamily="34" charset="0"/>
                <a:cs typeface="Segoe UI" panose="020B0502040204020203" pitchFamily="34" charset="0"/>
              </a:rPr>
              <a:t>MaMA, MaNL</a:t>
            </a:r>
            <a:r>
              <a:rPr lang="vi-VN" sz="1800" b="1" dirty="0">
                <a:latin typeface="Segoe UI" panose="020B0502040204020203" pitchFamily="34" charset="0"/>
                <a:cs typeface="Segoe UI" panose="020B0502040204020203" pitchFamily="34" charset="0"/>
              </a:rPr>
              <a:t>, TLuong) </a:t>
            </a:r>
            <a:endParaRPr lang="en-US" sz="1800" b="1" dirty="0">
              <a:latin typeface="Segoe UI" panose="020B0502040204020203" pitchFamily="34" charset="0"/>
              <a:cs typeface="Segoe UI" panose="020B0502040204020203" pitchFamily="34" charset="0"/>
            </a:endParaRPr>
          </a:p>
        </p:txBody>
      </p:sp>
      <p:grpSp>
        <p:nvGrpSpPr>
          <p:cNvPr id="16" name="Group 15"/>
          <p:cNvGrpSpPr/>
          <p:nvPr/>
        </p:nvGrpSpPr>
        <p:grpSpPr>
          <a:xfrm>
            <a:off x="551278" y="5545774"/>
            <a:ext cx="7317392" cy="648258"/>
            <a:chOff x="1210040" y="5498460"/>
            <a:chExt cx="7317392" cy="648258"/>
          </a:xfrm>
        </p:grpSpPr>
        <p:graphicFrame>
          <p:nvGraphicFramePr>
            <p:cNvPr id="6" name="Object 5"/>
            <p:cNvGraphicFramePr>
              <a:graphicFrameLocks noChangeAspect="1"/>
            </p:cNvGraphicFramePr>
            <p:nvPr/>
          </p:nvGraphicFramePr>
          <p:xfrm>
            <a:off x="1210040" y="5638920"/>
            <a:ext cx="7317392" cy="507798"/>
          </p:xfrm>
          <a:graphic>
            <a:graphicData uri="http://schemas.openxmlformats.org/presentationml/2006/ole">
              <mc:AlternateContent xmlns:mc="http://schemas.openxmlformats.org/markup-compatibility/2006">
                <mc:Choice xmlns:v="urn:schemas-microsoft-com:vml" Requires="v">
                  <p:oleObj spid="_x0000_s5" name="Equation" r:id="rId4" imgW="88392000" imgH="5791200" progId="Equation.DSMT4">
                    <p:embed/>
                  </p:oleObj>
                </mc:Choice>
                <mc:Fallback>
                  <p:oleObj name="Equation" r:id="rId4" imgW="88392000" imgH="5791200" progId="Equation.DSMT4">
                    <p:embed/>
                    <p:pic>
                      <p:nvPicPr>
                        <p:cNvPr id="0" name="Object 5"/>
                        <p:cNvPicPr/>
                        <p:nvPr/>
                      </p:nvPicPr>
                      <p:blipFill>
                        <a:blip r:embed="rId5"/>
                        <a:stretch>
                          <a:fillRect/>
                        </a:stretch>
                      </p:blipFill>
                      <p:spPr>
                        <a:xfrm>
                          <a:off x="1210040" y="5638920"/>
                          <a:ext cx="7317392" cy="507798"/>
                        </a:xfrm>
                        <a:prstGeom prst="rect">
                          <a:avLst/>
                        </a:prstGeom>
                      </p:spPr>
                    </p:pic>
                  </p:oleObj>
                </mc:Fallback>
              </mc:AlternateContent>
            </a:graphicData>
          </a:graphic>
        </p:graphicFrame>
        <p:sp>
          <p:nvSpPr>
            <p:cNvPr id="7" name="TextBox 6"/>
            <p:cNvSpPr txBox="1"/>
            <p:nvPr/>
          </p:nvSpPr>
          <p:spPr>
            <a:xfrm>
              <a:off x="6231046" y="5498460"/>
              <a:ext cx="695299" cy="304623"/>
            </a:xfrm>
            <a:prstGeom prst="rect">
              <a:avLst/>
            </a:prstGeom>
            <a:noFill/>
          </p:spPr>
          <p:txBody>
            <a:bodyPr wrap="square">
              <a:spAutoFit/>
            </a:bodyPr>
            <a:lstStyle/>
            <a:p>
              <a:r>
                <a:rPr lang="en-US" sz="1200" dirty="0" err="1">
                  <a:latin typeface="Segoe UI" panose="020B0502040204020203" pitchFamily="34" charset="0"/>
                  <a:cs typeface="Segoe UI" panose="020B0502040204020203" pitchFamily="34" charset="0"/>
                </a:rPr>
                <a:t>MaNL</a:t>
              </a:r>
              <a:endParaRPr lang="en-US" sz="1200" dirty="0">
                <a:latin typeface="Segoe UI" panose="020B0502040204020203" pitchFamily="34" charset="0"/>
                <a:cs typeface="Segoe UI" panose="020B0502040204020203" pitchFamily="34" charset="0"/>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anim calcmode="lin" valueType="num">
                                      <p:cBhvr>
                                        <p:cTn id="20" dur="500" fill="hold"/>
                                        <p:tgtEl>
                                          <p:spTgt spid="16"/>
                                        </p:tgtEl>
                                        <p:attrNameLst>
                                          <p:attrName>ppt_x</p:attrName>
                                        </p:attrNameLst>
                                      </p:cBhvr>
                                      <p:tavLst>
                                        <p:tav tm="0">
                                          <p:val>
                                            <p:strVal val="#ppt_x"/>
                                          </p:val>
                                        </p:tav>
                                        <p:tav tm="100000">
                                          <p:val>
                                            <p:strVal val="#ppt_x"/>
                                          </p:val>
                                        </p:tav>
                                      </p:tavLst>
                                    </p:anim>
                                    <p:anim calcmode="lin" valueType="num">
                                      <p:cBhvr>
                                        <p:cTn id="21" dur="5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3"/>
          <p:cNvSpPr txBox="1">
            <a:spLocks noGrp="1"/>
          </p:cNvSpPr>
          <p:nvPr>
            <p:ph type="title"/>
          </p:nvPr>
        </p:nvSpPr>
        <p:spPr>
          <a:xfrm>
            <a:off x="635479" y="330621"/>
            <a:ext cx="10921042" cy="82531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1238F"/>
              </a:buClr>
              <a:buSzPts val="4000"/>
              <a:buFont typeface="Quattrocento Sans" panose="020B0502050000020003"/>
              <a:buNone/>
            </a:pP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Viết</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các</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biểu</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thức</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đại</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số</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quan</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hệ</a:t>
            </a:r>
            <a:endParaRPr dirty="0">
              <a:latin typeface="Segoe UI" panose="020B0502040204020203" pitchFamily="34" charset="0"/>
              <a:cs typeface="Segoe UI" panose="020B0502040204020203" pitchFamily="34" charset="0"/>
            </a:endParaRPr>
          </a:p>
        </p:txBody>
      </p:sp>
      <p:sp>
        <p:nvSpPr>
          <p:cNvPr id="123" name="Google Shape;123;p3"/>
          <p:cNvSpPr txBox="1">
            <a:spLocks noGrp="1"/>
          </p:cNvSpPr>
          <p:nvPr>
            <p:ph type="sldNum" idx="12"/>
          </p:nvPr>
        </p:nvSpPr>
        <p:spPr>
          <a:xfrm>
            <a:off x="4724400" y="6527379"/>
            <a:ext cx="2743200" cy="330621"/>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vi-VN" sz="1600" b="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fld>
            <a:endParaRPr sz="16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endParaRPr>
          </a:p>
        </p:txBody>
      </p:sp>
      <p:pic>
        <p:nvPicPr>
          <p:cNvPr id="124" name="Google Shape;124;p3"/>
          <p:cNvPicPr preferRelativeResize="0"/>
          <p:nvPr/>
        </p:nvPicPr>
        <p:blipFill rotWithShape="1">
          <a:blip r:embed="rId1"/>
          <a:srcRect/>
          <a:stretch>
            <a:fillRect/>
          </a:stretch>
        </p:blipFill>
        <p:spPr>
          <a:xfrm>
            <a:off x="9911750" y="4651893"/>
            <a:ext cx="1900257" cy="1869558"/>
          </a:xfrm>
          <a:prstGeom prst="rect">
            <a:avLst/>
          </a:prstGeom>
          <a:noFill/>
          <a:ln>
            <a:noFill/>
          </a:ln>
        </p:spPr>
      </p:pic>
      <p:sp>
        <p:nvSpPr>
          <p:cNvPr id="13" name="Google Shape;125;p3"/>
          <p:cNvSpPr txBox="1"/>
          <p:nvPr/>
        </p:nvSpPr>
        <p:spPr>
          <a:xfrm>
            <a:off x="635479" y="1155940"/>
            <a:ext cx="8901811" cy="2062063"/>
          </a:xfrm>
          <a:prstGeom prst="rect">
            <a:avLst/>
          </a:prstGeom>
          <a:noFill/>
          <a:ln w="19050">
            <a:solidFill>
              <a:srgbClr val="00B0F0"/>
            </a:solidFill>
          </a:ln>
        </p:spPr>
        <p:txBody>
          <a:bodyPr spcFirstLastPara="1" wrap="square" lIns="91425" tIns="45700" rIns="91425" bIns="45700" anchor="t" anchorCtr="0">
            <a:spAutoFit/>
          </a:bodyPr>
          <a:lstStyle/>
          <a:p>
            <a:pPr algn="just"/>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BÀI TẬP 1:</a:t>
            </a:r>
            <a:r>
              <a:rPr lang="en-US" sz="2000" dirty="0">
                <a:latin typeface="Segoe UI" panose="020B0502040204020203" pitchFamily="34" charset="0"/>
                <a:cs typeface="Segoe UI" panose="020B0502040204020203" pitchFamily="34" charset="0"/>
              </a:rPr>
              <a:t> </a:t>
            </a:r>
            <a:r>
              <a:rPr lang="vi-VN"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Cho lược đồ cơ sở dữ liệu quan hệ “Quản lý món ăn” như sau:</a:t>
            </a:r>
            <a:r>
              <a:rPr lang="vi-VN" sz="16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endParaRPr lang="vi-VN" sz="16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a:p>
            <a:pPr algn="just">
              <a:lnSpc>
                <a:spcPct val="150000"/>
              </a:lnSpc>
            </a:pPr>
            <a:r>
              <a:rPr lang="vi-VN" sz="1800" b="1" dirty="0">
                <a:latin typeface="Segoe UI" panose="020B0502040204020203" pitchFamily="34" charset="0"/>
                <a:cs typeface="Segoe UI" panose="020B0502040204020203" pitchFamily="34" charset="0"/>
              </a:rPr>
              <a:t>NGLIEU(</a:t>
            </a:r>
            <a:r>
              <a:rPr lang="vi-VN" sz="1800" b="1" u="sng" dirty="0">
                <a:latin typeface="Segoe UI" panose="020B0502040204020203" pitchFamily="34" charset="0"/>
                <a:cs typeface="Segoe UI" panose="020B0502040204020203" pitchFamily="34" charset="0"/>
              </a:rPr>
              <a:t>MaNL</a:t>
            </a:r>
            <a:r>
              <a:rPr lang="vi-VN" sz="1800" b="1" dirty="0">
                <a:latin typeface="Segoe UI" panose="020B0502040204020203" pitchFamily="34" charset="0"/>
                <a:cs typeface="Segoe UI" panose="020B0502040204020203" pitchFamily="34" charset="0"/>
              </a:rPr>
              <a:t>, TenNL, CaloriNL, ProteinNL) </a:t>
            </a:r>
            <a:endParaRPr lang="en-US" sz="1800" b="1" dirty="0">
              <a:latin typeface="Segoe UI" panose="020B0502040204020203" pitchFamily="34" charset="0"/>
              <a:cs typeface="Segoe UI" panose="020B0502040204020203" pitchFamily="34" charset="0"/>
            </a:endParaRPr>
          </a:p>
          <a:p>
            <a:pPr algn="just">
              <a:lnSpc>
                <a:spcPct val="150000"/>
              </a:lnSpc>
            </a:pPr>
            <a:r>
              <a:rPr lang="vi-VN" sz="1800" b="1" dirty="0">
                <a:latin typeface="Segoe UI" panose="020B0502040204020203" pitchFamily="34" charset="0"/>
                <a:cs typeface="Segoe UI" panose="020B0502040204020203" pitchFamily="34" charset="0"/>
              </a:rPr>
              <a:t>MONAN(</a:t>
            </a:r>
            <a:r>
              <a:rPr lang="vi-VN" sz="1800" b="1" u="sng" dirty="0">
                <a:latin typeface="Segoe UI" panose="020B0502040204020203" pitchFamily="34" charset="0"/>
                <a:cs typeface="Segoe UI" panose="020B0502040204020203" pitchFamily="34" charset="0"/>
              </a:rPr>
              <a:t>MaMA</a:t>
            </a:r>
            <a:r>
              <a:rPr lang="vi-VN" sz="1800" b="1" dirty="0">
                <a:latin typeface="Segoe UI" panose="020B0502040204020203" pitchFamily="34" charset="0"/>
                <a:cs typeface="Segoe UI" panose="020B0502040204020203" pitchFamily="34" charset="0"/>
              </a:rPr>
              <a:t>, TenMA, MaLoai, Gia, CaloriMA, ProteinMA) </a:t>
            </a:r>
            <a:endParaRPr lang="en-US" sz="1800" dirty="0">
              <a:latin typeface="Segoe UI" panose="020B0502040204020203" pitchFamily="34" charset="0"/>
              <a:cs typeface="Segoe UI" panose="020B0502040204020203" pitchFamily="34" charset="0"/>
            </a:endParaRPr>
          </a:p>
          <a:p>
            <a:pPr algn="just">
              <a:lnSpc>
                <a:spcPct val="150000"/>
              </a:lnSpc>
            </a:pPr>
            <a:r>
              <a:rPr lang="vi-VN" sz="1800" b="1" dirty="0">
                <a:latin typeface="Segoe UI" panose="020B0502040204020203" pitchFamily="34" charset="0"/>
                <a:cs typeface="Segoe UI" panose="020B0502040204020203" pitchFamily="34" charset="0"/>
              </a:rPr>
              <a:t>LOAIMONAN(</a:t>
            </a:r>
            <a:r>
              <a:rPr lang="vi-VN" sz="1800" b="1" u="sng" dirty="0">
                <a:latin typeface="Segoe UI" panose="020B0502040204020203" pitchFamily="34" charset="0"/>
                <a:cs typeface="Segoe UI" panose="020B0502040204020203" pitchFamily="34" charset="0"/>
              </a:rPr>
              <a:t>MaLoai</a:t>
            </a:r>
            <a:r>
              <a:rPr lang="vi-VN" sz="1800" b="1" dirty="0">
                <a:latin typeface="Segoe UI" panose="020B0502040204020203" pitchFamily="34" charset="0"/>
                <a:cs typeface="Segoe UI" panose="020B0502040204020203" pitchFamily="34" charset="0"/>
              </a:rPr>
              <a:t>, TenLoai)</a:t>
            </a:r>
            <a:endParaRPr lang="en-US" sz="1800" b="1" dirty="0">
              <a:latin typeface="Segoe UI" panose="020B0502040204020203" pitchFamily="34" charset="0"/>
              <a:cs typeface="Segoe UI" panose="020B0502040204020203" pitchFamily="34" charset="0"/>
            </a:endParaRPr>
          </a:p>
          <a:p>
            <a:pPr algn="just">
              <a:lnSpc>
                <a:spcPct val="150000"/>
              </a:lnSpc>
            </a:pPr>
            <a:r>
              <a:rPr lang="vi-VN" sz="1800" b="1" dirty="0">
                <a:latin typeface="Segoe UI" panose="020B0502040204020203" pitchFamily="34" charset="0"/>
                <a:cs typeface="Segoe UI" panose="020B0502040204020203" pitchFamily="34" charset="0"/>
              </a:rPr>
              <a:t>TPMONAN(</a:t>
            </a:r>
            <a:r>
              <a:rPr lang="vi-VN" sz="1800" b="1" u="sng" dirty="0">
                <a:latin typeface="Segoe UI" panose="020B0502040204020203" pitchFamily="34" charset="0"/>
                <a:cs typeface="Segoe UI" panose="020B0502040204020203" pitchFamily="34" charset="0"/>
              </a:rPr>
              <a:t>MaMA, MaNL</a:t>
            </a:r>
            <a:r>
              <a:rPr lang="vi-VN" sz="1800" b="1" dirty="0">
                <a:latin typeface="Segoe UI" panose="020B0502040204020203" pitchFamily="34" charset="0"/>
                <a:cs typeface="Segoe UI" panose="020B0502040204020203" pitchFamily="34" charset="0"/>
              </a:rPr>
              <a:t>, TLuong) </a:t>
            </a:r>
            <a:endParaRPr lang="en-US" sz="1800" b="1" dirty="0">
              <a:latin typeface="Segoe UI" panose="020B0502040204020203" pitchFamily="34" charset="0"/>
              <a:cs typeface="Segoe UI" panose="020B0502040204020203" pitchFamily="34" charset="0"/>
            </a:endParaRPr>
          </a:p>
        </p:txBody>
      </p:sp>
      <p:sp>
        <p:nvSpPr>
          <p:cNvPr id="14" name="TextBox 13"/>
          <p:cNvSpPr txBox="1"/>
          <p:nvPr/>
        </p:nvSpPr>
        <p:spPr>
          <a:xfrm>
            <a:off x="635479" y="4947063"/>
            <a:ext cx="10348749" cy="646331"/>
          </a:xfrm>
          <a:prstGeom prst="rect">
            <a:avLst/>
          </a:prstGeom>
          <a:noFill/>
        </p:spPr>
        <p:txBody>
          <a:bodyPr wrap="square">
            <a:spAutoFit/>
          </a:bodyPr>
          <a:lstStyle/>
          <a:p>
            <a:r>
              <a:rPr lang="en-US" sz="1800" b="1" dirty="0">
                <a:solidFill>
                  <a:srgbClr val="FF0000"/>
                </a:solidFill>
                <a:latin typeface="Segoe UI" panose="020B0502040204020203" pitchFamily="34" charset="0"/>
                <a:cs typeface="Segoe UI" panose="020B0502040204020203" pitchFamily="34" charset="0"/>
              </a:rPr>
              <a:t>4. </a:t>
            </a:r>
            <a:r>
              <a:rPr lang="vi-VN" sz="1800" b="1" dirty="0">
                <a:solidFill>
                  <a:srgbClr val="FF0000"/>
                </a:solidFill>
                <a:latin typeface="Segoe UI" panose="020B0502040204020203" pitchFamily="34" charset="0"/>
                <a:cs typeface="Segoe UI" panose="020B0502040204020203" pitchFamily="34" charset="0"/>
              </a:rPr>
              <a:t>Với mỗi loại món ăn (MaLoai), cho biết lượng calori (CaloriMA) trung bình của các món ăn thuộc loại món ăn đó</a:t>
            </a:r>
            <a:r>
              <a:rPr lang="en-US" sz="1800" b="1" dirty="0">
                <a:solidFill>
                  <a:srgbClr val="FF0000"/>
                </a:solidFill>
                <a:latin typeface="Segoe UI" panose="020B0502040204020203" pitchFamily="34" charset="0"/>
                <a:cs typeface="Segoe UI" panose="020B0502040204020203" pitchFamily="34" charset="0"/>
              </a:rPr>
              <a:t>.</a:t>
            </a:r>
            <a:endParaRPr lang="en-US" sz="1800" b="1" dirty="0">
              <a:solidFill>
                <a:srgbClr val="FF0000"/>
              </a:solidFill>
              <a:latin typeface="Segoe UI" panose="020B0502040204020203" pitchFamily="34" charset="0"/>
              <a:cs typeface="Segoe UI" panose="020B0502040204020203" pitchFamily="34" charset="0"/>
            </a:endParaRPr>
          </a:p>
        </p:txBody>
      </p:sp>
      <p:graphicFrame>
        <p:nvGraphicFramePr>
          <p:cNvPr id="15" name="Object 14"/>
          <p:cNvGraphicFramePr>
            <a:graphicFrameLocks noChangeAspect="1"/>
          </p:cNvGraphicFramePr>
          <p:nvPr/>
        </p:nvGraphicFramePr>
        <p:xfrm>
          <a:off x="635479" y="5702060"/>
          <a:ext cx="3632046" cy="503714"/>
        </p:xfrm>
        <a:graphic>
          <a:graphicData uri="http://schemas.openxmlformats.org/presentationml/2006/ole">
            <mc:AlternateContent xmlns:mc="http://schemas.openxmlformats.org/markup-compatibility/2006">
              <mc:Choice xmlns:v="urn:schemas-microsoft-com:vml" Requires="v">
                <p:oleObj spid="_x0000_s0" name="Equation" r:id="rId2" imgW="41757600" imgH="5791200" progId="Equation.DSMT4">
                  <p:embed/>
                </p:oleObj>
              </mc:Choice>
              <mc:Fallback>
                <p:oleObj name="Equation" r:id="rId2" imgW="41757600" imgH="5791200" progId="Equation.DSMT4">
                  <p:embed/>
                  <p:pic>
                    <p:nvPicPr>
                      <p:cNvPr id="0" name="Object 2"/>
                      <p:cNvPicPr/>
                      <p:nvPr/>
                    </p:nvPicPr>
                    <p:blipFill>
                      <a:blip r:embed="rId3"/>
                      <a:stretch>
                        <a:fillRect/>
                      </a:stretch>
                    </p:blipFill>
                    <p:spPr>
                      <a:xfrm>
                        <a:off x="635479" y="5702060"/>
                        <a:ext cx="3632046" cy="503714"/>
                      </a:xfrm>
                      <a:prstGeom prst="rect">
                        <a:avLst/>
                      </a:prstGeom>
                    </p:spPr>
                  </p:pic>
                </p:oleObj>
              </mc:Fallback>
            </mc:AlternateContent>
          </a:graphicData>
        </a:graphic>
      </p:graphicFrame>
      <p:sp>
        <p:nvSpPr>
          <p:cNvPr id="16" name="TextBox 15"/>
          <p:cNvSpPr txBox="1"/>
          <p:nvPr/>
        </p:nvSpPr>
        <p:spPr>
          <a:xfrm>
            <a:off x="635479" y="3422477"/>
            <a:ext cx="10348749" cy="646331"/>
          </a:xfrm>
          <a:prstGeom prst="rect">
            <a:avLst/>
          </a:prstGeom>
          <a:noFill/>
        </p:spPr>
        <p:txBody>
          <a:bodyPr wrap="square">
            <a:spAutoFit/>
          </a:bodyPr>
          <a:lstStyle/>
          <a:p>
            <a:r>
              <a:rPr lang="en-US" sz="1800" b="1" dirty="0">
                <a:solidFill>
                  <a:srgbClr val="FF0000"/>
                </a:solidFill>
                <a:latin typeface="Segoe UI" panose="020B0502040204020203" pitchFamily="34" charset="0"/>
                <a:cs typeface="Segoe UI" panose="020B0502040204020203" pitchFamily="34" charset="0"/>
              </a:rPr>
              <a:t>3. </a:t>
            </a:r>
            <a:r>
              <a:rPr lang="en-US" sz="1800" b="1" dirty="0" err="1">
                <a:solidFill>
                  <a:srgbClr val="FF0000"/>
                </a:solidFill>
                <a:latin typeface="Segoe UI" panose="020B0502040204020203" pitchFamily="34" charset="0"/>
                <a:cs typeface="Segoe UI" panose="020B0502040204020203" pitchFamily="34" charset="0"/>
              </a:rPr>
              <a:t>Liệt</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kê</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các</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món</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ăn</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và</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thành</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phần</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nguyên</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liệu</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để</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chế</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biến</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món</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ăn</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đó</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nếu</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có</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Thông</a:t>
            </a:r>
            <a:r>
              <a:rPr lang="en-US" sz="1800" b="1" dirty="0">
                <a:solidFill>
                  <a:srgbClr val="FF0000"/>
                </a:solidFill>
                <a:latin typeface="Segoe UI" panose="020B0502040204020203" pitchFamily="34" charset="0"/>
                <a:cs typeface="Segoe UI" panose="020B0502040204020203" pitchFamily="34" charset="0"/>
              </a:rPr>
              <a:t> tin </a:t>
            </a:r>
            <a:r>
              <a:rPr lang="en-US" sz="1800" b="1" dirty="0" err="1">
                <a:solidFill>
                  <a:srgbClr val="FF0000"/>
                </a:solidFill>
                <a:latin typeface="Segoe UI" panose="020B0502040204020203" pitchFamily="34" charset="0"/>
                <a:cs typeface="Segoe UI" panose="020B0502040204020203" pitchFamily="34" charset="0"/>
              </a:rPr>
              <a:t>hiển</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thị</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gồm</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MaMA</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TenMA</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MaNL</a:t>
            </a:r>
            <a:r>
              <a:rPr lang="en-US" sz="1800" b="1" dirty="0">
                <a:solidFill>
                  <a:srgbClr val="FF0000"/>
                </a:solidFill>
                <a:latin typeface="Segoe UI" panose="020B0502040204020203" pitchFamily="34" charset="0"/>
                <a:cs typeface="Segoe UI" panose="020B0502040204020203" pitchFamily="34" charset="0"/>
              </a:rPr>
              <a:t>.</a:t>
            </a:r>
            <a:endParaRPr lang="en-US" sz="1800" b="1" dirty="0">
              <a:solidFill>
                <a:srgbClr val="FF0000"/>
              </a:solidFill>
              <a:latin typeface="Segoe UI" panose="020B0502040204020203" pitchFamily="34" charset="0"/>
              <a:cs typeface="Segoe UI" panose="020B0502040204020203" pitchFamily="34" charset="0"/>
            </a:endParaRPr>
          </a:p>
        </p:txBody>
      </p:sp>
      <p:grpSp>
        <p:nvGrpSpPr>
          <p:cNvPr id="20" name="Group 19"/>
          <p:cNvGrpSpPr/>
          <p:nvPr/>
        </p:nvGrpSpPr>
        <p:grpSpPr>
          <a:xfrm>
            <a:off x="635479" y="4096258"/>
            <a:ext cx="6305478" cy="750225"/>
            <a:chOff x="1571661" y="4091974"/>
            <a:chExt cx="6305478" cy="750225"/>
          </a:xfrm>
        </p:grpSpPr>
        <p:graphicFrame>
          <p:nvGraphicFramePr>
            <p:cNvPr id="10" name="Object 9"/>
            <p:cNvGraphicFramePr>
              <a:graphicFrameLocks noChangeAspect="1"/>
            </p:cNvGraphicFramePr>
            <p:nvPr/>
          </p:nvGraphicFramePr>
          <p:xfrm>
            <a:off x="1571661" y="4334200"/>
            <a:ext cx="6305478" cy="507999"/>
          </p:xfrm>
          <a:graphic>
            <a:graphicData uri="http://schemas.openxmlformats.org/presentationml/2006/ole">
              <mc:AlternateContent xmlns:mc="http://schemas.openxmlformats.org/markup-compatibility/2006">
                <mc:Choice xmlns:v="urn:schemas-microsoft-com:vml" Requires="v">
                  <p:oleObj spid="_x0000_s2" name="Equation" r:id="rId4" imgW="64922400" imgH="5791200" progId="Equation.DSMT4">
                    <p:embed/>
                  </p:oleObj>
                </mc:Choice>
                <mc:Fallback>
                  <p:oleObj name="Equation" r:id="rId4" imgW="64922400" imgH="5791200" progId="Equation.DSMT4">
                    <p:embed/>
                    <p:pic>
                      <p:nvPicPr>
                        <p:cNvPr id="0" name="Object 9"/>
                        <p:cNvPicPr/>
                        <p:nvPr/>
                      </p:nvPicPr>
                      <p:blipFill>
                        <a:blip r:embed="rId5"/>
                        <a:stretch>
                          <a:fillRect/>
                        </a:stretch>
                      </p:blipFill>
                      <p:spPr>
                        <a:xfrm>
                          <a:off x="1571661" y="4334200"/>
                          <a:ext cx="6305478" cy="507999"/>
                        </a:xfrm>
                        <a:prstGeom prst="rect">
                          <a:avLst/>
                        </a:prstGeom>
                      </p:spPr>
                    </p:pic>
                  </p:oleObj>
                </mc:Fallback>
              </mc:AlternateContent>
            </a:graphicData>
          </a:graphic>
        </p:graphicFrame>
        <p:sp>
          <p:nvSpPr>
            <p:cNvPr id="12" name="TextBox 11"/>
            <p:cNvSpPr txBox="1"/>
            <p:nvPr/>
          </p:nvSpPr>
          <p:spPr>
            <a:xfrm>
              <a:off x="5151395" y="4091974"/>
              <a:ext cx="798230" cy="338554"/>
            </a:xfrm>
            <a:prstGeom prst="rect">
              <a:avLst/>
            </a:prstGeom>
            <a:noFill/>
          </p:spPr>
          <p:txBody>
            <a:bodyPr wrap="square">
              <a:spAutoFit/>
            </a:bodyPr>
            <a:lstStyle/>
            <a:p>
              <a:r>
                <a:rPr lang="en-US" sz="1600" dirty="0" err="1">
                  <a:latin typeface="Segoe UI" panose="020B0502040204020203" pitchFamily="34" charset="0"/>
                  <a:cs typeface="Segoe UI" panose="020B0502040204020203" pitchFamily="34" charset="0"/>
                </a:rPr>
                <a:t>MaMA</a:t>
              </a:r>
              <a:endParaRPr lang="en-US" sz="1600" dirty="0">
                <a:latin typeface="Segoe UI" panose="020B0502040204020203" pitchFamily="34" charset="0"/>
                <a:cs typeface="Segoe UI" panose="020B0502040204020203" pitchFamily="34" charset="0"/>
              </a:endParaRPr>
            </a:p>
          </p:txBody>
        </p:sp>
        <p:pic>
          <p:nvPicPr>
            <p:cNvPr id="11" name="Picture 10"/>
            <p:cNvPicPr>
              <a:picLocks noChangeAspect="1"/>
            </p:cNvPicPr>
            <p:nvPr/>
          </p:nvPicPr>
          <p:blipFill rotWithShape="1">
            <a:blip r:embed="rId6"/>
            <a:srcRect l="17496" r="1"/>
            <a:stretch>
              <a:fillRect/>
            </a:stretch>
          </p:blipFill>
          <p:spPr>
            <a:xfrm>
              <a:off x="5273315" y="4404235"/>
              <a:ext cx="508467" cy="315599"/>
            </a:xfrm>
            <a:prstGeom prst="rect">
              <a:avLst/>
            </a:prstGeom>
          </p:spPr>
        </p:pic>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anim calcmode="lin" valueType="num">
                                      <p:cBhvr>
                                        <p:cTn id="20" dur="500" fill="hold"/>
                                        <p:tgtEl>
                                          <p:spTgt spid="15"/>
                                        </p:tgtEl>
                                        <p:attrNameLst>
                                          <p:attrName>ppt_x</p:attrName>
                                        </p:attrNameLst>
                                      </p:cBhvr>
                                      <p:tavLst>
                                        <p:tav tm="0">
                                          <p:val>
                                            <p:strVal val="#ppt_x"/>
                                          </p:val>
                                        </p:tav>
                                        <p:tav tm="100000">
                                          <p:val>
                                            <p:strVal val="#ppt_x"/>
                                          </p:val>
                                        </p:tav>
                                      </p:tavLst>
                                    </p:anim>
                                    <p:anim calcmode="lin" valueType="num">
                                      <p:cBhvr>
                                        <p:cTn id="21" dur="5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
          <p:cNvSpPr txBox="1">
            <a:spLocks noGrp="1"/>
          </p:cNvSpPr>
          <p:nvPr>
            <p:ph type="title"/>
          </p:nvPr>
        </p:nvSpPr>
        <p:spPr>
          <a:xfrm>
            <a:off x="4311" y="1280696"/>
            <a:ext cx="7944930" cy="129114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0000"/>
              </a:buClr>
              <a:buSzPts val="6600"/>
              <a:buFont typeface="Quattrocento Sans" panose="020B0502050000020003"/>
              <a:buNone/>
            </a:pPr>
            <a:r>
              <a:rPr lang="vi-VN" sz="6600" b="1" dirty="0">
                <a:solidFill>
                  <a:srgbClr val="FF0000"/>
                </a:solidFill>
                <a:latin typeface="Segoe UI" panose="020B0502040204020203" pitchFamily="34" charset="0"/>
                <a:ea typeface="Quattrocento Sans" panose="020B0502050000020003"/>
                <a:cs typeface="Segoe UI" panose="020B0502040204020203" pitchFamily="34" charset="0"/>
                <a:sym typeface="Quattrocento Sans" panose="020B0502050000020003"/>
              </a:rPr>
              <a:t>CƠ SỞ DỮ LIỆU</a:t>
            </a:r>
            <a:endParaRPr dirty="0">
              <a:latin typeface="Segoe UI" panose="020B0502040204020203" pitchFamily="34" charset="0"/>
              <a:cs typeface="Segoe UI" panose="020B0502040204020203" pitchFamily="34" charset="0"/>
            </a:endParaRPr>
          </a:p>
        </p:txBody>
      </p:sp>
      <p:sp>
        <p:nvSpPr>
          <p:cNvPr id="110" name="Google Shape;110;p2"/>
          <p:cNvSpPr txBox="1"/>
          <p:nvPr/>
        </p:nvSpPr>
        <p:spPr>
          <a:xfrm>
            <a:off x="-1" y="695921"/>
            <a:ext cx="3976777"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vi-VN" sz="3200" b="1" dirty="0">
                <a:solidFill>
                  <a:schemeClr val="dk1"/>
                </a:solidFill>
                <a:latin typeface="Segoe UI" panose="020B0502040204020203" pitchFamily="34" charset="0"/>
                <a:ea typeface="Quattrocento Sans" panose="020B0502050000020003"/>
                <a:cs typeface="Segoe UI" panose="020B0502040204020203" pitchFamily="34" charset="0"/>
                <a:sym typeface="Quattrocento Sans" panose="020B0502050000020003"/>
              </a:rPr>
              <a:t>TRAINING</a:t>
            </a:r>
            <a:endParaRPr dirty="0">
              <a:latin typeface="Segoe UI" panose="020B0502040204020203" pitchFamily="34" charset="0"/>
              <a:cs typeface="Segoe UI" panose="020B0502040204020203" pitchFamily="34" charset="0"/>
            </a:endParaRPr>
          </a:p>
        </p:txBody>
      </p:sp>
      <p:pic>
        <p:nvPicPr>
          <p:cNvPr id="111" name="Google Shape;111;p2"/>
          <p:cNvPicPr preferRelativeResize="0"/>
          <p:nvPr/>
        </p:nvPicPr>
        <p:blipFill rotWithShape="1">
          <a:blip r:embed="rId1"/>
          <a:srcRect/>
          <a:stretch>
            <a:fillRect/>
          </a:stretch>
        </p:blipFill>
        <p:spPr>
          <a:xfrm>
            <a:off x="6954444" y="1742361"/>
            <a:ext cx="4857564" cy="4779090"/>
          </a:xfrm>
          <a:prstGeom prst="rect">
            <a:avLst/>
          </a:prstGeom>
          <a:noFill/>
          <a:ln>
            <a:noFill/>
          </a:ln>
        </p:spPr>
      </p:pic>
      <p:sp>
        <p:nvSpPr>
          <p:cNvPr id="4" name="Google Shape;123;p3"/>
          <p:cNvSpPr txBox="1">
            <a:spLocks noGrp="1"/>
          </p:cNvSpPr>
          <p:nvPr>
            <p:ph type="sldNum" idx="12"/>
          </p:nvPr>
        </p:nvSpPr>
        <p:spPr>
          <a:xfrm>
            <a:off x="4724400" y="6527379"/>
            <a:ext cx="2743200" cy="330621"/>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vi-VN" sz="1600" b="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fld>
            <a:endParaRPr sz="16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endParaRPr>
          </a:p>
        </p:txBody>
      </p:sp>
      <p:grpSp>
        <p:nvGrpSpPr>
          <p:cNvPr id="2" name="Google Shape;112;p2"/>
          <p:cNvGrpSpPr/>
          <p:nvPr/>
        </p:nvGrpSpPr>
        <p:grpSpPr>
          <a:xfrm>
            <a:off x="1116258" y="2749006"/>
            <a:ext cx="6832983" cy="2554505"/>
            <a:chOff x="1116258" y="2749006"/>
            <a:chExt cx="6832983" cy="2554505"/>
          </a:xfrm>
        </p:grpSpPr>
        <p:sp>
          <p:nvSpPr>
            <p:cNvPr id="3" name="Google Shape;113;p2"/>
            <p:cNvSpPr txBox="1"/>
            <p:nvPr/>
          </p:nvSpPr>
          <p:spPr>
            <a:xfrm>
              <a:off x="1436298" y="2749006"/>
              <a:ext cx="6512943" cy="2554505"/>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None/>
              </a:pPr>
              <a:r>
                <a:rPr lang="vi-VN" sz="2000" b="1" dirty="0">
                  <a:solidFill>
                    <a:schemeClr val="dk1"/>
                  </a:solidFill>
                  <a:latin typeface="Segoe UI" panose="020B0502040204020203" pitchFamily="34" charset="0"/>
                  <a:ea typeface="Quattrocento Sans" panose="020B0502050000020003"/>
                  <a:cs typeface="Segoe UI" panose="020B0502040204020203" pitchFamily="34" charset="0"/>
                  <a:sym typeface="Quattrocento Sans" panose="020B0502050000020003"/>
                </a:rPr>
                <a:t>Thời gian:</a:t>
              </a:r>
              <a:r>
                <a:rPr lang="vi-VN" sz="2000" dirty="0">
                  <a:solidFill>
                    <a:schemeClr val="dk1"/>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2000" dirty="0">
                  <a:solidFill>
                    <a:schemeClr val="dk1"/>
                  </a:solidFill>
                  <a:latin typeface="Segoe UI" panose="020B0502040204020203" pitchFamily="34" charset="0"/>
                  <a:ea typeface="Quattrocento Sans" panose="020B0502050000020003"/>
                  <a:cs typeface="Segoe UI" panose="020B0502040204020203" pitchFamily="34" charset="0"/>
                  <a:sym typeface="Quattrocento Sans" panose="020B0502050000020003"/>
                </a:rPr>
                <a:t>19</a:t>
              </a:r>
              <a:r>
                <a:rPr lang="vi-VN" sz="2000" dirty="0">
                  <a:solidFill>
                    <a:schemeClr val="dk1"/>
                  </a:solidFill>
                  <a:latin typeface="Segoe UI" panose="020B0502040204020203" pitchFamily="34" charset="0"/>
                  <a:ea typeface="Quattrocento Sans" panose="020B0502050000020003"/>
                  <a:cs typeface="Segoe UI" panose="020B0502040204020203" pitchFamily="34" charset="0"/>
                  <a:sym typeface="Quattrocento Sans" panose="020B0502050000020003"/>
                </a:rPr>
                <a:t>:30 thứ </a:t>
              </a:r>
              <a:r>
                <a:rPr lang="en-US" sz="2000" dirty="0">
                  <a:solidFill>
                    <a:schemeClr val="dk1"/>
                  </a:solidFill>
                  <a:latin typeface="Segoe UI" panose="020B0502040204020203" pitchFamily="34" charset="0"/>
                  <a:ea typeface="Quattrocento Sans" panose="020B0502050000020003"/>
                  <a:cs typeface="Segoe UI" panose="020B0502040204020203" pitchFamily="34" charset="0"/>
                  <a:sym typeface="Quattrocento Sans" panose="020B0502050000020003"/>
                </a:rPr>
                <a:t>4</a:t>
              </a:r>
              <a:r>
                <a:rPr lang="vi-VN" sz="2000" dirty="0">
                  <a:solidFill>
                    <a:schemeClr val="dk1"/>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ngày 0</a:t>
              </a:r>
              <a:r>
                <a:rPr lang="en-US" sz="2000" dirty="0">
                  <a:solidFill>
                    <a:schemeClr val="dk1"/>
                  </a:solidFill>
                  <a:latin typeface="Segoe UI" panose="020B0502040204020203" pitchFamily="34" charset="0"/>
                  <a:ea typeface="Quattrocento Sans" panose="020B0502050000020003"/>
                  <a:cs typeface="Segoe UI" panose="020B0502040204020203" pitchFamily="34" charset="0"/>
                  <a:sym typeface="Quattrocento Sans" panose="020B0502050000020003"/>
                </a:rPr>
                <a:t>2</a:t>
              </a:r>
              <a:r>
                <a:rPr lang="vi-VN" sz="2000" dirty="0">
                  <a:solidFill>
                    <a:schemeClr val="dk1"/>
                  </a:solidFill>
                  <a:latin typeface="Segoe UI" panose="020B0502040204020203" pitchFamily="34" charset="0"/>
                  <a:ea typeface="Quattrocento Sans" panose="020B0502050000020003"/>
                  <a:cs typeface="Segoe UI" panose="020B0502040204020203" pitchFamily="34" charset="0"/>
                  <a:sym typeface="Quattrocento Sans" panose="020B0502050000020003"/>
                </a:rPr>
                <a:t>/</a:t>
              </a:r>
              <a:r>
                <a:rPr lang="en-US" sz="2000" dirty="0">
                  <a:solidFill>
                    <a:schemeClr val="dk1"/>
                  </a:solidFill>
                  <a:latin typeface="Segoe UI" panose="020B0502040204020203" pitchFamily="34" charset="0"/>
                  <a:ea typeface="Quattrocento Sans" panose="020B0502050000020003"/>
                  <a:cs typeface="Segoe UI" panose="020B0502040204020203" pitchFamily="34" charset="0"/>
                  <a:sym typeface="Quattrocento Sans" panose="020B0502050000020003"/>
                </a:rPr>
                <a:t>11</a:t>
              </a:r>
              <a:r>
                <a:rPr lang="vi-VN" sz="2000" dirty="0">
                  <a:solidFill>
                    <a:schemeClr val="dk1"/>
                  </a:solidFill>
                  <a:latin typeface="Segoe UI" panose="020B0502040204020203" pitchFamily="34" charset="0"/>
                  <a:ea typeface="Quattrocento Sans" panose="020B0502050000020003"/>
                  <a:cs typeface="Segoe UI" panose="020B0502040204020203" pitchFamily="34" charset="0"/>
                  <a:sym typeface="Quattrocento Sans" panose="020B0502050000020003"/>
                </a:rPr>
                <a:t>/2022</a:t>
              </a:r>
              <a:endParaRPr dirty="0">
                <a:latin typeface="Segoe UI" panose="020B0502040204020203" pitchFamily="34" charset="0"/>
                <a:cs typeface="Segoe UI" panose="020B0502040204020203" pitchFamily="34" charset="0"/>
              </a:endParaRPr>
            </a:p>
            <a:p>
              <a:pPr marL="0" marR="0" lvl="0" indent="0" algn="l" rtl="0">
                <a:lnSpc>
                  <a:spcPct val="200000"/>
                </a:lnSpc>
                <a:spcBef>
                  <a:spcPts val="0"/>
                </a:spcBef>
                <a:spcAft>
                  <a:spcPts val="0"/>
                </a:spcAft>
                <a:buNone/>
              </a:pPr>
              <a:r>
                <a:rPr lang="vi-VN" sz="2000" b="1" dirty="0">
                  <a:solidFill>
                    <a:schemeClr val="dk1"/>
                  </a:solidFill>
                  <a:latin typeface="Segoe UI" panose="020B0502040204020203" pitchFamily="34" charset="0"/>
                  <a:ea typeface="Quattrocento Sans" panose="020B0502050000020003"/>
                  <a:cs typeface="Segoe UI" panose="020B0502040204020203" pitchFamily="34" charset="0"/>
                  <a:sym typeface="Quattrocento Sans" panose="020B0502050000020003"/>
                </a:rPr>
                <a:t>Địa điểm:</a:t>
              </a:r>
              <a:r>
                <a:rPr lang="vi-VN" sz="2000" dirty="0">
                  <a:solidFill>
                    <a:schemeClr val="dk1"/>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2000" dirty="0">
                  <a:solidFill>
                    <a:schemeClr val="dk1"/>
                  </a:solidFill>
                  <a:latin typeface="Segoe UI" panose="020B0502040204020203" pitchFamily="34" charset="0"/>
                  <a:ea typeface="Quattrocento Sans" panose="020B0502050000020003"/>
                  <a:cs typeface="Segoe UI" panose="020B0502040204020203" pitchFamily="34" charset="0"/>
                  <a:sym typeface="Quattrocento Sans" panose="020B0502050000020003"/>
                </a:rPr>
                <a:t>Microsoft Teams</a:t>
              </a:r>
              <a:r>
                <a:rPr lang="en-US" sz="2000" dirty="0">
                  <a:solidFill>
                    <a:schemeClr val="dk1"/>
                  </a:solidFill>
                  <a:latin typeface="Segoe UI" panose="020B0502040204020203" pitchFamily="34" charset="0"/>
                  <a:cs typeface="Segoe UI" panose="020B0502040204020203" pitchFamily="34" charset="0"/>
                  <a:sym typeface="Quattrocento Sans" panose="020B0502050000020003"/>
                </a:rPr>
                <a:t>: </a:t>
              </a:r>
              <a:r>
                <a:rPr lang="en-US" sz="2000" b="1" dirty="0">
                  <a:solidFill>
                    <a:schemeClr val="dk1"/>
                  </a:solidFill>
                  <a:latin typeface="Segoe UI" panose="020B0502040204020203" pitchFamily="34" charset="0"/>
                  <a:cs typeface="Segoe UI" panose="020B0502040204020203" pitchFamily="34" charset="0"/>
                </a:rPr>
                <a:t>w2dsy1q</a:t>
              </a:r>
              <a:endParaRPr sz="2000" b="1" dirty="0">
                <a:solidFill>
                  <a:schemeClr val="dk1"/>
                </a:solidFill>
                <a:latin typeface="Segoe UI" panose="020B0502040204020203" pitchFamily="34" charset="0"/>
                <a:cs typeface="Segoe UI" panose="020B0502040204020203" pitchFamily="34" charset="0"/>
              </a:endParaRPr>
            </a:p>
            <a:p>
              <a:pPr marL="0" marR="0" lvl="0" indent="0" algn="l" rtl="0">
                <a:lnSpc>
                  <a:spcPct val="200000"/>
                </a:lnSpc>
                <a:spcBef>
                  <a:spcPts val="0"/>
                </a:spcBef>
                <a:spcAft>
                  <a:spcPts val="0"/>
                </a:spcAft>
                <a:buNone/>
              </a:pPr>
              <a:r>
                <a:rPr lang="vi-VN" sz="2000" b="1" dirty="0">
                  <a:solidFill>
                    <a:schemeClr val="dk1"/>
                  </a:solidFill>
                  <a:latin typeface="Segoe UI" panose="020B0502040204020203" pitchFamily="34" charset="0"/>
                  <a:ea typeface="Quattrocento Sans" panose="020B0502050000020003"/>
                  <a:cs typeface="Segoe UI" panose="020B0502040204020203" pitchFamily="34" charset="0"/>
                  <a:sym typeface="Quattrocento Sans" panose="020B0502050000020003"/>
                </a:rPr>
                <a:t>Trainers:</a:t>
              </a:r>
              <a:r>
                <a:rPr lang="vi-VN" sz="2000" dirty="0">
                  <a:solidFill>
                    <a:schemeClr val="dk1"/>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2000" dirty="0">
                  <a:solidFill>
                    <a:schemeClr val="dk1"/>
                  </a:solidFill>
                  <a:latin typeface="Segoe UI" panose="020B0502040204020203" pitchFamily="34" charset="0"/>
                  <a:ea typeface="Quattrocento Sans" panose="020B0502050000020003"/>
                  <a:cs typeface="Segoe UI" panose="020B0502040204020203" pitchFamily="34" charset="0"/>
                  <a:sym typeface="Quattrocento Sans" panose="020B0502050000020003"/>
                </a:rPr>
                <a:t>Huỳnh Tiến Phát </a:t>
              </a:r>
              <a:r>
                <a:rPr lang="vi-VN" sz="2000" dirty="0">
                  <a:solidFill>
                    <a:schemeClr val="dk1"/>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KT</a:t>
              </a:r>
              <a:r>
                <a:rPr lang="en-US" sz="2000" dirty="0">
                  <a:solidFill>
                    <a:schemeClr val="dk1"/>
                  </a:solidFill>
                  <a:latin typeface="Segoe UI" panose="020B0502040204020203" pitchFamily="34" charset="0"/>
                  <a:ea typeface="Quattrocento Sans" panose="020B0502050000020003"/>
                  <a:cs typeface="Segoe UI" panose="020B0502040204020203" pitchFamily="34" charset="0"/>
                  <a:sym typeface="Quattrocento Sans" panose="020B0502050000020003"/>
                </a:rPr>
                <a:t>PM</a:t>
              </a:r>
              <a:r>
                <a:rPr lang="vi-VN" sz="2000" dirty="0">
                  <a:solidFill>
                    <a:schemeClr val="dk1"/>
                  </a:solidFill>
                  <a:latin typeface="Segoe UI" panose="020B0502040204020203" pitchFamily="34" charset="0"/>
                  <a:ea typeface="Quattrocento Sans" panose="020B0502050000020003"/>
                  <a:cs typeface="Segoe UI" panose="020B0502040204020203" pitchFamily="34" charset="0"/>
                  <a:sym typeface="Quattrocento Sans" panose="020B0502050000020003"/>
                </a:rPr>
                <a:t>202</a:t>
              </a:r>
              <a:r>
                <a:rPr lang="en-US" sz="2000" dirty="0">
                  <a:solidFill>
                    <a:schemeClr val="dk1"/>
                  </a:solidFill>
                  <a:latin typeface="Segoe UI" panose="020B0502040204020203" pitchFamily="34" charset="0"/>
                  <a:ea typeface="Quattrocento Sans" panose="020B0502050000020003"/>
                  <a:cs typeface="Segoe UI" panose="020B0502040204020203" pitchFamily="34" charset="0"/>
                  <a:sym typeface="Quattrocento Sans" panose="020B0502050000020003"/>
                </a:rPr>
                <a:t>1</a:t>
              </a:r>
              <a:endParaRPr dirty="0">
                <a:latin typeface="Segoe UI" panose="020B0502040204020203" pitchFamily="34" charset="0"/>
                <a:cs typeface="Segoe UI" panose="020B0502040204020203" pitchFamily="34" charset="0"/>
              </a:endParaRPr>
            </a:p>
            <a:p>
              <a:pPr lvl="0">
                <a:lnSpc>
                  <a:spcPct val="200000"/>
                </a:lnSpc>
              </a:pPr>
              <a:r>
                <a:rPr lang="vi-VN" sz="2000" dirty="0">
                  <a:solidFill>
                    <a:schemeClr val="dk1"/>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2000" dirty="0" err="1">
                  <a:solidFill>
                    <a:schemeClr val="dk1"/>
                  </a:solidFill>
                  <a:latin typeface="Segoe UI" panose="020B0502040204020203" pitchFamily="34" charset="0"/>
                  <a:ea typeface="Quattrocento Sans" panose="020B0502050000020003"/>
                  <a:cs typeface="Segoe UI" panose="020B0502040204020203" pitchFamily="34" charset="0"/>
                  <a:sym typeface="Quattrocento Sans" panose="020B0502050000020003"/>
                </a:rPr>
                <a:t>Nguyễn</a:t>
              </a:r>
              <a:r>
                <a:rPr lang="en-US" sz="2000" dirty="0">
                  <a:solidFill>
                    <a:schemeClr val="dk1"/>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2000" dirty="0" err="1">
                  <a:solidFill>
                    <a:schemeClr val="dk1"/>
                  </a:solidFill>
                  <a:latin typeface="Segoe UI" panose="020B0502040204020203" pitchFamily="34" charset="0"/>
                  <a:ea typeface="Quattrocento Sans" panose="020B0502050000020003"/>
                  <a:cs typeface="Segoe UI" panose="020B0502040204020203" pitchFamily="34" charset="0"/>
                  <a:sym typeface="Quattrocento Sans" panose="020B0502050000020003"/>
                </a:rPr>
                <a:t>Bích</a:t>
              </a:r>
              <a:r>
                <a:rPr lang="en-US" sz="2000" dirty="0">
                  <a:solidFill>
                    <a:schemeClr val="dk1"/>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2000" dirty="0" err="1">
                  <a:solidFill>
                    <a:schemeClr val="dk1"/>
                  </a:solidFill>
                  <a:latin typeface="Segoe UI" panose="020B0502040204020203" pitchFamily="34" charset="0"/>
                  <a:ea typeface="Quattrocento Sans" panose="020B0502050000020003"/>
                  <a:cs typeface="Segoe UI" panose="020B0502040204020203" pitchFamily="34" charset="0"/>
                  <a:sym typeface="Quattrocento Sans" panose="020B0502050000020003"/>
                </a:rPr>
                <a:t>Phượng</a:t>
              </a:r>
              <a:r>
                <a:rPr lang="en-US" sz="2000" dirty="0">
                  <a:solidFill>
                    <a:schemeClr val="dk1"/>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vi-VN" sz="2000" dirty="0">
                  <a:solidFill>
                    <a:schemeClr val="dk1"/>
                  </a:solidFill>
                  <a:latin typeface="Segoe UI" panose="020B0502040204020203" pitchFamily="34" charset="0"/>
                  <a:ea typeface="Quattrocento Sans" panose="020B0502050000020003"/>
                  <a:cs typeface="Segoe UI" panose="020B0502040204020203" pitchFamily="34" charset="0"/>
                  <a:sym typeface="Quattrocento Sans" panose="020B0502050000020003"/>
                </a:rPr>
                <a:t>–</a:t>
              </a:r>
              <a:r>
                <a:rPr lang="en-US" sz="2000" dirty="0">
                  <a:solidFill>
                    <a:schemeClr val="dk1"/>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CNCL2021.2 </a:t>
              </a:r>
              <a:endParaRPr dirty="0">
                <a:latin typeface="Segoe UI" panose="020B0502040204020203" pitchFamily="34" charset="0"/>
                <a:cs typeface="Segoe UI" panose="020B0502040204020203" pitchFamily="34" charset="0"/>
              </a:endParaRPr>
            </a:p>
          </p:txBody>
        </p:sp>
        <p:pic>
          <p:nvPicPr>
            <p:cNvPr id="5" name="Google Shape;114;p2" descr="Hourglass 90% with solid fill"/>
            <p:cNvPicPr preferRelativeResize="0"/>
            <p:nvPr/>
          </p:nvPicPr>
          <p:blipFill rotWithShape="1">
            <a:blip r:embed="rId2"/>
            <a:srcRect/>
            <a:stretch>
              <a:fillRect/>
            </a:stretch>
          </p:blipFill>
          <p:spPr>
            <a:xfrm>
              <a:off x="1116258" y="2996598"/>
              <a:ext cx="320040" cy="320040"/>
            </a:xfrm>
            <a:prstGeom prst="rect">
              <a:avLst/>
            </a:prstGeom>
            <a:noFill/>
            <a:ln>
              <a:noFill/>
            </a:ln>
          </p:spPr>
        </p:pic>
        <p:pic>
          <p:nvPicPr>
            <p:cNvPr id="6" name="Google Shape;115;p2" descr="Direction with solid fill"/>
            <p:cNvPicPr preferRelativeResize="0"/>
            <p:nvPr/>
          </p:nvPicPr>
          <p:blipFill rotWithShape="1">
            <a:blip r:embed="rId3"/>
            <a:srcRect/>
            <a:stretch>
              <a:fillRect/>
            </a:stretch>
          </p:blipFill>
          <p:spPr>
            <a:xfrm>
              <a:off x="1116258" y="3593725"/>
              <a:ext cx="320040" cy="320040"/>
            </a:xfrm>
            <a:prstGeom prst="rect">
              <a:avLst/>
            </a:prstGeom>
            <a:noFill/>
            <a:ln>
              <a:noFill/>
            </a:ln>
          </p:spPr>
        </p:pic>
        <p:pic>
          <p:nvPicPr>
            <p:cNvPr id="7" name="Google Shape;116;p2" descr="Call center with solid fill"/>
            <p:cNvPicPr preferRelativeResize="0"/>
            <p:nvPr/>
          </p:nvPicPr>
          <p:blipFill rotWithShape="1">
            <a:blip r:embed="rId4"/>
            <a:srcRect/>
            <a:stretch>
              <a:fillRect/>
            </a:stretch>
          </p:blipFill>
          <p:spPr>
            <a:xfrm>
              <a:off x="1116258" y="4190853"/>
              <a:ext cx="320040" cy="320040"/>
            </a:xfrm>
            <a:prstGeom prst="rect">
              <a:avLst/>
            </a:prstGeom>
            <a:noFill/>
            <a:ln>
              <a:noFill/>
            </a:ln>
          </p:spPr>
        </p:pic>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3"/>
          <p:cNvSpPr txBox="1">
            <a:spLocks noGrp="1"/>
          </p:cNvSpPr>
          <p:nvPr>
            <p:ph type="title"/>
          </p:nvPr>
        </p:nvSpPr>
        <p:spPr>
          <a:xfrm>
            <a:off x="635479" y="330621"/>
            <a:ext cx="10921042" cy="82531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1238F"/>
              </a:buClr>
              <a:buSzPts val="4000"/>
              <a:buFont typeface="Quattrocento Sans" panose="020B0502050000020003"/>
              <a:buNone/>
            </a:pP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Viết</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các</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biểu</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thức</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đại</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số</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quan</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hệ</a:t>
            </a:r>
            <a:endParaRPr dirty="0">
              <a:latin typeface="Segoe UI" panose="020B0502040204020203" pitchFamily="34" charset="0"/>
              <a:cs typeface="Segoe UI" panose="020B0502040204020203" pitchFamily="34" charset="0"/>
            </a:endParaRPr>
          </a:p>
        </p:txBody>
      </p:sp>
      <p:sp>
        <p:nvSpPr>
          <p:cNvPr id="123" name="Google Shape;123;p3"/>
          <p:cNvSpPr txBox="1">
            <a:spLocks noGrp="1"/>
          </p:cNvSpPr>
          <p:nvPr>
            <p:ph type="sldNum" idx="12"/>
          </p:nvPr>
        </p:nvSpPr>
        <p:spPr>
          <a:xfrm>
            <a:off x="4724400" y="6527379"/>
            <a:ext cx="2743200" cy="330621"/>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vi-VN" sz="1600" b="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fld>
            <a:endParaRPr sz="16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endParaRPr>
          </a:p>
        </p:txBody>
      </p:sp>
      <p:pic>
        <p:nvPicPr>
          <p:cNvPr id="124" name="Google Shape;124;p3"/>
          <p:cNvPicPr preferRelativeResize="0"/>
          <p:nvPr/>
        </p:nvPicPr>
        <p:blipFill rotWithShape="1">
          <a:blip r:embed="rId1"/>
          <a:srcRect/>
          <a:stretch>
            <a:fillRect/>
          </a:stretch>
        </p:blipFill>
        <p:spPr>
          <a:xfrm>
            <a:off x="9911750" y="4651893"/>
            <a:ext cx="1900257" cy="1869558"/>
          </a:xfrm>
          <a:prstGeom prst="rect">
            <a:avLst/>
          </a:prstGeom>
          <a:noFill/>
          <a:ln>
            <a:noFill/>
          </a:ln>
        </p:spPr>
      </p:pic>
      <p:graphicFrame>
        <p:nvGraphicFramePr>
          <p:cNvPr id="5" name="Object 4"/>
          <p:cNvGraphicFramePr>
            <a:graphicFrameLocks noChangeAspect="1"/>
          </p:cNvGraphicFramePr>
          <p:nvPr/>
        </p:nvGraphicFramePr>
        <p:xfrm>
          <a:off x="675649" y="3816011"/>
          <a:ext cx="3115913" cy="508154"/>
        </p:xfrm>
        <a:graphic>
          <a:graphicData uri="http://schemas.openxmlformats.org/presentationml/2006/ole">
            <mc:AlternateContent xmlns:mc="http://schemas.openxmlformats.org/markup-compatibility/2006">
              <mc:Choice xmlns:v="urn:schemas-microsoft-com:vml" Requires="v">
                <p:oleObj spid="_x0000_s0" name="Equation" r:id="rId2" imgW="33528000" imgH="5486400" progId="Equation.DSMT4">
                  <p:embed/>
                </p:oleObj>
              </mc:Choice>
              <mc:Fallback>
                <p:oleObj name="Equation" r:id="rId2" imgW="33528000" imgH="5486400" progId="Equation.DSMT4">
                  <p:embed/>
                  <p:pic>
                    <p:nvPicPr>
                      <p:cNvPr id="0" name="Object 12"/>
                      <p:cNvPicPr/>
                      <p:nvPr/>
                    </p:nvPicPr>
                    <p:blipFill>
                      <a:blip r:embed="rId3"/>
                      <a:stretch>
                        <a:fillRect/>
                      </a:stretch>
                    </p:blipFill>
                    <p:spPr>
                      <a:xfrm>
                        <a:off x="675649" y="3816011"/>
                        <a:ext cx="3115913" cy="508154"/>
                      </a:xfrm>
                      <a:prstGeom prst="rect">
                        <a:avLst/>
                      </a:prstGeom>
                    </p:spPr>
                  </p:pic>
                </p:oleObj>
              </mc:Fallback>
            </mc:AlternateContent>
          </a:graphicData>
        </a:graphic>
      </p:graphicFrame>
      <p:graphicFrame>
        <p:nvGraphicFramePr>
          <p:cNvPr id="6" name="Object 5"/>
          <p:cNvGraphicFramePr>
            <a:graphicFrameLocks noChangeAspect="1"/>
          </p:cNvGraphicFramePr>
          <p:nvPr/>
        </p:nvGraphicFramePr>
        <p:xfrm>
          <a:off x="675649" y="4448017"/>
          <a:ext cx="3474014" cy="508154"/>
        </p:xfrm>
        <a:graphic>
          <a:graphicData uri="http://schemas.openxmlformats.org/presentationml/2006/ole">
            <mc:AlternateContent xmlns:mc="http://schemas.openxmlformats.org/markup-compatibility/2006">
              <mc:Choice xmlns:v="urn:schemas-microsoft-com:vml" Requires="v">
                <p:oleObj spid="_x0000_s2" name="Equation" r:id="rId4" imgW="37490400" imgH="5486400" progId="Equation.DSMT4">
                  <p:embed/>
                </p:oleObj>
              </mc:Choice>
              <mc:Fallback>
                <p:oleObj name="Equation" r:id="rId4" imgW="37490400" imgH="5486400" progId="Equation.DSMT4">
                  <p:embed/>
                  <p:pic>
                    <p:nvPicPr>
                      <p:cNvPr id="0" name="Object 13"/>
                      <p:cNvPicPr/>
                      <p:nvPr/>
                    </p:nvPicPr>
                    <p:blipFill>
                      <a:blip r:embed="rId5"/>
                      <a:stretch>
                        <a:fillRect/>
                      </a:stretch>
                    </p:blipFill>
                    <p:spPr>
                      <a:xfrm>
                        <a:off x="675649" y="4448017"/>
                        <a:ext cx="3474014" cy="508154"/>
                      </a:xfrm>
                      <a:prstGeom prst="rect">
                        <a:avLst/>
                      </a:prstGeom>
                    </p:spPr>
                  </p:pic>
                </p:oleObj>
              </mc:Fallback>
            </mc:AlternateContent>
          </a:graphicData>
        </a:graphic>
      </p:graphicFrame>
      <p:grpSp>
        <p:nvGrpSpPr>
          <p:cNvPr id="14" name="Group 13"/>
          <p:cNvGrpSpPr/>
          <p:nvPr/>
        </p:nvGrpSpPr>
        <p:grpSpPr>
          <a:xfrm>
            <a:off x="4613684" y="3927252"/>
            <a:ext cx="4345593" cy="677431"/>
            <a:chOff x="1315403" y="4374435"/>
            <a:chExt cx="4345593" cy="677431"/>
          </a:xfrm>
        </p:grpSpPr>
        <p:graphicFrame>
          <p:nvGraphicFramePr>
            <p:cNvPr id="8" name="Object 7"/>
            <p:cNvGraphicFramePr>
              <a:graphicFrameLocks noChangeAspect="1"/>
            </p:cNvGraphicFramePr>
            <p:nvPr/>
          </p:nvGraphicFramePr>
          <p:xfrm>
            <a:off x="1315403" y="4543712"/>
            <a:ext cx="4345593" cy="508154"/>
          </p:xfrm>
          <a:graphic>
            <a:graphicData uri="http://schemas.openxmlformats.org/presentationml/2006/ole">
              <mc:AlternateContent xmlns:mc="http://schemas.openxmlformats.org/markup-compatibility/2006">
                <mc:Choice xmlns:v="urn:schemas-microsoft-com:vml" Requires="v">
                  <p:oleObj spid="_x0000_s3" name="Equation" r:id="rId6" imgW="49377600" imgH="5791200" progId="Equation.DSMT4">
                    <p:embed/>
                  </p:oleObj>
                </mc:Choice>
                <mc:Fallback>
                  <p:oleObj name="Equation" r:id="rId6" imgW="49377600" imgH="5791200" progId="Equation.DSMT4">
                    <p:embed/>
                    <p:pic>
                      <p:nvPicPr>
                        <p:cNvPr id="0" name="Object 14"/>
                        <p:cNvPicPr/>
                        <p:nvPr/>
                      </p:nvPicPr>
                      <p:blipFill>
                        <a:blip r:embed="rId7"/>
                        <a:stretch>
                          <a:fillRect/>
                        </a:stretch>
                      </p:blipFill>
                      <p:spPr>
                        <a:xfrm>
                          <a:off x="1315403" y="4543712"/>
                          <a:ext cx="4345593" cy="508154"/>
                        </a:xfrm>
                        <a:prstGeom prst="rect">
                          <a:avLst/>
                        </a:prstGeom>
                      </p:spPr>
                    </p:pic>
                  </p:oleObj>
                </mc:Fallback>
              </mc:AlternateContent>
            </a:graphicData>
          </a:graphic>
        </p:graphicFrame>
        <p:sp>
          <p:nvSpPr>
            <p:cNvPr id="9" name="TextBox 8"/>
            <p:cNvSpPr txBox="1"/>
            <p:nvPr/>
          </p:nvSpPr>
          <p:spPr>
            <a:xfrm>
              <a:off x="3660033" y="4374435"/>
              <a:ext cx="838200" cy="338554"/>
            </a:xfrm>
            <a:prstGeom prst="rect">
              <a:avLst/>
            </a:prstGeom>
            <a:noFill/>
          </p:spPr>
          <p:txBody>
            <a:bodyPr wrap="square">
              <a:spAutoFit/>
            </a:bodyPr>
            <a:lstStyle/>
            <a:p>
              <a:r>
                <a:rPr lang="en-US" sz="1600" dirty="0" err="1">
                  <a:latin typeface="Segoe UI" panose="020B0502040204020203" pitchFamily="34" charset="0"/>
                  <a:cs typeface="Segoe UI" panose="020B0502040204020203" pitchFamily="34" charset="0"/>
                </a:rPr>
                <a:t>MaNL</a:t>
              </a:r>
              <a:endParaRPr lang="en-US" sz="1600" dirty="0">
                <a:latin typeface="Segoe UI" panose="020B0502040204020203" pitchFamily="34" charset="0"/>
                <a:cs typeface="Segoe UI" panose="020B0502040204020203" pitchFamily="34" charset="0"/>
              </a:endParaRPr>
            </a:p>
          </p:txBody>
        </p:sp>
      </p:grpSp>
      <p:sp>
        <p:nvSpPr>
          <p:cNvPr id="10" name="TextBox 9"/>
          <p:cNvSpPr txBox="1"/>
          <p:nvPr/>
        </p:nvSpPr>
        <p:spPr>
          <a:xfrm>
            <a:off x="635479" y="5091614"/>
            <a:ext cx="9861167" cy="646331"/>
          </a:xfrm>
          <a:prstGeom prst="rect">
            <a:avLst/>
          </a:prstGeom>
          <a:noFill/>
        </p:spPr>
        <p:txBody>
          <a:bodyPr wrap="square">
            <a:spAutoFit/>
          </a:bodyPr>
          <a:lstStyle/>
          <a:p>
            <a:r>
              <a:rPr lang="en-US" sz="1800" b="1" dirty="0">
                <a:solidFill>
                  <a:srgbClr val="FF0000"/>
                </a:solidFill>
                <a:latin typeface="Segoe UI" panose="020B0502040204020203" pitchFamily="34" charset="0"/>
                <a:cs typeface="Segoe UI" panose="020B0502040204020203" pitchFamily="34" charset="0"/>
              </a:rPr>
              <a:t>6. </a:t>
            </a:r>
            <a:r>
              <a:rPr lang="vi-VN" sz="1800" b="1" dirty="0">
                <a:solidFill>
                  <a:srgbClr val="FF0000"/>
                </a:solidFill>
                <a:latin typeface="Segoe UI" panose="020B0502040204020203" pitchFamily="34" charset="0"/>
                <a:cs typeface="Segoe UI" panose="020B0502040204020203" pitchFamily="34" charset="0"/>
              </a:rPr>
              <a:t>Tìm các món ăn (MaMA) mà thành phần gồm tất cả các nguyên liệu có lượng protein (ProteinNL) từ 5 trở lên</a:t>
            </a:r>
            <a:r>
              <a:rPr lang="en-US" sz="1800" b="1" dirty="0">
                <a:solidFill>
                  <a:srgbClr val="FF0000"/>
                </a:solidFill>
                <a:latin typeface="Segoe UI" panose="020B0502040204020203" pitchFamily="34" charset="0"/>
                <a:cs typeface="Segoe UI" panose="020B0502040204020203" pitchFamily="34" charset="0"/>
              </a:rPr>
              <a:t>.</a:t>
            </a:r>
            <a:endParaRPr lang="en-US" sz="1800" b="1" dirty="0">
              <a:solidFill>
                <a:srgbClr val="FF0000"/>
              </a:solidFill>
              <a:latin typeface="Segoe UI" panose="020B0502040204020203" pitchFamily="34" charset="0"/>
              <a:cs typeface="Segoe UI" panose="020B0502040204020203" pitchFamily="34" charset="0"/>
            </a:endParaRPr>
          </a:p>
        </p:txBody>
      </p:sp>
      <p:graphicFrame>
        <p:nvGraphicFramePr>
          <p:cNvPr id="11" name="Object 10"/>
          <p:cNvGraphicFramePr>
            <a:graphicFrameLocks noChangeAspect="1"/>
          </p:cNvGraphicFramePr>
          <p:nvPr/>
        </p:nvGraphicFramePr>
        <p:xfrm>
          <a:off x="675649" y="5873388"/>
          <a:ext cx="7116860" cy="508155"/>
        </p:xfrm>
        <a:graphic>
          <a:graphicData uri="http://schemas.openxmlformats.org/presentationml/2006/ole">
            <mc:AlternateContent xmlns:mc="http://schemas.openxmlformats.org/markup-compatibility/2006">
              <mc:Choice xmlns:v="urn:schemas-microsoft-com:vml" Requires="v">
                <p:oleObj spid="_x0000_s4" name="Equation" r:id="rId8" imgW="81076800" imgH="5791200" progId="Equation.DSMT4">
                  <p:embed/>
                </p:oleObj>
              </mc:Choice>
              <mc:Fallback>
                <p:oleObj name="Equation" r:id="rId8" imgW="81076800" imgH="5791200" progId="Equation.DSMT4">
                  <p:embed/>
                  <p:pic>
                    <p:nvPicPr>
                      <p:cNvPr id="0" name="Object 20"/>
                      <p:cNvPicPr/>
                      <p:nvPr/>
                    </p:nvPicPr>
                    <p:blipFill>
                      <a:blip r:embed="rId9"/>
                      <a:stretch>
                        <a:fillRect/>
                      </a:stretch>
                    </p:blipFill>
                    <p:spPr>
                      <a:xfrm>
                        <a:off x="675649" y="5873388"/>
                        <a:ext cx="7116860" cy="508155"/>
                      </a:xfrm>
                      <a:prstGeom prst="rect">
                        <a:avLst/>
                      </a:prstGeom>
                    </p:spPr>
                  </p:pic>
                </p:oleObj>
              </mc:Fallback>
            </mc:AlternateContent>
          </a:graphicData>
        </a:graphic>
      </p:graphicFrame>
      <p:sp>
        <p:nvSpPr>
          <p:cNvPr id="12" name="Google Shape;125;p3"/>
          <p:cNvSpPr txBox="1"/>
          <p:nvPr/>
        </p:nvSpPr>
        <p:spPr>
          <a:xfrm>
            <a:off x="635479" y="1155940"/>
            <a:ext cx="8901811" cy="2062063"/>
          </a:xfrm>
          <a:prstGeom prst="rect">
            <a:avLst/>
          </a:prstGeom>
          <a:noFill/>
          <a:ln w="19050">
            <a:solidFill>
              <a:srgbClr val="00B0F0"/>
            </a:solidFill>
          </a:ln>
        </p:spPr>
        <p:txBody>
          <a:bodyPr spcFirstLastPara="1" wrap="square" lIns="91425" tIns="45700" rIns="91425" bIns="45700" anchor="t" anchorCtr="0">
            <a:spAutoFit/>
          </a:bodyPr>
          <a:lstStyle/>
          <a:p>
            <a:pPr algn="just"/>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BÀI TẬP 1:</a:t>
            </a:r>
            <a:r>
              <a:rPr lang="en-US" sz="2000" dirty="0">
                <a:latin typeface="Segoe UI" panose="020B0502040204020203" pitchFamily="34" charset="0"/>
                <a:cs typeface="Segoe UI" panose="020B0502040204020203" pitchFamily="34" charset="0"/>
              </a:rPr>
              <a:t> </a:t>
            </a:r>
            <a:r>
              <a:rPr lang="vi-VN"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Cho lược đồ cơ sở dữ liệu quan hệ “Quản lý món ăn” như sau:</a:t>
            </a:r>
            <a:r>
              <a:rPr lang="vi-VN" sz="16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endParaRPr lang="vi-VN" sz="16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a:p>
            <a:pPr algn="just">
              <a:lnSpc>
                <a:spcPct val="150000"/>
              </a:lnSpc>
            </a:pPr>
            <a:r>
              <a:rPr lang="vi-VN" sz="1800" b="1" dirty="0">
                <a:latin typeface="Segoe UI" panose="020B0502040204020203" pitchFamily="34" charset="0"/>
                <a:cs typeface="Segoe UI" panose="020B0502040204020203" pitchFamily="34" charset="0"/>
              </a:rPr>
              <a:t>NGLIEU(</a:t>
            </a:r>
            <a:r>
              <a:rPr lang="vi-VN" sz="1800" b="1" u="sng" dirty="0">
                <a:latin typeface="Segoe UI" panose="020B0502040204020203" pitchFamily="34" charset="0"/>
                <a:cs typeface="Segoe UI" panose="020B0502040204020203" pitchFamily="34" charset="0"/>
              </a:rPr>
              <a:t>MaNL</a:t>
            </a:r>
            <a:r>
              <a:rPr lang="vi-VN" sz="1800" b="1" dirty="0">
                <a:latin typeface="Segoe UI" panose="020B0502040204020203" pitchFamily="34" charset="0"/>
                <a:cs typeface="Segoe UI" panose="020B0502040204020203" pitchFamily="34" charset="0"/>
              </a:rPr>
              <a:t>, TenNL, CaloriNL, ProteinNL) </a:t>
            </a:r>
            <a:endParaRPr lang="en-US" sz="1800" b="1" dirty="0">
              <a:latin typeface="Segoe UI" panose="020B0502040204020203" pitchFamily="34" charset="0"/>
              <a:cs typeface="Segoe UI" panose="020B0502040204020203" pitchFamily="34" charset="0"/>
            </a:endParaRPr>
          </a:p>
          <a:p>
            <a:pPr algn="just">
              <a:lnSpc>
                <a:spcPct val="150000"/>
              </a:lnSpc>
            </a:pPr>
            <a:r>
              <a:rPr lang="vi-VN" sz="1800" b="1" dirty="0">
                <a:latin typeface="Segoe UI" panose="020B0502040204020203" pitchFamily="34" charset="0"/>
                <a:cs typeface="Segoe UI" panose="020B0502040204020203" pitchFamily="34" charset="0"/>
              </a:rPr>
              <a:t>MONAN(</a:t>
            </a:r>
            <a:r>
              <a:rPr lang="vi-VN" sz="1800" b="1" u="sng" dirty="0">
                <a:latin typeface="Segoe UI" panose="020B0502040204020203" pitchFamily="34" charset="0"/>
                <a:cs typeface="Segoe UI" panose="020B0502040204020203" pitchFamily="34" charset="0"/>
              </a:rPr>
              <a:t>MaMA</a:t>
            </a:r>
            <a:r>
              <a:rPr lang="vi-VN" sz="1800" b="1" dirty="0">
                <a:latin typeface="Segoe UI" panose="020B0502040204020203" pitchFamily="34" charset="0"/>
                <a:cs typeface="Segoe UI" panose="020B0502040204020203" pitchFamily="34" charset="0"/>
              </a:rPr>
              <a:t>, TenMA, MaLoai, Gia, CaloriMA, ProteinMA) </a:t>
            </a:r>
            <a:endParaRPr lang="en-US" sz="1800" dirty="0">
              <a:latin typeface="Segoe UI" panose="020B0502040204020203" pitchFamily="34" charset="0"/>
              <a:cs typeface="Segoe UI" panose="020B0502040204020203" pitchFamily="34" charset="0"/>
            </a:endParaRPr>
          </a:p>
          <a:p>
            <a:pPr algn="just">
              <a:lnSpc>
                <a:spcPct val="150000"/>
              </a:lnSpc>
            </a:pPr>
            <a:r>
              <a:rPr lang="vi-VN" sz="1800" b="1" dirty="0">
                <a:latin typeface="Segoe UI" panose="020B0502040204020203" pitchFamily="34" charset="0"/>
                <a:cs typeface="Segoe UI" panose="020B0502040204020203" pitchFamily="34" charset="0"/>
              </a:rPr>
              <a:t>LOAIMONAN(</a:t>
            </a:r>
            <a:r>
              <a:rPr lang="vi-VN" sz="1800" b="1" u="sng" dirty="0">
                <a:latin typeface="Segoe UI" panose="020B0502040204020203" pitchFamily="34" charset="0"/>
                <a:cs typeface="Segoe UI" panose="020B0502040204020203" pitchFamily="34" charset="0"/>
              </a:rPr>
              <a:t>MaLoai</a:t>
            </a:r>
            <a:r>
              <a:rPr lang="vi-VN" sz="1800" b="1" dirty="0">
                <a:latin typeface="Segoe UI" panose="020B0502040204020203" pitchFamily="34" charset="0"/>
                <a:cs typeface="Segoe UI" panose="020B0502040204020203" pitchFamily="34" charset="0"/>
              </a:rPr>
              <a:t>, TenLoai)</a:t>
            </a:r>
            <a:endParaRPr lang="en-US" sz="1800" b="1" dirty="0">
              <a:latin typeface="Segoe UI" panose="020B0502040204020203" pitchFamily="34" charset="0"/>
              <a:cs typeface="Segoe UI" panose="020B0502040204020203" pitchFamily="34" charset="0"/>
            </a:endParaRPr>
          </a:p>
          <a:p>
            <a:pPr algn="just">
              <a:lnSpc>
                <a:spcPct val="150000"/>
              </a:lnSpc>
            </a:pPr>
            <a:r>
              <a:rPr lang="vi-VN" sz="1800" b="1" dirty="0">
                <a:latin typeface="Segoe UI" panose="020B0502040204020203" pitchFamily="34" charset="0"/>
                <a:cs typeface="Segoe UI" panose="020B0502040204020203" pitchFamily="34" charset="0"/>
              </a:rPr>
              <a:t>TPMONAN(</a:t>
            </a:r>
            <a:r>
              <a:rPr lang="vi-VN" sz="1800" b="1" u="sng" dirty="0">
                <a:latin typeface="Segoe UI" panose="020B0502040204020203" pitchFamily="34" charset="0"/>
                <a:cs typeface="Segoe UI" panose="020B0502040204020203" pitchFamily="34" charset="0"/>
              </a:rPr>
              <a:t>MaMA, MaNL</a:t>
            </a:r>
            <a:r>
              <a:rPr lang="vi-VN" sz="1800" b="1" dirty="0">
                <a:latin typeface="Segoe UI" panose="020B0502040204020203" pitchFamily="34" charset="0"/>
                <a:cs typeface="Segoe UI" panose="020B0502040204020203" pitchFamily="34" charset="0"/>
              </a:rPr>
              <a:t>, TLuong) </a:t>
            </a:r>
            <a:endParaRPr lang="en-US" sz="1800" b="1" dirty="0">
              <a:latin typeface="Segoe UI" panose="020B0502040204020203" pitchFamily="34" charset="0"/>
              <a:cs typeface="Segoe UI" panose="020B0502040204020203" pitchFamily="34" charset="0"/>
            </a:endParaRPr>
          </a:p>
        </p:txBody>
      </p:sp>
      <p:sp>
        <p:nvSpPr>
          <p:cNvPr id="7" name="TextBox 2"/>
          <p:cNvSpPr txBox="1"/>
          <p:nvPr/>
        </p:nvSpPr>
        <p:spPr>
          <a:xfrm>
            <a:off x="635479" y="3422477"/>
            <a:ext cx="10348749" cy="369332"/>
          </a:xfrm>
          <a:prstGeom prst="rect">
            <a:avLst/>
          </a:prstGeom>
          <a:noFill/>
        </p:spPr>
        <p:txBody>
          <a:bodyPr wrap="square">
            <a:spAutoFit/>
          </a:bodyPr>
          <a:lstStyle/>
          <a:p>
            <a:r>
              <a:rPr lang="en-US" sz="1800" b="1" dirty="0">
                <a:solidFill>
                  <a:srgbClr val="FF0000"/>
                </a:solidFill>
                <a:latin typeface="Segoe UI" panose="020B0502040204020203" pitchFamily="34" charset="0"/>
                <a:cs typeface="Segoe UI" panose="020B0502040204020203" pitchFamily="34" charset="0"/>
              </a:rPr>
              <a:t>5. </a:t>
            </a:r>
            <a:r>
              <a:rPr lang="vi-VN" sz="1800" b="1" dirty="0">
                <a:solidFill>
                  <a:srgbClr val="FF0000"/>
                </a:solidFill>
                <a:latin typeface="Segoe UI" panose="020B0502040204020203" pitchFamily="34" charset="0"/>
                <a:cs typeface="Segoe UI" panose="020B0502040204020203" pitchFamily="34" charset="0"/>
              </a:rPr>
              <a:t>Cho biết những nguyên liệu (MaNL, TenNL) chưa được dùng để chế biến món ăn nào</a:t>
            </a:r>
            <a:r>
              <a:rPr lang="en-US" sz="1800" b="1" dirty="0">
                <a:solidFill>
                  <a:srgbClr val="FF0000"/>
                </a:solidFill>
                <a:latin typeface="Segoe UI" panose="020B0502040204020203" pitchFamily="34" charset="0"/>
                <a:cs typeface="Segoe UI" panose="020B0502040204020203" pitchFamily="34" charset="0"/>
              </a:rPr>
              <a:t>.</a:t>
            </a:r>
            <a:endParaRPr lang="en-US" sz="1800" b="1" dirty="0">
              <a:solidFill>
                <a:srgbClr val="FF0000"/>
              </a:solidFill>
              <a:latin typeface="Segoe UI" panose="020B0502040204020203" pitchFamily="34" charset="0"/>
              <a:cs typeface="Segoe UI" panose="020B0502040204020203"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anim calcmode="lin" valueType="num">
                                      <p:cBhvr>
                                        <p:cTn id="15" dur="500" fill="hold"/>
                                        <p:tgtEl>
                                          <p:spTgt spid="6"/>
                                        </p:tgtEl>
                                        <p:attrNameLst>
                                          <p:attrName>ppt_x</p:attrName>
                                        </p:attrNameLst>
                                      </p:cBhvr>
                                      <p:tavLst>
                                        <p:tav tm="0">
                                          <p:val>
                                            <p:strVal val="#ppt_x"/>
                                          </p:val>
                                        </p:tav>
                                        <p:tav tm="100000">
                                          <p:val>
                                            <p:strVal val="#ppt_x"/>
                                          </p:val>
                                        </p:tav>
                                      </p:tavLst>
                                    </p:anim>
                                    <p:anim calcmode="lin" valueType="num">
                                      <p:cBhvr>
                                        <p:cTn id="16" dur="5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anim calcmode="lin" valueType="num">
                                      <p:cBhvr>
                                        <p:cTn id="22" dur="500" fill="hold"/>
                                        <p:tgtEl>
                                          <p:spTgt spid="14"/>
                                        </p:tgtEl>
                                        <p:attrNameLst>
                                          <p:attrName>ppt_x</p:attrName>
                                        </p:attrNameLst>
                                      </p:cBhvr>
                                      <p:tavLst>
                                        <p:tav tm="0">
                                          <p:val>
                                            <p:strVal val="#ppt_x"/>
                                          </p:val>
                                        </p:tav>
                                        <p:tav tm="100000">
                                          <p:val>
                                            <p:strVal val="#ppt_x"/>
                                          </p:val>
                                        </p:tav>
                                      </p:tavLst>
                                    </p:anim>
                                    <p:anim calcmode="lin" valueType="num">
                                      <p:cBhvr>
                                        <p:cTn id="23" dur="5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anim calcmode="lin" valueType="num">
                                      <p:cBhvr>
                                        <p:cTn id="34" dur="500" fill="hold"/>
                                        <p:tgtEl>
                                          <p:spTgt spid="11"/>
                                        </p:tgtEl>
                                        <p:attrNameLst>
                                          <p:attrName>ppt_x</p:attrName>
                                        </p:attrNameLst>
                                      </p:cBhvr>
                                      <p:tavLst>
                                        <p:tav tm="0">
                                          <p:val>
                                            <p:strVal val="#ppt_x"/>
                                          </p:val>
                                        </p:tav>
                                        <p:tav tm="100000">
                                          <p:val>
                                            <p:strVal val="#ppt_x"/>
                                          </p:val>
                                        </p:tav>
                                      </p:tavLst>
                                    </p:anim>
                                    <p:anim calcmode="lin" valueType="num">
                                      <p:cBhvr>
                                        <p:cTn id="35" dur="5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3"/>
          <p:cNvSpPr txBox="1">
            <a:spLocks noGrp="1"/>
          </p:cNvSpPr>
          <p:nvPr>
            <p:ph type="title"/>
          </p:nvPr>
        </p:nvSpPr>
        <p:spPr>
          <a:xfrm>
            <a:off x="635479" y="330621"/>
            <a:ext cx="10921042" cy="82531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1238F"/>
              </a:buClr>
              <a:buSzPts val="4000"/>
              <a:buFont typeface="Quattrocento Sans" panose="020B0502050000020003"/>
              <a:buNone/>
            </a:pP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Viết</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các</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biểu</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thức</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đại</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số</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quan</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hệ</a:t>
            </a:r>
            <a:endParaRPr dirty="0">
              <a:latin typeface="Segoe UI" panose="020B0502040204020203" pitchFamily="34" charset="0"/>
              <a:cs typeface="Segoe UI" panose="020B0502040204020203" pitchFamily="34" charset="0"/>
            </a:endParaRPr>
          </a:p>
        </p:txBody>
      </p:sp>
      <p:sp>
        <p:nvSpPr>
          <p:cNvPr id="123" name="Google Shape;123;p3"/>
          <p:cNvSpPr txBox="1">
            <a:spLocks noGrp="1"/>
          </p:cNvSpPr>
          <p:nvPr>
            <p:ph type="sldNum" idx="12"/>
          </p:nvPr>
        </p:nvSpPr>
        <p:spPr>
          <a:xfrm>
            <a:off x="4724400" y="6527379"/>
            <a:ext cx="2743200" cy="330621"/>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vi-VN" sz="1600" b="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fld>
            <a:endParaRPr sz="16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endParaRPr>
          </a:p>
        </p:txBody>
      </p:sp>
      <p:pic>
        <p:nvPicPr>
          <p:cNvPr id="124" name="Google Shape;124;p3"/>
          <p:cNvPicPr preferRelativeResize="0"/>
          <p:nvPr/>
        </p:nvPicPr>
        <p:blipFill rotWithShape="1">
          <a:blip r:embed="rId1"/>
          <a:srcRect/>
          <a:stretch>
            <a:fillRect/>
          </a:stretch>
        </p:blipFill>
        <p:spPr>
          <a:xfrm>
            <a:off x="9911750" y="4651893"/>
            <a:ext cx="1900257" cy="1869558"/>
          </a:xfrm>
          <a:prstGeom prst="rect">
            <a:avLst/>
          </a:prstGeom>
          <a:noFill/>
          <a:ln>
            <a:noFill/>
          </a:ln>
        </p:spPr>
      </p:pic>
      <p:sp>
        <p:nvSpPr>
          <p:cNvPr id="2" name="TextBox 1"/>
          <p:cNvSpPr txBox="1"/>
          <p:nvPr/>
        </p:nvSpPr>
        <p:spPr>
          <a:xfrm>
            <a:off x="635479" y="1129521"/>
            <a:ext cx="8892946" cy="1806520"/>
          </a:xfrm>
          <a:prstGeom prst="rect">
            <a:avLst/>
          </a:prstGeom>
          <a:noFill/>
          <a:ln w="19050">
            <a:solidFill>
              <a:srgbClr val="00B0F0"/>
            </a:solidFill>
          </a:ln>
        </p:spPr>
        <p:txBody>
          <a:bodyPr wrap="square">
            <a:spAutoFit/>
          </a:bodyPr>
          <a:lstStyle/>
          <a:p>
            <a:pPr algn="just">
              <a:lnSpc>
                <a:spcPct val="150000"/>
              </a:lnSpc>
            </a:pPr>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BÀI TẬP 2:</a:t>
            </a:r>
            <a:r>
              <a:rPr lang="en-US" sz="2000" dirty="0">
                <a:latin typeface="Segoe UI" panose="020B0502040204020203" pitchFamily="34" charset="0"/>
                <a:cs typeface="Segoe UI" panose="020B0502040204020203" pitchFamily="34" charset="0"/>
              </a:rPr>
              <a:t> </a:t>
            </a:r>
            <a:r>
              <a:rPr lang="vi-VN"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Cho lược đồ cơ sở dữ liệu quan hệ “Quản lý món ăn” như sau: </a:t>
            </a:r>
            <a:endPar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a:p>
            <a:pPr algn="just">
              <a:lnSpc>
                <a:spcPct val="150000"/>
              </a:lnSpc>
            </a:pPr>
            <a:r>
              <a:rPr lang="vi-VN" b="1" dirty="0">
                <a:latin typeface="Segoe UI" panose="020B0502040204020203" pitchFamily="34" charset="0"/>
                <a:cs typeface="Segoe UI" panose="020B0502040204020203" pitchFamily="34" charset="0"/>
              </a:rPr>
              <a:t>NGLIEU(</a:t>
            </a:r>
            <a:r>
              <a:rPr lang="vi-VN" b="1" u="sng" dirty="0">
                <a:latin typeface="Segoe UI" panose="020B0502040204020203" pitchFamily="34" charset="0"/>
                <a:cs typeface="Segoe UI" panose="020B0502040204020203" pitchFamily="34" charset="0"/>
              </a:rPr>
              <a:t>MaNL</a:t>
            </a:r>
            <a:r>
              <a:rPr lang="vi-VN" b="1" dirty="0">
                <a:latin typeface="Segoe UI" panose="020B0502040204020203" pitchFamily="34" charset="0"/>
                <a:cs typeface="Segoe UI" panose="020B0502040204020203" pitchFamily="34" charset="0"/>
              </a:rPr>
              <a:t>, TenNL, CaloriNL, ProteinNL) </a:t>
            </a:r>
            <a:endParaRPr lang="en-US" b="1" dirty="0">
              <a:latin typeface="Segoe UI" panose="020B0502040204020203" pitchFamily="34" charset="0"/>
              <a:cs typeface="Segoe UI" panose="020B0502040204020203" pitchFamily="34" charset="0"/>
            </a:endParaRPr>
          </a:p>
          <a:p>
            <a:pPr algn="just">
              <a:lnSpc>
                <a:spcPct val="150000"/>
              </a:lnSpc>
            </a:pPr>
            <a:r>
              <a:rPr lang="vi-VN" b="1" dirty="0">
                <a:latin typeface="Segoe UI" panose="020B0502040204020203" pitchFamily="34" charset="0"/>
                <a:cs typeface="Segoe UI" panose="020B0502040204020203" pitchFamily="34" charset="0"/>
              </a:rPr>
              <a:t>MONAN(</a:t>
            </a:r>
            <a:r>
              <a:rPr lang="vi-VN" b="1" u="sng" dirty="0">
                <a:latin typeface="Segoe UI" panose="020B0502040204020203" pitchFamily="34" charset="0"/>
                <a:cs typeface="Segoe UI" panose="020B0502040204020203" pitchFamily="34" charset="0"/>
              </a:rPr>
              <a:t>MaMA</a:t>
            </a:r>
            <a:r>
              <a:rPr lang="vi-VN" b="1" dirty="0">
                <a:latin typeface="Segoe UI" panose="020B0502040204020203" pitchFamily="34" charset="0"/>
                <a:cs typeface="Segoe UI" panose="020B0502040204020203" pitchFamily="34" charset="0"/>
              </a:rPr>
              <a:t>, TenMA, MaLoai, Gia, CaloriMA, ProteinMA) </a:t>
            </a:r>
            <a:endParaRPr lang="en-US" b="1" dirty="0">
              <a:latin typeface="Segoe UI" panose="020B0502040204020203" pitchFamily="34" charset="0"/>
              <a:cs typeface="Segoe UI" panose="020B0502040204020203" pitchFamily="34" charset="0"/>
            </a:endParaRPr>
          </a:p>
          <a:p>
            <a:pPr algn="just">
              <a:lnSpc>
                <a:spcPct val="150000"/>
              </a:lnSpc>
            </a:pPr>
            <a:r>
              <a:rPr lang="vi-VN" b="1" dirty="0">
                <a:latin typeface="Segoe UI" panose="020B0502040204020203" pitchFamily="34" charset="0"/>
                <a:cs typeface="Segoe UI" panose="020B0502040204020203" pitchFamily="34" charset="0"/>
              </a:rPr>
              <a:t>LOAIMONAN(</a:t>
            </a:r>
            <a:r>
              <a:rPr lang="vi-VN" b="1" u="sng" dirty="0">
                <a:latin typeface="Segoe UI" panose="020B0502040204020203" pitchFamily="34" charset="0"/>
                <a:cs typeface="Segoe UI" panose="020B0502040204020203" pitchFamily="34" charset="0"/>
              </a:rPr>
              <a:t>MaLoai</a:t>
            </a:r>
            <a:r>
              <a:rPr lang="vi-VN" b="1" dirty="0">
                <a:latin typeface="Segoe UI" panose="020B0502040204020203" pitchFamily="34" charset="0"/>
                <a:cs typeface="Segoe UI" panose="020B0502040204020203" pitchFamily="34" charset="0"/>
              </a:rPr>
              <a:t>, TenLoai)</a:t>
            </a:r>
            <a:endParaRPr lang="en-US" b="1" dirty="0">
              <a:latin typeface="Segoe UI" panose="020B0502040204020203" pitchFamily="34" charset="0"/>
              <a:cs typeface="Segoe UI" panose="020B0502040204020203" pitchFamily="34" charset="0"/>
            </a:endParaRPr>
          </a:p>
          <a:p>
            <a:pPr algn="just">
              <a:lnSpc>
                <a:spcPct val="150000"/>
              </a:lnSpc>
            </a:pPr>
            <a:r>
              <a:rPr lang="vi-VN" b="1" dirty="0">
                <a:latin typeface="Segoe UI" panose="020B0502040204020203" pitchFamily="34" charset="0"/>
                <a:cs typeface="Segoe UI" panose="020B0502040204020203" pitchFamily="34" charset="0"/>
              </a:rPr>
              <a:t>TPMONAN(</a:t>
            </a:r>
            <a:r>
              <a:rPr lang="vi-VN" b="1" u="sng" dirty="0">
                <a:latin typeface="Segoe UI" panose="020B0502040204020203" pitchFamily="34" charset="0"/>
                <a:cs typeface="Segoe UI" panose="020B0502040204020203" pitchFamily="34" charset="0"/>
              </a:rPr>
              <a:t>MaMA, MaNL</a:t>
            </a:r>
            <a:r>
              <a:rPr lang="vi-VN" b="1" dirty="0">
                <a:latin typeface="Segoe UI" panose="020B0502040204020203" pitchFamily="34" charset="0"/>
                <a:cs typeface="Segoe UI" panose="020B0502040204020203" pitchFamily="34" charset="0"/>
              </a:rPr>
              <a:t>, TLuong) </a:t>
            </a:r>
            <a:endParaRPr lang="en-US" b="1" dirty="0">
              <a:latin typeface="Segoe UI" panose="020B0502040204020203" pitchFamily="34" charset="0"/>
              <a:cs typeface="Segoe UI" panose="020B0502040204020203" pitchFamily="34" charset="0"/>
            </a:endParaRPr>
          </a:p>
        </p:txBody>
      </p:sp>
      <p:sp>
        <p:nvSpPr>
          <p:cNvPr id="3" name="TextBox 2"/>
          <p:cNvSpPr txBox="1"/>
          <p:nvPr/>
        </p:nvSpPr>
        <p:spPr>
          <a:xfrm>
            <a:off x="635480" y="3197648"/>
            <a:ext cx="10921042" cy="2908489"/>
          </a:xfrm>
          <a:prstGeom prst="rect">
            <a:avLst/>
          </a:prstGeom>
          <a:noFill/>
        </p:spPr>
        <p:txBody>
          <a:bodyPr wrap="square">
            <a:spAutoFit/>
          </a:bodyPr>
          <a:lstStyle/>
          <a:p>
            <a:pPr algn="just">
              <a:spcAft>
                <a:spcPts val="1200"/>
              </a:spcAft>
            </a:pPr>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YÊU CẦU</a:t>
            </a:r>
            <a:r>
              <a:rPr lang="vi-VN"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endParaRPr lang="en-US" sz="2000" dirty="0">
              <a:latin typeface="Segoe UI" panose="020B0502040204020203" pitchFamily="34" charset="0"/>
              <a:cs typeface="Segoe UI" panose="020B0502040204020203" pitchFamily="34" charset="0"/>
            </a:endParaRPr>
          </a:p>
          <a:p>
            <a:pPr marL="342900" indent="-342900" algn="just">
              <a:spcAft>
                <a:spcPts val="600"/>
              </a:spcAft>
              <a:buFont typeface="+mj-lt"/>
              <a:buAutoNum type="arabicPeriod"/>
            </a:pPr>
            <a:r>
              <a:rPr lang="vi-VN" sz="1600" dirty="0">
                <a:latin typeface="Segoe UI" panose="020B0502040204020203" pitchFamily="34" charset="0"/>
                <a:cs typeface="Segoe UI" panose="020B0502040204020203" pitchFamily="34" charset="0"/>
              </a:rPr>
              <a:t>Hãy cho biết những nguyên liệu (MaNL, TenNL) có lượng protein (ProteinNL) nhỏ hơn 20</a:t>
            </a:r>
            <a:r>
              <a:rPr lang="en-US" sz="1600" dirty="0">
                <a:latin typeface="Segoe UI" panose="020B0502040204020203" pitchFamily="34" charset="0"/>
                <a:cs typeface="Segoe UI" panose="020B0502040204020203" pitchFamily="34" charset="0"/>
              </a:rPr>
              <a:t>.</a:t>
            </a:r>
            <a:endParaRPr lang="en-US" sz="1600" dirty="0">
              <a:latin typeface="Segoe UI" panose="020B0502040204020203" pitchFamily="34" charset="0"/>
              <a:cs typeface="Segoe UI" panose="020B0502040204020203" pitchFamily="34" charset="0"/>
            </a:endParaRPr>
          </a:p>
          <a:p>
            <a:pPr marL="342900" indent="-342900" algn="just">
              <a:spcAft>
                <a:spcPts val="600"/>
              </a:spcAft>
              <a:buFont typeface="+mj-lt"/>
              <a:buAutoNum type="arabicPeriod"/>
            </a:pPr>
            <a:r>
              <a:rPr lang="vi-VN" sz="1600" dirty="0">
                <a:latin typeface="Segoe UI" panose="020B0502040204020203" pitchFamily="34" charset="0"/>
                <a:cs typeface="Segoe UI" panose="020B0502040204020203" pitchFamily="34" charset="0"/>
              </a:rPr>
              <a:t>Hãy cho biết những món ăn (MaMA, TenMA) thuộc loại món ăn có tên là ‘Món canh’ và có giá lớn hơn 20000. </a:t>
            </a:r>
            <a:endParaRPr lang="en-US" sz="1600" dirty="0">
              <a:latin typeface="Segoe UI" panose="020B0502040204020203" pitchFamily="34" charset="0"/>
              <a:cs typeface="Segoe UI" panose="020B0502040204020203" pitchFamily="34" charset="0"/>
            </a:endParaRPr>
          </a:p>
          <a:p>
            <a:pPr marL="342900" indent="-342900" algn="just">
              <a:spcAft>
                <a:spcPts val="600"/>
              </a:spcAft>
              <a:buFont typeface="+mj-lt"/>
              <a:buAutoNum type="arabicPeriod"/>
            </a:pPr>
            <a:r>
              <a:rPr lang="vi-VN" sz="1600" dirty="0">
                <a:latin typeface="Segoe UI" panose="020B0502040204020203" pitchFamily="34" charset="0"/>
                <a:cs typeface="Segoe UI" panose="020B0502040204020203" pitchFamily="34" charset="0"/>
              </a:rPr>
              <a:t>Liệt kê các nguyên liệu và món ăn dùng nguyên liệu đó để chế biến (nếu có). Thông tin hiển thị gồm: MaNL, TenNL, MaMA. </a:t>
            </a:r>
            <a:endParaRPr lang="en-US" sz="1600" dirty="0">
              <a:latin typeface="Segoe UI" panose="020B0502040204020203" pitchFamily="34" charset="0"/>
              <a:cs typeface="Segoe UI" panose="020B0502040204020203" pitchFamily="34" charset="0"/>
            </a:endParaRPr>
          </a:p>
          <a:p>
            <a:pPr marL="342900" indent="-342900" algn="just">
              <a:spcAft>
                <a:spcPts val="600"/>
              </a:spcAft>
              <a:buFont typeface="+mj-lt"/>
              <a:buAutoNum type="arabicPeriod"/>
            </a:pPr>
            <a:r>
              <a:rPr lang="vi-VN" sz="1600" dirty="0">
                <a:latin typeface="Segoe UI" panose="020B0502040204020203" pitchFamily="34" charset="0"/>
                <a:cs typeface="Segoe UI" panose="020B0502040204020203" pitchFamily="34" charset="0"/>
              </a:rPr>
              <a:t>Với mỗi loại món ăn (MaLoai), cho biết lượng protein (ProteinMA) cao nhất của các món ăn thuộc loại món ăn đó</a:t>
            </a:r>
            <a:r>
              <a:rPr lang="en-US" sz="1600" dirty="0">
                <a:latin typeface="Segoe UI" panose="020B0502040204020203" pitchFamily="34" charset="0"/>
                <a:cs typeface="Segoe UI" panose="020B0502040204020203" pitchFamily="34" charset="0"/>
              </a:rPr>
              <a:t>.</a:t>
            </a:r>
            <a:endParaRPr lang="en-US" sz="1600" dirty="0">
              <a:latin typeface="Segoe UI" panose="020B0502040204020203" pitchFamily="34" charset="0"/>
              <a:cs typeface="Segoe UI" panose="020B0502040204020203" pitchFamily="34" charset="0"/>
            </a:endParaRPr>
          </a:p>
          <a:p>
            <a:pPr marL="342900" indent="-342900" algn="just">
              <a:spcAft>
                <a:spcPts val="600"/>
              </a:spcAft>
              <a:buFont typeface="+mj-lt"/>
              <a:buAutoNum type="arabicPeriod"/>
            </a:pPr>
            <a:r>
              <a:rPr lang="vi-VN" sz="1600" dirty="0">
                <a:latin typeface="Segoe UI" panose="020B0502040204020203" pitchFamily="34" charset="0"/>
                <a:cs typeface="Segoe UI" panose="020B0502040204020203" pitchFamily="34" charset="0"/>
              </a:rPr>
              <a:t>Cho biết những món ăn (MaMA, TenMA) có thành phần nguyên liệu để chế biến từ thịt bò (MaNL=”TB”) và thịt gà (MaNL=”TG”). </a:t>
            </a:r>
            <a:endParaRPr lang="en-US" sz="1600" dirty="0">
              <a:latin typeface="Segoe UI" panose="020B0502040204020203" pitchFamily="34" charset="0"/>
              <a:cs typeface="Segoe UI" panose="020B0502040204020203" pitchFamily="34" charset="0"/>
            </a:endParaRPr>
          </a:p>
          <a:p>
            <a:pPr marL="342900" indent="-342900" algn="just">
              <a:spcAft>
                <a:spcPts val="600"/>
              </a:spcAft>
              <a:buFont typeface="+mj-lt"/>
              <a:buAutoNum type="arabicPeriod"/>
            </a:pPr>
            <a:r>
              <a:rPr lang="vi-VN" sz="1600" dirty="0">
                <a:latin typeface="Segoe UI" panose="020B0502040204020203" pitchFamily="34" charset="0"/>
                <a:cs typeface="Segoe UI" panose="020B0502040204020203" pitchFamily="34" charset="0"/>
              </a:rPr>
              <a:t>Tìm các món ăn (MaMA) mà thành phần gồm tất cả các nguyên liệu có lượng calori (CaloriNL) từ 50 trở lên</a:t>
            </a:r>
            <a:r>
              <a:rPr lang="en-US" sz="1600" dirty="0">
                <a:latin typeface="Segoe UI" panose="020B0502040204020203" pitchFamily="34" charset="0"/>
                <a:cs typeface="Segoe UI" panose="020B0502040204020203" pitchFamily="34" charset="0"/>
              </a:rPr>
              <a:t>.</a:t>
            </a:r>
            <a:endParaRPr lang="en-US" sz="1600" dirty="0">
              <a:latin typeface="Segoe UI" panose="020B0502040204020203" pitchFamily="34" charset="0"/>
              <a:cs typeface="Segoe UI" panose="020B0502040204020203"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3"/>
          <p:cNvSpPr txBox="1">
            <a:spLocks noGrp="1"/>
          </p:cNvSpPr>
          <p:nvPr>
            <p:ph type="title"/>
          </p:nvPr>
        </p:nvSpPr>
        <p:spPr>
          <a:xfrm>
            <a:off x="635479" y="330621"/>
            <a:ext cx="10921042" cy="82531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1238F"/>
              </a:buClr>
              <a:buSzPts val="4000"/>
              <a:buFont typeface="Quattrocento Sans" panose="020B0502050000020003"/>
              <a:buNone/>
            </a:pP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Viết</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các</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biểu</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thức</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đại</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số</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quan</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hệ</a:t>
            </a:r>
            <a:endParaRPr dirty="0">
              <a:latin typeface="Segoe UI" panose="020B0502040204020203" pitchFamily="34" charset="0"/>
              <a:cs typeface="Segoe UI" panose="020B0502040204020203" pitchFamily="34" charset="0"/>
            </a:endParaRPr>
          </a:p>
        </p:txBody>
      </p:sp>
      <p:sp>
        <p:nvSpPr>
          <p:cNvPr id="123" name="Google Shape;123;p3"/>
          <p:cNvSpPr txBox="1">
            <a:spLocks noGrp="1"/>
          </p:cNvSpPr>
          <p:nvPr>
            <p:ph type="sldNum" idx="12"/>
          </p:nvPr>
        </p:nvSpPr>
        <p:spPr>
          <a:xfrm>
            <a:off x="4724400" y="6527379"/>
            <a:ext cx="2743200" cy="330621"/>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vi-VN" sz="1600" b="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fld>
            <a:endParaRPr sz="16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endParaRPr>
          </a:p>
        </p:txBody>
      </p:sp>
      <p:pic>
        <p:nvPicPr>
          <p:cNvPr id="124" name="Google Shape;124;p3"/>
          <p:cNvPicPr preferRelativeResize="0"/>
          <p:nvPr/>
        </p:nvPicPr>
        <p:blipFill rotWithShape="1">
          <a:blip r:embed="rId1"/>
          <a:srcRect/>
          <a:stretch>
            <a:fillRect/>
          </a:stretch>
        </p:blipFill>
        <p:spPr>
          <a:xfrm>
            <a:off x="9911750" y="4651893"/>
            <a:ext cx="1900257" cy="1869558"/>
          </a:xfrm>
          <a:prstGeom prst="rect">
            <a:avLst/>
          </a:prstGeom>
          <a:noFill/>
          <a:ln>
            <a:noFill/>
          </a:ln>
        </p:spPr>
      </p:pic>
      <p:sp>
        <p:nvSpPr>
          <p:cNvPr id="3" name="TextBox 2"/>
          <p:cNvSpPr txBox="1"/>
          <p:nvPr/>
        </p:nvSpPr>
        <p:spPr>
          <a:xfrm>
            <a:off x="635479" y="3422566"/>
            <a:ext cx="10772655" cy="369332"/>
          </a:xfrm>
          <a:prstGeom prst="rect">
            <a:avLst/>
          </a:prstGeom>
          <a:noFill/>
        </p:spPr>
        <p:txBody>
          <a:bodyPr wrap="square">
            <a:spAutoFit/>
          </a:bodyPr>
          <a:lstStyle/>
          <a:p>
            <a:r>
              <a:rPr lang="en-US" sz="1800" b="1" dirty="0">
                <a:solidFill>
                  <a:srgbClr val="FF0000"/>
                </a:solidFill>
                <a:latin typeface="Segoe UI" panose="020B0502040204020203" pitchFamily="34" charset="0"/>
                <a:cs typeface="Segoe UI" panose="020B0502040204020203" pitchFamily="34" charset="0"/>
              </a:rPr>
              <a:t>1. </a:t>
            </a:r>
            <a:r>
              <a:rPr lang="vi-VN" sz="1800" b="1" dirty="0">
                <a:solidFill>
                  <a:srgbClr val="FF0000"/>
                </a:solidFill>
                <a:latin typeface="Segoe UI" panose="020B0502040204020203" pitchFamily="34" charset="0"/>
                <a:cs typeface="Segoe UI" panose="020B0502040204020203" pitchFamily="34" charset="0"/>
              </a:rPr>
              <a:t>Hãy cho biết những nguyên liệu (MaNL, TenNL) có lượng protein (ProteinNL) nhỏ hơn 20</a:t>
            </a:r>
            <a:r>
              <a:rPr lang="en-US" sz="1800" b="1" dirty="0">
                <a:solidFill>
                  <a:srgbClr val="FF0000"/>
                </a:solidFill>
                <a:latin typeface="Segoe UI" panose="020B0502040204020203" pitchFamily="34" charset="0"/>
                <a:cs typeface="Segoe UI" panose="020B0502040204020203" pitchFamily="34" charset="0"/>
              </a:rPr>
              <a:t>.</a:t>
            </a:r>
            <a:endParaRPr lang="en-US" sz="1800" b="1" dirty="0">
              <a:solidFill>
                <a:srgbClr val="FF0000"/>
              </a:solidFill>
              <a:latin typeface="Segoe UI" panose="020B0502040204020203" pitchFamily="34" charset="0"/>
              <a:cs typeface="Segoe UI" panose="020B0502040204020203" pitchFamily="34" charset="0"/>
            </a:endParaRPr>
          </a:p>
        </p:txBody>
      </p:sp>
      <p:sp>
        <p:nvSpPr>
          <p:cNvPr id="4" name="TextBox 3"/>
          <p:cNvSpPr txBox="1"/>
          <p:nvPr/>
        </p:nvSpPr>
        <p:spPr>
          <a:xfrm>
            <a:off x="635479" y="4711953"/>
            <a:ext cx="10464435" cy="646331"/>
          </a:xfrm>
          <a:prstGeom prst="rect">
            <a:avLst/>
          </a:prstGeom>
          <a:noFill/>
        </p:spPr>
        <p:txBody>
          <a:bodyPr wrap="square">
            <a:spAutoFit/>
          </a:bodyPr>
          <a:lstStyle/>
          <a:p>
            <a:r>
              <a:rPr lang="en-US" sz="1800" b="1" dirty="0">
                <a:solidFill>
                  <a:srgbClr val="FF0000"/>
                </a:solidFill>
                <a:latin typeface="Segoe UI" panose="020B0502040204020203" pitchFamily="34" charset="0"/>
                <a:cs typeface="Segoe UI" panose="020B0502040204020203" pitchFamily="34" charset="0"/>
              </a:rPr>
              <a:t>2</a:t>
            </a:r>
            <a:r>
              <a:rPr lang="vi-VN" sz="1800" b="1" dirty="0">
                <a:solidFill>
                  <a:srgbClr val="FF0000"/>
                </a:solidFill>
                <a:latin typeface="Segoe UI" panose="020B0502040204020203" pitchFamily="34" charset="0"/>
                <a:cs typeface="Segoe UI" panose="020B0502040204020203" pitchFamily="34" charset="0"/>
              </a:rPr>
              <a:t>. Hãy cho biết những món ăn (MaMA, TenMA) thuộc loại món ăn có tên là ‘</a:t>
            </a:r>
            <a:r>
              <a:rPr lang="en-US" sz="1800" b="1" dirty="0" err="1">
                <a:solidFill>
                  <a:srgbClr val="FF0000"/>
                </a:solidFill>
                <a:latin typeface="Segoe UI" panose="020B0502040204020203" pitchFamily="34" charset="0"/>
                <a:cs typeface="Segoe UI" panose="020B0502040204020203" pitchFamily="34" charset="0"/>
              </a:rPr>
              <a:t>MonCanh</a:t>
            </a:r>
            <a:r>
              <a:rPr lang="vi-VN" sz="1800" b="1" dirty="0">
                <a:solidFill>
                  <a:srgbClr val="FF0000"/>
                </a:solidFill>
                <a:latin typeface="Segoe UI" panose="020B0502040204020203" pitchFamily="34" charset="0"/>
                <a:cs typeface="Segoe UI" panose="020B0502040204020203" pitchFamily="34" charset="0"/>
              </a:rPr>
              <a:t>’ và có giá lớn hơn 20000</a:t>
            </a:r>
            <a:r>
              <a:rPr lang="en-US" sz="1800" b="1" dirty="0">
                <a:solidFill>
                  <a:srgbClr val="FF0000"/>
                </a:solidFill>
                <a:latin typeface="Segoe UI" panose="020B0502040204020203" pitchFamily="34" charset="0"/>
                <a:cs typeface="Segoe UI" panose="020B0502040204020203" pitchFamily="34" charset="0"/>
              </a:rPr>
              <a:t>.</a:t>
            </a:r>
            <a:r>
              <a:rPr lang="vi-VN" sz="1800" b="1" dirty="0">
                <a:solidFill>
                  <a:srgbClr val="FF0000"/>
                </a:solidFill>
                <a:latin typeface="Segoe UI" panose="020B0502040204020203" pitchFamily="34" charset="0"/>
                <a:cs typeface="Segoe UI" panose="020B0502040204020203" pitchFamily="34" charset="0"/>
              </a:rPr>
              <a:t> </a:t>
            </a:r>
            <a:endParaRPr lang="en-US" sz="1800" b="1" dirty="0">
              <a:solidFill>
                <a:srgbClr val="FF0000"/>
              </a:solidFill>
              <a:latin typeface="Segoe UI" panose="020B0502040204020203" pitchFamily="34" charset="0"/>
              <a:cs typeface="Segoe UI" panose="020B0502040204020203" pitchFamily="34" charset="0"/>
            </a:endParaRPr>
          </a:p>
        </p:txBody>
      </p:sp>
      <p:graphicFrame>
        <p:nvGraphicFramePr>
          <p:cNvPr id="5" name="Object 4"/>
          <p:cNvGraphicFramePr>
            <a:graphicFrameLocks noChangeAspect="1"/>
          </p:cNvGraphicFramePr>
          <p:nvPr/>
        </p:nvGraphicFramePr>
        <p:xfrm>
          <a:off x="674492" y="3980894"/>
          <a:ext cx="4407460" cy="508000"/>
        </p:xfrm>
        <a:graphic>
          <a:graphicData uri="http://schemas.openxmlformats.org/presentationml/2006/ole">
            <mc:AlternateContent xmlns:mc="http://schemas.openxmlformats.org/markup-compatibility/2006">
              <mc:Choice xmlns:v="urn:schemas-microsoft-com:vml" Requires="v">
                <p:oleObj spid="_x0000_s0" name="Equation" r:id="rId2" imgW="50292000" imgH="5791200" progId="Equation.DSMT4">
                  <p:embed/>
                </p:oleObj>
              </mc:Choice>
              <mc:Fallback>
                <p:oleObj name="Equation" r:id="rId2" imgW="50292000" imgH="5791200" progId="Equation.DSMT4">
                  <p:embed/>
                  <p:pic>
                    <p:nvPicPr>
                      <p:cNvPr id="0" name="Object 10"/>
                      <p:cNvPicPr/>
                      <p:nvPr/>
                    </p:nvPicPr>
                    <p:blipFill>
                      <a:blip r:embed="rId3"/>
                      <a:stretch>
                        <a:fillRect/>
                      </a:stretch>
                    </p:blipFill>
                    <p:spPr>
                      <a:xfrm>
                        <a:off x="674492" y="3980894"/>
                        <a:ext cx="4407460" cy="508000"/>
                      </a:xfrm>
                      <a:prstGeom prst="rect">
                        <a:avLst/>
                      </a:prstGeom>
                    </p:spPr>
                  </p:pic>
                </p:oleObj>
              </mc:Fallback>
            </mc:AlternateContent>
          </a:graphicData>
        </a:graphic>
      </p:graphicFrame>
      <p:grpSp>
        <p:nvGrpSpPr>
          <p:cNvPr id="11" name="Group 10"/>
          <p:cNvGrpSpPr/>
          <p:nvPr/>
        </p:nvGrpSpPr>
        <p:grpSpPr>
          <a:xfrm>
            <a:off x="635479" y="5377496"/>
            <a:ext cx="9368173" cy="766997"/>
            <a:chOff x="635479" y="5057872"/>
            <a:chExt cx="9368173" cy="766997"/>
          </a:xfrm>
        </p:grpSpPr>
        <p:graphicFrame>
          <p:nvGraphicFramePr>
            <p:cNvPr id="7" name="Object 6"/>
            <p:cNvGraphicFramePr>
              <a:graphicFrameLocks noChangeAspect="1"/>
            </p:cNvGraphicFramePr>
            <p:nvPr/>
          </p:nvGraphicFramePr>
          <p:xfrm>
            <a:off x="635479" y="5265700"/>
            <a:ext cx="9368173" cy="559169"/>
          </p:xfrm>
          <a:graphic>
            <a:graphicData uri="http://schemas.openxmlformats.org/presentationml/2006/ole">
              <mc:AlternateContent xmlns:mc="http://schemas.openxmlformats.org/markup-compatibility/2006">
                <mc:Choice xmlns:v="urn:schemas-microsoft-com:vml" Requires="v">
                  <p:oleObj spid="_x0000_s2" name="Equation" r:id="rId4" imgW="96926400" imgH="5791200" progId="Equation.DSMT4">
                    <p:embed/>
                  </p:oleObj>
                </mc:Choice>
                <mc:Fallback>
                  <p:oleObj name="Equation" r:id="rId4" imgW="96926400" imgH="5791200" progId="Equation.DSMT4">
                    <p:embed/>
                    <p:pic>
                      <p:nvPicPr>
                        <p:cNvPr id="0" name="Object 11"/>
                        <p:cNvPicPr/>
                        <p:nvPr/>
                      </p:nvPicPr>
                      <p:blipFill>
                        <a:blip r:embed="rId5"/>
                        <a:stretch>
                          <a:fillRect/>
                        </a:stretch>
                      </p:blipFill>
                      <p:spPr>
                        <a:xfrm>
                          <a:off x="635479" y="5265700"/>
                          <a:ext cx="9368173" cy="559169"/>
                        </a:xfrm>
                        <a:prstGeom prst="rect">
                          <a:avLst/>
                        </a:prstGeom>
                      </p:spPr>
                    </p:pic>
                  </p:oleObj>
                </mc:Fallback>
              </mc:AlternateContent>
            </a:graphicData>
          </a:graphic>
        </p:graphicFrame>
        <p:sp>
          <p:nvSpPr>
            <p:cNvPr id="8" name="TextBox 7"/>
            <p:cNvSpPr txBox="1"/>
            <p:nvPr/>
          </p:nvSpPr>
          <p:spPr>
            <a:xfrm>
              <a:off x="6826045" y="5057872"/>
              <a:ext cx="838200" cy="338554"/>
            </a:xfrm>
            <a:prstGeom prst="rect">
              <a:avLst/>
            </a:prstGeom>
            <a:noFill/>
          </p:spPr>
          <p:txBody>
            <a:bodyPr wrap="square">
              <a:spAutoFit/>
            </a:bodyPr>
            <a:lstStyle/>
            <a:p>
              <a:r>
                <a:rPr lang="en-US" sz="1600" dirty="0" err="1">
                  <a:latin typeface="Segoe UI" panose="020B0502040204020203" pitchFamily="34" charset="0"/>
                  <a:cs typeface="Segoe UI" panose="020B0502040204020203" pitchFamily="34" charset="0"/>
                </a:rPr>
                <a:t>MaLoai</a:t>
              </a:r>
              <a:endParaRPr lang="en-US" sz="1600" dirty="0">
                <a:latin typeface="Segoe UI" panose="020B0502040204020203" pitchFamily="34" charset="0"/>
                <a:cs typeface="Segoe UI" panose="020B0502040204020203" pitchFamily="34" charset="0"/>
              </a:endParaRPr>
            </a:p>
          </p:txBody>
        </p:sp>
      </p:grpSp>
      <p:sp>
        <p:nvSpPr>
          <p:cNvPr id="9" name="TextBox 8"/>
          <p:cNvSpPr txBox="1"/>
          <p:nvPr/>
        </p:nvSpPr>
        <p:spPr>
          <a:xfrm>
            <a:off x="635479" y="1129521"/>
            <a:ext cx="8892946" cy="2164375"/>
          </a:xfrm>
          <a:prstGeom prst="rect">
            <a:avLst/>
          </a:prstGeom>
          <a:noFill/>
          <a:ln w="19050">
            <a:solidFill>
              <a:srgbClr val="00B0F0"/>
            </a:solidFill>
          </a:ln>
        </p:spPr>
        <p:txBody>
          <a:bodyPr wrap="square">
            <a:spAutoFit/>
          </a:bodyPr>
          <a:lstStyle/>
          <a:p>
            <a:pPr algn="just">
              <a:lnSpc>
                <a:spcPct val="150000"/>
              </a:lnSpc>
            </a:pPr>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BÀI TẬP 2:</a:t>
            </a:r>
            <a:r>
              <a:rPr lang="en-US" sz="2000" dirty="0">
                <a:latin typeface="Segoe UI" panose="020B0502040204020203" pitchFamily="34" charset="0"/>
                <a:cs typeface="Segoe UI" panose="020B0502040204020203" pitchFamily="34" charset="0"/>
              </a:rPr>
              <a:t> </a:t>
            </a:r>
            <a:r>
              <a:rPr lang="vi-VN"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Cho lược đồ cơ sở dữ liệu quan hệ “Quản lý món ăn” như sau: </a:t>
            </a:r>
            <a:endPar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a:p>
            <a:pPr algn="just">
              <a:lnSpc>
                <a:spcPct val="150000"/>
              </a:lnSpc>
            </a:pPr>
            <a:r>
              <a:rPr lang="vi-VN" sz="1800" b="1" dirty="0">
                <a:latin typeface="Segoe UI" panose="020B0502040204020203" pitchFamily="34" charset="0"/>
                <a:cs typeface="Segoe UI" panose="020B0502040204020203" pitchFamily="34" charset="0"/>
              </a:rPr>
              <a:t>NGLIEU(</a:t>
            </a:r>
            <a:r>
              <a:rPr lang="vi-VN" sz="1800" b="1" u="sng" dirty="0">
                <a:latin typeface="Segoe UI" panose="020B0502040204020203" pitchFamily="34" charset="0"/>
                <a:cs typeface="Segoe UI" panose="020B0502040204020203" pitchFamily="34" charset="0"/>
              </a:rPr>
              <a:t>MaNL</a:t>
            </a:r>
            <a:r>
              <a:rPr lang="vi-VN" sz="1800" b="1" dirty="0">
                <a:latin typeface="Segoe UI" panose="020B0502040204020203" pitchFamily="34" charset="0"/>
                <a:cs typeface="Segoe UI" panose="020B0502040204020203" pitchFamily="34" charset="0"/>
              </a:rPr>
              <a:t>, TenNL, CaloriNL, ProteinNL) </a:t>
            </a:r>
            <a:endParaRPr lang="en-US" sz="1800" b="1" dirty="0">
              <a:latin typeface="Segoe UI" panose="020B0502040204020203" pitchFamily="34" charset="0"/>
              <a:cs typeface="Segoe UI" panose="020B0502040204020203" pitchFamily="34" charset="0"/>
            </a:endParaRPr>
          </a:p>
          <a:p>
            <a:pPr algn="just">
              <a:lnSpc>
                <a:spcPct val="150000"/>
              </a:lnSpc>
            </a:pPr>
            <a:r>
              <a:rPr lang="vi-VN" sz="1800" b="1" dirty="0">
                <a:latin typeface="Segoe UI" panose="020B0502040204020203" pitchFamily="34" charset="0"/>
                <a:cs typeface="Segoe UI" panose="020B0502040204020203" pitchFamily="34" charset="0"/>
              </a:rPr>
              <a:t>MONAN(</a:t>
            </a:r>
            <a:r>
              <a:rPr lang="vi-VN" sz="1800" b="1" u="sng" dirty="0">
                <a:latin typeface="Segoe UI" panose="020B0502040204020203" pitchFamily="34" charset="0"/>
                <a:cs typeface="Segoe UI" panose="020B0502040204020203" pitchFamily="34" charset="0"/>
              </a:rPr>
              <a:t>MaMA</a:t>
            </a:r>
            <a:r>
              <a:rPr lang="vi-VN" sz="1800" b="1" dirty="0">
                <a:latin typeface="Segoe UI" panose="020B0502040204020203" pitchFamily="34" charset="0"/>
                <a:cs typeface="Segoe UI" panose="020B0502040204020203" pitchFamily="34" charset="0"/>
              </a:rPr>
              <a:t>, TenMA, MaLoai, Gia, CaloriMA, ProteinMA) </a:t>
            </a:r>
            <a:endParaRPr lang="en-US" sz="1800" b="1" dirty="0">
              <a:latin typeface="Segoe UI" panose="020B0502040204020203" pitchFamily="34" charset="0"/>
              <a:cs typeface="Segoe UI" panose="020B0502040204020203" pitchFamily="34" charset="0"/>
            </a:endParaRPr>
          </a:p>
          <a:p>
            <a:pPr algn="just">
              <a:lnSpc>
                <a:spcPct val="150000"/>
              </a:lnSpc>
            </a:pPr>
            <a:r>
              <a:rPr lang="vi-VN" sz="1800" b="1" dirty="0">
                <a:latin typeface="Segoe UI" panose="020B0502040204020203" pitchFamily="34" charset="0"/>
                <a:cs typeface="Segoe UI" panose="020B0502040204020203" pitchFamily="34" charset="0"/>
              </a:rPr>
              <a:t>LOAIMONAN(</a:t>
            </a:r>
            <a:r>
              <a:rPr lang="vi-VN" sz="1800" b="1" u="sng" dirty="0">
                <a:latin typeface="Segoe UI" panose="020B0502040204020203" pitchFamily="34" charset="0"/>
                <a:cs typeface="Segoe UI" panose="020B0502040204020203" pitchFamily="34" charset="0"/>
              </a:rPr>
              <a:t>MaLoai</a:t>
            </a:r>
            <a:r>
              <a:rPr lang="vi-VN" sz="1800" b="1" dirty="0">
                <a:latin typeface="Segoe UI" panose="020B0502040204020203" pitchFamily="34" charset="0"/>
                <a:cs typeface="Segoe UI" panose="020B0502040204020203" pitchFamily="34" charset="0"/>
              </a:rPr>
              <a:t>, TenLoai)</a:t>
            </a:r>
            <a:endParaRPr lang="en-US" sz="1800" b="1" dirty="0">
              <a:latin typeface="Segoe UI" panose="020B0502040204020203" pitchFamily="34" charset="0"/>
              <a:cs typeface="Segoe UI" panose="020B0502040204020203" pitchFamily="34" charset="0"/>
            </a:endParaRPr>
          </a:p>
          <a:p>
            <a:pPr algn="just">
              <a:lnSpc>
                <a:spcPct val="150000"/>
              </a:lnSpc>
            </a:pPr>
            <a:r>
              <a:rPr lang="vi-VN" sz="1800" b="1" dirty="0">
                <a:latin typeface="Segoe UI" panose="020B0502040204020203" pitchFamily="34" charset="0"/>
                <a:cs typeface="Segoe UI" panose="020B0502040204020203" pitchFamily="34" charset="0"/>
              </a:rPr>
              <a:t>TPMONAN(</a:t>
            </a:r>
            <a:r>
              <a:rPr lang="vi-VN" sz="1800" b="1" u="sng" dirty="0">
                <a:latin typeface="Segoe UI" panose="020B0502040204020203" pitchFamily="34" charset="0"/>
                <a:cs typeface="Segoe UI" panose="020B0502040204020203" pitchFamily="34" charset="0"/>
              </a:rPr>
              <a:t>MaMA, MaNL</a:t>
            </a:r>
            <a:r>
              <a:rPr lang="vi-VN" sz="1800" b="1" dirty="0">
                <a:latin typeface="Segoe UI" panose="020B0502040204020203" pitchFamily="34" charset="0"/>
                <a:cs typeface="Segoe UI" panose="020B0502040204020203" pitchFamily="34" charset="0"/>
              </a:rPr>
              <a:t>, TLuong) </a:t>
            </a:r>
            <a:endParaRPr lang="en-US" b="1" dirty="0">
              <a:latin typeface="Segoe UI" panose="020B0502040204020203" pitchFamily="34" charset="0"/>
              <a:cs typeface="Segoe UI" panose="020B0502040204020203"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anim calcmode="lin" valueType="num">
                                      <p:cBhvr>
                                        <p:cTn id="20" dur="500" fill="hold"/>
                                        <p:tgtEl>
                                          <p:spTgt spid="11"/>
                                        </p:tgtEl>
                                        <p:attrNameLst>
                                          <p:attrName>ppt_x</p:attrName>
                                        </p:attrNameLst>
                                      </p:cBhvr>
                                      <p:tavLst>
                                        <p:tav tm="0">
                                          <p:val>
                                            <p:strVal val="#ppt_x"/>
                                          </p:val>
                                        </p:tav>
                                        <p:tav tm="100000">
                                          <p:val>
                                            <p:strVal val="#ppt_x"/>
                                          </p:val>
                                        </p:tav>
                                      </p:tavLst>
                                    </p:anim>
                                    <p:anim calcmode="lin" valueType="num">
                                      <p:cBhvr>
                                        <p:cTn id="21" dur="5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3"/>
          <p:cNvSpPr txBox="1">
            <a:spLocks noGrp="1"/>
          </p:cNvSpPr>
          <p:nvPr>
            <p:ph type="title"/>
          </p:nvPr>
        </p:nvSpPr>
        <p:spPr>
          <a:xfrm>
            <a:off x="635479" y="330621"/>
            <a:ext cx="10921042" cy="82531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1238F"/>
              </a:buClr>
              <a:buSzPts val="4000"/>
              <a:buFont typeface="Quattrocento Sans" panose="020B0502050000020003"/>
              <a:buNone/>
            </a:pP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Viết</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các</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biểu</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thức</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đại</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số</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quan</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hệ</a:t>
            </a:r>
            <a:endParaRPr dirty="0">
              <a:latin typeface="Segoe UI" panose="020B0502040204020203" pitchFamily="34" charset="0"/>
              <a:cs typeface="Segoe UI" panose="020B0502040204020203" pitchFamily="34" charset="0"/>
            </a:endParaRPr>
          </a:p>
        </p:txBody>
      </p:sp>
      <p:sp>
        <p:nvSpPr>
          <p:cNvPr id="123" name="Google Shape;123;p3"/>
          <p:cNvSpPr txBox="1">
            <a:spLocks noGrp="1"/>
          </p:cNvSpPr>
          <p:nvPr>
            <p:ph type="sldNum" idx="12"/>
          </p:nvPr>
        </p:nvSpPr>
        <p:spPr>
          <a:xfrm>
            <a:off x="4724400" y="6527379"/>
            <a:ext cx="2743200" cy="330621"/>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vi-VN" sz="1600" b="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fld>
            <a:endParaRPr sz="16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endParaRPr>
          </a:p>
        </p:txBody>
      </p:sp>
      <p:pic>
        <p:nvPicPr>
          <p:cNvPr id="124" name="Google Shape;124;p3"/>
          <p:cNvPicPr preferRelativeResize="0"/>
          <p:nvPr/>
        </p:nvPicPr>
        <p:blipFill rotWithShape="1">
          <a:blip r:embed="rId1"/>
          <a:srcRect/>
          <a:stretch>
            <a:fillRect/>
          </a:stretch>
        </p:blipFill>
        <p:spPr>
          <a:xfrm>
            <a:off x="9911750" y="4651893"/>
            <a:ext cx="1900257" cy="1869558"/>
          </a:xfrm>
          <a:prstGeom prst="rect">
            <a:avLst/>
          </a:prstGeom>
          <a:noFill/>
          <a:ln>
            <a:noFill/>
          </a:ln>
        </p:spPr>
      </p:pic>
      <p:sp>
        <p:nvSpPr>
          <p:cNvPr id="10" name="TextBox 9"/>
          <p:cNvSpPr txBox="1"/>
          <p:nvPr/>
        </p:nvSpPr>
        <p:spPr>
          <a:xfrm>
            <a:off x="635479" y="3429000"/>
            <a:ext cx="10772655" cy="646331"/>
          </a:xfrm>
          <a:prstGeom prst="rect">
            <a:avLst/>
          </a:prstGeom>
          <a:noFill/>
        </p:spPr>
        <p:txBody>
          <a:bodyPr wrap="square">
            <a:spAutoFit/>
          </a:bodyPr>
          <a:lstStyle/>
          <a:p>
            <a:r>
              <a:rPr lang="en-US" sz="1800" b="1" dirty="0">
                <a:solidFill>
                  <a:srgbClr val="FF0000"/>
                </a:solidFill>
                <a:latin typeface="Segoe UI" panose="020B0502040204020203" pitchFamily="34" charset="0"/>
                <a:cs typeface="Segoe UI" panose="020B0502040204020203" pitchFamily="34" charset="0"/>
              </a:rPr>
              <a:t>3</a:t>
            </a:r>
            <a:r>
              <a:rPr lang="vi-VN" sz="1800" b="1" dirty="0">
                <a:solidFill>
                  <a:srgbClr val="FF0000"/>
                </a:solidFill>
                <a:latin typeface="Segoe UI" panose="020B0502040204020203" pitchFamily="34" charset="0"/>
                <a:cs typeface="Segoe UI" panose="020B0502040204020203" pitchFamily="34" charset="0"/>
              </a:rPr>
              <a:t>. Liệt kê các nguyên liệu và món ăn dùng nguyên liệu đó để chế biến (nếu có). Thông tin hiển thị gồm: MaNL, TenNL, MaMA</a:t>
            </a:r>
            <a:r>
              <a:rPr lang="en-US" sz="1800" b="1" dirty="0">
                <a:solidFill>
                  <a:srgbClr val="FF0000"/>
                </a:solidFill>
                <a:latin typeface="Segoe UI" panose="020B0502040204020203" pitchFamily="34" charset="0"/>
                <a:cs typeface="Segoe UI" panose="020B0502040204020203" pitchFamily="34" charset="0"/>
              </a:rPr>
              <a:t>.</a:t>
            </a:r>
            <a:endParaRPr lang="en-US" sz="1800" b="1" dirty="0">
              <a:solidFill>
                <a:srgbClr val="FF0000"/>
              </a:solidFill>
              <a:latin typeface="Segoe UI" panose="020B0502040204020203" pitchFamily="34" charset="0"/>
              <a:cs typeface="Segoe UI" panose="020B0502040204020203" pitchFamily="34" charset="0"/>
            </a:endParaRPr>
          </a:p>
        </p:txBody>
      </p:sp>
      <p:sp>
        <p:nvSpPr>
          <p:cNvPr id="11" name="TextBox 10"/>
          <p:cNvSpPr txBox="1"/>
          <p:nvPr/>
        </p:nvSpPr>
        <p:spPr>
          <a:xfrm>
            <a:off x="635479" y="4940341"/>
            <a:ext cx="11025579" cy="646331"/>
          </a:xfrm>
          <a:prstGeom prst="rect">
            <a:avLst/>
          </a:prstGeom>
          <a:noFill/>
        </p:spPr>
        <p:txBody>
          <a:bodyPr wrap="square">
            <a:spAutoFit/>
          </a:bodyPr>
          <a:lstStyle/>
          <a:p>
            <a:r>
              <a:rPr lang="en-US" sz="1800" b="1" dirty="0">
                <a:solidFill>
                  <a:srgbClr val="FF0000"/>
                </a:solidFill>
                <a:latin typeface="Segoe UI" panose="020B0502040204020203" pitchFamily="34" charset="0"/>
                <a:cs typeface="Segoe UI" panose="020B0502040204020203" pitchFamily="34" charset="0"/>
              </a:rPr>
              <a:t>4</a:t>
            </a:r>
            <a:r>
              <a:rPr lang="vi-VN" sz="1800" b="1" dirty="0">
                <a:solidFill>
                  <a:srgbClr val="FF0000"/>
                </a:solidFill>
                <a:latin typeface="Segoe UI" panose="020B0502040204020203" pitchFamily="34" charset="0"/>
                <a:cs typeface="Segoe UI" panose="020B0502040204020203" pitchFamily="34" charset="0"/>
              </a:rPr>
              <a:t>. Với mỗi loại món ăn (MaLoai), cho biết lượng protein (ProteinMA) cao nhất của các món ăn thuộc loại món ăn đó</a:t>
            </a:r>
            <a:r>
              <a:rPr lang="en-US" sz="1800" b="1" dirty="0">
                <a:solidFill>
                  <a:srgbClr val="FF0000"/>
                </a:solidFill>
                <a:latin typeface="Segoe UI" panose="020B0502040204020203" pitchFamily="34" charset="0"/>
                <a:cs typeface="Segoe UI" panose="020B0502040204020203" pitchFamily="34" charset="0"/>
              </a:rPr>
              <a:t>.</a:t>
            </a:r>
            <a:endParaRPr lang="en-US" sz="1800" b="1" dirty="0">
              <a:solidFill>
                <a:srgbClr val="FF0000"/>
              </a:solidFill>
              <a:latin typeface="Segoe UI" panose="020B0502040204020203" pitchFamily="34" charset="0"/>
              <a:cs typeface="Segoe UI" panose="020B0502040204020203" pitchFamily="34" charset="0"/>
            </a:endParaRPr>
          </a:p>
        </p:txBody>
      </p:sp>
      <p:graphicFrame>
        <p:nvGraphicFramePr>
          <p:cNvPr id="16" name="Object 15"/>
          <p:cNvGraphicFramePr>
            <a:graphicFrameLocks noChangeAspect="1"/>
          </p:cNvGraphicFramePr>
          <p:nvPr/>
        </p:nvGraphicFramePr>
        <p:xfrm>
          <a:off x="634879" y="5621120"/>
          <a:ext cx="3769895" cy="508000"/>
        </p:xfrm>
        <a:graphic>
          <a:graphicData uri="http://schemas.openxmlformats.org/presentationml/2006/ole">
            <mc:AlternateContent xmlns:mc="http://schemas.openxmlformats.org/markup-compatibility/2006">
              <mc:Choice xmlns:v="urn:schemas-microsoft-com:vml" Requires="v">
                <p:oleObj spid="_x0000_s0" name="Equation" r:id="rId2" imgW="42976800" imgH="5791200" progId="Equation.DSMT4">
                  <p:embed/>
                </p:oleObj>
              </mc:Choice>
              <mc:Fallback>
                <p:oleObj name="Equation" r:id="rId2" imgW="42976800" imgH="5791200" progId="Equation.DSMT4">
                  <p:embed/>
                  <p:pic>
                    <p:nvPicPr>
                      <p:cNvPr id="0" name="Object 16"/>
                      <p:cNvPicPr/>
                      <p:nvPr/>
                    </p:nvPicPr>
                    <p:blipFill>
                      <a:blip r:embed="rId3"/>
                      <a:stretch>
                        <a:fillRect/>
                      </a:stretch>
                    </p:blipFill>
                    <p:spPr>
                      <a:xfrm>
                        <a:off x="634879" y="5621120"/>
                        <a:ext cx="3769895" cy="508000"/>
                      </a:xfrm>
                      <a:prstGeom prst="rect">
                        <a:avLst/>
                      </a:prstGeom>
                    </p:spPr>
                  </p:pic>
                </p:oleObj>
              </mc:Fallback>
            </mc:AlternateContent>
          </a:graphicData>
        </a:graphic>
      </p:graphicFrame>
      <p:sp>
        <p:nvSpPr>
          <p:cNvPr id="2" name="TextBox 1"/>
          <p:cNvSpPr txBox="1"/>
          <p:nvPr/>
        </p:nvSpPr>
        <p:spPr>
          <a:xfrm>
            <a:off x="635479" y="1129521"/>
            <a:ext cx="8892946" cy="2164375"/>
          </a:xfrm>
          <a:prstGeom prst="rect">
            <a:avLst/>
          </a:prstGeom>
          <a:noFill/>
          <a:ln w="19050">
            <a:solidFill>
              <a:srgbClr val="00B0F0"/>
            </a:solidFill>
          </a:ln>
        </p:spPr>
        <p:txBody>
          <a:bodyPr wrap="square">
            <a:spAutoFit/>
          </a:bodyPr>
          <a:lstStyle/>
          <a:p>
            <a:pPr algn="just">
              <a:lnSpc>
                <a:spcPct val="150000"/>
              </a:lnSpc>
            </a:pPr>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BÀI TẬP 2:</a:t>
            </a:r>
            <a:r>
              <a:rPr lang="en-US" sz="2000" dirty="0">
                <a:latin typeface="Segoe UI" panose="020B0502040204020203" pitchFamily="34" charset="0"/>
                <a:cs typeface="Segoe UI" panose="020B0502040204020203" pitchFamily="34" charset="0"/>
              </a:rPr>
              <a:t> </a:t>
            </a:r>
            <a:r>
              <a:rPr lang="vi-VN"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Cho lược đồ cơ sở dữ liệu quan hệ “Quản lý món ăn” như sau: </a:t>
            </a:r>
            <a:endPar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a:p>
            <a:pPr algn="just">
              <a:lnSpc>
                <a:spcPct val="150000"/>
              </a:lnSpc>
            </a:pPr>
            <a:r>
              <a:rPr lang="vi-VN" sz="1800" b="1" dirty="0">
                <a:latin typeface="Segoe UI" panose="020B0502040204020203" pitchFamily="34" charset="0"/>
                <a:cs typeface="Segoe UI" panose="020B0502040204020203" pitchFamily="34" charset="0"/>
              </a:rPr>
              <a:t>NGLIEU(</a:t>
            </a:r>
            <a:r>
              <a:rPr lang="vi-VN" sz="1800" b="1" u="sng" dirty="0">
                <a:latin typeface="Segoe UI" panose="020B0502040204020203" pitchFamily="34" charset="0"/>
                <a:cs typeface="Segoe UI" panose="020B0502040204020203" pitchFamily="34" charset="0"/>
              </a:rPr>
              <a:t>MaNL</a:t>
            </a:r>
            <a:r>
              <a:rPr lang="vi-VN" sz="1800" b="1" dirty="0">
                <a:latin typeface="Segoe UI" panose="020B0502040204020203" pitchFamily="34" charset="0"/>
                <a:cs typeface="Segoe UI" panose="020B0502040204020203" pitchFamily="34" charset="0"/>
              </a:rPr>
              <a:t>, TenNL, CaloriNL, ProteinNL) </a:t>
            </a:r>
            <a:endParaRPr lang="en-US" sz="1800" b="1" dirty="0">
              <a:latin typeface="Segoe UI" panose="020B0502040204020203" pitchFamily="34" charset="0"/>
              <a:cs typeface="Segoe UI" panose="020B0502040204020203" pitchFamily="34" charset="0"/>
            </a:endParaRPr>
          </a:p>
          <a:p>
            <a:pPr algn="just">
              <a:lnSpc>
                <a:spcPct val="150000"/>
              </a:lnSpc>
            </a:pPr>
            <a:r>
              <a:rPr lang="vi-VN" sz="1800" b="1" dirty="0">
                <a:latin typeface="Segoe UI" panose="020B0502040204020203" pitchFamily="34" charset="0"/>
                <a:cs typeface="Segoe UI" panose="020B0502040204020203" pitchFamily="34" charset="0"/>
              </a:rPr>
              <a:t>MONAN(</a:t>
            </a:r>
            <a:r>
              <a:rPr lang="vi-VN" sz="1800" b="1" u="sng" dirty="0">
                <a:latin typeface="Segoe UI" panose="020B0502040204020203" pitchFamily="34" charset="0"/>
                <a:cs typeface="Segoe UI" panose="020B0502040204020203" pitchFamily="34" charset="0"/>
              </a:rPr>
              <a:t>MaMA</a:t>
            </a:r>
            <a:r>
              <a:rPr lang="vi-VN" sz="1800" b="1" dirty="0">
                <a:latin typeface="Segoe UI" panose="020B0502040204020203" pitchFamily="34" charset="0"/>
                <a:cs typeface="Segoe UI" panose="020B0502040204020203" pitchFamily="34" charset="0"/>
              </a:rPr>
              <a:t>, TenMA, MaLoai, Gia, CaloriMA, ProteinMA) </a:t>
            </a:r>
            <a:endParaRPr lang="en-US" sz="1800" b="1" dirty="0">
              <a:latin typeface="Segoe UI" panose="020B0502040204020203" pitchFamily="34" charset="0"/>
              <a:cs typeface="Segoe UI" panose="020B0502040204020203" pitchFamily="34" charset="0"/>
            </a:endParaRPr>
          </a:p>
          <a:p>
            <a:pPr algn="just">
              <a:lnSpc>
                <a:spcPct val="150000"/>
              </a:lnSpc>
            </a:pPr>
            <a:r>
              <a:rPr lang="vi-VN" sz="1800" b="1" dirty="0">
                <a:latin typeface="Segoe UI" panose="020B0502040204020203" pitchFamily="34" charset="0"/>
                <a:cs typeface="Segoe UI" panose="020B0502040204020203" pitchFamily="34" charset="0"/>
              </a:rPr>
              <a:t>LOAIMONAN(</a:t>
            </a:r>
            <a:r>
              <a:rPr lang="vi-VN" sz="1800" b="1" u="sng" dirty="0">
                <a:latin typeface="Segoe UI" panose="020B0502040204020203" pitchFamily="34" charset="0"/>
                <a:cs typeface="Segoe UI" panose="020B0502040204020203" pitchFamily="34" charset="0"/>
              </a:rPr>
              <a:t>MaLoai</a:t>
            </a:r>
            <a:r>
              <a:rPr lang="vi-VN" sz="1800" b="1" dirty="0">
                <a:latin typeface="Segoe UI" panose="020B0502040204020203" pitchFamily="34" charset="0"/>
                <a:cs typeface="Segoe UI" panose="020B0502040204020203" pitchFamily="34" charset="0"/>
              </a:rPr>
              <a:t>, TenLoai)</a:t>
            </a:r>
            <a:endParaRPr lang="en-US" sz="1800" b="1" dirty="0">
              <a:latin typeface="Segoe UI" panose="020B0502040204020203" pitchFamily="34" charset="0"/>
              <a:cs typeface="Segoe UI" panose="020B0502040204020203" pitchFamily="34" charset="0"/>
            </a:endParaRPr>
          </a:p>
          <a:p>
            <a:pPr algn="just">
              <a:lnSpc>
                <a:spcPct val="150000"/>
              </a:lnSpc>
            </a:pPr>
            <a:r>
              <a:rPr lang="vi-VN" sz="1800" b="1" dirty="0">
                <a:latin typeface="Segoe UI" panose="020B0502040204020203" pitchFamily="34" charset="0"/>
                <a:cs typeface="Segoe UI" panose="020B0502040204020203" pitchFamily="34" charset="0"/>
              </a:rPr>
              <a:t>TPMONAN(</a:t>
            </a:r>
            <a:r>
              <a:rPr lang="vi-VN" sz="1800" b="1" u="sng" dirty="0">
                <a:latin typeface="Segoe UI" panose="020B0502040204020203" pitchFamily="34" charset="0"/>
                <a:cs typeface="Segoe UI" panose="020B0502040204020203" pitchFamily="34" charset="0"/>
              </a:rPr>
              <a:t>MaMA, MaNL</a:t>
            </a:r>
            <a:r>
              <a:rPr lang="vi-VN" sz="1800" b="1" dirty="0">
                <a:latin typeface="Segoe UI" panose="020B0502040204020203" pitchFamily="34" charset="0"/>
                <a:cs typeface="Segoe UI" panose="020B0502040204020203" pitchFamily="34" charset="0"/>
              </a:rPr>
              <a:t>, TLuong) </a:t>
            </a:r>
            <a:endParaRPr lang="en-US" b="1" dirty="0">
              <a:latin typeface="Segoe UI" panose="020B0502040204020203" pitchFamily="34" charset="0"/>
              <a:cs typeface="Segoe UI" panose="020B0502040204020203" pitchFamily="34" charset="0"/>
            </a:endParaRPr>
          </a:p>
        </p:txBody>
      </p:sp>
      <p:grpSp>
        <p:nvGrpSpPr>
          <p:cNvPr id="5" name="Group 4"/>
          <p:cNvGrpSpPr/>
          <p:nvPr/>
        </p:nvGrpSpPr>
        <p:grpSpPr>
          <a:xfrm>
            <a:off x="635479" y="3959364"/>
            <a:ext cx="5564270" cy="747337"/>
            <a:chOff x="1451437" y="4207668"/>
            <a:chExt cx="5564270" cy="747337"/>
          </a:xfrm>
        </p:grpSpPr>
        <p:graphicFrame>
          <p:nvGraphicFramePr>
            <p:cNvPr id="13" name="Object 12"/>
            <p:cNvGraphicFramePr>
              <a:graphicFrameLocks noChangeAspect="1"/>
            </p:cNvGraphicFramePr>
            <p:nvPr/>
          </p:nvGraphicFramePr>
          <p:xfrm>
            <a:off x="1451437" y="4447006"/>
            <a:ext cx="5564270" cy="507999"/>
          </p:xfrm>
          <a:graphic>
            <a:graphicData uri="http://schemas.openxmlformats.org/presentationml/2006/ole">
              <mc:AlternateContent xmlns:mc="http://schemas.openxmlformats.org/markup-compatibility/2006">
                <mc:Choice xmlns:v="urn:schemas-microsoft-com:vml" Requires="v">
                  <p:oleObj spid="_x0000_s3" name="Equation" r:id="rId4" imgW="66751200" imgH="6096000" progId="Equation.DSMT4">
                    <p:embed/>
                  </p:oleObj>
                </mc:Choice>
                <mc:Fallback>
                  <p:oleObj name="Equation" r:id="rId4" imgW="66751200" imgH="6096000" progId="Equation.DSMT4">
                    <p:embed/>
                    <p:pic>
                      <p:nvPicPr>
                        <p:cNvPr id="0" name="Object 6"/>
                        <p:cNvPicPr/>
                        <p:nvPr/>
                      </p:nvPicPr>
                      <p:blipFill>
                        <a:blip r:embed="rId5"/>
                        <a:stretch>
                          <a:fillRect/>
                        </a:stretch>
                      </p:blipFill>
                      <p:spPr>
                        <a:xfrm>
                          <a:off x="1451437" y="4447006"/>
                          <a:ext cx="5564270" cy="507999"/>
                        </a:xfrm>
                        <a:prstGeom prst="rect">
                          <a:avLst/>
                        </a:prstGeom>
                      </p:spPr>
                    </p:pic>
                  </p:oleObj>
                </mc:Fallback>
              </mc:AlternateContent>
            </a:graphicData>
          </a:graphic>
        </p:graphicFrame>
        <p:sp>
          <p:nvSpPr>
            <p:cNvPr id="15" name="TextBox 14"/>
            <p:cNvSpPr txBox="1"/>
            <p:nvPr/>
          </p:nvSpPr>
          <p:spPr>
            <a:xfrm>
              <a:off x="4652341" y="4207668"/>
              <a:ext cx="798230" cy="307777"/>
            </a:xfrm>
            <a:prstGeom prst="rect">
              <a:avLst/>
            </a:prstGeom>
            <a:noFill/>
          </p:spPr>
          <p:txBody>
            <a:bodyPr wrap="square">
              <a:spAutoFit/>
            </a:bodyPr>
            <a:lstStyle/>
            <a:p>
              <a:r>
                <a:rPr lang="en-US" dirty="0" err="1">
                  <a:latin typeface="Segoe UI" panose="020B0502040204020203" pitchFamily="34" charset="0"/>
                  <a:cs typeface="Segoe UI" panose="020B0502040204020203" pitchFamily="34" charset="0"/>
                </a:rPr>
                <a:t>MaMA</a:t>
              </a:r>
              <a:endParaRPr lang="en-US" dirty="0">
                <a:latin typeface="Segoe UI" panose="020B0502040204020203" pitchFamily="34" charset="0"/>
                <a:cs typeface="Segoe UI" panose="020B0502040204020203" pitchFamily="34" charset="0"/>
              </a:endParaRPr>
            </a:p>
          </p:txBody>
        </p:sp>
        <p:pic>
          <p:nvPicPr>
            <p:cNvPr id="14" name="Picture 13"/>
            <p:cNvPicPr>
              <a:picLocks noChangeAspect="1"/>
            </p:cNvPicPr>
            <p:nvPr/>
          </p:nvPicPr>
          <p:blipFill rotWithShape="1">
            <a:blip r:embed="rId6"/>
            <a:srcRect l="17496" r="1"/>
            <a:stretch>
              <a:fillRect/>
            </a:stretch>
          </p:blipFill>
          <p:spPr>
            <a:xfrm>
              <a:off x="4724868" y="4547116"/>
              <a:ext cx="495864" cy="307777"/>
            </a:xfrm>
            <a:prstGeom prst="rect">
              <a:avLst/>
            </a:prstGeom>
          </p:spPr>
        </p:pic>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anim calcmode="lin" valueType="num">
                                      <p:cBhvr>
                                        <p:cTn id="20" dur="500" fill="hold"/>
                                        <p:tgtEl>
                                          <p:spTgt spid="16"/>
                                        </p:tgtEl>
                                        <p:attrNameLst>
                                          <p:attrName>ppt_x</p:attrName>
                                        </p:attrNameLst>
                                      </p:cBhvr>
                                      <p:tavLst>
                                        <p:tav tm="0">
                                          <p:val>
                                            <p:strVal val="#ppt_x"/>
                                          </p:val>
                                        </p:tav>
                                        <p:tav tm="100000">
                                          <p:val>
                                            <p:strVal val="#ppt_x"/>
                                          </p:val>
                                        </p:tav>
                                      </p:tavLst>
                                    </p:anim>
                                    <p:anim calcmode="lin" valueType="num">
                                      <p:cBhvr>
                                        <p:cTn id="21" dur="5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3"/>
          <p:cNvSpPr txBox="1">
            <a:spLocks noGrp="1"/>
          </p:cNvSpPr>
          <p:nvPr>
            <p:ph type="title"/>
          </p:nvPr>
        </p:nvSpPr>
        <p:spPr>
          <a:xfrm>
            <a:off x="635479" y="330621"/>
            <a:ext cx="10921042" cy="82531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1238F"/>
              </a:buClr>
              <a:buSzPts val="4000"/>
              <a:buFont typeface="Quattrocento Sans" panose="020B0502050000020003"/>
              <a:buNone/>
            </a:pP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Viết</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các</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biểu</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thức</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đại</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số</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quan</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hệ</a:t>
            </a:r>
            <a:endParaRPr dirty="0">
              <a:latin typeface="Segoe UI" panose="020B0502040204020203" pitchFamily="34" charset="0"/>
              <a:cs typeface="Segoe UI" panose="020B0502040204020203" pitchFamily="34" charset="0"/>
            </a:endParaRPr>
          </a:p>
        </p:txBody>
      </p:sp>
      <p:sp>
        <p:nvSpPr>
          <p:cNvPr id="123" name="Google Shape;123;p3"/>
          <p:cNvSpPr txBox="1">
            <a:spLocks noGrp="1"/>
          </p:cNvSpPr>
          <p:nvPr>
            <p:ph type="sldNum" idx="12"/>
          </p:nvPr>
        </p:nvSpPr>
        <p:spPr>
          <a:xfrm>
            <a:off x="4724400" y="6527379"/>
            <a:ext cx="2743200" cy="330621"/>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vi-VN" sz="1600" b="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fld>
            <a:endParaRPr sz="16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endParaRPr>
          </a:p>
        </p:txBody>
      </p:sp>
      <p:pic>
        <p:nvPicPr>
          <p:cNvPr id="124" name="Google Shape;124;p3"/>
          <p:cNvPicPr preferRelativeResize="0"/>
          <p:nvPr/>
        </p:nvPicPr>
        <p:blipFill rotWithShape="1">
          <a:blip r:embed="rId1"/>
          <a:srcRect/>
          <a:stretch>
            <a:fillRect/>
          </a:stretch>
        </p:blipFill>
        <p:spPr>
          <a:xfrm>
            <a:off x="9911750" y="4651893"/>
            <a:ext cx="1900257" cy="1869558"/>
          </a:xfrm>
          <a:prstGeom prst="rect">
            <a:avLst/>
          </a:prstGeom>
          <a:noFill/>
          <a:ln>
            <a:noFill/>
          </a:ln>
        </p:spPr>
      </p:pic>
      <p:sp>
        <p:nvSpPr>
          <p:cNvPr id="11" name="TextBox 10"/>
          <p:cNvSpPr txBox="1"/>
          <p:nvPr/>
        </p:nvSpPr>
        <p:spPr>
          <a:xfrm>
            <a:off x="635479" y="3410449"/>
            <a:ext cx="10772655" cy="646331"/>
          </a:xfrm>
          <a:prstGeom prst="rect">
            <a:avLst/>
          </a:prstGeom>
          <a:noFill/>
        </p:spPr>
        <p:txBody>
          <a:bodyPr wrap="square">
            <a:spAutoFit/>
          </a:bodyPr>
          <a:lstStyle/>
          <a:p>
            <a:r>
              <a:rPr lang="en-US" sz="1800" b="1" dirty="0">
                <a:solidFill>
                  <a:srgbClr val="FF0000"/>
                </a:solidFill>
                <a:latin typeface="Segoe UI" panose="020B0502040204020203" pitchFamily="34" charset="0"/>
                <a:cs typeface="Segoe UI" panose="020B0502040204020203" pitchFamily="34" charset="0"/>
              </a:rPr>
              <a:t>5</a:t>
            </a:r>
            <a:r>
              <a:rPr lang="vi-VN" sz="1800" b="1" dirty="0">
                <a:solidFill>
                  <a:srgbClr val="FF0000"/>
                </a:solidFill>
                <a:latin typeface="Segoe UI" panose="020B0502040204020203" pitchFamily="34" charset="0"/>
                <a:cs typeface="Segoe UI" panose="020B0502040204020203" pitchFamily="34" charset="0"/>
              </a:rPr>
              <a:t>. Cho biết những món ăn (MaMA, TenMA) có thành phần nguyên liệu để chế biến từ thịt bò (MaNL=”TB”) và thịt gà (MaNL=”TG”). </a:t>
            </a:r>
            <a:endParaRPr lang="en-US" sz="1800" b="1" dirty="0">
              <a:solidFill>
                <a:srgbClr val="FF0000"/>
              </a:solidFill>
              <a:latin typeface="Segoe UI" panose="020B0502040204020203" pitchFamily="34" charset="0"/>
              <a:cs typeface="Segoe UI" panose="020B0502040204020203" pitchFamily="34" charset="0"/>
            </a:endParaRPr>
          </a:p>
        </p:txBody>
      </p:sp>
      <p:sp>
        <p:nvSpPr>
          <p:cNvPr id="12" name="TextBox 11"/>
          <p:cNvSpPr txBox="1"/>
          <p:nvPr/>
        </p:nvSpPr>
        <p:spPr>
          <a:xfrm>
            <a:off x="635479" y="5163361"/>
            <a:ext cx="10651953" cy="646331"/>
          </a:xfrm>
          <a:prstGeom prst="rect">
            <a:avLst/>
          </a:prstGeom>
          <a:noFill/>
        </p:spPr>
        <p:txBody>
          <a:bodyPr wrap="square">
            <a:spAutoFit/>
          </a:bodyPr>
          <a:lstStyle/>
          <a:p>
            <a:r>
              <a:rPr lang="en-US" sz="1800" b="1" dirty="0">
                <a:solidFill>
                  <a:srgbClr val="FF0000"/>
                </a:solidFill>
                <a:latin typeface="Segoe UI" panose="020B0502040204020203" pitchFamily="34" charset="0"/>
                <a:cs typeface="Segoe UI" panose="020B0502040204020203" pitchFamily="34" charset="0"/>
              </a:rPr>
              <a:t>6</a:t>
            </a:r>
            <a:r>
              <a:rPr lang="vi-VN" sz="1800" b="1" dirty="0">
                <a:solidFill>
                  <a:srgbClr val="FF0000"/>
                </a:solidFill>
                <a:latin typeface="Segoe UI" panose="020B0502040204020203" pitchFamily="34" charset="0"/>
                <a:cs typeface="Segoe UI" panose="020B0502040204020203" pitchFamily="34" charset="0"/>
              </a:rPr>
              <a:t>. Tìm các món ăn (MaMA) mà thành phần gồm tất cả các nguyên liệu có lượng calori (CaloriNL) từ 50 trở lên</a:t>
            </a:r>
            <a:r>
              <a:rPr lang="en-US" sz="1800" b="1" dirty="0">
                <a:solidFill>
                  <a:srgbClr val="FF0000"/>
                </a:solidFill>
                <a:latin typeface="Segoe UI" panose="020B0502040204020203" pitchFamily="34" charset="0"/>
                <a:cs typeface="Segoe UI" panose="020B0502040204020203" pitchFamily="34" charset="0"/>
              </a:rPr>
              <a:t>.</a:t>
            </a:r>
            <a:endParaRPr lang="en-US" sz="1800" b="1" dirty="0">
              <a:solidFill>
                <a:srgbClr val="FF0000"/>
              </a:solidFill>
              <a:latin typeface="Segoe UI" panose="020B0502040204020203" pitchFamily="34" charset="0"/>
              <a:cs typeface="Segoe UI" panose="020B0502040204020203" pitchFamily="34" charset="0"/>
            </a:endParaRPr>
          </a:p>
        </p:txBody>
      </p:sp>
      <p:graphicFrame>
        <p:nvGraphicFramePr>
          <p:cNvPr id="13" name="Object 12"/>
          <p:cNvGraphicFramePr>
            <a:graphicFrameLocks noChangeAspect="1"/>
          </p:cNvGraphicFramePr>
          <p:nvPr/>
        </p:nvGraphicFramePr>
        <p:xfrm>
          <a:off x="635479" y="3997290"/>
          <a:ext cx="4684400" cy="511956"/>
        </p:xfrm>
        <a:graphic>
          <a:graphicData uri="http://schemas.openxmlformats.org/presentationml/2006/ole">
            <mc:AlternateContent xmlns:mc="http://schemas.openxmlformats.org/markup-compatibility/2006">
              <mc:Choice xmlns:v="urn:schemas-microsoft-com:vml" Requires="v">
                <p:oleObj spid="_x0000_s0" name="Equation" r:id="rId2" imgW="55778400" imgH="6096000" progId="Equation.DSMT4">
                  <p:embed/>
                </p:oleObj>
              </mc:Choice>
              <mc:Fallback>
                <p:oleObj name="Equation" r:id="rId2" imgW="55778400" imgH="6096000" progId="Equation.DSMT4">
                  <p:embed/>
                  <p:pic>
                    <p:nvPicPr>
                      <p:cNvPr id="0" name="Object 7"/>
                      <p:cNvPicPr/>
                      <p:nvPr/>
                    </p:nvPicPr>
                    <p:blipFill>
                      <a:blip r:embed="rId3"/>
                      <a:stretch>
                        <a:fillRect/>
                      </a:stretch>
                    </p:blipFill>
                    <p:spPr>
                      <a:xfrm>
                        <a:off x="635479" y="3997290"/>
                        <a:ext cx="4684400" cy="511956"/>
                      </a:xfrm>
                      <a:prstGeom prst="rect">
                        <a:avLst/>
                      </a:prstGeom>
                    </p:spPr>
                  </p:pic>
                </p:oleObj>
              </mc:Fallback>
            </mc:AlternateContent>
          </a:graphicData>
        </a:graphic>
      </p:graphicFrame>
      <p:graphicFrame>
        <p:nvGraphicFramePr>
          <p:cNvPr id="14" name="Object 13"/>
          <p:cNvGraphicFramePr>
            <a:graphicFrameLocks noChangeAspect="1"/>
          </p:cNvGraphicFramePr>
          <p:nvPr/>
        </p:nvGraphicFramePr>
        <p:xfrm>
          <a:off x="635479" y="4603715"/>
          <a:ext cx="4684400" cy="511956"/>
        </p:xfrm>
        <a:graphic>
          <a:graphicData uri="http://schemas.openxmlformats.org/presentationml/2006/ole">
            <mc:AlternateContent xmlns:mc="http://schemas.openxmlformats.org/markup-compatibility/2006">
              <mc:Choice xmlns:v="urn:schemas-microsoft-com:vml" Requires="v">
                <p:oleObj spid="_x0000_s2" name="Equation" r:id="rId4" imgW="55778400" imgH="6096000" progId="Equation.DSMT4">
                  <p:embed/>
                </p:oleObj>
              </mc:Choice>
              <mc:Fallback>
                <p:oleObj name="Equation" r:id="rId4" imgW="55778400" imgH="6096000" progId="Equation.DSMT4">
                  <p:embed/>
                  <p:pic>
                    <p:nvPicPr>
                      <p:cNvPr id="0" name="Object 10"/>
                      <p:cNvPicPr/>
                      <p:nvPr/>
                    </p:nvPicPr>
                    <p:blipFill>
                      <a:blip r:embed="rId5"/>
                      <a:stretch>
                        <a:fillRect/>
                      </a:stretch>
                    </p:blipFill>
                    <p:spPr>
                      <a:xfrm>
                        <a:off x="635479" y="4603715"/>
                        <a:ext cx="4684400" cy="511956"/>
                      </a:xfrm>
                      <a:prstGeom prst="rect">
                        <a:avLst/>
                      </a:prstGeom>
                    </p:spPr>
                  </p:pic>
                </p:oleObj>
              </mc:Fallback>
            </mc:AlternateContent>
          </a:graphicData>
        </a:graphic>
      </p:graphicFrame>
      <p:grpSp>
        <p:nvGrpSpPr>
          <p:cNvPr id="3" name="Group 2"/>
          <p:cNvGrpSpPr/>
          <p:nvPr/>
        </p:nvGrpSpPr>
        <p:grpSpPr>
          <a:xfrm>
            <a:off x="5930396" y="4140326"/>
            <a:ext cx="4143553" cy="628590"/>
            <a:chOff x="5930396" y="4140326"/>
            <a:chExt cx="4143553" cy="628590"/>
          </a:xfrm>
        </p:grpSpPr>
        <p:graphicFrame>
          <p:nvGraphicFramePr>
            <p:cNvPr id="16" name="Object 15"/>
            <p:cNvGraphicFramePr>
              <a:graphicFrameLocks noChangeAspect="1"/>
            </p:cNvGraphicFramePr>
            <p:nvPr/>
          </p:nvGraphicFramePr>
          <p:xfrm>
            <a:off x="5930396" y="4253268"/>
            <a:ext cx="4143553" cy="515648"/>
          </p:xfrm>
          <a:graphic>
            <a:graphicData uri="http://schemas.openxmlformats.org/presentationml/2006/ole">
              <mc:AlternateContent xmlns:mc="http://schemas.openxmlformats.org/markup-compatibility/2006">
                <mc:Choice xmlns:v="urn:schemas-microsoft-com:vml" Requires="v">
                  <p:oleObj spid="_x0000_s4" name="Equation" r:id="rId6" imgW="54254400" imgH="6096000" progId="Equation.DSMT4">
                    <p:embed/>
                  </p:oleObj>
                </mc:Choice>
                <mc:Fallback>
                  <p:oleObj name="Equation" r:id="rId6" imgW="54254400" imgH="6096000" progId="Equation.DSMT4">
                    <p:embed/>
                    <p:pic>
                      <p:nvPicPr>
                        <p:cNvPr id="0" name="Object 12"/>
                        <p:cNvPicPr/>
                        <p:nvPr/>
                      </p:nvPicPr>
                      <p:blipFill>
                        <a:blip r:embed="rId7"/>
                        <a:stretch>
                          <a:fillRect/>
                        </a:stretch>
                      </p:blipFill>
                      <p:spPr>
                        <a:xfrm>
                          <a:off x="5930396" y="4253268"/>
                          <a:ext cx="4143553" cy="515648"/>
                        </a:xfrm>
                        <a:prstGeom prst="rect">
                          <a:avLst/>
                        </a:prstGeom>
                      </p:spPr>
                    </p:pic>
                  </p:oleObj>
                </mc:Fallback>
              </mc:AlternateContent>
            </a:graphicData>
          </a:graphic>
        </p:graphicFrame>
        <p:sp>
          <p:nvSpPr>
            <p:cNvPr id="17" name="TextBox 16"/>
            <p:cNvSpPr txBox="1"/>
            <p:nvPr/>
          </p:nvSpPr>
          <p:spPr>
            <a:xfrm>
              <a:off x="8352155" y="4140326"/>
              <a:ext cx="610748" cy="285374"/>
            </a:xfrm>
            <a:prstGeom prst="rect">
              <a:avLst/>
            </a:prstGeom>
            <a:noFill/>
          </p:spPr>
          <p:txBody>
            <a:bodyPr wrap="square">
              <a:spAutoFit/>
            </a:bodyPr>
            <a:lstStyle/>
            <a:p>
              <a:r>
                <a:rPr lang="en-US" sz="1000" dirty="0" err="1">
                  <a:latin typeface="Segoe UI" panose="020B0502040204020203" pitchFamily="34" charset="0"/>
                  <a:cs typeface="Segoe UI" panose="020B0502040204020203" pitchFamily="34" charset="0"/>
                </a:rPr>
                <a:t>MaMA</a:t>
              </a:r>
              <a:endParaRPr lang="en-US" sz="1000" dirty="0">
                <a:latin typeface="Segoe UI" panose="020B0502040204020203" pitchFamily="34" charset="0"/>
                <a:cs typeface="Segoe UI" panose="020B0502040204020203" pitchFamily="34" charset="0"/>
              </a:endParaRPr>
            </a:p>
          </p:txBody>
        </p:sp>
      </p:grpSp>
      <p:graphicFrame>
        <p:nvGraphicFramePr>
          <p:cNvPr id="18" name="Object 17"/>
          <p:cNvGraphicFramePr>
            <a:graphicFrameLocks noChangeAspect="1"/>
          </p:cNvGraphicFramePr>
          <p:nvPr/>
        </p:nvGraphicFramePr>
        <p:xfrm>
          <a:off x="635479" y="5917764"/>
          <a:ext cx="7178715" cy="512765"/>
        </p:xfrm>
        <a:graphic>
          <a:graphicData uri="http://schemas.openxmlformats.org/presentationml/2006/ole">
            <mc:AlternateContent xmlns:mc="http://schemas.openxmlformats.org/markup-compatibility/2006">
              <mc:Choice xmlns:v="urn:schemas-microsoft-com:vml" Requires="v">
                <p:oleObj spid="_x0000_s5" name="Equation" r:id="rId8" imgW="81076800" imgH="5791200" progId="Equation.DSMT4">
                  <p:embed/>
                </p:oleObj>
              </mc:Choice>
              <mc:Fallback>
                <p:oleObj name="Equation" r:id="rId8" imgW="81076800" imgH="5791200" progId="Equation.DSMT4">
                  <p:embed/>
                  <p:pic>
                    <p:nvPicPr>
                      <p:cNvPr id="0" name="Object 17"/>
                      <p:cNvPicPr/>
                      <p:nvPr/>
                    </p:nvPicPr>
                    <p:blipFill>
                      <a:blip r:embed="rId9"/>
                      <a:stretch>
                        <a:fillRect/>
                      </a:stretch>
                    </p:blipFill>
                    <p:spPr>
                      <a:xfrm>
                        <a:off x="635479" y="5917764"/>
                        <a:ext cx="7178715" cy="512765"/>
                      </a:xfrm>
                      <a:prstGeom prst="rect">
                        <a:avLst/>
                      </a:prstGeom>
                    </p:spPr>
                  </p:pic>
                </p:oleObj>
              </mc:Fallback>
            </mc:AlternateContent>
          </a:graphicData>
        </a:graphic>
      </p:graphicFrame>
      <p:sp>
        <p:nvSpPr>
          <p:cNvPr id="6" name="TextBox 1"/>
          <p:cNvSpPr txBox="1"/>
          <p:nvPr/>
        </p:nvSpPr>
        <p:spPr>
          <a:xfrm>
            <a:off x="635479" y="1129521"/>
            <a:ext cx="8892946" cy="2164375"/>
          </a:xfrm>
          <a:prstGeom prst="rect">
            <a:avLst/>
          </a:prstGeom>
          <a:noFill/>
          <a:ln w="19050">
            <a:solidFill>
              <a:srgbClr val="00B0F0"/>
            </a:solidFill>
          </a:ln>
        </p:spPr>
        <p:txBody>
          <a:bodyPr wrap="square">
            <a:spAutoFit/>
          </a:bodyPr>
          <a:lstStyle/>
          <a:p>
            <a:pPr algn="just">
              <a:lnSpc>
                <a:spcPct val="150000"/>
              </a:lnSpc>
            </a:pPr>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BÀI TẬP 2:</a:t>
            </a:r>
            <a:r>
              <a:rPr lang="en-US" sz="2000" dirty="0">
                <a:latin typeface="Segoe UI" panose="020B0502040204020203" pitchFamily="34" charset="0"/>
                <a:cs typeface="Segoe UI" panose="020B0502040204020203" pitchFamily="34" charset="0"/>
              </a:rPr>
              <a:t> </a:t>
            </a:r>
            <a:r>
              <a:rPr lang="vi-VN"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Cho lược đồ cơ sở dữ liệu quan hệ “Quản lý món ăn” như sau: </a:t>
            </a:r>
            <a:endPar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a:p>
            <a:pPr algn="just">
              <a:lnSpc>
                <a:spcPct val="150000"/>
              </a:lnSpc>
            </a:pPr>
            <a:r>
              <a:rPr lang="vi-VN" sz="1800" b="1" dirty="0">
                <a:latin typeface="Segoe UI" panose="020B0502040204020203" pitchFamily="34" charset="0"/>
                <a:cs typeface="Segoe UI" panose="020B0502040204020203" pitchFamily="34" charset="0"/>
              </a:rPr>
              <a:t>NGLIEU(</a:t>
            </a:r>
            <a:r>
              <a:rPr lang="vi-VN" sz="1800" b="1" u="sng" dirty="0">
                <a:latin typeface="Segoe UI" panose="020B0502040204020203" pitchFamily="34" charset="0"/>
                <a:cs typeface="Segoe UI" panose="020B0502040204020203" pitchFamily="34" charset="0"/>
              </a:rPr>
              <a:t>MaNL</a:t>
            </a:r>
            <a:r>
              <a:rPr lang="vi-VN" sz="1800" b="1" dirty="0">
                <a:latin typeface="Segoe UI" panose="020B0502040204020203" pitchFamily="34" charset="0"/>
                <a:cs typeface="Segoe UI" panose="020B0502040204020203" pitchFamily="34" charset="0"/>
              </a:rPr>
              <a:t>, TenNL, CaloriNL, ProteinNL) </a:t>
            </a:r>
            <a:endParaRPr lang="en-US" sz="1800" b="1" dirty="0">
              <a:latin typeface="Segoe UI" panose="020B0502040204020203" pitchFamily="34" charset="0"/>
              <a:cs typeface="Segoe UI" panose="020B0502040204020203" pitchFamily="34" charset="0"/>
            </a:endParaRPr>
          </a:p>
          <a:p>
            <a:pPr algn="just">
              <a:lnSpc>
                <a:spcPct val="150000"/>
              </a:lnSpc>
            </a:pPr>
            <a:r>
              <a:rPr lang="vi-VN" sz="1800" b="1" dirty="0">
                <a:latin typeface="Segoe UI" panose="020B0502040204020203" pitchFamily="34" charset="0"/>
                <a:cs typeface="Segoe UI" panose="020B0502040204020203" pitchFamily="34" charset="0"/>
              </a:rPr>
              <a:t>MONAN(</a:t>
            </a:r>
            <a:r>
              <a:rPr lang="vi-VN" sz="1800" b="1" u="sng" dirty="0">
                <a:latin typeface="Segoe UI" panose="020B0502040204020203" pitchFamily="34" charset="0"/>
                <a:cs typeface="Segoe UI" panose="020B0502040204020203" pitchFamily="34" charset="0"/>
              </a:rPr>
              <a:t>MaMA</a:t>
            </a:r>
            <a:r>
              <a:rPr lang="vi-VN" sz="1800" b="1" dirty="0">
                <a:latin typeface="Segoe UI" panose="020B0502040204020203" pitchFamily="34" charset="0"/>
                <a:cs typeface="Segoe UI" panose="020B0502040204020203" pitchFamily="34" charset="0"/>
              </a:rPr>
              <a:t>, TenMA, MaLoai, Gia, CaloriMA, ProteinMA) </a:t>
            </a:r>
            <a:endParaRPr lang="en-US" sz="1800" b="1" dirty="0">
              <a:latin typeface="Segoe UI" panose="020B0502040204020203" pitchFamily="34" charset="0"/>
              <a:cs typeface="Segoe UI" panose="020B0502040204020203" pitchFamily="34" charset="0"/>
            </a:endParaRPr>
          </a:p>
          <a:p>
            <a:pPr algn="just">
              <a:lnSpc>
                <a:spcPct val="150000"/>
              </a:lnSpc>
            </a:pPr>
            <a:r>
              <a:rPr lang="vi-VN" sz="1800" b="1" dirty="0">
                <a:latin typeface="Segoe UI" panose="020B0502040204020203" pitchFamily="34" charset="0"/>
                <a:cs typeface="Segoe UI" panose="020B0502040204020203" pitchFamily="34" charset="0"/>
              </a:rPr>
              <a:t>LOAIMONAN(</a:t>
            </a:r>
            <a:r>
              <a:rPr lang="vi-VN" sz="1800" b="1" u="sng" dirty="0">
                <a:latin typeface="Segoe UI" panose="020B0502040204020203" pitchFamily="34" charset="0"/>
                <a:cs typeface="Segoe UI" panose="020B0502040204020203" pitchFamily="34" charset="0"/>
              </a:rPr>
              <a:t>MaLoai</a:t>
            </a:r>
            <a:r>
              <a:rPr lang="vi-VN" sz="1800" b="1" dirty="0">
                <a:latin typeface="Segoe UI" panose="020B0502040204020203" pitchFamily="34" charset="0"/>
                <a:cs typeface="Segoe UI" panose="020B0502040204020203" pitchFamily="34" charset="0"/>
              </a:rPr>
              <a:t>, TenLoai)</a:t>
            </a:r>
            <a:endParaRPr lang="en-US" sz="1800" b="1" dirty="0">
              <a:latin typeface="Segoe UI" panose="020B0502040204020203" pitchFamily="34" charset="0"/>
              <a:cs typeface="Segoe UI" panose="020B0502040204020203" pitchFamily="34" charset="0"/>
            </a:endParaRPr>
          </a:p>
          <a:p>
            <a:pPr algn="just">
              <a:lnSpc>
                <a:spcPct val="150000"/>
              </a:lnSpc>
            </a:pPr>
            <a:r>
              <a:rPr lang="vi-VN" sz="1800" b="1" dirty="0">
                <a:latin typeface="Segoe UI" panose="020B0502040204020203" pitchFamily="34" charset="0"/>
                <a:cs typeface="Segoe UI" panose="020B0502040204020203" pitchFamily="34" charset="0"/>
              </a:rPr>
              <a:t>TPMONAN(</a:t>
            </a:r>
            <a:r>
              <a:rPr lang="vi-VN" sz="1800" b="1" u="sng" dirty="0">
                <a:latin typeface="Segoe UI" panose="020B0502040204020203" pitchFamily="34" charset="0"/>
                <a:cs typeface="Segoe UI" panose="020B0502040204020203" pitchFamily="34" charset="0"/>
              </a:rPr>
              <a:t>MaMA, MaNL</a:t>
            </a:r>
            <a:r>
              <a:rPr lang="vi-VN" sz="1800" b="1" dirty="0">
                <a:latin typeface="Segoe UI" panose="020B0502040204020203" pitchFamily="34" charset="0"/>
                <a:cs typeface="Segoe UI" panose="020B0502040204020203" pitchFamily="34" charset="0"/>
              </a:rPr>
              <a:t>, TLuong) </a:t>
            </a:r>
            <a:endParaRPr lang="en-US" b="1" dirty="0">
              <a:latin typeface="Segoe UI" panose="020B0502040204020203" pitchFamily="34" charset="0"/>
              <a:cs typeface="Segoe UI" panose="020B0502040204020203"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anim calcmode="lin" valueType="num">
                                      <p:cBhvr>
                                        <p:cTn id="8" dur="500" fill="hold"/>
                                        <p:tgtEl>
                                          <p:spTgt spid="13"/>
                                        </p:tgtEl>
                                        <p:attrNameLst>
                                          <p:attrName>ppt_x</p:attrName>
                                        </p:attrNameLst>
                                      </p:cBhvr>
                                      <p:tavLst>
                                        <p:tav tm="0">
                                          <p:val>
                                            <p:strVal val="#ppt_x"/>
                                          </p:val>
                                        </p:tav>
                                        <p:tav tm="100000">
                                          <p:val>
                                            <p:strVal val="#ppt_x"/>
                                          </p:val>
                                        </p:tav>
                                      </p:tavLst>
                                    </p:anim>
                                    <p:anim calcmode="lin" valueType="num">
                                      <p:cBhvr>
                                        <p:cTn id="9" dur="5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anim calcmode="lin" valueType="num">
                                      <p:cBhvr>
                                        <p:cTn id="15" dur="500" fill="hold"/>
                                        <p:tgtEl>
                                          <p:spTgt spid="14"/>
                                        </p:tgtEl>
                                        <p:attrNameLst>
                                          <p:attrName>ppt_x</p:attrName>
                                        </p:attrNameLst>
                                      </p:cBhvr>
                                      <p:tavLst>
                                        <p:tav tm="0">
                                          <p:val>
                                            <p:strVal val="#ppt_x"/>
                                          </p:val>
                                        </p:tav>
                                        <p:tav tm="100000">
                                          <p:val>
                                            <p:strVal val="#ppt_x"/>
                                          </p:val>
                                        </p:tav>
                                      </p:tavLst>
                                    </p:anim>
                                    <p:anim calcmode="lin" valueType="num">
                                      <p:cBhvr>
                                        <p:cTn id="16" dur="5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anim calcmode="lin" valueType="num">
                                      <p:cBhvr>
                                        <p:cTn id="22" dur="500" fill="hold"/>
                                        <p:tgtEl>
                                          <p:spTgt spid="3"/>
                                        </p:tgtEl>
                                        <p:attrNameLst>
                                          <p:attrName>ppt_x</p:attrName>
                                        </p:attrNameLst>
                                      </p:cBhvr>
                                      <p:tavLst>
                                        <p:tav tm="0">
                                          <p:val>
                                            <p:strVal val="#ppt_x"/>
                                          </p:val>
                                        </p:tav>
                                        <p:tav tm="100000">
                                          <p:val>
                                            <p:strVal val="#ppt_x"/>
                                          </p:val>
                                        </p:tav>
                                      </p:tavLst>
                                    </p:anim>
                                    <p:anim calcmode="lin" valueType="num">
                                      <p:cBhvr>
                                        <p:cTn id="23" dur="5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anim calcmode="lin" valueType="num">
                                      <p:cBhvr>
                                        <p:cTn id="34" dur="500" fill="hold"/>
                                        <p:tgtEl>
                                          <p:spTgt spid="18"/>
                                        </p:tgtEl>
                                        <p:attrNameLst>
                                          <p:attrName>ppt_x</p:attrName>
                                        </p:attrNameLst>
                                      </p:cBhvr>
                                      <p:tavLst>
                                        <p:tav tm="0">
                                          <p:val>
                                            <p:strVal val="#ppt_x"/>
                                          </p:val>
                                        </p:tav>
                                        <p:tav tm="100000">
                                          <p:val>
                                            <p:strVal val="#ppt_x"/>
                                          </p:val>
                                        </p:tav>
                                      </p:tavLst>
                                    </p:anim>
                                    <p:anim calcmode="lin" valueType="num">
                                      <p:cBhvr>
                                        <p:cTn id="35" dur="5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3"/>
          <p:cNvSpPr txBox="1">
            <a:spLocks noGrp="1"/>
          </p:cNvSpPr>
          <p:nvPr>
            <p:ph type="title"/>
          </p:nvPr>
        </p:nvSpPr>
        <p:spPr>
          <a:xfrm>
            <a:off x="635479" y="330621"/>
            <a:ext cx="10921042" cy="82531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1238F"/>
              </a:buClr>
              <a:buSzPts val="4000"/>
              <a:buFont typeface="Quattrocento Sans" panose="020B0502050000020003"/>
              <a:buNone/>
            </a:pP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Viết</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các</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biểu</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thức</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đại</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số</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quan</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hệ</a:t>
            </a:r>
            <a:endParaRPr dirty="0">
              <a:latin typeface="Segoe UI" panose="020B0502040204020203" pitchFamily="34" charset="0"/>
              <a:cs typeface="Segoe UI" panose="020B0502040204020203" pitchFamily="34" charset="0"/>
            </a:endParaRPr>
          </a:p>
        </p:txBody>
      </p:sp>
      <p:sp>
        <p:nvSpPr>
          <p:cNvPr id="123" name="Google Shape;123;p3"/>
          <p:cNvSpPr txBox="1">
            <a:spLocks noGrp="1"/>
          </p:cNvSpPr>
          <p:nvPr>
            <p:ph type="sldNum" idx="12"/>
          </p:nvPr>
        </p:nvSpPr>
        <p:spPr>
          <a:xfrm>
            <a:off x="4724400" y="6527379"/>
            <a:ext cx="2743200" cy="330621"/>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vi-VN" sz="1600" b="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fld>
            <a:endParaRPr sz="16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endParaRPr>
          </a:p>
        </p:txBody>
      </p:sp>
      <p:pic>
        <p:nvPicPr>
          <p:cNvPr id="124" name="Google Shape;124;p3"/>
          <p:cNvPicPr preferRelativeResize="0"/>
          <p:nvPr/>
        </p:nvPicPr>
        <p:blipFill rotWithShape="1">
          <a:blip r:embed="rId1"/>
          <a:srcRect/>
          <a:stretch>
            <a:fillRect/>
          </a:stretch>
        </p:blipFill>
        <p:spPr>
          <a:xfrm>
            <a:off x="9911750" y="4651893"/>
            <a:ext cx="1900257" cy="1869558"/>
          </a:xfrm>
          <a:prstGeom prst="rect">
            <a:avLst/>
          </a:prstGeom>
          <a:noFill/>
          <a:ln>
            <a:noFill/>
          </a:ln>
        </p:spPr>
      </p:pic>
      <p:sp>
        <p:nvSpPr>
          <p:cNvPr id="2" name="TextBox 1"/>
          <p:cNvSpPr txBox="1"/>
          <p:nvPr/>
        </p:nvSpPr>
        <p:spPr>
          <a:xfrm>
            <a:off x="635479" y="2220676"/>
            <a:ext cx="10917544" cy="4147289"/>
          </a:xfrm>
          <a:prstGeom prst="rect">
            <a:avLst/>
          </a:prstGeom>
          <a:noFill/>
        </p:spPr>
        <p:txBody>
          <a:bodyPr wrap="square">
            <a:spAutoFit/>
          </a:bodyPr>
          <a:lstStyle/>
          <a:p>
            <a:pPr algn="just"/>
            <a:r>
              <a:rPr lang="vi-VN" sz="1700" b="1" dirty="0">
                <a:latin typeface="Segoe UI" panose="020B0502040204020203" pitchFamily="34" charset="0"/>
                <a:cs typeface="Segoe UI" panose="020B0502040204020203" pitchFamily="34" charset="0"/>
              </a:rPr>
              <a:t>XE (</a:t>
            </a:r>
            <a:r>
              <a:rPr lang="en-US" sz="1700" b="1" u="sng" dirty="0">
                <a:latin typeface="Segoe UI" panose="020B0502040204020203" pitchFamily="34" charset="0"/>
                <a:cs typeface="Segoe UI" panose="020B0502040204020203" pitchFamily="34" charset="0"/>
              </a:rPr>
              <a:t>M</a:t>
            </a:r>
            <a:r>
              <a:rPr lang="vi-VN" sz="1700" b="1" u="sng" dirty="0">
                <a:latin typeface="Segoe UI" panose="020B0502040204020203" pitchFamily="34" charset="0"/>
                <a:cs typeface="Segoe UI" panose="020B0502040204020203" pitchFamily="34" charset="0"/>
              </a:rPr>
              <a:t>a</a:t>
            </a:r>
            <a:r>
              <a:rPr lang="en-US" sz="1700" b="1" u="sng" dirty="0">
                <a:latin typeface="Segoe UI" panose="020B0502040204020203" pitchFamily="34" charset="0"/>
                <a:cs typeface="Segoe UI" panose="020B0502040204020203" pitchFamily="34" charset="0"/>
              </a:rPr>
              <a:t>X</a:t>
            </a:r>
            <a:r>
              <a:rPr lang="vi-VN" sz="1700" b="1" u="sng" dirty="0">
                <a:latin typeface="Segoe UI" panose="020B0502040204020203" pitchFamily="34" charset="0"/>
                <a:cs typeface="Segoe UI" panose="020B0502040204020203" pitchFamily="34" charset="0"/>
              </a:rPr>
              <a:t>e</a:t>
            </a:r>
            <a:r>
              <a:rPr lang="vi-VN" sz="1700" b="1" dirty="0">
                <a:latin typeface="Segoe UI" panose="020B0502040204020203" pitchFamily="34" charset="0"/>
                <a:cs typeface="Segoe UI" panose="020B0502040204020203" pitchFamily="34" charset="0"/>
              </a:rPr>
              <a:t>, </a:t>
            </a:r>
            <a:r>
              <a:rPr lang="en-US" sz="1700" b="1" dirty="0">
                <a:latin typeface="Segoe UI" panose="020B0502040204020203" pitchFamily="34" charset="0"/>
                <a:cs typeface="Segoe UI" panose="020B0502040204020203" pitchFamily="34" charset="0"/>
              </a:rPr>
              <a:t>B</a:t>
            </a:r>
            <a:r>
              <a:rPr lang="vi-VN" sz="1700" b="1" dirty="0">
                <a:latin typeface="Segoe UI" panose="020B0502040204020203" pitchFamily="34" charset="0"/>
                <a:cs typeface="Segoe UI" panose="020B0502040204020203" pitchFamily="34" charset="0"/>
              </a:rPr>
              <a:t>ien</a:t>
            </a:r>
            <a:r>
              <a:rPr lang="en-US" sz="1700" b="1" dirty="0">
                <a:latin typeface="Segoe UI" panose="020B0502040204020203" pitchFamily="34" charset="0"/>
                <a:cs typeface="Segoe UI" panose="020B0502040204020203" pitchFamily="34" charset="0"/>
              </a:rPr>
              <a:t>KS</a:t>
            </a:r>
            <a:r>
              <a:rPr lang="vi-VN" sz="1700" b="1" dirty="0">
                <a:latin typeface="Segoe UI" panose="020B0502040204020203" pitchFamily="34" charset="0"/>
                <a:cs typeface="Segoe UI" panose="020B0502040204020203" pitchFamily="34" charset="0"/>
              </a:rPr>
              <a:t>, </a:t>
            </a:r>
            <a:r>
              <a:rPr lang="en-US" sz="1700" b="1" dirty="0">
                <a:latin typeface="Segoe UI" panose="020B0502040204020203" pitchFamily="34" charset="0"/>
                <a:cs typeface="Segoe UI" panose="020B0502040204020203" pitchFamily="34" charset="0"/>
              </a:rPr>
              <a:t>M</a:t>
            </a:r>
            <a:r>
              <a:rPr lang="vi-VN" sz="1700" b="1" dirty="0">
                <a:latin typeface="Segoe UI" panose="020B0502040204020203" pitchFamily="34" charset="0"/>
                <a:cs typeface="Segoe UI" panose="020B0502040204020203" pitchFamily="34" charset="0"/>
              </a:rPr>
              <a:t>a</a:t>
            </a:r>
            <a:r>
              <a:rPr lang="en-US" sz="1700" b="1" dirty="0">
                <a:latin typeface="Segoe UI" panose="020B0502040204020203" pitchFamily="34" charset="0"/>
                <a:cs typeface="Segoe UI" panose="020B0502040204020203" pitchFamily="34" charset="0"/>
              </a:rPr>
              <a:t>T</a:t>
            </a:r>
            <a:r>
              <a:rPr lang="vi-VN" sz="1700" b="1" dirty="0">
                <a:latin typeface="Segoe UI" panose="020B0502040204020203" pitchFamily="34" charset="0"/>
                <a:cs typeface="Segoe UI" panose="020B0502040204020203" pitchFamily="34" charset="0"/>
              </a:rPr>
              <a:t>uyen, </a:t>
            </a:r>
            <a:r>
              <a:rPr lang="en-US" sz="1700" b="1" dirty="0">
                <a:latin typeface="Segoe UI" panose="020B0502040204020203" pitchFamily="34" charset="0"/>
                <a:cs typeface="Segoe UI" panose="020B0502040204020203" pitchFamily="34" charset="0"/>
              </a:rPr>
              <a:t>S</a:t>
            </a:r>
            <a:r>
              <a:rPr lang="vi-VN" sz="1700" b="1" dirty="0">
                <a:latin typeface="Segoe UI" panose="020B0502040204020203" pitchFamily="34" charset="0"/>
                <a:cs typeface="Segoe UI" panose="020B0502040204020203" pitchFamily="34" charset="0"/>
              </a:rPr>
              <a:t>o</a:t>
            </a:r>
            <a:r>
              <a:rPr lang="en-US" sz="1700" b="1" dirty="0">
                <a:latin typeface="Segoe UI" panose="020B0502040204020203" pitchFamily="34" charset="0"/>
                <a:cs typeface="Segoe UI" panose="020B0502040204020203" pitchFamily="34" charset="0"/>
              </a:rPr>
              <a:t>G</a:t>
            </a:r>
            <a:r>
              <a:rPr lang="vi-VN" sz="1700" b="1" dirty="0">
                <a:latin typeface="Segoe UI" panose="020B0502040204020203" pitchFamily="34" charset="0"/>
                <a:cs typeface="Segoe UI" panose="020B0502040204020203" pitchFamily="34" charset="0"/>
              </a:rPr>
              <a:t>heT1, </a:t>
            </a:r>
            <a:r>
              <a:rPr lang="en-US" sz="1700" b="1" dirty="0">
                <a:latin typeface="Segoe UI" panose="020B0502040204020203" pitchFamily="34" charset="0"/>
                <a:cs typeface="Segoe UI" panose="020B0502040204020203" pitchFamily="34" charset="0"/>
              </a:rPr>
              <a:t>S</a:t>
            </a:r>
            <a:r>
              <a:rPr lang="vi-VN" sz="1700" b="1" dirty="0">
                <a:latin typeface="Segoe UI" panose="020B0502040204020203" pitchFamily="34" charset="0"/>
                <a:cs typeface="Segoe UI" panose="020B0502040204020203" pitchFamily="34" charset="0"/>
              </a:rPr>
              <a:t>o</a:t>
            </a:r>
            <a:r>
              <a:rPr lang="en-US" sz="1700" b="1" dirty="0">
                <a:latin typeface="Segoe UI" panose="020B0502040204020203" pitchFamily="34" charset="0"/>
                <a:cs typeface="Segoe UI" panose="020B0502040204020203" pitchFamily="34" charset="0"/>
              </a:rPr>
              <a:t>G</a:t>
            </a:r>
            <a:r>
              <a:rPr lang="vi-VN" sz="1700" b="1" dirty="0">
                <a:latin typeface="Segoe UI" panose="020B0502040204020203" pitchFamily="34" charset="0"/>
                <a:cs typeface="Segoe UI" panose="020B0502040204020203" pitchFamily="34" charset="0"/>
              </a:rPr>
              <a:t>heT2) </a:t>
            </a:r>
            <a:endParaRPr lang="en-US" sz="1700" b="1" dirty="0">
              <a:latin typeface="Segoe UI" panose="020B0502040204020203" pitchFamily="34" charset="0"/>
              <a:cs typeface="Segoe UI" panose="020B0502040204020203" pitchFamily="34" charset="0"/>
            </a:endParaRPr>
          </a:p>
          <a:p>
            <a:pPr algn="just"/>
            <a:r>
              <a:rPr lang="vi-VN" sz="1700" b="1" dirty="0">
                <a:latin typeface="Segoe UI" panose="020B0502040204020203" pitchFamily="34" charset="0"/>
                <a:cs typeface="Segoe UI" panose="020B0502040204020203" pitchFamily="34" charset="0"/>
              </a:rPr>
              <a:t>Mô tả: </a:t>
            </a:r>
            <a:r>
              <a:rPr lang="vi-VN" sz="1700" dirty="0">
                <a:latin typeface="Segoe UI" panose="020B0502040204020203" pitchFamily="34" charset="0"/>
                <a:cs typeface="Segoe UI" panose="020B0502040204020203" pitchFamily="34" charset="0"/>
              </a:rPr>
              <a:t>Mỗi xe được ghi nhận thông tin biển kiểm soát (</a:t>
            </a:r>
            <a:r>
              <a:rPr lang="en-US" sz="1700" dirty="0">
                <a:latin typeface="Segoe UI" panose="020B0502040204020203" pitchFamily="34" charset="0"/>
                <a:cs typeface="Segoe UI" panose="020B0502040204020203" pitchFamily="34" charset="0"/>
              </a:rPr>
              <a:t>B</a:t>
            </a:r>
            <a:r>
              <a:rPr lang="vi-VN" sz="1700" dirty="0">
                <a:latin typeface="Segoe UI" panose="020B0502040204020203" pitchFamily="34" charset="0"/>
                <a:cs typeface="Segoe UI" panose="020B0502040204020203" pitchFamily="34" charset="0"/>
              </a:rPr>
              <a:t>ien</a:t>
            </a:r>
            <a:r>
              <a:rPr lang="en-US" sz="1700" dirty="0">
                <a:latin typeface="Segoe UI" panose="020B0502040204020203" pitchFamily="34" charset="0"/>
                <a:cs typeface="Segoe UI" panose="020B0502040204020203" pitchFamily="34" charset="0"/>
              </a:rPr>
              <a:t>KS</a:t>
            </a:r>
            <a:r>
              <a:rPr lang="vi-VN" sz="1700" dirty="0">
                <a:latin typeface="Segoe UI" panose="020B0502040204020203" pitchFamily="34" charset="0"/>
                <a:cs typeface="Segoe UI" panose="020B0502040204020203" pitchFamily="34" charset="0"/>
              </a:rPr>
              <a:t>), mã tuyến mà xe đó đang hoạt động (</a:t>
            </a:r>
            <a:r>
              <a:rPr lang="en-US" sz="1700" dirty="0">
                <a:latin typeface="Segoe UI" panose="020B0502040204020203" pitchFamily="34" charset="0"/>
                <a:cs typeface="Segoe UI" panose="020B0502040204020203" pitchFamily="34" charset="0"/>
              </a:rPr>
              <a:t>M</a:t>
            </a:r>
            <a:r>
              <a:rPr lang="vi-VN" sz="1700" dirty="0">
                <a:latin typeface="Segoe UI" panose="020B0502040204020203" pitchFamily="34" charset="0"/>
                <a:cs typeface="Segoe UI" panose="020B0502040204020203" pitchFamily="34" charset="0"/>
              </a:rPr>
              <a:t>a</a:t>
            </a:r>
            <a:r>
              <a:rPr lang="en-US" sz="1700" dirty="0">
                <a:latin typeface="Segoe UI" panose="020B0502040204020203" pitchFamily="34" charset="0"/>
                <a:cs typeface="Segoe UI" panose="020B0502040204020203" pitchFamily="34" charset="0"/>
              </a:rPr>
              <a:t>T</a:t>
            </a:r>
            <a:r>
              <a:rPr lang="vi-VN" sz="1700" dirty="0">
                <a:latin typeface="Segoe UI" panose="020B0502040204020203" pitchFamily="34" charset="0"/>
                <a:cs typeface="Segoe UI" panose="020B0502040204020203" pitchFamily="34" charset="0"/>
              </a:rPr>
              <a:t>uyen), số ghế tầng 1 (</a:t>
            </a:r>
            <a:r>
              <a:rPr lang="en-US" sz="1700" dirty="0">
                <a:latin typeface="Segoe UI" panose="020B0502040204020203" pitchFamily="34" charset="0"/>
                <a:cs typeface="Segoe UI" panose="020B0502040204020203" pitchFamily="34" charset="0"/>
              </a:rPr>
              <a:t>S</a:t>
            </a:r>
            <a:r>
              <a:rPr lang="vi-VN" sz="1700" dirty="0">
                <a:latin typeface="Segoe UI" panose="020B0502040204020203" pitchFamily="34" charset="0"/>
                <a:cs typeface="Segoe UI" panose="020B0502040204020203" pitchFamily="34" charset="0"/>
              </a:rPr>
              <a:t>o</a:t>
            </a:r>
            <a:r>
              <a:rPr lang="en-US" sz="1700" dirty="0">
                <a:latin typeface="Segoe UI" panose="020B0502040204020203" pitchFamily="34" charset="0"/>
                <a:cs typeface="Segoe UI" panose="020B0502040204020203" pitchFamily="34" charset="0"/>
              </a:rPr>
              <a:t>G</a:t>
            </a:r>
            <a:r>
              <a:rPr lang="vi-VN" sz="1700" dirty="0">
                <a:latin typeface="Segoe UI" panose="020B0502040204020203" pitchFamily="34" charset="0"/>
                <a:cs typeface="Segoe UI" panose="020B0502040204020203" pitchFamily="34" charset="0"/>
              </a:rPr>
              <a:t>heT1), số ghế tầng 2 (</a:t>
            </a:r>
            <a:r>
              <a:rPr lang="en-US" sz="1700" dirty="0">
                <a:latin typeface="Segoe UI" panose="020B0502040204020203" pitchFamily="34" charset="0"/>
                <a:cs typeface="Segoe UI" panose="020B0502040204020203" pitchFamily="34" charset="0"/>
              </a:rPr>
              <a:t>S</a:t>
            </a:r>
            <a:r>
              <a:rPr lang="vi-VN" sz="1700" dirty="0">
                <a:latin typeface="Segoe UI" panose="020B0502040204020203" pitchFamily="34" charset="0"/>
                <a:cs typeface="Segoe UI" panose="020B0502040204020203" pitchFamily="34" charset="0"/>
              </a:rPr>
              <a:t>o</a:t>
            </a:r>
            <a:r>
              <a:rPr lang="en-US" sz="1700" dirty="0">
                <a:latin typeface="Segoe UI" panose="020B0502040204020203" pitchFamily="34" charset="0"/>
                <a:cs typeface="Segoe UI" panose="020B0502040204020203" pitchFamily="34" charset="0"/>
              </a:rPr>
              <a:t>G</a:t>
            </a:r>
            <a:r>
              <a:rPr lang="vi-VN" sz="1700" dirty="0">
                <a:latin typeface="Segoe UI" panose="020B0502040204020203" pitchFamily="34" charset="0"/>
                <a:cs typeface="Segoe UI" panose="020B0502040204020203" pitchFamily="34" charset="0"/>
              </a:rPr>
              <a:t>heT2) và được ấn định một mã số duy nhất (</a:t>
            </a:r>
            <a:r>
              <a:rPr lang="en-US" sz="1700" dirty="0">
                <a:latin typeface="Segoe UI" panose="020B0502040204020203" pitchFamily="34" charset="0"/>
                <a:cs typeface="Segoe UI" panose="020B0502040204020203" pitchFamily="34" charset="0"/>
              </a:rPr>
              <a:t>M</a:t>
            </a:r>
            <a:r>
              <a:rPr lang="vi-VN" sz="1700" dirty="0">
                <a:latin typeface="Segoe UI" panose="020B0502040204020203" pitchFamily="34" charset="0"/>
                <a:cs typeface="Segoe UI" panose="020B0502040204020203" pitchFamily="34" charset="0"/>
              </a:rPr>
              <a:t>a</a:t>
            </a:r>
            <a:r>
              <a:rPr lang="en-US" sz="1700" dirty="0">
                <a:latin typeface="Segoe UI" panose="020B0502040204020203" pitchFamily="34" charset="0"/>
                <a:cs typeface="Segoe UI" panose="020B0502040204020203" pitchFamily="34" charset="0"/>
              </a:rPr>
              <a:t>X</a:t>
            </a:r>
            <a:r>
              <a:rPr lang="vi-VN" sz="1700" dirty="0">
                <a:latin typeface="Segoe UI" panose="020B0502040204020203" pitchFamily="34" charset="0"/>
                <a:cs typeface="Segoe UI" panose="020B0502040204020203" pitchFamily="34" charset="0"/>
              </a:rPr>
              <a:t>e) để theo dõi. </a:t>
            </a:r>
            <a:endParaRPr lang="en-US" sz="1700" dirty="0">
              <a:latin typeface="Segoe UI" panose="020B0502040204020203" pitchFamily="34" charset="0"/>
              <a:cs typeface="Segoe UI" panose="020B0502040204020203" pitchFamily="34" charset="0"/>
            </a:endParaRPr>
          </a:p>
          <a:p>
            <a:pPr algn="just">
              <a:lnSpc>
                <a:spcPct val="150000"/>
              </a:lnSpc>
            </a:pPr>
            <a:r>
              <a:rPr lang="vi-VN" sz="1700" b="1" dirty="0">
                <a:latin typeface="Segoe UI" panose="020B0502040204020203" pitchFamily="34" charset="0"/>
                <a:cs typeface="Segoe UI" panose="020B0502040204020203" pitchFamily="34" charset="0"/>
              </a:rPr>
              <a:t>TUYEN (</a:t>
            </a:r>
            <a:r>
              <a:rPr lang="en-US" sz="1700" b="1" u="sng" dirty="0">
                <a:latin typeface="Segoe UI" panose="020B0502040204020203" pitchFamily="34" charset="0"/>
                <a:cs typeface="Segoe UI" panose="020B0502040204020203" pitchFamily="34" charset="0"/>
              </a:rPr>
              <a:t>M</a:t>
            </a:r>
            <a:r>
              <a:rPr lang="vi-VN" sz="1700" b="1" u="sng" dirty="0">
                <a:latin typeface="Segoe UI" panose="020B0502040204020203" pitchFamily="34" charset="0"/>
                <a:cs typeface="Segoe UI" panose="020B0502040204020203" pitchFamily="34" charset="0"/>
              </a:rPr>
              <a:t>a</a:t>
            </a:r>
            <a:r>
              <a:rPr lang="en-US" sz="1700" b="1" u="sng" dirty="0">
                <a:latin typeface="Segoe UI" panose="020B0502040204020203" pitchFamily="34" charset="0"/>
                <a:cs typeface="Segoe UI" panose="020B0502040204020203" pitchFamily="34" charset="0"/>
              </a:rPr>
              <a:t>T</a:t>
            </a:r>
            <a:r>
              <a:rPr lang="vi-VN" sz="1700" b="1" u="sng" dirty="0">
                <a:latin typeface="Segoe UI" panose="020B0502040204020203" pitchFamily="34" charset="0"/>
                <a:cs typeface="Segoe UI" panose="020B0502040204020203" pitchFamily="34" charset="0"/>
              </a:rPr>
              <a:t>uyen</a:t>
            </a:r>
            <a:r>
              <a:rPr lang="vi-VN" sz="1700" b="1" dirty="0">
                <a:latin typeface="Segoe UI" panose="020B0502040204020203" pitchFamily="34" charset="0"/>
                <a:cs typeface="Segoe UI" panose="020B0502040204020203" pitchFamily="34" charset="0"/>
              </a:rPr>
              <a:t>, </a:t>
            </a:r>
            <a:r>
              <a:rPr lang="en-US" sz="1700" b="1" dirty="0">
                <a:latin typeface="Segoe UI" panose="020B0502040204020203" pitchFamily="34" charset="0"/>
                <a:cs typeface="Segoe UI" panose="020B0502040204020203" pitchFamily="34" charset="0"/>
              </a:rPr>
              <a:t>B</a:t>
            </a:r>
            <a:r>
              <a:rPr lang="vi-VN" sz="1700" b="1" dirty="0">
                <a:latin typeface="Segoe UI" panose="020B0502040204020203" pitchFamily="34" charset="0"/>
                <a:cs typeface="Segoe UI" panose="020B0502040204020203" pitchFamily="34" charset="0"/>
              </a:rPr>
              <a:t>en</a:t>
            </a:r>
            <a:r>
              <a:rPr lang="en-US" sz="1700" b="1" dirty="0">
                <a:latin typeface="Segoe UI" panose="020B0502040204020203" pitchFamily="34" charset="0"/>
                <a:cs typeface="Segoe UI" panose="020B0502040204020203" pitchFamily="34" charset="0"/>
              </a:rPr>
              <a:t>D</a:t>
            </a:r>
            <a:r>
              <a:rPr lang="vi-VN" sz="1700" b="1" dirty="0">
                <a:latin typeface="Segoe UI" panose="020B0502040204020203" pitchFamily="34" charset="0"/>
                <a:cs typeface="Segoe UI" panose="020B0502040204020203" pitchFamily="34" charset="0"/>
              </a:rPr>
              <a:t>au, </a:t>
            </a:r>
            <a:r>
              <a:rPr lang="en-US" sz="1700" b="1" dirty="0">
                <a:latin typeface="Segoe UI" panose="020B0502040204020203" pitchFamily="34" charset="0"/>
                <a:cs typeface="Segoe UI" panose="020B0502040204020203" pitchFamily="34" charset="0"/>
              </a:rPr>
              <a:t>B</a:t>
            </a:r>
            <a:r>
              <a:rPr lang="vi-VN" sz="1700" b="1" dirty="0">
                <a:latin typeface="Segoe UI" panose="020B0502040204020203" pitchFamily="34" charset="0"/>
                <a:cs typeface="Segoe UI" panose="020B0502040204020203" pitchFamily="34" charset="0"/>
              </a:rPr>
              <a:t>en</a:t>
            </a:r>
            <a:r>
              <a:rPr lang="en-US" sz="1700" b="1" dirty="0">
                <a:latin typeface="Segoe UI" panose="020B0502040204020203" pitchFamily="34" charset="0"/>
                <a:cs typeface="Segoe UI" panose="020B0502040204020203" pitchFamily="34" charset="0"/>
              </a:rPr>
              <a:t>C</a:t>
            </a:r>
            <a:r>
              <a:rPr lang="vi-VN" sz="1700" b="1" dirty="0">
                <a:latin typeface="Segoe UI" panose="020B0502040204020203" pitchFamily="34" charset="0"/>
                <a:cs typeface="Segoe UI" panose="020B0502040204020203" pitchFamily="34" charset="0"/>
              </a:rPr>
              <a:t>uoi, </a:t>
            </a:r>
            <a:r>
              <a:rPr lang="en-US" sz="1700" b="1" dirty="0">
                <a:latin typeface="Segoe UI" panose="020B0502040204020203" pitchFamily="34" charset="0"/>
                <a:cs typeface="Segoe UI" panose="020B0502040204020203" pitchFamily="34" charset="0"/>
              </a:rPr>
              <a:t>G</a:t>
            </a:r>
            <a:r>
              <a:rPr lang="vi-VN" sz="1700" b="1" dirty="0">
                <a:latin typeface="Segoe UI" panose="020B0502040204020203" pitchFamily="34" charset="0"/>
                <a:cs typeface="Segoe UI" panose="020B0502040204020203" pitchFamily="34" charset="0"/>
              </a:rPr>
              <a:t>ia</a:t>
            </a:r>
            <a:r>
              <a:rPr lang="en-US" sz="1700" b="1" dirty="0">
                <a:latin typeface="Segoe UI" panose="020B0502040204020203" pitchFamily="34" charset="0"/>
                <a:cs typeface="Segoe UI" panose="020B0502040204020203" pitchFamily="34" charset="0"/>
              </a:rPr>
              <a:t>T</a:t>
            </a:r>
            <a:r>
              <a:rPr lang="vi-VN" sz="1700" b="1" dirty="0">
                <a:latin typeface="Segoe UI" panose="020B0502040204020203" pitchFamily="34" charset="0"/>
                <a:cs typeface="Segoe UI" panose="020B0502040204020203" pitchFamily="34" charset="0"/>
              </a:rPr>
              <a:t>uyen, </a:t>
            </a:r>
            <a:r>
              <a:rPr lang="en-US" sz="1700" b="1" dirty="0">
                <a:latin typeface="Segoe UI" panose="020B0502040204020203" pitchFamily="34" charset="0"/>
                <a:cs typeface="Segoe UI" panose="020B0502040204020203" pitchFamily="34" charset="0"/>
              </a:rPr>
              <a:t>T</a:t>
            </a:r>
            <a:r>
              <a:rPr lang="vi-VN" sz="1700" b="1" dirty="0">
                <a:latin typeface="Segoe UI" panose="020B0502040204020203" pitchFamily="34" charset="0"/>
                <a:cs typeface="Segoe UI" panose="020B0502040204020203" pitchFamily="34" charset="0"/>
              </a:rPr>
              <a:t>hoi</a:t>
            </a:r>
            <a:r>
              <a:rPr lang="en-US" sz="1700" b="1" dirty="0">
                <a:latin typeface="Segoe UI" panose="020B0502040204020203" pitchFamily="34" charset="0"/>
                <a:cs typeface="Segoe UI" panose="020B0502040204020203" pitchFamily="34" charset="0"/>
              </a:rPr>
              <a:t>G</a:t>
            </a:r>
            <a:r>
              <a:rPr lang="vi-VN" sz="1700" b="1" dirty="0">
                <a:latin typeface="Segoe UI" panose="020B0502040204020203" pitchFamily="34" charset="0"/>
                <a:cs typeface="Segoe UI" panose="020B0502040204020203" pitchFamily="34" charset="0"/>
              </a:rPr>
              <a:t>ian</a:t>
            </a:r>
            <a:r>
              <a:rPr lang="en-US" sz="1700" b="1" dirty="0">
                <a:latin typeface="Segoe UI" panose="020B0502040204020203" pitchFamily="34" charset="0"/>
                <a:cs typeface="Segoe UI" panose="020B0502040204020203" pitchFamily="34" charset="0"/>
              </a:rPr>
              <a:t>DK</a:t>
            </a:r>
            <a:r>
              <a:rPr lang="vi-VN" sz="1700" b="1" dirty="0">
                <a:latin typeface="Segoe UI" panose="020B0502040204020203" pitchFamily="34" charset="0"/>
                <a:cs typeface="Segoe UI" panose="020B0502040204020203" pitchFamily="34" charset="0"/>
              </a:rPr>
              <a:t>)</a:t>
            </a:r>
            <a:r>
              <a:rPr lang="vi-VN" sz="1700" dirty="0">
                <a:latin typeface="Segoe UI" panose="020B0502040204020203" pitchFamily="34" charset="0"/>
                <a:cs typeface="Segoe UI" panose="020B0502040204020203" pitchFamily="34" charset="0"/>
              </a:rPr>
              <a:t> </a:t>
            </a:r>
            <a:endParaRPr lang="en-US" sz="1700" dirty="0">
              <a:latin typeface="Segoe UI" panose="020B0502040204020203" pitchFamily="34" charset="0"/>
              <a:cs typeface="Segoe UI" panose="020B0502040204020203" pitchFamily="34" charset="0"/>
            </a:endParaRPr>
          </a:p>
          <a:p>
            <a:pPr algn="just"/>
            <a:r>
              <a:rPr lang="vi-VN" sz="1700" b="1" dirty="0">
                <a:latin typeface="Segoe UI" panose="020B0502040204020203" pitchFamily="34" charset="0"/>
                <a:cs typeface="Segoe UI" panose="020B0502040204020203" pitchFamily="34" charset="0"/>
              </a:rPr>
              <a:t>Mô tả: </a:t>
            </a:r>
            <a:r>
              <a:rPr lang="vi-VN" sz="1700" dirty="0">
                <a:latin typeface="Segoe UI" panose="020B0502040204020203" pitchFamily="34" charset="0"/>
                <a:cs typeface="Segoe UI" panose="020B0502040204020203" pitchFamily="34" charset="0"/>
              </a:rPr>
              <a:t>Mỗi thông tin tuyến xe sẽ bao gồm bến đầu (</a:t>
            </a:r>
            <a:r>
              <a:rPr lang="en-US" sz="1700" dirty="0">
                <a:latin typeface="Segoe UI" panose="020B0502040204020203" pitchFamily="34" charset="0"/>
                <a:cs typeface="Segoe UI" panose="020B0502040204020203" pitchFamily="34" charset="0"/>
              </a:rPr>
              <a:t>B</a:t>
            </a:r>
            <a:r>
              <a:rPr lang="vi-VN" sz="1700" dirty="0">
                <a:latin typeface="Segoe UI" panose="020B0502040204020203" pitchFamily="34" charset="0"/>
                <a:cs typeface="Segoe UI" panose="020B0502040204020203" pitchFamily="34" charset="0"/>
              </a:rPr>
              <a:t>en</a:t>
            </a:r>
            <a:r>
              <a:rPr lang="en-US" sz="1700" dirty="0">
                <a:latin typeface="Segoe UI" panose="020B0502040204020203" pitchFamily="34" charset="0"/>
                <a:cs typeface="Segoe UI" panose="020B0502040204020203" pitchFamily="34" charset="0"/>
              </a:rPr>
              <a:t>D</a:t>
            </a:r>
            <a:r>
              <a:rPr lang="vi-VN" sz="1700" dirty="0">
                <a:latin typeface="Segoe UI" panose="020B0502040204020203" pitchFamily="34" charset="0"/>
                <a:cs typeface="Segoe UI" panose="020B0502040204020203" pitchFamily="34" charset="0"/>
              </a:rPr>
              <a:t>au), bến cuối (</a:t>
            </a:r>
            <a:r>
              <a:rPr lang="en-US" sz="1700" dirty="0">
                <a:latin typeface="Segoe UI" panose="020B0502040204020203" pitchFamily="34" charset="0"/>
                <a:cs typeface="Segoe UI" panose="020B0502040204020203" pitchFamily="34" charset="0"/>
              </a:rPr>
              <a:t>B</a:t>
            </a:r>
            <a:r>
              <a:rPr lang="vi-VN" sz="1700" dirty="0">
                <a:latin typeface="Segoe UI" panose="020B0502040204020203" pitchFamily="34" charset="0"/>
                <a:cs typeface="Segoe UI" panose="020B0502040204020203" pitchFamily="34" charset="0"/>
              </a:rPr>
              <a:t>en</a:t>
            </a:r>
            <a:r>
              <a:rPr lang="en-US" sz="1700" dirty="0">
                <a:latin typeface="Segoe UI" panose="020B0502040204020203" pitchFamily="34" charset="0"/>
                <a:cs typeface="Segoe UI" panose="020B0502040204020203" pitchFamily="34" charset="0"/>
              </a:rPr>
              <a:t>C</a:t>
            </a:r>
            <a:r>
              <a:rPr lang="vi-VN" sz="1700" dirty="0">
                <a:latin typeface="Segoe UI" panose="020B0502040204020203" pitchFamily="34" charset="0"/>
                <a:cs typeface="Segoe UI" panose="020B0502040204020203" pitchFamily="34" charset="0"/>
              </a:rPr>
              <a:t>uoi), giá vé thông thường (</a:t>
            </a:r>
            <a:r>
              <a:rPr lang="en-US" sz="1700" dirty="0">
                <a:latin typeface="Segoe UI" panose="020B0502040204020203" pitchFamily="34" charset="0"/>
                <a:cs typeface="Segoe UI" panose="020B0502040204020203" pitchFamily="34" charset="0"/>
              </a:rPr>
              <a:t>Gi</a:t>
            </a:r>
            <a:r>
              <a:rPr lang="vi-VN" sz="1700" dirty="0">
                <a:latin typeface="Segoe UI" panose="020B0502040204020203" pitchFamily="34" charset="0"/>
                <a:cs typeface="Segoe UI" panose="020B0502040204020203" pitchFamily="34" charset="0"/>
              </a:rPr>
              <a:t>a</a:t>
            </a:r>
            <a:r>
              <a:rPr lang="en-US" sz="1700" dirty="0">
                <a:latin typeface="Segoe UI" panose="020B0502040204020203" pitchFamily="34" charset="0"/>
                <a:cs typeface="Segoe UI" panose="020B0502040204020203" pitchFamily="34" charset="0"/>
              </a:rPr>
              <a:t>T</a:t>
            </a:r>
            <a:r>
              <a:rPr lang="vi-VN" sz="1700" dirty="0">
                <a:latin typeface="Segoe UI" panose="020B0502040204020203" pitchFamily="34" charset="0"/>
                <a:cs typeface="Segoe UI" panose="020B0502040204020203" pitchFamily="34" charset="0"/>
              </a:rPr>
              <a:t>uyen), thời gian dự kiến mỗi chuyến (</a:t>
            </a:r>
            <a:r>
              <a:rPr lang="en-US" sz="1700" dirty="0">
                <a:latin typeface="Segoe UI" panose="020B0502040204020203" pitchFamily="34" charset="0"/>
                <a:cs typeface="Segoe UI" panose="020B0502040204020203" pitchFamily="34" charset="0"/>
              </a:rPr>
              <a:t>T</a:t>
            </a:r>
            <a:r>
              <a:rPr lang="vi-VN" sz="1700" dirty="0">
                <a:latin typeface="Segoe UI" panose="020B0502040204020203" pitchFamily="34" charset="0"/>
                <a:cs typeface="Segoe UI" panose="020B0502040204020203" pitchFamily="34" charset="0"/>
              </a:rPr>
              <a:t>hoi</a:t>
            </a:r>
            <a:r>
              <a:rPr lang="en-US" sz="1700" dirty="0">
                <a:latin typeface="Segoe UI" panose="020B0502040204020203" pitchFamily="34" charset="0"/>
                <a:cs typeface="Segoe UI" panose="020B0502040204020203" pitchFamily="34" charset="0"/>
              </a:rPr>
              <a:t>G</a:t>
            </a:r>
            <a:r>
              <a:rPr lang="vi-VN" sz="1700" dirty="0">
                <a:latin typeface="Segoe UI" panose="020B0502040204020203" pitchFamily="34" charset="0"/>
                <a:cs typeface="Segoe UI" panose="020B0502040204020203" pitchFamily="34" charset="0"/>
              </a:rPr>
              <a:t>ian</a:t>
            </a:r>
            <a:r>
              <a:rPr lang="en-US" sz="1700" dirty="0">
                <a:latin typeface="Segoe UI" panose="020B0502040204020203" pitchFamily="34" charset="0"/>
                <a:cs typeface="Segoe UI" panose="020B0502040204020203" pitchFamily="34" charset="0"/>
              </a:rPr>
              <a:t>DK</a:t>
            </a:r>
            <a:r>
              <a:rPr lang="vi-VN" sz="1700" dirty="0">
                <a:latin typeface="Segoe UI" panose="020B0502040204020203" pitchFamily="34" charset="0"/>
                <a:cs typeface="Segoe UI" panose="020B0502040204020203" pitchFamily="34" charset="0"/>
              </a:rPr>
              <a:t>) được tính bằng giờ và được đặt một mã số duy nhất (</a:t>
            </a:r>
            <a:r>
              <a:rPr lang="en-US" sz="1700" dirty="0">
                <a:latin typeface="Segoe UI" panose="020B0502040204020203" pitchFamily="34" charset="0"/>
                <a:cs typeface="Segoe UI" panose="020B0502040204020203" pitchFamily="34" charset="0"/>
              </a:rPr>
              <a:t>M</a:t>
            </a:r>
            <a:r>
              <a:rPr lang="vi-VN" sz="1700" dirty="0">
                <a:latin typeface="Segoe UI" panose="020B0502040204020203" pitchFamily="34" charset="0"/>
                <a:cs typeface="Segoe UI" panose="020B0502040204020203" pitchFamily="34" charset="0"/>
              </a:rPr>
              <a:t>a</a:t>
            </a:r>
            <a:r>
              <a:rPr lang="en-US" sz="1700" dirty="0">
                <a:latin typeface="Segoe UI" panose="020B0502040204020203" pitchFamily="34" charset="0"/>
                <a:cs typeface="Segoe UI" panose="020B0502040204020203" pitchFamily="34" charset="0"/>
              </a:rPr>
              <a:t>T</a:t>
            </a:r>
            <a:r>
              <a:rPr lang="vi-VN" sz="1700" dirty="0">
                <a:latin typeface="Segoe UI" panose="020B0502040204020203" pitchFamily="34" charset="0"/>
                <a:cs typeface="Segoe UI" panose="020B0502040204020203" pitchFamily="34" charset="0"/>
              </a:rPr>
              <a:t>uyen) để quản lý. </a:t>
            </a:r>
            <a:endParaRPr lang="en-US" sz="1700" dirty="0">
              <a:latin typeface="Segoe UI" panose="020B0502040204020203" pitchFamily="34" charset="0"/>
              <a:cs typeface="Segoe UI" panose="020B0502040204020203" pitchFamily="34" charset="0"/>
            </a:endParaRPr>
          </a:p>
          <a:p>
            <a:pPr algn="just">
              <a:lnSpc>
                <a:spcPct val="150000"/>
              </a:lnSpc>
            </a:pPr>
            <a:r>
              <a:rPr lang="vi-VN" sz="1700" b="1" dirty="0">
                <a:latin typeface="Segoe UI" panose="020B0502040204020203" pitchFamily="34" charset="0"/>
                <a:cs typeface="Segoe UI" panose="020B0502040204020203" pitchFamily="34" charset="0"/>
              </a:rPr>
              <a:t>KHACH (</a:t>
            </a:r>
            <a:r>
              <a:rPr lang="en-US" sz="1700" b="1" u="sng" dirty="0">
                <a:latin typeface="Segoe UI" panose="020B0502040204020203" pitchFamily="34" charset="0"/>
                <a:cs typeface="Segoe UI" panose="020B0502040204020203" pitchFamily="34" charset="0"/>
              </a:rPr>
              <a:t>M</a:t>
            </a:r>
            <a:r>
              <a:rPr lang="vi-VN" sz="1700" b="1" u="sng" dirty="0">
                <a:latin typeface="Segoe UI" panose="020B0502040204020203" pitchFamily="34" charset="0"/>
                <a:cs typeface="Segoe UI" panose="020B0502040204020203" pitchFamily="34" charset="0"/>
              </a:rPr>
              <a:t>a</a:t>
            </a:r>
            <a:r>
              <a:rPr lang="en-US" sz="1700" b="1" u="sng" dirty="0">
                <a:latin typeface="Segoe UI" panose="020B0502040204020203" pitchFamily="34" charset="0"/>
                <a:cs typeface="Segoe UI" panose="020B0502040204020203" pitchFamily="34" charset="0"/>
              </a:rPr>
              <a:t>HK</a:t>
            </a:r>
            <a:r>
              <a:rPr lang="vi-VN" sz="1700" b="1" dirty="0">
                <a:latin typeface="Segoe UI" panose="020B0502040204020203" pitchFamily="34" charset="0"/>
                <a:cs typeface="Segoe UI" panose="020B0502040204020203" pitchFamily="34" charset="0"/>
              </a:rPr>
              <a:t>, </a:t>
            </a:r>
            <a:r>
              <a:rPr lang="en-US" sz="1700" b="1" dirty="0">
                <a:latin typeface="Segoe UI" panose="020B0502040204020203" pitchFamily="34" charset="0"/>
                <a:cs typeface="Segoe UI" panose="020B0502040204020203" pitchFamily="34" charset="0"/>
              </a:rPr>
              <a:t>H</a:t>
            </a:r>
            <a:r>
              <a:rPr lang="vi-VN" sz="1700" b="1" dirty="0">
                <a:latin typeface="Segoe UI" panose="020B0502040204020203" pitchFamily="34" charset="0"/>
                <a:cs typeface="Segoe UI" panose="020B0502040204020203" pitchFamily="34" charset="0"/>
              </a:rPr>
              <a:t>o</a:t>
            </a:r>
            <a:r>
              <a:rPr lang="en-US" sz="1700" b="1" dirty="0">
                <a:latin typeface="Segoe UI" panose="020B0502040204020203" pitchFamily="34" charset="0"/>
                <a:cs typeface="Segoe UI" panose="020B0502040204020203" pitchFamily="34" charset="0"/>
              </a:rPr>
              <a:t>T</a:t>
            </a:r>
            <a:r>
              <a:rPr lang="vi-VN" sz="1700" b="1" dirty="0">
                <a:latin typeface="Segoe UI" panose="020B0502040204020203" pitchFamily="34" charset="0"/>
                <a:cs typeface="Segoe UI" panose="020B0502040204020203" pitchFamily="34" charset="0"/>
              </a:rPr>
              <a:t>en, </a:t>
            </a:r>
            <a:r>
              <a:rPr lang="en-US" sz="1700" b="1" dirty="0">
                <a:latin typeface="Segoe UI" panose="020B0502040204020203" pitchFamily="34" charset="0"/>
                <a:cs typeface="Segoe UI" panose="020B0502040204020203" pitchFamily="34" charset="0"/>
              </a:rPr>
              <a:t>G</a:t>
            </a:r>
            <a:r>
              <a:rPr lang="vi-VN" sz="1700" b="1" dirty="0">
                <a:latin typeface="Segoe UI" panose="020B0502040204020203" pitchFamily="34" charset="0"/>
                <a:cs typeface="Segoe UI" panose="020B0502040204020203" pitchFamily="34" charset="0"/>
              </a:rPr>
              <a:t>ioi</a:t>
            </a:r>
            <a:r>
              <a:rPr lang="en-US" sz="1700" b="1" dirty="0">
                <a:latin typeface="Segoe UI" panose="020B0502040204020203" pitchFamily="34" charset="0"/>
                <a:cs typeface="Segoe UI" panose="020B0502040204020203" pitchFamily="34" charset="0"/>
              </a:rPr>
              <a:t>T</a:t>
            </a:r>
            <a:r>
              <a:rPr lang="vi-VN" sz="1700" b="1" dirty="0">
                <a:latin typeface="Segoe UI" panose="020B0502040204020203" pitchFamily="34" charset="0"/>
                <a:cs typeface="Segoe UI" panose="020B0502040204020203" pitchFamily="34" charset="0"/>
              </a:rPr>
              <a:t>inh, </a:t>
            </a:r>
            <a:r>
              <a:rPr lang="en-US" sz="1700" b="1" dirty="0">
                <a:latin typeface="Segoe UI" panose="020B0502040204020203" pitchFamily="34" charset="0"/>
                <a:cs typeface="Segoe UI" panose="020B0502040204020203" pitchFamily="34" charset="0"/>
              </a:rPr>
              <a:t>CMND</a:t>
            </a:r>
            <a:r>
              <a:rPr lang="vi-VN" sz="1700" b="1" dirty="0">
                <a:latin typeface="Segoe UI" panose="020B0502040204020203" pitchFamily="34" charset="0"/>
                <a:cs typeface="Segoe UI" panose="020B0502040204020203" pitchFamily="34" charset="0"/>
              </a:rPr>
              <a:t>) </a:t>
            </a:r>
            <a:endParaRPr lang="en-US" sz="1700" b="1" dirty="0">
              <a:latin typeface="Segoe UI" panose="020B0502040204020203" pitchFamily="34" charset="0"/>
              <a:cs typeface="Segoe UI" panose="020B0502040204020203" pitchFamily="34" charset="0"/>
            </a:endParaRPr>
          </a:p>
          <a:p>
            <a:pPr algn="just"/>
            <a:r>
              <a:rPr lang="vi-VN" sz="1700" b="1" dirty="0">
                <a:latin typeface="Segoe UI" panose="020B0502040204020203" pitchFamily="34" charset="0"/>
                <a:cs typeface="Segoe UI" panose="020B0502040204020203" pitchFamily="34" charset="0"/>
              </a:rPr>
              <a:t>Mô tả: </a:t>
            </a:r>
            <a:r>
              <a:rPr lang="vi-VN" sz="1700" dirty="0">
                <a:latin typeface="Segoe UI" panose="020B0502040204020203" pitchFamily="34" charset="0"/>
                <a:cs typeface="Segoe UI" panose="020B0502040204020203" pitchFamily="34" charset="0"/>
              </a:rPr>
              <a:t>Thông tin được ghi nhận bao gồm: Mã hành khách (</a:t>
            </a:r>
            <a:r>
              <a:rPr lang="en-US" sz="1700" dirty="0">
                <a:latin typeface="Segoe UI" panose="020B0502040204020203" pitchFamily="34" charset="0"/>
                <a:cs typeface="Segoe UI" panose="020B0502040204020203" pitchFamily="34" charset="0"/>
              </a:rPr>
              <a:t>M</a:t>
            </a:r>
            <a:r>
              <a:rPr lang="vi-VN" sz="1700" dirty="0">
                <a:latin typeface="Segoe UI" panose="020B0502040204020203" pitchFamily="34" charset="0"/>
                <a:cs typeface="Segoe UI" panose="020B0502040204020203" pitchFamily="34" charset="0"/>
              </a:rPr>
              <a:t>a</a:t>
            </a:r>
            <a:r>
              <a:rPr lang="en-US" sz="1700" dirty="0">
                <a:latin typeface="Segoe UI" panose="020B0502040204020203" pitchFamily="34" charset="0"/>
                <a:cs typeface="Segoe UI" panose="020B0502040204020203" pitchFamily="34" charset="0"/>
              </a:rPr>
              <a:t>HK</a:t>
            </a:r>
            <a:r>
              <a:rPr lang="vi-VN" sz="1700" dirty="0">
                <a:latin typeface="Segoe UI" panose="020B0502040204020203" pitchFamily="34" charset="0"/>
                <a:cs typeface="Segoe UI" panose="020B0502040204020203" pitchFamily="34" charset="0"/>
              </a:rPr>
              <a:t>), họ tên (</a:t>
            </a:r>
            <a:r>
              <a:rPr lang="en-US" sz="1700" dirty="0">
                <a:latin typeface="Segoe UI" panose="020B0502040204020203" pitchFamily="34" charset="0"/>
                <a:cs typeface="Segoe UI" panose="020B0502040204020203" pitchFamily="34" charset="0"/>
              </a:rPr>
              <a:t>H</a:t>
            </a:r>
            <a:r>
              <a:rPr lang="vi-VN" sz="1700" dirty="0">
                <a:latin typeface="Segoe UI" panose="020B0502040204020203" pitchFamily="34" charset="0"/>
                <a:cs typeface="Segoe UI" panose="020B0502040204020203" pitchFamily="34" charset="0"/>
              </a:rPr>
              <a:t>o</a:t>
            </a:r>
            <a:r>
              <a:rPr lang="en-US" sz="1700" dirty="0">
                <a:latin typeface="Segoe UI" panose="020B0502040204020203" pitchFamily="34" charset="0"/>
                <a:cs typeface="Segoe UI" panose="020B0502040204020203" pitchFamily="34" charset="0"/>
              </a:rPr>
              <a:t>T</a:t>
            </a:r>
            <a:r>
              <a:rPr lang="vi-VN" sz="1700" dirty="0">
                <a:latin typeface="Segoe UI" panose="020B0502040204020203" pitchFamily="34" charset="0"/>
                <a:cs typeface="Segoe UI" panose="020B0502040204020203" pitchFamily="34" charset="0"/>
              </a:rPr>
              <a:t>en), giới tính (</a:t>
            </a:r>
            <a:r>
              <a:rPr lang="en-US" sz="1700" dirty="0">
                <a:latin typeface="Segoe UI" panose="020B0502040204020203" pitchFamily="34" charset="0"/>
                <a:cs typeface="Segoe UI" panose="020B0502040204020203" pitchFamily="34" charset="0"/>
              </a:rPr>
              <a:t>G</a:t>
            </a:r>
            <a:r>
              <a:rPr lang="vi-VN" sz="1700" dirty="0">
                <a:latin typeface="Segoe UI" panose="020B0502040204020203" pitchFamily="34" charset="0"/>
                <a:cs typeface="Segoe UI" panose="020B0502040204020203" pitchFamily="34" charset="0"/>
              </a:rPr>
              <a:t>ioi</a:t>
            </a:r>
            <a:r>
              <a:rPr lang="en-US" sz="1700" dirty="0">
                <a:latin typeface="Segoe UI" panose="020B0502040204020203" pitchFamily="34" charset="0"/>
                <a:cs typeface="Segoe UI" panose="020B0502040204020203" pitchFamily="34" charset="0"/>
              </a:rPr>
              <a:t>T</a:t>
            </a:r>
            <a:r>
              <a:rPr lang="vi-VN" sz="1700" dirty="0">
                <a:latin typeface="Segoe UI" panose="020B0502040204020203" pitchFamily="34" charset="0"/>
                <a:cs typeface="Segoe UI" panose="020B0502040204020203" pitchFamily="34" charset="0"/>
              </a:rPr>
              <a:t>inh) và số chứng minh nhân dân của hành khách đó (</a:t>
            </a:r>
            <a:r>
              <a:rPr lang="en-US" sz="1700" dirty="0">
                <a:latin typeface="Segoe UI" panose="020B0502040204020203" pitchFamily="34" charset="0"/>
                <a:cs typeface="Segoe UI" panose="020B0502040204020203" pitchFamily="34" charset="0"/>
              </a:rPr>
              <a:t>CMND</a:t>
            </a:r>
            <a:r>
              <a:rPr lang="vi-VN" sz="1700" dirty="0">
                <a:latin typeface="Segoe UI" panose="020B0502040204020203" pitchFamily="34" charset="0"/>
                <a:cs typeface="Segoe UI" panose="020B0502040204020203" pitchFamily="34" charset="0"/>
              </a:rPr>
              <a:t>). </a:t>
            </a:r>
            <a:endParaRPr lang="en-US" sz="1700" dirty="0">
              <a:latin typeface="Segoe UI" panose="020B0502040204020203" pitchFamily="34" charset="0"/>
              <a:cs typeface="Segoe UI" panose="020B0502040204020203" pitchFamily="34" charset="0"/>
            </a:endParaRPr>
          </a:p>
          <a:p>
            <a:pPr algn="just">
              <a:lnSpc>
                <a:spcPct val="150000"/>
              </a:lnSpc>
            </a:pPr>
            <a:r>
              <a:rPr lang="vi-VN" sz="1700" b="1" dirty="0">
                <a:latin typeface="Segoe UI" panose="020B0502040204020203" pitchFamily="34" charset="0"/>
                <a:cs typeface="Segoe UI" panose="020B0502040204020203" pitchFamily="34" charset="0"/>
              </a:rPr>
              <a:t>VEXE (</a:t>
            </a:r>
            <a:r>
              <a:rPr lang="en-US" sz="1700" b="1" u="sng" dirty="0">
                <a:latin typeface="Segoe UI" panose="020B0502040204020203" pitchFamily="34" charset="0"/>
                <a:cs typeface="Segoe UI" panose="020B0502040204020203" pitchFamily="34" charset="0"/>
              </a:rPr>
              <a:t>M</a:t>
            </a:r>
            <a:r>
              <a:rPr lang="vi-VN" sz="1700" b="1" u="sng" dirty="0">
                <a:latin typeface="Segoe UI" panose="020B0502040204020203" pitchFamily="34" charset="0"/>
                <a:cs typeface="Segoe UI" panose="020B0502040204020203" pitchFamily="34" charset="0"/>
              </a:rPr>
              <a:t>a</a:t>
            </a:r>
            <a:r>
              <a:rPr lang="en-US" sz="1700" b="1" u="sng" dirty="0">
                <a:latin typeface="Segoe UI" panose="020B0502040204020203" pitchFamily="34" charset="0"/>
                <a:cs typeface="Segoe UI" panose="020B0502040204020203" pitchFamily="34" charset="0"/>
              </a:rPr>
              <a:t>T</a:t>
            </a:r>
            <a:r>
              <a:rPr lang="vi-VN" sz="1700" b="1" u="sng" dirty="0">
                <a:latin typeface="Segoe UI" panose="020B0502040204020203" pitchFamily="34" charset="0"/>
                <a:cs typeface="Segoe UI" panose="020B0502040204020203" pitchFamily="34" charset="0"/>
              </a:rPr>
              <a:t>uyen, </a:t>
            </a:r>
            <a:r>
              <a:rPr lang="en-US" sz="1700" b="1" u="sng" dirty="0">
                <a:latin typeface="Segoe UI" panose="020B0502040204020203" pitchFamily="34" charset="0"/>
                <a:cs typeface="Segoe UI" panose="020B0502040204020203" pitchFamily="34" charset="0"/>
              </a:rPr>
              <a:t>M</a:t>
            </a:r>
            <a:r>
              <a:rPr lang="vi-VN" sz="1700" b="1" u="sng" dirty="0">
                <a:latin typeface="Segoe UI" panose="020B0502040204020203" pitchFamily="34" charset="0"/>
                <a:cs typeface="Segoe UI" panose="020B0502040204020203" pitchFamily="34" charset="0"/>
              </a:rPr>
              <a:t>a</a:t>
            </a:r>
            <a:r>
              <a:rPr lang="en-US" sz="1700" b="1" u="sng" dirty="0">
                <a:latin typeface="Segoe UI" panose="020B0502040204020203" pitchFamily="34" charset="0"/>
                <a:cs typeface="Segoe UI" panose="020B0502040204020203" pitchFamily="34" charset="0"/>
              </a:rPr>
              <a:t>HK</a:t>
            </a:r>
            <a:r>
              <a:rPr lang="vi-VN" sz="1700" b="1" dirty="0">
                <a:latin typeface="Segoe UI" panose="020B0502040204020203" pitchFamily="34" charset="0"/>
                <a:cs typeface="Segoe UI" panose="020B0502040204020203" pitchFamily="34" charset="0"/>
              </a:rPr>
              <a:t>, </a:t>
            </a:r>
            <a:r>
              <a:rPr lang="en-US" sz="1700" b="1" dirty="0">
                <a:latin typeface="Segoe UI" panose="020B0502040204020203" pitchFamily="34" charset="0"/>
                <a:cs typeface="Segoe UI" panose="020B0502040204020203" pitchFamily="34" charset="0"/>
              </a:rPr>
              <a:t>N</a:t>
            </a:r>
            <a:r>
              <a:rPr lang="vi-VN" sz="1700" b="1" dirty="0">
                <a:latin typeface="Segoe UI" panose="020B0502040204020203" pitchFamily="34" charset="0"/>
                <a:cs typeface="Segoe UI" panose="020B0502040204020203" pitchFamily="34" charset="0"/>
              </a:rPr>
              <a:t>gay</a:t>
            </a:r>
            <a:r>
              <a:rPr lang="en-US" sz="1700" b="1" dirty="0">
                <a:latin typeface="Segoe UI" panose="020B0502040204020203" pitchFamily="34" charset="0"/>
                <a:cs typeface="Segoe UI" panose="020B0502040204020203" pitchFamily="34" charset="0"/>
              </a:rPr>
              <a:t>M</a:t>
            </a:r>
            <a:r>
              <a:rPr lang="vi-VN" sz="1700" b="1" dirty="0">
                <a:latin typeface="Segoe UI" panose="020B0502040204020203" pitchFamily="34" charset="0"/>
                <a:cs typeface="Segoe UI" panose="020B0502040204020203" pitchFamily="34" charset="0"/>
              </a:rPr>
              <a:t>ua, </a:t>
            </a:r>
            <a:r>
              <a:rPr lang="en-US" sz="1700" b="1" dirty="0">
                <a:latin typeface="Segoe UI" panose="020B0502040204020203" pitchFamily="34" charset="0"/>
                <a:cs typeface="Segoe UI" panose="020B0502040204020203" pitchFamily="34" charset="0"/>
              </a:rPr>
              <a:t>G</a:t>
            </a:r>
            <a:r>
              <a:rPr lang="vi-VN" sz="1700" b="1" dirty="0">
                <a:latin typeface="Segoe UI" panose="020B0502040204020203" pitchFamily="34" charset="0"/>
                <a:cs typeface="Segoe UI" panose="020B0502040204020203" pitchFamily="34" charset="0"/>
              </a:rPr>
              <a:t>ia</a:t>
            </a:r>
            <a:r>
              <a:rPr lang="en-US" sz="1700" b="1" dirty="0">
                <a:latin typeface="Segoe UI" panose="020B0502040204020203" pitchFamily="34" charset="0"/>
                <a:cs typeface="Segoe UI" panose="020B0502040204020203" pitchFamily="34" charset="0"/>
              </a:rPr>
              <a:t>V</a:t>
            </a:r>
            <a:r>
              <a:rPr lang="vi-VN" sz="1700" b="1" dirty="0">
                <a:latin typeface="Segoe UI" panose="020B0502040204020203" pitchFamily="34" charset="0"/>
                <a:cs typeface="Segoe UI" panose="020B0502040204020203" pitchFamily="34" charset="0"/>
              </a:rPr>
              <a:t>e)</a:t>
            </a:r>
            <a:r>
              <a:rPr lang="vi-VN" sz="1700" dirty="0">
                <a:latin typeface="Segoe UI" panose="020B0502040204020203" pitchFamily="34" charset="0"/>
                <a:cs typeface="Segoe UI" panose="020B0502040204020203" pitchFamily="34" charset="0"/>
              </a:rPr>
              <a:t> </a:t>
            </a:r>
            <a:endParaRPr lang="en-US" sz="1700" dirty="0">
              <a:latin typeface="Segoe UI" panose="020B0502040204020203" pitchFamily="34" charset="0"/>
              <a:cs typeface="Segoe UI" panose="020B0502040204020203" pitchFamily="34" charset="0"/>
            </a:endParaRPr>
          </a:p>
          <a:p>
            <a:pPr algn="just"/>
            <a:r>
              <a:rPr lang="vi-VN" sz="1700" b="1" dirty="0">
                <a:latin typeface="Segoe UI" panose="020B0502040204020203" pitchFamily="34" charset="0"/>
                <a:cs typeface="Segoe UI" panose="020B0502040204020203" pitchFamily="34" charset="0"/>
              </a:rPr>
              <a:t>Mô tả: </a:t>
            </a:r>
            <a:r>
              <a:rPr lang="vi-VN" sz="1700" dirty="0">
                <a:latin typeface="Segoe UI" panose="020B0502040204020203" pitchFamily="34" charset="0"/>
                <a:cs typeface="Segoe UI" panose="020B0502040204020203" pitchFamily="34" charset="0"/>
              </a:rPr>
              <a:t>Thông tin vé xe bao gồm: Mã tuyến (</a:t>
            </a:r>
            <a:r>
              <a:rPr lang="en-US" sz="1700" dirty="0">
                <a:latin typeface="Segoe UI" panose="020B0502040204020203" pitchFamily="34" charset="0"/>
                <a:cs typeface="Segoe UI" panose="020B0502040204020203" pitchFamily="34" charset="0"/>
              </a:rPr>
              <a:t>M</a:t>
            </a:r>
            <a:r>
              <a:rPr lang="vi-VN" sz="1700" dirty="0">
                <a:latin typeface="Segoe UI" panose="020B0502040204020203" pitchFamily="34" charset="0"/>
                <a:cs typeface="Segoe UI" panose="020B0502040204020203" pitchFamily="34" charset="0"/>
              </a:rPr>
              <a:t>a</a:t>
            </a:r>
            <a:r>
              <a:rPr lang="en-US" sz="1700" dirty="0">
                <a:latin typeface="Segoe UI" panose="020B0502040204020203" pitchFamily="34" charset="0"/>
                <a:cs typeface="Segoe UI" panose="020B0502040204020203" pitchFamily="34" charset="0"/>
              </a:rPr>
              <a:t>T</a:t>
            </a:r>
            <a:r>
              <a:rPr lang="vi-VN" sz="1700" dirty="0">
                <a:latin typeface="Segoe UI" panose="020B0502040204020203" pitchFamily="34" charset="0"/>
                <a:cs typeface="Segoe UI" panose="020B0502040204020203" pitchFamily="34" charset="0"/>
              </a:rPr>
              <a:t>uyen), mã hành khách (</a:t>
            </a:r>
            <a:r>
              <a:rPr lang="en-US" sz="1700" dirty="0">
                <a:latin typeface="Segoe UI" panose="020B0502040204020203" pitchFamily="34" charset="0"/>
                <a:cs typeface="Segoe UI" panose="020B0502040204020203" pitchFamily="34" charset="0"/>
              </a:rPr>
              <a:t>M</a:t>
            </a:r>
            <a:r>
              <a:rPr lang="vi-VN" sz="1700" dirty="0">
                <a:latin typeface="Segoe UI" panose="020B0502040204020203" pitchFamily="34" charset="0"/>
                <a:cs typeface="Segoe UI" panose="020B0502040204020203" pitchFamily="34" charset="0"/>
              </a:rPr>
              <a:t>a</a:t>
            </a:r>
            <a:r>
              <a:rPr lang="en-US" sz="1700" dirty="0">
                <a:latin typeface="Segoe UI" panose="020B0502040204020203" pitchFamily="34" charset="0"/>
                <a:cs typeface="Segoe UI" panose="020B0502040204020203" pitchFamily="34" charset="0"/>
              </a:rPr>
              <a:t>HK</a:t>
            </a:r>
            <a:r>
              <a:rPr lang="vi-VN" sz="1700" dirty="0">
                <a:latin typeface="Segoe UI" panose="020B0502040204020203" pitchFamily="34" charset="0"/>
                <a:cs typeface="Segoe UI" panose="020B0502040204020203" pitchFamily="34" charset="0"/>
              </a:rPr>
              <a:t>), ngày mua vé (</a:t>
            </a:r>
            <a:r>
              <a:rPr lang="en-US" sz="1700" dirty="0">
                <a:latin typeface="Segoe UI" panose="020B0502040204020203" pitchFamily="34" charset="0"/>
                <a:cs typeface="Segoe UI" panose="020B0502040204020203" pitchFamily="34" charset="0"/>
              </a:rPr>
              <a:t>N</a:t>
            </a:r>
            <a:r>
              <a:rPr lang="vi-VN" sz="1700" dirty="0">
                <a:latin typeface="Segoe UI" panose="020B0502040204020203" pitchFamily="34" charset="0"/>
                <a:cs typeface="Segoe UI" panose="020B0502040204020203" pitchFamily="34" charset="0"/>
              </a:rPr>
              <a:t>gay</a:t>
            </a:r>
            <a:r>
              <a:rPr lang="en-US" sz="1700" dirty="0">
                <a:latin typeface="Segoe UI" panose="020B0502040204020203" pitchFamily="34" charset="0"/>
                <a:cs typeface="Segoe UI" panose="020B0502040204020203" pitchFamily="34" charset="0"/>
              </a:rPr>
              <a:t>M</a:t>
            </a:r>
            <a:r>
              <a:rPr lang="vi-VN" sz="1700" dirty="0">
                <a:latin typeface="Segoe UI" panose="020B0502040204020203" pitchFamily="34" charset="0"/>
                <a:cs typeface="Segoe UI" panose="020B0502040204020203" pitchFamily="34" charset="0"/>
              </a:rPr>
              <a:t>ua) và giá vé mua tại thời điểm đó (</a:t>
            </a:r>
            <a:r>
              <a:rPr lang="en-US" sz="1700" dirty="0">
                <a:latin typeface="Segoe UI" panose="020B0502040204020203" pitchFamily="34" charset="0"/>
                <a:cs typeface="Segoe UI" panose="020B0502040204020203" pitchFamily="34" charset="0"/>
              </a:rPr>
              <a:t>G</a:t>
            </a:r>
            <a:r>
              <a:rPr lang="vi-VN" sz="1700" dirty="0">
                <a:latin typeface="Segoe UI" panose="020B0502040204020203" pitchFamily="34" charset="0"/>
                <a:cs typeface="Segoe UI" panose="020B0502040204020203" pitchFamily="34" charset="0"/>
              </a:rPr>
              <a:t>ia</a:t>
            </a:r>
            <a:r>
              <a:rPr lang="en-US" sz="1700" dirty="0">
                <a:latin typeface="Segoe UI" panose="020B0502040204020203" pitchFamily="34" charset="0"/>
                <a:cs typeface="Segoe UI" panose="020B0502040204020203" pitchFamily="34" charset="0"/>
              </a:rPr>
              <a:t>V</a:t>
            </a:r>
            <a:r>
              <a:rPr lang="vi-VN" sz="1700" dirty="0">
                <a:latin typeface="Segoe UI" panose="020B0502040204020203" pitchFamily="34" charset="0"/>
                <a:cs typeface="Segoe UI" panose="020B0502040204020203" pitchFamily="34" charset="0"/>
              </a:rPr>
              <a:t>e). Một hành khách có thể mua nhiều vé của cùng một tuyến xe tại những thời điểm khác nhau.</a:t>
            </a:r>
            <a:endParaRPr lang="en-US" sz="1700" dirty="0">
              <a:latin typeface="Segoe UI" panose="020B0502040204020203" pitchFamily="34" charset="0"/>
              <a:cs typeface="Segoe UI" panose="020B0502040204020203" pitchFamily="34" charset="0"/>
            </a:endParaRPr>
          </a:p>
        </p:txBody>
      </p:sp>
      <p:sp>
        <p:nvSpPr>
          <p:cNvPr id="3" name="TextBox 2"/>
          <p:cNvSpPr txBox="1"/>
          <p:nvPr/>
        </p:nvSpPr>
        <p:spPr>
          <a:xfrm>
            <a:off x="635478" y="1113573"/>
            <a:ext cx="10917545" cy="1015663"/>
          </a:xfrm>
          <a:prstGeom prst="rect">
            <a:avLst/>
          </a:prstGeom>
          <a:noFill/>
        </p:spPr>
        <p:txBody>
          <a:bodyPr wrap="square">
            <a:spAutoFit/>
          </a:bodyPr>
          <a:lstStyle/>
          <a:p>
            <a:pPr algn="just"/>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BÀI TẬP 3:</a:t>
            </a:r>
            <a:r>
              <a:rPr lang="en-US" sz="2000" dirty="0">
                <a:latin typeface="Segoe UI" panose="020B0502040204020203" pitchFamily="34" charset="0"/>
                <a:cs typeface="Segoe UI" panose="020B0502040204020203" pitchFamily="34" charset="0"/>
              </a:rPr>
              <a:t> </a:t>
            </a:r>
            <a:r>
              <a:rPr lang="vi-VN"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Người quản trị của Công ty Cổ phần xe khách Phương Trang muốn quản lý các giao dịch mua vé xe khách trên các tuyến đường của hãng, đã thiết kế một CSDL Quản lý vé xe. Sau đây là một phần của lược đồ CSDL: </a:t>
            </a:r>
            <a:endParaRPr lang="en-US" sz="2000" dirty="0">
              <a:latin typeface="Segoe UI" panose="020B0502040204020203" pitchFamily="34" charset="0"/>
              <a:cs typeface="Segoe UI" panose="020B0502040204020203"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3"/>
          <p:cNvSpPr txBox="1">
            <a:spLocks noGrp="1"/>
          </p:cNvSpPr>
          <p:nvPr>
            <p:ph type="title"/>
          </p:nvPr>
        </p:nvSpPr>
        <p:spPr>
          <a:xfrm>
            <a:off x="635479" y="330621"/>
            <a:ext cx="10921042" cy="82531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1238F"/>
              </a:buClr>
              <a:buSzPts val="4000"/>
              <a:buFont typeface="Quattrocento Sans" panose="020B0502050000020003"/>
              <a:buNone/>
            </a:pP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Viết</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các</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biểu</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thức</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đại</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số</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quan</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hệ</a:t>
            </a:r>
            <a:endParaRPr dirty="0">
              <a:latin typeface="Segoe UI" panose="020B0502040204020203" pitchFamily="34" charset="0"/>
              <a:cs typeface="Segoe UI" panose="020B0502040204020203" pitchFamily="34" charset="0"/>
            </a:endParaRPr>
          </a:p>
        </p:txBody>
      </p:sp>
      <p:sp>
        <p:nvSpPr>
          <p:cNvPr id="123" name="Google Shape;123;p3"/>
          <p:cNvSpPr txBox="1">
            <a:spLocks noGrp="1"/>
          </p:cNvSpPr>
          <p:nvPr>
            <p:ph type="sldNum" idx="12"/>
          </p:nvPr>
        </p:nvSpPr>
        <p:spPr>
          <a:xfrm>
            <a:off x="4724400" y="6527379"/>
            <a:ext cx="2743200" cy="330621"/>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vi-VN" sz="1600" b="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fld>
            <a:endParaRPr sz="16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endParaRPr>
          </a:p>
        </p:txBody>
      </p:sp>
      <p:pic>
        <p:nvPicPr>
          <p:cNvPr id="124" name="Google Shape;124;p3"/>
          <p:cNvPicPr preferRelativeResize="0"/>
          <p:nvPr/>
        </p:nvPicPr>
        <p:blipFill rotWithShape="1">
          <a:blip r:embed="rId1"/>
          <a:srcRect/>
          <a:stretch>
            <a:fillRect/>
          </a:stretch>
        </p:blipFill>
        <p:spPr>
          <a:xfrm>
            <a:off x="9911750" y="4651893"/>
            <a:ext cx="1900257" cy="1869558"/>
          </a:xfrm>
          <a:prstGeom prst="rect">
            <a:avLst/>
          </a:prstGeom>
          <a:noFill/>
          <a:ln>
            <a:noFill/>
          </a:ln>
        </p:spPr>
      </p:pic>
      <p:sp>
        <p:nvSpPr>
          <p:cNvPr id="4" name="TextBox 3"/>
          <p:cNvSpPr txBox="1"/>
          <p:nvPr/>
        </p:nvSpPr>
        <p:spPr>
          <a:xfrm>
            <a:off x="635480" y="3468649"/>
            <a:ext cx="10825000" cy="2893100"/>
          </a:xfrm>
          <a:prstGeom prst="rect">
            <a:avLst/>
          </a:prstGeom>
          <a:noFill/>
        </p:spPr>
        <p:txBody>
          <a:bodyPr wrap="square">
            <a:spAutoFit/>
          </a:bodyPr>
          <a:lstStyle/>
          <a:p>
            <a:pPr algn="just">
              <a:spcAft>
                <a:spcPts val="600"/>
              </a:spcAft>
            </a:pPr>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YÊU CẦU</a:t>
            </a:r>
            <a:r>
              <a:rPr lang="vi-VN"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endParaRPr lang="en-US" sz="2000" dirty="0">
              <a:latin typeface="Segoe UI" panose="020B0502040204020203" pitchFamily="34" charset="0"/>
              <a:cs typeface="Segoe UI" panose="020B0502040204020203" pitchFamily="34" charset="0"/>
            </a:endParaRPr>
          </a:p>
          <a:p>
            <a:pPr marL="342900" indent="-342900" algn="just">
              <a:spcAft>
                <a:spcPts val="600"/>
              </a:spcAft>
              <a:buFont typeface="+mj-lt"/>
              <a:buAutoNum type="arabicPeriod"/>
            </a:pPr>
            <a:r>
              <a:rPr lang="vi-VN" sz="1600" dirty="0">
                <a:latin typeface="Segoe UI" panose="020B0502040204020203" pitchFamily="34" charset="0"/>
                <a:cs typeface="Segoe UI" panose="020B0502040204020203" pitchFamily="34" charset="0"/>
              </a:rPr>
              <a:t>Liệt kê </a:t>
            </a:r>
            <a:r>
              <a:rPr lang="en-US" sz="1600" dirty="0" err="1">
                <a:latin typeface="Segoe UI" panose="020B0502040204020203" pitchFamily="34" charset="0"/>
                <a:cs typeface="Segoe UI" panose="020B0502040204020203" pitchFamily="34" charset="0"/>
              </a:rPr>
              <a:t>MaTuyen</a:t>
            </a:r>
            <a:r>
              <a:rPr lang="vi-VN" sz="1600" dirty="0">
                <a:latin typeface="Segoe UI" panose="020B0502040204020203" pitchFamily="34" charset="0"/>
                <a:cs typeface="Segoe UI" panose="020B0502040204020203" pitchFamily="34" charset="0"/>
              </a:rPr>
              <a:t>, </a:t>
            </a:r>
            <a:r>
              <a:rPr lang="en-US" sz="1600" dirty="0">
                <a:latin typeface="Segoe UI" panose="020B0502040204020203" pitchFamily="34" charset="0"/>
                <a:cs typeface="Segoe UI" panose="020B0502040204020203" pitchFamily="34" charset="0"/>
              </a:rPr>
              <a:t>G</a:t>
            </a:r>
            <a:r>
              <a:rPr lang="vi-VN" sz="1600" dirty="0">
                <a:latin typeface="Segoe UI" panose="020B0502040204020203" pitchFamily="34" charset="0"/>
                <a:cs typeface="Segoe UI" panose="020B0502040204020203" pitchFamily="34" charset="0"/>
              </a:rPr>
              <a:t>ia</a:t>
            </a:r>
            <a:r>
              <a:rPr lang="en-US" sz="1600" dirty="0">
                <a:latin typeface="Segoe UI" panose="020B0502040204020203" pitchFamily="34" charset="0"/>
                <a:cs typeface="Segoe UI" panose="020B0502040204020203" pitchFamily="34" charset="0"/>
              </a:rPr>
              <a:t>T</a:t>
            </a:r>
            <a:r>
              <a:rPr lang="vi-VN" sz="1600" dirty="0">
                <a:latin typeface="Segoe UI" panose="020B0502040204020203" pitchFamily="34" charset="0"/>
                <a:cs typeface="Segoe UI" panose="020B0502040204020203" pitchFamily="34" charset="0"/>
              </a:rPr>
              <a:t>uyen của những tuyến xe xuất phát từ bến đầu là ‘TPHCM’ và kết thúc ở bến cuối là ‘</a:t>
            </a:r>
            <a:r>
              <a:rPr lang="en-US" sz="1600" dirty="0" err="1">
                <a:latin typeface="Segoe UI" panose="020B0502040204020203" pitchFamily="34" charset="0"/>
                <a:cs typeface="Segoe UI" panose="020B0502040204020203" pitchFamily="34" charset="0"/>
              </a:rPr>
              <a:t>LongAn</a:t>
            </a:r>
            <a:r>
              <a:rPr lang="vi-VN" sz="1600" dirty="0">
                <a:latin typeface="Segoe UI" panose="020B0502040204020203" pitchFamily="34" charset="0"/>
                <a:cs typeface="Segoe UI" panose="020B0502040204020203" pitchFamily="34" charset="0"/>
              </a:rPr>
              <a:t>’. </a:t>
            </a:r>
            <a:endParaRPr lang="en-US" sz="1600" dirty="0">
              <a:latin typeface="Segoe UI" panose="020B0502040204020203" pitchFamily="34" charset="0"/>
              <a:cs typeface="Segoe UI" panose="020B0502040204020203" pitchFamily="34" charset="0"/>
            </a:endParaRPr>
          </a:p>
          <a:p>
            <a:pPr marL="342900" indent="-342900" algn="just">
              <a:spcAft>
                <a:spcPts val="600"/>
              </a:spcAft>
              <a:buFont typeface="+mj-lt"/>
              <a:buAutoNum type="arabicPeriod"/>
            </a:pPr>
            <a:r>
              <a:rPr lang="vi-VN" sz="1600" dirty="0">
                <a:latin typeface="Segoe UI" panose="020B0502040204020203" pitchFamily="34" charset="0"/>
                <a:cs typeface="Segoe UI" panose="020B0502040204020203" pitchFamily="34" charset="0"/>
              </a:rPr>
              <a:t>Cho ra danh sách khách hàng (</a:t>
            </a:r>
            <a:r>
              <a:rPr lang="en-US" sz="1600" dirty="0" err="1">
                <a:latin typeface="Segoe UI" panose="020B0502040204020203" pitchFamily="34" charset="0"/>
                <a:cs typeface="Segoe UI" panose="020B0502040204020203" pitchFamily="34" charset="0"/>
              </a:rPr>
              <a:t>HoTen</a:t>
            </a:r>
            <a:r>
              <a:rPr lang="vi-VN" sz="1600" dirty="0">
                <a:latin typeface="Segoe UI" panose="020B0502040204020203" pitchFamily="34" charset="0"/>
                <a:cs typeface="Segoe UI" panose="020B0502040204020203" pitchFamily="34" charset="0"/>
              </a:rPr>
              <a:t>) mua vé tuyến có bến đầu là ‘TPHCM’ và bến cuối là ‘</a:t>
            </a:r>
            <a:r>
              <a:rPr lang="en-US" sz="1600" dirty="0" err="1">
                <a:latin typeface="Segoe UI" panose="020B0502040204020203" pitchFamily="34" charset="0"/>
                <a:cs typeface="Segoe UI" panose="020B0502040204020203" pitchFamily="34" charset="0"/>
              </a:rPr>
              <a:t>CanTho</a:t>
            </a:r>
            <a:r>
              <a:rPr lang="vi-VN" sz="1600" dirty="0">
                <a:latin typeface="Segoe UI" panose="020B0502040204020203" pitchFamily="34" charset="0"/>
                <a:cs typeface="Segoe UI" panose="020B0502040204020203" pitchFamily="34" charset="0"/>
              </a:rPr>
              <a:t>’ vào ngày ’</a:t>
            </a:r>
            <a:r>
              <a:rPr lang="en-US" sz="1600" dirty="0">
                <a:latin typeface="Segoe UI" panose="020B0502040204020203" pitchFamily="34" charset="0"/>
                <a:cs typeface="Segoe UI" panose="020B0502040204020203" pitchFamily="34" charset="0"/>
              </a:rPr>
              <a:t>24/09/2022</a:t>
            </a:r>
            <a:r>
              <a:rPr lang="vi-VN"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NgayMua</a:t>
            </a:r>
            <a:r>
              <a:rPr lang="vi-VN" sz="1600" dirty="0">
                <a:latin typeface="Segoe UI" panose="020B0502040204020203" pitchFamily="34" charset="0"/>
                <a:cs typeface="Segoe UI" panose="020B0502040204020203" pitchFamily="34" charset="0"/>
              </a:rPr>
              <a:t>). </a:t>
            </a:r>
            <a:endParaRPr lang="en-US" sz="1600" dirty="0">
              <a:latin typeface="Segoe UI" panose="020B0502040204020203" pitchFamily="34" charset="0"/>
              <a:cs typeface="Segoe UI" panose="020B0502040204020203" pitchFamily="34" charset="0"/>
            </a:endParaRPr>
          </a:p>
          <a:p>
            <a:pPr marL="342900" indent="-342900" algn="just">
              <a:spcAft>
                <a:spcPts val="600"/>
              </a:spcAft>
              <a:buFont typeface="+mj-lt"/>
              <a:buAutoNum type="arabicPeriod"/>
            </a:pPr>
            <a:r>
              <a:rPr lang="vi-VN" sz="1600" dirty="0">
                <a:latin typeface="Segoe UI" panose="020B0502040204020203" pitchFamily="34" charset="0"/>
                <a:cs typeface="Segoe UI" panose="020B0502040204020203" pitchFamily="34" charset="0"/>
              </a:rPr>
              <a:t>Tuyến nào (</a:t>
            </a:r>
            <a:r>
              <a:rPr lang="en-US" sz="1600" dirty="0" err="1">
                <a:latin typeface="Segoe UI" panose="020B0502040204020203" pitchFamily="34" charset="0"/>
                <a:cs typeface="Segoe UI" panose="020B0502040204020203" pitchFamily="34" charset="0"/>
              </a:rPr>
              <a:t>MaTuyen</a:t>
            </a:r>
            <a:r>
              <a:rPr lang="vi-VN" sz="1600" dirty="0">
                <a:latin typeface="Segoe UI" panose="020B0502040204020203" pitchFamily="34" charset="0"/>
                <a:cs typeface="Segoe UI" panose="020B0502040204020203" pitchFamily="34" charset="0"/>
              </a:rPr>
              <a:t>) được tất cả hành khách có giới tính nữ mua vào ngày ’</a:t>
            </a:r>
            <a:r>
              <a:rPr lang="en-US" sz="1600" dirty="0">
                <a:latin typeface="Segoe UI" panose="020B0502040204020203" pitchFamily="34" charset="0"/>
                <a:cs typeface="Segoe UI" panose="020B0502040204020203" pitchFamily="34" charset="0"/>
              </a:rPr>
              <a:t>24</a:t>
            </a:r>
            <a:r>
              <a:rPr lang="vi-VN"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rPr>
              <a:t>05</a:t>
            </a:r>
            <a:r>
              <a:rPr lang="vi-VN" sz="1600" dirty="0">
                <a:latin typeface="Segoe UI" panose="020B0502040204020203" pitchFamily="34" charset="0"/>
                <a:cs typeface="Segoe UI" panose="020B0502040204020203" pitchFamily="34" charset="0"/>
              </a:rPr>
              <a:t>/20</a:t>
            </a:r>
            <a:r>
              <a:rPr lang="en-US" sz="1600" dirty="0">
                <a:latin typeface="Segoe UI" panose="020B0502040204020203" pitchFamily="34" charset="0"/>
                <a:cs typeface="Segoe UI" panose="020B0502040204020203" pitchFamily="34" charset="0"/>
              </a:rPr>
              <a:t>22</a:t>
            </a:r>
            <a:r>
              <a:rPr lang="vi-VN"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NgayMua</a:t>
            </a:r>
            <a:r>
              <a:rPr lang="vi-VN"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rPr>
              <a:t>24</a:t>
            </a:r>
            <a:r>
              <a:rPr lang="vi-VN"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rPr>
              <a:t>05</a:t>
            </a:r>
            <a:r>
              <a:rPr lang="vi-VN" sz="1600" dirty="0">
                <a:latin typeface="Segoe UI" panose="020B0502040204020203" pitchFamily="34" charset="0"/>
                <a:cs typeface="Segoe UI" panose="020B0502040204020203" pitchFamily="34" charset="0"/>
              </a:rPr>
              <a:t>/20</a:t>
            </a:r>
            <a:r>
              <a:rPr lang="en-US" sz="1600" dirty="0">
                <a:latin typeface="Segoe UI" panose="020B0502040204020203" pitchFamily="34" charset="0"/>
                <a:cs typeface="Segoe UI" panose="020B0502040204020203" pitchFamily="34" charset="0"/>
              </a:rPr>
              <a:t>22</a:t>
            </a:r>
            <a:r>
              <a:rPr lang="vi-VN" sz="1600" dirty="0">
                <a:latin typeface="Segoe UI" panose="020B0502040204020203" pitchFamily="34" charset="0"/>
                <a:cs typeface="Segoe UI" panose="020B0502040204020203" pitchFamily="34" charset="0"/>
              </a:rPr>
              <a:t>′). </a:t>
            </a:r>
            <a:endParaRPr lang="en-US" sz="1600" dirty="0">
              <a:latin typeface="Segoe UI" panose="020B0502040204020203" pitchFamily="34" charset="0"/>
              <a:cs typeface="Segoe UI" panose="020B0502040204020203" pitchFamily="34" charset="0"/>
            </a:endParaRPr>
          </a:p>
          <a:p>
            <a:pPr marL="342900" indent="-342900" algn="just">
              <a:spcAft>
                <a:spcPts val="600"/>
              </a:spcAft>
              <a:buFont typeface="+mj-lt"/>
              <a:buAutoNum type="arabicPeriod"/>
            </a:pPr>
            <a:r>
              <a:rPr lang="vi-VN" sz="1600" dirty="0">
                <a:latin typeface="Segoe UI" panose="020B0502040204020203" pitchFamily="34" charset="0"/>
                <a:cs typeface="Segoe UI" panose="020B0502040204020203" pitchFamily="34" charset="0"/>
              </a:rPr>
              <a:t>Cho biết danh sách hành khách (</a:t>
            </a:r>
            <a:r>
              <a:rPr lang="en-US" sz="1600" dirty="0" err="1">
                <a:latin typeface="Segoe UI" panose="020B0502040204020203" pitchFamily="34" charset="0"/>
                <a:cs typeface="Segoe UI" panose="020B0502040204020203" pitchFamily="34" charset="0"/>
              </a:rPr>
              <a:t>MaKH</a:t>
            </a:r>
            <a:r>
              <a:rPr lang="vi-VN"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HoTen</a:t>
            </a:r>
            <a:r>
              <a:rPr lang="vi-VN" sz="1600" dirty="0">
                <a:latin typeface="Segoe UI" panose="020B0502040204020203" pitchFamily="34" charset="0"/>
                <a:cs typeface="Segoe UI" panose="020B0502040204020203" pitchFamily="34" charset="0"/>
              </a:rPr>
              <a:t>) mua vé cả hai tuyến có mã tuyến là ‘HCM-DL’ và ‘DL-HCM’. </a:t>
            </a:r>
            <a:endParaRPr lang="en-US" sz="1600" dirty="0">
              <a:latin typeface="Segoe UI" panose="020B0502040204020203" pitchFamily="34" charset="0"/>
              <a:cs typeface="Segoe UI" panose="020B0502040204020203" pitchFamily="34" charset="0"/>
            </a:endParaRPr>
          </a:p>
          <a:p>
            <a:pPr marL="342900" indent="-342900" algn="just">
              <a:spcAft>
                <a:spcPts val="600"/>
              </a:spcAft>
              <a:buFont typeface="+mj-lt"/>
              <a:buAutoNum type="arabicPeriod"/>
            </a:pPr>
            <a:r>
              <a:rPr lang="vi-VN" sz="1600" dirty="0">
                <a:latin typeface="Segoe UI" panose="020B0502040204020203" pitchFamily="34" charset="0"/>
                <a:cs typeface="Segoe UI" panose="020B0502040204020203" pitchFamily="34" charset="0"/>
              </a:rPr>
              <a:t>Với mỗi mã tuyến cho biết tổng số tiền vé bán ra vào năm 20</a:t>
            </a:r>
            <a:r>
              <a:rPr lang="en-US" sz="1600" dirty="0">
                <a:latin typeface="Segoe UI" panose="020B0502040204020203" pitchFamily="34" charset="0"/>
                <a:cs typeface="Segoe UI" panose="020B0502040204020203" pitchFamily="34" charset="0"/>
              </a:rPr>
              <a:t>22</a:t>
            </a:r>
            <a:r>
              <a:rPr lang="vi-VN" sz="1600" dirty="0">
                <a:latin typeface="Segoe UI" panose="020B0502040204020203" pitchFamily="34" charset="0"/>
                <a:cs typeface="Segoe UI" panose="020B0502040204020203" pitchFamily="34" charset="0"/>
              </a:rPr>
              <a:t>.</a:t>
            </a:r>
            <a:endParaRPr lang="en-US" sz="1600" dirty="0">
              <a:latin typeface="Segoe UI" panose="020B0502040204020203" pitchFamily="34" charset="0"/>
              <a:cs typeface="Segoe UI" panose="020B0502040204020203" pitchFamily="34" charset="0"/>
            </a:endParaRPr>
          </a:p>
          <a:p>
            <a:pPr marL="342900" indent="-342900" algn="just">
              <a:spcAft>
                <a:spcPts val="600"/>
              </a:spcAft>
              <a:buFont typeface="+mj-lt"/>
              <a:buAutoNum type="arabicPeriod"/>
            </a:pPr>
            <a:r>
              <a:rPr lang="vi-VN" sz="1600" dirty="0">
                <a:latin typeface="Segoe UI" panose="020B0502040204020203" pitchFamily="34" charset="0"/>
                <a:cs typeface="Segoe UI" panose="020B0502040204020203" pitchFamily="34" charset="0"/>
              </a:rPr>
              <a:t>Cho biết thông tin tất cả các tuyến xe xuất phát từ bến đầu là ‘TPHCM’ đi bến cuối là ‘Đ</a:t>
            </a:r>
            <a:r>
              <a:rPr lang="en-US" sz="1600" dirty="0" err="1">
                <a:latin typeface="Segoe UI" panose="020B0502040204020203" pitchFamily="34" charset="0"/>
                <a:cs typeface="Segoe UI" panose="020B0502040204020203" pitchFamily="34" charset="0"/>
              </a:rPr>
              <a:t>aLat</a:t>
            </a:r>
            <a:r>
              <a:rPr lang="vi-VN" sz="1600" dirty="0">
                <a:latin typeface="Segoe UI" panose="020B0502040204020203" pitchFamily="34" charset="0"/>
                <a:cs typeface="Segoe UI" panose="020B0502040204020203" pitchFamily="34" charset="0"/>
              </a:rPr>
              <a:t>’ và thông tin biển kiểm soát của các xe đã được phân công đi tuyến này nếu có</a:t>
            </a:r>
            <a:r>
              <a:rPr lang="en-US" sz="1600" dirty="0">
                <a:latin typeface="Segoe UI" panose="020B0502040204020203" pitchFamily="34" charset="0"/>
                <a:cs typeface="Segoe UI" panose="020B0502040204020203" pitchFamily="34" charset="0"/>
              </a:rPr>
              <a:t>.</a:t>
            </a:r>
            <a:endParaRPr lang="en-US" sz="1600" dirty="0">
              <a:latin typeface="Segoe UI" panose="020B0502040204020203" pitchFamily="34" charset="0"/>
              <a:cs typeface="Segoe UI" panose="020B0502040204020203" pitchFamily="34" charset="0"/>
            </a:endParaRPr>
          </a:p>
        </p:txBody>
      </p:sp>
      <p:sp>
        <p:nvSpPr>
          <p:cNvPr id="5" name="TextBox 4"/>
          <p:cNvSpPr txBox="1"/>
          <p:nvPr/>
        </p:nvSpPr>
        <p:spPr>
          <a:xfrm>
            <a:off x="635479" y="1113573"/>
            <a:ext cx="8610122" cy="2189446"/>
          </a:xfrm>
          <a:prstGeom prst="rect">
            <a:avLst/>
          </a:prstGeom>
          <a:noFill/>
          <a:ln w="19050">
            <a:solidFill>
              <a:srgbClr val="00B0F0"/>
            </a:solidFill>
          </a:ln>
        </p:spPr>
        <p:txBody>
          <a:bodyPr wrap="square">
            <a:spAutoFit/>
          </a:bodyPr>
          <a:lstStyle/>
          <a:p>
            <a:pPr algn="just"/>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BÀI TẬP 3:</a:t>
            </a:r>
            <a:r>
              <a:rPr lang="en-US" sz="2000" dirty="0">
                <a:latin typeface="Segoe UI" panose="020B0502040204020203" pitchFamily="34" charset="0"/>
                <a:cs typeface="Segoe UI" panose="020B0502040204020203" pitchFamily="34" charset="0"/>
              </a:rPr>
              <a:t> </a:t>
            </a:r>
            <a:r>
              <a:rPr lang="vi-VN"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Cho lược đồ cơ sở dữ liệu quan hệ “Quản lý vé xe” như sau:</a:t>
            </a:r>
            <a:endPar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a:p>
            <a:pPr algn="just">
              <a:lnSpc>
                <a:spcPct val="150000"/>
              </a:lnSpc>
            </a:pPr>
            <a:r>
              <a:rPr lang="vi-VN" sz="2000" b="1" dirty="0">
                <a:latin typeface="Segoe UI" panose="020B0502040204020203" pitchFamily="34" charset="0"/>
                <a:cs typeface="Segoe UI" panose="020B0502040204020203" pitchFamily="34" charset="0"/>
              </a:rPr>
              <a:t>XE (</a:t>
            </a:r>
            <a:r>
              <a:rPr lang="en-US" sz="2000" b="1" u="sng" dirty="0">
                <a:latin typeface="Segoe UI" panose="020B0502040204020203" pitchFamily="34" charset="0"/>
                <a:cs typeface="Segoe UI" panose="020B0502040204020203" pitchFamily="34" charset="0"/>
              </a:rPr>
              <a:t>M</a:t>
            </a:r>
            <a:r>
              <a:rPr lang="vi-VN" sz="2000" b="1" u="sng" dirty="0">
                <a:latin typeface="Segoe UI" panose="020B0502040204020203" pitchFamily="34" charset="0"/>
                <a:cs typeface="Segoe UI" panose="020B0502040204020203" pitchFamily="34" charset="0"/>
              </a:rPr>
              <a:t>a</a:t>
            </a:r>
            <a:r>
              <a:rPr lang="en-US" sz="2000" b="1" u="sng" dirty="0">
                <a:latin typeface="Segoe UI" panose="020B0502040204020203" pitchFamily="34" charset="0"/>
                <a:cs typeface="Segoe UI" panose="020B0502040204020203" pitchFamily="34" charset="0"/>
              </a:rPr>
              <a:t>X</a:t>
            </a:r>
            <a:r>
              <a:rPr lang="vi-VN" sz="2000" b="1" u="sng" dirty="0">
                <a:latin typeface="Segoe UI" panose="020B0502040204020203" pitchFamily="34" charset="0"/>
                <a:cs typeface="Segoe UI" panose="020B0502040204020203" pitchFamily="34" charset="0"/>
              </a:rPr>
              <a:t>e</a:t>
            </a:r>
            <a:r>
              <a:rPr lang="vi-VN" sz="2000" b="1" dirty="0">
                <a:latin typeface="Segoe UI" panose="020B0502040204020203" pitchFamily="34" charset="0"/>
                <a:cs typeface="Segoe UI" panose="020B0502040204020203" pitchFamily="34" charset="0"/>
              </a:rPr>
              <a:t>, </a:t>
            </a:r>
            <a:r>
              <a:rPr lang="en-US" sz="2000" b="1" dirty="0">
                <a:latin typeface="Segoe UI" panose="020B0502040204020203" pitchFamily="34" charset="0"/>
                <a:cs typeface="Segoe UI" panose="020B0502040204020203" pitchFamily="34" charset="0"/>
              </a:rPr>
              <a:t>B</a:t>
            </a:r>
            <a:r>
              <a:rPr lang="vi-VN" sz="2000" b="1" dirty="0">
                <a:latin typeface="Segoe UI" panose="020B0502040204020203" pitchFamily="34" charset="0"/>
                <a:cs typeface="Segoe UI" panose="020B0502040204020203" pitchFamily="34" charset="0"/>
              </a:rPr>
              <a:t>ien</a:t>
            </a:r>
            <a:r>
              <a:rPr lang="en-US" sz="2000" b="1" dirty="0">
                <a:latin typeface="Segoe UI" panose="020B0502040204020203" pitchFamily="34" charset="0"/>
                <a:cs typeface="Segoe UI" panose="020B0502040204020203" pitchFamily="34" charset="0"/>
              </a:rPr>
              <a:t>KS</a:t>
            </a:r>
            <a:r>
              <a:rPr lang="vi-VN" sz="2000" b="1" dirty="0">
                <a:latin typeface="Segoe UI" panose="020B0502040204020203" pitchFamily="34" charset="0"/>
                <a:cs typeface="Segoe UI" panose="020B0502040204020203" pitchFamily="34" charset="0"/>
              </a:rPr>
              <a:t>, </a:t>
            </a:r>
            <a:r>
              <a:rPr lang="en-US" sz="2000" b="1" dirty="0">
                <a:latin typeface="Segoe UI" panose="020B0502040204020203" pitchFamily="34" charset="0"/>
                <a:cs typeface="Segoe UI" panose="020B0502040204020203" pitchFamily="34" charset="0"/>
              </a:rPr>
              <a:t>M</a:t>
            </a:r>
            <a:r>
              <a:rPr lang="vi-VN" sz="2000" b="1" dirty="0">
                <a:latin typeface="Segoe UI" panose="020B0502040204020203" pitchFamily="34" charset="0"/>
                <a:cs typeface="Segoe UI" panose="020B0502040204020203" pitchFamily="34" charset="0"/>
              </a:rPr>
              <a:t>a</a:t>
            </a:r>
            <a:r>
              <a:rPr lang="en-US" sz="2000" b="1" dirty="0">
                <a:latin typeface="Segoe UI" panose="020B0502040204020203" pitchFamily="34" charset="0"/>
                <a:cs typeface="Segoe UI" panose="020B0502040204020203" pitchFamily="34" charset="0"/>
              </a:rPr>
              <a:t>T</a:t>
            </a:r>
            <a:r>
              <a:rPr lang="vi-VN" sz="2000" b="1" dirty="0">
                <a:latin typeface="Segoe UI" panose="020B0502040204020203" pitchFamily="34" charset="0"/>
                <a:cs typeface="Segoe UI" panose="020B0502040204020203" pitchFamily="34" charset="0"/>
              </a:rPr>
              <a:t>uyen, </a:t>
            </a:r>
            <a:r>
              <a:rPr lang="en-US" sz="2000" b="1" dirty="0">
                <a:latin typeface="Segoe UI" panose="020B0502040204020203" pitchFamily="34" charset="0"/>
                <a:cs typeface="Segoe UI" panose="020B0502040204020203" pitchFamily="34" charset="0"/>
              </a:rPr>
              <a:t>S</a:t>
            </a:r>
            <a:r>
              <a:rPr lang="vi-VN" sz="2000" b="1" dirty="0">
                <a:latin typeface="Segoe UI" panose="020B0502040204020203" pitchFamily="34" charset="0"/>
                <a:cs typeface="Segoe UI" panose="020B0502040204020203" pitchFamily="34" charset="0"/>
              </a:rPr>
              <a:t>o</a:t>
            </a:r>
            <a:r>
              <a:rPr lang="en-US" sz="2000" b="1" dirty="0">
                <a:latin typeface="Segoe UI" panose="020B0502040204020203" pitchFamily="34" charset="0"/>
                <a:cs typeface="Segoe UI" panose="020B0502040204020203" pitchFamily="34" charset="0"/>
              </a:rPr>
              <a:t>G</a:t>
            </a:r>
            <a:r>
              <a:rPr lang="vi-VN" sz="2000" b="1" dirty="0">
                <a:latin typeface="Segoe UI" panose="020B0502040204020203" pitchFamily="34" charset="0"/>
                <a:cs typeface="Segoe UI" panose="020B0502040204020203" pitchFamily="34" charset="0"/>
              </a:rPr>
              <a:t>heT1, </a:t>
            </a:r>
            <a:r>
              <a:rPr lang="en-US" sz="2000" b="1" dirty="0">
                <a:latin typeface="Segoe UI" panose="020B0502040204020203" pitchFamily="34" charset="0"/>
                <a:cs typeface="Segoe UI" panose="020B0502040204020203" pitchFamily="34" charset="0"/>
              </a:rPr>
              <a:t>S</a:t>
            </a:r>
            <a:r>
              <a:rPr lang="vi-VN" sz="2000" b="1" dirty="0">
                <a:latin typeface="Segoe UI" panose="020B0502040204020203" pitchFamily="34" charset="0"/>
                <a:cs typeface="Segoe UI" panose="020B0502040204020203" pitchFamily="34" charset="0"/>
              </a:rPr>
              <a:t>o</a:t>
            </a:r>
            <a:r>
              <a:rPr lang="en-US" sz="2000" b="1" dirty="0">
                <a:latin typeface="Segoe UI" panose="020B0502040204020203" pitchFamily="34" charset="0"/>
                <a:cs typeface="Segoe UI" panose="020B0502040204020203" pitchFamily="34" charset="0"/>
              </a:rPr>
              <a:t>G</a:t>
            </a:r>
            <a:r>
              <a:rPr lang="vi-VN" sz="2000" b="1" dirty="0">
                <a:latin typeface="Segoe UI" panose="020B0502040204020203" pitchFamily="34" charset="0"/>
                <a:cs typeface="Segoe UI" panose="020B0502040204020203" pitchFamily="34" charset="0"/>
              </a:rPr>
              <a:t>heT2) </a:t>
            </a:r>
            <a:endParaRPr lang="en-US" sz="2000" b="1" dirty="0">
              <a:latin typeface="Segoe UI" panose="020B0502040204020203" pitchFamily="34" charset="0"/>
              <a:cs typeface="Segoe UI" panose="020B0502040204020203" pitchFamily="34" charset="0"/>
            </a:endParaRPr>
          </a:p>
          <a:p>
            <a:pPr algn="just">
              <a:lnSpc>
                <a:spcPct val="150000"/>
              </a:lnSpc>
            </a:pPr>
            <a:r>
              <a:rPr lang="vi-VN" sz="2000" b="1" dirty="0">
                <a:latin typeface="Segoe UI" panose="020B0502040204020203" pitchFamily="34" charset="0"/>
                <a:cs typeface="Segoe UI" panose="020B0502040204020203" pitchFamily="34" charset="0"/>
              </a:rPr>
              <a:t>TUYEN (</a:t>
            </a:r>
            <a:r>
              <a:rPr lang="en-US" sz="2000" b="1" u="sng" dirty="0">
                <a:latin typeface="Segoe UI" panose="020B0502040204020203" pitchFamily="34" charset="0"/>
                <a:cs typeface="Segoe UI" panose="020B0502040204020203" pitchFamily="34" charset="0"/>
              </a:rPr>
              <a:t>M</a:t>
            </a:r>
            <a:r>
              <a:rPr lang="vi-VN" sz="2000" b="1" u="sng" dirty="0">
                <a:latin typeface="Segoe UI" panose="020B0502040204020203" pitchFamily="34" charset="0"/>
                <a:cs typeface="Segoe UI" panose="020B0502040204020203" pitchFamily="34" charset="0"/>
              </a:rPr>
              <a:t>a</a:t>
            </a:r>
            <a:r>
              <a:rPr lang="en-US" sz="2000" b="1" u="sng" dirty="0">
                <a:latin typeface="Segoe UI" panose="020B0502040204020203" pitchFamily="34" charset="0"/>
                <a:cs typeface="Segoe UI" panose="020B0502040204020203" pitchFamily="34" charset="0"/>
              </a:rPr>
              <a:t>T</a:t>
            </a:r>
            <a:r>
              <a:rPr lang="vi-VN" sz="2000" b="1" u="sng" dirty="0">
                <a:latin typeface="Segoe UI" panose="020B0502040204020203" pitchFamily="34" charset="0"/>
                <a:cs typeface="Segoe UI" panose="020B0502040204020203" pitchFamily="34" charset="0"/>
              </a:rPr>
              <a:t>uyen</a:t>
            </a:r>
            <a:r>
              <a:rPr lang="vi-VN" sz="2000" b="1" dirty="0">
                <a:latin typeface="Segoe UI" panose="020B0502040204020203" pitchFamily="34" charset="0"/>
                <a:cs typeface="Segoe UI" panose="020B0502040204020203" pitchFamily="34" charset="0"/>
              </a:rPr>
              <a:t>, </a:t>
            </a:r>
            <a:r>
              <a:rPr lang="en-US" sz="2000" b="1" dirty="0">
                <a:latin typeface="Segoe UI" panose="020B0502040204020203" pitchFamily="34" charset="0"/>
                <a:cs typeface="Segoe UI" panose="020B0502040204020203" pitchFamily="34" charset="0"/>
              </a:rPr>
              <a:t>B</a:t>
            </a:r>
            <a:r>
              <a:rPr lang="vi-VN" sz="2000" b="1" dirty="0">
                <a:latin typeface="Segoe UI" panose="020B0502040204020203" pitchFamily="34" charset="0"/>
                <a:cs typeface="Segoe UI" panose="020B0502040204020203" pitchFamily="34" charset="0"/>
              </a:rPr>
              <a:t>en</a:t>
            </a:r>
            <a:r>
              <a:rPr lang="en-US" sz="2000" b="1" dirty="0">
                <a:latin typeface="Segoe UI" panose="020B0502040204020203" pitchFamily="34" charset="0"/>
                <a:cs typeface="Segoe UI" panose="020B0502040204020203" pitchFamily="34" charset="0"/>
              </a:rPr>
              <a:t>D</a:t>
            </a:r>
            <a:r>
              <a:rPr lang="vi-VN" sz="2000" b="1" dirty="0">
                <a:latin typeface="Segoe UI" panose="020B0502040204020203" pitchFamily="34" charset="0"/>
                <a:cs typeface="Segoe UI" panose="020B0502040204020203" pitchFamily="34" charset="0"/>
              </a:rPr>
              <a:t>au, </a:t>
            </a:r>
            <a:r>
              <a:rPr lang="en-US" sz="2000" b="1" dirty="0">
                <a:latin typeface="Segoe UI" panose="020B0502040204020203" pitchFamily="34" charset="0"/>
                <a:cs typeface="Segoe UI" panose="020B0502040204020203" pitchFamily="34" charset="0"/>
              </a:rPr>
              <a:t>B</a:t>
            </a:r>
            <a:r>
              <a:rPr lang="vi-VN" sz="2000" b="1" dirty="0">
                <a:latin typeface="Segoe UI" panose="020B0502040204020203" pitchFamily="34" charset="0"/>
                <a:cs typeface="Segoe UI" panose="020B0502040204020203" pitchFamily="34" charset="0"/>
              </a:rPr>
              <a:t>en</a:t>
            </a:r>
            <a:r>
              <a:rPr lang="en-US" sz="2000" b="1" dirty="0">
                <a:latin typeface="Segoe UI" panose="020B0502040204020203" pitchFamily="34" charset="0"/>
                <a:cs typeface="Segoe UI" panose="020B0502040204020203" pitchFamily="34" charset="0"/>
              </a:rPr>
              <a:t>C</a:t>
            </a:r>
            <a:r>
              <a:rPr lang="vi-VN" sz="2000" b="1" dirty="0">
                <a:latin typeface="Segoe UI" panose="020B0502040204020203" pitchFamily="34" charset="0"/>
                <a:cs typeface="Segoe UI" panose="020B0502040204020203" pitchFamily="34" charset="0"/>
              </a:rPr>
              <a:t>uoi, </a:t>
            </a:r>
            <a:r>
              <a:rPr lang="en-US" sz="2000" b="1" dirty="0">
                <a:latin typeface="Segoe UI" panose="020B0502040204020203" pitchFamily="34" charset="0"/>
                <a:cs typeface="Segoe UI" panose="020B0502040204020203" pitchFamily="34" charset="0"/>
              </a:rPr>
              <a:t>G</a:t>
            </a:r>
            <a:r>
              <a:rPr lang="vi-VN" sz="2000" b="1" dirty="0">
                <a:latin typeface="Segoe UI" panose="020B0502040204020203" pitchFamily="34" charset="0"/>
                <a:cs typeface="Segoe UI" panose="020B0502040204020203" pitchFamily="34" charset="0"/>
              </a:rPr>
              <a:t>ia</a:t>
            </a:r>
            <a:r>
              <a:rPr lang="en-US" sz="2000" b="1" dirty="0">
                <a:latin typeface="Segoe UI" panose="020B0502040204020203" pitchFamily="34" charset="0"/>
                <a:cs typeface="Segoe UI" panose="020B0502040204020203" pitchFamily="34" charset="0"/>
              </a:rPr>
              <a:t>T</a:t>
            </a:r>
            <a:r>
              <a:rPr lang="vi-VN" sz="2000" b="1" dirty="0">
                <a:latin typeface="Segoe UI" panose="020B0502040204020203" pitchFamily="34" charset="0"/>
                <a:cs typeface="Segoe UI" panose="020B0502040204020203" pitchFamily="34" charset="0"/>
              </a:rPr>
              <a:t>uyen, </a:t>
            </a:r>
            <a:r>
              <a:rPr lang="en-US" sz="2000" b="1" dirty="0">
                <a:latin typeface="Segoe UI" panose="020B0502040204020203" pitchFamily="34" charset="0"/>
                <a:cs typeface="Segoe UI" panose="020B0502040204020203" pitchFamily="34" charset="0"/>
              </a:rPr>
              <a:t>T</a:t>
            </a:r>
            <a:r>
              <a:rPr lang="vi-VN" sz="2000" b="1" dirty="0">
                <a:latin typeface="Segoe UI" panose="020B0502040204020203" pitchFamily="34" charset="0"/>
                <a:cs typeface="Segoe UI" panose="020B0502040204020203" pitchFamily="34" charset="0"/>
              </a:rPr>
              <a:t>hoi</a:t>
            </a:r>
            <a:r>
              <a:rPr lang="en-US" sz="2000" b="1" dirty="0">
                <a:latin typeface="Segoe UI" panose="020B0502040204020203" pitchFamily="34" charset="0"/>
                <a:cs typeface="Segoe UI" panose="020B0502040204020203" pitchFamily="34" charset="0"/>
              </a:rPr>
              <a:t>G</a:t>
            </a:r>
            <a:r>
              <a:rPr lang="vi-VN" sz="2000" b="1" dirty="0">
                <a:latin typeface="Segoe UI" panose="020B0502040204020203" pitchFamily="34" charset="0"/>
                <a:cs typeface="Segoe UI" panose="020B0502040204020203" pitchFamily="34" charset="0"/>
              </a:rPr>
              <a:t>ian</a:t>
            </a:r>
            <a:r>
              <a:rPr lang="en-US" sz="2000" b="1" dirty="0">
                <a:latin typeface="Segoe UI" panose="020B0502040204020203" pitchFamily="34" charset="0"/>
                <a:cs typeface="Segoe UI" panose="020B0502040204020203" pitchFamily="34" charset="0"/>
              </a:rPr>
              <a:t>DK</a:t>
            </a:r>
            <a:r>
              <a:rPr lang="vi-VN" sz="2000" b="1" dirty="0">
                <a:latin typeface="Segoe UI" panose="020B0502040204020203" pitchFamily="34" charset="0"/>
                <a:cs typeface="Segoe UI" panose="020B0502040204020203" pitchFamily="34" charset="0"/>
              </a:rPr>
              <a:t>)</a:t>
            </a:r>
            <a:r>
              <a:rPr lang="vi-VN" sz="2000" dirty="0">
                <a:latin typeface="Segoe UI" panose="020B0502040204020203" pitchFamily="34" charset="0"/>
                <a:cs typeface="Segoe UI" panose="020B0502040204020203" pitchFamily="34" charset="0"/>
              </a:rPr>
              <a:t> </a:t>
            </a:r>
            <a:endParaRPr lang="en-US" sz="2000" dirty="0">
              <a:latin typeface="Segoe UI" panose="020B0502040204020203" pitchFamily="34" charset="0"/>
              <a:cs typeface="Segoe UI" panose="020B0502040204020203" pitchFamily="34" charset="0"/>
            </a:endParaRPr>
          </a:p>
          <a:p>
            <a:pPr algn="just">
              <a:lnSpc>
                <a:spcPct val="150000"/>
              </a:lnSpc>
            </a:pPr>
            <a:r>
              <a:rPr lang="vi-VN" sz="2000" b="1" dirty="0">
                <a:latin typeface="Segoe UI" panose="020B0502040204020203" pitchFamily="34" charset="0"/>
                <a:cs typeface="Segoe UI" panose="020B0502040204020203" pitchFamily="34" charset="0"/>
              </a:rPr>
              <a:t>KHACH (</a:t>
            </a:r>
            <a:r>
              <a:rPr lang="en-US" sz="2000" b="1" u="sng" dirty="0">
                <a:latin typeface="Segoe UI" panose="020B0502040204020203" pitchFamily="34" charset="0"/>
                <a:cs typeface="Segoe UI" panose="020B0502040204020203" pitchFamily="34" charset="0"/>
              </a:rPr>
              <a:t>M</a:t>
            </a:r>
            <a:r>
              <a:rPr lang="vi-VN" sz="2000" b="1" u="sng" dirty="0">
                <a:latin typeface="Segoe UI" panose="020B0502040204020203" pitchFamily="34" charset="0"/>
                <a:cs typeface="Segoe UI" panose="020B0502040204020203" pitchFamily="34" charset="0"/>
              </a:rPr>
              <a:t>a</a:t>
            </a:r>
            <a:r>
              <a:rPr lang="en-US" sz="2000" b="1" u="sng" dirty="0">
                <a:latin typeface="Segoe UI" panose="020B0502040204020203" pitchFamily="34" charset="0"/>
                <a:cs typeface="Segoe UI" panose="020B0502040204020203" pitchFamily="34" charset="0"/>
              </a:rPr>
              <a:t>HK</a:t>
            </a:r>
            <a:r>
              <a:rPr lang="vi-VN" sz="2000" b="1" dirty="0">
                <a:latin typeface="Segoe UI" panose="020B0502040204020203" pitchFamily="34" charset="0"/>
                <a:cs typeface="Segoe UI" panose="020B0502040204020203" pitchFamily="34" charset="0"/>
              </a:rPr>
              <a:t>, </a:t>
            </a:r>
            <a:r>
              <a:rPr lang="en-US" sz="2000" b="1" dirty="0">
                <a:latin typeface="Segoe UI" panose="020B0502040204020203" pitchFamily="34" charset="0"/>
                <a:cs typeface="Segoe UI" panose="020B0502040204020203" pitchFamily="34" charset="0"/>
              </a:rPr>
              <a:t>H</a:t>
            </a:r>
            <a:r>
              <a:rPr lang="vi-VN" sz="2000" b="1" dirty="0">
                <a:latin typeface="Segoe UI" panose="020B0502040204020203" pitchFamily="34" charset="0"/>
                <a:cs typeface="Segoe UI" panose="020B0502040204020203" pitchFamily="34" charset="0"/>
              </a:rPr>
              <a:t>o</a:t>
            </a:r>
            <a:r>
              <a:rPr lang="en-US" sz="2000" b="1" dirty="0">
                <a:latin typeface="Segoe UI" panose="020B0502040204020203" pitchFamily="34" charset="0"/>
                <a:cs typeface="Segoe UI" panose="020B0502040204020203" pitchFamily="34" charset="0"/>
              </a:rPr>
              <a:t>T</a:t>
            </a:r>
            <a:r>
              <a:rPr lang="vi-VN" sz="2000" b="1" dirty="0">
                <a:latin typeface="Segoe UI" panose="020B0502040204020203" pitchFamily="34" charset="0"/>
                <a:cs typeface="Segoe UI" panose="020B0502040204020203" pitchFamily="34" charset="0"/>
              </a:rPr>
              <a:t>en, </a:t>
            </a:r>
            <a:r>
              <a:rPr lang="en-US" sz="2000" b="1" dirty="0">
                <a:latin typeface="Segoe UI" panose="020B0502040204020203" pitchFamily="34" charset="0"/>
                <a:cs typeface="Segoe UI" panose="020B0502040204020203" pitchFamily="34" charset="0"/>
              </a:rPr>
              <a:t>G</a:t>
            </a:r>
            <a:r>
              <a:rPr lang="vi-VN" sz="2000" b="1" dirty="0">
                <a:latin typeface="Segoe UI" panose="020B0502040204020203" pitchFamily="34" charset="0"/>
                <a:cs typeface="Segoe UI" panose="020B0502040204020203" pitchFamily="34" charset="0"/>
              </a:rPr>
              <a:t>ioi</a:t>
            </a:r>
            <a:r>
              <a:rPr lang="en-US" sz="2000" b="1" dirty="0">
                <a:latin typeface="Segoe UI" panose="020B0502040204020203" pitchFamily="34" charset="0"/>
                <a:cs typeface="Segoe UI" panose="020B0502040204020203" pitchFamily="34" charset="0"/>
              </a:rPr>
              <a:t>T</a:t>
            </a:r>
            <a:r>
              <a:rPr lang="vi-VN" sz="2000" b="1" dirty="0">
                <a:latin typeface="Segoe UI" panose="020B0502040204020203" pitchFamily="34" charset="0"/>
                <a:cs typeface="Segoe UI" panose="020B0502040204020203" pitchFamily="34" charset="0"/>
              </a:rPr>
              <a:t>inh, </a:t>
            </a:r>
            <a:r>
              <a:rPr lang="en-US" sz="2000" b="1" dirty="0">
                <a:latin typeface="Segoe UI" panose="020B0502040204020203" pitchFamily="34" charset="0"/>
                <a:cs typeface="Segoe UI" panose="020B0502040204020203" pitchFamily="34" charset="0"/>
              </a:rPr>
              <a:t>CMND</a:t>
            </a:r>
            <a:r>
              <a:rPr lang="vi-VN" sz="2000" b="1" dirty="0">
                <a:latin typeface="Segoe UI" panose="020B0502040204020203" pitchFamily="34" charset="0"/>
                <a:cs typeface="Segoe UI" panose="020B0502040204020203" pitchFamily="34" charset="0"/>
              </a:rPr>
              <a:t>) </a:t>
            </a:r>
            <a:endParaRPr lang="en-US" sz="2000" b="1" dirty="0">
              <a:latin typeface="Segoe UI" panose="020B0502040204020203" pitchFamily="34" charset="0"/>
              <a:cs typeface="Segoe UI" panose="020B0502040204020203" pitchFamily="34" charset="0"/>
            </a:endParaRPr>
          </a:p>
          <a:p>
            <a:pPr algn="just">
              <a:lnSpc>
                <a:spcPct val="150000"/>
              </a:lnSpc>
            </a:pPr>
            <a:r>
              <a:rPr lang="vi-VN" sz="2000" b="1" dirty="0">
                <a:latin typeface="Segoe UI" panose="020B0502040204020203" pitchFamily="34" charset="0"/>
                <a:cs typeface="Segoe UI" panose="020B0502040204020203" pitchFamily="34" charset="0"/>
              </a:rPr>
              <a:t>VEXE (</a:t>
            </a:r>
            <a:r>
              <a:rPr lang="en-US" sz="2000" b="1" u="sng" dirty="0">
                <a:latin typeface="Segoe UI" panose="020B0502040204020203" pitchFamily="34" charset="0"/>
                <a:cs typeface="Segoe UI" panose="020B0502040204020203" pitchFamily="34" charset="0"/>
              </a:rPr>
              <a:t>M</a:t>
            </a:r>
            <a:r>
              <a:rPr lang="vi-VN" sz="2000" b="1" u="sng" dirty="0">
                <a:latin typeface="Segoe UI" panose="020B0502040204020203" pitchFamily="34" charset="0"/>
                <a:cs typeface="Segoe UI" panose="020B0502040204020203" pitchFamily="34" charset="0"/>
              </a:rPr>
              <a:t>a</a:t>
            </a:r>
            <a:r>
              <a:rPr lang="en-US" sz="2000" b="1" u="sng" dirty="0">
                <a:latin typeface="Segoe UI" panose="020B0502040204020203" pitchFamily="34" charset="0"/>
                <a:cs typeface="Segoe UI" panose="020B0502040204020203" pitchFamily="34" charset="0"/>
              </a:rPr>
              <a:t>T</a:t>
            </a:r>
            <a:r>
              <a:rPr lang="vi-VN" sz="2000" b="1" u="sng" dirty="0">
                <a:latin typeface="Segoe UI" panose="020B0502040204020203" pitchFamily="34" charset="0"/>
                <a:cs typeface="Segoe UI" panose="020B0502040204020203" pitchFamily="34" charset="0"/>
              </a:rPr>
              <a:t>uyen, </a:t>
            </a:r>
            <a:r>
              <a:rPr lang="en-US" sz="2000" b="1" u="sng" dirty="0">
                <a:latin typeface="Segoe UI" panose="020B0502040204020203" pitchFamily="34" charset="0"/>
                <a:cs typeface="Segoe UI" panose="020B0502040204020203" pitchFamily="34" charset="0"/>
              </a:rPr>
              <a:t>M</a:t>
            </a:r>
            <a:r>
              <a:rPr lang="vi-VN" sz="2000" b="1" u="sng" dirty="0">
                <a:latin typeface="Segoe UI" panose="020B0502040204020203" pitchFamily="34" charset="0"/>
                <a:cs typeface="Segoe UI" panose="020B0502040204020203" pitchFamily="34" charset="0"/>
              </a:rPr>
              <a:t>a</a:t>
            </a:r>
            <a:r>
              <a:rPr lang="en-US" sz="2000" b="1" u="sng" dirty="0">
                <a:latin typeface="Segoe UI" panose="020B0502040204020203" pitchFamily="34" charset="0"/>
                <a:cs typeface="Segoe UI" panose="020B0502040204020203" pitchFamily="34" charset="0"/>
              </a:rPr>
              <a:t>HK</a:t>
            </a:r>
            <a:r>
              <a:rPr lang="vi-VN" sz="2000" b="1" dirty="0">
                <a:latin typeface="Segoe UI" panose="020B0502040204020203" pitchFamily="34" charset="0"/>
                <a:cs typeface="Segoe UI" panose="020B0502040204020203" pitchFamily="34" charset="0"/>
              </a:rPr>
              <a:t>, </a:t>
            </a:r>
            <a:r>
              <a:rPr lang="en-US" sz="2000" b="1" dirty="0">
                <a:latin typeface="Segoe UI" panose="020B0502040204020203" pitchFamily="34" charset="0"/>
                <a:cs typeface="Segoe UI" panose="020B0502040204020203" pitchFamily="34" charset="0"/>
              </a:rPr>
              <a:t>N</a:t>
            </a:r>
            <a:r>
              <a:rPr lang="vi-VN" sz="2000" b="1" dirty="0">
                <a:latin typeface="Segoe UI" panose="020B0502040204020203" pitchFamily="34" charset="0"/>
                <a:cs typeface="Segoe UI" panose="020B0502040204020203" pitchFamily="34" charset="0"/>
              </a:rPr>
              <a:t>gay</a:t>
            </a:r>
            <a:r>
              <a:rPr lang="en-US" sz="2000" b="1" dirty="0">
                <a:latin typeface="Segoe UI" panose="020B0502040204020203" pitchFamily="34" charset="0"/>
                <a:cs typeface="Segoe UI" panose="020B0502040204020203" pitchFamily="34" charset="0"/>
              </a:rPr>
              <a:t>M</a:t>
            </a:r>
            <a:r>
              <a:rPr lang="vi-VN" sz="2000" b="1" dirty="0">
                <a:latin typeface="Segoe UI" panose="020B0502040204020203" pitchFamily="34" charset="0"/>
                <a:cs typeface="Segoe UI" panose="020B0502040204020203" pitchFamily="34" charset="0"/>
              </a:rPr>
              <a:t>ua, </a:t>
            </a:r>
            <a:r>
              <a:rPr lang="en-US" sz="2000" b="1" dirty="0">
                <a:latin typeface="Segoe UI" panose="020B0502040204020203" pitchFamily="34" charset="0"/>
                <a:cs typeface="Segoe UI" panose="020B0502040204020203" pitchFamily="34" charset="0"/>
              </a:rPr>
              <a:t>G</a:t>
            </a:r>
            <a:r>
              <a:rPr lang="vi-VN" sz="2000" b="1" dirty="0">
                <a:latin typeface="Segoe UI" panose="020B0502040204020203" pitchFamily="34" charset="0"/>
                <a:cs typeface="Segoe UI" panose="020B0502040204020203" pitchFamily="34" charset="0"/>
              </a:rPr>
              <a:t>ia</a:t>
            </a:r>
            <a:r>
              <a:rPr lang="en-US" sz="2000" b="1" dirty="0">
                <a:latin typeface="Segoe UI" panose="020B0502040204020203" pitchFamily="34" charset="0"/>
                <a:cs typeface="Segoe UI" panose="020B0502040204020203" pitchFamily="34" charset="0"/>
              </a:rPr>
              <a:t>V</a:t>
            </a:r>
            <a:r>
              <a:rPr lang="vi-VN" sz="2000" b="1" dirty="0">
                <a:latin typeface="Segoe UI" panose="020B0502040204020203" pitchFamily="34" charset="0"/>
                <a:cs typeface="Segoe UI" panose="020B0502040204020203" pitchFamily="34" charset="0"/>
              </a:rPr>
              <a:t>e)</a:t>
            </a:r>
            <a:r>
              <a:rPr lang="vi-VN" sz="2000" dirty="0">
                <a:latin typeface="Segoe UI" panose="020B0502040204020203" pitchFamily="34" charset="0"/>
                <a:cs typeface="Segoe UI" panose="020B0502040204020203" pitchFamily="34" charset="0"/>
              </a:rPr>
              <a:t> </a:t>
            </a:r>
            <a:r>
              <a:rPr lang="vi-VN"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endPar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3"/>
          <p:cNvSpPr txBox="1">
            <a:spLocks noGrp="1"/>
          </p:cNvSpPr>
          <p:nvPr>
            <p:ph type="title"/>
          </p:nvPr>
        </p:nvSpPr>
        <p:spPr>
          <a:xfrm>
            <a:off x="635479" y="330621"/>
            <a:ext cx="10921042" cy="82531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1238F"/>
              </a:buClr>
              <a:buSzPts val="4000"/>
              <a:buFont typeface="Quattrocento Sans" panose="020B0502050000020003"/>
              <a:buNone/>
            </a:pP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Viết</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các</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biểu</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thức</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đại</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số</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quan</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hệ</a:t>
            </a:r>
            <a:endParaRPr dirty="0">
              <a:latin typeface="Segoe UI" panose="020B0502040204020203" pitchFamily="34" charset="0"/>
              <a:cs typeface="Segoe UI" panose="020B0502040204020203" pitchFamily="34" charset="0"/>
            </a:endParaRPr>
          </a:p>
        </p:txBody>
      </p:sp>
      <p:sp>
        <p:nvSpPr>
          <p:cNvPr id="123" name="Google Shape;123;p3"/>
          <p:cNvSpPr txBox="1">
            <a:spLocks noGrp="1"/>
          </p:cNvSpPr>
          <p:nvPr>
            <p:ph type="sldNum" idx="12"/>
          </p:nvPr>
        </p:nvSpPr>
        <p:spPr>
          <a:xfrm>
            <a:off x="4724400" y="6527379"/>
            <a:ext cx="2743200" cy="330621"/>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vi-VN" sz="1600" b="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fld>
            <a:endParaRPr sz="16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endParaRPr>
          </a:p>
        </p:txBody>
      </p:sp>
      <p:pic>
        <p:nvPicPr>
          <p:cNvPr id="124" name="Google Shape;124;p3"/>
          <p:cNvPicPr preferRelativeResize="0"/>
          <p:nvPr/>
        </p:nvPicPr>
        <p:blipFill rotWithShape="1">
          <a:blip r:embed="rId1"/>
          <a:srcRect/>
          <a:stretch>
            <a:fillRect/>
          </a:stretch>
        </p:blipFill>
        <p:spPr>
          <a:xfrm>
            <a:off x="9911750" y="4651893"/>
            <a:ext cx="1900257" cy="1869558"/>
          </a:xfrm>
          <a:prstGeom prst="rect">
            <a:avLst/>
          </a:prstGeom>
          <a:noFill/>
          <a:ln>
            <a:noFill/>
          </a:ln>
        </p:spPr>
      </p:pic>
      <p:sp>
        <p:nvSpPr>
          <p:cNvPr id="4" name="TextBox 3"/>
          <p:cNvSpPr txBox="1"/>
          <p:nvPr/>
        </p:nvSpPr>
        <p:spPr>
          <a:xfrm>
            <a:off x="635479" y="3520972"/>
            <a:ext cx="10580030" cy="646331"/>
          </a:xfrm>
          <a:prstGeom prst="rect">
            <a:avLst/>
          </a:prstGeom>
          <a:noFill/>
        </p:spPr>
        <p:txBody>
          <a:bodyPr wrap="square">
            <a:spAutoFit/>
          </a:bodyPr>
          <a:lstStyle/>
          <a:p>
            <a:pPr algn="just"/>
            <a:r>
              <a:rPr lang="en-US" sz="1800" b="1" dirty="0">
                <a:solidFill>
                  <a:srgbClr val="FF0000"/>
                </a:solidFill>
                <a:latin typeface="Segoe UI" panose="020B0502040204020203" pitchFamily="34" charset="0"/>
                <a:cs typeface="Segoe UI" panose="020B0502040204020203" pitchFamily="34" charset="0"/>
              </a:rPr>
              <a:t>1. </a:t>
            </a:r>
            <a:r>
              <a:rPr lang="vi-VN" sz="1800" b="1" dirty="0">
                <a:solidFill>
                  <a:srgbClr val="FF0000"/>
                </a:solidFill>
                <a:latin typeface="Segoe UI" panose="020B0502040204020203" pitchFamily="34" charset="0"/>
                <a:cs typeface="Segoe UI" panose="020B0502040204020203" pitchFamily="34" charset="0"/>
              </a:rPr>
              <a:t>Liệt kê </a:t>
            </a:r>
            <a:r>
              <a:rPr lang="en-US" sz="1800" b="1" dirty="0" err="1">
                <a:solidFill>
                  <a:srgbClr val="FF0000"/>
                </a:solidFill>
                <a:latin typeface="Segoe UI" panose="020B0502040204020203" pitchFamily="34" charset="0"/>
                <a:cs typeface="Segoe UI" panose="020B0502040204020203" pitchFamily="34" charset="0"/>
              </a:rPr>
              <a:t>MaTuyen</a:t>
            </a:r>
            <a:r>
              <a:rPr lang="vi-VN" sz="1800" b="1" dirty="0">
                <a:solidFill>
                  <a:srgbClr val="FF0000"/>
                </a:solidFill>
                <a:latin typeface="Segoe UI" panose="020B0502040204020203" pitchFamily="34" charset="0"/>
                <a:cs typeface="Segoe UI" panose="020B0502040204020203" pitchFamily="34" charset="0"/>
              </a:rPr>
              <a:t>, </a:t>
            </a:r>
            <a:r>
              <a:rPr lang="en-US" sz="1800" b="1" dirty="0">
                <a:solidFill>
                  <a:srgbClr val="FF0000"/>
                </a:solidFill>
                <a:latin typeface="Segoe UI" panose="020B0502040204020203" pitchFamily="34" charset="0"/>
                <a:cs typeface="Segoe UI" panose="020B0502040204020203" pitchFamily="34" charset="0"/>
              </a:rPr>
              <a:t>G</a:t>
            </a:r>
            <a:r>
              <a:rPr lang="vi-VN" sz="1800" b="1" dirty="0">
                <a:solidFill>
                  <a:srgbClr val="FF0000"/>
                </a:solidFill>
                <a:latin typeface="Segoe UI" panose="020B0502040204020203" pitchFamily="34" charset="0"/>
                <a:cs typeface="Segoe UI" panose="020B0502040204020203" pitchFamily="34" charset="0"/>
              </a:rPr>
              <a:t>ia</a:t>
            </a:r>
            <a:r>
              <a:rPr lang="en-US" sz="1800" b="1" dirty="0">
                <a:solidFill>
                  <a:srgbClr val="FF0000"/>
                </a:solidFill>
                <a:latin typeface="Segoe UI" panose="020B0502040204020203" pitchFamily="34" charset="0"/>
                <a:cs typeface="Segoe UI" panose="020B0502040204020203" pitchFamily="34" charset="0"/>
              </a:rPr>
              <a:t>T</a:t>
            </a:r>
            <a:r>
              <a:rPr lang="vi-VN" sz="1800" b="1" dirty="0">
                <a:solidFill>
                  <a:srgbClr val="FF0000"/>
                </a:solidFill>
                <a:latin typeface="Segoe UI" panose="020B0502040204020203" pitchFamily="34" charset="0"/>
                <a:cs typeface="Segoe UI" panose="020B0502040204020203" pitchFamily="34" charset="0"/>
              </a:rPr>
              <a:t>uyen của những tuyến xe xuất phát từ bến đầu là ‘TPHCM’ và kết thúc ở bến cuối là ‘</a:t>
            </a:r>
            <a:r>
              <a:rPr lang="en-US" sz="1800" b="1" dirty="0" err="1">
                <a:solidFill>
                  <a:srgbClr val="FF0000"/>
                </a:solidFill>
                <a:latin typeface="Segoe UI" panose="020B0502040204020203" pitchFamily="34" charset="0"/>
                <a:cs typeface="Segoe UI" panose="020B0502040204020203" pitchFamily="34" charset="0"/>
              </a:rPr>
              <a:t>LongAn</a:t>
            </a:r>
            <a:r>
              <a:rPr lang="vi-VN" sz="1800" b="1" dirty="0">
                <a:solidFill>
                  <a:srgbClr val="FF0000"/>
                </a:solidFill>
                <a:latin typeface="Segoe UI" panose="020B0502040204020203" pitchFamily="34" charset="0"/>
                <a:cs typeface="Segoe UI" panose="020B0502040204020203" pitchFamily="34" charset="0"/>
              </a:rPr>
              <a:t>’</a:t>
            </a:r>
            <a:r>
              <a:rPr lang="en-US" sz="1800" b="1" dirty="0">
                <a:solidFill>
                  <a:srgbClr val="FF0000"/>
                </a:solidFill>
                <a:latin typeface="Segoe UI" panose="020B0502040204020203" pitchFamily="34" charset="0"/>
                <a:cs typeface="Segoe UI" panose="020B0502040204020203" pitchFamily="34" charset="0"/>
              </a:rPr>
              <a:t>.</a:t>
            </a:r>
            <a:r>
              <a:rPr lang="vi-VN" sz="1800" b="1" dirty="0">
                <a:solidFill>
                  <a:srgbClr val="FF0000"/>
                </a:solidFill>
                <a:latin typeface="Segoe UI" panose="020B0502040204020203" pitchFamily="34" charset="0"/>
                <a:cs typeface="Segoe UI" panose="020B0502040204020203" pitchFamily="34" charset="0"/>
              </a:rPr>
              <a:t> </a:t>
            </a:r>
            <a:endParaRPr lang="en-US" sz="1800" b="1" dirty="0">
              <a:solidFill>
                <a:srgbClr val="FF0000"/>
              </a:solidFill>
              <a:latin typeface="Segoe UI" panose="020B0502040204020203" pitchFamily="34" charset="0"/>
              <a:cs typeface="Segoe UI" panose="020B0502040204020203" pitchFamily="34" charset="0"/>
            </a:endParaRPr>
          </a:p>
        </p:txBody>
      </p:sp>
      <p:sp>
        <p:nvSpPr>
          <p:cNvPr id="5" name="TextBox 4"/>
          <p:cNvSpPr txBox="1"/>
          <p:nvPr/>
        </p:nvSpPr>
        <p:spPr>
          <a:xfrm>
            <a:off x="635478" y="4855656"/>
            <a:ext cx="10580031" cy="646331"/>
          </a:xfrm>
          <a:prstGeom prst="rect">
            <a:avLst/>
          </a:prstGeom>
          <a:noFill/>
        </p:spPr>
        <p:txBody>
          <a:bodyPr wrap="square">
            <a:spAutoFit/>
          </a:bodyPr>
          <a:lstStyle/>
          <a:p>
            <a:pPr algn="just"/>
            <a:r>
              <a:rPr lang="en-US" sz="1800" b="1" dirty="0">
                <a:solidFill>
                  <a:srgbClr val="FF0000"/>
                </a:solidFill>
                <a:latin typeface="Segoe UI" panose="020B0502040204020203" pitchFamily="34" charset="0"/>
                <a:cs typeface="Segoe UI" panose="020B0502040204020203" pitchFamily="34" charset="0"/>
              </a:rPr>
              <a:t>2. </a:t>
            </a:r>
            <a:r>
              <a:rPr lang="vi-VN" sz="1800" b="1" dirty="0">
                <a:solidFill>
                  <a:srgbClr val="FF0000"/>
                </a:solidFill>
                <a:latin typeface="Segoe UI" panose="020B0502040204020203" pitchFamily="34" charset="0"/>
                <a:cs typeface="Segoe UI" panose="020B0502040204020203" pitchFamily="34" charset="0"/>
              </a:rPr>
              <a:t>Cho ra danh sách khách hàng (</a:t>
            </a:r>
            <a:r>
              <a:rPr lang="en-US" sz="1800" b="1" dirty="0" err="1">
                <a:solidFill>
                  <a:srgbClr val="FF0000"/>
                </a:solidFill>
                <a:latin typeface="Segoe UI" panose="020B0502040204020203" pitchFamily="34" charset="0"/>
                <a:cs typeface="Segoe UI" panose="020B0502040204020203" pitchFamily="34" charset="0"/>
              </a:rPr>
              <a:t>HoTen</a:t>
            </a:r>
            <a:r>
              <a:rPr lang="vi-VN" sz="1800" b="1" dirty="0">
                <a:solidFill>
                  <a:srgbClr val="FF0000"/>
                </a:solidFill>
                <a:latin typeface="Segoe UI" panose="020B0502040204020203" pitchFamily="34" charset="0"/>
                <a:cs typeface="Segoe UI" panose="020B0502040204020203" pitchFamily="34" charset="0"/>
              </a:rPr>
              <a:t>) mua vé tuyến có bến đầu là ‘TPHCM’ và bến cuối là ‘</a:t>
            </a:r>
            <a:r>
              <a:rPr lang="en-US" sz="1800" b="1" dirty="0" err="1">
                <a:solidFill>
                  <a:srgbClr val="FF0000"/>
                </a:solidFill>
                <a:latin typeface="Segoe UI" panose="020B0502040204020203" pitchFamily="34" charset="0"/>
                <a:cs typeface="Segoe UI" panose="020B0502040204020203" pitchFamily="34" charset="0"/>
              </a:rPr>
              <a:t>CanTho</a:t>
            </a:r>
            <a:r>
              <a:rPr lang="vi-VN" sz="1800" b="1" dirty="0">
                <a:solidFill>
                  <a:srgbClr val="FF0000"/>
                </a:solidFill>
                <a:latin typeface="Segoe UI" panose="020B0502040204020203" pitchFamily="34" charset="0"/>
                <a:cs typeface="Segoe UI" panose="020B0502040204020203" pitchFamily="34" charset="0"/>
              </a:rPr>
              <a:t>’ vào ngày ’</a:t>
            </a:r>
            <a:r>
              <a:rPr lang="en-US" sz="1800" b="1" dirty="0">
                <a:solidFill>
                  <a:srgbClr val="FF0000"/>
                </a:solidFill>
                <a:latin typeface="Segoe UI" panose="020B0502040204020203" pitchFamily="34" charset="0"/>
                <a:cs typeface="Segoe UI" panose="020B0502040204020203" pitchFamily="34" charset="0"/>
              </a:rPr>
              <a:t> 24</a:t>
            </a:r>
            <a:r>
              <a:rPr lang="vi-VN" sz="1800" b="1" dirty="0">
                <a:solidFill>
                  <a:srgbClr val="FF0000"/>
                </a:solidFill>
                <a:latin typeface="Segoe UI" panose="020B0502040204020203" pitchFamily="34" charset="0"/>
                <a:cs typeface="Segoe UI" panose="020B0502040204020203" pitchFamily="34" charset="0"/>
              </a:rPr>
              <a:t>/</a:t>
            </a:r>
            <a:r>
              <a:rPr lang="en-US" sz="1800" b="1" dirty="0">
                <a:solidFill>
                  <a:srgbClr val="FF0000"/>
                </a:solidFill>
                <a:latin typeface="Segoe UI" panose="020B0502040204020203" pitchFamily="34" charset="0"/>
                <a:cs typeface="Segoe UI" panose="020B0502040204020203" pitchFamily="34" charset="0"/>
              </a:rPr>
              <a:t>09</a:t>
            </a:r>
            <a:r>
              <a:rPr lang="vi-VN" sz="1800" b="1" dirty="0">
                <a:solidFill>
                  <a:srgbClr val="FF0000"/>
                </a:solidFill>
                <a:latin typeface="Segoe UI" panose="020B0502040204020203" pitchFamily="34" charset="0"/>
                <a:cs typeface="Segoe UI" panose="020B0502040204020203" pitchFamily="34" charset="0"/>
              </a:rPr>
              <a:t>/20</a:t>
            </a:r>
            <a:r>
              <a:rPr lang="en-US" sz="1800" b="1" dirty="0">
                <a:solidFill>
                  <a:srgbClr val="FF0000"/>
                </a:solidFill>
                <a:latin typeface="Segoe UI" panose="020B0502040204020203" pitchFamily="34" charset="0"/>
                <a:cs typeface="Segoe UI" panose="020B0502040204020203" pitchFamily="34" charset="0"/>
              </a:rPr>
              <a:t>22’.</a:t>
            </a:r>
            <a:endParaRPr lang="en-US" sz="1800" b="1" dirty="0">
              <a:solidFill>
                <a:srgbClr val="FF0000"/>
              </a:solidFill>
              <a:latin typeface="Segoe UI" panose="020B0502040204020203" pitchFamily="34" charset="0"/>
              <a:cs typeface="Segoe UI" panose="020B0502040204020203" pitchFamily="34" charset="0"/>
            </a:endParaRPr>
          </a:p>
        </p:txBody>
      </p:sp>
      <p:graphicFrame>
        <p:nvGraphicFramePr>
          <p:cNvPr id="6" name="Object 5"/>
          <p:cNvGraphicFramePr>
            <a:graphicFrameLocks noChangeAspect="1"/>
          </p:cNvGraphicFramePr>
          <p:nvPr/>
        </p:nvGraphicFramePr>
        <p:xfrm>
          <a:off x="635478" y="4268130"/>
          <a:ext cx="7010921" cy="506813"/>
        </p:xfrm>
        <a:graphic>
          <a:graphicData uri="http://schemas.openxmlformats.org/presentationml/2006/ole">
            <mc:AlternateContent xmlns:mc="http://schemas.openxmlformats.org/markup-compatibility/2006">
              <mc:Choice xmlns:v="urn:schemas-microsoft-com:vml" Requires="v">
                <p:oleObj spid="_x0000_s0" name="Equation" r:id="rId2" imgW="101193600" imgH="7315200" progId="Equation.DSMT4">
                  <p:embed/>
                </p:oleObj>
              </mc:Choice>
              <mc:Fallback>
                <p:oleObj name="Equation" r:id="rId2" imgW="101193600" imgH="7315200" progId="Equation.DSMT4">
                  <p:embed/>
                  <p:pic>
                    <p:nvPicPr>
                      <p:cNvPr id="0" name="Object 12"/>
                      <p:cNvPicPr/>
                      <p:nvPr/>
                    </p:nvPicPr>
                    <p:blipFill>
                      <a:blip r:embed="rId3"/>
                      <a:stretch>
                        <a:fillRect/>
                      </a:stretch>
                    </p:blipFill>
                    <p:spPr>
                      <a:xfrm>
                        <a:off x="635478" y="4268130"/>
                        <a:ext cx="7010921" cy="506813"/>
                      </a:xfrm>
                      <a:prstGeom prst="rect">
                        <a:avLst/>
                      </a:prstGeom>
                    </p:spPr>
                  </p:pic>
                </p:oleObj>
              </mc:Fallback>
            </mc:AlternateContent>
          </a:graphicData>
        </a:graphic>
      </p:graphicFrame>
      <p:sp>
        <p:nvSpPr>
          <p:cNvPr id="8" name="TextBox 7"/>
          <p:cNvSpPr txBox="1"/>
          <p:nvPr/>
        </p:nvSpPr>
        <p:spPr>
          <a:xfrm>
            <a:off x="635479" y="1113573"/>
            <a:ext cx="8610122" cy="2189446"/>
          </a:xfrm>
          <a:prstGeom prst="rect">
            <a:avLst/>
          </a:prstGeom>
          <a:noFill/>
          <a:ln w="19050">
            <a:solidFill>
              <a:srgbClr val="00B0F0"/>
            </a:solidFill>
          </a:ln>
        </p:spPr>
        <p:txBody>
          <a:bodyPr wrap="square">
            <a:spAutoFit/>
          </a:bodyPr>
          <a:lstStyle/>
          <a:p>
            <a:pPr algn="just"/>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BÀI TẬP 3:</a:t>
            </a:r>
            <a:r>
              <a:rPr lang="en-US" sz="2000" dirty="0">
                <a:latin typeface="Segoe UI" panose="020B0502040204020203" pitchFamily="34" charset="0"/>
                <a:cs typeface="Segoe UI" panose="020B0502040204020203" pitchFamily="34" charset="0"/>
              </a:rPr>
              <a:t> </a:t>
            </a:r>
            <a:r>
              <a:rPr lang="vi-VN"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Cho lược đồ cơ sở dữ liệu quan hệ “Quản lý vé xe” như sau:</a:t>
            </a:r>
            <a:endPar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a:p>
            <a:pPr algn="just">
              <a:lnSpc>
                <a:spcPct val="150000"/>
              </a:lnSpc>
            </a:pPr>
            <a:r>
              <a:rPr lang="vi-VN" sz="2000" b="1" dirty="0">
                <a:latin typeface="Segoe UI" panose="020B0502040204020203" pitchFamily="34" charset="0"/>
                <a:cs typeface="Segoe UI" panose="020B0502040204020203" pitchFamily="34" charset="0"/>
              </a:rPr>
              <a:t>XE (</a:t>
            </a:r>
            <a:r>
              <a:rPr lang="en-US" sz="2000" b="1" u="sng" dirty="0">
                <a:latin typeface="Segoe UI" panose="020B0502040204020203" pitchFamily="34" charset="0"/>
                <a:cs typeface="Segoe UI" panose="020B0502040204020203" pitchFamily="34" charset="0"/>
              </a:rPr>
              <a:t>M</a:t>
            </a:r>
            <a:r>
              <a:rPr lang="vi-VN" sz="2000" b="1" u="sng" dirty="0">
                <a:latin typeface="Segoe UI" panose="020B0502040204020203" pitchFamily="34" charset="0"/>
                <a:cs typeface="Segoe UI" panose="020B0502040204020203" pitchFamily="34" charset="0"/>
              </a:rPr>
              <a:t>a</a:t>
            </a:r>
            <a:r>
              <a:rPr lang="en-US" sz="2000" b="1" u="sng" dirty="0">
                <a:latin typeface="Segoe UI" panose="020B0502040204020203" pitchFamily="34" charset="0"/>
                <a:cs typeface="Segoe UI" panose="020B0502040204020203" pitchFamily="34" charset="0"/>
              </a:rPr>
              <a:t>X</a:t>
            </a:r>
            <a:r>
              <a:rPr lang="vi-VN" sz="2000" b="1" u="sng" dirty="0">
                <a:latin typeface="Segoe UI" panose="020B0502040204020203" pitchFamily="34" charset="0"/>
                <a:cs typeface="Segoe UI" panose="020B0502040204020203" pitchFamily="34" charset="0"/>
              </a:rPr>
              <a:t>e</a:t>
            </a:r>
            <a:r>
              <a:rPr lang="vi-VN" sz="2000" b="1" dirty="0">
                <a:latin typeface="Segoe UI" panose="020B0502040204020203" pitchFamily="34" charset="0"/>
                <a:cs typeface="Segoe UI" panose="020B0502040204020203" pitchFamily="34" charset="0"/>
              </a:rPr>
              <a:t>, </a:t>
            </a:r>
            <a:r>
              <a:rPr lang="en-US" sz="2000" b="1" dirty="0">
                <a:latin typeface="Segoe UI" panose="020B0502040204020203" pitchFamily="34" charset="0"/>
                <a:cs typeface="Segoe UI" panose="020B0502040204020203" pitchFamily="34" charset="0"/>
              </a:rPr>
              <a:t>B</a:t>
            </a:r>
            <a:r>
              <a:rPr lang="vi-VN" sz="2000" b="1" dirty="0">
                <a:latin typeface="Segoe UI" panose="020B0502040204020203" pitchFamily="34" charset="0"/>
                <a:cs typeface="Segoe UI" panose="020B0502040204020203" pitchFamily="34" charset="0"/>
              </a:rPr>
              <a:t>ien</a:t>
            </a:r>
            <a:r>
              <a:rPr lang="en-US" sz="2000" b="1" dirty="0">
                <a:latin typeface="Segoe UI" panose="020B0502040204020203" pitchFamily="34" charset="0"/>
                <a:cs typeface="Segoe UI" panose="020B0502040204020203" pitchFamily="34" charset="0"/>
              </a:rPr>
              <a:t>KS</a:t>
            </a:r>
            <a:r>
              <a:rPr lang="vi-VN" sz="2000" b="1" dirty="0">
                <a:latin typeface="Segoe UI" panose="020B0502040204020203" pitchFamily="34" charset="0"/>
                <a:cs typeface="Segoe UI" panose="020B0502040204020203" pitchFamily="34" charset="0"/>
              </a:rPr>
              <a:t>, </a:t>
            </a:r>
            <a:r>
              <a:rPr lang="en-US" sz="2000" b="1" dirty="0">
                <a:latin typeface="Segoe UI" panose="020B0502040204020203" pitchFamily="34" charset="0"/>
                <a:cs typeface="Segoe UI" panose="020B0502040204020203" pitchFamily="34" charset="0"/>
              </a:rPr>
              <a:t>M</a:t>
            </a:r>
            <a:r>
              <a:rPr lang="vi-VN" sz="2000" b="1" dirty="0">
                <a:latin typeface="Segoe UI" panose="020B0502040204020203" pitchFamily="34" charset="0"/>
                <a:cs typeface="Segoe UI" panose="020B0502040204020203" pitchFamily="34" charset="0"/>
              </a:rPr>
              <a:t>a</a:t>
            </a:r>
            <a:r>
              <a:rPr lang="en-US" sz="2000" b="1" dirty="0">
                <a:latin typeface="Segoe UI" panose="020B0502040204020203" pitchFamily="34" charset="0"/>
                <a:cs typeface="Segoe UI" panose="020B0502040204020203" pitchFamily="34" charset="0"/>
              </a:rPr>
              <a:t>T</a:t>
            </a:r>
            <a:r>
              <a:rPr lang="vi-VN" sz="2000" b="1" dirty="0">
                <a:latin typeface="Segoe UI" panose="020B0502040204020203" pitchFamily="34" charset="0"/>
                <a:cs typeface="Segoe UI" panose="020B0502040204020203" pitchFamily="34" charset="0"/>
              </a:rPr>
              <a:t>uyen, </a:t>
            </a:r>
            <a:r>
              <a:rPr lang="en-US" sz="2000" b="1" dirty="0">
                <a:latin typeface="Segoe UI" panose="020B0502040204020203" pitchFamily="34" charset="0"/>
                <a:cs typeface="Segoe UI" panose="020B0502040204020203" pitchFamily="34" charset="0"/>
              </a:rPr>
              <a:t>S</a:t>
            </a:r>
            <a:r>
              <a:rPr lang="vi-VN" sz="2000" b="1" dirty="0">
                <a:latin typeface="Segoe UI" panose="020B0502040204020203" pitchFamily="34" charset="0"/>
                <a:cs typeface="Segoe UI" panose="020B0502040204020203" pitchFamily="34" charset="0"/>
              </a:rPr>
              <a:t>o</a:t>
            </a:r>
            <a:r>
              <a:rPr lang="en-US" sz="2000" b="1" dirty="0">
                <a:latin typeface="Segoe UI" panose="020B0502040204020203" pitchFamily="34" charset="0"/>
                <a:cs typeface="Segoe UI" panose="020B0502040204020203" pitchFamily="34" charset="0"/>
              </a:rPr>
              <a:t>G</a:t>
            </a:r>
            <a:r>
              <a:rPr lang="vi-VN" sz="2000" b="1" dirty="0">
                <a:latin typeface="Segoe UI" panose="020B0502040204020203" pitchFamily="34" charset="0"/>
                <a:cs typeface="Segoe UI" panose="020B0502040204020203" pitchFamily="34" charset="0"/>
              </a:rPr>
              <a:t>heT1, </a:t>
            </a:r>
            <a:r>
              <a:rPr lang="en-US" sz="2000" b="1" dirty="0">
                <a:latin typeface="Segoe UI" panose="020B0502040204020203" pitchFamily="34" charset="0"/>
                <a:cs typeface="Segoe UI" panose="020B0502040204020203" pitchFamily="34" charset="0"/>
              </a:rPr>
              <a:t>S</a:t>
            </a:r>
            <a:r>
              <a:rPr lang="vi-VN" sz="2000" b="1" dirty="0">
                <a:latin typeface="Segoe UI" panose="020B0502040204020203" pitchFamily="34" charset="0"/>
                <a:cs typeface="Segoe UI" panose="020B0502040204020203" pitchFamily="34" charset="0"/>
              </a:rPr>
              <a:t>o</a:t>
            </a:r>
            <a:r>
              <a:rPr lang="en-US" sz="2000" b="1" dirty="0">
                <a:latin typeface="Segoe UI" panose="020B0502040204020203" pitchFamily="34" charset="0"/>
                <a:cs typeface="Segoe UI" panose="020B0502040204020203" pitchFamily="34" charset="0"/>
              </a:rPr>
              <a:t>G</a:t>
            </a:r>
            <a:r>
              <a:rPr lang="vi-VN" sz="2000" b="1" dirty="0">
                <a:latin typeface="Segoe UI" panose="020B0502040204020203" pitchFamily="34" charset="0"/>
                <a:cs typeface="Segoe UI" panose="020B0502040204020203" pitchFamily="34" charset="0"/>
              </a:rPr>
              <a:t>heT2) </a:t>
            </a:r>
            <a:endParaRPr lang="en-US" sz="2000" b="1" dirty="0">
              <a:latin typeface="Segoe UI" panose="020B0502040204020203" pitchFamily="34" charset="0"/>
              <a:cs typeface="Segoe UI" panose="020B0502040204020203" pitchFamily="34" charset="0"/>
            </a:endParaRPr>
          </a:p>
          <a:p>
            <a:pPr algn="just">
              <a:lnSpc>
                <a:spcPct val="150000"/>
              </a:lnSpc>
            </a:pPr>
            <a:r>
              <a:rPr lang="vi-VN" sz="2000" b="1" dirty="0">
                <a:latin typeface="Segoe UI" panose="020B0502040204020203" pitchFamily="34" charset="0"/>
                <a:cs typeface="Segoe UI" panose="020B0502040204020203" pitchFamily="34" charset="0"/>
              </a:rPr>
              <a:t>TUYEN (</a:t>
            </a:r>
            <a:r>
              <a:rPr lang="en-US" sz="2000" b="1" u="sng" dirty="0">
                <a:latin typeface="Segoe UI" panose="020B0502040204020203" pitchFamily="34" charset="0"/>
                <a:cs typeface="Segoe UI" panose="020B0502040204020203" pitchFamily="34" charset="0"/>
              </a:rPr>
              <a:t>M</a:t>
            </a:r>
            <a:r>
              <a:rPr lang="vi-VN" sz="2000" b="1" u="sng" dirty="0">
                <a:latin typeface="Segoe UI" panose="020B0502040204020203" pitchFamily="34" charset="0"/>
                <a:cs typeface="Segoe UI" panose="020B0502040204020203" pitchFamily="34" charset="0"/>
              </a:rPr>
              <a:t>a</a:t>
            </a:r>
            <a:r>
              <a:rPr lang="en-US" sz="2000" b="1" u="sng" dirty="0">
                <a:latin typeface="Segoe UI" panose="020B0502040204020203" pitchFamily="34" charset="0"/>
                <a:cs typeface="Segoe UI" panose="020B0502040204020203" pitchFamily="34" charset="0"/>
              </a:rPr>
              <a:t>T</a:t>
            </a:r>
            <a:r>
              <a:rPr lang="vi-VN" sz="2000" b="1" u="sng" dirty="0">
                <a:latin typeface="Segoe UI" panose="020B0502040204020203" pitchFamily="34" charset="0"/>
                <a:cs typeface="Segoe UI" panose="020B0502040204020203" pitchFamily="34" charset="0"/>
              </a:rPr>
              <a:t>uyen</a:t>
            </a:r>
            <a:r>
              <a:rPr lang="vi-VN" sz="2000" b="1" dirty="0">
                <a:latin typeface="Segoe UI" panose="020B0502040204020203" pitchFamily="34" charset="0"/>
                <a:cs typeface="Segoe UI" panose="020B0502040204020203" pitchFamily="34" charset="0"/>
              </a:rPr>
              <a:t>, </a:t>
            </a:r>
            <a:r>
              <a:rPr lang="en-US" sz="2000" b="1" dirty="0">
                <a:latin typeface="Segoe UI" panose="020B0502040204020203" pitchFamily="34" charset="0"/>
                <a:cs typeface="Segoe UI" panose="020B0502040204020203" pitchFamily="34" charset="0"/>
              </a:rPr>
              <a:t>B</a:t>
            </a:r>
            <a:r>
              <a:rPr lang="vi-VN" sz="2000" b="1" dirty="0">
                <a:latin typeface="Segoe UI" panose="020B0502040204020203" pitchFamily="34" charset="0"/>
                <a:cs typeface="Segoe UI" panose="020B0502040204020203" pitchFamily="34" charset="0"/>
              </a:rPr>
              <a:t>en</a:t>
            </a:r>
            <a:r>
              <a:rPr lang="en-US" sz="2000" b="1" dirty="0">
                <a:latin typeface="Segoe UI" panose="020B0502040204020203" pitchFamily="34" charset="0"/>
                <a:cs typeface="Segoe UI" panose="020B0502040204020203" pitchFamily="34" charset="0"/>
              </a:rPr>
              <a:t>D</a:t>
            </a:r>
            <a:r>
              <a:rPr lang="vi-VN" sz="2000" b="1" dirty="0">
                <a:latin typeface="Segoe UI" panose="020B0502040204020203" pitchFamily="34" charset="0"/>
                <a:cs typeface="Segoe UI" panose="020B0502040204020203" pitchFamily="34" charset="0"/>
              </a:rPr>
              <a:t>au, </a:t>
            </a:r>
            <a:r>
              <a:rPr lang="en-US" sz="2000" b="1" dirty="0">
                <a:latin typeface="Segoe UI" panose="020B0502040204020203" pitchFamily="34" charset="0"/>
                <a:cs typeface="Segoe UI" panose="020B0502040204020203" pitchFamily="34" charset="0"/>
              </a:rPr>
              <a:t>B</a:t>
            </a:r>
            <a:r>
              <a:rPr lang="vi-VN" sz="2000" b="1" dirty="0">
                <a:latin typeface="Segoe UI" panose="020B0502040204020203" pitchFamily="34" charset="0"/>
                <a:cs typeface="Segoe UI" panose="020B0502040204020203" pitchFamily="34" charset="0"/>
              </a:rPr>
              <a:t>en</a:t>
            </a:r>
            <a:r>
              <a:rPr lang="en-US" sz="2000" b="1" dirty="0">
                <a:latin typeface="Segoe UI" panose="020B0502040204020203" pitchFamily="34" charset="0"/>
                <a:cs typeface="Segoe UI" panose="020B0502040204020203" pitchFamily="34" charset="0"/>
              </a:rPr>
              <a:t>C</a:t>
            </a:r>
            <a:r>
              <a:rPr lang="vi-VN" sz="2000" b="1" dirty="0">
                <a:latin typeface="Segoe UI" panose="020B0502040204020203" pitchFamily="34" charset="0"/>
                <a:cs typeface="Segoe UI" panose="020B0502040204020203" pitchFamily="34" charset="0"/>
              </a:rPr>
              <a:t>uoi, </a:t>
            </a:r>
            <a:r>
              <a:rPr lang="en-US" sz="2000" b="1" dirty="0">
                <a:latin typeface="Segoe UI" panose="020B0502040204020203" pitchFamily="34" charset="0"/>
                <a:cs typeface="Segoe UI" panose="020B0502040204020203" pitchFamily="34" charset="0"/>
              </a:rPr>
              <a:t>G</a:t>
            </a:r>
            <a:r>
              <a:rPr lang="vi-VN" sz="2000" b="1" dirty="0">
                <a:latin typeface="Segoe UI" panose="020B0502040204020203" pitchFamily="34" charset="0"/>
                <a:cs typeface="Segoe UI" panose="020B0502040204020203" pitchFamily="34" charset="0"/>
              </a:rPr>
              <a:t>ia</a:t>
            </a:r>
            <a:r>
              <a:rPr lang="en-US" sz="2000" b="1" dirty="0">
                <a:latin typeface="Segoe UI" panose="020B0502040204020203" pitchFamily="34" charset="0"/>
                <a:cs typeface="Segoe UI" panose="020B0502040204020203" pitchFamily="34" charset="0"/>
              </a:rPr>
              <a:t>T</a:t>
            </a:r>
            <a:r>
              <a:rPr lang="vi-VN" sz="2000" b="1" dirty="0">
                <a:latin typeface="Segoe UI" panose="020B0502040204020203" pitchFamily="34" charset="0"/>
                <a:cs typeface="Segoe UI" panose="020B0502040204020203" pitchFamily="34" charset="0"/>
              </a:rPr>
              <a:t>uyen, </a:t>
            </a:r>
            <a:r>
              <a:rPr lang="en-US" sz="2000" b="1" dirty="0">
                <a:latin typeface="Segoe UI" panose="020B0502040204020203" pitchFamily="34" charset="0"/>
                <a:cs typeface="Segoe UI" panose="020B0502040204020203" pitchFamily="34" charset="0"/>
              </a:rPr>
              <a:t>T</a:t>
            </a:r>
            <a:r>
              <a:rPr lang="vi-VN" sz="2000" b="1" dirty="0">
                <a:latin typeface="Segoe UI" panose="020B0502040204020203" pitchFamily="34" charset="0"/>
                <a:cs typeface="Segoe UI" panose="020B0502040204020203" pitchFamily="34" charset="0"/>
              </a:rPr>
              <a:t>hoi</a:t>
            </a:r>
            <a:r>
              <a:rPr lang="en-US" sz="2000" b="1" dirty="0">
                <a:latin typeface="Segoe UI" panose="020B0502040204020203" pitchFamily="34" charset="0"/>
                <a:cs typeface="Segoe UI" panose="020B0502040204020203" pitchFamily="34" charset="0"/>
              </a:rPr>
              <a:t>G</a:t>
            </a:r>
            <a:r>
              <a:rPr lang="vi-VN" sz="2000" b="1" dirty="0">
                <a:latin typeface="Segoe UI" panose="020B0502040204020203" pitchFamily="34" charset="0"/>
                <a:cs typeface="Segoe UI" panose="020B0502040204020203" pitchFamily="34" charset="0"/>
              </a:rPr>
              <a:t>ian</a:t>
            </a:r>
            <a:r>
              <a:rPr lang="en-US" sz="2000" b="1" dirty="0">
                <a:latin typeface="Segoe UI" panose="020B0502040204020203" pitchFamily="34" charset="0"/>
                <a:cs typeface="Segoe UI" panose="020B0502040204020203" pitchFamily="34" charset="0"/>
              </a:rPr>
              <a:t>DK</a:t>
            </a:r>
            <a:r>
              <a:rPr lang="vi-VN" sz="2000" b="1" dirty="0">
                <a:latin typeface="Segoe UI" panose="020B0502040204020203" pitchFamily="34" charset="0"/>
                <a:cs typeface="Segoe UI" panose="020B0502040204020203" pitchFamily="34" charset="0"/>
              </a:rPr>
              <a:t>)</a:t>
            </a:r>
            <a:r>
              <a:rPr lang="vi-VN" sz="2000" dirty="0">
                <a:latin typeface="Segoe UI" panose="020B0502040204020203" pitchFamily="34" charset="0"/>
                <a:cs typeface="Segoe UI" panose="020B0502040204020203" pitchFamily="34" charset="0"/>
              </a:rPr>
              <a:t> </a:t>
            </a:r>
            <a:endParaRPr lang="en-US" sz="2000" dirty="0">
              <a:latin typeface="Segoe UI" panose="020B0502040204020203" pitchFamily="34" charset="0"/>
              <a:cs typeface="Segoe UI" panose="020B0502040204020203" pitchFamily="34" charset="0"/>
            </a:endParaRPr>
          </a:p>
          <a:p>
            <a:pPr algn="just">
              <a:lnSpc>
                <a:spcPct val="150000"/>
              </a:lnSpc>
            </a:pPr>
            <a:r>
              <a:rPr lang="vi-VN" sz="2000" b="1" dirty="0">
                <a:latin typeface="Segoe UI" panose="020B0502040204020203" pitchFamily="34" charset="0"/>
                <a:cs typeface="Segoe UI" panose="020B0502040204020203" pitchFamily="34" charset="0"/>
              </a:rPr>
              <a:t>KHACH (</a:t>
            </a:r>
            <a:r>
              <a:rPr lang="en-US" sz="2000" b="1" u="sng" dirty="0">
                <a:latin typeface="Segoe UI" panose="020B0502040204020203" pitchFamily="34" charset="0"/>
                <a:cs typeface="Segoe UI" panose="020B0502040204020203" pitchFamily="34" charset="0"/>
              </a:rPr>
              <a:t>M</a:t>
            </a:r>
            <a:r>
              <a:rPr lang="vi-VN" sz="2000" b="1" u="sng" dirty="0">
                <a:latin typeface="Segoe UI" panose="020B0502040204020203" pitchFamily="34" charset="0"/>
                <a:cs typeface="Segoe UI" panose="020B0502040204020203" pitchFamily="34" charset="0"/>
              </a:rPr>
              <a:t>a</a:t>
            </a:r>
            <a:r>
              <a:rPr lang="en-US" sz="2000" b="1" u="sng" dirty="0">
                <a:latin typeface="Segoe UI" panose="020B0502040204020203" pitchFamily="34" charset="0"/>
                <a:cs typeface="Segoe UI" panose="020B0502040204020203" pitchFamily="34" charset="0"/>
              </a:rPr>
              <a:t>HK</a:t>
            </a:r>
            <a:r>
              <a:rPr lang="vi-VN" sz="2000" b="1" dirty="0">
                <a:latin typeface="Segoe UI" panose="020B0502040204020203" pitchFamily="34" charset="0"/>
                <a:cs typeface="Segoe UI" panose="020B0502040204020203" pitchFamily="34" charset="0"/>
              </a:rPr>
              <a:t>, </a:t>
            </a:r>
            <a:r>
              <a:rPr lang="en-US" sz="2000" b="1" dirty="0">
                <a:latin typeface="Segoe UI" panose="020B0502040204020203" pitchFamily="34" charset="0"/>
                <a:cs typeface="Segoe UI" panose="020B0502040204020203" pitchFamily="34" charset="0"/>
              </a:rPr>
              <a:t>H</a:t>
            </a:r>
            <a:r>
              <a:rPr lang="vi-VN" sz="2000" b="1" dirty="0">
                <a:latin typeface="Segoe UI" panose="020B0502040204020203" pitchFamily="34" charset="0"/>
                <a:cs typeface="Segoe UI" panose="020B0502040204020203" pitchFamily="34" charset="0"/>
              </a:rPr>
              <a:t>o</a:t>
            </a:r>
            <a:r>
              <a:rPr lang="en-US" sz="2000" b="1" dirty="0">
                <a:latin typeface="Segoe UI" panose="020B0502040204020203" pitchFamily="34" charset="0"/>
                <a:cs typeface="Segoe UI" panose="020B0502040204020203" pitchFamily="34" charset="0"/>
              </a:rPr>
              <a:t>T</a:t>
            </a:r>
            <a:r>
              <a:rPr lang="vi-VN" sz="2000" b="1" dirty="0">
                <a:latin typeface="Segoe UI" panose="020B0502040204020203" pitchFamily="34" charset="0"/>
                <a:cs typeface="Segoe UI" panose="020B0502040204020203" pitchFamily="34" charset="0"/>
              </a:rPr>
              <a:t>en, </a:t>
            </a:r>
            <a:r>
              <a:rPr lang="en-US" sz="2000" b="1" dirty="0">
                <a:latin typeface="Segoe UI" panose="020B0502040204020203" pitchFamily="34" charset="0"/>
                <a:cs typeface="Segoe UI" panose="020B0502040204020203" pitchFamily="34" charset="0"/>
              </a:rPr>
              <a:t>G</a:t>
            </a:r>
            <a:r>
              <a:rPr lang="vi-VN" sz="2000" b="1" dirty="0">
                <a:latin typeface="Segoe UI" panose="020B0502040204020203" pitchFamily="34" charset="0"/>
                <a:cs typeface="Segoe UI" panose="020B0502040204020203" pitchFamily="34" charset="0"/>
              </a:rPr>
              <a:t>ioi</a:t>
            </a:r>
            <a:r>
              <a:rPr lang="en-US" sz="2000" b="1" dirty="0">
                <a:latin typeface="Segoe UI" panose="020B0502040204020203" pitchFamily="34" charset="0"/>
                <a:cs typeface="Segoe UI" panose="020B0502040204020203" pitchFamily="34" charset="0"/>
              </a:rPr>
              <a:t>T</a:t>
            </a:r>
            <a:r>
              <a:rPr lang="vi-VN" sz="2000" b="1" dirty="0">
                <a:latin typeface="Segoe UI" panose="020B0502040204020203" pitchFamily="34" charset="0"/>
                <a:cs typeface="Segoe UI" panose="020B0502040204020203" pitchFamily="34" charset="0"/>
              </a:rPr>
              <a:t>inh, </a:t>
            </a:r>
            <a:r>
              <a:rPr lang="en-US" sz="2000" b="1" dirty="0">
                <a:latin typeface="Segoe UI" panose="020B0502040204020203" pitchFamily="34" charset="0"/>
                <a:cs typeface="Segoe UI" panose="020B0502040204020203" pitchFamily="34" charset="0"/>
              </a:rPr>
              <a:t>CMND</a:t>
            </a:r>
            <a:r>
              <a:rPr lang="vi-VN" sz="2000" b="1" dirty="0">
                <a:latin typeface="Segoe UI" panose="020B0502040204020203" pitchFamily="34" charset="0"/>
                <a:cs typeface="Segoe UI" panose="020B0502040204020203" pitchFamily="34" charset="0"/>
              </a:rPr>
              <a:t>) </a:t>
            </a:r>
            <a:endParaRPr lang="en-US" sz="2000" b="1" dirty="0">
              <a:latin typeface="Segoe UI" panose="020B0502040204020203" pitchFamily="34" charset="0"/>
              <a:cs typeface="Segoe UI" panose="020B0502040204020203" pitchFamily="34" charset="0"/>
            </a:endParaRPr>
          </a:p>
          <a:p>
            <a:pPr algn="just">
              <a:lnSpc>
                <a:spcPct val="150000"/>
              </a:lnSpc>
            </a:pPr>
            <a:r>
              <a:rPr lang="vi-VN" sz="2000" b="1" dirty="0">
                <a:latin typeface="Segoe UI" panose="020B0502040204020203" pitchFamily="34" charset="0"/>
                <a:cs typeface="Segoe UI" panose="020B0502040204020203" pitchFamily="34" charset="0"/>
              </a:rPr>
              <a:t>VEXE (</a:t>
            </a:r>
            <a:r>
              <a:rPr lang="en-US" sz="2000" b="1" u="sng" dirty="0">
                <a:latin typeface="Segoe UI" panose="020B0502040204020203" pitchFamily="34" charset="0"/>
                <a:cs typeface="Segoe UI" panose="020B0502040204020203" pitchFamily="34" charset="0"/>
              </a:rPr>
              <a:t>M</a:t>
            </a:r>
            <a:r>
              <a:rPr lang="vi-VN" sz="2000" b="1" u="sng" dirty="0">
                <a:latin typeface="Segoe UI" panose="020B0502040204020203" pitchFamily="34" charset="0"/>
                <a:cs typeface="Segoe UI" panose="020B0502040204020203" pitchFamily="34" charset="0"/>
              </a:rPr>
              <a:t>a</a:t>
            </a:r>
            <a:r>
              <a:rPr lang="en-US" sz="2000" b="1" u="sng" dirty="0">
                <a:latin typeface="Segoe UI" panose="020B0502040204020203" pitchFamily="34" charset="0"/>
                <a:cs typeface="Segoe UI" panose="020B0502040204020203" pitchFamily="34" charset="0"/>
              </a:rPr>
              <a:t>T</a:t>
            </a:r>
            <a:r>
              <a:rPr lang="vi-VN" sz="2000" b="1" u="sng" dirty="0">
                <a:latin typeface="Segoe UI" panose="020B0502040204020203" pitchFamily="34" charset="0"/>
                <a:cs typeface="Segoe UI" panose="020B0502040204020203" pitchFamily="34" charset="0"/>
              </a:rPr>
              <a:t>uyen, </a:t>
            </a:r>
            <a:r>
              <a:rPr lang="en-US" sz="2000" b="1" u="sng" dirty="0">
                <a:latin typeface="Segoe UI" panose="020B0502040204020203" pitchFamily="34" charset="0"/>
                <a:cs typeface="Segoe UI" panose="020B0502040204020203" pitchFamily="34" charset="0"/>
              </a:rPr>
              <a:t>M</a:t>
            </a:r>
            <a:r>
              <a:rPr lang="vi-VN" sz="2000" b="1" u="sng" dirty="0">
                <a:latin typeface="Segoe UI" panose="020B0502040204020203" pitchFamily="34" charset="0"/>
                <a:cs typeface="Segoe UI" panose="020B0502040204020203" pitchFamily="34" charset="0"/>
              </a:rPr>
              <a:t>a</a:t>
            </a:r>
            <a:r>
              <a:rPr lang="en-US" sz="2000" b="1" u="sng" dirty="0">
                <a:latin typeface="Segoe UI" panose="020B0502040204020203" pitchFamily="34" charset="0"/>
                <a:cs typeface="Segoe UI" panose="020B0502040204020203" pitchFamily="34" charset="0"/>
              </a:rPr>
              <a:t>HK</a:t>
            </a:r>
            <a:r>
              <a:rPr lang="vi-VN" sz="2000" b="1" dirty="0">
                <a:latin typeface="Segoe UI" panose="020B0502040204020203" pitchFamily="34" charset="0"/>
                <a:cs typeface="Segoe UI" panose="020B0502040204020203" pitchFamily="34" charset="0"/>
              </a:rPr>
              <a:t>, </a:t>
            </a:r>
            <a:r>
              <a:rPr lang="en-US" sz="2000" b="1" dirty="0">
                <a:latin typeface="Segoe UI" panose="020B0502040204020203" pitchFamily="34" charset="0"/>
                <a:cs typeface="Segoe UI" panose="020B0502040204020203" pitchFamily="34" charset="0"/>
              </a:rPr>
              <a:t>N</a:t>
            </a:r>
            <a:r>
              <a:rPr lang="vi-VN" sz="2000" b="1" dirty="0">
                <a:latin typeface="Segoe UI" panose="020B0502040204020203" pitchFamily="34" charset="0"/>
                <a:cs typeface="Segoe UI" panose="020B0502040204020203" pitchFamily="34" charset="0"/>
              </a:rPr>
              <a:t>gay</a:t>
            </a:r>
            <a:r>
              <a:rPr lang="en-US" sz="2000" b="1" dirty="0">
                <a:latin typeface="Segoe UI" panose="020B0502040204020203" pitchFamily="34" charset="0"/>
                <a:cs typeface="Segoe UI" panose="020B0502040204020203" pitchFamily="34" charset="0"/>
              </a:rPr>
              <a:t>M</a:t>
            </a:r>
            <a:r>
              <a:rPr lang="vi-VN" sz="2000" b="1" dirty="0">
                <a:latin typeface="Segoe UI" panose="020B0502040204020203" pitchFamily="34" charset="0"/>
                <a:cs typeface="Segoe UI" panose="020B0502040204020203" pitchFamily="34" charset="0"/>
              </a:rPr>
              <a:t>ua, </a:t>
            </a:r>
            <a:r>
              <a:rPr lang="en-US" sz="2000" b="1" dirty="0">
                <a:latin typeface="Segoe UI" panose="020B0502040204020203" pitchFamily="34" charset="0"/>
                <a:cs typeface="Segoe UI" panose="020B0502040204020203" pitchFamily="34" charset="0"/>
              </a:rPr>
              <a:t>G</a:t>
            </a:r>
            <a:r>
              <a:rPr lang="vi-VN" sz="2000" b="1" dirty="0">
                <a:latin typeface="Segoe UI" panose="020B0502040204020203" pitchFamily="34" charset="0"/>
                <a:cs typeface="Segoe UI" panose="020B0502040204020203" pitchFamily="34" charset="0"/>
              </a:rPr>
              <a:t>ia</a:t>
            </a:r>
            <a:r>
              <a:rPr lang="en-US" sz="2000" b="1" dirty="0">
                <a:latin typeface="Segoe UI" panose="020B0502040204020203" pitchFamily="34" charset="0"/>
                <a:cs typeface="Segoe UI" panose="020B0502040204020203" pitchFamily="34" charset="0"/>
              </a:rPr>
              <a:t>V</a:t>
            </a:r>
            <a:r>
              <a:rPr lang="vi-VN" sz="2000" b="1" dirty="0">
                <a:latin typeface="Segoe UI" panose="020B0502040204020203" pitchFamily="34" charset="0"/>
                <a:cs typeface="Segoe UI" panose="020B0502040204020203" pitchFamily="34" charset="0"/>
              </a:rPr>
              <a:t>e)</a:t>
            </a:r>
            <a:r>
              <a:rPr lang="vi-VN" sz="2000" dirty="0">
                <a:latin typeface="Segoe UI" panose="020B0502040204020203" pitchFamily="34" charset="0"/>
                <a:cs typeface="Segoe UI" panose="020B0502040204020203" pitchFamily="34" charset="0"/>
              </a:rPr>
              <a:t> </a:t>
            </a:r>
            <a:r>
              <a:rPr lang="vi-VN"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endPar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p:txBody>
      </p:sp>
      <p:grpSp>
        <p:nvGrpSpPr>
          <p:cNvPr id="10" name="Group 9"/>
          <p:cNvGrpSpPr/>
          <p:nvPr/>
        </p:nvGrpSpPr>
        <p:grpSpPr>
          <a:xfrm>
            <a:off x="635478" y="5497423"/>
            <a:ext cx="10921043" cy="725380"/>
            <a:chOff x="635478" y="5497423"/>
            <a:chExt cx="10921043" cy="725380"/>
          </a:xfrm>
        </p:grpSpPr>
        <p:graphicFrame>
          <p:nvGraphicFramePr>
            <p:cNvPr id="7" name="Object 6"/>
            <p:cNvGraphicFramePr>
              <a:graphicFrameLocks noChangeAspect="1"/>
            </p:cNvGraphicFramePr>
            <p:nvPr/>
          </p:nvGraphicFramePr>
          <p:xfrm>
            <a:off x="635478" y="5740054"/>
            <a:ext cx="10921043" cy="482749"/>
          </p:xfrm>
          <a:graphic>
            <a:graphicData uri="http://schemas.openxmlformats.org/presentationml/2006/ole">
              <mc:AlternateContent xmlns:mc="http://schemas.openxmlformats.org/markup-compatibility/2006">
                <mc:Choice xmlns:v="urn:schemas-microsoft-com:vml" Requires="v">
                  <p:oleObj spid="_x0000_s2" name="Equation" r:id="rId4" imgW="165506400" imgH="7315200" progId="Equation.DSMT4">
                    <p:embed/>
                  </p:oleObj>
                </mc:Choice>
                <mc:Fallback>
                  <p:oleObj name="Equation" r:id="rId4" imgW="165506400" imgH="7315200" progId="Equation.DSMT4">
                    <p:embed/>
                    <p:pic>
                      <p:nvPicPr>
                        <p:cNvPr id="0" name="Object 13"/>
                        <p:cNvPicPr/>
                        <p:nvPr/>
                      </p:nvPicPr>
                      <p:blipFill>
                        <a:blip r:embed="rId5"/>
                        <a:stretch>
                          <a:fillRect/>
                        </a:stretch>
                      </p:blipFill>
                      <p:spPr>
                        <a:xfrm>
                          <a:off x="635478" y="5740054"/>
                          <a:ext cx="10921043" cy="482749"/>
                        </a:xfrm>
                        <a:prstGeom prst="rect">
                          <a:avLst/>
                        </a:prstGeom>
                      </p:spPr>
                    </p:pic>
                  </p:oleObj>
                </mc:Fallback>
              </mc:AlternateContent>
            </a:graphicData>
          </a:graphic>
        </p:graphicFrame>
        <p:sp>
          <p:nvSpPr>
            <p:cNvPr id="3" name="TextBox 2"/>
            <p:cNvSpPr txBox="1"/>
            <p:nvPr/>
          </p:nvSpPr>
          <p:spPr>
            <a:xfrm>
              <a:off x="9627583" y="5497423"/>
              <a:ext cx="1079746" cy="307777"/>
            </a:xfrm>
            <a:prstGeom prst="rect">
              <a:avLst/>
            </a:prstGeom>
            <a:noFill/>
          </p:spPr>
          <p:txBody>
            <a:bodyPr wrap="square">
              <a:spAutoFit/>
            </a:bodyPr>
            <a:lstStyle/>
            <a:p>
              <a:r>
                <a:rPr lang="en-US" dirty="0" err="1">
                  <a:latin typeface="Segoe UI" panose="020B0502040204020203" pitchFamily="34" charset="0"/>
                  <a:cs typeface="Segoe UI" panose="020B0502040204020203" pitchFamily="34" charset="0"/>
                </a:rPr>
                <a:t>MaTuyen</a:t>
              </a:r>
              <a:endParaRPr lang="en-US" dirty="0">
                <a:latin typeface="Segoe UI" panose="020B0502040204020203" pitchFamily="34" charset="0"/>
                <a:cs typeface="Segoe UI" panose="020B0502040204020203" pitchFamily="34" charset="0"/>
              </a:endParaRPr>
            </a:p>
          </p:txBody>
        </p:sp>
        <p:sp>
          <p:nvSpPr>
            <p:cNvPr id="9" name="TextBox 8"/>
            <p:cNvSpPr txBox="1"/>
            <p:nvPr/>
          </p:nvSpPr>
          <p:spPr>
            <a:xfrm>
              <a:off x="2602433" y="5514162"/>
              <a:ext cx="1079746" cy="307777"/>
            </a:xfrm>
            <a:prstGeom prst="rect">
              <a:avLst/>
            </a:prstGeom>
            <a:noFill/>
          </p:spPr>
          <p:txBody>
            <a:bodyPr wrap="square">
              <a:spAutoFit/>
            </a:bodyPr>
            <a:lstStyle/>
            <a:p>
              <a:r>
                <a:rPr lang="en-US" dirty="0" err="1">
                  <a:latin typeface="Segoe UI" panose="020B0502040204020203" pitchFamily="34" charset="0"/>
                  <a:cs typeface="Segoe UI" panose="020B0502040204020203" pitchFamily="34" charset="0"/>
                </a:rPr>
                <a:t>MaHK</a:t>
              </a:r>
              <a:endParaRPr lang="en-US" dirty="0">
                <a:latin typeface="Segoe UI" panose="020B0502040204020203" pitchFamily="34" charset="0"/>
                <a:cs typeface="Segoe UI" panose="020B0502040204020203" pitchFamily="34" charset="0"/>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anim calcmode="lin" valueType="num">
                                      <p:cBhvr>
                                        <p:cTn id="20" dur="500" fill="hold"/>
                                        <p:tgtEl>
                                          <p:spTgt spid="10"/>
                                        </p:tgtEl>
                                        <p:attrNameLst>
                                          <p:attrName>ppt_x</p:attrName>
                                        </p:attrNameLst>
                                      </p:cBhvr>
                                      <p:tavLst>
                                        <p:tav tm="0">
                                          <p:val>
                                            <p:strVal val="#ppt_x"/>
                                          </p:val>
                                        </p:tav>
                                        <p:tav tm="100000">
                                          <p:val>
                                            <p:strVal val="#ppt_x"/>
                                          </p:val>
                                        </p:tav>
                                      </p:tavLst>
                                    </p:anim>
                                    <p:anim calcmode="lin" valueType="num">
                                      <p:cBhvr>
                                        <p:cTn id="21" dur="5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3"/>
          <p:cNvSpPr txBox="1">
            <a:spLocks noGrp="1"/>
          </p:cNvSpPr>
          <p:nvPr>
            <p:ph type="title"/>
          </p:nvPr>
        </p:nvSpPr>
        <p:spPr>
          <a:xfrm>
            <a:off x="635479" y="330621"/>
            <a:ext cx="10921042" cy="82531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1238F"/>
              </a:buClr>
              <a:buSzPts val="4000"/>
              <a:buFont typeface="Quattrocento Sans" panose="020B0502050000020003"/>
              <a:buNone/>
            </a:pP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Viết</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các</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biểu</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thức</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đại</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số</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quan</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hệ</a:t>
            </a:r>
            <a:endParaRPr dirty="0">
              <a:latin typeface="Segoe UI" panose="020B0502040204020203" pitchFamily="34" charset="0"/>
              <a:cs typeface="Segoe UI" panose="020B0502040204020203" pitchFamily="34" charset="0"/>
            </a:endParaRPr>
          </a:p>
        </p:txBody>
      </p:sp>
      <p:sp>
        <p:nvSpPr>
          <p:cNvPr id="123" name="Google Shape;123;p3"/>
          <p:cNvSpPr txBox="1">
            <a:spLocks noGrp="1"/>
          </p:cNvSpPr>
          <p:nvPr>
            <p:ph type="sldNum" idx="12"/>
          </p:nvPr>
        </p:nvSpPr>
        <p:spPr>
          <a:xfrm>
            <a:off x="4724400" y="6527379"/>
            <a:ext cx="2743200" cy="330621"/>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vi-VN" sz="1600" b="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fld>
            <a:endParaRPr sz="16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endParaRPr>
          </a:p>
        </p:txBody>
      </p:sp>
      <p:pic>
        <p:nvPicPr>
          <p:cNvPr id="124" name="Google Shape;124;p3"/>
          <p:cNvPicPr preferRelativeResize="0"/>
          <p:nvPr/>
        </p:nvPicPr>
        <p:blipFill rotWithShape="1">
          <a:blip r:embed="rId1"/>
          <a:srcRect/>
          <a:stretch>
            <a:fillRect/>
          </a:stretch>
        </p:blipFill>
        <p:spPr>
          <a:xfrm>
            <a:off x="9911750" y="4651893"/>
            <a:ext cx="1900257" cy="1869558"/>
          </a:xfrm>
          <a:prstGeom prst="rect">
            <a:avLst/>
          </a:prstGeom>
          <a:noFill/>
          <a:ln>
            <a:noFill/>
          </a:ln>
        </p:spPr>
      </p:pic>
      <p:sp>
        <p:nvSpPr>
          <p:cNvPr id="4" name="TextBox 3"/>
          <p:cNvSpPr txBox="1"/>
          <p:nvPr/>
        </p:nvSpPr>
        <p:spPr>
          <a:xfrm>
            <a:off x="635479" y="3404321"/>
            <a:ext cx="10169050" cy="646331"/>
          </a:xfrm>
          <a:prstGeom prst="rect">
            <a:avLst/>
          </a:prstGeom>
          <a:noFill/>
        </p:spPr>
        <p:txBody>
          <a:bodyPr wrap="square">
            <a:spAutoFit/>
          </a:bodyPr>
          <a:lstStyle/>
          <a:p>
            <a:pPr algn="just"/>
            <a:r>
              <a:rPr lang="en-US" sz="1800" b="1" dirty="0">
                <a:solidFill>
                  <a:srgbClr val="FF0000"/>
                </a:solidFill>
                <a:latin typeface="Segoe UI" panose="020B0502040204020203" pitchFamily="34" charset="0"/>
                <a:cs typeface="Segoe UI" panose="020B0502040204020203" pitchFamily="34" charset="0"/>
              </a:rPr>
              <a:t>3. </a:t>
            </a:r>
            <a:r>
              <a:rPr lang="vi-VN" sz="1800" b="1" dirty="0">
                <a:solidFill>
                  <a:srgbClr val="FF0000"/>
                </a:solidFill>
                <a:latin typeface="Segoe UI" panose="020B0502040204020203" pitchFamily="34" charset="0"/>
                <a:cs typeface="Segoe UI" panose="020B0502040204020203" pitchFamily="34" charset="0"/>
              </a:rPr>
              <a:t>Tuyến nào (</a:t>
            </a:r>
            <a:r>
              <a:rPr lang="en-US" sz="1800" b="1" dirty="0" err="1">
                <a:solidFill>
                  <a:srgbClr val="FF0000"/>
                </a:solidFill>
                <a:latin typeface="Segoe UI" panose="020B0502040204020203" pitchFamily="34" charset="0"/>
                <a:cs typeface="Segoe UI" panose="020B0502040204020203" pitchFamily="34" charset="0"/>
              </a:rPr>
              <a:t>MaTuyen</a:t>
            </a:r>
            <a:r>
              <a:rPr lang="vi-VN" sz="1800" b="1" dirty="0">
                <a:solidFill>
                  <a:srgbClr val="FF0000"/>
                </a:solidFill>
                <a:latin typeface="Segoe UI" panose="020B0502040204020203" pitchFamily="34" charset="0"/>
                <a:cs typeface="Segoe UI" panose="020B0502040204020203" pitchFamily="34" charset="0"/>
              </a:rPr>
              <a:t>) được tất cả hành khách có giới tính nữ mua vào ngày ’</a:t>
            </a:r>
            <a:r>
              <a:rPr lang="en-US" sz="1800" b="1" dirty="0">
                <a:solidFill>
                  <a:srgbClr val="FF0000"/>
                </a:solidFill>
                <a:latin typeface="Segoe UI" panose="020B0502040204020203" pitchFamily="34" charset="0"/>
                <a:cs typeface="Segoe UI" panose="020B0502040204020203" pitchFamily="34" charset="0"/>
              </a:rPr>
              <a:t>24</a:t>
            </a:r>
            <a:r>
              <a:rPr lang="vi-VN" sz="1800" b="1" dirty="0">
                <a:solidFill>
                  <a:srgbClr val="FF0000"/>
                </a:solidFill>
                <a:latin typeface="Segoe UI" panose="020B0502040204020203" pitchFamily="34" charset="0"/>
                <a:cs typeface="Segoe UI" panose="020B0502040204020203" pitchFamily="34" charset="0"/>
              </a:rPr>
              <a:t>/</a:t>
            </a:r>
            <a:r>
              <a:rPr lang="en-US" sz="1800" b="1" dirty="0">
                <a:solidFill>
                  <a:srgbClr val="FF0000"/>
                </a:solidFill>
                <a:latin typeface="Segoe UI" panose="020B0502040204020203" pitchFamily="34" charset="0"/>
                <a:cs typeface="Segoe UI" panose="020B0502040204020203" pitchFamily="34" charset="0"/>
              </a:rPr>
              <a:t>09</a:t>
            </a:r>
            <a:r>
              <a:rPr lang="vi-VN" sz="1800" b="1" dirty="0">
                <a:solidFill>
                  <a:srgbClr val="FF0000"/>
                </a:solidFill>
                <a:latin typeface="Segoe UI" panose="020B0502040204020203" pitchFamily="34" charset="0"/>
                <a:cs typeface="Segoe UI" panose="020B0502040204020203" pitchFamily="34" charset="0"/>
              </a:rPr>
              <a:t>/20</a:t>
            </a:r>
            <a:r>
              <a:rPr lang="en-US" sz="1800" b="1" dirty="0">
                <a:solidFill>
                  <a:srgbClr val="FF0000"/>
                </a:solidFill>
                <a:latin typeface="Segoe UI" panose="020B0502040204020203" pitchFamily="34" charset="0"/>
                <a:cs typeface="Segoe UI" panose="020B0502040204020203" pitchFamily="34" charset="0"/>
              </a:rPr>
              <a:t>22</a:t>
            </a:r>
            <a:r>
              <a:rPr lang="vi-VN"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NgayMua</a:t>
            </a:r>
            <a:r>
              <a:rPr lang="vi-VN" sz="1800" b="1" dirty="0">
                <a:solidFill>
                  <a:srgbClr val="FF0000"/>
                </a:solidFill>
                <a:latin typeface="Segoe UI" panose="020B0502040204020203" pitchFamily="34" charset="0"/>
                <a:cs typeface="Segoe UI" panose="020B0502040204020203" pitchFamily="34" charset="0"/>
              </a:rPr>
              <a:t>=’</a:t>
            </a:r>
            <a:r>
              <a:rPr lang="en-US" sz="1800" b="1" dirty="0">
                <a:solidFill>
                  <a:srgbClr val="FF0000"/>
                </a:solidFill>
                <a:latin typeface="Segoe UI" panose="020B0502040204020203" pitchFamily="34" charset="0"/>
                <a:cs typeface="Segoe UI" panose="020B0502040204020203" pitchFamily="34" charset="0"/>
              </a:rPr>
              <a:t> 24</a:t>
            </a:r>
            <a:r>
              <a:rPr lang="vi-VN" sz="1800" b="1" dirty="0">
                <a:solidFill>
                  <a:srgbClr val="FF0000"/>
                </a:solidFill>
                <a:latin typeface="Segoe UI" panose="020B0502040204020203" pitchFamily="34" charset="0"/>
                <a:cs typeface="Segoe UI" panose="020B0502040204020203" pitchFamily="34" charset="0"/>
              </a:rPr>
              <a:t>/</a:t>
            </a:r>
            <a:r>
              <a:rPr lang="en-US" sz="1800" b="1" dirty="0">
                <a:solidFill>
                  <a:srgbClr val="FF0000"/>
                </a:solidFill>
                <a:latin typeface="Segoe UI" panose="020B0502040204020203" pitchFamily="34" charset="0"/>
                <a:cs typeface="Segoe UI" panose="020B0502040204020203" pitchFamily="34" charset="0"/>
              </a:rPr>
              <a:t>09</a:t>
            </a:r>
            <a:r>
              <a:rPr lang="vi-VN" sz="1800" b="1" dirty="0">
                <a:solidFill>
                  <a:srgbClr val="FF0000"/>
                </a:solidFill>
                <a:latin typeface="Segoe UI" panose="020B0502040204020203" pitchFamily="34" charset="0"/>
                <a:cs typeface="Segoe UI" panose="020B0502040204020203" pitchFamily="34" charset="0"/>
              </a:rPr>
              <a:t>/20</a:t>
            </a:r>
            <a:r>
              <a:rPr lang="en-US" sz="1800" b="1" dirty="0">
                <a:solidFill>
                  <a:srgbClr val="FF0000"/>
                </a:solidFill>
                <a:latin typeface="Segoe UI" panose="020B0502040204020203" pitchFamily="34" charset="0"/>
                <a:cs typeface="Segoe UI" panose="020B0502040204020203" pitchFamily="34" charset="0"/>
              </a:rPr>
              <a:t>22 </a:t>
            </a:r>
            <a:r>
              <a:rPr lang="vi-VN" sz="1800" b="1" dirty="0">
                <a:solidFill>
                  <a:srgbClr val="FF0000"/>
                </a:solidFill>
                <a:latin typeface="Segoe UI" panose="020B0502040204020203" pitchFamily="34" charset="0"/>
                <a:cs typeface="Segoe UI" panose="020B0502040204020203" pitchFamily="34" charset="0"/>
              </a:rPr>
              <a:t>′). </a:t>
            </a:r>
            <a:endParaRPr lang="en-US" sz="1800" b="1" dirty="0">
              <a:solidFill>
                <a:srgbClr val="FF0000"/>
              </a:solidFill>
              <a:latin typeface="Segoe UI" panose="020B0502040204020203" pitchFamily="34" charset="0"/>
              <a:cs typeface="Segoe UI" panose="020B0502040204020203" pitchFamily="34" charset="0"/>
            </a:endParaRPr>
          </a:p>
        </p:txBody>
      </p:sp>
      <p:sp>
        <p:nvSpPr>
          <p:cNvPr id="5" name="TextBox 4"/>
          <p:cNvSpPr txBox="1"/>
          <p:nvPr/>
        </p:nvSpPr>
        <p:spPr>
          <a:xfrm>
            <a:off x="635479" y="5030455"/>
            <a:ext cx="10592960" cy="646331"/>
          </a:xfrm>
          <a:prstGeom prst="rect">
            <a:avLst/>
          </a:prstGeom>
          <a:noFill/>
        </p:spPr>
        <p:txBody>
          <a:bodyPr wrap="square">
            <a:spAutoFit/>
          </a:bodyPr>
          <a:lstStyle/>
          <a:p>
            <a:pPr algn="just"/>
            <a:r>
              <a:rPr lang="en-US" sz="1800" b="1" dirty="0">
                <a:solidFill>
                  <a:srgbClr val="FF0000"/>
                </a:solidFill>
                <a:latin typeface="Segoe UI" panose="020B0502040204020203" pitchFamily="34" charset="0"/>
                <a:cs typeface="Segoe UI" panose="020B0502040204020203" pitchFamily="34" charset="0"/>
              </a:rPr>
              <a:t>4. </a:t>
            </a:r>
            <a:r>
              <a:rPr lang="vi-VN" sz="1800" b="1" dirty="0">
                <a:solidFill>
                  <a:srgbClr val="FF0000"/>
                </a:solidFill>
                <a:latin typeface="Segoe UI" panose="020B0502040204020203" pitchFamily="34" charset="0"/>
                <a:cs typeface="Segoe UI" panose="020B0502040204020203" pitchFamily="34" charset="0"/>
              </a:rPr>
              <a:t>Cho biết danh sách hành khách (</a:t>
            </a:r>
            <a:r>
              <a:rPr lang="en-US" sz="1800" b="1" dirty="0" err="1">
                <a:solidFill>
                  <a:srgbClr val="FF0000"/>
                </a:solidFill>
                <a:latin typeface="Segoe UI" panose="020B0502040204020203" pitchFamily="34" charset="0"/>
                <a:cs typeface="Segoe UI" panose="020B0502040204020203" pitchFamily="34" charset="0"/>
              </a:rPr>
              <a:t>MaKH</a:t>
            </a:r>
            <a:r>
              <a:rPr lang="vi-VN"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HoTen</a:t>
            </a:r>
            <a:r>
              <a:rPr lang="vi-VN" sz="1800" b="1" dirty="0">
                <a:solidFill>
                  <a:srgbClr val="FF0000"/>
                </a:solidFill>
                <a:latin typeface="Segoe UI" panose="020B0502040204020203" pitchFamily="34" charset="0"/>
                <a:cs typeface="Segoe UI" panose="020B0502040204020203" pitchFamily="34" charset="0"/>
              </a:rPr>
              <a:t>) mua vé cả hai tuyến có mã tuyến là ‘HCM-DL’ và ‘DL-HCM’</a:t>
            </a:r>
            <a:r>
              <a:rPr lang="en-US" sz="1800" b="1" dirty="0">
                <a:solidFill>
                  <a:srgbClr val="FF0000"/>
                </a:solidFill>
                <a:latin typeface="Segoe UI" panose="020B0502040204020203" pitchFamily="34" charset="0"/>
                <a:cs typeface="Segoe UI" panose="020B0502040204020203" pitchFamily="34" charset="0"/>
              </a:rPr>
              <a:t>.</a:t>
            </a:r>
            <a:r>
              <a:rPr lang="vi-VN" sz="1800" b="1" dirty="0">
                <a:solidFill>
                  <a:srgbClr val="FF0000"/>
                </a:solidFill>
                <a:latin typeface="Segoe UI" panose="020B0502040204020203" pitchFamily="34" charset="0"/>
                <a:cs typeface="Segoe UI" panose="020B0502040204020203" pitchFamily="34" charset="0"/>
              </a:rPr>
              <a:t> </a:t>
            </a:r>
            <a:endParaRPr lang="en-US" sz="1800" b="1" dirty="0">
              <a:solidFill>
                <a:srgbClr val="FF0000"/>
              </a:solidFill>
              <a:latin typeface="Segoe UI" panose="020B0502040204020203" pitchFamily="34" charset="0"/>
              <a:cs typeface="Segoe UI" panose="020B0502040204020203" pitchFamily="34" charset="0"/>
            </a:endParaRPr>
          </a:p>
        </p:txBody>
      </p:sp>
      <p:graphicFrame>
        <p:nvGraphicFramePr>
          <p:cNvPr id="11" name="Object 10"/>
          <p:cNvGraphicFramePr>
            <a:graphicFrameLocks noChangeAspect="1"/>
          </p:cNvGraphicFramePr>
          <p:nvPr/>
        </p:nvGraphicFramePr>
        <p:xfrm>
          <a:off x="635479" y="5574008"/>
          <a:ext cx="3497728" cy="481340"/>
        </p:xfrm>
        <a:graphic>
          <a:graphicData uri="http://schemas.openxmlformats.org/presentationml/2006/ole">
            <mc:AlternateContent xmlns:mc="http://schemas.openxmlformats.org/markup-compatibility/2006">
              <mc:Choice xmlns:v="urn:schemas-microsoft-com:vml" Requires="v">
                <p:oleObj spid="_x0000_s0" name="Equation" r:id="rId2" imgW="44500800" imgH="6096000" progId="Equation.DSMT4">
                  <p:embed/>
                </p:oleObj>
              </mc:Choice>
              <mc:Fallback>
                <p:oleObj name="Equation" r:id="rId2" imgW="44500800" imgH="6096000" progId="Equation.DSMT4">
                  <p:embed/>
                  <p:pic>
                    <p:nvPicPr>
                      <p:cNvPr id="0" name="Object 19"/>
                      <p:cNvPicPr/>
                      <p:nvPr/>
                    </p:nvPicPr>
                    <p:blipFill>
                      <a:blip r:embed="rId3"/>
                      <a:stretch>
                        <a:fillRect/>
                      </a:stretch>
                    </p:blipFill>
                    <p:spPr>
                      <a:xfrm>
                        <a:off x="635479" y="5574008"/>
                        <a:ext cx="3497728" cy="481340"/>
                      </a:xfrm>
                      <a:prstGeom prst="rect">
                        <a:avLst/>
                      </a:prstGeom>
                    </p:spPr>
                  </p:pic>
                </p:oleObj>
              </mc:Fallback>
            </mc:AlternateContent>
          </a:graphicData>
        </a:graphic>
      </p:graphicFrame>
      <p:graphicFrame>
        <p:nvGraphicFramePr>
          <p:cNvPr id="12" name="Object 11"/>
          <p:cNvGraphicFramePr>
            <a:graphicFrameLocks noChangeAspect="1"/>
          </p:cNvGraphicFramePr>
          <p:nvPr/>
        </p:nvGraphicFramePr>
        <p:xfrm>
          <a:off x="635479" y="5983870"/>
          <a:ext cx="3497728" cy="482275"/>
        </p:xfrm>
        <a:graphic>
          <a:graphicData uri="http://schemas.openxmlformats.org/presentationml/2006/ole">
            <mc:AlternateContent xmlns:mc="http://schemas.openxmlformats.org/markup-compatibility/2006">
              <mc:Choice xmlns:v="urn:schemas-microsoft-com:vml" Requires="v">
                <p:oleObj spid="_x0000_s2" name="Equation" r:id="rId4" imgW="44196000" imgH="6096000" progId="Equation.DSMT4">
                  <p:embed/>
                </p:oleObj>
              </mc:Choice>
              <mc:Fallback>
                <p:oleObj name="Equation" r:id="rId4" imgW="44196000" imgH="6096000" progId="Equation.DSMT4">
                  <p:embed/>
                  <p:pic>
                    <p:nvPicPr>
                      <p:cNvPr id="0" name="Object 20"/>
                      <p:cNvPicPr/>
                      <p:nvPr/>
                    </p:nvPicPr>
                    <p:blipFill>
                      <a:blip r:embed="rId5"/>
                      <a:stretch>
                        <a:fillRect/>
                      </a:stretch>
                    </p:blipFill>
                    <p:spPr>
                      <a:xfrm>
                        <a:off x="635479" y="5983870"/>
                        <a:ext cx="3497728" cy="482275"/>
                      </a:xfrm>
                      <a:prstGeom prst="rect">
                        <a:avLst/>
                      </a:prstGeom>
                    </p:spPr>
                  </p:pic>
                </p:oleObj>
              </mc:Fallback>
            </mc:AlternateContent>
          </a:graphicData>
        </a:graphic>
      </p:graphicFrame>
      <p:grpSp>
        <p:nvGrpSpPr>
          <p:cNvPr id="20" name="Group 19"/>
          <p:cNvGrpSpPr/>
          <p:nvPr/>
        </p:nvGrpSpPr>
        <p:grpSpPr>
          <a:xfrm>
            <a:off x="4388588" y="5652105"/>
            <a:ext cx="4693587" cy="647638"/>
            <a:chOff x="4388588" y="5652105"/>
            <a:chExt cx="4693587" cy="647638"/>
          </a:xfrm>
        </p:grpSpPr>
        <p:graphicFrame>
          <p:nvGraphicFramePr>
            <p:cNvPr id="14" name="Object 13"/>
            <p:cNvGraphicFramePr>
              <a:graphicFrameLocks noChangeAspect="1"/>
            </p:cNvGraphicFramePr>
            <p:nvPr/>
          </p:nvGraphicFramePr>
          <p:xfrm>
            <a:off x="4388588" y="5814761"/>
            <a:ext cx="4693587" cy="484982"/>
          </p:xfrm>
          <a:graphic>
            <a:graphicData uri="http://schemas.openxmlformats.org/presentationml/2006/ole">
              <mc:AlternateContent xmlns:mc="http://schemas.openxmlformats.org/markup-compatibility/2006">
                <mc:Choice xmlns:v="urn:schemas-microsoft-com:vml" Requires="v">
                  <p:oleObj spid="_x0000_s3" name="Equation" r:id="rId6" imgW="62788800" imgH="6096000" progId="Equation.DSMT4">
                    <p:embed/>
                  </p:oleObj>
                </mc:Choice>
                <mc:Fallback>
                  <p:oleObj name="Equation" r:id="rId6" imgW="62788800" imgH="6096000" progId="Equation.DSMT4">
                    <p:embed/>
                    <p:pic>
                      <p:nvPicPr>
                        <p:cNvPr id="0" name="Object 22"/>
                        <p:cNvPicPr/>
                        <p:nvPr/>
                      </p:nvPicPr>
                      <p:blipFill>
                        <a:blip r:embed="rId7"/>
                        <a:stretch>
                          <a:fillRect/>
                        </a:stretch>
                      </p:blipFill>
                      <p:spPr>
                        <a:xfrm>
                          <a:off x="4388588" y="5814761"/>
                          <a:ext cx="4693587" cy="484982"/>
                        </a:xfrm>
                        <a:prstGeom prst="rect">
                          <a:avLst/>
                        </a:prstGeom>
                      </p:spPr>
                    </p:pic>
                  </p:oleObj>
                </mc:Fallback>
              </mc:AlternateContent>
            </a:graphicData>
          </a:graphic>
        </p:graphicFrame>
        <p:sp>
          <p:nvSpPr>
            <p:cNvPr id="15" name="TextBox 14"/>
            <p:cNvSpPr txBox="1"/>
            <p:nvPr/>
          </p:nvSpPr>
          <p:spPr>
            <a:xfrm>
              <a:off x="7435014" y="5652105"/>
              <a:ext cx="857974" cy="276999"/>
            </a:xfrm>
            <a:prstGeom prst="rect">
              <a:avLst/>
            </a:prstGeom>
            <a:noFill/>
          </p:spPr>
          <p:txBody>
            <a:bodyPr wrap="square">
              <a:spAutoFit/>
            </a:bodyPr>
            <a:lstStyle/>
            <a:p>
              <a:r>
                <a:rPr lang="en-US" sz="1200" dirty="0" err="1">
                  <a:latin typeface="Segoe UI" panose="020B0502040204020203" pitchFamily="34" charset="0"/>
                  <a:cs typeface="Segoe UI" panose="020B0502040204020203" pitchFamily="34" charset="0"/>
                </a:rPr>
                <a:t>MaKH</a:t>
              </a:r>
              <a:endParaRPr lang="en-US" sz="1200" dirty="0">
                <a:latin typeface="Segoe UI" panose="020B0502040204020203" pitchFamily="34" charset="0"/>
                <a:cs typeface="Segoe UI" panose="020B0502040204020203" pitchFamily="34" charset="0"/>
              </a:endParaRPr>
            </a:p>
          </p:txBody>
        </p:sp>
      </p:grpSp>
      <p:sp>
        <p:nvSpPr>
          <p:cNvPr id="16" name="TextBox 15"/>
          <p:cNvSpPr txBox="1"/>
          <p:nvPr/>
        </p:nvSpPr>
        <p:spPr>
          <a:xfrm>
            <a:off x="635479" y="1113573"/>
            <a:ext cx="8610122" cy="2189446"/>
          </a:xfrm>
          <a:prstGeom prst="rect">
            <a:avLst/>
          </a:prstGeom>
          <a:noFill/>
          <a:ln w="19050">
            <a:solidFill>
              <a:srgbClr val="00B0F0"/>
            </a:solidFill>
          </a:ln>
        </p:spPr>
        <p:txBody>
          <a:bodyPr wrap="square">
            <a:spAutoFit/>
          </a:bodyPr>
          <a:lstStyle/>
          <a:p>
            <a:pPr algn="just"/>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BÀI TẬP 3:</a:t>
            </a:r>
            <a:r>
              <a:rPr lang="en-US" sz="2000" dirty="0">
                <a:latin typeface="Segoe UI" panose="020B0502040204020203" pitchFamily="34" charset="0"/>
                <a:cs typeface="Segoe UI" panose="020B0502040204020203" pitchFamily="34" charset="0"/>
              </a:rPr>
              <a:t> </a:t>
            </a:r>
            <a:r>
              <a:rPr lang="vi-VN"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Cho lược đồ cơ sở dữ liệu quan hệ “Quản lý vé xe” như sau:</a:t>
            </a:r>
            <a:endPar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a:p>
            <a:pPr algn="just">
              <a:lnSpc>
                <a:spcPct val="150000"/>
              </a:lnSpc>
            </a:pPr>
            <a:r>
              <a:rPr lang="vi-VN" sz="2000" b="1" dirty="0">
                <a:latin typeface="Segoe UI" panose="020B0502040204020203" pitchFamily="34" charset="0"/>
                <a:cs typeface="Segoe UI" panose="020B0502040204020203" pitchFamily="34" charset="0"/>
              </a:rPr>
              <a:t>XE (</a:t>
            </a:r>
            <a:r>
              <a:rPr lang="en-US" sz="2000" b="1" u="sng" dirty="0">
                <a:latin typeface="Segoe UI" panose="020B0502040204020203" pitchFamily="34" charset="0"/>
                <a:cs typeface="Segoe UI" panose="020B0502040204020203" pitchFamily="34" charset="0"/>
              </a:rPr>
              <a:t>M</a:t>
            </a:r>
            <a:r>
              <a:rPr lang="vi-VN" sz="2000" b="1" u="sng" dirty="0">
                <a:latin typeface="Segoe UI" panose="020B0502040204020203" pitchFamily="34" charset="0"/>
                <a:cs typeface="Segoe UI" panose="020B0502040204020203" pitchFamily="34" charset="0"/>
              </a:rPr>
              <a:t>a</a:t>
            </a:r>
            <a:r>
              <a:rPr lang="en-US" sz="2000" b="1" u="sng" dirty="0">
                <a:latin typeface="Segoe UI" panose="020B0502040204020203" pitchFamily="34" charset="0"/>
                <a:cs typeface="Segoe UI" panose="020B0502040204020203" pitchFamily="34" charset="0"/>
              </a:rPr>
              <a:t>X</a:t>
            </a:r>
            <a:r>
              <a:rPr lang="vi-VN" sz="2000" b="1" u="sng" dirty="0">
                <a:latin typeface="Segoe UI" panose="020B0502040204020203" pitchFamily="34" charset="0"/>
                <a:cs typeface="Segoe UI" panose="020B0502040204020203" pitchFamily="34" charset="0"/>
              </a:rPr>
              <a:t>e</a:t>
            </a:r>
            <a:r>
              <a:rPr lang="vi-VN" sz="2000" b="1" dirty="0">
                <a:latin typeface="Segoe UI" panose="020B0502040204020203" pitchFamily="34" charset="0"/>
                <a:cs typeface="Segoe UI" panose="020B0502040204020203" pitchFamily="34" charset="0"/>
              </a:rPr>
              <a:t>, </a:t>
            </a:r>
            <a:r>
              <a:rPr lang="en-US" sz="2000" b="1" dirty="0">
                <a:latin typeface="Segoe UI" panose="020B0502040204020203" pitchFamily="34" charset="0"/>
                <a:cs typeface="Segoe UI" panose="020B0502040204020203" pitchFamily="34" charset="0"/>
              </a:rPr>
              <a:t>B</a:t>
            </a:r>
            <a:r>
              <a:rPr lang="vi-VN" sz="2000" b="1" dirty="0">
                <a:latin typeface="Segoe UI" panose="020B0502040204020203" pitchFamily="34" charset="0"/>
                <a:cs typeface="Segoe UI" panose="020B0502040204020203" pitchFamily="34" charset="0"/>
              </a:rPr>
              <a:t>ien</a:t>
            </a:r>
            <a:r>
              <a:rPr lang="en-US" sz="2000" b="1" dirty="0">
                <a:latin typeface="Segoe UI" panose="020B0502040204020203" pitchFamily="34" charset="0"/>
                <a:cs typeface="Segoe UI" panose="020B0502040204020203" pitchFamily="34" charset="0"/>
              </a:rPr>
              <a:t>KS</a:t>
            </a:r>
            <a:r>
              <a:rPr lang="vi-VN" sz="2000" b="1" dirty="0">
                <a:latin typeface="Segoe UI" panose="020B0502040204020203" pitchFamily="34" charset="0"/>
                <a:cs typeface="Segoe UI" panose="020B0502040204020203" pitchFamily="34" charset="0"/>
              </a:rPr>
              <a:t>, </a:t>
            </a:r>
            <a:r>
              <a:rPr lang="en-US" sz="2000" b="1" dirty="0">
                <a:latin typeface="Segoe UI" panose="020B0502040204020203" pitchFamily="34" charset="0"/>
                <a:cs typeface="Segoe UI" panose="020B0502040204020203" pitchFamily="34" charset="0"/>
              </a:rPr>
              <a:t>M</a:t>
            </a:r>
            <a:r>
              <a:rPr lang="vi-VN" sz="2000" b="1" dirty="0">
                <a:latin typeface="Segoe UI" panose="020B0502040204020203" pitchFamily="34" charset="0"/>
                <a:cs typeface="Segoe UI" panose="020B0502040204020203" pitchFamily="34" charset="0"/>
              </a:rPr>
              <a:t>a</a:t>
            </a:r>
            <a:r>
              <a:rPr lang="en-US" sz="2000" b="1" dirty="0">
                <a:latin typeface="Segoe UI" panose="020B0502040204020203" pitchFamily="34" charset="0"/>
                <a:cs typeface="Segoe UI" panose="020B0502040204020203" pitchFamily="34" charset="0"/>
              </a:rPr>
              <a:t>T</a:t>
            </a:r>
            <a:r>
              <a:rPr lang="vi-VN" sz="2000" b="1" dirty="0">
                <a:latin typeface="Segoe UI" panose="020B0502040204020203" pitchFamily="34" charset="0"/>
                <a:cs typeface="Segoe UI" panose="020B0502040204020203" pitchFamily="34" charset="0"/>
              </a:rPr>
              <a:t>uyen, </a:t>
            </a:r>
            <a:r>
              <a:rPr lang="en-US" sz="2000" b="1" dirty="0">
                <a:latin typeface="Segoe UI" panose="020B0502040204020203" pitchFamily="34" charset="0"/>
                <a:cs typeface="Segoe UI" panose="020B0502040204020203" pitchFamily="34" charset="0"/>
              </a:rPr>
              <a:t>S</a:t>
            </a:r>
            <a:r>
              <a:rPr lang="vi-VN" sz="2000" b="1" dirty="0">
                <a:latin typeface="Segoe UI" panose="020B0502040204020203" pitchFamily="34" charset="0"/>
                <a:cs typeface="Segoe UI" panose="020B0502040204020203" pitchFamily="34" charset="0"/>
              </a:rPr>
              <a:t>o</a:t>
            </a:r>
            <a:r>
              <a:rPr lang="en-US" sz="2000" b="1" dirty="0">
                <a:latin typeface="Segoe UI" panose="020B0502040204020203" pitchFamily="34" charset="0"/>
                <a:cs typeface="Segoe UI" panose="020B0502040204020203" pitchFamily="34" charset="0"/>
              </a:rPr>
              <a:t>G</a:t>
            </a:r>
            <a:r>
              <a:rPr lang="vi-VN" sz="2000" b="1" dirty="0">
                <a:latin typeface="Segoe UI" panose="020B0502040204020203" pitchFamily="34" charset="0"/>
                <a:cs typeface="Segoe UI" panose="020B0502040204020203" pitchFamily="34" charset="0"/>
              </a:rPr>
              <a:t>heT1, </a:t>
            </a:r>
            <a:r>
              <a:rPr lang="en-US" sz="2000" b="1" dirty="0">
                <a:latin typeface="Segoe UI" panose="020B0502040204020203" pitchFamily="34" charset="0"/>
                <a:cs typeface="Segoe UI" panose="020B0502040204020203" pitchFamily="34" charset="0"/>
              </a:rPr>
              <a:t>S</a:t>
            </a:r>
            <a:r>
              <a:rPr lang="vi-VN" sz="2000" b="1" dirty="0">
                <a:latin typeface="Segoe UI" panose="020B0502040204020203" pitchFamily="34" charset="0"/>
                <a:cs typeface="Segoe UI" panose="020B0502040204020203" pitchFamily="34" charset="0"/>
              </a:rPr>
              <a:t>o</a:t>
            </a:r>
            <a:r>
              <a:rPr lang="en-US" sz="2000" b="1" dirty="0">
                <a:latin typeface="Segoe UI" panose="020B0502040204020203" pitchFamily="34" charset="0"/>
                <a:cs typeface="Segoe UI" panose="020B0502040204020203" pitchFamily="34" charset="0"/>
              </a:rPr>
              <a:t>G</a:t>
            </a:r>
            <a:r>
              <a:rPr lang="vi-VN" sz="2000" b="1" dirty="0">
                <a:latin typeface="Segoe UI" panose="020B0502040204020203" pitchFamily="34" charset="0"/>
                <a:cs typeface="Segoe UI" panose="020B0502040204020203" pitchFamily="34" charset="0"/>
              </a:rPr>
              <a:t>heT2) </a:t>
            </a:r>
            <a:endParaRPr lang="en-US" sz="2000" b="1" dirty="0">
              <a:latin typeface="Segoe UI" panose="020B0502040204020203" pitchFamily="34" charset="0"/>
              <a:cs typeface="Segoe UI" panose="020B0502040204020203" pitchFamily="34" charset="0"/>
            </a:endParaRPr>
          </a:p>
          <a:p>
            <a:pPr algn="just">
              <a:lnSpc>
                <a:spcPct val="150000"/>
              </a:lnSpc>
            </a:pPr>
            <a:r>
              <a:rPr lang="vi-VN" sz="2000" b="1" dirty="0">
                <a:latin typeface="Segoe UI" panose="020B0502040204020203" pitchFamily="34" charset="0"/>
                <a:cs typeface="Segoe UI" panose="020B0502040204020203" pitchFamily="34" charset="0"/>
              </a:rPr>
              <a:t>TUYEN (</a:t>
            </a:r>
            <a:r>
              <a:rPr lang="en-US" sz="2000" b="1" u="sng" dirty="0">
                <a:latin typeface="Segoe UI" panose="020B0502040204020203" pitchFamily="34" charset="0"/>
                <a:cs typeface="Segoe UI" panose="020B0502040204020203" pitchFamily="34" charset="0"/>
              </a:rPr>
              <a:t>M</a:t>
            </a:r>
            <a:r>
              <a:rPr lang="vi-VN" sz="2000" b="1" u="sng" dirty="0">
                <a:latin typeface="Segoe UI" panose="020B0502040204020203" pitchFamily="34" charset="0"/>
                <a:cs typeface="Segoe UI" panose="020B0502040204020203" pitchFamily="34" charset="0"/>
              </a:rPr>
              <a:t>a</a:t>
            </a:r>
            <a:r>
              <a:rPr lang="en-US" sz="2000" b="1" u="sng" dirty="0">
                <a:latin typeface="Segoe UI" panose="020B0502040204020203" pitchFamily="34" charset="0"/>
                <a:cs typeface="Segoe UI" panose="020B0502040204020203" pitchFamily="34" charset="0"/>
              </a:rPr>
              <a:t>T</a:t>
            </a:r>
            <a:r>
              <a:rPr lang="vi-VN" sz="2000" b="1" u="sng" dirty="0">
                <a:latin typeface="Segoe UI" panose="020B0502040204020203" pitchFamily="34" charset="0"/>
                <a:cs typeface="Segoe UI" panose="020B0502040204020203" pitchFamily="34" charset="0"/>
              </a:rPr>
              <a:t>uyen</a:t>
            </a:r>
            <a:r>
              <a:rPr lang="vi-VN" sz="2000" b="1" dirty="0">
                <a:latin typeface="Segoe UI" panose="020B0502040204020203" pitchFamily="34" charset="0"/>
                <a:cs typeface="Segoe UI" panose="020B0502040204020203" pitchFamily="34" charset="0"/>
              </a:rPr>
              <a:t>, </a:t>
            </a:r>
            <a:r>
              <a:rPr lang="en-US" sz="2000" b="1" dirty="0">
                <a:latin typeface="Segoe UI" panose="020B0502040204020203" pitchFamily="34" charset="0"/>
                <a:cs typeface="Segoe UI" panose="020B0502040204020203" pitchFamily="34" charset="0"/>
              </a:rPr>
              <a:t>B</a:t>
            </a:r>
            <a:r>
              <a:rPr lang="vi-VN" sz="2000" b="1" dirty="0">
                <a:latin typeface="Segoe UI" panose="020B0502040204020203" pitchFamily="34" charset="0"/>
                <a:cs typeface="Segoe UI" panose="020B0502040204020203" pitchFamily="34" charset="0"/>
              </a:rPr>
              <a:t>en</a:t>
            </a:r>
            <a:r>
              <a:rPr lang="en-US" sz="2000" b="1" dirty="0">
                <a:latin typeface="Segoe UI" panose="020B0502040204020203" pitchFamily="34" charset="0"/>
                <a:cs typeface="Segoe UI" panose="020B0502040204020203" pitchFamily="34" charset="0"/>
              </a:rPr>
              <a:t>D</a:t>
            </a:r>
            <a:r>
              <a:rPr lang="vi-VN" sz="2000" b="1" dirty="0">
                <a:latin typeface="Segoe UI" panose="020B0502040204020203" pitchFamily="34" charset="0"/>
                <a:cs typeface="Segoe UI" panose="020B0502040204020203" pitchFamily="34" charset="0"/>
              </a:rPr>
              <a:t>au, </a:t>
            </a:r>
            <a:r>
              <a:rPr lang="en-US" sz="2000" b="1" dirty="0">
                <a:latin typeface="Segoe UI" panose="020B0502040204020203" pitchFamily="34" charset="0"/>
                <a:cs typeface="Segoe UI" panose="020B0502040204020203" pitchFamily="34" charset="0"/>
              </a:rPr>
              <a:t>B</a:t>
            </a:r>
            <a:r>
              <a:rPr lang="vi-VN" sz="2000" b="1" dirty="0">
                <a:latin typeface="Segoe UI" panose="020B0502040204020203" pitchFamily="34" charset="0"/>
                <a:cs typeface="Segoe UI" panose="020B0502040204020203" pitchFamily="34" charset="0"/>
              </a:rPr>
              <a:t>en</a:t>
            </a:r>
            <a:r>
              <a:rPr lang="en-US" sz="2000" b="1" dirty="0">
                <a:latin typeface="Segoe UI" panose="020B0502040204020203" pitchFamily="34" charset="0"/>
                <a:cs typeface="Segoe UI" panose="020B0502040204020203" pitchFamily="34" charset="0"/>
              </a:rPr>
              <a:t>C</a:t>
            </a:r>
            <a:r>
              <a:rPr lang="vi-VN" sz="2000" b="1" dirty="0">
                <a:latin typeface="Segoe UI" panose="020B0502040204020203" pitchFamily="34" charset="0"/>
                <a:cs typeface="Segoe UI" panose="020B0502040204020203" pitchFamily="34" charset="0"/>
              </a:rPr>
              <a:t>uoi, </a:t>
            </a:r>
            <a:r>
              <a:rPr lang="en-US" sz="2000" b="1" dirty="0">
                <a:latin typeface="Segoe UI" panose="020B0502040204020203" pitchFamily="34" charset="0"/>
                <a:cs typeface="Segoe UI" panose="020B0502040204020203" pitchFamily="34" charset="0"/>
              </a:rPr>
              <a:t>G</a:t>
            </a:r>
            <a:r>
              <a:rPr lang="vi-VN" sz="2000" b="1" dirty="0">
                <a:latin typeface="Segoe UI" panose="020B0502040204020203" pitchFamily="34" charset="0"/>
                <a:cs typeface="Segoe UI" panose="020B0502040204020203" pitchFamily="34" charset="0"/>
              </a:rPr>
              <a:t>ia</a:t>
            </a:r>
            <a:r>
              <a:rPr lang="en-US" sz="2000" b="1" dirty="0">
                <a:latin typeface="Segoe UI" panose="020B0502040204020203" pitchFamily="34" charset="0"/>
                <a:cs typeface="Segoe UI" panose="020B0502040204020203" pitchFamily="34" charset="0"/>
              </a:rPr>
              <a:t>T</a:t>
            </a:r>
            <a:r>
              <a:rPr lang="vi-VN" sz="2000" b="1" dirty="0">
                <a:latin typeface="Segoe UI" panose="020B0502040204020203" pitchFamily="34" charset="0"/>
                <a:cs typeface="Segoe UI" panose="020B0502040204020203" pitchFamily="34" charset="0"/>
              </a:rPr>
              <a:t>uyen, </a:t>
            </a:r>
            <a:r>
              <a:rPr lang="en-US" sz="2000" b="1" dirty="0">
                <a:latin typeface="Segoe UI" panose="020B0502040204020203" pitchFamily="34" charset="0"/>
                <a:cs typeface="Segoe UI" panose="020B0502040204020203" pitchFamily="34" charset="0"/>
              </a:rPr>
              <a:t>T</a:t>
            </a:r>
            <a:r>
              <a:rPr lang="vi-VN" sz="2000" b="1" dirty="0">
                <a:latin typeface="Segoe UI" panose="020B0502040204020203" pitchFamily="34" charset="0"/>
                <a:cs typeface="Segoe UI" panose="020B0502040204020203" pitchFamily="34" charset="0"/>
              </a:rPr>
              <a:t>hoi</a:t>
            </a:r>
            <a:r>
              <a:rPr lang="en-US" sz="2000" b="1" dirty="0">
                <a:latin typeface="Segoe UI" panose="020B0502040204020203" pitchFamily="34" charset="0"/>
                <a:cs typeface="Segoe UI" panose="020B0502040204020203" pitchFamily="34" charset="0"/>
              </a:rPr>
              <a:t>G</a:t>
            </a:r>
            <a:r>
              <a:rPr lang="vi-VN" sz="2000" b="1" dirty="0">
                <a:latin typeface="Segoe UI" panose="020B0502040204020203" pitchFamily="34" charset="0"/>
                <a:cs typeface="Segoe UI" panose="020B0502040204020203" pitchFamily="34" charset="0"/>
              </a:rPr>
              <a:t>ian</a:t>
            </a:r>
            <a:r>
              <a:rPr lang="en-US" sz="2000" b="1" dirty="0">
                <a:latin typeface="Segoe UI" panose="020B0502040204020203" pitchFamily="34" charset="0"/>
                <a:cs typeface="Segoe UI" panose="020B0502040204020203" pitchFamily="34" charset="0"/>
              </a:rPr>
              <a:t>DK</a:t>
            </a:r>
            <a:r>
              <a:rPr lang="vi-VN" sz="2000" b="1" dirty="0">
                <a:latin typeface="Segoe UI" panose="020B0502040204020203" pitchFamily="34" charset="0"/>
                <a:cs typeface="Segoe UI" panose="020B0502040204020203" pitchFamily="34" charset="0"/>
              </a:rPr>
              <a:t>)</a:t>
            </a:r>
            <a:r>
              <a:rPr lang="vi-VN" sz="2000" dirty="0">
                <a:latin typeface="Segoe UI" panose="020B0502040204020203" pitchFamily="34" charset="0"/>
                <a:cs typeface="Segoe UI" panose="020B0502040204020203" pitchFamily="34" charset="0"/>
              </a:rPr>
              <a:t> </a:t>
            </a:r>
            <a:endParaRPr lang="en-US" sz="2000" dirty="0">
              <a:latin typeface="Segoe UI" panose="020B0502040204020203" pitchFamily="34" charset="0"/>
              <a:cs typeface="Segoe UI" panose="020B0502040204020203" pitchFamily="34" charset="0"/>
            </a:endParaRPr>
          </a:p>
          <a:p>
            <a:pPr algn="just">
              <a:lnSpc>
                <a:spcPct val="150000"/>
              </a:lnSpc>
            </a:pPr>
            <a:r>
              <a:rPr lang="vi-VN" sz="2000" b="1" dirty="0">
                <a:latin typeface="Segoe UI" panose="020B0502040204020203" pitchFamily="34" charset="0"/>
                <a:cs typeface="Segoe UI" panose="020B0502040204020203" pitchFamily="34" charset="0"/>
              </a:rPr>
              <a:t>KHACH (</a:t>
            </a:r>
            <a:r>
              <a:rPr lang="en-US" sz="2000" b="1" u="sng" dirty="0">
                <a:latin typeface="Segoe UI" panose="020B0502040204020203" pitchFamily="34" charset="0"/>
                <a:cs typeface="Segoe UI" panose="020B0502040204020203" pitchFamily="34" charset="0"/>
              </a:rPr>
              <a:t>M</a:t>
            </a:r>
            <a:r>
              <a:rPr lang="vi-VN" sz="2000" b="1" u="sng" dirty="0">
                <a:latin typeface="Segoe UI" panose="020B0502040204020203" pitchFamily="34" charset="0"/>
                <a:cs typeface="Segoe UI" panose="020B0502040204020203" pitchFamily="34" charset="0"/>
              </a:rPr>
              <a:t>a</a:t>
            </a:r>
            <a:r>
              <a:rPr lang="en-US" sz="2000" b="1" u="sng" dirty="0">
                <a:latin typeface="Segoe UI" panose="020B0502040204020203" pitchFamily="34" charset="0"/>
                <a:cs typeface="Segoe UI" panose="020B0502040204020203" pitchFamily="34" charset="0"/>
              </a:rPr>
              <a:t>HK</a:t>
            </a:r>
            <a:r>
              <a:rPr lang="vi-VN" sz="2000" b="1" dirty="0">
                <a:latin typeface="Segoe UI" panose="020B0502040204020203" pitchFamily="34" charset="0"/>
                <a:cs typeface="Segoe UI" panose="020B0502040204020203" pitchFamily="34" charset="0"/>
              </a:rPr>
              <a:t>, </a:t>
            </a:r>
            <a:r>
              <a:rPr lang="en-US" sz="2000" b="1" dirty="0">
                <a:latin typeface="Segoe UI" panose="020B0502040204020203" pitchFamily="34" charset="0"/>
                <a:cs typeface="Segoe UI" panose="020B0502040204020203" pitchFamily="34" charset="0"/>
              </a:rPr>
              <a:t>H</a:t>
            </a:r>
            <a:r>
              <a:rPr lang="vi-VN" sz="2000" b="1" dirty="0">
                <a:latin typeface="Segoe UI" panose="020B0502040204020203" pitchFamily="34" charset="0"/>
                <a:cs typeface="Segoe UI" panose="020B0502040204020203" pitchFamily="34" charset="0"/>
              </a:rPr>
              <a:t>o</a:t>
            </a:r>
            <a:r>
              <a:rPr lang="en-US" sz="2000" b="1" dirty="0">
                <a:latin typeface="Segoe UI" panose="020B0502040204020203" pitchFamily="34" charset="0"/>
                <a:cs typeface="Segoe UI" panose="020B0502040204020203" pitchFamily="34" charset="0"/>
              </a:rPr>
              <a:t>T</a:t>
            </a:r>
            <a:r>
              <a:rPr lang="vi-VN" sz="2000" b="1" dirty="0">
                <a:latin typeface="Segoe UI" panose="020B0502040204020203" pitchFamily="34" charset="0"/>
                <a:cs typeface="Segoe UI" panose="020B0502040204020203" pitchFamily="34" charset="0"/>
              </a:rPr>
              <a:t>en, </a:t>
            </a:r>
            <a:r>
              <a:rPr lang="en-US" sz="2000" b="1" dirty="0">
                <a:latin typeface="Segoe UI" panose="020B0502040204020203" pitchFamily="34" charset="0"/>
                <a:cs typeface="Segoe UI" panose="020B0502040204020203" pitchFamily="34" charset="0"/>
              </a:rPr>
              <a:t>G</a:t>
            </a:r>
            <a:r>
              <a:rPr lang="vi-VN" sz="2000" b="1" dirty="0">
                <a:latin typeface="Segoe UI" panose="020B0502040204020203" pitchFamily="34" charset="0"/>
                <a:cs typeface="Segoe UI" panose="020B0502040204020203" pitchFamily="34" charset="0"/>
              </a:rPr>
              <a:t>ioi</a:t>
            </a:r>
            <a:r>
              <a:rPr lang="en-US" sz="2000" b="1" dirty="0">
                <a:latin typeface="Segoe UI" panose="020B0502040204020203" pitchFamily="34" charset="0"/>
                <a:cs typeface="Segoe UI" panose="020B0502040204020203" pitchFamily="34" charset="0"/>
              </a:rPr>
              <a:t>T</a:t>
            </a:r>
            <a:r>
              <a:rPr lang="vi-VN" sz="2000" b="1" dirty="0">
                <a:latin typeface="Segoe UI" panose="020B0502040204020203" pitchFamily="34" charset="0"/>
                <a:cs typeface="Segoe UI" panose="020B0502040204020203" pitchFamily="34" charset="0"/>
              </a:rPr>
              <a:t>inh, </a:t>
            </a:r>
            <a:r>
              <a:rPr lang="en-US" sz="2000" b="1" dirty="0">
                <a:latin typeface="Segoe UI" panose="020B0502040204020203" pitchFamily="34" charset="0"/>
                <a:cs typeface="Segoe UI" panose="020B0502040204020203" pitchFamily="34" charset="0"/>
              </a:rPr>
              <a:t>CMND</a:t>
            </a:r>
            <a:r>
              <a:rPr lang="vi-VN" sz="2000" b="1" dirty="0">
                <a:latin typeface="Segoe UI" panose="020B0502040204020203" pitchFamily="34" charset="0"/>
                <a:cs typeface="Segoe UI" panose="020B0502040204020203" pitchFamily="34" charset="0"/>
              </a:rPr>
              <a:t>) </a:t>
            </a:r>
            <a:endParaRPr lang="en-US" sz="2000" b="1" dirty="0">
              <a:latin typeface="Segoe UI" panose="020B0502040204020203" pitchFamily="34" charset="0"/>
              <a:cs typeface="Segoe UI" panose="020B0502040204020203" pitchFamily="34" charset="0"/>
            </a:endParaRPr>
          </a:p>
          <a:p>
            <a:pPr algn="just">
              <a:lnSpc>
                <a:spcPct val="150000"/>
              </a:lnSpc>
            </a:pPr>
            <a:r>
              <a:rPr lang="vi-VN" sz="2000" b="1" dirty="0">
                <a:latin typeface="Segoe UI" panose="020B0502040204020203" pitchFamily="34" charset="0"/>
                <a:cs typeface="Segoe UI" panose="020B0502040204020203" pitchFamily="34" charset="0"/>
              </a:rPr>
              <a:t>VEXE (</a:t>
            </a:r>
            <a:r>
              <a:rPr lang="en-US" sz="2000" b="1" u="sng" dirty="0">
                <a:latin typeface="Segoe UI" panose="020B0502040204020203" pitchFamily="34" charset="0"/>
                <a:cs typeface="Segoe UI" panose="020B0502040204020203" pitchFamily="34" charset="0"/>
              </a:rPr>
              <a:t>M</a:t>
            </a:r>
            <a:r>
              <a:rPr lang="vi-VN" sz="2000" b="1" u="sng" dirty="0">
                <a:latin typeface="Segoe UI" panose="020B0502040204020203" pitchFamily="34" charset="0"/>
                <a:cs typeface="Segoe UI" panose="020B0502040204020203" pitchFamily="34" charset="0"/>
              </a:rPr>
              <a:t>a</a:t>
            </a:r>
            <a:r>
              <a:rPr lang="en-US" sz="2000" b="1" u="sng" dirty="0">
                <a:latin typeface="Segoe UI" panose="020B0502040204020203" pitchFamily="34" charset="0"/>
                <a:cs typeface="Segoe UI" panose="020B0502040204020203" pitchFamily="34" charset="0"/>
              </a:rPr>
              <a:t>T</a:t>
            </a:r>
            <a:r>
              <a:rPr lang="vi-VN" sz="2000" b="1" u="sng" dirty="0">
                <a:latin typeface="Segoe UI" panose="020B0502040204020203" pitchFamily="34" charset="0"/>
                <a:cs typeface="Segoe UI" panose="020B0502040204020203" pitchFamily="34" charset="0"/>
              </a:rPr>
              <a:t>uyen, </a:t>
            </a:r>
            <a:r>
              <a:rPr lang="en-US" sz="2000" b="1" u="sng" dirty="0">
                <a:latin typeface="Segoe UI" panose="020B0502040204020203" pitchFamily="34" charset="0"/>
                <a:cs typeface="Segoe UI" panose="020B0502040204020203" pitchFamily="34" charset="0"/>
              </a:rPr>
              <a:t>M</a:t>
            </a:r>
            <a:r>
              <a:rPr lang="vi-VN" sz="2000" b="1" u="sng" dirty="0">
                <a:latin typeface="Segoe UI" panose="020B0502040204020203" pitchFamily="34" charset="0"/>
                <a:cs typeface="Segoe UI" panose="020B0502040204020203" pitchFamily="34" charset="0"/>
              </a:rPr>
              <a:t>a</a:t>
            </a:r>
            <a:r>
              <a:rPr lang="en-US" sz="2000" b="1" u="sng" dirty="0">
                <a:latin typeface="Segoe UI" panose="020B0502040204020203" pitchFamily="34" charset="0"/>
                <a:cs typeface="Segoe UI" panose="020B0502040204020203" pitchFamily="34" charset="0"/>
              </a:rPr>
              <a:t>HK</a:t>
            </a:r>
            <a:r>
              <a:rPr lang="vi-VN" sz="2000" b="1" dirty="0">
                <a:latin typeface="Segoe UI" panose="020B0502040204020203" pitchFamily="34" charset="0"/>
                <a:cs typeface="Segoe UI" panose="020B0502040204020203" pitchFamily="34" charset="0"/>
              </a:rPr>
              <a:t>, </a:t>
            </a:r>
            <a:r>
              <a:rPr lang="en-US" sz="2000" b="1" dirty="0">
                <a:latin typeface="Segoe UI" panose="020B0502040204020203" pitchFamily="34" charset="0"/>
                <a:cs typeface="Segoe UI" panose="020B0502040204020203" pitchFamily="34" charset="0"/>
              </a:rPr>
              <a:t>N</a:t>
            </a:r>
            <a:r>
              <a:rPr lang="vi-VN" sz="2000" b="1" dirty="0">
                <a:latin typeface="Segoe UI" panose="020B0502040204020203" pitchFamily="34" charset="0"/>
                <a:cs typeface="Segoe UI" panose="020B0502040204020203" pitchFamily="34" charset="0"/>
              </a:rPr>
              <a:t>gay</a:t>
            </a:r>
            <a:r>
              <a:rPr lang="en-US" sz="2000" b="1" dirty="0">
                <a:latin typeface="Segoe UI" panose="020B0502040204020203" pitchFamily="34" charset="0"/>
                <a:cs typeface="Segoe UI" panose="020B0502040204020203" pitchFamily="34" charset="0"/>
              </a:rPr>
              <a:t>M</a:t>
            </a:r>
            <a:r>
              <a:rPr lang="vi-VN" sz="2000" b="1" dirty="0">
                <a:latin typeface="Segoe UI" panose="020B0502040204020203" pitchFamily="34" charset="0"/>
                <a:cs typeface="Segoe UI" panose="020B0502040204020203" pitchFamily="34" charset="0"/>
              </a:rPr>
              <a:t>ua, </a:t>
            </a:r>
            <a:r>
              <a:rPr lang="en-US" sz="2000" b="1" dirty="0">
                <a:latin typeface="Segoe UI" panose="020B0502040204020203" pitchFamily="34" charset="0"/>
                <a:cs typeface="Segoe UI" panose="020B0502040204020203" pitchFamily="34" charset="0"/>
              </a:rPr>
              <a:t>G</a:t>
            </a:r>
            <a:r>
              <a:rPr lang="vi-VN" sz="2000" b="1" dirty="0">
                <a:latin typeface="Segoe UI" panose="020B0502040204020203" pitchFamily="34" charset="0"/>
                <a:cs typeface="Segoe UI" panose="020B0502040204020203" pitchFamily="34" charset="0"/>
              </a:rPr>
              <a:t>ia</a:t>
            </a:r>
            <a:r>
              <a:rPr lang="en-US" sz="2000" b="1" dirty="0">
                <a:latin typeface="Segoe UI" panose="020B0502040204020203" pitchFamily="34" charset="0"/>
                <a:cs typeface="Segoe UI" panose="020B0502040204020203" pitchFamily="34" charset="0"/>
              </a:rPr>
              <a:t>V</a:t>
            </a:r>
            <a:r>
              <a:rPr lang="vi-VN" sz="2000" b="1" dirty="0">
                <a:latin typeface="Segoe UI" panose="020B0502040204020203" pitchFamily="34" charset="0"/>
                <a:cs typeface="Segoe UI" panose="020B0502040204020203" pitchFamily="34" charset="0"/>
              </a:rPr>
              <a:t>e)</a:t>
            </a:r>
            <a:r>
              <a:rPr lang="vi-VN" sz="2000" dirty="0">
                <a:latin typeface="Segoe UI" panose="020B0502040204020203" pitchFamily="34" charset="0"/>
                <a:cs typeface="Segoe UI" panose="020B0502040204020203" pitchFamily="34" charset="0"/>
              </a:rPr>
              <a:t> </a:t>
            </a:r>
            <a:r>
              <a:rPr lang="vi-VN"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endPar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p:txBody>
      </p:sp>
      <p:graphicFrame>
        <p:nvGraphicFramePr>
          <p:cNvPr id="6" name="Object 5"/>
          <p:cNvGraphicFramePr>
            <a:graphicFrameLocks noChangeAspect="1"/>
          </p:cNvGraphicFramePr>
          <p:nvPr/>
        </p:nvGraphicFramePr>
        <p:xfrm>
          <a:off x="635479" y="4536234"/>
          <a:ext cx="3729038" cy="476250"/>
        </p:xfrm>
        <a:graphic>
          <a:graphicData uri="http://schemas.openxmlformats.org/presentationml/2006/ole">
            <mc:AlternateContent xmlns:mc="http://schemas.openxmlformats.org/markup-compatibility/2006">
              <mc:Choice xmlns:v="urn:schemas-microsoft-com:vml" Requires="v">
                <p:oleObj spid="_x0000_s7" name="Equation" r:id="rId8" imgW="47853600" imgH="6096000" progId="Equation.DSMT4">
                  <p:embed/>
                </p:oleObj>
              </mc:Choice>
              <mc:Fallback>
                <p:oleObj name="Equation" r:id="rId8" imgW="47853600" imgH="6096000" progId="Equation.DSMT4">
                  <p:embed/>
                  <p:pic>
                    <p:nvPicPr>
                      <p:cNvPr id="0" name="Object 6"/>
                      <p:cNvPicPr/>
                      <p:nvPr/>
                    </p:nvPicPr>
                    <p:blipFill>
                      <a:blip r:embed="rId9"/>
                      <a:stretch>
                        <a:fillRect/>
                      </a:stretch>
                    </p:blipFill>
                    <p:spPr>
                      <a:xfrm>
                        <a:off x="635479" y="4536234"/>
                        <a:ext cx="3729038" cy="476250"/>
                      </a:xfrm>
                      <a:prstGeom prst="rect">
                        <a:avLst/>
                      </a:prstGeom>
                    </p:spPr>
                  </p:pic>
                </p:oleObj>
              </mc:Fallback>
            </mc:AlternateContent>
          </a:graphicData>
        </a:graphic>
      </p:graphicFrame>
      <p:grpSp>
        <p:nvGrpSpPr>
          <p:cNvPr id="8" name="Group 7"/>
          <p:cNvGrpSpPr/>
          <p:nvPr/>
        </p:nvGrpSpPr>
        <p:grpSpPr>
          <a:xfrm>
            <a:off x="635479" y="3888198"/>
            <a:ext cx="7131050" cy="638320"/>
            <a:chOff x="635479" y="3888198"/>
            <a:chExt cx="7131050" cy="638320"/>
          </a:xfrm>
        </p:grpSpPr>
        <p:graphicFrame>
          <p:nvGraphicFramePr>
            <p:cNvPr id="9" name="Object 8"/>
            <p:cNvGraphicFramePr>
              <a:graphicFrameLocks noChangeAspect="1"/>
            </p:cNvGraphicFramePr>
            <p:nvPr/>
          </p:nvGraphicFramePr>
          <p:xfrm>
            <a:off x="635479" y="4002643"/>
            <a:ext cx="7131050" cy="523875"/>
          </p:xfrm>
          <a:graphic>
            <a:graphicData uri="http://schemas.openxmlformats.org/presentationml/2006/ole">
              <mc:AlternateContent xmlns:mc="http://schemas.openxmlformats.org/markup-compatibility/2006">
                <mc:Choice xmlns:v="urn:schemas-microsoft-com:vml" Requires="v">
                  <p:oleObj spid="_x0000_s10" name="Equation" r:id="rId10" imgW="91440000" imgH="6705600" progId="Equation.DSMT4">
                    <p:embed/>
                  </p:oleObj>
                </mc:Choice>
                <mc:Fallback>
                  <p:oleObj name="Equation" r:id="rId10" imgW="91440000" imgH="6705600" progId="Equation.DSMT4">
                    <p:embed/>
                    <p:pic>
                      <p:nvPicPr>
                        <p:cNvPr id="0" name="Object 5"/>
                        <p:cNvPicPr/>
                        <p:nvPr/>
                      </p:nvPicPr>
                      <p:blipFill>
                        <a:blip r:embed="rId11"/>
                        <a:stretch>
                          <a:fillRect/>
                        </a:stretch>
                      </p:blipFill>
                      <p:spPr>
                        <a:xfrm>
                          <a:off x="635479" y="4002643"/>
                          <a:ext cx="7131050" cy="523875"/>
                        </a:xfrm>
                        <a:prstGeom prst="rect">
                          <a:avLst/>
                        </a:prstGeom>
                      </p:spPr>
                    </p:pic>
                  </p:oleObj>
                </mc:Fallback>
              </mc:AlternateContent>
            </a:graphicData>
          </a:graphic>
        </p:graphicFrame>
        <p:sp>
          <p:nvSpPr>
            <p:cNvPr id="13" name="TextBox 12"/>
            <p:cNvSpPr txBox="1"/>
            <p:nvPr/>
          </p:nvSpPr>
          <p:spPr>
            <a:xfrm>
              <a:off x="6204157" y="3888198"/>
              <a:ext cx="1005871" cy="276999"/>
            </a:xfrm>
            <a:prstGeom prst="rect">
              <a:avLst/>
            </a:prstGeom>
            <a:noFill/>
          </p:spPr>
          <p:txBody>
            <a:bodyPr wrap="square">
              <a:spAutoFit/>
            </a:bodyPr>
            <a:lstStyle/>
            <a:p>
              <a:r>
                <a:rPr lang="en-US" sz="1200" dirty="0" err="1">
                  <a:latin typeface="Segoe UI" panose="020B0502040204020203" pitchFamily="34" charset="0"/>
                  <a:cs typeface="Segoe UI" panose="020B0502040204020203" pitchFamily="34" charset="0"/>
                </a:rPr>
                <a:t>MaHK</a:t>
              </a:r>
              <a:endParaRPr lang="en-US" sz="1200" dirty="0">
                <a:latin typeface="Segoe UI" panose="020B0502040204020203" pitchFamily="34" charset="0"/>
                <a:cs typeface="Segoe UI" panose="020B0502040204020203" pitchFamily="34" charset="0"/>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anim calcmode="lin" valueType="num">
                                      <p:cBhvr>
                                        <p:cTn id="13" dur="500" fill="hold"/>
                                        <p:tgtEl>
                                          <p:spTgt spid="11"/>
                                        </p:tgtEl>
                                        <p:attrNameLst>
                                          <p:attrName>ppt_x</p:attrName>
                                        </p:attrNameLst>
                                      </p:cBhvr>
                                      <p:tavLst>
                                        <p:tav tm="0">
                                          <p:val>
                                            <p:strVal val="#ppt_x"/>
                                          </p:val>
                                        </p:tav>
                                        <p:tav tm="100000">
                                          <p:val>
                                            <p:strVal val="#ppt_x"/>
                                          </p:val>
                                        </p:tav>
                                      </p:tavLst>
                                    </p:anim>
                                    <p:anim calcmode="lin" valueType="num">
                                      <p:cBhvr>
                                        <p:cTn id="14"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anim calcmode="lin" valueType="num">
                                      <p:cBhvr>
                                        <p:cTn id="20" dur="500" fill="hold"/>
                                        <p:tgtEl>
                                          <p:spTgt spid="12"/>
                                        </p:tgtEl>
                                        <p:attrNameLst>
                                          <p:attrName>ppt_x</p:attrName>
                                        </p:attrNameLst>
                                      </p:cBhvr>
                                      <p:tavLst>
                                        <p:tav tm="0">
                                          <p:val>
                                            <p:strVal val="#ppt_x"/>
                                          </p:val>
                                        </p:tav>
                                        <p:tav tm="100000">
                                          <p:val>
                                            <p:strVal val="#ppt_x"/>
                                          </p:val>
                                        </p:tav>
                                      </p:tavLst>
                                    </p:anim>
                                    <p:anim calcmode="lin" valueType="num">
                                      <p:cBhvr>
                                        <p:cTn id="21" dur="5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500"/>
                                        <p:tgtEl>
                                          <p:spTgt spid="20"/>
                                        </p:tgtEl>
                                      </p:cBhvr>
                                    </p:animEffect>
                                    <p:anim calcmode="lin" valueType="num">
                                      <p:cBhvr>
                                        <p:cTn id="27" dur="500" fill="hold"/>
                                        <p:tgtEl>
                                          <p:spTgt spid="20"/>
                                        </p:tgtEl>
                                        <p:attrNameLst>
                                          <p:attrName>ppt_x</p:attrName>
                                        </p:attrNameLst>
                                      </p:cBhvr>
                                      <p:tavLst>
                                        <p:tav tm="0">
                                          <p:val>
                                            <p:strVal val="#ppt_x"/>
                                          </p:val>
                                        </p:tav>
                                        <p:tav tm="100000">
                                          <p:val>
                                            <p:strVal val="#ppt_x"/>
                                          </p:val>
                                        </p:tav>
                                      </p:tavLst>
                                    </p:anim>
                                    <p:anim calcmode="lin" valueType="num">
                                      <p:cBhvr>
                                        <p:cTn id="28"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3"/>
          <p:cNvSpPr txBox="1">
            <a:spLocks noGrp="1"/>
          </p:cNvSpPr>
          <p:nvPr>
            <p:ph type="title"/>
          </p:nvPr>
        </p:nvSpPr>
        <p:spPr>
          <a:xfrm>
            <a:off x="635479" y="330621"/>
            <a:ext cx="10921042" cy="82531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1238F"/>
              </a:buClr>
              <a:buSzPts val="4000"/>
              <a:buFont typeface="Quattrocento Sans" panose="020B0502050000020003"/>
              <a:buNone/>
            </a:pP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Viết</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các</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biểu</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thức</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đại</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số</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quan</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hệ</a:t>
            </a:r>
            <a:endParaRPr dirty="0">
              <a:latin typeface="Segoe UI" panose="020B0502040204020203" pitchFamily="34" charset="0"/>
              <a:cs typeface="Segoe UI" panose="020B0502040204020203" pitchFamily="34" charset="0"/>
            </a:endParaRPr>
          </a:p>
        </p:txBody>
      </p:sp>
      <p:sp>
        <p:nvSpPr>
          <p:cNvPr id="123" name="Google Shape;123;p3"/>
          <p:cNvSpPr txBox="1">
            <a:spLocks noGrp="1"/>
          </p:cNvSpPr>
          <p:nvPr>
            <p:ph type="sldNum" idx="12"/>
          </p:nvPr>
        </p:nvSpPr>
        <p:spPr>
          <a:xfrm>
            <a:off x="4724400" y="6527379"/>
            <a:ext cx="2743200" cy="330621"/>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vi-VN" sz="1600" b="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fld>
            <a:endParaRPr sz="16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endParaRPr>
          </a:p>
        </p:txBody>
      </p:sp>
      <p:pic>
        <p:nvPicPr>
          <p:cNvPr id="124" name="Google Shape;124;p3"/>
          <p:cNvPicPr preferRelativeResize="0"/>
          <p:nvPr/>
        </p:nvPicPr>
        <p:blipFill rotWithShape="1">
          <a:blip r:embed="rId1"/>
          <a:srcRect/>
          <a:stretch>
            <a:fillRect/>
          </a:stretch>
        </p:blipFill>
        <p:spPr>
          <a:xfrm>
            <a:off x="9911750" y="4651893"/>
            <a:ext cx="1900257" cy="1869558"/>
          </a:xfrm>
          <a:prstGeom prst="rect">
            <a:avLst/>
          </a:prstGeom>
          <a:noFill/>
          <a:ln>
            <a:noFill/>
          </a:ln>
        </p:spPr>
      </p:pic>
      <p:sp>
        <p:nvSpPr>
          <p:cNvPr id="4" name="TextBox 3"/>
          <p:cNvSpPr txBox="1"/>
          <p:nvPr/>
        </p:nvSpPr>
        <p:spPr>
          <a:xfrm>
            <a:off x="635479" y="3433830"/>
            <a:ext cx="10429548" cy="369332"/>
          </a:xfrm>
          <a:prstGeom prst="rect">
            <a:avLst/>
          </a:prstGeom>
          <a:noFill/>
        </p:spPr>
        <p:txBody>
          <a:bodyPr wrap="square">
            <a:spAutoFit/>
          </a:bodyPr>
          <a:lstStyle/>
          <a:p>
            <a:pPr algn="just"/>
            <a:r>
              <a:rPr lang="en-US" sz="1800" b="1" dirty="0">
                <a:solidFill>
                  <a:srgbClr val="FF0000"/>
                </a:solidFill>
                <a:latin typeface="Segoe UI" panose="020B0502040204020203" pitchFamily="34" charset="0"/>
                <a:cs typeface="Segoe UI" panose="020B0502040204020203" pitchFamily="34" charset="0"/>
              </a:rPr>
              <a:t>5. </a:t>
            </a:r>
            <a:r>
              <a:rPr lang="vi-VN" sz="1800" b="1" dirty="0">
                <a:solidFill>
                  <a:srgbClr val="FF0000"/>
                </a:solidFill>
                <a:latin typeface="Segoe UI" panose="020B0502040204020203" pitchFamily="34" charset="0"/>
                <a:cs typeface="Segoe UI" panose="020B0502040204020203" pitchFamily="34" charset="0"/>
              </a:rPr>
              <a:t>Với mỗi mã tuyến cho biết tổng số tiền vé bán ra vào năm 20</a:t>
            </a:r>
            <a:r>
              <a:rPr lang="en-US" sz="1800" b="1" dirty="0">
                <a:solidFill>
                  <a:srgbClr val="FF0000"/>
                </a:solidFill>
                <a:latin typeface="Segoe UI" panose="020B0502040204020203" pitchFamily="34" charset="0"/>
                <a:cs typeface="Segoe UI" panose="020B0502040204020203" pitchFamily="34" charset="0"/>
              </a:rPr>
              <a:t>22</a:t>
            </a:r>
            <a:r>
              <a:rPr lang="vi-VN" sz="1800" b="1" dirty="0">
                <a:solidFill>
                  <a:srgbClr val="FF0000"/>
                </a:solidFill>
                <a:latin typeface="Segoe UI" panose="020B0502040204020203" pitchFamily="34" charset="0"/>
                <a:cs typeface="Segoe UI" panose="020B0502040204020203" pitchFamily="34" charset="0"/>
              </a:rPr>
              <a:t>.</a:t>
            </a:r>
            <a:endParaRPr lang="en-US" sz="1800" b="1" dirty="0">
              <a:solidFill>
                <a:srgbClr val="FF0000"/>
              </a:solidFill>
              <a:latin typeface="Segoe UI" panose="020B0502040204020203" pitchFamily="34" charset="0"/>
              <a:cs typeface="Segoe UI" panose="020B0502040204020203" pitchFamily="34" charset="0"/>
            </a:endParaRPr>
          </a:p>
        </p:txBody>
      </p:sp>
      <p:sp>
        <p:nvSpPr>
          <p:cNvPr id="5" name="TextBox 4"/>
          <p:cNvSpPr txBox="1"/>
          <p:nvPr/>
        </p:nvSpPr>
        <p:spPr>
          <a:xfrm>
            <a:off x="635479" y="4912715"/>
            <a:ext cx="10564792" cy="646331"/>
          </a:xfrm>
          <a:prstGeom prst="rect">
            <a:avLst/>
          </a:prstGeom>
          <a:noFill/>
        </p:spPr>
        <p:txBody>
          <a:bodyPr wrap="square">
            <a:spAutoFit/>
          </a:bodyPr>
          <a:lstStyle/>
          <a:p>
            <a:pPr algn="just"/>
            <a:r>
              <a:rPr lang="en-US" sz="1800" b="1" dirty="0">
                <a:solidFill>
                  <a:srgbClr val="FF0000"/>
                </a:solidFill>
                <a:latin typeface="Segoe UI" panose="020B0502040204020203" pitchFamily="34" charset="0"/>
                <a:cs typeface="Segoe UI" panose="020B0502040204020203" pitchFamily="34" charset="0"/>
              </a:rPr>
              <a:t>6. </a:t>
            </a:r>
            <a:r>
              <a:rPr lang="vi-VN" sz="1800" b="1" dirty="0">
                <a:solidFill>
                  <a:srgbClr val="FF0000"/>
                </a:solidFill>
                <a:latin typeface="Segoe UI" panose="020B0502040204020203" pitchFamily="34" charset="0"/>
                <a:cs typeface="Segoe UI" panose="020B0502040204020203" pitchFamily="34" charset="0"/>
              </a:rPr>
              <a:t>Cho biết thông tin tất cả các tuyến xe xuất phát từ bến đầu là ‘TPHCM’ đi bến cuối là ‘</a:t>
            </a:r>
            <a:r>
              <a:rPr lang="en-US" sz="1800" b="1" dirty="0" err="1">
                <a:solidFill>
                  <a:srgbClr val="FF0000"/>
                </a:solidFill>
                <a:latin typeface="Segoe UI" panose="020B0502040204020203" pitchFamily="34" charset="0"/>
                <a:cs typeface="Segoe UI" panose="020B0502040204020203" pitchFamily="34" charset="0"/>
              </a:rPr>
              <a:t>DaLat</a:t>
            </a:r>
            <a:r>
              <a:rPr lang="vi-VN" sz="1800" b="1" dirty="0">
                <a:solidFill>
                  <a:srgbClr val="FF0000"/>
                </a:solidFill>
                <a:latin typeface="Segoe UI" panose="020B0502040204020203" pitchFamily="34" charset="0"/>
                <a:cs typeface="Segoe UI" panose="020B0502040204020203" pitchFamily="34" charset="0"/>
              </a:rPr>
              <a:t>’ và thông tin biển kiểm soát của các xe đã được phân công đi tuyến này nếu có</a:t>
            </a:r>
            <a:r>
              <a:rPr lang="en-US" sz="1800" b="1" dirty="0">
                <a:solidFill>
                  <a:srgbClr val="FF0000"/>
                </a:solidFill>
                <a:latin typeface="Segoe UI" panose="020B0502040204020203" pitchFamily="34" charset="0"/>
                <a:cs typeface="Segoe UI" panose="020B0502040204020203" pitchFamily="34" charset="0"/>
              </a:rPr>
              <a:t>.</a:t>
            </a:r>
            <a:endParaRPr lang="en-US" sz="1800" b="1" dirty="0">
              <a:solidFill>
                <a:srgbClr val="FF0000"/>
              </a:solidFill>
              <a:latin typeface="Segoe UI" panose="020B0502040204020203" pitchFamily="34" charset="0"/>
              <a:cs typeface="Segoe UI" panose="020B0502040204020203" pitchFamily="34" charset="0"/>
            </a:endParaRPr>
          </a:p>
        </p:txBody>
      </p:sp>
      <p:graphicFrame>
        <p:nvGraphicFramePr>
          <p:cNvPr id="6" name="Object 5"/>
          <p:cNvGraphicFramePr>
            <a:graphicFrameLocks noChangeAspect="1"/>
          </p:cNvGraphicFramePr>
          <p:nvPr/>
        </p:nvGraphicFramePr>
        <p:xfrm>
          <a:off x="635479" y="3763886"/>
          <a:ext cx="4133081" cy="561282"/>
        </p:xfrm>
        <a:graphic>
          <a:graphicData uri="http://schemas.openxmlformats.org/presentationml/2006/ole">
            <mc:AlternateContent xmlns:mc="http://schemas.openxmlformats.org/markup-compatibility/2006">
              <mc:Choice xmlns:v="urn:schemas-microsoft-com:vml" Requires="v">
                <p:oleObj spid="_x0000_s0" name="Equation" r:id="rId2" imgW="49377600" imgH="6705600" progId="Equation.DSMT4">
                  <p:embed/>
                </p:oleObj>
              </mc:Choice>
              <mc:Fallback>
                <p:oleObj name="Equation" r:id="rId2" imgW="49377600" imgH="6705600" progId="Equation.DSMT4">
                  <p:embed/>
                  <p:pic>
                    <p:nvPicPr>
                      <p:cNvPr id="0" name="Object 6"/>
                      <p:cNvPicPr/>
                      <p:nvPr/>
                    </p:nvPicPr>
                    <p:blipFill>
                      <a:blip r:embed="rId3"/>
                      <a:stretch>
                        <a:fillRect/>
                      </a:stretch>
                    </p:blipFill>
                    <p:spPr>
                      <a:xfrm>
                        <a:off x="635479" y="3763886"/>
                        <a:ext cx="4133081" cy="561282"/>
                      </a:xfrm>
                      <a:prstGeom prst="rect">
                        <a:avLst/>
                      </a:prstGeom>
                    </p:spPr>
                  </p:pic>
                </p:oleObj>
              </mc:Fallback>
            </mc:AlternateContent>
          </a:graphicData>
        </a:graphic>
      </p:graphicFrame>
      <p:graphicFrame>
        <p:nvGraphicFramePr>
          <p:cNvPr id="7" name="Object 6"/>
          <p:cNvGraphicFramePr>
            <a:graphicFrameLocks noChangeAspect="1"/>
          </p:cNvGraphicFramePr>
          <p:nvPr/>
        </p:nvGraphicFramePr>
        <p:xfrm>
          <a:off x="635479" y="4347523"/>
          <a:ext cx="5706327" cy="565192"/>
        </p:xfrm>
        <a:graphic>
          <a:graphicData uri="http://schemas.openxmlformats.org/presentationml/2006/ole">
            <mc:AlternateContent xmlns:mc="http://schemas.openxmlformats.org/markup-compatibility/2006">
              <mc:Choice xmlns:v="urn:schemas-microsoft-com:vml" Requires="v">
                <p:oleObj spid="_x0000_s2" name="Equation" r:id="rId4" imgW="69494400" imgH="6705600" progId="Equation.DSMT4">
                  <p:embed/>
                </p:oleObj>
              </mc:Choice>
              <mc:Fallback>
                <p:oleObj name="Equation" r:id="rId4" imgW="69494400" imgH="6705600" progId="Equation.DSMT4">
                  <p:embed/>
                  <p:pic>
                    <p:nvPicPr>
                      <p:cNvPr id="0" name="Object 12"/>
                      <p:cNvPicPr/>
                      <p:nvPr/>
                    </p:nvPicPr>
                    <p:blipFill>
                      <a:blip r:embed="rId5"/>
                      <a:stretch>
                        <a:fillRect/>
                      </a:stretch>
                    </p:blipFill>
                    <p:spPr>
                      <a:xfrm>
                        <a:off x="635479" y="4347523"/>
                        <a:ext cx="5706327" cy="565192"/>
                      </a:xfrm>
                      <a:prstGeom prst="rect">
                        <a:avLst/>
                      </a:prstGeom>
                    </p:spPr>
                  </p:pic>
                </p:oleObj>
              </mc:Fallback>
            </mc:AlternateContent>
          </a:graphicData>
        </a:graphic>
      </p:graphicFrame>
      <p:grpSp>
        <p:nvGrpSpPr>
          <p:cNvPr id="14" name="Group 13"/>
          <p:cNvGrpSpPr/>
          <p:nvPr/>
        </p:nvGrpSpPr>
        <p:grpSpPr>
          <a:xfrm>
            <a:off x="634335" y="5559046"/>
            <a:ext cx="5977648" cy="818963"/>
            <a:chOff x="635479" y="5438104"/>
            <a:chExt cx="5977648" cy="818963"/>
          </a:xfrm>
        </p:grpSpPr>
        <p:graphicFrame>
          <p:nvGraphicFramePr>
            <p:cNvPr id="9" name="Object 8"/>
            <p:cNvGraphicFramePr>
              <a:graphicFrameLocks noChangeAspect="1"/>
            </p:cNvGraphicFramePr>
            <p:nvPr/>
          </p:nvGraphicFramePr>
          <p:xfrm>
            <a:off x="635479" y="5695785"/>
            <a:ext cx="5977648" cy="561282"/>
          </p:xfrm>
          <a:graphic>
            <a:graphicData uri="http://schemas.openxmlformats.org/presentationml/2006/ole">
              <mc:AlternateContent xmlns:mc="http://schemas.openxmlformats.org/markup-compatibility/2006">
                <mc:Choice xmlns:v="urn:schemas-microsoft-com:vml" Requires="v">
                  <p:oleObj spid="_x0000_s3" name="Equation" r:id="rId6" imgW="64922400" imgH="6096000" progId="Equation.DSMT4">
                    <p:embed/>
                  </p:oleObj>
                </mc:Choice>
                <mc:Fallback>
                  <p:oleObj name="Equation" r:id="rId6" imgW="64922400" imgH="6096000" progId="Equation.DSMT4">
                    <p:embed/>
                    <p:pic>
                      <p:nvPicPr>
                        <p:cNvPr id="0" name="Object 14"/>
                        <p:cNvPicPr/>
                        <p:nvPr/>
                      </p:nvPicPr>
                      <p:blipFill>
                        <a:blip r:embed="rId7"/>
                        <a:stretch>
                          <a:fillRect/>
                        </a:stretch>
                      </p:blipFill>
                      <p:spPr>
                        <a:xfrm>
                          <a:off x="635479" y="5695785"/>
                          <a:ext cx="5977648" cy="561282"/>
                        </a:xfrm>
                        <a:prstGeom prst="rect">
                          <a:avLst/>
                        </a:prstGeom>
                      </p:spPr>
                    </p:pic>
                  </p:oleObj>
                </mc:Fallback>
              </mc:AlternateContent>
            </a:graphicData>
          </a:graphic>
        </p:graphicFrame>
        <p:pic>
          <p:nvPicPr>
            <p:cNvPr id="10" name="Picture 9"/>
            <p:cNvPicPr>
              <a:picLocks noChangeAspect="1"/>
            </p:cNvPicPr>
            <p:nvPr/>
          </p:nvPicPr>
          <p:blipFill rotWithShape="1">
            <a:blip r:embed="rId8"/>
            <a:srcRect l="17496" r="1"/>
            <a:stretch>
              <a:fillRect/>
            </a:stretch>
          </p:blipFill>
          <p:spPr>
            <a:xfrm>
              <a:off x="5363221" y="5776658"/>
              <a:ext cx="580334" cy="360207"/>
            </a:xfrm>
            <a:prstGeom prst="rect">
              <a:avLst/>
            </a:prstGeom>
          </p:spPr>
        </p:pic>
        <p:sp>
          <p:nvSpPr>
            <p:cNvPr id="11" name="TextBox 10"/>
            <p:cNvSpPr txBox="1"/>
            <p:nvPr/>
          </p:nvSpPr>
          <p:spPr>
            <a:xfrm>
              <a:off x="5363221" y="5438104"/>
              <a:ext cx="798230" cy="338554"/>
            </a:xfrm>
            <a:prstGeom prst="rect">
              <a:avLst/>
            </a:prstGeom>
            <a:noFill/>
          </p:spPr>
          <p:txBody>
            <a:bodyPr wrap="square">
              <a:spAutoFit/>
            </a:bodyPr>
            <a:lstStyle/>
            <a:p>
              <a:r>
                <a:rPr lang="en-US" sz="1600" dirty="0" err="1">
                  <a:latin typeface="Segoe UI" panose="020B0502040204020203" pitchFamily="34" charset="0"/>
                  <a:cs typeface="Segoe UI" panose="020B0502040204020203" pitchFamily="34" charset="0"/>
                </a:rPr>
                <a:t>MaXe</a:t>
              </a:r>
              <a:endParaRPr lang="en-US" sz="1600" dirty="0">
                <a:latin typeface="Segoe UI" panose="020B0502040204020203" pitchFamily="34" charset="0"/>
                <a:cs typeface="Segoe UI" panose="020B0502040204020203" pitchFamily="34" charset="0"/>
              </a:endParaRPr>
            </a:p>
          </p:txBody>
        </p:sp>
      </p:grpSp>
      <p:sp>
        <p:nvSpPr>
          <p:cNvPr id="12" name="TextBox 11"/>
          <p:cNvSpPr txBox="1"/>
          <p:nvPr/>
        </p:nvSpPr>
        <p:spPr>
          <a:xfrm>
            <a:off x="635479" y="1113573"/>
            <a:ext cx="8610122" cy="2189446"/>
          </a:xfrm>
          <a:prstGeom prst="rect">
            <a:avLst/>
          </a:prstGeom>
          <a:noFill/>
          <a:ln w="19050">
            <a:solidFill>
              <a:srgbClr val="00B0F0"/>
            </a:solidFill>
          </a:ln>
        </p:spPr>
        <p:txBody>
          <a:bodyPr wrap="square">
            <a:spAutoFit/>
          </a:bodyPr>
          <a:lstStyle/>
          <a:p>
            <a:pPr algn="just"/>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BÀI TẬP 3:</a:t>
            </a:r>
            <a:r>
              <a:rPr lang="en-US" sz="2000" dirty="0">
                <a:latin typeface="Segoe UI" panose="020B0502040204020203" pitchFamily="34" charset="0"/>
                <a:cs typeface="Segoe UI" panose="020B0502040204020203" pitchFamily="34" charset="0"/>
              </a:rPr>
              <a:t> </a:t>
            </a:r>
            <a:r>
              <a:rPr lang="vi-VN"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Cho lược đồ cơ sở dữ liệu quan hệ “Quản lý vé xe” như sau:</a:t>
            </a:r>
            <a:endPar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a:p>
            <a:pPr algn="just">
              <a:lnSpc>
                <a:spcPct val="150000"/>
              </a:lnSpc>
            </a:pPr>
            <a:r>
              <a:rPr lang="vi-VN" sz="2000" b="1" dirty="0">
                <a:latin typeface="Segoe UI" panose="020B0502040204020203" pitchFamily="34" charset="0"/>
                <a:cs typeface="Segoe UI" panose="020B0502040204020203" pitchFamily="34" charset="0"/>
              </a:rPr>
              <a:t>XE (</a:t>
            </a:r>
            <a:r>
              <a:rPr lang="en-US" sz="2000" b="1" u="sng" dirty="0">
                <a:latin typeface="Segoe UI" panose="020B0502040204020203" pitchFamily="34" charset="0"/>
                <a:cs typeface="Segoe UI" panose="020B0502040204020203" pitchFamily="34" charset="0"/>
              </a:rPr>
              <a:t>M</a:t>
            </a:r>
            <a:r>
              <a:rPr lang="vi-VN" sz="2000" b="1" u="sng" dirty="0">
                <a:latin typeface="Segoe UI" panose="020B0502040204020203" pitchFamily="34" charset="0"/>
                <a:cs typeface="Segoe UI" panose="020B0502040204020203" pitchFamily="34" charset="0"/>
              </a:rPr>
              <a:t>a</a:t>
            </a:r>
            <a:r>
              <a:rPr lang="en-US" sz="2000" b="1" u="sng" dirty="0">
                <a:latin typeface="Segoe UI" panose="020B0502040204020203" pitchFamily="34" charset="0"/>
                <a:cs typeface="Segoe UI" panose="020B0502040204020203" pitchFamily="34" charset="0"/>
              </a:rPr>
              <a:t>X</a:t>
            </a:r>
            <a:r>
              <a:rPr lang="vi-VN" sz="2000" b="1" u="sng" dirty="0">
                <a:latin typeface="Segoe UI" panose="020B0502040204020203" pitchFamily="34" charset="0"/>
                <a:cs typeface="Segoe UI" panose="020B0502040204020203" pitchFamily="34" charset="0"/>
              </a:rPr>
              <a:t>e</a:t>
            </a:r>
            <a:r>
              <a:rPr lang="vi-VN" sz="2000" b="1" dirty="0">
                <a:latin typeface="Segoe UI" panose="020B0502040204020203" pitchFamily="34" charset="0"/>
                <a:cs typeface="Segoe UI" panose="020B0502040204020203" pitchFamily="34" charset="0"/>
              </a:rPr>
              <a:t>, </a:t>
            </a:r>
            <a:r>
              <a:rPr lang="en-US" sz="2000" b="1" dirty="0">
                <a:latin typeface="Segoe UI" panose="020B0502040204020203" pitchFamily="34" charset="0"/>
                <a:cs typeface="Segoe UI" panose="020B0502040204020203" pitchFamily="34" charset="0"/>
              </a:rPr>
              <a:t>B</a:t>
            </a:r>
            <a:r>
              <a:rPr lang="vi-VN" sz="2000" b="1" dirty="0">
                <a:latin typeface="Segoe UI" panose="020B0502040204020203" pitchFamily="34" charset="0"/>
                <a:cs typeface="Segoe UI" panose="020B0502040204020203" pitchFamily="34" charset="0"/>
              </a:rPr>
              <a:t>ien</a:t>
            </a:r>
            <a:r>
              <a:rPr lang="en-US" sz="2000" b="1" dirty="0">
                <a:latin typeface="Segoe UI" panose="020B0502040204020203" pitchFamily="34" charset="0"/>
                <a:cs typeface="Segoe UI" panose="020B0502040204020203" pitchFamily="34" charset="0"/>
              </a:rPr>
              <a:t>KS</a:t>
            </a:r>
            <a:r>
              <a:rPr lang="vi-VN" sz="2000" b="1" dirty="0">
                <a:latin typeface="Segoe UI" panose="020B0502040204020203" pitchFamily="34" charset="0"/>
                <a:cs typeface="Segoe UI" panose="020B0502040204020203" pitchFamily="34" charset="0"/>
              </a:rPr>
              <a:t>, </a:t>
            </a:r>
            <a:r>
              <a:rPr lang="en-US" sz="2000" b="1" dirty="0">
                <a:latin typeface="Segoe UI" panose="020B0502040204020203" pitchFamily="34" charset="0"/>
                <a:cs typeface="Segoe UI" panose="020B0502040204020203" pitchFamily="34" charset="0"/>
              </a:rPr>
              <a:t>M</a:t>
            </a:r>
            <a:r>
              <a:rPr lang="vi-VN" sz="2000" b="1" dirty="0">
                <a:latin typeface="Segoe UI" panose="020B0502040204020203" pitchFamily="34" charset="0"/>
                <a:cs typeface="Segoe UI" panose="020B0502040204020203" pitchFamily="34" charset="0"/>
              </a:rPr>
              <a:t>a</a:t>
            </a:r>
            <a:r>
              <a:rPr lang="en-US" sz="2000" b="1" dirty="0">
                <a:latin typeface="Segoe UI" panose="020B0502040204020203" pitchFamily="34" charset="0"/>
                <a:cs typeface="Segoe UI" panose="020B0502040204020203" pitchFamily="34" charset="0"/>
              </a:rPr>
              <a:t>T</a:t>
            </a:r>
            <a:r>
              <a:rPr lang="vi-VN" sz="2000" b="1" dirty="0">
                <a:latin typeface="Segoe UI" panose="020B0502040204020203" pitchFamily="34" charset="0"/>
                <a:cs typeface="Segoe UI" panose="020B0502040204020203" pitchFamily="34" charset="0"/>
              </a:rPr>
              <a:t>uyen, </a:t>
            </a:r>
            <a:r>
              <a:rPr lang="en-US" sz="2000" b="1" dirty="0">
                <a:latin typeface="Segoe UI" panose="020B0502040204020203" pitchFamily="34" charset="0"/>
                <a:cs typeface="Segoe UI" panose="020B0502040204020203" pitchFamily="34" charset="0"/>
              </a:rPr>
              <a:t>S</a:t>
            </a:r>
            <a:r>
              <a:rPr lang="vi-VN" sz="2000" b="1" dirty="0">
                <a:latin typeface="Segoe UI" panose="020B0502040204020203" pitchFamily="34" charset="0"/>
                <a:cs typeface="Segoe UI" panose="020B0502040204020203" pitchFamily="34" charset="0"/>
              </a:rPr>
              <a:t>o</a:t>
            </a:r>
            <a:r>
              <a:rPr lang="en-US" sz="2000" b="1" dirty="0">
                <a:latin typeface="Segoe UI" panose="020B0502040204020203" pitchFamily="34" charset="0"/>
                <a:cs typeface="Segoe UI" panose="020B0502040204020203" pitchFamily="34" charset="0"/>
              </a:rPr>
              <a:t>G</a:t>
            </a:r>
            <a:r>
              <a:rPr lang="vi-VN" sz="2000" b="1" dirty="0">
                <a:latin typeface="Segoe UI" panose="020B0502040204020203" pitchFamily="34" charset="0"/>
                <a:cs typeface="Segoe UI" panose="020B0502040204020203" pitchFamily="34" charset="0"/>
              </a:rPr>
              <a:t>heT1, </a:t>
            </a:r>
            <a:r>
              <a:rPr lang="en-US" sz="2000" b="1" dirty="0">
                <a:latin typeface="Segoe UI" panose="020B0502040204020203" pitchFamily="34" charset="0"/>
                <a:cs typeface="Segoe UI" panose="020B0502040204020203" pitchFamily="34" charset="0"/>
              </a:rPr>
              <a:t>S</a:t>
            </a:r>
            <a:r>
              <a:rPr lang="vi-VN" sz="2000" b="1" dirty="0">
                <a:latin typeface="Segoe UI" panose="020B0502040204020203" pitchFamily="34" charset="0"/>
                <a:cs typeface="Segoe UI" panose="020B0502040204020203" pitchFamily="34" charset="0"/>
              </a:rPr>
              <a:t>o</a:t>
            </a:r>
            <a:r>
              <a:rPr lang="en-US" sz="2000" b="1" dirty="0">
                <a:latin typeface="Segoe UI" panose="020B0502040204020203" pitchFamily="34" charset="0"/>
                <a:cs typeface="Segoe UI" panose="020B0502040204020203" pitchFamily="34" charset="0"/>
              </a:rPr>
              <a:t>G</a:t>
            </a:r>
            <a:r>
              <a:rPr lang="vi-VN" sz="2000" b="1" dirty="0">
                <a:latin typeface="Segoe UI" panose="020B0502040204020203" pitchFamily="34" charset="0"/>
                <a:cs typeface="Segoe UI" panose="020B0502040204020203" pitchFamily="34" charset="0"/>
              </a:rPr>
              <a:t>heT2) </a:t>
            </a:r>
            <a:endParaRPr lang="en-US" sz="2000" b="1" dirty="0">
              <a:latin typeface="Segoe UI" panose="020B0502040204020203" pitchFamily="34" charset="0"/>
              <a:cs typeface="Segoe UI" panose="020B0502040204020203" pitchFamily="34" charset="0"/>
            </a:endParaRPr>
          </a:p>
          <a:p>
            <a:pPr algn="just">
              <a:lnSpc>
                <a:spcPct val="150000"/>
              </a:lnSpc>
            </a:pPr>
            <a:r>
              <a:rPr lang="vi-VN" sz="2000" b="1" dirty="0">
                <a:latin typeface="Segoe UI" panose="020B0502040204020203" pitchFamily="34" charset="0"/>
                <a:cs typeface="Segoe UI" panose="020B0502040204020203" pitchFamily="34" charset="0"/>
              </a:rPr>
              <a:t>TUYEN (</a:t>
            </a:r>
            <a:r>
              <a:rPr lang="en-US" sz="2000" b="1" u="sng" dirty="0">
                <a:latin typeface="Segoe UI" panose="020B0502040204020203" pitchFamily="34" charset="0"/>
                <a:cs typeface="Segoe UI" panose="020B0502040204020203" pitchFamily="34" charset="0"/>
              </a:rPr>
              <a:t>M</a:t>
            </a:r>
            <a:r>
              <a:rPr lang="vi-VN" sz="2000" b="1" u="sng" dirty="0">
                <a:latin typeface="Segoe UI" panose="020B0502040204020203" pitchFamily="34" charset="0"/>
                <a:cs typeface="Segoe UI" panose="020B0502040204020203" pitchFamily="34" charset="0"/>
              </a:rPr>
              <a:t>a</a:t>
            </a:r>
            <a:r>
              <a:rPr lang="en-US" sz="2000" b="1" u="sng" dirty="0">
                <a:latin typeface="Segoe UI" panose="020B0502040204020203" pitchFamily="34" charset="0"/>
                <a:cs typeface="Segoe UI" panose="020B0502040204020203" pitchFamily="34" charset="0"/>
              </a:rPr>
              <a:t>T</a:t>
            </a:r>
            <a:r>
              <a:rPr lang="vi-VN" sz="2000" b="1" u="sng" dirty="0">
                <a:latin typeface="Segoe UI" panose="020B0502040204020203" pitchFamily="34" charset="0"/>
                <a:cs typeface="Segoe UI" panose="020B0502040204020203" pitchFamily="34" charset="0"/>
              </a:rPr>
              <a:t>uyen</a:t>
            </a:r>
            <a:r>
              <a:rPr lang="vi-VN" sz="2000" b="1" dirty="0">
                <a:latin typeface="Segoe UI" panose="020B0502040204020203" pitchFamily="34" charset="0"/>
                <a:cs typeface="Segoe UI" panose="020B0502040204020203" pitchFamily="34" charset="0"/>
              </a:rPr>
              <a:t>, </a:t>
            </a:r>
            <a:r>
              <a:rPr lang="en-US" sz="2000" b="1" dirty="0">
                <a:latin typeface="Segoe UI" panose="020B0502040204020203" pitchFamily="34" charset="0"/>
                <a:cs typeface="Segoe UI" panose="020B0502040204020203" pitchFamily="34" charset="0"/>
              </a:rPr>
              <a:t>B</a:t>
            </a:r>
            <a:r>
              <a:rPr lang="vi-VN" sz="2000" b="1" dirty="0">
                <a:latin typeface="Segoe UI" panose="020B0502040204020203" pitchFamily="34" charset="0"/>
                <a:cs typeface="Segoe UI" panose="020B0502040204020203" pitchFamily="34" charset="0"/>
              </a:rPr>
              <a:t>en</a:t>
            </a:r>
            <a:r>
              <a:rPr lang="en-US" sz="2000" b="1" dirty="0">
                <a:latin typeface="Segoe UI" panose="020B0502040204020203" pitchFamily="34" charset="0"/>
                <a:cs typeface="Segoe UI" panose="020B0502040204020203" pitchFamily="34" charset="0"/>
              </a:rPr>
              <a:t>D</a:t>
            </a:r>
            <a:r>
              <a:rPr lang="vi-VN" sz="2000" b="1" dirty="0">
                <a:latin typeface="Segoe UI" panose="020B0502040204020203" pitchFamily="34" charset="0"/>
                <a:cs typeface="Segoe UI" panose="020B0502040204020203" pitchFamily="34" charset="0"/>
              </a:rPr>
              <a:t>au, </a:t>
            </a:r>
            <a:r>
              <a:rPr lang="en-US" sz="2000" b="1" dirty="0">
                <a:latin typeface="Segoe UI" panose="020B0502040204020203" pitchFamily="34" charset="0"/>
                <a:cs typeface="Segoe UI" panose="020B0502040204020203" pitchFamily="34" charset="0"/>
              </a:rPr>
              <a:t>B</a:t>
            </a:r>
            <a:r>
              <a:rPr lang="vi-VN" sz="2000" b="1" dirty="0">
                <a:latin typeface="Segoe UI" panose="020B0502040204020203" pitchFamily="34" charset="0"/>
                <a:cs typeface="Segoe UI" panose="020B0502040204020203" pitchFamily="34" charset="0"/>
              </a:rPr>
              <a:t>en</a:t>
            </a:r>
            <a:r>
              <a:rPr lang="en-US" sz="2000" b="1" dirty="0">
                <a:latin typeface="Segoe UI" panose="020B0502040204020203" pitchFamily="34" charset="0"/>
                <a:cs typeface="Segoe UI" panose="020B0502040204020203" pitchFamily="34" charset="0"/>
              </a:rPr>
              <a:t>C</a:t>
            </a:r>
            <a:r>
              <a:rPr lang="vi-VN" sz="2000" b="1" dirty="0">
                <a:latin typeface="Segoe UI" panose="020B0502040204020203" pitchFamily="34" charset="0"/>
                <a:cs typeface="Segoe UI" panose="020B0502040204020203" pitchFamily="34" charset="0"/>
              </a:rPr>
              <a:t>uoi, </a:t>
            </a:r>
            <a:r>
              <a:rPr lang="en-US" sz="2000" b="1" dirty="0">
                <a:latin typeface="Segoe UI" panose="020B0502040204020203" pitchFamily="34" charset="0"/>
                <a:cs typeface="Segoe UI" panose="020B0502040204020203" pitchFamily="34" charset="0"/>
              </a:rPr>
              <a:t>G</a:t>
            </a:r>
            <a:r>
              <a:rPr lang="vi-VN" sz="2000" b="1" dirty="0">
                <a:latin typeface="Segoe UI" panose="020B0502040204020203" pitchFamily="34" charset="0"/>
                <a:cs typeface="Segoe UI" panose="020B0502040204020203" pitchFamily="34" charset="0"/>
              </a:rPr>
              <a:t>ia</a:t>
            </a:r>
            <a:r>
              <a:rPr lang="en-US" sz="2000" b="1" dirty="0">
                <a:latin typeface="Segoe UI" panose="020B0502040204020203" pitchFamily="34" charset="0"/>
                <a:cs typeface="Segoe UI" panose="020B0502040204020203" pitchFamily="34" charset="0"/>
              </a:rPr>
              <a:t>T</a:t>
            </a:r>
            <a:r>
              <a:rPr lang="vi-VN" sz="2000" b="1" dirty="0">
                <a:latin typeface="Segoe UI" panose="020B0502040204020203" pitchFamily="34" charset="0"/>
                <a:cs typeface="Segoe UI" panose="020B0502040204020203" pitchFamily="34" charset="0"/>
              </a:rPr>
              <a:t>uyen, </a:t>
            </a:r>
            <a:r>
              <a:rPr lang="en-US" sz="2000" b="1" dirty="0">
                <a:latin typeface="Segoe UI" panose="020B0502040204020203" pitchFamily="34" charset="0"/>
                <a:cs typeface="Segoe UI" panose="020B0502040204020203" pitchFamily="34" charset="0"/>
              </a:rPr>
              <a:t>T</a:t>
            </a:r>
            <a:r>
              <a:rPr lang="vi-VN" sz="2000" b="1" dirty="0">
                <a:latin typeface="Segoe UI" panose="020B0502040204020203" pitchFamily="34" charset="0"/>
                <a:cs typeface="Segoe UI" panose="020B0502040204020203" pitchFamily="34" charset="0"/>
              </a:rPr>
              <a:t>hoi</a:t>
            </a:r>
            <a:r>
              <a:rPr lang="en-US" sz="2000" b="1" dirty="0">
                <a:latin typeface="Segoe UI" panose="020B0502040204020203" pitchFamily="34" charset="0"/>
                <a:cs typeface="Segoe UI" panose="020B0502040204020203" pitchFamily="34" charset="0"/>
              </a:rPr>
              <a:t>G</a:t>
            </a:r>
            <a:r>
              <a:rPr lang="vi-VN" sz="2000" b="1" dirty="0">
                <a:latin typeface="Segoe UI" panose="020B0502040204020203" pitchFamily="34" charset="0"/>
                <a:cs typeface="Segoe UI" panose="020B0502040204020203" pitchFamily="34" charset="0"/>
              </a:rPr>
              <a:t>ian</a:t>
            </a:r>
            <a:r>
              <a:rPr lang="en-US" sz="2000" b="1" dirty="0">
                <a:latin typeface="Segoe UI" panose="020B0502040204020203" pitchFamily="34" charset="0"/>
                <a:cs typeface="Segoe UI" panose="020B0502040204020203" pitchFamily="34" charset="0"/>
              </a:rPr>
              <a:t>DK</a:t>
            </a:r>
            <a:r>
              <a:rPr lang="vi-VN" sz="2000" b="1" dirty="0">
                <a:latin typeface="Segoe UI" panose="020B0502040204020203" pitchFamily="34" charset="0"/>
                <a:cs typeface="Segoe UI" panose="020B0502040204020203" pitchFamily="34" charset="0"/>
              </a:rPr>
              <a:t>)</a:t>
            </a:r>
            <a:r>
              <a:rPr lang="vi-VN" sz="2000" dirty="0">
                <a:latin typeface="Segoe UI" panose="020B0502040204020203" pitchFamily="34" charset="0"/>
                <a:cs typeface="Segoe UI" panose="020B0502040204020203" pitchFamily="34" charset="0"/>
              </a:rPr>
              <a:t> </a:t>
            </a:r>
            <a:endParaRPr lang="en-US" sz="2000" dirty="0">
              <a:latin typeface="Segoe UI" panose="020B0502040204020203" pitchFamily="34" charset="0"/>
              <a:cs typeface="Segoe UI" panose="020B0502040204020203" pitchFamily="34" charset="0"/>
            </a:endParaRPr>
          </a:p>
          <a:p>
            <a:pPr algn="just">
              <a:lnSpc>
                <a:spcPct val="150000"/>
              </a:lnSpc>
            </a:pPr>
            <a:r>
              <a:rPr lang="vi-VN" sz="2000" b="1" dirty="0">
                <a:latin typeface="Segoe UI" panose="020B0502040204020203" pitchFamily="34" charset="0"/>
                <a:cs typeface="Segoe UI" panose="020B0502040204020203" pitchFamily="34" charset="0"/>
              </a:rPr>
              <a:t>KHACH (</a:t>
            </a:r>
            <a:r>
              <a:rPr lang="en-US" sz="2000" b="1" u="sng" dirty="0">
                <a:latin typeface="Segoe UI" panose="020B0502040204020203" pitchFamily="34" charset="0"/>
                <a:cs typeface="Segoe UI" panose="020B0502040204020203" pitchFamily="34" charset="0"/>
              </a:rPr>
              <a:t>M</a:t>
            </a:r>
            <a:r>
              <a:rPr lang="vi-VN" sz="2000" b="1" u="sng" dirty="0">
                <a:latin typeface="Segoe UI" panose="020B0502040204020203" pitchFamily="34" charset="0"/>
                <a:cs typeface="Segoe UI" panose="020B0502040204020203" pitchFamily="34" charset="0"/>
              </a:rPr>
              <a:t>a</a:t>
            </a:r>
            <a:r>
              <a:rPr lang="en-US" sz="2000" b="1" u="sng" dirty="0">
                <a:latin typeface="Segoe UI" panose="020B0502040204020203" pitchFamily="34" charset="0"/>
                <a:cs typeface="Segoe UI" panose="020B0502040204020203" pitchFamily="34" charset="0"/>
              </a:rPr>
              <a:t>HK</a:t>
            </a:r>
            <a:r>
              <a:rPr lang="vi-VN" sz="2000" b="1" dirty="0">
                <a:latin typeface="Segoe UI" panose="020B0502040204020203" pitchFamily="34" charset="0"/>
                <a:cs typeface="Segoe UI" panose="020B0502040204020203" pitchFamily="34" charset="0"/>
              </a:rPr>
              <a:t>, </a:t>
            </a:r>
            <a:r>
              <a:rPr lang="en-US" sz="2000" b="1" dirty="0">
                <a:latin typeface="Segoe UI" panose="020B0502040204020203" pitchFamily="34" charset="0"/>
                <a:cs typeface="Segoe UI" panose="020B0502040204020203" pitchFamily="34" charset="0"/>
              </a:rPr>
              <a:t>H</a:t>
            </a:r>
            <a:r>
              <a:rPr lang="vi-VN" sz="2000" b="1" dirty="0">
                <a:latin typeface="Segoe UI" panose="020B0502040204020203" pitchFamily="34" charset="0"/>
                <a:cs typeface="Segoe UI" panose="020B0502040204020203" pitchFamily="34" charset="0"/>
              </a:rPr>
              <a:t>o</a:t>
            </a:r>
            <a:r>
              <a:rPr lang="en-US" sz="2000" b="1" dirty="0">
                <a:latin typeface="Segoe UI" panose="020B0502040204020203" pitchFamily="34" charset="0"/>
                <a:cs typeface="Segoe UI" panose="020B0502040204020203" pitchFamily="34" charset="0"/>
              </a:rPr>
              <a:t>T</a:t>
            </a:r>
            <a:r>
              <a:rPr lang="vi-VN" sz="2000" b="1" dirty="0">
                <a:latin typeface="Segoe UI" panose="020B0502040204020203" pitchFamily="34" charset="0"/>
                <a:cs typeface="Segoe UI" panose="020B0502040204020203" pitchFamily="34" charset="0"/>
              </a:rPr>
              <a:t>en, </a:t>
            </a:r>
            <a:r>
              <a:rPr lang="en-US" sz="2000" b="1" dirty="0">
                <a:latin typeface="Segoe UI" panose="020B0502040204020203" pitchFamily="34" charset="0"/>
                <a:cs typeface="Segoe UI" panose="020B0502040204020203" pitchFamily="34" charset="0"/>
              </a:rPr>
              <a:t>G</a:t>
            </a:r>
            <a:r>
              <a:rPr lang="vi-VN" sz="2000" b="1" dirty="0">
                <a:latin typeface="Segoe UI" panose="020B0502040204020203" pitchFamily="34" charset="0"/>
                <a:cs typeface="Segoe UI" panose="020B0502040204020203" pitchFamily="34" charset="0"/>
              </a:rPr>
              <a:t>ioi</a:t>
            </a:r>
            <a:r>
              <a:rPr lang="en-US" sz="2000" b="1" dirty="0">
                <a:latin typeface="Segoe UI" panose="020B0502040204020203" pitchFamily="34" charset="0"/>
                <a:cs typeface="Segoe UI" panose="020B0502040204020203" pitchFamily="34" charset="0"/>
              </a:rPr>
              <a:t>T</a:t>
            </a:r>
            <a:r>
              <a:rPr lang="vi-VN" sz="2000" b="1" dirty="0">
                <a:latin typeface="Segoe UI" panose="020B0502040204020203" pitchFamily="34" charset="0"/>
                <a:cs typeface="Segoe UI" panose="020B0502040204020203" pitchFamily="34" charset="0"/>
              </a:rPr>
              <a:t>inh, </a:t>
            </a:r>
            <a:r>
              <a:rPr lang="en-US" sz="2000" b="1" dirty="0">
                <a:latin typeface="Segoe UI" panose="020B0502040204020203" pitchFamily="34" charset="0"/>
                <a:cs typeface="Segoe UI" panose="020B0502040204020203" pitchFamily="34" charset="0"/>
              </a:rPr>
              <a:t>CMND</a:t>
            </a:r>
            <a:r>
              <a:rPr lang="vi-VN" sz="2000" b="1" dirty="0">
                <a:latin typeface="Segoe UI" panose="020B0502040204020203" pitchFamily="34" charset="0"/>
                <a:cs typeface="Segoe UI" panose="020B0502040204020203" pitchFamily="34" charset="0"/>
              </a:rPr>
              <a:t>) </a:t>
            </a:r>
            <a:endParaRPr lang="en-US" sz="2000" b="1" dirty="0">
              <a:latin typeface="Segoe UI" panose="020B0502040204020203" pitchFamily="34" charset="0"/>
              <a:cs typeface="Segoe UI" panose="020B0502040204020203" pitchFamily="34" charset="0"/>
            </a:endParaRPr>
          </a:p>
          <a:p>
            <a:pPr algn="just">
              <a:lnSpc>
                <a:spcPct val="150000"/>
              </a:lnSpc>
            </a:pPr>
            <a:r>
              <a:rPr lang="vi-VN" sz="2000" b="1" dirty="0">
                <a:latin typeface="Segoe UI" panose="020B0502040204020203" pitchFamily="34" charset="0"/>
                <a:cs typeface="Segoe UI" panose="020B0502040204020203" pitchFamily="34" charset="0"/>
              </a:rPr>
              <a:t>VEXE (</a:t>
            </a:r>
            <a:r>
              <a:rPr lang="en-US" sz="2000" b="1" u="sng" dirty="0">
                <a:latin typeface="Segoe UI" panose="020B0502040204020203" pitchFamily="34" charset="0"/>
                <a:cs typeface="Segoe UI" panose="020B0502040204020203" pitchFamily="34" charset="0"/>
              </a:rPr>
              <a:t>M</a:t>
            </a:r>
            <a:r>
              <a:rPr lang="vi-VN" sz="2000" b="1" u="sng" dirty="0">
                <a:latin typeface="Segoe UI" panose="020B0502040204020203" pitchFamily="34" charset="0"/>
                <a:cs typeface="Segoe UI" panose="020B0502040204020203" pitchFamily="34" charset="0"/>
              </a:rPr>
              <a:t>a</a:t>
            </a:r>
            <a:r>
              <a:rPr lang="en-US" sz="2000" b="1" u="sng" dirty="0">
                <a:latin typeface="Segoe UI" panose="020B0502040204020203" pitchFamily="34" charset="0"/>
                <a:cs typeface="Segoe UI" panose="020B0502040204020203" pitchFamily="34" charset="0"/>
              </a:rPr>
              <a:t>T</a:t>
            </a:r>
            <a:r>
              <a:rPr lang="vi-VN" sz="2000" b="1" u="sng" dirty="0">
                <a:latin typeface="Segoe UI" panose="020B0502040204020203" pitchFamily="34" charset="0"/>
                <a:cs typeface="Segoe UI" panose="020B0502040204020203" pitchFamily="34" charset="0"/>
              </a:rPr>
              <a:t>uyen, </a:t>
            </a:r>
            <a:r>
              <a:rPr lang="en-US" sz="2000" b="1" u="sng" dirty="0">
                <a:latin typeface="Segoe UI" panose="020B0502040204020203" pitchFamily="34" charset="0"/>
                <a:cs typeface="Segoe UI" panose="020B0502040204020203" pitchFamily="34" charset="0"/>
              </a:rPr>
              <a:t>M</a:t>
            </a:r>
            <a:r>
              <a:rPr lang="vi-VN" sz="2000" b="1" u="sng" dirty="0">
                <a:latin typeface="Segoe UI" panose="020B0502040204020203" pitchFamily="34" charset="0"/>
                <a:cs typeface="Segoe UI" panose="020B0502040204020203" pitchFamily="34" charset="0"/>
              </a:rPr>
              <a:t>a</a:t>
            </a:r>
            <a:r>
              <a:rPr lang="en-US" sz="2000" b="1" u="sng" dirty="0">
                <a:latin typeface="Segoe UI" panose="020B0502040204020203" pitchFamily="34" charset="0"/>
                <a:cs typeface="Segoe UI" panose="020B0502040204020203" pitchFamily="34" charset="0"/>
              </a:rPr>
              <a:t>HK</a:t>
            </a:r>
            <a:r>
              <a:rPr lang="vi-VN" sz="2000" b="1" dirty="0">
                <a:latin typeface="Segoe UI" panose="020B0502040204020203" pitchFamily="34" charset="0"/>
                <a:cs typeface="Segoe UI" panose="020B0502040204020203" pitchFamily="34" charset="0"/>
              </a:rPr>
              <a:t>, </a:t>
            </a:r>
            <a:r>
              <a:rPr lang="en-US" sz="2000" b="1" dirty="0">
                <a:latin typeface="Segoe UI" panose="020B0502040204020203" pitchFamily="34" charset="0"/>
                <a:cs typeface="Segoe UI" panose="020B0502040204020203" pitchFamily="34" charset="0"/>
              </a:rPr>
              <a:t>N</a:t>
            </a:r>
            <a:r>
              <a:rPr lang="vi-VN" sz="2000" b="1" dirty="0">
                <a:latin typeface="Segoe UI" panose="020B0502040204020203" pitchFamily="34" charset="0"/>
                <a:cs typeface="Segoe UI" panose="020B0502040204020203" pitchFamily="34" charset="0"/>
              </a:rPr>
              <a:t>gay</a:t>
            </a:r>
            <a:r>
              <a:rPr lang="en-US" sz="2000" b="1" dirty="0">
                <a:latin typeface="Segoe UI" panose="020B0502040204020203" pitchFamily="34" charset="0"/>
                <a:cs typeface="Segoe UI" panose="020B0502040204020203" pitchFamily="34" charset="0"/>
              </a:rPr>
              <a:t>M</a:t>
            </a:r>
            <a:r>
              <a:rPr lang="vi-VN" sz="2000" b="1" dirty="0">
                <a:latin typeface="Segoe UI" panose="020B0502040204020203" pitchFamily="34" charset="0"/>
                <a:cs typeface="Segoe UI" panose="020B0502040204020203" pitchFamily="34" charset="0"/>
              </a:rPr>
              <a:t>ua, </a:t>
            </a:r>
            <a:r>
              <a:rPr lang="en-US" sz="2000" b="1" dirty="0">
                <a:latin typeface="Segoe UI" panose="020B0502040204020203" pitchFamily="34" charset="0"/>
                <a:cs typeface="Segoe UI" panose="020B0502040204020203" pitchFamily="34" charset="0"/>
              </a:rPr>
              <a:t>G</a:t>
            </a:r>
            <a:r>
              <a:rPr lang="vi-VN" sz="2000" b="1" dirty="0">
                <a:latin typeface="Segoe UI" panose="020B0502040204020203" pitchFamily="34" charset="0"/>
                <a:cs typeface="Segoe UI" panose="020B0502040204020203" pitchFamily="34" charset="0"/>
              </a:rPr>
              <a:t>ia</a:t>
            </a:r>
            <a:r>
              <a:rPr lang="en-US" sz="2000" b="1" dirty="0">
                <a:latin typeface="Segoe UI" panose="020B0502040204020203" pitchFamily="34" charset="0"/>
                <a:cs typeface="Segoe UI" panose="020B0502040204020203" pitchFamily="34" charset="0"/>
              </a:rPr>
              <a:t>V</a:t>
            </a:r>
            <a:r>
              <a:rPr lang="vi-VN" sz="2000" b="1" dirty="0">
                <a:latin typeface="Segoe UI" panose="020B0502040204020203" pitchFamily="34" charset="0"/>
                <a:cs typeface="Segoe UI" panose="020B0502040204020203" pitchFamily="34" charset="0"/>
              </a:rPr>
              <a:t>e)</a:t>
            </a:r>
            <a:r>
              <a:rPr lang="vi-VN" sz="2000" dirty="0">
                <a:latin typeface="Segoe UI" panose="020B0502040204020203" pitchFamily="34" charset="0"/>
                <a:cs typeface="Segoe UI" panose="020B0502040204020203" pitchFamily="34" charset="0"/>
              </a:rPr>
              <a:t> </a:t>
            </a:r>
            <a:r>
              <a:rPr lang="vi-VN"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endPar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animEffect transition="in" filter="fade">
                                      <p:cBhvr>
                                        <p:cTn id="21" dur="500"/>
                                        <p:tgtEl>
                                          <p:spTgt spid="5">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1000"/>
                                        <p:tgtEl>
                                          <p:spTgt spid="14"/>
                                        </p:tgtEl>
                                      </p:cBhvr>
                                    </p:animEffect>
                                    <p:anim calcmode="lin" valueType="num">
                                      <p:cBhvr>
                                        <p:cTn id="27" dur="1000" fill="hold"/>
                                        <p:tgtEl>
                                          <p:spTgt spid="14"/>
                                        </p:tgtEl>
                                        <p:attrNameLst>
                                          <p:attrName>ppt_x</p:attrName>
                                        </p:attrNameLst>
                                      </p:cBhvr>
                                      <p:tavLst>
                                        <p:tav tm="0">
                                          <p:val>
                                            <p:strVal val="#ppt_x"/>
                                          </p:val>
                                        </p:tav>
                                        <p:tav tm="100000">
                                          <p:val>
                                            <p:strVal val="#ppt_x"/>
                                          </p:val>
                                        </p:tav>
                                      </p:tavLst>
                                    </p:anim>
                                    <p:anim calcmode="lin" valueType="num">
                                      <p:cBhvr>
                                        <p:cTn id="28"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3"/>
          <p:cNvSpPr txBox="1">
            <a:spLocks noGrp="1"/>
          </p:cNvSpPr>
          <p:nvPr>
            <p:ph type="title"/>
          </p:nvPr>
        </p:nvSpPr>
        <p:spPr>
          <a:xfrm>
            <a:off x="635479" y="330621"/>
            <a:ext cx="10921042" cy="82531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1238F"/>
              </a:buClr>
              <a:buSzPts val="4000"/>
              <a:buFont typeface="Quattrocento Sans" panose="020B0502050000020003"/>
              <a:buNone/>
            </a:pP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Nội</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dung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thi</a:t>
            </a:r>
            <a:endParaRPr dirty="0">
              <a:latin typeface="Segoe UI" panose="020B0502040204020203" pitchFamily="34" charset="0"/>
              <a:cs typeface="Segoe UI" panose="020B0502040204020203" pitchFamily="34" charset="0"/>
            </a:endParaRPr>
          </a:p>
        </p:txBody>
      </p:sp>
      <p:sp>
        <p:nvSpPr>
          <p:cNvPr id="123" name="Google Shape;123;p3"/>
          <p:cNvSpPr txBox="1">
            <a:spLocks noGrp="1"/>
          </p:cNvSpPr>
          <p:nvPr>
            <p:ph type="sldNum" idx="12"/>
          </p:nvPr>
        </p:nvSpPr>
        <p:spPr>
          <a:xfrm>
            <a:off x="4724400" y="6527379"/>
            <a:ext cx="2743200" cy="330621"/>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vi-VN" sz="1600" b="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fld>
            <a:endParaRPr sz="16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endParaRPr>
          </a:p>
        </p:txBody>
      </p:sp>
      <p:pic>
        <p:nvPicPr>
          <p:cNvPr id="124" name="Google Shape;124;p3"/>
          <p:cNvPicPr preferRelativeResize="0"/>
          <p:nvPr/>
        </p:nvPicPr>
        <p:blipFill rotWithShape="1">
          <a:blip r:embed="rId1"/>
          <a:srcRect/>
          <a:stretch>
            <a:fillRect/>
          </a:stretch>
        </p:blipFill>
        <p:spPr>
          <a:xfrm>
            <a:off x="9911750" y="4651893"/>
            <a:ext cx="1900257" cy="1869558"/>
          </a:xfrm>
          <a:prstGeom prst="rect">
            <a:avLst/>
          </a:prstGeom>
          <a:noFill/>
          <a:ln>
            <a:noFill/>
          </a:ln>
        </p:spPr>
      </p:pic>
      <p:sp>
        <p:nvSpPr>
          <p:cNvPr id="125" name="Google Shape;125;p3"/>
          <p:cNvSpPr txBox="1"/>
          <p:nvPr/>
        </p:nvSpPr>
        <p:spPr>
          <a:xfrm>
            <a:off x="635479" y="1006315"/>
            <a:ext cx="10921042" cy="6432490"/>
          </a:xfrm>
          <a:prstGeom prst="rect">
            <a:avLst/>
          </a:prstGeom>
          <a:noFill/>
          <a:ln>
            <a:noFill/>
          </a:ln>
        </p:spPr>
        <p:txBody>
          <a:bodyPr spcFirstLastPara="1" wrap="square" lIns="91425" tIns="45700" rIns="91425" bIns="45700" anchor="t" anchorCtr="0">
            <a:spAutoFit/>
          </a:bodyPr>
          <a:lstStyle/>
          <a:p>
            <a:pPr marL="469900" indent="-457200">
              <a:spcBef>
                <a:spcPts val="105"/>
              </a:spcBef>
              <a:buFont typeface="Wingdings" panose="05000000000000000000"/>
              <a:buChar char=""/>
              <a:tabLst>
                <a:tab pos="469900" algn="l"/>
              </a:tabLst>
            </a:pPr>
            <a:r>
              <a:rPr lang="en-US" sz="3000" b="1" dirty="0" err="1">
                <a:solidFill>
                  <a:srgbClr val="373737"/>
                </a:solidFill>
                <a:latin typeface="Segoe UI" panose="020B0502040204020203" pitchFamily="34" charset="0"/>
                <a:cs typeface="Segoe UI" panose="020B0502040204020203" pitchFamily="34" charset="0"/>
              </a:rPr>
              <a:t>Mô</a:t>
            </a:r>
            <a:r>
              <a:rPr lang="en-US" sz="3000" b="1" dirty="0">
                <a:solidFill>
                  <a:srgbClr val="373737"/>
                </a:solidFill>
                <a:latin typeface="Segoe UI" panose="020B0502040204020203" pitchFamily="34" charset="0"/>
                <a:cs typeface="Segoe UI" panose="020B0502040204020203" pitchFamily="34" charset="0"/>
              </a:rPr>
              <a:t> </a:t>
            </a:r>
            <a:r>
              <a:rPr lang="en-US" sz="3000" b="1" dirty="0" err="1">
                <a:solidFill>
                  <a:srgbClr val="373737"/>
                </a:solidFill>
                <a:latin typeface="Segoe UI" panose="020B0502040204020203" pitchFamily="34" charset="0"/>
                <a:cs typeface="Segoe UI" panose="020B0502040204020203" pitchFamily="34" charset="0"/>
              </a:rPr>
              <a:t>hình</a:t>
            </a:r>
            <a:r>
              <a:rPr lang="en-US" sz="3000" b="1" dirty="0">
                <a:solidFill>
                  <a:srgbClr val="373737"/>
                </a:solidFill>
                <a:latin typeface="Segoe UI" panose="020B0502040204020203" pitchFamily="34" charset="0"/>
                <a:cs typeface="Segoe UI" panose="020B0502040204020203" pitchFamily="34" charset="0"/>
              </a:rPr>
              <a:t> ERD:</a:t>
            </a:r>
            <a:endParaRPr lang="en-US" sz="3000" b="1" dirty="0">
              <a:solidFill>
                <a:srgbClr val="373737"/>
              </a:solidFill>
              <a:latin typeface="Segoe UI" panose="020B0502040204020203" pitchFamily="34" charset="0"/>
              <a:cs typeface="Segoe UI" panose="020B0502040204020203" pitchFamily="34" charset="0"/>
            </a:endParaRPr>
          </a:p>
          <a:p>
            <a:pPr marL="469900" lvl="1">
              <a:spcBef>
                <a:spcPts val="105"/>
              </a:spcBef>
              <a:tabLst>
                <a:tab pos="469900" algn="l"/>
              </a:tabLst>
            </a:pPr>
            <a:r>
              <a:rPr lang="vi-VN" sz="3200" dirty="0">
                <a:solidFill>
                  <a:schemeClr val="dk1"/>
                </a:solidFill>
                <a:latin typeface="Segoe UI" panose="020B0502040204020203" pitchFamily="34" charset="0"/>
                <a:ea typeface="Quattrocento Sans" panose="020B0502050000020003"/>
                <a:cs typeface="Segoe UI" panose="020B0502040204020203" pitchFamily="34" charset="0"/>
                <a:sym typeface="Quattrocento Sans" panose="020B0502050000020003"/>
              </a:rPr>
              <a:t>–</a:t>
            </a:r>
            <a:r>
              <a:rPr lang="en-US" sz="3000" dirty="0">
                <a:solidFill>
                  <a:srgbClr val="373737"/>
                </a:solidFill>
                <a:latin typeface="Segoe UI" panose="020B0502040204020203" pitchFamily="34" charset="0"/>
                <a:cs typeface="Segoe UI" panose="020B0502040204020203" pitchFamily="34" charset="0"/>
              </a:rPr>
              <a:t> </a:t>
            </a:r>
            <a:r>
              <a:rPr lang="en-US" sz="3000" dirty="0" err="1">
                <a:solidFill>
                  <a:srgbClr val="373737"/>
                </a:solidFill>
                <a:latin typeface="Segoe UI" panose="020B0502040204020203" pitchFamily="34" charset="0"/>
                <a:cs typeface="Segoe UI" panose="020B0502040204020203" pitchFamily="34" charset="0"/>
              </a:rPr>
              <a:t>Vẽ</a:t>
            </a:r>
            <a:r>
              <a:rPr lang="en-US" sz="3000" dirty="0">
                <a:solidFill>
                  <a:srgbClr val="373737"/>
                </a:solidFill>
                <a:latin typeface="Segoe UI" panose="020B0502040204020203" pitchFamily="34" charset="0"/>
                <a:cs typeface="Segoe UI" panose="020B0502040204020203" pitchFamily="34" charset="0"/>
              </a:rPr>
              <a:t> ERD </a:t>
            </a:r>
            <a:r>
              <a:rPr lang="en-US" sz="3000" dirty="0" err="1">
                <a:solidFill>
                  <a:srgbClr val="373737"/>
                </a:solidFill>
                <a:latin typeface="Segoe UI" panose="020B0502040204020203" pitchFamily="34" charset="0"/>
                <a:cs typeface="Segoe UI" panose="020B0502040204020203" pitchFamily="34" charset="0"/>
              </a:rPr>
              <a:t>đơn</a:t>
            </a:r>
            <a:r>
              <a:rPr lang="en-US" sz="3000" dirty="0">
                <a:solidFill>
                  <a:srgbClr val="373737"/>
                </a:solidFill>
                <a:latin typeface="Segoe UI" panose="020B0502040204020203" pitchFamily="34" charset="0"/>
                <a:cs typeface="Segoe UI" panose="020B0502040204020203" pitchFamily="34" charset="0"/>
              </a:rPr>
              <a:t> </a:t>
            </a:r>
            <a:r>
              <a:rPr lang="en-US" sz="3000" dirty="0" err="1">
                <a:solidFill>
                  <a:srgbClr val="373737"/>
                </a:solidFill>
                <a:latin typeface="Segoe UI" panose="020B0502040204020203" pitchFamily="34" charset="0"/>
                <a:cs typeface="Segoe UI" panose="020B0502040204020203" pitchFamily="34" charset="0"/>
              </a:rPr>
              <a:t>giản</a:t>
            </a:r>
            <a:r>
              <a:rPr lang="en-US" sz="3000" dirty="0">
                <a:solidFill>
                  <a:srgbClr val="373737"/>
                </a:solidFill>
                <a:latin typeface="Segoe UI" panose="020B0502040204020203" pitchFamily="34" charset="0"/>
                <a:cs typeface="Segoe UI" panose="020B0502040204020203" pitchFamily="34" charset="0"/>
              </a:rPr>
              <a:t> </a:t>
            </a:r>
            <a:endParaRPr lang="en-US" sz="3000" dirty="0">
              <a:solidFill>
                <a:srgbClr val="373737"/>
              </a:solidFill>
              <a:latin typeface="Segoe UI" panose="020B0502040204020203" pitchFamily="34" charset="0"/>
              <a:cs typeface="Segoe UI" panose="020B0502040204020203" pitchFamily="34" charset="0"/>
            </a:endParaRPr>
          </a:p>
          <a:p>
            <a:pPr marL="469900" indent="-457200">
              <a:spcBef>
                <a:spcPts val="105"/>
              </a:spcBef>
              <a:buFont typeface="Wingdings" panose="05000000000000000000"/>
              <a:buChar char=""/>
              <a:tabLst>
                <a:tab pos="469900" algn="l"/>
              </a:tabLst>
            </a:pPr>
            <a:r>
              <a:rPr lang="en-US" sz="3000" b="1" dirty="0" err="1">
                <a:solidFill>
                  <a:srgbClr val="373737"/>
                </a:solidFill>
                <a:latin typeface="Segoe UI" panose="020B0502040204020203" pitchFamily="34" charset="0"/>
                <a:cs typeface="Segoe UI" panose="020B0502040204020203" pitchFamily="34" charset="0"/>
              </a:rPr>
              <a:t>Mô</a:t>
            </a:r>
            <a:r>
              <a:rPr lang="en-US" sz="3000" b="1" dirty="0">
                <a:solidFill>
                  <a:srgbClr val="373737"/>
                </a:solidFill>
                <a:latin typeface="Segoe UI" panose="020B0502040204020203" pitchFamily="34" charset="0"/>
                <a:cs typeface="Segoe UI" panose="020B0502040204020203" pitchFamily="34" charset="0"/>
              </a:rPr>
              <a:t> </a:t>
            </a:r>
            <a:r>
              <a:rPr lang="en-US" sz="3000" b="1" dirty="0" err="1">
                <a:solidFill>
                  <a:srgbClr val="373737"/>
                </a:solidFill>
                <a:latin typeface="Segoe UI" panose="020B0502040204020203" pitchFamily="34" charset="0"/>
                <a:cs typeface="Segoe UI" panose="020B0502040204020203" pitchFamily="34" charset="0"/>
              </a:rPr>
              <a:t>hình</a:t>
            </a:r>
            <a:r>
              <a:rPr lang="en-US" sz="3000" b="1" dirty="0">
                <a:solidFill>
                  <a:srgbClr val="373737"/>
                </a:solidFill>
                <a:latin typeface="Segoe UI" panose="020B0502040204020203" pitchFamily="34" charset="0"/>
                <a:cs typeface="Segoe UI" panose="020B0502040204020203" pitchFamily="34" charset="0"/>
              </a:rPr>
              <a:t> </a:t>
            </a:r>
            <a:r>
              <a:rPr lang="en-US" sz="3000" b="1" dirty="0" err="1">
                <a:solidFill>
                  <a:srgbClr val="373737"/>
                </a:solidFill>
                <a:latin typeface="Segoe UI" panose="020B0502040204020203" pitchFamily="34" charset="0"/>
                <a:cs typeface="Segoe UI" panose="020B0502040204020203" pitchFamily="34" charset="0"/>
              </a:rPr>
              <a:t>dữ</a:t>
            </a:r>
            <a:r>
              <a:rPr lang="en-US" sz="3000" b="1" dirty="0">
                <a:solidFill>
                  <a:srgbClr val="373737"/>
                </a:solidFill>
                <a:latin typeface="Segoe UI" panose="020B0502040204020203" pitchFamily="34" charset="0"/>
                <a:cs typeface="Segoe UI" panose="020B0502040204020203" pitchFamily="34" charset="0"/>
              </a:rPr>
              <a:t> </a:t>
            </a:r>
            <a:r>
              <a:rPr lang="en-US" sz="3000" b="1" dirty="0" err="1">
                <a:solidFill>
                  <a:srgbClr val="373737"/>
                </a:solidFill>
                <a:latin typeface="Segoe UI" panose="020B0502040204020203" pitchFamily="34" charset="0"/>
                <a:cs typeface="Segoe UI" panose="020B0502040204020203" pitchFamily="34" charset="0"/>
              </a:rPr>
              <a:t>liệu</a:t>
            </a:r>
            <a:r>
              <a:rPr lang="en-US" sz="3000" b="1" dirty="0">
                <a:solidFill>
                  <a:srgbClr val="373737"/>
                </a:solidFill>
                <a:latin typeface="Segoe UI" panose="020B0502040204020203" pitchFamily="34" charset="0"/>
                <a:cs typeface="Segoe UI" panose="020B0502040204020203" pitchFamily="34" charset="0"/>
              </a:rPr>
              <a:t> </a:t>
            </a:r>
            <a:r>
              <a:rPr lang="en-US" sz="3000" b="1" dirty="0" err="1">
                <a:solidFill>
                  <a:srgbClr val="373737"/>
                </a:solidFill>
                <a:latin typeface="Segoe UI" panose="020B0502040204020203" pitchFamily="34" charset="0"/>
                <a:cs typeface="Segoe UI" panose="020B0502040204020203" pitchFamily="34" charset="0"/>
              </a:rPr>
              <a:t>quan</a:t>
            </a:r>
            <a:r>
              <a:rPr lang="en-US" sz="3000" b="1" dirty="0">
                <a:solidFill>
                  <a:srgbClr val="373737"/>
                </a:solidFill>
                <a:latin typeface="Segoe UI" panose="020B0502040204020203" pitchFamily="34" charset="0"/>
                <a:cs typeface="Segoe UI" panose="020B0502040204020203" pitchFamily="34" charset="0"/>
              </a:rPr>
              <a:t> </a:t>
            </a:r>
            <a:r>
              <a:rPr lang="en-US" sz="3000" b="1" dirty="0" err="1">
                <a:solidFill>
                  <a:srgbClr val="373737"/>
                </a:solidFill>
                <a:latin typeface="Segoe UI" panose="020B0502040204020203" pitchFamily="34" charset="0"/>
                <a:cs typeface="Segoe UI" panose="020B0502040204020203" pitchFamily="34" charset="0"/>
              </a:rPr>
              <a:t>hệ</a:t>
            </a:r>
            <a:r>
              <a:rPr lang="en-US" sz="3000" b="1" dirty="0">
                <a:solidFill>
                  <a:srgbClr val="373737"/>
                </a:solidFill>
                <a:latin typeface="Segoe UI" panose="020B0502040204020203" pitchFamily="34" charset="0"/>
                <a:cs typeface="Segoe UI" panose="020B0502040204020203" pitchFamily="34" charset="0"/>
              </a:rPr>
              <a:t>:</a:t>
            </a:r>
            <a:endParaRPr lang="en-US" sz="3000" b="1" dirty="0">
              <a:solidFill>
                <a:srgbClr val="373737"/>
              </a:solidFill>
              <a:latin typeface="Segoe UI" panose="020B0502040204020203" pitchFamily="34" charset="0"/>
              <a:cs typeface="Segoe UI" panose="020B0502040204020203" pitchFamily="34" charset="0"/>
            </a:endParaRPr>
          </a:p>
          <a:p>
            <a:pPr marL="469900" lvl="1">
              <a:spcBef>
                <a:spcPts val="105"/>
              </a:spcBef>
              <a:tabLst>
                <a:tab pos="469900" algn="l"/>
              </a:tabLst>
            </a:pPr>
            <a:r>
              <a:rPr lang="vi-VN" sz="3200" dirty="0">
                <a:solidFill>
                  <a:schemeClr val="dk1"/>
                </a:solidFill>
                <a:latin typeface="Segoe UI" panose="020B0502040204020203" pitchFamily="34" charset="0"/>
                <a:ea typeface="Quattrocento Sans" panose="020B0502050000020003"/>
                <a:cs typeface="Segoe UI" panose="020B0502040204020203" pitchFamily="34" charset="0"/>
                <a:sym typeface="Quattrocento Sans" panose="020B0502050000020003"/>
              </a:rPr>
              <a:t>–</a:t>
            </a:r>
            <a:r>
              <a:rPr lang="en-US" sz="3000" dirty="0">
                <a:solidFill>
                  <a:srgbClr val="373737"/>
                </a:solidFill>
                <a:latin typeface="Segoe UI" panose="020B0502040204020203" pitchFamily="34" charset="0"/>
                <a:cs typeface="Segoe UI" panose="020B0502040204020203" pitchFamily="34" charset="0"/>
              </a:rPr>
              <a:t> </a:t>
            </a:r>
            <a:r>
              <a:rPr lang="en-US" sz="3000" dirty="0" err="1">
                <a:solidFill>
                  <a:srgbClr val="373737"/>
                </a:solidFill>
                <a:latin typeface="Segoe UI" panose="020B0502040204020203" pitchFamily="34" charset="0"/>
                <a:cs typeface="Segoe UI" panose="020B0502040204020203" pitchFamily="34" charset="0"/>
              </a:rPr>
              <a:t>Chuyển</a:t>
            </a:r>
            <a:r>
              <a:rPr lang="en-US" sz="3000" dirty="0">
                <a:solidFill>
                  <a:srgbClr val="373737"/>
                </a:solidFill>
                <a:latin typeface="Segoe UI" panose="020B0502040204020203" pitchFamily="34" charset="0"/>
                <a:cs typeface="Segoe UI" panose="020B0502040204020203" pitchFamily="34" charset="0"/>
              </a:rPr>
              <a:t> </a:t>
            </a:r>
            <a:r>
              <a:rPr lang="en-US" sz="3000" dirty="0" err="1">
                <a:solidFill>
                  <a:srgbClr val="373737"/>
                </a:solidFill>
                <a:latin typeface="Segoe UI" panose="020B0502040204020203" pitchFamily="34" charset="0"/>
                <a:cs typeface="Segoe UI" panose="020B0502040204020203" pitchFamily="34" charset="0"/>
              </a:rPr>
              <a:t>đổi</a:t>
            </a:r>
            <a:r>
              <a:rPr lang="en-US" sz="3000" dirty="0">
                <a:solidFill>
                  <a:srgbClr val="373737"/>
                </a:solidFill>
                <a:latin typeface="Segoe UI" panose="020B0502040204020203" pitchFamily="34" charset="0"/>
                <a:cs typeface="Segoe UI" panose="020B0502040204020203" pitchFamily="34" charset="0"/>
              </a:rPr>
              <a:t> </a:t>
            </a:r>
            <a:r>
              <a:rPr lang="en-US" sz="3000" dirty="0" err="1">
                <a:solidFill>
                  <a:srgbClr val="373737"/>
                </a:solidFill>
                <a:latin typeface="Segoe UI" panose="020B0502040204020203" pitchFamily="34" charset="0"/>
                <a:cs typeface="Segoe UI" panose="020B0502040204020203" pitchFamily="34" charset="0"/>
              </a:rPr>
              <a:t>mô</a:t>
            </a:r>
            <a:r>
              <a:rPr lang="en-US" sz="3000" dirty="0">
                <a:solidFill>
                  <a:srgbClr val="373737"/>
                </a:solidFill>
                <a:latin typeface="Segoe UI" panose="020B0502040204020203" pitchFamily="34" charset="0"/>
                <a:cs typeface="Segoe UI" panose="020B0502040204020203" pitchFamily="34" charset="0"/>
              </a:rPr>
              <a:t> </a:t>
            </a:r>
            <a:r>
              <a:rPr lang="en-US" sz="3000" dirty="0" err="1">
                <a:solidFill>
                  <a:srgbClr val="373737"/>
                </a:solidFill>
                <a:latin typeface="Segoe UI" panose="020B0502040204020203" pitchFamily="34" charset="0"/>
                <a:cs typeface="Segoe UI" panose="020B0502040204020203" pitchFamily="34" charset="0"/>
              </a:rPr>
              <a:t>hình</a:t>
            </a:r>
            <a:r>
              <a:rPr lang="en-US" sz="3000" dirty="0">
                <a:solidFill>
                  <a:srgbClr val="373737"/>
                </a:solidFill>
                <a:latin typeface="Segoe UI" panose="020B0502040204020203" pitchFamily="34" charset="0"/>
                <a:cs typeface="Segoe UI" panose="020B0502040204020203" pitchFamily="34" charset="0"/>
              </a:rPr>
              <a:t> ERD </a:t>
            </a:r>
            <a:r>
              <a:rPr lang="en-US" sz="3000" dirty="0" err="1">
                <a:solidFill>
                  <a:srgbClr val="373737"/>
                </a:solidFill>
                <a:latin typeface="Segoe UI" panose="020B0502040204020203" pitchFamily="34" charset="0"/>
                <a:cs typeface="Segoe UI" panose="020B0502040204020203" pitchFamily="34" charset="0"/>
              </a:rPr>
              <a:t>sau</a:t>
            </a:r>
            <a:r>
              <a:rPr lang="en-US" sz="3000" dirty="0">
                <a:solidFill>
                  <a:srgbClr val="373737"/>
                </a:solidFill>
                <a:latin typeface="Segoe UI" panose="020B0502040204020203" pitchFamily="34" charset="0"/>
                <a:cs typeface="Segoe UI" panose="020B0502040204020203" pitchFamily="34" charset="0"/>
              </a:rPr>
              <a:t> sang </a:t>
            </a:r>
            <a:r>
              <a:rPr lang="en-US" sz="3000" dirty="0" err="1">
                <a:solidFill>
                  <a:srgbClr val="373737"/>
                </a:solidFill>
                <a:latin typeface="Segoe UI" panose="020B0502040204020203" pitchFamily="34" charset="0"/>
                <a:cs typeface="Segoe UI" panose="020B0502040204020203" pitchFamily="34" charset="0"/>
              </a:rPr>
              <a:t>mô</a:t>
            </a:r>
            <a:r>
              <a:rPr lang="en-US" sz="3000" dirty="0">
                <a:solidFill>
                  <a:srgbClr val="373737"/>
                </a:solidFill>
                <a:latin typeface="Segoe UI" panose="020B0502040204020203" pitchFamily="34" charset="0"/>
                <a:cs typeface="Segoe UI" panose="020B0502040204020203" pitchFamily="34" charset="0"/>
              </a:rPr>
              <a:t> </a:t>
            </a:r>
            <a:r>
              <a:rPr lang="en-US" sz="3000" dirty="0" err="1">
                <a:solidFill>
                  <a:srgbClr val="373737"/>
                </a:solidFill>
                <a:latin typeface="Segoe UI" panose="020B0502040204020203" pitchFamily="34" charset="0"/>
                <a:cs typeface="Segoe UI" panose="020B0502040204020203" pitchFamily="34" charset="0"/>
              </a:rPr>
              <a:t>hình</a:t>
            </a:r>
            <a:r>
              <a:rPr lang="en-US" sz="3000" dirty="0">
                <a:solidFill>
                  <a:srgbClr val="373737"/>
                </a:solidFill>
                <a:latin typeface="Segoe UI" panose="020B0502040204020203" pitchFamily="34" charset="0"/>
                <a:cs typeface="Segoe UI" panose="020B0502040204020203" pitchFamily="34" charset="0"/>
              </a:rPr>
              <a:t> </a:t>
            </a:r>
            <a:r>
              <a:rPr lang="en-US" sz="3000" dirty="0" err="1">
                <a:solidFill>
                  <a:srgbClr val="373737"/>
                </a:solidFill>
                <a:latin typeface="Segoe UI" panose="020B0502040204020203" pitchFamily="34" charset="0"/>
                <a:cs typeface="Segoe UI" panose="020B0502040204020203" pitchFamily="34" charset="0"/>
              </a:rPr>
              <a:t>quan</a:t>
            </a:r>
            <a:r>
              <a:rPr lang="en-US" sz="3000" dirty="0">
                <a:solidFill>
                  <a:srgbClr val="373737"/>
                </a:solidFill>
                <a:latin typeface="Segoe UI" panose="020B0502040204020203" pitchFamily="34" charset="0"/>
                <a:cs typeface="Segoe UI" panose="020B0502040204020203" pitchFamily="34" charset="0"/>
              </a:rPr>
              <a:t> </a:t>
            </a:r>
            <a:r>
              <a:rPr lang="en-US" sz="3000" dirty="0" err="1">
                <a:solidFill>
                  <a:srgbClr val="373737"/>
                </a:solidFill>
                <a:latin typeface="Segoe UI" panose="020B0502040204020203" pitchFamily="34" charset="0"/>
                <a:cs typeface="Segoe UI" panose="020B0502040204020203" pitchFamily="34" charset="0"/>
              </a:rPr>
              <a:t>hệ</a:t>
            </a:r>
            <a:endParaRPr lang="en-US" sz="3000" dirty="0">
              <a:solidFill>
                <a:srgbClr val="373737"/>
              </a:solidFill>
              <a:latin typeface="Segoe UI" panose="020B0502040204020203" pitchFamily="34" charset="0"/>
              <a:cs typeface="Segoe UI" panose="020B0502040204020203" pitchFamily="34" charset="0"/>
            </a:endParaRPr>
          </a:p>
          <a:p>
            <a:pPr marL="469900" indent="-457200">
              <a:spcBef>
                <a:spcPts val="105"/>
              </a:spcBef>
              <a:buFont typeface="Wingdings" panose="05000000000000000000"/>
              <a:buChar char=""/>
              <a:tabLst>
                <a:tab pos="469900" algn="l"/>
              </a:tabLst>
            </a:pPr>
            <a:r>
              <a:rPr lang="en-US" sz="3000" b="1" dirty="0" err="1">
                <a:solidFill>
                  <a:srgbClr val="373737"/>
                </a:solidFill>
                <a:latin typeface="Segoe UI" panose="020B0502040204020203" pitchFamily="34" charset="0"/>
                <a:cs typeface="Segoe UI" panose="020B0502040204020203" pitchFamily="34" charset="0"/>
              </a:rPr>
              <a:t>Ngôn</a:t>
            </a:r>
            <a:r>
              <a:rPr lang="en-US" sz="3000" b="1" dirty="0">
                <a:solidFill>
                  <a:srgbClr val="373737"/>
                </a:solidFill>
                <a:latin typeface="Segoe UI" panose="020B0502040204020203" pitchFamily="34" charset="0"/>
                <a:cs typeface="Segoe UI" panose="020B0502040204020203" pitchFamily="34" charset="0"/>
              </a:rPr>
              <a:t> </a:t>
            </a:r>
            <a:r>
              <a:rPr lang="en-US" sz="3000" b="1" dirty="0" err="1">
                <a:solidFill>
                  <a:srgbClr val="373737"/>
                </a:solidFill>
                <a:latin typeface="Segoe UI" panose="020B0502040204020203" pitchFamily="34" charset="0"/>
                <a:cs typeface="Segoe UI" panose="020B0502040204020203" pitchFamily="34" charset="0"/>
              </a:rPr>
              <a:t>ngữ</a:t>
            </a:r>
            <a:r>
              <a:rPr lang="en-US" sz="3000" b="1" dirty="0">
                <a:solidFill>
                  <a:srgbClr val="373737"/>
                </a:solidFill>
                <a:latin typeface="Segoe UI" panose="020B0502040204020203" pitchFamily="34" charset="0"/>
                <a:cs typeface="Segoe UI" panose="020B0502040204020203" pitchFamily="34" charset="0"/>
              </a:rPr>
              <a:t> </a:t>
            </a:r>
            <a:r>
              <a:rPr lang="en-US" sz="3000" b="1" dirty="0" err="1">
                <a:solidFill>
                  <a:srgbClr val="373737"/>
                </a:solidFill>
                <a:latin typeface="Segoe UI" panose="020B0502040204020203" pitchFamily="34" charset="0"/>
                <a:cs typeface="Segoe UI" panose="020B0502040204020203" pitchFamily="34" charset="0"/>
              </a:rPr>
              <a:t>đại</a:t>
            </a:r>
            <a:r>
              <a:rPr lang="en-US" sz="3000" b="1" dirty="0">
                <a:solidFill>
                  <a:srgbClr val="373737"/>
                </a:solidFill>
                <a:latin typeface="Segoe UI" panose="020B0502040204020203" pitchFamily="34" charset="0"/>
                <a:cs typeface="Segoe UI" panose="020B0502040204020203" pitchFamily="34" charset="0"/>
              </a:rPr>
              <a:t> </a:t>
            </a:r>
            <a:r>
              <a:rPr lang="en-US" sz="3000" b="1" dirty="0" err="1">
                <a:solidFill>
                  <a:srgbClr val="373737"/>
                </a:solidFill>
                <a:latin typeface="Segoe UI" panose="020B0502040204020203" pitchFamily="34" charset="0"/>
                <a:cs typeface="Segoe UI" panose="020B0502040204020203" pitchFamily="34" charset="0"/>
              </a:rPr>
              <a:t>số</a:t>
            </a:r>
            <a:r>
              <a:rPr lang="en-US" sz="3000" b="1" dirty="0">
                <a:solidFill>
                  <a:srgbClr val="373737"/>
                </a:solidFill>
                <a:latin typeface="Segoe UI" panose="020B0502040204020203" pitchFamily="34" charset="0"/>
                <a:cs typeface="Segoe UI" panose="020B0502040204020203" pitchFamily="34" charset="0"/>
              </a:rPr>
              <a:t> </a:t>
            </a:r>
            <a:r>
              <a:rPr lang="en-US" sz="3000" b="1" dirty="0" err="1">
                <a:solidFill>
                  <a:srgbClr val="373737"/>
                </a:solidFill>
                <a:latin typeface="Segoe UI" panose="020B0502040204020203" pitchFamily="34" charset="0"/>
                <a:cs typeface="Segoe UI" panose="020B0502040204020203" pitchFamily="34" charset="0"/>
              </a:rPr>
              <a:t>quan</a:t>
            </a:r>
            <a:r>
              <a:rPr lang="en-US" sz="3000" b="1" dirty="0">
                <a:solidFill>
                  <a:srgbClr val="373737"/>
                </a:solidFill>
                <a:latin typeface="Segoe UI" panose="020B0502040204020203" pitchFamily="34" charset="0"/>
                <a:cs typeface="Segoe UI" panose="020B0502040204020203" pitchFamily="34" charset="0"/>
              </a:rPr>
              <a:t> </a:t>
            </a:r>
            <a:r>
              <a:rPr lang="en-US" sz="3000" b="1" dirty="0" err="1">
                <a:solidFill>
                  <a:srgbClr val="373737"/>
                </a:solidFill>
                <a:latin typeface="Segoe UI" panose="020B0502040204020203" pitchFamily="34" charset="0"/>
                <a:cs typeface="Segoe UI" panose="020B0502040204020203" pitchFamily="34" charset="0"/>
              </a:rPr>
              <a:t>hệ</a:t>
            </a:r>
            <a:r>
              <a:rPr lang="en-US" sz="3000" b="1" dirty="0">
                <a:solidFill>
                  <a:srgbClr val="373737"/>
                </a:solidFill>
                <a:latin typeface="Segoe UI" panose="020B0502040204020203" pitchFamily="34" charset="0"/>
                <a:cs typeface="Segoe UI" panose="020B0502040204020203" pitchFamily="34" charset="0"/>
              </a:rPr>
              <a:t>:</a:t>
            </a:r>
            <a:endParaRPr lang="en-US" sz="3000" b="1" dirty="0">
              <a:solidFill>
                <a:srgbClr val="373737"/>
              </a:solidFill>
              <a:latin typeface="Segoe UI" panose="020B0502040204020203" pitchFamily="34" charset="0"/>
              <a:cs typeface="Segoe UI" panose="020B0502040204020203" pitchFamily="34" charset="0"/>
            </a:endParaRPr>
          </a:p>
          <a:p>
            <a:pPr marL="469900" lvl="1">
              <a:spcBef>
                <a:spcPts val="105"/>
              </a:spcBef>
              <a:tabLst>
                <a:tab pos="469900" algn="l"/>
              </a:tabLst>
            </a:pPr>
            <a:r>
              <a:rPr lang="vi-VN" sz="3200" dirty="0">
                <a:solidFill>
                  <a:schemeClr val="dk1"/>
                </a:solidFill>
                <a:latin typeface="Segoe UI" panose="020B0502040204020203" pitchFamily="34" charset="0"/>
                <a:ea typeface="Quattrocento Sans" panose="020B0502050000020003"/>
                <a:cs typeface="Segoe UI" panose="020B0502040204020203" pitchFamily="34" charset="0"/>
                <a:sym typeface="Quattrocento Sans" panose="020B0502050000020003"/>
              </a:rPr>
              <a:t>–</a:t>
            </a:r>
            <a:r>
              <a:rPr lang="en-US" sz="3000" dirty="0">
                <a:solidFill>
                  <a:srgbClr val="373737"/>
                </a:solidFill>
                <a:latin typeface="Segoe UI" panose="020B0502040204020203" pitchFamily="34" charset="0"/>
                <a:cs typeface="Segoe UI" panose="020B0502040204020203" pitchFamily="34" charset="0"/>
              </a:rPr>
              <a:t> </a:t>
            </a:r>
            <a:r>
              <a:rPr lang="en-US" sz="3000" dirty="0" err="1">
                <a:solidFill>
                  <a:srgbClr val="373737"/>
                </a:solidFill>
                <a:latin typeface="Segoe UI" panose="020B0502040204020203" pitchFamily="34" charset="0"/>
                <a:cs typeface="Segoe UI" panose="020B0502040204020203" pitchFamily="34" charset="0"/>
              </a:rPr>
              <a:t>Viết</a:t>
            </a:r>
            <a:r>
              <a:rPr lang="en-US" sz="3000" dirty="0">
                <a:solidFill>
                  <a:srgbClr val="373737"/>
                </a:solidFill>
                <a:latin typeface="Segoe UI" panose="020B0502040204020203" pitchFamily="34" charset="0"/>
                <a:cs typeface="Segoe UI" panose="020B0502040204020203" pitchFamily="34" charset="0"/>
              </a:rPr>
              <a:t> </a:t>
            </a:r>
            <a:r>
              <a:rPr lang="en-US" sz="3000" dirty="0" err="1">
                <a:solidFill>
                  <a:srgbClr val="373737"/>
                </a:solidFill>
                <a:latin typeface="Segoe UI" panose="020B0502040204020203" pitchFamily="34" charset="0"/>
                <a:cs typeface="Segoe UI" panose="020B0502040204020203" pitchFamily="34" charset="0"/>
              </a:rPr>
              <a:t>các</a:t>
            </a:r>
            <a:r>
              <a:rPr lang="en-US" sz="3000" dirty="0">
                <a:solidFill>
                  <a:srgbClr val="373737"/>
                </a:solidFill>
                <a:latin typeface="Segoe UI" panose="020B0502040204020203" pitchFamily="34" charset="0"/>
                <a:cs typeface="Segoe UI" panose="020B0502040204020203" pitchFamily="34" charset="0"/>
              </a:rPr>
              <a:t> </a:t>
            </a:r>
            <a:r>
              <a:rPr lang="en-US" sz="3000" dirty="0" err="1">
                <a:solidFill>
                  <a:srgbClr val="373737"/>
                </a:solidFill>
                <a:latin typeface="Segoe UI" panose="020B0502040204020203" pitchFamily="34" charset="0"/>
                <a:cs typeface="Segoe UI" panose="020B0502040204020203" pitchFamily="34" charset="0"/>
              </a:rPr>
              <a:t>biểu</a:t>
            </a:r>
            <a:r>
              <a:rPr lang="en-US" sz="3000" dirty="0">
                <a:solidFill>
                  <a:srgbClr val="373737"/>
                </a:solidFill>
                <a:latin typeface="Segoe UI" panose="020B0502040204020203" pitchFamily="34" charset="0"/>
                <a:cs typeface="Segoe UI" panose="020B0502040204020203" pitchFamily="34" charset="0"/>
              </a:rPr>
              <a:t> </a:t>
            </a:r>
            <a:r>
              <a:rPr lang="en-US" sz="3000" dirty="0" err="1">
                <a:solidFill>
                  <a:srgbClr val="373737"/>
                </a:solidFill>
                <a:latin typeface="Segoe UI" panose="020B0502040204020203" pitchFamily="34" charset="0"/>
                <a:cs typeface="Segoe UI" panose="020B0502040204020203" pitchFamily="34" charset="0"/>
              </a:rPr>
              <a:t>thức</a:t>
            </a:r>
            <a:r>
              <a:rPr lang="en-US" sz="3000" dirty="0">
                <a:solidFill>
                  <a:srgbClr val="373737"/>
                </a:solidFill>
                <a:latin typeface="Segoe UI" panose="020B0502040204020203" pitchFamily="34" charset="0"/>
                <a:cs typeface="Segoe UI" panose="020B0502040204020203" pitchFamily="34" charset="0"/>
              </a:rPr>
              <a:t> </a:t>
            </a:r>
            <a:r>
              <a:rPr lang="en-US" sz="3000" dirty="0" err="1">
                <a:solidFill>
                  <a:srgbClr val="373737"/>
                </a:solidFill>
                <a:latin typeface="Segoe UI" panose="020B0502040204020203" pitchFamily="34" charset="0"/>
                <a:cs typeface="Segoe UI" panose="020B0502040204020203" pitchFamily="34" charset="0"/>
              </a:rPr>
              <a:t>đại</a:t>
            </a:r>
            <a:r>
              <a:rPr lang="en-US" sz="3000" dirty="0">
                <a:solidFill>
                  <a:srgbClr val="373737"/>
                </a:solidFill>
                <a:latin typeface="Segoe UI" panose="020B0502040204020203" pitchFamily="34" charset="0"/>
                <a:cs typeface="Segoe UI" panose="020B0502040204020203" pitchFamily="34" charset="0"/>
              </a:rPr>
              <a:t> </a:t>
            </a:r>
            <a:r>
              <a:rPr lang="en-US" sz="3000" dirty="0" err="1">
                <a:solidFill>
                  <a:srgbClr val="373737"/>
                </a:solidFill>
                <a:latin typeface="Segoe UI" panose="020B0502040204020203" pitchFamily="34" charset="0"/>
                <a:cs typeface="Segoe UI" panose="020B0502040204020203" pitchFamily="34" charset="0"/>
              </a:rPr>
              <a:t>số</a:t>
            </a:r>
            <a:r>
              <a:rPr lang="en-US" sz="3000" dirty="0">
                <a:solidFill>
                  <a:srgbClr val="373737"/>
                </a:solidFill>
                <a:latin typeface="Segoe UI" panose="020B0502040204020203" pitchFamily="34" charset="0"/>
                <a:cs typeface="Segoe UI" panose="020B0502040204020203" pitchFamily="34" charset="0"/>
              </a:rPr>
              <a:t> </a:t>
            </a:r>
            <a:r>
              <a:rPr lang="en-US" sz="3000" dirty="0" err="1">
                <a:solidFill>
                  <a:srgbClr val="373737"/>
                </a:solidFill>
                <a:latin typeface="Segoe UI" panose="020B0502040204020203" pitchFamily="34" charset="0"/>
                <a:cs typeface="Segoe UI" panose="020B0502040204020203" pitchFamily="34" charset="0"/>
              </a:rPr>
              <a:t>quan</a:t>
            </a:r>
            <a:r>
              <a:rPr lang="en-US" sz="3000" dirty="0">
                <a:solidFill>
                  <a:srgbClr val="373737"/>
                </a:solidFill>
                <a:latin typeface="Segoe UI" panose="020B0502040204020203" pitchFamily="34" charset="0"/>
                <a:cs typeface="Segoe UI" panose="020B0502040204020203" pitchFamily="34" charset="0"/>
              </a:rPr>
              <a:t> </a:t>
            </a:r>
            <a:r>
              <a:rPr lang="en-US" sz="3000" dirty="0" err="1">
                <a:solidFill>
                  <a:srgbClr val="373737"/>
                </a:solidFill>
                <a:latin typeface="Segoe UI" panose="020B0502040204020203" pitchFamily="34" charset="0"/>
                <a:cs typeface="Segoe UI" panose="020B0502040204020203" pitchFamily="34" charset="0"/>
              </a:rPr>
              <a:t>hệ</a:t>
            </a:r>
            <a:r>
              <a:rPr lang="en-US" sz="3000" dirty="0">
                <a:solidFill>
                  <a:srgbClr val="373737"/>
                </a:solidFill>
                <a:latin typeface="Segoe UI" panose="020B0502040204020203" pitchFamily="34" charset="0"/>
                <a:cs typeface="Segoe UI" panose="020B0502040204020203" pitchFamily="34" charset="0"/>
              </a:rPr>
              <a:t> </a:t>
            </a:r>
            <a:r>
              <a:rPr lang="en-US" sz="3000" dirty="0" err="1">
                <a:solidFill>
                  <a:srgbClr val="373737"/>
                </a:solidFill>
                <a:latin typeface="Segoe UI" panose="020B0502040204020203" pitchFamily="34" charset="0"/>
                <a:cs typeface="Segoe UI" panose="020B0502040204020203" pitchFamily="34" charset="0"/>
              </a:rPr>
              <a:t>biểu</a:t>
            </a:r>
            <a:r>
              <a:rPr lang="en-US" sz="3000" dirty="0">
                <a:solidFill>
                  <a:srgbClr val="373737"/>
                </a:solidFill>
                <a:latin typeface="Segoe UI" panose="020B0502040204020203" pitchFamily="34" charset="0"/>
                <a:cs typeface="Segoe UI" panose="020B0502040204020203" pitchFamily="34" charset="0"/>
              </a:rPr>
              <a:t> </a:t>
            </a:r>
            <a:r>
              <a:rPr lang="en-US" sz="3000" dirty="0" err="1">
                <a:solidFill>
                  <a:srgbClr val="373737"/>
                </a:solidFill>
                <a:latin typeface="Segoe UI" panose="020B0502040204020203" pitchFamily="34" charset="0"/>
                <a:cs typeface="Segoe UI" panose="020B0502040204020203" pitchFamily="34" charset="0"/>
              </a:rPr>
              <a:t>diễn</a:t>
            </a:r>
            <a:r>
              <a:rPr lang="en-US" sz="3000" dirty="0">
                <a:solidFill>
                  <a:srgbClr val="373737"/>
                </a:solidFill>
                <a:latin typeface="Segoe UI" panose="020B0502040204020203" pitchFamily="34" charset="0"/>
                <a:cs typeface="Segoe UI" panose="020B0502040204020203" pitchFamily="34" charset="0"/>
              </a:rPr>
              <a:t> </a:t>
            </a:r>
            <a:r>
              <a:rPr lang="en-US" sz="3000" dirty="0" err="1">
                <a:solidFill>
                  <a:srgbClr val="373737"/>
                </a:solidFill>
                <a:latin typeface="Segoe UI" panose="020B0502040204020203" pitchFamily="34" charset="0"/>
                <a:cs typeface="Segoe UI" panose="020B0502040204020203" pitchFamily="34" charset="0"/>
              </a:rPr>
              <a:t>cho</a:t>
            </a:r>
            <a:r>
              <a:rPr lang="en-US" sz="3000" dirty="0">
                <a:solidFill>
                  <a:srgbClr val="373737"/>
                </a:solidFill>
                <a:latin typeface="Segoe UI" panose="020B0502040204020203" pitchFamily="34" charset="0"/>
                <a:cs typeface="Segoe UI" panose="020B0502040204020203" pitchFamily="34" charset="0"/>
              </a:rPr>
              <a:t> </a:t>
            </a:r>
            <a:r>
              <a:rPr lang="en-US" sz="3000" dirty="0" err="1">
                <a:solidFill>
                  <a:srgbClr val="373737"/>
                </a:solidFill>
                <a:latin typeface="Segoe UI" panose="020B0502040204020203" pitchFamily="34" charset="0"/>
                <a:cs typeface="Segoe UI" panose="020B0502040204020203" pitchFamily="34" charset="0"/>
              </a:rPr>
              <a:t>các</a:t>
            </a:r>
            <a:r>
              <a:rPr lang="en-US" sz="3000" dirty="0">
                <a:solidFill>
                  <a:srgbClr val="373737"/>
                </a:solidFill>
                <a:latin typeface="Segoe UI" panose="020B0502040204020203" pitchFamily="34" charset="0"/>
                <a:cs typeface="Segoe UI" panose="020B0502040204020203" pitchFamily="34" charset="0"/>
              </a:rPr>
              <a:t> </a:t>
            </a:r>
            <a:r>
              <a:rPr lang="en-US" sz="3000" dirty="0" err="1">
                <a:solidFill>
                  <a:srgbClr val="373737"/>
                </a:solidFill>
                <a:latin typeface="Segoe UI" panose="020B0502040204020203" pitchFamily="34" charset="0"/>
                <a:cs typeface="Segoe UI" panose="020B0502040204020203" pitchFamily="34" charset="0"/>
              </a:rPr>
              <a:t>câu</a:t>
            </a:r>
            <a:r>
              <a:rPr lang="en-US" sz="3000" dirty="0">
                <a:solidFill>
                  <a:srgbClr val="373737"/>
                </a:solidFill>
                <a:latin typeface="Segoe UI" panose="020B0502040204020203" pitchFamily="34" charset="0"/>
                <a:cs typeface="Segoe UI" panose="020B0502040204020203" pitchFamily="34" charset="0"/>
              </a:rPr>
              <a:t> </a:t>
            </a:r>
            <a:r>
              <a:rPr lang="en-US" sz="3000" dirty="0" err="1">
                <a:solidFill>
                  <a:srgbClr val="373737"/>
                </a:solidFill>
                <a:latin typeface="Segoe UI" panose="020B0502040204020203" pitchFamily="34" charset="0"/>
                <a:cs typeface="Segoe UI" panose="020B0502040204020203" pitchFamily="34" charset="0"/>
              </a:rPr>
              <a:t>truy</a:t>
            </a:r>
            <a:r>
              <a:rPr lang="en-US" sz="3000" dirty="0">
                <a:solidFill>
                  <a:srgbClr val="373737"/>
                </a:solidFill>
                <a:latin typeface="Segoe UI" panose="020B0502040204020203" pitchFamily="34" charset="0"/>
                <a:cs typeface="Segoe UI" panose="020B0502040204020203" pitchFamily="34" charset="0"/>
              </a:rPr>
              <a:t> </a:t>
            </a:r>
            <a:r>
              <a:rPr lang="en-US" sz="3000" dirty="0" err="1">
                <a:solidFill>
                  <a:srgbClr val="373737"/>
                </a:solidFill>
                <a:latin typeface="Segoe UI" panose="020B0502040204020203" pitchFamily="34" charset="0"/>
                <a:cs typeface="Segoe UI" panose="020B0502040204020203" pitchFamily="34" charset="0"/>
              </a:rPr>
              <a:t>vấn</a:t>
            </a:r>
            <a:endParaRPr lang="en-US" sz="3000" dirty="0">
              <a:solidFill>
                <a:srgbClr val="373737"/>
              </a:solidFill>
              <a:latin typeface="Segoe UI" panose="020B0502040204020203" pitchFamily="34" charset="0"/>
              <a:cs typeface="Segoe UI" panose="020B0502040204020203" pitchFamily="34" charset="0"/>
            </a:endParaRPr>
          </a:p>
          <a:p>
            <a:pPr marL="469900" lvl="1" indent="-457200">
              <a:spcBef>
                <a:spcPts val="105"/>
              </a:spcBef>
              <a:buFont typeface="Wingdings" panose="05000000000000000000"/>
              <a:buChar char=""/>
              <a:tabLst>
                <a:tab pos="469900" algn="l"/>
              </a:tabLst>
            </a:pPr>
            <a:r>
              <a:rPr lang="en-US" sz="3000" b="1" dirty="0" err="1">
                <a:solidFill>
                  <a:srgbClr val="373737"/>
                </a:solidFill>
                <a:latin typeface="Segoe UI" panose="020B0502040204020203" pitchFamily="34" charset="0"/>
                <a:cs typeface="Segoe UI" panose="020B0502040204020203" pitchFamily="34" charset="0"/>
              </a:rPr>
              <a:t>Ngôn</a:t>
            </a:r>
            <a:r>
              <a:rPr lang="en-US" sz="3000" b="1" dirty="0">
                <a:solidFill>
                  <a:srgbClr val="373737"/>
                </a:solidFill>
                <a:latin typeface="Segoe UI" panose="020B0502040204020203" pitchFamily="34" charset="0"/>
                <a:cs typeface="Segoe UI" panose="020B0502040204020203" pitchFamily="34" charset="0"/>
              </a:rPr>
              <a:t> </a:t>
            </a:r>
            <a:r>
              <a:rPr lang="en-US" sz="3000" b="1" dirty="0" err="1">
                <a:solidFill>
                  <a:srgbClr val="373737"/>
                </a:solidFill>
                <a:latin typeface="Segoe UI" panose="020B0502040204020203" pitchFamily="34" charset="0"/>
                <a:cs typeface="Segoe UI" panose="020B0502040204020203" pitchFamily="34" charset="0"/>
              </a:rPr>
              <a:t>ngữ</a:t>
            </a:r>
            <a:r>
              <a:rPr lang="en-US" sz="3000" b="1" dirty="0">
                <a:solidFill>
                  <a:srgbClr val="373737"/>
                </a:solidFill>
                <a:latin typeface="Segoe UI" panose="020B0502040204020203" pitchFamily="34" charset="0"/>
                <a:cs typeface="Segoe UI" panose="020B0502040204020203" pitchFamily="34" charset="0"/>
              </a:rPr>
              <a:t> </a:t>
            </a:r>
            <a:r>
              <a:rPr lang="en-US" sz="3000" b="1" dirty="0" err="1">
                <a:solidFill>
                  <a:srgbClr val="373737"/>
                </a:solidFill>
                <a:latin typeface="Segoe UI" panose="020B0502040204020203" pitchFamily="34" charset="0"/>
                <a:cs typeface="Segoe UI" panose="020B0502040204020203" pitchFamily="34" charset="0"/>
              </a:rPr>
              <a:t>định</a:t>
            </a:r>
            <a:r>
              <a:rPr lang="en-US" sz="3000" b="1" dirty="0">
                <a:solidFill>
                  <a:srgbClr val="373737"/>
                </a:solidFill>
                <a:latin typeface="Segoe UI" panose="020B0502040204020203" pitchFamily="34" charset="0"/>
                <a:cs typeface="Segoe UI" panose="020B0502040204020203" pitchFamily="34" charset="0"/>
              </a:rPr>
              <a:t> </a:t>
            </a:r>
            <a:r>
              <a:rPr lang="en-US" sz="3000" b="1" dirty="0" err="1">
                <a:solidFill>
                  <a:srgbClr val="373737"/>
                </a:solidFill>
                <a:latin typeface="Segoe UI" panose="020B0502040204020203" pitchFamily="34" charset="0"/>
                <a:cs typeface="Segoe UI" panose="020B0502040204020203" pitchFamily="34" charset="0"/>
              </a:rPr>
              <a:t>nghĩa</a:t>
            </a:r>
            <a:r>
              <a:rPr lang="en-US" sz="3000" b="1" dirty="0">
                <a:solidFill>
                  <a:srgbClr val="373737"/>
                </a:solidFill>
                <a:latin typeface="Segoe UI" panose="020B0502040204020203" pitchFamily="34" charset="0"/>
                <a:cs typeface="Segoe UI" panose="020B0502040204020203" pitchFamily="34" charset="0"/>
              </a:rPr>
              <a:t> </a:t>
            </a:r>
            <a:r>
              <a:rPr lang="en-US" sz="3000" b="1" dirty="0" err="1">
                <a:solidFill>
                  <a:srgbClr val="373737"/>
                </a:solidFill>
                <a:latin typeface="Segoe UI" panose="020B0502040204020203" pitchFamily="34" charset="0"/>
                <a:cs typeface="Segoe UI" panose="020B0502040204020203" pitchFamily="34" charset="0"/>
              </a:rPr>
              <a:t>dữ</a:t>
            </a:r>
            <a:r>
              <a:rPr lang="en-US" sz="3000" b="1" dirty="0">
                <a:solidFill>
                  <a:srgbClr val="373737"/>
                </a:solidFill>
                <a:latin typeface="Segoe UI" panose="020B0502040204020203" pitchFamily="34" charset="0"/>
                <a:cs typeface="Segoe UI" panose="020B0502040204020203" pitchFamily="34" charset="0"/>
              </a:rPr>
              <a:t> </a:t>
            </a:r>
            <a:r>
              <a:rPr lang="en-US" sz="3000" b="1" dirty="0" err="1">
                <a:solidFill>
                  <a:srgbClr val="373737"/>
                </a:solidFill>
                <a:latin typeface="Segoe UI" panose="020B0502040204020203" pitchFamily="34" charset="0"/>
                <a:cs typeface="Segoe UI" panose="020B0502040204020203" pitchFamily="34" charset="0"/>
              </a:rPr>
              <a:t>liệu</a:t>
            </a:r>
            <a:r>
              <a:rPr lang="en-US" sz="3000" b="1" dirty="0">
                <a:solidFill>
                  <a:srgbClr val="373737"/>
                </a:solidFill>
                <a:latin typeface="Segoe UI" panose="020B0502040204020203" pitchFamily="34" charset="0"/>
                <a:cs typeface="Segoe UI" panose="020B0502040204020203" pitchFamily="34" charset="0"/>
              </a:rPr>
              <a:t> (DDL)</a:t>
            </a:r>
            <a:endParaRPr lang="en-US" sz="3000" b="1" dirty="0">
              <a:solidFill>
                <a:srgbClr val="373737"/>
              </a:solidFill>
              <a:latin typeface="Segoe UI" panose="020B0502040204020203" pitchFamily="34" charset="0"/>
              <a:cs typeface="Segoe UI" panose="020B0502040204020203" pitchFamily="34" charset="0"/>
            </a:endParaRPr>
          </a:p>
          <a:p>
            <a:pPr marL="12700" lvl="1">
              <a:spcBef>
                <a:spcPts val="105"/>
              </a:spcBef>
              <a:tabLst>
                <a:tab pos="469900" algn="l"/>
              </a:tabLst>
            </a:pPr>
            <a:r>
              <a:rPr lang="en-US" sz="3200" dirty="0">
                <a:solidFill>
                  <a:schemeClr val="dk1"/>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vi-VN" sz="3200" dirty="0">
                <a:solidFill>
                  <a:schemeClr val="dk1"/>
                </a:solidFill>
                <a:latin typeface="Segoe UI" panose="020B0502040204020203" pitchFamily="34" charset="0"/>
                <a:ea typeface="Quattrocento Sans" panose="020B0502050000020003"/>
                <a:cs typeface="Segoe UI" panose="020B0502040204020203" pitchFamily="34" charset="0"/>
                <a:sym typeface="Quattrocento Sans" panose="020B0502050000020003"/>
              </a:rPr>
              <a:t>–</a:t>
            </a:r>
            <a:r>
              <a:rPr lang="en-US" sz="3000" dirty="0">
                <a:solidFill>
                  <a:srgbClr val="373737"/>
                </a:solidFill>
                <a:latin typeface="Segoe UI" panose="020B0502040204020203" pitchFamily="34" charset="0"/>
                <a:cs typeface="Segoe UI" panose="020B0502040204020203" pitchFamily="34" charset="0"/>
              </a:rPr>
              <a:t> </a:t>
            </a:r>
            <a:r>
              <a:rPr lang="en-US" sz="3000" dirty="0" err="1">
                <a:solidFill>
                  <a:srgbClr val="373737"/>
                </a:solidFill>
                <a:latin typeface="Segoe UI" panose="020B0502040204020203" pitchFamily="34" charset="0"/>
                <a:cs typeface="Segoe UI" panose="020B0502040204020203" pitchFamily="34" charset="0"/>
              </a:rPr>
              <a:t>Viết</a:t>
            </a:r>
            <a:r>
              <a:rPr lang="en-US" sz="3000" dirty="0">
                <a:solidFill>
                  <a:srgbClr val="373737"/>
                </a:solidFill>
                <a:latin typeface="Segoe UI" panose="020B0502040204020203" pitchFamily="34" charset="0"/>
                <a:cs typeface="Segoe UI" panose="020B0502040204020203" pitchFamily="34" charset="0"/>
              </a:rPr>
              <a:t> </a:t>
            </a:r>
            <a:r>
              <a:rPr lang="en-US" sz="3000" dirty="0" err="1">
                <a:solidFill>
                  <a:srgbClr val="373737"/>
                </a:solidFill>
                <a:latin typeface="Segoe UI" panose="020B0502040204020203" pitchFamily="34" charset="0"/>
                <a:cs typeface="Segoe UI" panose="020B0502040204020203" pitchFamily="34" charset="0"/>
              </a:rPr>
              <a:t>các</a:t>
            </a:r>
            <a:r>
              <a:rPr lang="en-US" sz="3000" dirty="0">
                <a:solidFill>
                  <a:srgbClr val="373737"/>
                </a:solidFill>
                <a:latin typeface="Segoe UI" panose="020B0502040204020203" pitchFamily="34" charset="0"/>
                <a:cs typeface="Segoe UI" panose="020B0502040204020203" pitchFamily="34" charset="0"/>
              </a:rPr>
              <a:t> </a:t>
            </a:r>
            <a:r>
              <a:rPr lang="en-US" sz="3000" dirty="0" err="1">
                <a:solidFill>
                  <a:srgbClr val="373737"/>
                </a:solidFill>
                <a:latin typeface="Segoe UI" panose="020B0502040204020203" pitchFamily="34" charset="0"/>
                <a:cs typeface="Segoe UI" panose="020B0502040204020203" pitchFamily="34" charset="0"/>
              </a:rPr>
              <a:t>câu</a:t>
            </a:r>
            <a:r>
              <a:rPr lang="en-US" sz="3000" dirty="0">
                <a:solidFill>
                  <a:srgbClr val="373737"/>
                </a:solidFill>
                <a:latin typeface="Segoe UI" panose="020B0502040204020203" pitchFamily="34" charset="0"/>
                <a:cs typeface="Segoe UI" panose="020B0502040204020203" pitchFamily="34" charset="0"/>
              </a:rPr>
              <a:t> </a:t>
            </a:r>
            <a:r>
              <a:rPr lang="en-US" sz="3000" dirty="0" err="1">
                <a:solidFill>
                  <a:srgbClr val="373737"/>
                </a:solidFill>
                <a:latin typeface="Segoe UI" panose="020B0502040204020203" pitchFamily="34" charset="0"/>
                <a:cs typeface="Segoe UI" panose="020B0502040204020203" pitchFamily="34" charset="0"/>
              </a:rPr>
              <a:t>lệnh</a:t>
            </a:r>
            <a:r>
              <a:rPr lang="en-US" sz="3000" dirty="0">
                <a:solidFill>
                  <a:srgbClr val="373737"/>
                </a:solidFill>
                <a:latin typeface="Segoe UI" panose="020B0502040204020203" pitchFamily="34" charset="0"/>
                <a:cs typeface="Segoe UI" panose="020B0502040204020203" pitchFamily="34" charset="0"/>
              </a:rPr>
              <a:t> </a:t>
            </a:r>
            <a:r>
              <a:rPr lang="en-US" sz="3000" dirty="0" err="1">
                <a:solidFill>
                  <a:srgbClr val="373737"/>
                </a:solidFill>
                <a:latin typeface="Segoe UI" panose="020B0502040204020203" pitchFamily="34" charset="0"/>
                <a:cs typeface="Segoe UI" panose="020B0502040204020203" pitchFamily="34" charset="0"/>
              </a:rPr>
              <a:t>đề</a:t>
            </a:r>
            <a:r>
              <a:rPr lang="en-US" sz="3000" dirty="0">
                <a:solidFill>
                  <a:srgbClr val="373737"/>
                </a:solidFill>
                <a:latin typeface="Segoe UI" panose="020B0502040204020203" pitchFamily="34" charset="0"/>
                <a:cs typeface="Segoe UI" panose="020B0502040204020203" pitchFamily="34" charset="0"/>
              </a:rPr>
              <a:t> </a:t>
            </a:r>
            <a:r>
              <a:rPr lang="en-US" sz="3000" dirty="0" err="1">
                <a:solidFill>
                  <a:srgbClr val="373737"/>
                </a:solidFill>
                <a:latin typeface="Segoe UI" panose="020B0502040204020203" pitchFamily="34" charset="0"/>
                <a:cs typeface="Segoe UI" panose="020B0502040204020203" pitchFamily="34" charset="0"/>
              </a:rPr>
              <a:t>bài</a:t>
            </a:r>
            <a:r>
              <a:rPr lang="en-US" sz="3000" dirty="0">
                <a:solidFill>
                  <a:srgbClr val="373737"/>
                </a:solidFill>
                <a:latin typeface="Segoe UI" panose="020B0502040204020203" pitchFamily="34" charset="0"/>
                <a:cs typeface="Segoe UI" panose="020B0502040204020203" pitchFamily="34" charset="0"/>
              </a:rPr>
              <a:t> </a:t>
            </a:r>
            <a:r>
              <a:rPr lang="en-US" sz="3000" dirty="0" err="1">
                <a:solidFill>
                  <a:srgbClr val="373737"/>
                </a:solidFill>
                <a:latin typeface="Segoe UI" panose="020B0502040204020203" pitchFamily="34" charset="0"/>
                <a:cs typeface="Segoe UI" panose="020B0502040204020203" pitchFamily="34" charset="0"/>
              </a:rPr>
              <a:t>yêu</a:t>
            </a:r>
            <a:r>
              <a:rPr lang="en-US" sz="3000" dirty="0">
                <a:solidFill>
                  <a:srgbClr val="373737"/>
                </a:solidFill>
                <a:latin typeface="Segoe UI" panose="020B0502040204020203" pitchFamily="34" charset="0"/>
                <a:cs typeface="Segoe UI" panose="020B0502040204020203" pitchFamily="34" charset="0"/>
              </a:rPr>
              <a:t> </a:t>
            </a:r>
            <a:r>
              <a:rPr lang="en-US" sz="3000" dirty="0" err="1">
                <a:solidFill>
                  <a:srgbClr val="373737"/>
                </a:solidFill>
                <a:latin typeface="Segoe UI" panose="020B0502040204020203" pitchFamily="34" charset="0"/>
                <a:cs typeface="Segoe UI" panose="020B0502040204020203" pitchFamily="34" charset="0"/>
              </a:rPr>
              <a:t>cầu</a:t>
            </a:r>
            <a:r>
              <a:rPr lang="en-US" sz="3000" dirty="0">
                <a:solidFill>
                  <a:srgbClr val="373737"/>
                </a:solidFill>
                <a:latin typeface="Segoe UI" panose="020B0502040204020203" pitchFamily="34" charset="0"/>
                <a:cs typeface="Segoe UI" panose="020B0502040204020203" pitchFamily="34" charset="0"/>
              </a:rPr>
              <a:t> </a:t>
            </a:r>
            <a:endParaRPr lang="en-US" sz="3000" b="1" dirty="0">
              <a:solidFill>
                <a:srgbClr val="373737"/>
              </a:solidFill>
              <a:latin typeface="Segoe UI" panose="020B0502040204020203" pitchFamily="34" charset="0"/>
              <a:cs typeface="Segoe UI" panose="020B0502040204020203" pitchFamily="34" charset="0"/>
            </a:endParaRPr>
          </a:p>
          <a:p>
            <a:pPr marL="469900" lvl="1" indent="-457200">
              <a:spcBef>
                <a:spcPts val="105"/>
              </a:spcBef>
              <a:buFont typeface="Wingdings" panose="05000000000000000000"/>
              <a:buChar char=""/>
              <a:tabLst>
                <a:tab pos="469900" algn="l"/>
              </a:tabLst>
            </a:pPr>
            <a:r>
              <a:rPr lang="en-US" sz="3000" b="1" dirty="0" err="1">
                <a:solidFill>
                  <a:srgbClr val="373737"/>
                </a:solidFill>
                <a:latin typeface="Segoe UI" panose="020B0502040204020203" pitchFamily="34" charset="0"/>
                <a:cs typeface="Segoe UI" panose="020B0502040204020203" pitchFamily="34" charset="0"/>
              </a:rPr>
              <a:t>Ngôn</a:t>
            </a:r>
            <a:r>
              <a:rPr lang="en-US" sz="3000" b="1" dirty="0">
                <a:solidFill>
                  <a:srgbClr val="373737"/>
                </a:solidFill>
                <a:latin typeface="Segoe UI" panose="020B0502040204020203" pitchFamily="34" charset="0"/>
                <a:cs typeface="Segoe UI" panose="020B0502040204020203" pitchFamily="34" charset="0"/>
              </a:rPr>
              <a:t> </a:t>
            </a:r>
            <a:r>
              <a:rPr lang="en-US" sz="3000" b="1" dirty="0" err="1">
                <a:solidFill>
                  <a:srgbClr val="373737"/>
                </a:solidFill>
                <a:latin typeface="Segoe UI" panose="020B0502040204020203" pitchFamily="34" charset="0"/>
                <a:cs typeface="Segoe UI" panose="020B0502040204020203" pitchFamily="34" charset="0"/>
              </a:rPr>
              <a:t>ngữ</a:t>
            </a:r>
            <a:r>
              <a:rPr lang="en-US" sz="3000" b="1" dirty="0">
                <a:solidFill>
                  <a:srgbClr val="373737"/>
                </a:solidFill>
                <a:latin typeface="Segoe UI" panose="020B0502040204020203" pitchFamily="34" charset="0"/>
                <a:cs typeface="Segoe UI" panose="020B0502040204020203" pitchFamily="34" charset="0"/>
              </a:rPr>
              <a:t> </a:t>
            </a:r>
            <a:r>
              <a:rPr lang="en-US" sz="3000" b="1" dirty="0" err="1">
                <a:solidFill>
                  <a:srgbClr val="373737"/>
                </a:solidFill>
                <a:latin typeface="Segoe UI" panose="020B0502040204020203" pitchFamily="34" charset="0"/>
                <a:cs typeface="Segoe UI" panose="020B0502040204020203" pitchFamily="34" charset="0"/>
              </a:rPr>
              <a:t>thao</a:t>
            </a:r>
            <a:r>
              <a:rPr lang="en-US" sz="3000" b="1" dirty="0">
                <a:solidFill>
                  <a:srgbClr val="373737"/>
                </a:solidFill>
                <a:latin typeface="Segoe UI" panose="020B0502040204020203" pitchFamily="34" charset="0"/>
                <a:cs typeface="Segoe UI" panose="020B0502040204020203" pitchFamily="34" charset="0"/>
              </a:rPr>
              <a:t> </a:t>
            </a:r>
            <a:r>
              <a:rPr lang="en-US" sz="3000" b="1" dirty="0" err="1">
                <a:solidFill>
                  <a:srgbClr val="373737"/>
                </a:solidFill>
                <a:latin typeface="Segoe UI" panose="020B0502040204020203" pitchFamily="34" charset="0"/>
                <a:cs typeface="Segoe UI" panose="020B0502040204020203" pitchFamily="34" charset="0"/>
              </a:rPr>
              <a:t>tác</a:t>
            </a:r>
            <a:r>
              <a:rPr lang="en-US" sz="3000" b="1" dirty="0">
                <a:solidFill>
                  <a:srgbClr val="373737"/>
                </a:solidFill>
                <a:latin typeface="Segoe UI" panose="020B0502040204020203" pitchFamily="34" charset="0"/>
                <a:cs typeface="Segoe UI" panose="020B0502040204020203" pitchFamily="34" charset="0"/>
              </a:rPr>
              <a:t> </a:t>
            </a:r>
            <a:r>
              <a:rPr lang="en-US" sz="3000" b="1" dirty="0" err="1">
                <a:solidFill>
                  <a:srgbClr val="373737"/>
                </a:solidFill>
                <a:latin typeface="Segoe UI" panose="020B0502040204020203" pitchFamily="34" charset="0"/>
                <a:cs typeface="Segoe UI" panose="020B0502040204020203" pitchFamily="34" charset="0"/>
              </a:rPr>
              <a:t>dữ</a:t>
            </a:r>
            <a:r>
              <a:rPr lang="en-US" sz="3000" b="1" dirty="0">
                <a:solidFill>
                  <a:srgbClr val="373737"/>
                </a:solidFill>
                <a:latin typeface="Segoe UI" panose="020B0502040204020203" pitchFamily="34" charset="0"/>
                <a:cs typeface="Segoe UI" panose="020B0502040204020203" pitchFamily="34" charset="0"/>
              </a:rPr>
              <a:t> </a:t>
            </a:r>
            <a:r>
              <a:rPr lang="en-US" sz="3000" b="1" dirty="0" err="1">
                <a:solidFill>
                  <a:srgbClr val="373737"/>
                </a:solidFill>
                <a:latin typeface="Segoe UI" panose="020B0502040204020203" pitchFamily="34" charset="0"/>
                <a:cs typeface="Segoe UI" panose="020B0502040204020203" pitchFamily="34" charset="0"/>
              </a:rPr>
              <a:t>liệu</a:t>
            </a:r>
            <a:r>
              <a:rPr lang="en-US" sz="3000" b="1" dirty="0">
                <a:solidFill>
                  <a:srgbClr val="373737"/>
                </a:solidFill>
                <a:latin typeface="Segoe UI" panose="020B0502040204020203" pitchFamily="34" charset="0"/>
                <a:cs typeface="Segoe UI" panose="020B0502040204020203" pitchFamily="34" charset="0"/>
              </a:rPr>
              <a:t> (DML)</a:t>
            </a:r>
            <a:endParaRPr lang="en-US" sz="3000" b="1" dirty="0">
              <a:solidFill>
                <a:srgbClr val="373737"/>
              </a:solidFill>
              <a:latin typeface="Segoe UI" panose="020B0502040204020203" pitchFamily="34" charset="0"/>
              <a:cs typeface="Segoe UI" panose="020B0502040204020203" pitchFamily="34" charset="0"/>
            </a:endParaRPr>
          </a:p>
          <a:p>
            <a:pPr marL="12700" lvl="1">
              <a:spcBef>
                <a:spcPts val="105"/>
              </a:spcBef>
              <a:tabLst>
                <a:tab pos="469900" algn="l"/>
              </a:tabLst>
            </a:pPr>
            <a:r>
              <a:rPr lang="en-US" sz="3200" dirty="0">
                <a:solidFill>
                  <a:schemeClr val="dk1"/>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vi-VN" sz="3200" dirty="0">
                <a:solidFill>
                  <a:schemeClr val="dk1"/>
                </a:solidFill>
                <a:latin typeface="Segoe UI" panose="020B0502040204020203" pitchFamily="34" charset="0"/>
                <a:ea typeface="Quattrocento Sans" panose="020B0502050000020003"/>
                <a:cs typeface="Segoe UI" panose="020B0502040204020203" pitchFamily="34" charset="0"/>
                <a:sym typeface="Quattrocento Sans" panose="020B0502050000020003"/>
              </a:rPr>
              <a:t>–</a:t>
            </a:r>
            <a:r>
              <a:rPr lang="en-US" sz="3000" dirty="0">
                <a:solidFill>
                  <a:srgbClr val="373737"/>
                </a:solidFill>
                <a:latin typeface="Segoe UI" panose="020B0502040204020203" pitchFamily="34" charset="0"/>
                <a:cs typeface="Segoe UI" panose="020B0502040204020203" pitchFamily="34" charset="0"/>
              </a:rPr>
              <a:t> </a:t>
            </a:r>
            <a:r>
              <a:rPr lang="en-US" sz="3000" dirty="0" err="1">
                <a:solidFill>
                  <a:srgbClr val="373737"/>
                </a:solidFill>
                <a:latin typeface="Segoe UI" panose="020B0502040204020203" pitchFamily="34" charset="0"/>
                <a:cs typeface="Segoe UI" panose="020B0502040204020203" pitchFamily="34" charset="0"/>
              </a:rPr>
              <a:t>Viết</a:t>
            </a:r>
            <a:r>
              <a:rPr lang="en-US" sz="3000" dirty="0">
                <a:solidFill>
                  <a:srgbClr val="373737"/>
                </a:solidFill>
                <a:latin typeface="Segoe UI" panose="020B0502040204020203" pitchFamily="34" charset="0"/>
                <a:cs typeface="Segoe UI" panose="020B0502040204020203" pitchFamily="34" charset="0"/>
              </a:rPr>
              <a:t> </a:t>
            </a:r>
            <a:r>
              <a:rPr lang="en-US" sz="3000" dirty="0" err="1">
                <a:solidFill>
                  <a:srgbClr val="373737"/>
                </a:solidFill>
                <a:latin typeface="Segoe UI" panose="020B0502040204020203" pitchFamily="34" charset="0"/>
                <a:cs typeface="Segoe UI" panose="020B0502040204020203" pitchFamily="34" charset="0"/>
              </a:rPr>
              <a:t>các</a:t>
            </a:r>
            <a:r>
              <a:rPr lang="en-US" sz="3000" dirty="0">
                <a:solidFill>
                  <a:srgbClr val="373737"/>
                </a:solidFill>
                <a:latin typeface="Segoe UI" panose="020B0502040204020203" pitchFamily="34" charset="0"/>
                <a:cs typeface="Segoe UI" panose="020B0502040204020203" pitchFamily="34" charset="0"/>
              </a:rPr>
              <a:t> </a:t>
            </a:r>
            <a:r>
              <a:rPr lang="en-US" sz="3000" dirty="0" err="1">
                <a:solidFill>
                  <a:srgbClr val="373737"/>
                </a:solidFill>
                <a:latin typeface="Segoe UI" panose="020B0502040204020203" pitchFamily="34" charset="0"/>
                <a:cs typeface="Segoe UI" panose="020B0502040204020203" pitchFamily="34" charset="0"/>
              </a:rPr>
              <a:t>câu</a:t>
            </a:r>
            <a:r>
              <a:rPr lang="en-US" sz="3000" dirty="0">
                <a:solidFill>
                  <a:srgbClr val="373737"/>
                </a:solidFill>
                <a:latin typeface="Segoe UI" panose="020B0502040204020203" pitchFamily="34" charset="0"/>
                <a:cs typeface="Segoe UI" panose="020B0502040204020203" pitchFamily="34" charset="0"/>
              </a:rPr>
              <a:t> </a:t>
            </a:r>
            <a:r>
              <a:rPr lang="en-US" sz="3000" dirty="0" err="1">
                <a:solidFill>
                  <a:srgbClr val="373737"/>
                </a:solidFill>
                <a:latin typeface="Segoe UI" panose="020B0502040204020203" pitchFamily="34" charset="0"/>
                <a:cs typeface="Segoe UI" panose="020B0502040204020203" pitchFamily="34" charset="0"/>
              </a:rPr>
              <a:t>lệnh</a:t>
            </a:r>
            <a:r>
              <a:rPr lang="en-US" sz="3000" dirty="0">
                <a:solidFill>
                  <a:srgbClr val="373737"/>
                </a:solidFill>
                <a:latin typeface="Segoe UI" panose="020B0502040204020203" pitchFamily="34" charset="0"/>
                <a:cs typeface="Segoe UI" panose="020B0502040204020203" pitchFamily="34" charset="0"/>
              </a:rPr>
              <a:t> </a:t>
            </a:r>
            <a:r>
              <a:rPr lang="en-US" sz="3000" dirty="0" err="1">
                <a:solidFill>
                  <a:srgbClr val="373737"/>
                </a:solidFill>
                <a:latin typeface="Segoe UI" panose="020B0502040204020203" pitchFamily="34" charset="0"/>
                <a:cs typeface="Segoe UI" panose="020B0502040204020203" pitchFamily="34" charset="0"/>
              </a:rPr>
              <a:t>đề</a:t>
            </a:r>
            <a:r>
              <a:rPr lang="en-US" sz="3000" dirty="0">
                <a:solidFill>
                  <a:srgbClr val="373737"/>
                </a:solidFill>
                <a:latin typeface="Segoe UI" panose="020B0502040204020203" pitchFamily="34" charset="0"/>
                <a:cs typeface="Segoe UI" panose="020B0502040204020203" pitchFamily="34" charset="0"/>
              </a:rPr>
              <a:t> </a:t>
            </a:r>
            <a:r>
              <a:rPr lang="en-US" sz="3000" dirty="0" err="1">
                <a:solidFill>
                  <a:srgbClr val="373737"/>
                </a:solidFill>
                <a:latin typeface="Segoe UI" panose="020B0502040204020203" pitchFamily="34" charset="0"/>
                <a:cs typeface="Segoe UI" panose="020B0502040204020203" pitchFamily="34" charset="0"/>
              </a:rPr>
              <a:t>bài</a:t>
            </a:r>
            <a:r>
              <a:rPr lang="en-US" sz="3000" dirty="0">
                <a:solidFill>
                  <a:srgbClr val="373737"/>
                </a:solidFill>
                <a:latin typeface="Segoe UI" panose="020B0502040204020203" pitchFamily="34" charset="0"/>
                <a:cs typeface="Segoe UI" panose="020B0502040204020203" pitchFamily="34" charset="0"/>
              </a:rPr>
              <a:t> </a:t>
            </a:r>
            <a:r>
              <a:rPr lang="en-US" sz="3000" dirty="0" err="1">
                <a:solidFill>
                  <a:srgbClr val="373737"/>
                </a:solidFill>
                <a:latin typeface="Segoe UI" panose="020B0502040204020203" pitchFamily="34" charset="0"/>
                <a:cs typeface="Segoe UI" panose="020B0502040204020203" pitchFamily="34" charset="0"/>
              </a:rPr>
              <a:t>yêu</a:t>
            </a:r>
            <a:r>
              <a:rPr lang="en-US" sz="3000" dirty="0">
                <a:solidFill>
                  <a:srgbClr val="373737"/>
                </a:solidFill>
                <a:latin typeface="Segoe UI" panose="020B0502040204020203" pitchFamily="34" charset="0"/>
                <a:cs typeface="Segoe UI" panose="020B0502040204020203" pitchFamily="34" charset="0"/>
              </a:rPr>
              <a:t> </a:t>
            </a:r>
            <a:r>
              <a:rPr lang="en-US" sz="3000" dirty="0" err="1">
                <a:solidFill>
                  <a:srgbClr val="373737"/>
                </a:solidFill>
                <a:latin typeface="Segoe UI" panose="020B0502040204020203" pitchFamily="34" charset="0"/>
                <a:cs typeface="Segoe UI" panose="020B0502040204020203" pitchFamily="34" charset="0"/>
              </a:rPr>
              <a:t>cầu</a:t>
            </a:r>
            <a:r>
              <a:rPr lang="en-US" sz="3000" dirty="0">
                <a:solidFill>
                  <a:srgbClr val="373737"/>
                </a:solidFill>
                <a:latin typeface="Segoe UI" panose="020B0502040204020203" pitchFamily="34" charset="0"/>
                <a:cs typeface="Segoe UI" panose="020B0502040204020203" pitchFamily="34" charset="0"/>
              </a:rPr>
              <a:t> </a:t>
            </a:r>
            <a:endParaRPr lang="en-US" sz="3000" b="1" dirty="0">
              <a:solidFill>
                <a:srgbClr val="373737"/>
              </a:solidFill>
              <a:latin typeface="Segoe UI" panose="020B0502040204020203" pitchFamily="34" charset="0"/>
              <a:cs typeface="Segoe UI" panose="020B0502040204020203" pitchFamily="34" charset="0"/>
            </a:endParaRPr>
          </a:p>
          <a:p>
            <a:pPr marL="12700" lvl="1">
              <a:spcBef>
                <a:spcPts val="105"/>
              </a:spcBef>
              <a:tabLst>
                <a:tab pos="469900" algn="l"/>
              </a:tabLst>
            </a:pPr>
            <a:endParaRPr lang="en-US" sz="3200" dirty="0">
              <a:solidFill>
                <a:schemeClr val="dk1"/>
              </a:solidFill>
              <a:latin typeface="Segoe UI" panose="020B0502040204020203" pitchFamily="34" charset="0"/>
              <a:cs typeface="Segoe UI" panose="020B0502040204020203" pitchFamily="34" charset="0"/>
            </a:endParaRPr>
          </a:p>
          <a:p>
            <a:pPr marL="469900" lvl="1">
              <a:spcBef>
                <a:spcPts val="105"/>
              </a:spcBef>
              <a:tabLst>
                <a:tab pos="469900" algn="l"/>
              </a:tabLst>
            </a:pPr>
            <a:endParaRPr lang="en-US" sz="3000" dirty="0">
              <a:solidFill>
                <a:srgbClr val="373737"/>
              </a:solidFill>
              <a:latin typeface="Segoe UI" panose="020B0502040204020203" pitchFamily="34" charset="0"/>
              <a:cs typeface="Segoe UI" panose="020B0502040204020203"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3"/>
          <p:cNvSpPr txBox="1">
            <a:spLocks noGrp="1"/>
          </p:cNvSpPr>
          <p:nvPr>
            <p:ph type="title"/>
          </p:nvPr>
        </p:nvSpPr>
        <p:spPr>
          <a:xfrm>
            <a:off x="635479" y="330621"/>
            <a:ext cx="10921042" cy="82531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1238F"/>
              </a:buClr>
              <a:buSzPts val="4000"/>
              <a:buFont typeface="Quattrocento Sans" panose="020B0502050000020003"/>
              <a:buNone/>
            </a:pP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Viết</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các</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biểu</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thức</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đại</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số</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quan</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hệ</a:t>
            </a:r>
            <a:endParaRPr dirty="0">
              <a:latin typeface="Segoe UI" panose="020B0502040204020203" pitchFamily="34" charset="0"/>
              <a:cs typeface="Segoe UI" panose="020B0502040204020203" pitchFamily="34" charset="0"/>
            </a:endParaRPr>
          </a:p>
        </p:txBody>
      </p:sp>
      <p:sp>
        <p:nvSpPr>
          <p:cNvPr id="123" name="Google Shape;123;p3"/>
          <p:cNvSpPr txBox="1">
            <a:spLocks noGrp="1"/>
          </p:cNvSpPr>
          <p:nvPr>
            <p:ph type="sldNum" idx="12"/>
          </p:nvPr>
        </p:nvSpPr>
        <p:spPr>
          <a:xfrm>
            <a:off x="4724400" y="6527379"/>
            <a:ext cx="2743200" cy="330621"/>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vi-VN" sz="1600" b="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fld>
            <a:endParaRPr sz="16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endParaRPr>
          </a:p>
        </p:txBody>
      </p:sp>
      <p:pic>
        <p:nvPicPr>
          <p:cNvPr id="124" name="Google Shape;124;p3"/>
          <p:cNvPicPr preferRelativeResize="0"/>
          <p:nvPr/>
        </p:nvPicPr>
        <p:blipFill rotWithShape="1">
          <a:blip r:embed="rId1"/>
          <a:srcRect/>
          <a:stretch>
            <a:fillRect/>
          </a:stretch>
        </p:blipFill>
        <p:spPr>
          <a:xfrm>
            <a:off x="9911750" y="4651893"/>
            <a:ext cx="1900257" cy="1869558"/>
          </a:xfrm>
          <a:prstGeom prst="rect">
            <a:avLst/>
          </a:prstGeom>
          <a:noFill/>
          <a:ln>
            <a:noFill/>
          </a:ln>
        </p:spPr>
      </p:pic>
      <p:sp>
        <p:nvSpPr>
          <p:cNvPr id="3" name="TextBox 2"/>
          <p:cNvSpPr txBox="1"/>
          <p:nvPr/>
        </p:nvSpPr>
        <p:spPr>
          <a:xfrm>
            <a:off x="728885" y="1081806"/>
            <a:ext cx="6738715" cy="1881669"/>
          </a:xfrm>
          <a:prstGeom prst="rect">
            <a:avLst/>
          </a:prstGeom>
          <a:noFill/>
          <a:ln w="19050">
            <a:solidFill>
              <a:srgbClr val="00B0F0"/>
            </a:solidFill>
          </a:ln>
        </p:spPr>
        <p:txBody>
          <a:bodyPr wrap="square">
            <a:spAutoFit/>
          </a:bodyPr>
          <a:lstStyle/>
          <a:p>
            <a:pPr algn="just">
              <a:lnSpc>
                <a:spcPct val="150000"/>
              </a:lnSpc>
            </a:pPr>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BÀI TẬP 4:</a:t>
            </a:r>
            <a:r>
              <a:rPr lang="en-US" sz="2000" dirty="0">
                <a:latin typeface="Segoe UI" panose="020B0502040204020203" pitchFamily="34" charset="0"/>
                <a:cs typeface="Segoe UI" panose="020B0502040204020203" pitchFamily="34" charset="0"/>
              </a:rPr>
              <a:t> </a:t>
            </a:r>
            <a:r>
              <a:rPr lang="vi-VN"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Cho lược đồ cơ sở dữ liệu quan hệ sau: </a:t>
            </a:r>
            <a:endParaRPr lang="en-US" sz="2000" b="1" dirty="0">
              <a:latin typeface="Segoe UI" panose="020B0502040204020203" pitchFamily="34" charset="0"/>
              <a:cs typeface="Segoe UI" panose="020B0502040204020203" pitchFamily="34" charset="0"/>
            </a:endParaRPr>
          </a:p>
          <a:p>
            <a:pPr algn="just">
              <a:lnSpc>
                <a:spcPct val="150000"/>
              </a:lnSpc>
            </a:pPr>
            <a:r>
              <a:rPr lang="en-US" sz="2000" b="1" dirty="0">
                <a:latin typeface="Segoe UI" panose="020B0502040204020203" pitchFamily="34" charset="0"/>
                <a:cs typeface="Segoe UI" panose="020B0502040204020203" pitchFamily="34" charset="0"/>
              </a:rPr>
              <a:t>GIAOVIEN (</a:t>
            </a:r>
            <a:r>
              <a:rPr lang="en-US" sz="2000" b="1" u="sng" dirty="0" err="1">
                <a:latin typeface="Segoe UI" panose="020B0502040204020203" pitchFamily="34" charset="0"/>
                <a:cs typeface="Segoe UI" panose="020B0502040204020203" pitchFamily="34" charset="0"/>
              </a:rPr>
              <a:t>MaGV</a:t>
            </a:r>
            <a:r>
              <a:rPr lang="en-US" sz="2000" b="1" dirty="0">
                <a:latin typeface="Segoe UI" panose="020B0502040204020203" pitchFamily="34" charset="0"/>
                <a:cs typeface="Segoe UI" panose="020B0502040204020203" pitchFamily="34" charset="0"/>
              </a:rPr>
              <a:t>, </a:t>
            </a:r>
            <a:r>
              <a:rPr lang="en-US" sz="2000" b="1" dirty="0" err="1">
                <a:latin typeface="Segoe UI" panose="020B0502040204020203" pitchFamily="34" charset="0"/>
                <a:cs typeface="Segoe UI" panose="020B0502040204020203" pitchFamily="34" charset="0"/>
              </a:rPr>
              <a:t>TenGV</a:t>
            </a:r>
            <a:r>
              <a:rPr lang="en-US" sz="2000" b="1" dirty="0">
                <a:latin typeface="Segoe UI" panose="020B0502040204020203" pitchFamily="34" charset="0"/>
                <a:cs typeface="Segoe UI" panose="020B0502040204020203" pitchFamily="34" charset="0"/>
              </a:rPr>
              <a:t>, </a:t>
            </a:r>
            <a:r>
              <a:rPr lang="en-US" sz="2000" b="1" dirty="0" err="1">
                <a:latin typeface="Segoe UI" panose="020B0502040204020203" pitchFamily="34" charset="0"/>
                <a:cs typeface="Segoe UI" panose="020B0502040204020203" pitchFamily="34" charset="0"/>
              </a:rPr>
              <a:t>Ngsinh</a:t>
            </a:r>
            <a:r>
              <a:rPr lang="en-US" sz="2000" b="1" dirty="0">
                <a:latin typeface="Segoe UI" panose="020B0502040204020203" pitchFamily="34" charset="0"/>
                <a:cs typeface="Segoe UI" panose="020B0502040204020203" pitchFamily="34" charset="0"/>
              </a:rPr>
              <a:t>, </a:t>
            </a:r>
            <a:r>
              <a:rPr lang="en-US" sz="2000" b="1" dirty="0" err="1">
                <a:latin typeface="Segoe UI" panose="020B0502040204020203" pitchFamily="34" charset="0"/>
                <a:cs typeface="Segoe UI" panose="020B0502040204020203" pitchFamily="34" charset="0"/>
              </a:rPr>
              <a:t>Diachi</a:t>
            </a:r>
            <a:r>
              <a:rPr lang="en-US" sz="2000" b="1" dirty="0">
                <a:latin typeface="Segoe UI" panose="020B0502040204020203" pitchFamily="34" charset="0"/>
                <a:cs typeface="Segoe UI" panose="020B0502040204020203" pitchFamily="34" charset="0"/>
              </a:rPr>
              <a:t>, </a:t>
            </a:r>
            <a:r>
              <a:rPr lang="en-US" sz="2000" b="1" dirty="0" err="1">
                <a:latin typeface="Segoe UI" panose="020B0502040204020203" pitchFamily="34" charset="0"/>
                <a:cs typeface="Segoe UI" panose="020B0502040204020203" pitchFamily="34" charset="0"/>
              </a:rPr>
              <a:t>NgVl</a:t>
            </a:r>
            <a:r>
              <a:rPr lang="en-US" sz="2000" b="1" dirty="0">
                <a:latin typeface="Segoe UI" panose="020B0502040204020203" pitchFamily="34" charset="0"/>
                <a:cs typeface="Segoe UI" panose="020B0502040204020203" pitchFamily="34" charset="0"/>
              </a:rPr>
              <a:t>, </a:t>
            </a:r>
            <a:r>
              <a:rPr lang="en-US" sz="2000" b="1" dirty="0" err="1">
                <a:latin typeface="Segoe UI" panose="020B0502040204020203" pitchFamily="34" charset="0"/>
                <a:cs typeface="Segoe UI" panose="020B0502040204020203" pitchFamily="34" charset="0"/>
              </a:rPr>
              <a:t>SoDT</a:t>
            </a:r>
            <a:r>
              <a:rPr lang="en-US" sz="2000" b="1" dirty="0">
                <a:latin typeface="Segoe UI" panose="020B0502040204020203" pitchFamily="34" charset="0"/>
                <a:cs typeface="Segoe UI" panose="020B0502040204020203" pitchFamily="34" charset="0"/>
              </a:rPr>
              <a:t>)</a:t>
            </a:r>
            <a:endParaRPr lang="en-US" sz="2000" b="1" dirty="0">
              <a:latin typeface="Segoe UI" panose="020B0502040204020203" pitchFamily="34" charset="0"/>
              <a:cs typeface="Segoe UI" panose="020B0502040204020203" pitchFamily="34" charset="0"/>
            </a:endParaRPr>
          </a:p>
          <a:p>
            <a:pPr algn="just">
              <a:lnSpc>
                <a:spcPct val="150000"/>
              </a:lnSpc>
            </a:pPr>
            <a:r>
              <a:rPr lang="en-US" sz="2000" b="1" dirty="0">
                <a:latin typeface="Segoe UI" panose="020B0502040204020203" pitchFamily="34" charset="0"/>
                <a:cs typeface="Segoe UI" panose="020B0502040204020203" pitchFamily="34" charset="0"/>
              </a:rPr>
              <a:t>DETAI (</a:t>
            </a:r>
            <a:r>
              <a:rPr lang="en-US" sz="2000" b="1" u="sng" dirty="0" err="1">
                <a:latin typeface="Segoe UI" panose="020B0502040204020203" pitchFamily="34" charset="0"/>
                <a:cs typeface="Segoe UI" panose="020B0502040204020203" pitchFamily="34" charset="0"/>
              </a:rPr>
              <a:t>MaDT</a:t>
            </a:r>
            <a:r>
              <a:rPr lang="en-US" sz="2000" b="1" dirty="0">
                <a:latin typeface="Segoe UI" panose="020B0502040204020203" pitchFamily="34" charset="0"/>
                <a:cs typeface="Segoe UI" panose="020B0502040204020203" pitchFamily="34" charset="0"/>
              </a:rPr>
              <a:t>, </a:t>
            </a:r>
            <a:r>
              <a:rPr lang="en-US" sz="2000" b="1" dirty="0" err="1">
                <a:latin typeface="Segoe UI" panose="020B0502040204020203" pitchFamily="34" charset="0"/>
                <a:cs typeface="Segoe UI" panose="020B0502040204020203" pitchFamily="34" charset="0"/>
              </a:rPr>
              <a:t>TenDT</a:t>
            </a:r>
            <a:r>
              <a:rPr lang="en-US" sz="2000" b="1" dirty="0">
                <a:latin typeface="Segoe UI" panose="020B0502040204020203" pitchFamily="34" charset="0"/>
                <a:cs typeface="Segoe UI" panose="020B0502040204020203" pitchFamily="34" charset="0"/>
              </a:rPr>
              <a:t>, </a:t>
            </a:r>
            <a:r>
              <a:rPr lang="en-US" sz="2000" b="1" dirty="0" err="1">
                <a:latin typeface="Segoe UI" panose="020B0502040204020203" pitchFamily="34" charset="0"/>
                <a:cs typeface="Segoe UI" panose="020B0502040204020203" pitchFamily="34" charset="0"/>
              </a:rPr>
              <a:t>NgBD</a:t>
            </a:r>
            <a:r>
              <a:rPr lang="en-US" sz="2000" b="1" dirty="0">
                <a:latin typeface="Segoe UI" panose="020B0502040204020203" pitchFamily="34" charset="0"/>
                <a:cs typeface="Segoe UI" panose="020B0502040204020203" pitchFamily="34" charset="0"/>
              </a:rPr>
              <a:t>, </a:t>
            </a:r>
            <a:r>
              <a:rPr lang="en-US" sz="2000" b="1" dirty="0" err="1">
                <a:latin typeface="Segoe UI" panose="020B0502040204020203" pitchFamily="34" charset="0"/>
                <a:cs typeface="Segoe UI" panose="020B0502040204020203" pitchFamily="34" charset="0"/>
              </a:rPr>
              <a:t>NgKT</a:t>
            </a:r>
            <a:r>
              <a:rPr lang="en-US" sz="2000" b="1" dirty="0">
                <a:latin typeface="Segoe UI" panose="020B0502040204020203" pitchFamily="34" charset="0"/>
                <a:cs typeface="Segoe UI" panose="020B0502040204020203" pitchFamily="34" charset="0"/>
              </a:rPr>
              <a:t>, </a:t>
            </a:r>
            <a:r>
              <a:rPr lang="en-US" sz="2000" b="1" dirty="0" err="1">
                <a:latin typeface="Segoe UI" panose="020B0502040204020203" pitchFamily="34" charset="0"/>
                <a:cs typeface="Segoe UI" panose="020B0502040204020203" pitchFamily="34" charset="0"/>
              </a:rPr>
              <a:t>MaGV</a:t>
            </a:r>
            <a:r>
              <a:rPr lang="en-US" sz="2000" b="1" dirty="0">
                <a:latin typeface="Segoe UI" panose="020B0502040204020203" pitchFamily="34" charset="0"/>
                <a:cs typeface="Segoe UI" panose="020B0502040204020203" pitchFamily="34" charset="0"/>
              </a:rPr>
              <a:t>)</a:t>
            </a:r>
            <a:endParaRPr lang="en-US" sz="2000" b="1" dirty="0">
              <a:latin typeface="Segoe UI" panose="020B0502040204020203" pitchFamily="34" charset="0"/>
              <a:cs typeface="Segoe UI" panose="020B0502040204020203" pitchFamily="34" charset="0"/>
            </a:endParaRPr>
          </a:p>
          <a:p>
            <a:pPr algn="just">
              <a:lnSpc>
                <a:spcPct val="150000"/>
              </a:lnSpc>
            </a:pPr>
            <a:r>
              <a:rPr lang="en-US" sz="2000" b="1" dirty="0">
                <a:latin typeface="Segoe UI" panose="020B0502040204020203" pitchFamily="34" charset="0"/>
                <a:cs typeface="Segoe UI" panose="020B0502040204020203" pitchFamily="34" charset="0"/>
              </a:rPr>
              <a:t>SINHVIEN (</a:t>
            </a:r>
            <a:r>
              <a:rPr lang="en-US" sz="2000" b="1" u="sng" dirty="0" err="1">
                <a:latin typeface="Segoe UI" panose="020B0502040204020203" pitchFamily="34" charset="0"/>
                <a:cs typeface="Segoe UI" panose="020B0502040204020203" pitchFamily="34" charset="0"/>
              </a:rPr>
              <a:t>MaSV</a:t>
            </a:r>
            <a:r>
              <a:rPr lang="en-US" sz="2000" b="1" dirty="0">
                <a:latin typeface="Segoe UI" panose="020B0502040204020203" pitchFamily="34" charset="0"/>
                <a:cs typeface="Segoe UI" panose="020B0502040204020203" pitchFamily="34" charset="0"/>
              </a:rPr>
              <a:t>, </a:t>
            </a:r>
            <a:r>
              <a:rPr lang="en-US" sz="2000" b="1" dirty="0" err="1">
                <a:latin typeface="Segoe UI" panose="020B0502040204020203" pitchFamily="34" charset="0"/>
                <a:cs typeface="Segoe UI" panose="020B0502040204020203" pitchFamily="34" charset="0"/>
              </a:rPr>
              <a:t>TenSV</a:t>
            </a:r>
            <a:r>
              <a:rPr lang="en-US" sz="2000" b="1" dirty="0">
                <a:latin typeface="Segoe UI" panose="020B0502040204020203" pitchFamily="34" charset="0"/>
                <a:cs typeface="Segoe UI" panose="020B0502040204020203" pitchFamily="34" charset="0"/>
              </a:rPr>
              <a:t>, </a:t>
            </a:r>
            <a:r>
              <a:rPr lang="en-US" sz="2000" b="1" dirty="0" err="1">
                <a:latin typeface="Segoe UI" panose="020B0502040204020203" pitchFamily="34" charset="0"/>
                <a:cs typeface="Segoe UI" panose="020B0502040204020203" pitchFamily="34" charset="0"/>
              </a:rPr>
              <a:t>Ngsinh</a:t>
            </a:r>
            <a:r>
              <a:rPr lang="en-US" sz="2000" b="1" dirty="0">
                <a:latin typeface="Segoe UI" panose="020B0502040204020203" pitchFamily="34" charset="0"/>
                <a:cs typeface="Segoe UI" panose="020B0502040204020203" pitchFamily="34" charset="0"/>
              </a:rPr>
              <a:t>, </a:t>
            </a:r>
            <a:r>
              <a:rPr lang="en-US" sz="2000" b="1" dirty="0" err="1">
                <a:latin typeface="Segoe UI" panose="020B0502040204020203" pitchFamily="34" charset="0"/>
                <a:cs typeface="Segoe UI" panose="020B0502040204020203" pitchFamily="34" charset="0"/>
              </a:rPr>
              <a:t>Gioitinh</a:t>
            </a:r>
            <a:r>
              <a:rPr lang="en-US" sz="2000" b="1" dirty="0">
                <a:latin typeface="Segoe UI" panose="020B0502040204020203" pitchFamily="34" charset="0"/>
                <a:cs typeface="Segoe UI" panose="020B0502040204020203" pitchFamily="34" charset="0"/>
              </a:rPr>
              <a:t>, </a:t>
            </a:r>
            <a:r>
              <a:rPr lang="en-US" sz="2000" b="1" dirty="0" err="1">
                <a:latin typeface="Segoe UI" panose="020B0502040204020203" pitchFamily="34" charset="0"/>
                <a:cs typeface="Segoe UI" panose="020B0502040204020203" pitchFamily="34" charset="0"/>
              </a:rPr>
              <a:t>MaDT</a:t>
            </a:r>
            <a:r>
              <a:rPr lang="en-US" sz="2000" b="1" dirty="0">
                <a:latin typeface="Segoe UI" panose="020B0502040204020203" pitchFamily="34" charset="0"/>
                <a:cs typeface="Segoe UI" panose="020B0502040204020203" pitchFamily="34" charset="0"/>
              </a:rPr>
              <a:t>)</a:t>
            </a:r>
            <a:endParaRPr lang="en-US" sz="2000" b="1" dirty="0">
              <a:latin typeface="Segoe UI" panose="020B0502040204020203" pitchFamily="34" charset="0"/>
              <a:cs typeface="Segoe UI" panose="020B0502040204020203" pitchFamily="34" charset="0"/>
            </a:endParaRPr>
          </a:p>
        </p:txBody>
      </p:sp>
      <p:sp>
        <p:nvSpPr>
          <p:cNvPr id="4" name="TextBox 3"/>
          <p:cNvSpPr txBox="1"/>
          <p:nvPr/>
        </p:nvSpPr>
        <p:spPr>
          <a:xfrm>
            <a:off x="635478" y="3121905"/>
            <a:ext cx="11015747" cy="3247043"/>
          </a:xfrm>
          <a:prstGeom prst="rect">
            <a:avLst/>
          </a:prstGeom>
          <a:noFill/>
        </p:spPr>
        <p:txBody>
          <a:bodyPr wrap="square">
            <a:spAutoFit/>
          </a:bodyPr>
          <a:lstStyle/>
          <a:p>
            <a:pPr algn="just">
              <a:spcAft>
                <a:spcPts val="600"/>
              </a:spcAft>
            </a:pPr>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YÊU CẦU</a:t>
            </a:r>
            <a:r>
              <a:rPr lang="vi-VN"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endParaRPr lang="en-US" sz="2000" dirty="0">
              <a:latin typeface="Segoe UI" panose="020B0502040204020203" pitchFamily="34" charset="0"/>
              <a:cs typeface="Segoe UI" panose="020B0502040204020203" pitchFamily="34" charset="0"/>
            </a:endParaRPr>
          </a:p>
          <a:p>
            <a:pPr marL="342900" indent="-342900" algn="just">
              <a:buFont typeface="+mj-lt"/>
              <a:buAutoNum type="arabicPeriod"/>
            </a:pPr>
            <a:r>
              <a:rPr lang="en-US" sz="2000" dirty="0">
                <a:latin typeface="Segoe UI" panose="020B0502040204020203" pitchFamily="34" charset="0"/>
                <a:cs typeface="Segoe UI" panose="020B0502040204020203" pitchFamily="34" charset="0"/>
              </a:rPr>
              <a:t>Cho </a:t>
            </a:r>
            <a:r>
              <a:rPr lang="en-US" sz="2000" dirty="0" err="1">
                <a:latin typeface="Segoe UI" panose="020B0502040204020203" pitchFamily="34" charset="0"/>
                <a:cs typeface="Segoe UI" panose="020B0502040204020203" pitchFamily="34" charset="0"/>
              </a:rPr>
              <a:t>biết</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thông</a:t>
            </a:r>
            <a:r>
              <a:rPr lang="en-US" sz="2000" dirty="0">
                <a:latin typeface="Segoe UI" panose="020B0502040204020203" pitchFamily="34" charset="0"/>
                <a:cs typeface="Segoe UI" panose="020B0502040204020203" pitchFamily="34" charset="0"/>
              </a:rPr>
              <a:t> tin </a:t>
            </a:r>
            <a:r>
              <a:rPr lang="en-US" sz="2000" dirty="0" err="1">
                <a:latin typeface="Segoe UI" panose="020B0502040204020203" pitchFamily="34" charset="0"/>
                <a:cs typeface="Segoe UI" panose="020B0502040204020203" pitchFamily="34" charset="0"/>
              </a:rPr>
              <a:t>về</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đề</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tài</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bắt</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đầu</a:t>
            </a:r>
            <a:r>
              <a:rPr lang="en-US" sz="2000" dirty="0">
                <a:latin typeface="Segoe UI" panose="020B0502040204020203" pitchFamily="34" charset="0"/>
                <a:cs typeface="Segoe UI" panose="020B0502040204020203" pitchFamily="34" charset="0"/>
              </a:rPr>
              <a:t> hay </a:t>
            </a:r>
            <a:r>
              <a:rPr lang="en-US" sz="2000" dirty="0" err="1">
                <a:latin typeface="Segoe UI" panose="020B0502040204020203" pitchFamily="34" charset="0"/>
                <a:cs typeface="Segoe UI" panose="020B0502040204020203" pitchFamily="34" charset="0"/>
              </a:rPr>
              <a:t>kết</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thúc</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trong</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năm</a:t>
            </a:r>
            <a:r>
              <a:rPr lang="en-US" sz="2000" dirty="0">
                <a:latin typeface="Segoe UI" panose="020B0502040204020203" pitchFamily="34" charset="0"/>
                <a:cs typeface="Segoe UI" panose="020B0502040204020203" pitchFamily="34" charset="0"/>
              </a:rPr>
              <a:t> 2022 (</a:t>
            </a:r>
            <a:r>
              <a:rPr lang="en-US" sz="2000" dirty="0" err="1">
                <a:latin typeface="Segoe UI" panose="020B0502040204020203" pitchFamily="34" charset="0"/>
                <a:cs typeface="Segoe UI" panose="020B0502040204020203" pitchFamily="34" charset="0"/>
              </a:rPr>
              <a:t>MaDT</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TenDT</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TenGV</a:t>
            </a:r>
            <a:r>
              <a:rPr lang="en-US" sz="2000" dirty="0">
                <a:latin typeface="Segoe UI" panose="020B0502040204020203" pitchFamily="34" charset="0"/>
                <a:cs typeface="Segoe UI" panose="020B0502040204020203" pitchFamily="34" charset="0"/>
              </a:rPr>
              <a:t>).</a:t>
            </a:r>
            <a:endParaRPr lang="en-US" sz="2000" dirty="0">
              <a:latin typeface="Segoe UI" panose="020B0502040204020203" pitchFamily="34" charset="0"/>
              <a:cs typeface="Segoe UI" panose="020B0502040204020203" pitchFamily="34" charset="0"/>
            </a:endParaRPr>
          </a:p>
          <a:p>
            <a:pPr marL="342900" indent="-342900" algn="just">
              <a:buFont typeface="+mj-lt"/>
              <a:buAutoNum type="arabicPeriod"/>
            </a:pPr>
            <a:r>
              <a:rPr lang="en-US" sz="2000" dirty="0">
                <a:latin typeface="Segoe UI" panose="020B0502040204020203" pitchFamily="34" charset="0"/>
                <a:cs typeface="Segoe UI" panose="020B0502040204020203" pitchFamily="34" charset="0"/>
              </a:rPr>
              <a:t>Cho </a:t>
            </a:r>
            <a:r>
              <a:rPr lang="en-US" sz="2000" dirty="0" err="1">
                <a:latin typeface="Segoe UI" panose="020B0502040204020203" pitchFamily="34" charset="0"/>
                <a:cs typeface="Segoe UI" panose="020B0502040204020203" pitchFamily="34" charset="0"/>
              </a:rPr>
              <a:t>biết</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thông</a:t>
            </a:r>
            <a:r>
              <a:rPr lang="en-US" sz="2000" dirty="0">
                <a:latin typeface="Segoe UI" panose="020B0502040204020203" pitchFamily="34" charset="0"/>
                <a:cs typeface="Segoe UI" panose="020B0502040204020203" pitchFamily="34" charset="0"/>
              </a:rPr>
              <a:t> tin </a:t>
            </a:r>
            <a:r>
              <a:rPr lang="en-US" sz="2000" dirty="0" err="1">
                <a:latin typeface="Segoe UI" panose="020B0502040204020203" pitchFamily="34" charset="0"/>
                <a:cs typeface="Segoe UI" panose="020B0502040204020203" pitchFamily="34" charset="0"/>
              </a:rPr>
              <a:t>về</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các</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đề</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tài</a:t>
            </a:r>
            <a:r>
              <a:rPr lang="en-US" sz="2000" dirty="0">
                <a:latin typeface="Segoe UI" panose="020B0502040204020203" pitchFamily="34" charset="0"/>
                <a:cs typeface="Segoe UI" panose="020B0502040204020203" pitchFamily="34" charset="0"/>
              </a:rPr>
              <a:t> do </a:t>
            </a:r>
            <a:r>
              <a:rPr lang="en-US" sz="2000" dirty="0" err="1">
                <a:latin typeface="Segoe UI" panose="020B0502040204020203" pitchFamily="34" charset="0"/>
                <a:cs typeface="Segoe UI" panose="020B0502040204020203" pitchFamily="34" charset="0"/>
              </a:rPr>
              <a:t>giáo</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viên</a:t>
            </a:r>
            <a:r>
              <a:rPr lang="en-US" sz="2000" dirty="0">
                <a:latin typeface="Segoe UI" panose="020B0502040204020203" pitchFamily="34" charset="0"/>
                <a:cs typeface="Segoe UI" panose="020B0502040204020203" pitchFamily="34" charset="0"/>
              </a:rPr>
              <a:t> ở TP.HCM (</a:t>
            </a:r>
            <a:r>
              <a:rPr lang="en-US" sz="2000" dirty="0" err="1">
                <a:latin typeface="Segoe UI" panose="020B0502040204020203" pitchFamily="34" charset="0"/>
                <a:cs typeface="Segoe UI" panose="020B0502040204020203" pitchFamily="34" charset="0"/>
              </a:rPr>
              <a:t>Diachi</a:t>
            </a:r>
            <a:r>
              <a:rPr lang="en-US" sz="2000" dirty="0">
                <a:latin typeface="Segoe UI" panose="020B0502040204020203" pitchFamily="34" charset="0"/>
                <a:cs typeface="Segoe UI" panose="020B0502040204020203" pitchFamily="34" charset="0"/>
              </a:rPr>
              <a:t>=‘TP.HCM’) </a:t>
            </a:r>
            <a:r>
              <a:rPr lang="en-US" sz="2000" dirty="0" err="1">
                <a:latin typeface="Segoe UI" panose="020B0502040204020203" pitchFamily="34" charset="0"/>
                <a:cs typeface="Segoe UI" panose="020B0502040204020203" pitchFamily="34" charset="0"/>
              </a:rPr>
              <a:t>hướng</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dẫn</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như</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sau</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TenGV</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TenDT</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TenSV</a:t>
            </a:r>
            <a:r>
              <a:rPr lang="en-US" sz="2000" dirty="0">
                <a:latin typeface="Segoe UI" panose="020B0502040204020203" pitchFamily="34" charset="0"/>
                <a:cs typeface="Segoe UI" panose="020B0502040204020203" pitchFamily="34" charset="0"/>
              </a:rPr>
              <a:t>.</a:t>
            </a:r>
            <a:endParaRPr lang="en-US" sz="2000" dirty="0">
              <a:latin typeface="Segoe UI" panose="020B0502040204020203" pitchFamily="34" charset="0"/>
              <a:cs typeface="Segoe UI" panose="020B0502040204020203" pitchFamily="34" charset="0"/>
            </a:endParaRPr>
          </a:p>
          <a:p>
            <a:pPr marL="342900" indent="-342900" algn="just">
              <a:buFont typeface="+mj-lt"/>
              <a:buAutoNum type="arabicPeriod"/>
            </a:pPr>
            <a:r>
              <a:rPr lang="en-US" sz="2000" dirty="0">
                <a:latin typeface="Segoe UI" panose="020B0502040204020203" pitchFamily="34" charset="0"/>
                <a:cs typeface="Segoe UI" panose="020B0502040204020203" pitchFamily="34" charset="0"/>
              </a:rPr>
              <a:t>In </a:t>
            </a:r>
            <a:r>
              <a:rPr lang="en-US" sz="2000" dirty="0" err="1">
                <a:latin typeface="Segoe UI" panose="020B0502040204020203" pitchFamily="34" charset="0"/>
                <a:cs typeface="Segoe UI" panose="020B0502040204020203" pitchFamily="34" charset="0"/>
              </a:rPr>
              <a:t>ra</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các</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giáo</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viên</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MaGV</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TenGV</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không</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hướng</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dẫn</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đề</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tài</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nào</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có</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ngày</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kết</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thúc</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trong</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tháng</a:t>
            </a:r>
            <a:r>
              <a:rPr lang="en-US" sz="2000" dirty="0">
                <a:latin typeface="Segoe UI" panose="020B0502040204020203" pitchFamily="34" charset="0"/>
                <a:cs typeface="Segoe UI" panose="020B0502040204020203" pitchFamily="34" charset="0"/>
              </a:rPr>
              <a:t> 10 </a:t>
            </a:r>
            <a:r>
              <a:rPr lang="en-US" sz="2000" dirty="0" err="1">
                <a:latin typeface="Segoe UI" panose="020B0502040204020203" pitchFamily="34" charset="0"/>
                <a:cs typeface="Segoe UI" panose="020B0502040204020203" pitchFamily="34" charset="0"/>
              </a:rPr>
              <a:t>năm</a:t>
            </a:r>
            <a:r>
              <a:rPr lang="en-US" sz="2000" dirty="0">
                <a:latin typeface="Segoe UI" panose="020B0502040204020203" pitchFamily="34" charset="0"/>
                <a:cs typeface="Segoe UI" panose="020B0502040204020203" pitchFamily="34" charset="0"/>
              </a:rPr>
              <a:t> 2022.</a:t>
            </a:r>
            <a:endParaRPr lang="en-US" sz="2000" dirty="0">
              <a:latin typeface="Segoe UI" panose="020B0502040204020203" pitchFamily="34" charset="0"/>
              <a:cs typeface="Segoe UI" panose="020B0502040204020203" pitchFamily="34" charset="0"/>
            </a:endParaRPr>
          </a:p>
          <a:p>
            <a:pPr marL="342900" indent="-342900" algn="just">
              <a:buFont typeface="+mj-lt"/>
              <a:buAutoNum type="arabicPeriod"/>
            </a:pPr>
            <a:r>
              <a:rPr lang="en-US" sz="2000" dirty="0" err="1">
                <a:latin typeface="Segoe UI" panose="020B0502040204020203" pitchFamily="34" charset="0"/>
                <a:cs typeface="Segoe UI" panose="020B0502040204020203" pitchFamily="34" charset="0"/>
              </a:rPr>
              <a:t>Tìm</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các</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sinh</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viên</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nam</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có</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làm</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chung</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đề</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tài</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với</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các</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sinh</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viên</a:t>
            </a:r>
            <a:r>
              <a:rPr lang="en-US" sz="2000" dirty="0">
                <a:latin typeface="Segoe UI" panose="020B0502040204020203" pitchFamily="34" charset="0"/>
                <a:cs typeface="Segoe UI" panose="020B0502040204020203" pitchFamily="34" charset="0"/>
              </a:rPr>
              <a:t> ‘nu’ (</a:t>
            </a:r>
            <a:r>
              <a:rPr lang="en-US" sz="2000" dirty="0" err="1">
                <a:latin typeface="Segoe UI" panose="020B0502040204020203" pitchFamily="34" charset="0"/>
                <a:cs typeface="Segoe UI" panose="020B0502040204020203" pitchFamily="34" charset="0"/>
              </a:rPr>
              <a:t>MaSV</a:t>
            </a:r>
            <a:r>
              <a:rPr lang="en-US" sz="2000" dirty="0">
                <a:latin typeface="Segoe UI" panose="020B0502040204020203" pitchFamily="34" charset="0"/>
                <a:cs typeface="Segoe UI" panose="020B0502040204020203" pitchFamily="34" charset="0"/>
              </a:rPr>
              <a:t>).</a:t>
            </a:r>
            <a:endParaRPr lang="en-US" sz="2000" dirty="0">
              <a:latin typeface="Segoe UI" panose="020B0502040204020203" pitchFamily="34" charset="0"/>
              <a:cs typeface="Segoe UI" panose="020B0502040204020203" pitchFamily="34" charset="0"/>
            </a:endParaRPr>
          </a:p>
          <a:p>
            <a:pPr marL="342900" indent="-342900" algn="just">
              <a:buFont typeface="+mj-lt"/>
              <a:buAutoNum type="arabicPeriod"/>
            </a:pPr>
            <a:r>
              <a:rPr lang="en-US" sz="2000" dirty="0">
                <a:latin typeface="Segoe UI" panose="020B0502040204020203" pitchFamily="34" charset="0"/>
                <a:cs typeface="Segoe UI" panose="020B0502040204020203" pitchFamily="34" charset="0"/>
              </a:rPr>
              <a:t>In </a:t>
            </a:r>
            <a:r>
              <a:rPr lang="en-US" sz="2000" dirty="0" err="1">
                <a:latin typeface="Segoe UI" panose="020B0502040204020203" pitchFamily="34" charset="0"/>
                <a:cs typeface="Segoe UI" panose="020B0502040204020203" pitchFamily="34" charset="0"/>
              </a:rPr>
              <a:t>thông</a:t>
            </a:r>
            <a:r>
              <a:rPr lang="en-US" sz="2000" dirty="0">
                <a:latin typeface="Segoe UI" panose="020B0502040204020203" pitchFamily="34" charset="0"/>
                <a:cs typeface="Segoe UI" panose="020B0502040204020203" pitchFamily="34" charset="0"/>
              </a:rPr>
              <a:t> tin </a:t>
            </a:r>
            <a:r>
              <a:rPr lang="en-US" sz="2000" dirty="0" err="1">
                <a:latin typeface="Segoe UI" panose="020B0502040204020203" pitchFamily="34" charset="0"/>
                <a:cs typeface="Segoe UI" panose="020B0502040204020203" pitchFamily="34" charset="0"/>
              </a:rPr>
              <a:t>MaDT</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TenDT</a:t>
            </a:r>
            <a:r>
              <a:rPr lang="en-US" sz="2000" dirty="0">
                <a:latin typeface="Segoe UI" panose="020B0502040204020203" pitchFamily="34" charset="0"/>
                <a:cs typeface="Segoe UI" panose="020B0502040204020203" pitchFamily="34" charset="0"/>
              </a:rPr>
              <a:t>, SLSV (</a:t>
            </a:r>
            <a:r>
              <a:rPr lang="en-US" sz="2000" dirty="0" err="1">
                <a:latin typeface="Segoe UI" panose="020B0502040204020203" pitchFamily="34" charset="0"/>
                <a:cs typeface="Segoe UI" panose="020B0502040204020203" pitchFamily="34" charset="0"/>
              </a:rPr>
              <a:t>số</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lượng</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sinh</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viên</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của</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mỗi</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đề</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tài</a:t>
            </a:r>
            <a:r>
              <a:rPr lang="en-US" sz="2000" dirty="0">
                <a:latin typeface="Segoe UI" panose="020B0502040204020203" pitchFamily="34" charset="0"/>
                <a:cs typeface="Segoe UI" panose="020B0502040204020203" pitchFamily="34" charset="0"/>
              </a:rPr>
              <a:t>.</a:t>
            </a:r>
            <a:endParaRPr lang="en-US" sz="2000" dirty="0">
              <a:latin typeface="Segoe UI" panose="020B0502040204020203" pitchFamily="34" charset="0"/>
              <a:cs typeface="Segoe UI" panose="020B0502040204020203" pitchFamily="34" charset="0"/>
            </a:endParaRPr>
          </a:p>
          <a:p>
            <a:pPr marL="342900" indent="-342900" algn="just">
              <a:buFont typeface="+mj-lt"/>
              <a:buAutoNum type="arabicPeriod"/>
            </a:pPr>
            <a:r>
              <a:rPr lang="en-US" sz="2000" dirty="0" err="1">
                <a:latin typeface="Segoe UI" panose="020B0502040204020203" pitchFamily="34" charset="0"/>
                <a:cs typeface="Segoe UI" panose="020B0502040204020203" pitchFamily="34" charset="0"/>
              </a:rPr>
              <a:t>Với</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các</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giáo</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viên</a:t>
            </a:r>
            <a:r>
              <a:rPr lang="en-US" sz="2000" dirty="0">
                <a:latin typeface="Segoe UI" panose="020B0502040204020203" pitchFamily="34" charset="0"/>
                <a:cs typeface="Segoe UI" panose="020B0502040204020203" pitchFamily="34" charset="0"/>
              </a:rPr>
              <a:t> ở TP.HCM </a:t>
            </a:r>
            <a:r>
              <a:rPr lang="en-US" sz="2000" dirty="0" err="1">
                <a:latin typeface="Segoe UI" panose="020B0502040204020203" pitchFamily="34" charset="0"/>
                <a:cs typeface="Segoe UI" panose="020B0502040204020203" pitchFamily="34" charset="0"/>
              </a:rPr>
              <a:t>và</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các</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đề</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tài</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mà</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họ</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hướng</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dẫn</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có</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từ</a:t>
            </a:r>
            <a:r>
              <a:rPr lang="en-US" sz="2000" dirty="0">
                <a:latin typeface="Segoe UI" panose="020B0502040204020203" pitchFamily="34" charset="0"/>
                <a:cs typeface="Segoe UI" panose="020B0502040204020203" pitchFamily="34" charset="0"/>
              </a:rPr>
              <a:t> 2 </a:t>
            </a:r>
            <a:r>
              <a:rPr lang="en-US" sz="2000" dirty="0" err="1">
                <a:latin typeface="Segoe UI" panose="020B0502040204020203" pitchFamily="34" charset="0"/>
                <a:cs typeface="Segoe UI" panose="020B0502040204020203" pitchFamily="34" charset="0"/>
              </a:rPr>
              <a:t>sinh</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viên</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trở</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lên</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hãy</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cho</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ra</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thống</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kê</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sau</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MaGV</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TenGV</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TenDT</a:t>
            </a:r>
            <a:r>
              <a:rPr lang="en-US" sz="2000" dirty="0">
                <a:latin typeface="Segoe UI" panose="020B0502040204020203" pitchFamily="34" charset="0"/>
                <a:cs typeface="Segoe UI" panose="020B0502040204020203" pitchFamily="34" charset="0"/>
              </a:rPr>
              <a:t>, SLSV (</a:t>
            </a:r>
            <a:r>
              <a:rPr lang="en-US" sz="2000" dirty="0" err="1">
                <a:latin typeface="Segoe UI" panose="020B0502040204020203" pitchFamily="34" charset="0"/>
                <a:cs typeface="Segoe UI" panose="020B0502040204020203" pitchFamily="34" charset="0"/>
              </a:rPr>
              <a:t>số</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lượng</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sinh</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viên</a:t>
            </a:r>
            <a:r>
              <a:rPr lang="en-US" sz="2000" dirty="0">
                <a:latin typeface="Segoe UI" panose="020B0502040204020203" pitchFamily="34" charset="0"/>
                <a:cs typeface="Segoe UI" panose="020B0502040204020203" pitchFamily="34" charset="0"/>
              </a:rPr>
              <a:t>).</a:t>
            </a:r>
            <a:endParaRPr lang="en-US" sz="2000" dirty="0">
              <a:latin typeface="Segoe UI" panose="020B0502040204020203" pitchFamily="34" charset="0"/>
              <a:cs typeface="Segoe UI" panose="020B0502040204020203"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3"/>
          <p:cNvSpPr txBox="1">
            <a:spLocks noGrp="1"/>
          </p:cNvSpPr>
          <p:nvPr>
            <p:ph type="title"/>
          </p:nvPr>
        </p:nvSpPr>
        <p:spPr>
          <a:xfrm>
            <a:off x="635479" y="330621"/>
            <a:ext cx="10921042" cy="82531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1238F"/>
              </a:buClr>
              <a:buSzPts val="4000"/>
              <a:buFont typeface="Quattrocento Sans" panose="020B0502050000020003"/>
              <a:buNone/>
            </a:pP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Viết</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các</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biểu</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thức</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đại</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số</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quan</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hệ</a:t>
            </a:r>
            <a:endParaRPr dirty="0">
              <a:latin typeface="Segoe UI" panose="020B0502040204020203" pitchFamily="34" charset="0"/>
              <a:cs typeface="Segoe UI" panose="020B0502040204020203" pitchFamily="34" charset="0"/>
            </a:endParaRPr>
          </a:p>
        </p:txBody>
      </p:sp>
      <p:sp>
        <p:nvSpPr>
          <p:cNvPr id="123" name="Google Shape;123;p3"/>
          <p:cNvSpPr txBox="1">
            <a:spLocks noGrp="1"/>
          </p:cNvSpPr>
          <p:nvPr>
            <p:ph type="sldNum" idx="12"/>
          </p:nvPr>
        </p:nvSpPr>
        <p:spPr>
          <a:xfrm>
            <a:off x="4724400" y="6527379"/>
            <a:ext cx="2743200" cy="330621"/>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vi-VN" sz="1600" b="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fld>
            <a:endParaRPr sz="16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endParaRPr>
          </a:p>
        </p:txBody>
      </p:sp>
      <p:pic>
        <p:nvPicPr>
          <p:cNvPr id="124" name="Google Shape;124;p3"/>
          <p:cNvPicPr preferRelativeResize="0"/>
          <p:nvPr/>
        </p:nvPicPr>
        <p:blipFill rotWithShape="1">
          <a:blip r:embed="rId1"/>
          <a:srcRect/>
          <a:stretch>
            <a:fillRect/>
          </a:stretch>
        </p:blipFill>
        <p:spPr>
          <a:xfrm>
            <a:off x="9911750" y="4651893"/>
            <a:ext cx="1900257" cy="1869558"/>
          </a:xfrm>
          <a:prstGeom prst="rect">
            <a:avLst/>
          </a:prstGeom>
          <a:noFill/>
          <a:ln>
            <a:noFill/>
          </a:ln>
        </p:spPr>
      </p:pic>
      <p:sp>
        <p:nvSpPr>
          <p:cNvPr id="4" name="TextBox 3"/>
          <p:cNvSpPr txBox="1"/>
          <p:nvPr/>
        </p:nvSpPr>
        <p:spPr>
          <a:xfrm>
            <a:off x="728885" y="3125530"/>
            <a:ext cx="10580032" cy="369332"/>
          </a:xfrm>
          <a:prstGeom prst="rect">
            <a:avLst/>
          </a:prstGeom>
          <a:noFill/>
        </p:spPr>
        <p:txBody>
          <a:bodyPr wrap="square">
            <a:spAutoFit/>
          </a:bodyPr>
          <a:lstStyle/>
          <a:p>
            <a:pPr algn="just"/>
            <a:r>
              <a:rPr lang="en-US" sz="1800" b="1" dirty="0">
                <a:solidFill>
                  <a:srgbClr val="FF0000"/>
                </a:solidFill>
                <a:latin typeface="Segoe UI" panose="020B0502040204020203" pitchFamily="34" charset="0"/>
                <a:cs typeface="Segoe UI" panose="020B0502040204020203" pitchFamily="34" charset="0"/>
              </a:rPr>
              <a:t>1. Cho </a:t>
            </a:r>
            <a:r>
              <a:rPr lang="en-US" sz="1800" b="1" dirty="0" err="1">
                <a:solidFill>
                  <a:srgbClr val="FF0000"/>
                </a:solidFill>
                <a:latin typeface="Segoe UI" panose="020B0502040204020203" pitchFamily="34" charset="0"/>
                <a:cs typeface="Segoe UI" panose="020B0502040204020203" pitchFamily="34" charset="0"/>
              </a:rPr>
              <a:t>biết</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thông</a:t>
            </a:r>
            <a:r>
              <a:rPr lang="en-US" sz="1800" b="1" dirty="0">
                <a:solidFill>
                  <a:srgbClr val="FF0000"/>
                </a:solidFill>
                <a:latin typeface="Segoe UI" panose="020B0502040204020203" pitchFamily="34" charset="0"/>
                <a:cs typeface="Segoe UI" panose="020B0502040204020203" pitchFamily="34" charset="0"/>
              </a:rPr>
              <a:t> tin </a:t>
            </a:r>
            <a:r>
              <a:rPr lang="en-US" sz="1800" b="1" dirty="0" err="1">
                <a:solidFill>
                  <a:srgbClr val="FF0000"/>
                </a:solidFill>
                <a:latin typeface="Segoe UI" panose="020B0502040204020203" pitchFamily="34" charset="0"/>
                <a:cs typeface="Segoe UI" panose="020B0502040204020203" pitchFamily="34" charset="0"/>
              </a:rPr>
              <a:t>về</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đề</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tài</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bắt</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đầu</a:t>
            </a:r>
            <a:r>
              <a:rPr lang="en-US" sz="1800" b="1" dirty="0">
                <a:solidFill>
                  <a:srgbClr val="FF0000"/>
                </a:solidFill>
                <a:latin typeface="Segoe UI" panose="020B0502040204020203" pitchFamily="34" charset="0"/>
                <a:cs typeface="Segoe UI" panose="020B0502040204020203" pitchFamily="34" charset="0"/>
              </a:rPr>
              <a:t> hay </a:t>
            </a:r>
            <a:r>
              <a:rPr lang="en-US" sz="1800" b="1" dirty="0" err="1">
                <a:solidFill>
                  <a:srgbClr val="FF0000"/>
                </a:solidFill>
                <a:latin typeface="Segoe UI" panose="020B0502040204020203" pitchFamily="34" charset="0"/>
                <a:cs typeface="Segoe UI" panose="020B0502040204020203" pitchFamily="34" charset="0"/>
              </a:rPr>
              <a:t>kết</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thúc</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trong</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năm</a:t>
            </a:r>
            <a:r>
              <a:rPr lang="en-US" sz="1800" b="1" dirty="0">
                <a:solidFill>
                  <a:srgbClr val="FF0000"/>
                </a:solidFill>
                <a:latin typeface="Segoe UI" panose="020B0502040204020203" pitchFamily="34" charset="0"/>
                <a:cs typeface="Segoe UI" panose="020B0502040204020203" pitchFamily="34" charset="0"/>
              </a:rPr>
              <a:t> 2022 (</a:t>
            </a:r>
            <a:r>
              <a:rPr lang="en-US" sz="1800" b="1" dirty="0" err="1">
                <a:solidFill>
                  <a:srgbClr val="FF0000"/>
                </a:solidFill>
                <a:latin typeface="Segoe UI" panose="020B0502040204020203" pitchFamily="34" charset="0"/>
                <a:cs typeface="Segoe UI" panose="020B0502040204020203" pitchFamily="34" charset="0"/>
              </a:rPr>
              <a:t>MaDT</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TenDT</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TenGV</a:t>
            </a:r>
            <a:r>
              <a:rPr lang="en-US" sz="1800" b="1" dirty="0">
                <a:solidFill>
                  <a:srgbClr val="FF0000"/>
                </a:solidFill>
                <a:latin typeface="Segoe UI" panose="020B0502040204020203" pitchFamily="34" charset="0"/>
                <a:cs typeface="Segoe UI" panose="020B0502040204020203" pitchFamily="34" charset="0"/>
              </a:rPr>
              <a:t>).</a:t>
            </a:r>
            <a:endParaRPr lang="en-US" sz="1800" b="1" dirty="0">
              <a:solidFill>
                <a:srgbClr val="FF0000"/>
              </a:solidFill>
              <a:latin typeface="Segoe UI" panose="020B0502040204020203" pitchFamily="34" charset="0"/>
              <a:cs typeface="Segoe UI" panose="020B0502040204020203" pitchFamily="34" charset="0"/>
            </a:endParaRPr>
          </a:p>
        </p:txBody>
      </p:sp>
      <p:sp>
        <p:nvSpPr>
          <p:cNvPr id="5" name="TextBox 4"/>
          <p:cNvSpPr txBox="1"/>
          <p:nvPr/>
        </p:nvSpPr>
        <p:spPr>
          <a:xfrm>
            <a:off x="728884" y="4651893"/>
            <a:ext cx="9976053" cy="646331"/>
          </a:xfrm>
          <a:prstGeom prst="rect">
            <a:avLst/>
          </a:prstGeom>
          <a:noFill/>
        </p:spPr>
        <p:txBody>
          <a:bodyPr wrap="square">
            <a:spAutoFit/>
          </a:bodyPr>
          <a:lstStyle/>
          <a:p>
            <a:pPr algn="just"/>
            <a:r>
              <a:rPr lang="en-US" sz="1800" b="1" dirty="0">
                <a:solidFill>
                  <a:srgbClr val="FF0000"/>
                </a:solidFill>
                <a:latin typeface="Segoe UI" panose="020B0502040204020203" pitchFamily="34" charset="0"/>
                <a:cs typeface="Segoe UI" panose="020B0502040204020203" pitchFamily="34" charset="0"/>
              </a:rPr>
              <a:t>2. Cho </a:t>
            </a:r>
            <a:r>
              <a:rPr lang="en-US" sz="1800" b="1" dirty="0" err="1">
                <a:solidFill>
                  <a:srgbClr val="FF0000"/>
                </a:solidFill>
                <a:latin typeface="Segoe UI" panose="020B0502040204020203" pitchFamily="34" charset="0"/>
                <a:cs typeface="Segoe UI" panose="020B0502040204020203" pitchFamily="34" charset="0"/>
              </a:rPr>
              <a:t>biết</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thông</a:t>
            </a:r>
            <a:r>
              <a:rPr lang="en-US" sz="1800" b="1" dirty="0">
                <a:solidFill>
                  <a:srgbClr val="FF0000"/>
                </a:solidFill>
                <a:latin typeface="Segoe UI" panose="020B0502040204020203" pitchFamily="34" charset="0"/>
                <a:cs typeface="Segoe UI" panose="020B0502040204020203" pitchFamily="34" charset="0"/>
              </a:rPr>
              <a:t> tin </a:t>
            </a:r>
            <a:r>
              <a:rPr lang="en-US" sz="1800" b="1" dirty="0" err="1">
                <a:solidFill>
                  <a:srgbClr val="FF0000"/>
                </a:solidFill>
                <a:latin typeface="Segoe UI" panose="020B0502040204020203" pitchFamily="34" charset="0"/>
                <a:cs typeface="Segoe UI" panose="020B0502040204020203" pitchFamily="34" charset="0"/>
              </a:rPr>
              <a:t>về</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các</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đề</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tài</a:t>
            </a:r>
            <a:r>
              <a:rPr lang="en-US" sz="1800" b="1" dirty="0">
                <a:solidFill>
                  <a:srgbClr val="FF0000"/>
                </a:solidFill>
                <a:latin typeface="Segoe UI" panose="020B0502040204020203" pitchFamily="34" charset="0"/>
                <a:cs typeface="Segoe UI" panose="020B0502040204020203" pitchFamily="34" charset="0"/>
              </a:rPr>
              <a:t> do </a:t>
            </a:r>
            <a:r>
              <a:rPr lang="en-US" sz="1800" b="1" dirty="0" err="1">
                <a:solidFill>
                  <a:srgbClr val="FF0000"/>
                </a:solidFill>
                <a:latin typeface="Segoe UI" panose="020B0502040204020203" pitchFamily="34" charset="0"/>
                <a:cs typeface="Segoe UI" panose="020B0502040204020203" pitchFamily="34" charset="0"/>
              </a:rPr>
              <a:t>giáo</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viên</a:t>
            </a:r>
            <a:r>
              <a:rPr lang="en-US" sz="1800" b="1" dirty="0">
                <a:solidFill>
                  <a:srgbClr val="FF0000"/>
                </a:solidFill>
                <a:latin typeface="Segoe UI" panose="020B0502040204020203" pitchFamily="34" charset="0"/>
                <a:cs typeface="Segoe UI" panose="020B0502040204020203" pitchFamily="34" charset="0"/>
              </a:rPr>
              <a:t> ở TP.HCM (</a:t>
            </a:r>
            <a:r>
              <a:rPr lang="en-US" sz="1800" b="1" dirty="0" err="1">
                <a:solidFill>
                  <a:srgbClr val="FF0000"/>
                </a:solidFill>
                <a:latin typeface="Segoe UI" panose="020B0502040204020203" pitchFamily="34" charset="0"/>
                <a:cs typeface="Segoe UI" panose="020B0502040204020203" pitchFamily="34" charset="0"/>
              </a:rPr>
              <a:t>Diachi</a:t>
            </a:r>
            <a:r>
              <a:rPr lang="en-US" sz="1800" b="1" dirty="0">
                <a:solidFill>
                  <a:srgbClr val="FF0000"/>
                </a:solidFill>
                <a:latin typeface="Segoe UI" panose="020B0502040204020203" pitchFamily="34" charset="0"/>
                <a:cs typeface="Segoe UI" panose="020B0502040204020203" pitchFamily="34" charset="0"/>
              </a:rPr>
              <a:t>=‘TP.HCM’) </a:t>
            </a:r>
            <a:r>
              <a:rPr lang="en-US" sz="1800" b="1" dirty="0" err="1">
                <a:solidFill>
                  <a:srgbClr val="FF0000"/>
                </a:solidFill>
                <a:latin typeface="Segoe UI" panose="020B0502040204020203" pitchFamily="34" charset="0"/>
                <a:cs typeface="Segoe UI" panose="020B0502040204020203" pitchFamily="34" charset="0"/>
              </a:rPr>
              <a:t>hướng</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dẫn</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như</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sau</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TenGV</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TenDT</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TenSV</a:t>
            </a:r>
            <a:r>
              <a:rPr lang="en-US" sz="1800" b="1" dirty="0">
                <a:solidFill>
                  <a:srgbClr val="FF0000"/>
                </a:solidFill>
                <a:latin typeface="Segoe UI" panose="020B0502040204020203" pitchFamily="34" charset="0"/>
                <a:cs typeface="Segoe UI" panose="020B0502040204020203" pitchFamily="34" charset="0"/>
              </a:rPr>
              <a:t>.</a:t>
            </a:r>
            <a:endParaRPr lang="en-US" sz="1800" b="1" dirty="0">
              <a:solidFill>
                <a:srgbClr val="FF0000"/>
              </a:solidFill>
              <a:latin typeface="Segoe UI" panose="020B0502040204020203" pitchFamily="34" charset="0"/>
              <a:cs typeface="Segoe UI" panose="020B0502040204020203" pitchFamily="34" charset="0"/>
            </a:endParaRPr>
          </a:p>
        </p:txBody>
      </p:sp>
      <p:grpSp>
        <p:nvGrpSpPr>
          <p:cNvPr id="14" name="Group 13"/>
          <p:cNvGrpSpPr/>
          <p:nvPr/>
        </p:nvGrpSpPr>
        <p:grpSpPr>
          <a:xfrm>
            <a:off x="728884" y="3638127"/>
            <a:ext cx="8559425" cy="645047"/>
            <a:chOff x="728884" y="3638127"/>
            <a:chExt cx="8559425" cy="645047"/>
          </a:xfrm>
        </p:grpSpPr>
        <p:graphicFrame>
          <p:nvGraphicFramePr>
            <p:cNvPr id="7" name="Object 6"/>
            <p:cNvGraphicFramePr>
              <a:graphicFrameLocks noChangeAspect="1"/>
            </p:cNvGraphicFramePr>
            <p:nvPr/>
          </p:nvGraphicFramePr>
          <p:xfrm>
            <a:off x="728884" y="3763296"/>
            <a:ext cx="8559425" cy="519878"/>
          </p:xfrm>
          <a:graphic>
            <a:graphicData uri="http://schemas.openxmlformats.org/presentationml/2006/ole">
              <mc:AlternateContent xmlns:mc="http://schemas.openxmlformats.org/markup-compatibility/2006">
                <mc:Choice xmlns:v="urn:schemas-microsoft-com:vml" Requires="v">
                  <p:oleObj spid="_x0000_s0" name="Equation" r:id="rId2" imgW="140512800" imgH="8534400" progId="Equation.DSMT4">
                    <p:embed/>
                  </p:oleObj>
                </mc:Choice>
                <mc:Fallback>
                  <p:oleObj name="Equation" r:id="rId2" imgW="140512800" imgH="8534400" progId="Equation.DSMT4">
                    <p:embed/>
                    <p:pic>
                      <p:nvPicPr>
                        <p:cNvPr id="0" name="Object 7"/>
                        <p:cNvPicPr/>
                        <p:nvPr/>
                      </p:nvPicPr>
                      <p:blipFill>
                        <a:blip r:embed="rId3"/>
                        <a:stretch>
                          <a:fillRect/>
                        </a:stretch>
                      </p:blipFill>
                      <p:spPr>
                        <a:xfrm>
                          <a:off x="728884" y="3763296"/>
                          <a:ext cx="8559425" cy="519878"/>
                        </a:xfrm>
                        <a:prstGeom prst="rect">
                          <a:avLst/>
                        </a:prstGeom>
                      </p:spPr>
                    </p:pic>
                  </p:oleObj>
                </mc:Fallback>
              </mc:AlternateContent>
            </a:graphicData>
          </a:graphic>
        </p:graphicFrame>
        <p:sp>
          <p:nvSpPr>
            <p:cNvPr id="8" name="TextBox 7"/>
            <p:cNvSpPr txBox="1"/>
            <p:nvPr/>
          </p:nvSpPr>
          <p:spPr>
            <a:xfrm>
              <a:off x="7076504" y="3638127"/>
              <a:ext cx="589408" cy="261610"/>
            </a:xfrm>
            <a:prstGeom prst="rect">
              <a:avLst/>
            </a:prstGeom>
            <a:noFill/>
          </p:spPr>
          <p:txBody>
            <a:bodyPr wrap="square">
              <a:spAutoFit/>
            </a:bodyPr>
            <a:lstStyle/>
            <a:p>
              <a:r>
                <a:rPr lang="en-US" sz="1100" dirty="0" err="1">
                  <a:latin typeface="Segoe UI" panose="020B0502040204020203" pitchFamily="34" charset="0"/>
                  <a:cs typeface="Segoe UI" panose="020B0502040204020203" pitchFamily="34" charset="0"/>
                </a:rPr>
                <a:t>MaGV</a:t>
              </a:r>
              <a:endParaRPr lang="en-US" sz="1100" dirty="0">
                <a:latin typeface="Segoe UI" panose="020B0502040204020203" pitchFamily="34" charset="0"/>
                <a:cs typeface="Segoe UI" panose="020B0502040204020203" pitchFamily="34" charset="0"/>
              </a:endParaRPr>
            </a:p>
          </p:txBody>
        </p:sp>
      </p:grpSp>
      <p:grpSp>
        <p:nvGrpSpPr>
          <p:cNvPr id="9" name="Group 8"/>
          <p:cNvGrpSpPr/>
          <p:nvPr/>
        </p:nvGrpSpPr>
        <p:grpSpPr>
          <a:xfrm>
            <a:off x="728884" y="5420471"/>
            <a:ext cx="9281359" cy="681747"/>
            <a:chOff x="794461" y="3642394"/>
            <a:chExt cx="9281359" cy="681747"/>
          </a:xfrm>
        </p:grpSpPr>
        <p:graphicFrame>
          <p:nvGraphicFramePr>
            <p:cNvPr id="10" name="Object 9"/>
            <p:cNvGraphicFramePr>
              <a:graphicFrameLocks noChangeAspect="1"/>
            </p:cNvGraphicFramePr>
            <p:nvPr/>
          </p:nvGraphicFramePr>
          <p:xfrm>
            <a:off x="794461" y="3804263"/>
            <a:ext cx="9281359" cy="519878"/>
          </p:xfrm>
          <a:graphic>
            <a:graphicData uri="http://schemas.openxmlformats.org/presentationml/2006/ole">
              <mc:AlternateContent xmlns:mc="http://schemas.openxmlformats.org/markup-compatibility/2006">
                <mc:Choice xmlns:v="urn:schemas-microsoft-com:vml" Requires="v">
                  <p:oleObj spid="_x0000_s2" name="Equation" r:id="rId4" imgW="141427200" imgH="7924800" progId="Equation.DSMT4">
                    <p:embed/>
                  </p:oleObj>
                </mc:Choice>
                <mc:Fallback>
                  <p:oleObj name="Equation" r:id="rId4" imgW="141427200" imgH="7924800" progId="Equation.DSMT4">
                    <p:embed/>
                    <p:pic>
                      <p:nvPicPr>
                        <p:cNvPr id="0" name="Object 13"/>
                        <p:cNvPicPr/>
                        <p:nvPr/>
                      </p:nvPicPr>
                      <p:blipFill>
                        <a:blip r:embed="rId5"/>
                        <a:stretch>
                          <a:fillRect/>
                        </a:stretch>
                      </p:blipFill>
                      <p:spPr>
                        <a:xfrm>
                          <a:off x="794461" y="3804263"/>
                          <a:ext cx="9281359" cy="519878"/>
                        </a:xfrm>
                        <a:prstGeom prst="rect">
                          <a:avLst/>
                        </a:prstGeom>
                      </p:spPr>
                    </p:pic>
                  </p:oleObj>
                </mc:Fallback>
              </mc:AlternateContent>
            </a:graphicData>
          </a:graphic>
        </p:graphicFrame>
        <p:sp>
          <p:nvSpPr>
            <p:cNvPr id="11" name="TextBox 10"/>
            <p:cNvSpPr txBox="1"/>
            <p:nvPr/>
          </p:nvSpPr>
          <p:spPr>
            <a:xfrm>
              <a:off x="6251781" y="3642394"/>
              <a:ext cx="691817" cy="276999"/>
            </a:xfrm>
            <a:prstGeom prst="rect">
              <a:avLst/>
            </a:prstGeom>
            <a:noFill/>
          </p:spPr>
          <p:txBody>
            <a:bodyPr wrap="square">
              <a:spAutoFit/>
            </a:bodyPr>
            <a:lstStyle/>
            <a:p>
              <a:r>
                <a:rPr lang="en-US" sz="1200" dirty="0" err="1">
                  <a:latin typeface="Segoe UI" panose="020B0502040204020203" pitchFamily="34" charset="0"/>
                  <a:cs typeface="Segoe UI" panose="020B0502040204020203" pitchFamily="34" charset="0"/>
                </a:rPr>
                <a:t>MaGV</a:t>
              </a:r>
              <a:endParaRPr lang="en-US" sz="1200" dirty="0">
                <a:latin typeface="Segoe UI" panose="020B0502040204020203" pitchFamily="34" charset="0"/>
                <a:cs typeface="Segoe UI" panose="020B0502040204020203" pitchFamily="34" charset="0"/>
              </a:endParaRPr>
            </a:p>
          </p:txBody>
        </p:sp>
        <p:sp>
          <p:nvSpPr>
            <p:cNvPr id="12" name="TextBox 11"/>
            <p:cNvSpPr txBox="1"/>
            <p:nvPr/>
          </p:nvSpPr>
          <p:spPr>
            <a:xfrm>
              <a:off x="7736513" y="3648144"/>
              <a:ext cx="589408" cy="276999"/>
            </a:xfrm>
            <a:prstGeom prst="rect">
              <a:avLst/>
            </a:prstGeom>
            <a:noFill/>
          </p:spPr>
          <p:txBody>
            <a:bodyPr wrap="square">
              <a:spAutoFit/>
            </a:bodyPr>
            <a:lstStyle/>
            <a:p>
              <a:r>
                <a:rPr lang="en-US" sz="1200" dirty="0" err="1">
                  <a:latin typeface="Segoe UI" panose="020B0502040204020203" pitchFamily="34" charset="0"/>
                  <a:cs typeface="Segoe UI" panose="020B0502040204020203" pitchFamily="34" charset="0"/>
                </a:rPr>
                <a:t>MaDT</a:t>
              </a:r>
              <a:endParaRPr lang="en-US" sz="1200" dirty="0">
                <a:latin typeface="Segoe UI" panose="020B0502040204020203" pitchFamily="34" charset="0"/>
                <a:cs typeface="Segoe UI" panose="020B0502040204020203" pitchFamily="34" charset="0"/>
              </a:endParaRPr>
            </a:p>
          </p:txBody>
        </p:sp>
      </p:grpSp>
      <p:sp>
        <p:nvSpPr>
          <p:cNvPr id="13" name="TextBox 12"/>
          <p:cNvSpPr txBox="1"/>
          <p:nvPr/>
        </p:nvSpPr>
        <p:spPr>
          <a:xfrm>
            <a:off x="728885" y="1081806"/>
            <a:ext cx="6738715" cy="1881669"/>
          </a:xfrm>
          <a:prstGeom prst="rect">
            <a:avLst/>
          </a:prstGeom>
          <a:noFill/>
          <a:ln w="19050">
            <a:solidFill>
              <a:srgbClr val="00B0F0"/>
            </a:solidFill>
          </a:ln>
        </p:spPr>
        <p:txBody>
          <a:bodyPr wrap="square">
            <a:spAutoFit/>
          </a:bodyPr>
          <a:lstStyle/>
          <a:p>
            <a:pPr algn="just">
              <a:lnSpc>
                <a:spcPct val="150000"/>
              </a:lnSpc>
            </a:pPr>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BÀI TẬP 4:</a:t>
            </a:r>
            <a:r>
              <a:rPr lang="en-US" sz="2000" dirty="0">
                <a:latin typeface="Segoe UI" panose="020B0502040204020203" pitchFamily="34" charset="0"/>
                <a:cs typeface="Segoe UI" panose="020B0502040204020203" pitchFamily="34" charset="0"/>
              </a:rPr>
              <a:t> </a:t>
            </a:r>
            <a:r>
              <a:rPr lang="vi-VN"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Cho lược đồ cơ sở dữ liệu quan hệ sau: </a:t>
            </a:r>
            <a:endParaRPr lang="en-US" sz="2000" b="1" dirty="0">
              <a:latin typeface="Segoe UI" panose="020B0502040204020203" pitchFamily="34" charset="0"/>
              <a:cs typeface="Segoe UI" panose="020B0502040204020203" pitchFamily="34" charset="0"/>
            </a:endParaRPr>
          </a:p>
          <a:p>
            <a:pPr algn="just">
              <a:lnSpc>
                <a:spcPct val="150000"/>
              </a:lnSpc>
            </a:pPr>
            <a:r>
              <a:rPr lang="en-US" sz="2000" b="1" dirty="0">
                <a:latin typeface="Segoe UI" panose="020B0502040204020203" pitchFamily="34" charset="0"/>
                <a:cs typeface="Segoe UI" panose="020B0502040204020203" pitchFamily="34" charset="0"/>
              </a:rPr>
              <a:t>GIAOVIEN (</a:t>
            </a:r>
            <a:r>
              <a:rPr lang="en-US" sz="2000" b="1" u="sng" dirty="0" err="1">
                <a:latin typeface="Segoe UI" panose="020B0502040204020203" pitchFamily="34" charset="0"/>
                <a:cs typeface="Segoe UI" panose="020B0502040204020203" pitchFamily="34" charset="0"/>
              </a:rPr>
              <a:t>MaGV</a:t>
            </a:r>
            <a:r>
              <a:rPr lang="en-US" sz="2000" b="1" dirty="0">
                <a:latin typeface="Segoe UI" panose="020B0502040204020203" pitchFamily="34" charset="0"/>
                <a:cs typeface="Segoe UI" panose="020B0502040204020203" pitchFamily="34" charset="0"/>
              </a:rPr>
              <a:t>, </a:t>
            </a:r>
            <a:r>
              <a:rPr lang="en-US" sz="2000" b="1" dirty="0" err="1">
                <a:latin typeface="Segoe UI" panose="020B0502040204020203" pitchFamily="34" charset="0"/>
                <a:cs typeface="Segoe UI" panose="020B0502040204020203" pitchFamily="34" charset="0"/>
              </a:rPr>
              <a:t>TenGV</a:t>
            </a:r>
            <a:r>
              <a:rPr lang="en-US" sz="2000" b="1" dirty="0">
                <a:latin typeface="Segoe UI" panose="020B0502040204020203" pitchFamily="34" charset="0"/>
                <a:cs typeface="Segoe UI" panose="020B0502040204020203" pitchFamily="34" charset="0"/>
              </a:rPr>
              <a:t>, </a:t>
            </a:r>
            <a:r>
              <a:rPr lang="en-US" sz="2000" b="1" dirty="0" err="1">
                <a:latin typeface="Segoe UI" panose="020B0502040204020203" pitchFamily="34" charset="0"/>
                <a:cs typeface="Segoe UI" panose="020B0502040204020203" pitchFamily="34" charset="0"/>
              </a:rPr>
              <a:t>Ngsinh</a:t>
            </a:r>
            <a:r>
              <a:rPr lang="en-US" sz="2000" b="1" dirty="0">
                <a:latin typeface="Segoe UI" panose="020B0502040204020203" pitchFamily="34" charset="0"/>
                <a:cs typeface="Segoe UI" panose="020B0502040204020203" pitchFamily="34" charset="0"/>
              </a:rPr>
              <a:t>, </a:t>
            </a:r>
            <a:r>
              <a:rPr lang="en-US" sz="2000" b="1" dirty="0" err="1">
                <a:latin typeface="Segoe UI" panose="020B0502040204020203" pitchFamily="34" charset="0"/>
                <a:cs typeface="Segoe UI" panose="020B0502040204020203" pitchFamily="34" charset="0"/>
              </a:rPr>
              <a:t>Diachi</a:t>
            </a:r>
            <a:r>
              <a:rPr lang="en-US" sz="2000" b="1" dirty="0">
                <a:latin typeface="Segoe UI" panose="020B0502040204020203" pitchFamily="34" charset="0"/>
                <a:cs typeface="Segoe UI" panose="020B0502040204020203" pitchFamily="34" charset="0"/>
              </a:rPr>
              <a:t>, </a:t>
            </a:r>
            <a:r>
              <a:rPr lang="en-US" sz="2000" b="1" dirty="0" err="1">
                <a:latin typeface="Segoe UI" panose="020B0502040204020203" pitchFamily="34" charset="0"/>
                <a:cs typeface="Segoe UI" panose="020B0502040204020203" pitchFamily="34" charset="0"/>
              </a:rPr>
              <a:t>NgVl</a:t>
            </a:r>
            <a:r>
              <a:rPr lang="en-US" sz="2000" b="1" dirty="0">
                <a:latin typeface="Segoe UI" panose="020B0502040204020203" pitchFamily="34" charset="0"/>
                <a:cs typeface="Segoe UI" panose="020B0502040204020203" pitchFamily="34" charset="0"/>
              </a:rPr>
              <a:t>, </a:t>
            </a:r>
            <a:r>
              <a:rPr lang="en-US" sz="2000" b="1" dirty="0" err="1">
                <a:latin typeface="Segoe UI" panose="020B0502040204020203" pitchFamily="34" charset="0"/>
                <a:cs typeface="Segoe UI" panose="020B0502040204020203" pitchFamily="34" charset="0"/>
              </a:rPr>
              <a:t>SoDT</a:t>
            </a:r>
            <a:r>
              <a:rPr lang="en-US" sz="2000" b="1" dirty="0">
                <a:latin typeface="Segoe UI" panose="020B0502040204020203" pitchFamily="34" charset="0"/>
                <a:cs typeface="Segoe UI" panose="020B0502040204020203" pitchFamily="34" charset="0"/>
              </a:rPr>
              <a:t>)</a:t>
            </a:r>
            <a:endParaRPr lang="en-US" sz="2000" b="1" dirty="0">
              <a:latin typeface="Segoe UI" panose="020B0502040204020203" pitchFamily="34" charset="0"/>
              <a:cs typeface="Segoe UI" panose="020B0502040204020203" pitchFamily="34" charset="0"/>
            </a:endParaRPr>
          </a:p>
          <a:p>
            <a:pPr algn="just">
              <a:lnSpc>
                <a:spcPct val="150000"/>
              </a:lnSpc>
            </a:pPr>
            <a:r>
              <a:rPr lang="en-US" sz="2000" b="1" dirty="0">
                <a:latin typeface="Segoe UI" panose="020B0502040204020203" pitchFamily="34" charset="0"/>
                <a:cs typeface="Segoe UI" panose="020B0502040204020203" pitchFamily="34" charset="0"/>
              </a:rPr>
              <a:t>DETAI (</a:t>
            </a:r>
            <a:r>
              <a:rPr lang="en-US" sz="2000" b="1" u="sng" dirty="0" err="1">
                <a:latin typeface="Segoe UI" panose="020B0502040204020203" pitchFamily="34" charset="0"/>
                <a:cs typeface="Segoe UI" panose="020B0502040204020203" pitchFamily="34" charset="0"/>
              </a:rPr>
              <a:t>MaDT</a:t>
            </a:r>
            <a:r>
              <a:rPr lang="en-US" sz="2000" b="1" dirty="0">
                <a:latin typeface="Segoe UI" panose="020B0502040204020203" pitchFamily="34" charset="0"/>
                <a:cs typeface="Segoe UI" panose="020B0502040204020203" pitchFamily="34" charset="0"/>
              </a:rPr>
              <a:t>, </a:t>
            </a:r>
            <a:r>
              <a:rPr lang="en-US" sz="2000" b="1" dirty="0" err="1">
                <a:latin typeface="Segoe UI" panose="020B0502040204020203" pitchFamily="34" charset="0"/>
                <a:cs typeface="Segoe UI" panose="020B0502040204020203" pitchFamily="34" charset="0"/>
              </a:rPr>
              <a:t>TenDT</a:t>
            </a:r>
            <a:r>
              <a:rPr lang="en-US" sz="2000" b="1" dirty="0">
                <a:latin typeface="Segoe UI" panose="020B0502040204020203" pitchFamily="34" charset="0"/>
                <a:cs typeface="Segoe UI" panose="020B0502040204020203" pitchFamily="34" charset="0"/>
              </a:rPr>
              <a:t>, </a:t>
            </a:r>
            <a:r>
              <a:rPr lang="en-US" sz="2000" b="1" dirty="0" err="1">
                <a:latin typeface="Segoe UI" panose="020B0502040204020203" pitchFamily="34" charset="0"/>
                <a:cs typeface="Segoe UI" panose="020B0502040204020203" pitchFamily="34" charset="0"/>
              </a:rPr>
              <a:t>NgBD</a:t>
            </a:r>
            <a:r>
              <a:rPr lang="en-US" sz="2000" b="1" dirty="0">
                <a:latin typeface="Segoe UI" panose="020B0502040204020203" pitchFamily="34" charset="0"/>
                <a:cs typeface="Segoe UI" panose="020B0502040204020203" pitchFamily="34" charset="0"/>
              </a:rPr>
              <a:t>, </a:t>
            </a:r>
            <a:r>
              <a:rPr lang="en-US" sz="2000" b="1" dirty="0" err="1">
                <a:latin typeface="Segoe UI" panose="020B0502040204020203" pitchFamily="34" charset="0"/>
                <a:cs typeface="Segoe UI" panose="020B0502040204020203" pitchFamily="34" charset="0"/>
              </a:rPr>
              <a:t>NgKT</a:t>
            </a:r>
            <a:r>
              <a:rPr lang="en-US" sz="2000" b="1" dirty="0">
                <a:latin typeface="Segoe UI" panose="020B0502040204020203" pitchFamily="34" charset="0"/>
                <a:cs typeface="Segoe UI" panose="020B0502040204020203" pitchFamily="34" charset="0"/>
              </a:rPr>
              <a:t>, </a:t>
            </a:r>
            <a:r>
              <a:rPr lang="en-US" sz="2000" b="1" dirty="0" err="1">
                <a:latin typeface="Segoe UI" panose="020B0502040204020203" pitchFamily="34" charset="0"/>
                <a:cs typeface="Segoe UI" panose="020B0502040204020203" pitchFamily="34" charset="0"/>
              </a:rPr>
              <a:t>MaGV</a:t>
            </a:r>
            <a:r>
              <a:rPr lang="en-US" sz="2000" b="1" dirty="0">
                <a:latin typeface="Segoe UI" panose="020B0502040204020203" pitchFamily="34" charset="0"/>
                <a:cs typeface="Segoe UI" panose="020B0502040204020203" pitchFamily="34" charset="0"/>
              </a:rPr>
              <a:t>)</a:t>
            </a:r>
            <a:endParaRPr lang="en-US" sz="2000" b="1" dirty="0">
              <a:latin typeface="Segoe UI" panose="020B0502040204020203" pitchFamily="34" charset="0"/>
              <a:cs typeface="Segoe UI" panose="020B0502040204020203" pitchFamily="34" charset="0"/>
            </a:endParaRPr>
          </a:p>
          <a:p>
            <a:pPr algn="just">
              <a:lnSpc>
                <a:spcPct val="150000"/>
              </a:lnSpc>
            </a:pPr>
            <a:r>
              <a:rPr lang="en-US" sz="2000" b="1" dirty="0">
                <a:latin typeface="Segoe UI" panose="020B0502040204020203" pitchFamily="34" charset="0"/>
                <a:cs typeface="Segoe UI" panose="020B0502040204020203" pitchFamily="34" charset="0"/>
              </a:rPr>
              <a:t>SINHVIEN (</a:t>
            </a:r>
            <a:r>
              <a:rPr lang="en-US" sz="2000" b="1" u="sng" dirty="0" err="1">
                <a:latin typeface="Segoe UI" panose="020B0502040204020203" pitchFamily="34" charset="0"/>
                <a:cs typeface="Segoe UI" panose="020B0502040204020203" pitchFamily="34" charset="0"/>
              </a:rPr>
              <a:t>MaSV</a:t>
            </a:r>
            <a:r>
              <a:rPr lang="en-US" sz="2000" b="1" dirty="0">
                <a:latin typeface="Segoe UI" panose="020B0502040204020203" pitchFamily="34" charset="0"/>
                <a:cs typeface="Segoe UI" panose="020B0502040204020203" pitchFamily="34" charset="0"/>
              </a:rPr>
              <a:t>, </a:t>
            </a:r>
            <a:r>
              <a:rPr lang="en-US" sz="2000" b="1" dirty="0" err="1">
                <a:latin typeface="Segoe UI" panose="020B0502040204020203" pitchFamily="34" charset="0"/>
                <a:cs typeface="Segoe UI" panose="020B0502040204020203" pitchFamily="34" charset="0"/>
              </a:rPr>
              <a:t>TenSV</a:t>
            </a:r>
            <a:r>
              <a:rPr lang="en-US" sz="2000" b="1" dirty="0">
                <a:latin typeface="Segoe UI" panose="020B0502040204020203" pitchFamily="34" charset="0"/>
                <a:cs typeface="Segoe UI" panose="020B0502040204020203" pitchFamily="34" charset="0"/>
              </a:rPr>
              <a:t>, </a:t>
            </a:r>
            <a:r>
              <a:rPr lang="en-US" sz="2000" b="1" dirty="0" err="1">
                <a:latin typeface="Segoe UI" panose="020B0502040204020203" pitchFamily="34" charset="0"/>
                <a:cs typeface="Segoe UI" panose="020B0502040204020203" pitchFamily="34" charset="0"/>
              </a:rPr>
              <a:t>Ngsinh</a:t>
            </a:r>
            <a:r>
              <a:rPr lang="en-US" sz="2000" b="1" dirty="0">
                <a:latin typeface="Segoe UI" panose="020B0502040204020203" pitchFamily="34" charset="0"/>
                <a:cs typeface="Segoe UI" panose="020B0502040204020203" pitchFamily="34" charset="0"/>
              </a:rPr>
              <a:t>, </a:t>
            </a:r>
            <a:r>
              <a:rPr lang="en-US" sz="2000" b="1" dirty="0" err="1">
                <a:latin typeface="Segoe UI" panose="020B0502040204020203" pitchFamily="34" charset="0"/>
                <a:cs typeface="Segoe UI" panose="020B0502040204020203" pitchFamily="34" charset="0"/>
              </a:rPr>
              <a:t>Gioitinh</a:t>
            </a:r>
            <a:r>
              <a:rPr lang="en-US" sz="2000" b="1" dirty="0">
                <a:latin typeface="Segoe UI" panose="020B0502040204020203" pitchFamily="34" charset="0"/>
                <a:cs typeface="Segoe UI" panose="020B0502040204020203" pitchFamily="34" charset="0"/>
              </a:rPr>
              <a:t>, </a:t>
            </a:r>
            <a:r>
              <a:rPr lang="en-US" sz="2000" b="1" dirty="0" err="1">
                <a:latin typeface="Segoe UI" panose="020B0502040204020203" pitchFamily="34" charset="0"/>
                <a:cs typeface="Segoe UI" panose="020B0502040204020203" pitchFamily="34" charset="0"/>
              </a:rPr>
              <a:t>MaDT</a:t>
            </a:r>
            <a:r>
              <a:rPr lang="en-US" sz="2000" b="1" dirty="0">
                <a:latin typeface="Segoe UI" panose="020B0502040204020203" pitchFamily="34" charset="0"/>
                <a:cs typeface="Segoe UI" panose="020B0502040204020203" pitchFamily="34" charset="0"/>
              </a:rPr>
              <a:t>)</a:t>
            </a:r>
            <a:endParaRPr lang="en-US" sz="2000" b="1" dirty="0">
              <a:latin typeface="Segoe UI" panose="020B0502040204020203" pitchFamily="34" charset="0"/>
              <a:cs typeface="Segoe UI" panose="020B0502040204020203"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anim calcmode="lin" valueType="num">
                                      <p:cBhvr>
                                        <p:cTn id="8" dur="500" fill="hold"/>
                                        <p:tgtEl>
                                          <p:spTgt spid="14"/>
                                        </p:tgtEl>
                                        <p:attrNameLst>
                                          <p:attrName>ppt_x</p:attrName>
                                        </p:attrNameLst>
                                      </p:cBhvr>
                                      <p:tavLst>
                                        <p:tav tm="0">
                                          <p:val>
                                            <p:strVal val="#ppt_x"/>
                                          </p:val>
                                        </p:tav>
                                        <p:tav tm="100000">
                                          <p:val>
                                            <p:strVal val="#ppt_x"/>
                                          </p:val>
                                        </p:tav>
                                      </p:tavLst>
                                    </p:anim>
                                    <p:anim calcmode="lin" valueType="num">
                                      <p:cBhvr>
                                        <p:cTn id="9" dur="5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500"/>
                                        <p:tgtEl>
                                          <p:spTgt spid="5">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anim calcmode="lin" valueType="num">
                                      <p:cBhvr>
                                        <p:cTn id="20" dur="500" fill="hold"/>
                                        <p:tgtEl>
                                          <p:spTgt spid="9"/>
                                        </p:tgtEl>
                                        <p:attrNameLst>
                                          <p:attrName>ppt_x</p:attrName>
                                        </p:attrNameLst>
                                      </p:cBhvr>
                                      <p:tavLst>
                                        <p:tav tm="0">
                                          <p:val>
                                            <p:strVal val="#ppt_x"/>
                                          </p:val>
                                        </p:tav>
                                        <p:tav tm="100000">
                                          <p:val>
                                            <p:strVal val="#ppt_x"/>
                                          </p:val>
                                        </p:tav>
                                      </p:tavLst>
                                    </p:anim>
                                    <p:anim calcmode="lin" valueType="num">
                                      <p:cBhvr>
                                        <p:cTn id="21" dur="5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3"/>
          <p:cNvSpPr txBox="1">
            <a:spLocks noGrp="1"/>
          </p:cNvSpPr>
          <p:nvPr>
            <p:ph type="title"/>
          </p:nvPr>
        </p:nvSpPr>
        <p:spPr>
          <a:xfrm>
            <a:off x="635479" y="330621"/>
            <a:ext cx="10921042" cy="82531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1238F"/>
              </a:buClr>
              <a:buSzPts val="4000"/>
              <a:buFont typeface="Quattrocento Sans" panose="020B0502050000020003"/>
              <a:buNone/>
            </a:pP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Viết</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các</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biểu</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thức</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đại</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số</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quan</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hệ</a:t>
            </a:r>
            <a:endParaRPr dirty="0">
              <a:latin typeface="Segoe UI" panose="020B0502040204020203" pitchFamily="34" charset="0"/>
              <a:cs typeface="Segoe UI" panose="020B0502040204020203" pitchFamily="34" charset="0"/>
            </a:endParaRPr>
          </a:p>
        </p:txBody>
      </p:sp>
      <p:sp>
        <p:nvSpPr>
          <p:cNvPr id="123" name="Google Shape;123;p3"/>
          <p:cNvSpPr txBox="1">
            <a:spLocks noGrp="1"/>
          </p:cNvSpPr>
          <p:nvPr>
            <p:ph type="sldNum" idx="12"/>
          </p:nvPr>
        </p:nvSpPr>
        <p:spPr>
          <a:xfrm>
            <a:off x="4724400" y="6527379"/>
            <a:ext cx="2743200" cy="330621"/>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vi-VN" sz="1600" b="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fld>
            <a:endParaRPr sz="16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endParaRPr>
          </a:p>
        </p:txBody>
      </p:sp>
      <p:pic>
        <p:nvPicPr>
          <p:cNvPr id="124" name="Google Shape;124;p3"/>
          <p:cNvPicPr preferRelativeResize="0"/>
          <p:nvPr/>
        </p:nvPicPr>
        <p:blipFill rotWithShape="1">
          <a:blip r:embed="rId1"/>
          <a:srcRect/>
          <a:stretch>
            <a:fillRect/>
          </a:stretch>
        </p:blipFill>
        <p:spPr>
          <a:xfrm>
            <a:off x="9911750" y="4651893"/>
            <a:ext cx="1900257" cy="1869558"/>
          </a:xfrm>
          <a:prstGeom prst="rect">
            <a:avLst/>
          </a:prstGeom>
          <a:noFill/>
          <a:ln>
            <a:noFill/>
          </a:ln>
        </p:spPr>
      </p:pic>
      <p:sp>
        <p:nvSpPr>
          <p:cNvPr id="4" name="TextBox 3"/>
          <p:cNvSpPr txBox="1"/>
          <p:nvPr/>
        </p:nvSpPr>
        <p:spPr>
          <a:xfrm>
            <a:off x="635479" y="3202814"/>
            <a:ext cx="10580032" cy="646331"/>
          </a:xfrm>
          <a:prstGeom prst="rect">
            <a:avLst/>
          </a:prstGeom>
          <a:noFill/>
        </p:spPr>
        <p:txBody>
          <a:bodyPr wrap="square">
            <a:spAutoFit/>
          </a:bodyPr>
          <a:lstStyle/>
          <a:p>
            <a:pPr algn="just"/>
            <a:r>
              <a:rPr lang="en-US" sz="1800" b="1" dirty="0">
                <a:solidFill>
                  <a:srgbClr val="FF0000"/>
                </a:solidFill>
                <a:latin typeface="Segoe UI" panose="020B0502040204020203" pitchFamily="34" charset="0"/>
                <a:cs typeface="Segoe UI" panose="020B0502040204020203" pitchFamily="34" charset="0"/>
              </a:rPr>
              <a:t>3. In </a:t>
            </a:r>
            <a:r>
              <a:rPr lang="en-US" sz="1800" b="1" dirty="0" err="1">
                <a:solidFill>
                  <a:srgbClr val="FF0000"/>
                </a:solidFill>
                <a:latin typeface="Segoe UI" panose="020B0502040204020203" pitchFamily="34" charset="0"/>
                <a:cs typeface="Segoe UI" panose="020B0502040204020203" pitchFamily="34" charset="0"/>
              </a:rPr>
              <a:t>ra</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các</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giáo</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viên</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MaGV</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TenGV</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không</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hướng</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dẫn</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đề</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tài</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nào</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có</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ngày</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kết</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thúc</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trong</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tháng</a:t>
            </a:r>
            <a:r>
              <a:rPr lang="en-US" sz="1800" b="1" dirty="0">
                <a:solidFill>
                  <a:srgbClr val="FF0000"/>
                </a:solidFill>
                <a:latin typeface="Segoe UI" panose="020B0502040204020203" pitchFamily="34" charset="0"/>
                <a:cs typeface="Segoe UI" panose="020B0502040204020203" pitchFamily="34" charset="0"/>
              </a:rPr>
              <a:t> 10 </a:t>
            </a:r>
            <a:r>
              <a:rPr lang="en-US" sz="1800" b="1" dirty="0" err="1">
                <a:solidFill>
                  <a:srgbClr val="FF0000"/>
                </a:solidFill>
                <a:latin typeface="Segoe UI" panose="020B0502040204020203" pitchFamily="34" charset="0"/>
                <a:cs typeface="Segoe UI" panose="020B0502040204020203" pitchFamily="34" charset="0"/>
              </a:rPr>
              <a:t>năm</a:t>
            </a:r>
            <a:r>
              <a:rPr lang="en-US" sz="1800" b="1" dirty="0">
                <a:solidFill>
                  <a:srgbClr val="FF0000"/>
                </a:solidFill>
                <a:latin typeface="Segoe UI" panose="020B0502040204020203" pitchFamily="34" charset="0"/>
                <a:cs typeface="Segoe UI" panose="020B0502040204020203" pitchFamily="34" charset="0"/>
              </a:rPr>
              <a:t> 2022.</a:t>
            </a:r>
            <a:endParaRPr lang="en-US" sz="1800" b="1" dirty="0">
              <a:solidFill>
                <a:srgbClr val="FF0000"/>
              </a:solidFill>
              <a:latin typeface="Segoe UI" panose="020B0502040204020203" pitchFamily="34" charset="0"/>
              <a:cs typeface="Segoe UI" panose="020B0502040204020203" pitchFamily="34" charset="0"/>
            </a:endParaRPr>
          </a:p>
        </p:txBody>
      </p:sp>
      <p:graphicFrame>
        <p:nvGraphicFramePr>
          <p:cNvPr id="5" name="Object 4"/>
          <p:cNvGraphicFramePr>
            <a:graphicFrameLocks noChangeAspect="1"/>
          </p:cNvGraphicFramePr>
          <p:nvPr/>
        </p:nvGraphicFramePr>
        <p:xfrm>
          <a:off x="749300" y="3983039"/>
          <a:ext cx="6379087" cy="532682"/>
        </p:xfrm>
        <a:graphic>
          <a:graphicData uri="http://schemas.openxmlformats.org/presentationml/2006/ole">
            <mc:AlternateContent xmlns:mc="http://schemas.openxmlformats.org/markup-compatibility/2006">
              <mc:Choice xmlns:v="urn:schemas-microsoft-com:vml" Requires="v">
                <p:oleObj spid="_x0000_s0" name="Equation" r:id="rId2" imgW="102108000" imgH="8534400" progId="Equation.DSMT4">
                  <p:embed/>
                </p:oleObj>
              </mc:Choice>
              <mc:Fallback>
                <p:oleObj name="Equation" r:id="rId2" imgW="102108000" imgH="8534400" progId="Equation.DSMT4">
                  <p:embed/>
                  <p:pic>
                    <p:nvPicPr>
                      <p:cNvPr id="0" name="Object 10"/>
                      <p:cNvPicPr/>
                      <p:nvPr/>
                    </p:nvPicPr>
                    <p:blipFill>
                      <a:blip r:embed="rId3"/>
                      <a:stretch>
                        <a:fillRect/>
                      </a:stretch>
                    </p:blipFill>
                    <p:spPr>
                      <a:xfrm>
                        <a:off x="749300" y="3983039"/>
                        <a:ext cx="6379087" cy="532682"/>
                      </a:xfrm>
                      <a:prstGeom prst="rect">
                        <a:avLst/>
                      </a:prstGeom>
                    </p:spPr>
                  </p:pic>
                </p:oleObj>
              </mc:Fallback>
            </mc:AlternateContent>
          </a:graphicData>
        </a:graphic>
      </p:graphicFrame>
      <p:graphicFrame>
        <p:nvGraphicFramePr>
          <p:cNvPr id="6" name="Object 5"/>
          <p:cNvGraphicFramePr>
            <a:graphicFrameLocks noChangeAspect="1"/>
          </p:cNvGraphicFramePr>
          <p:nvPr/>
        </p:nvGraphicFramePr>
        <p:xfrm>
          <a:off x="745926" y="4600424"/>
          <a:ext cx="3294908" cy="462288"/>
        </p:xfrm>
        <a:graphic>
          <a:graphicData uri="http://schemas.openxmlformats.org/presentationml/2006/ole">
            <mc:AlternateContent xmlns:mc="http://schemas.openxmlformats.org/markup-compatibility/2006">
              <mc:Choice xmlns:v="urn:schemas-microsoft-com:vml" Requires="v">
                <p:oleObj spid="_x0000_s2" name="Equation" r:id="rId4" imgW="52120800" imgH="7315200" progId="Equation.DSMT4">
                  <p:embed/>
                </p:oleObj>
              </mc:Choice>
              <mc:Fallback>
                <p:oleObj name="Equation" r:id="rId4" imgW="52120800" imgH="7315200" progId="Equation.DSMT4">
                  <p:embed/>
                  <p:pic>
                    <p:nvPicPr>
                      <p:cNvPr id="0" name="Object 13"/>
                      <p:cNvPicPr/>
                      <p:nvPr/>
                    </p:nvPicPr>
                    <p:blipFill>
                      <a:blip r:embed="rId5"/>
                      <a:stretch>
                        <a:fillRect/>
                      </a:stretch>
                    </p:blipFill>
                    <p:spPr>
                      <a:xfrm>
                        <a:off x="745926" y="4600424"/>
                        <a:ext cx="3294908" cy="462288"/>
                      </a:xfrm>
                      <a:prstGeom prst="rect">
                        <a:avLst/>
                      </a:prstGeom>
                    </p:spPr>
                  </p:pic>
                </p:oleObj>
              </mc:Fallback>
            </mc:AlternateContent>
          </a:graphicData>
        </a:graphic>
      </p:graphicFrame>
      <p:graphicFrame>
        <p:nvGraphicFramePr>
          <p:cNvPr id="7" name="Object 6"/>
          <p:cNvGraphicFramePr>
            <a:graphicFrameLocks noChangeAspect="1"/>
          </p:cNvGraphicFramePr>
          <p:nvPr/>
        </p:nvGraphicFramePr>
        <p:xfrm>
          <a:off x="728885" y="5196575"/>
          <a:ext cx="1889562" cy="338985"/>
        </p:xfrm>
        <a:graphic>
          <a:graphicData uri="http://schemas.openxmlformats.org/presentationml/2006/ole">
            <mc:AlternateContent xmlns:mc="http://schemas.openxmlformats.org/markup-compatibility/2006">
              <mc:Choice xmlns:v="urn:schemas-microsoft-com:vml" Requires="v">
                <p:oleObj spid="_x0000_s3" name="Equation" r:id="rId6" imgW="27127200" imgH="4876800" progId="Equation.DSMT4">
                  <p:embed/>
                </p:oleObj>
              </mc:Choice>
              <mc:Fallback>
                <p:oleObj name="Equation" r:id="rId6" imgW="27127200" imgH="4876800" progId="Equation.DSMT4">
                  <p:embed/>
                  <p:pic>
                    <p:nvPicPr>
                      <p:cNvPr id="0" name="Object 14"/>
                      <p:cNvPicPr/>
                      <p:nvPr/>
                    </p:nvPicPr>
                    <p:blipFill>
                      <a:blip r:embed="rId7"/>
                      <a:stretch>
                        <a:fillRect/>
                      </a:stretch>
                    </p:blipFill>
                    <p:spPr>
                      <a:xfrm>
                        <a:off x="728885" y="5196575"/>
                        <a:ext cx="1889562" cy="338985"/>
                      </a:xfrm>
                      <a:prstGeom prst="rect">
                        <a:avLst/>
                      </a:prstGeom>
                    </p:spPr>
                  </p:pic>
                </p:oleObj>
              </mc:Fallback>
            </mc:AlternateContent>
          </a:graphicData>
        </a:graphic>
      </p:graphicFrame>
      <p:grpSp>
        <p:nvGrpSpPr>
          <p:cNvPr id="12" name="Group 11"/>
          <p:cNvGrpSpPr/>
          <p:nvPr/>
        </p:nvGrpSpPr>
        <p:grpSpPr>
          <a:xfrm>
            <a:off x="745926" y="5535560"/>
            <a:ext cx="4945063" cy="602292"/>
            <a:chOff x="745926" y="5509754"/>
            <a:chExt cx="4945063" cy="602292"/>
          </a:xfrm>
        </p:grpSpPr>
        <p:graphicFrame>
          <p:nvGraphicFramePr>
            <p:cNvPr id="9" name="Object 8"/>
            <p:cNvGraphicFramePr>
              <a:graphicFrameLocks noChangeAspect="1"/>
            </p:cNvGraphicFramePr>
            <p:nvPr/>
          </p:nvGraphicFramePr>
          <p:xfrm>
            <a:off x="745926" y="5640559"/>
            <a:ext cx="4945063" cy="471487"/>
          </p:xfrm>
          <a:graphic>
            <a:graphicData uri="http://schemas.openxmlformats.org/presentationml/2006/ole">
              <mc:AlternateContent xmlns:mc="http://schemas.openxmlformats.org/markup-compatibility/2006">
                <mc:Choice xmlns:v="urn:schemas-microsoft-com:vml" Requires="v">
                  <p:oleObj spid="_x0000_s8" name="Equation" r:id="rId8" imgW="76504800" imgH="7315200" progId="Equation.DSMT4">
                    <p:embed/>
                  </p:oleObj>
                </mc:Choice>
                <mc:Fallback>
                  <p:oleObj name="Equation" r:id="rId8" imgW="76504800" imgH="7315200" progId="Equation.DSMT4">
                    <p:embed/>
                    <p:pic>
                      <p:nvPicPr>
                        <p:cNvPr id="0" name="Object 16"/>
                        <p:cNvPicPr/>
                        <p:nvPr/>
                      </p:nvPicPr>
                      <p:blipFill>
                        <a:blip r:embed="rId9"/>
                        <a:stretch>
                          <a:fillRect/>
                        </a:stretch>
                      </p:blipFill>
                      <p:spPr>
                        <a:xfrm>
                          <a:off x="745926" y="5640559"/>
                          <a:ext cx="4945063" cy="471487"/>
                        </a:xfrm>
                        <a:prstGeom prst="rect">
                          <a:avLst/>
                        </a:prstGeom>
                      </p:spPr>
                    </p:pic>
                  </p:oleObj>
                </mc:Fallback>
              </mc:AlternateContent>
            </a:graphicData>
          </a:graphic>
        </p:graphicFrame>
        <p:sp>
          <p:nvSpPr>
            <p:cNvPr id="10" name="TextBox 9"/>
            <p:cNvSpPr txBox="1"/>
            <p:nvPr/>
          </p:nvSpPr>
          <p:spPr>
            <a:xfrm>
              <a:off x="3480067" y="5509754"/>
              <a:ext cx="589408" cy="261610"/>
            </a:xfrm>
            <a:prstGeom prst="rect">
              <a:avLst/>
            </a:prstGeom>
            <a:noFill/>
          </p:spPr>
          <p:txBody>
            <a:bodyPr wrap="square">
              <a:spAutoFit/>
            </a:bodyPr>
            <a:lstStyle/>
            <a:p>
              <a:r>
                <a:rPr lang="en-US" sz="1100" dirty="0" err="1">
                  <a:latin typeface="Segoe UI" panose="020B0502040204020203" pitchFamily="34" charset="0"/>
                  <a:cs typeface="Segoe UI" panose="020B0502040204020203" pitchFamily="34" charset="0"/>
                </a:rPr>
                <a:t>MaGV</a:t>
              </a:r>
              <a:endParaRPr lang="en-US" sz="1100" dirty="0">
                <a:latin typeface="Segoe UI" panose="020B0502040204020203" pitchFamily="34" charset="0"/>
                <a:cs typeface="Segoe UI" panose="020B0502040204020203" pitchFamily="34" charset="0"/>
              </a:endParaRPr>
            </a:p>
          </p:txBody>
        </p:sp>
      </p:grpSp>
      <p:sp>
        <p:nvSpPr>
          <p:cNvPr id="11" name="TextBox 10"/>
          <p:cNvSpPr txBox="1"/>
          <p:nvPr/>
        </p:nvSpPr>
        <p:spPr>
          <a:xfrm>
            <a:off x="728885" y="1081806"/>
            <a:ext cx="6738715" cy="1881669"/>
          </a:xfrm>
          <a:prstGeom prst="rect">
            <a:avLst/>
          </a:prstGeom>
          <a:noFill/>
          <a:ln w="19050">
            <a:solidFill>
              <a:srgbClr val="00B0F0"/>
            </a:solidFill>
          </a:ln>
        </p:spPr>
        <p:txBody>
          <a:bodyPr wrap="square">
            <a:spAutoFit/>
          </a:bodyPr>
          <a:lstStyle/>
          <a:p>
            <a:pPr algn="just">
              <a:lnSpc>
                <a:spcPct val="150000"/>
              </a:lnSpc>
            </a:pPr>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BÀI TẬP 4:</a:t>
            </a:r>
            <a:r>
              <a:rPr lang="en-US" sz="2000" dirty="0">
                <a:latin typeface="Segoe UI" panose="020B0502040204020203" pitchFamily="34" charset="0"/>
                <a:cs typeface="Segoe UI" panose="020B0502040204020203" pitchFamily="34" charset="0"/>
              </a:rPr>
              <a:t> </a:t>
            </a:r>
            <a:r>
              <a:rPr lang="vi-VN"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Cho lược đồ cơ sở dữ liệu quan hệ sau: </a:t>
            </a:r>
            <a:endParaRPr lang="en-US" sz="2000" b="1" dirty="0">
              <a:latin typeface="Segoe UI" panose="020B0502040204020203" pitchFamily="34" charset="0"/>
              <a:cs typeface="Segoe UI" panose="020B0502040204020203" pitchFamily="34" charset="0"/>
            </a:endParaRPr>
          </a:p>
          <a:p>
            <a:pPr algn="just">
              <a:lnSpc>
                <a:spcPct val="150000"/>
              </a:lnSpc>
            </a:pPr>
            <a:r>
              <a:rPr lang="en-US" sz="2000" b="1" dirty="0">
                <a:latin typeface="Segoe UI" panose="020B0502040204020203" pitchFamily="34" charset="0"/>
                <a:cs typeface="Segoe UI" panose="020B0502040204020203" pitchFamily="34" charset="0"/>
              </a:rPr>
              <a:t>GIAOVIEN (</a:t>
            </a:r>
            <a:r>
              <a:rPr lang="en-US" sz="2000" b="1" u="sng" dirty="0" err="1">
                <a:latin typeface="Segoe UI" panose="020B0502040204020203" pitchFamily="34" charset="0"/>
                <a:cs typeface="Segoe UI" panose="020B0502040204020203" pitchFamily="34" charset="0"/>
              </a:rPr>
              <a:t>MaGV</a:t>
            </a:r>
            <a:r>
              <a:rPr lang="en-US" sz="2000" b="1" dirty="0">
                <a:latin typeface="Segoe UI" panose="020B0502040204020203" pitchFamily="34" charset="0"/>
                <a:cs typeface="Segoe UI" panose="020B0502040204020203" pitchFamily="34" charset="0"/>
              </a:rPr>
              <a:t>, </a:t>
            </a:r>
            <a:r>
              <a:rPr lang="en-US" sz="2000" b="1" dirty="0" err="1">
                <a:latin typeface="Segoe UI" panose="020B0502040204020203" pitchFamily="34" charset="0"/>
                <a:cs typeface="Segoe UI" panose="020B0502040204020203" pitchFamily="34" charset="0"/>
              </a:rPr>
              <a:t>TenGV</a:t>
            </a:r>
            <a:r>
              <a:rPr lang="en-US" sz="2000" b="1" dirty="0">
                <a:latin typeface="Segoe UI" panose="020B0502040204020203" pitchFamily="34" charset="0"/>
                <a:cs typeface="Segoe UI" panose="020B0502040204020203" pitchFamily="34" charset="0"/>
              </a:rPr>
              <a:t>, </a:t>
            </a:r>
            <a:r>
              <a:rPr lang="en-US" sz="2000" b="1" dirty="0" err="1">
                <a:latin typeface="Segoe UI" panose="020B0502040204020203" pitchFamily="34" charset="0"/>
                <a:cs typeface="Segoe UI" panose="020B0502040204020203" pitchFamily="34" charset="0"/>
              </a:rPr>
              <a:t>Ngsinh</a:t>
            </a:r>
            <a:r>
              <a:rPr lang="en-US" sz="2000" b="1" dirty="0">
                <a:latin typeface="Segoe UI" panose="020B0502040204020203" pitchFamily="34" charset="0"/>
                <a:cs typeface="Segoe UI" panose="020B0502040204020203" pitchFamily="34" charset="0"/>
              </a:rPr>
              <a:t>, </a:t>
            </a:r>
            <a:r>
              <a:rPr lang="en-US" sz="2000" b="1" dirty="0" err="1">
                <a:latin typeface="Segoe UI" panose="020B0502040204020203" pitchFamily="34" charset="0"/>
                <a:cs typeface="Segoe UI" panose="020B0502040204020203" pitchFamily="34" charset="0"/>
              </a:rPr>
              <a:t>Diachi</a:t>
            </a:r>
            <a:r>
              <a:rPr lang="en-US" sz="2000" b="1" dirty="0">
                <a:latin typeface="Segoe UI" panose="020B0502040204020203" pitchFamily="34" charset="0"/>
                <a:cs typeface="Segoe UI" panose="020B0502040204020203" pitchFamily="34" charset="0"/>
              </a:rPr>
              <a:t>, </a:t>
            </a:r>
            <a:r>
              <a:rPr lang="en-US" sz="2000" b="1" dirty="0" err="1">
                <a:latin typeface="Segoe UI" panose="020B0502040204020203" pitchFamily="34" charset="0"/>
                <a:cs typeface="Segoe UI" panose="020B0502040204020203" pitchFamily="34" charset="0"/>
              </a:rPr>
              <a:t>NgVl</a:t>
            </a:r>
            <a:r>
              <a:rPr lang="en-US" sz="2000" b="1" dirty="0">
                <a:latin typeface="Segoe UI" panose="020B0502040204020203" pitchFamily="34" charset="0"/>
                <a:cs typeface="Segoe UI" panose="020B0502040204020203" pitchFamily="34" charset="0"/>
              </a:rPr>
              <a:t>, </a:t>
            </a:r>
            <a:r>
              <a:rPr lang="en-US" sz="2000" b="1" dirty="0" err="1">
                <a:latin typeface="Segoe UI" panose="020B0502040204020203" pitchFamily="34" charset="0"/>
                <a:cs typeface="Segoe UI" panose="020B0502040204020203" pitchFamily="34" charset="0"/>
              </a:rPr>
              <a:t>SoDT</a:t>
            </a:r>
            <a:r>
              <a:rPr lang="en-US" sz="2000" b="1" dirty="0">
                <a:latin typeface="Segoe UI" panose="020B0502040204020203" pitchFamily="34" charset="0"/>
                <a:cs typeface="Segoe UI" panose="020B0502040204020203" pitchFamily="34" charset="0"/>
              </a:rPr>
              <a:t>)</a:t>
            </a:r>
            <a:endParaRPr lang="en-US" sz="2000" b="1" dirty="0">
              <a:latin typeface="Segoe UI" panose="020B0502040204020203" pitchFamily="34" charset="0"/>
              <a:cs typeface="Segoe UI" panose="020B0502040204020203" pitchFamily="34" charset="0"/>
            </a:endParaRPr>
          </a:p>
          <a:p>
            <a:pPr algn="just">
              <a:lnSpc>
                <a:spcPct val="150000"/>
              </a:lnSpc>
            </a:pPr>
            <a:r>
              <a:rPr lang="en-US" sz="2000" b="1" dirty="0">
                <a:latin typeface="Segoe UI" panose="020B0502040204020203" pitchFamily="34" charset="0"/>
                <a:cs typeface="Segoe UI" panose="020B0502040204020203" pitchFamily="34" charset="0"/>
              </a:rPr>
              <a:t>DETAI (</a:t>
            </a:r>
            <a:r>
              <a:rPr lang="en-US" sz="2000" b="1" u="sng" dirty="0" err="1">
                <a:latin typeface="Segoe UI" panose="020B0502040204020203" pitchFamily="34" charset="0"/>
                <a:cs typeface="Segoe UI" panose="020B0502040204020203" pitchFamily="34" charset="0"/>
              </a:rPr>
              <a:t>MaDT</a:t>
            </a:r>
            <a:r>
              <a:rPr lang="en-US" sz="2000" b="1" dirty="0">
                <a:latin typeface="Segoe UI" panose="020B0502040204020203" pitchFamily="34" charset="0"/>
                <a:cs typeface="Segoe UI" panose="020B0502040204020203" pitchFamily="34" charset="0"/>
              </a:rPr>
              <a:t>, </a:t>
            </a:r>
            <a:r>
              <a:rPr lang="en-US" sz="2000" b="1" dirty="0" err="1">
                <a:latin typeface="Segoe UI" panose="020B0502040204020203" pitchFamily="34" charset="0"/>
                <a:cs typeface="Segoe UI" panose="020B0502040204020203" pitchFamily="34" charset="0"/>
              </a:rPr>
              <a:t>TenDT</a:t>
            </a:r>
            <a:r>
              <a:rPr lang="en-US" sz="2000" b="1" dirty="0">
                <a:latin typeface="Segoe UI" panose="020B0502040204020203" pitchFamily="34" charset="0"/>
                <a:cs typeface="Segoe UI" panose="020B0502040204020203" pitchFamily="34" charset="0"/>
              </a:rPr>
              <a:t>, </a:t>
            </a:r>
            <a:r>
              <a:rPr lang="en-US" sz="2000" b="1" dirty="0" err="1">
                <a:latin typeface="Segoe UI" panose="020B0502040204020203" pitchFamily="34" charset="0"/>
                <a:cs typeface="Segoe UI" panose="020B0502040204020203" pitchFamily="34" charset="0"/>
              </a:rPr>
              <a:t>NgBD</a:t>
            </a:r>
            <a:r>
              <a:rPr lang="en-US" sz="2000" b="1" dirty="0">
                <a:latin typeface="Segoe UI" panose="020B0502040204020203" pitchFamily="34" charset="0"/>
                <a:cs typeface="Segoe UI" panose="020B0502040204020203" pitchFamily="34" charset="0"/>
              </a:rPr>
              <a:t>, </a:t>
            </a:r>
            <a:r>
              <a:rPr lang="en-US" sz="2000" b="1" dirty="0" err="1">
                <a:latin typeface="Segoe UI" panose="020B0502040204020203" pitchFamily="34" charset="0"/>
                <a:cs typeface="Segoe UI" panose="020B0502040204020203" pitchFamily="34" charset="0"/>
              </a:rPr>
              <a:t>NgKT</a:t>
            </a:r>
            <a:r>
              <a:rPr lang="en-US" sz="2000" b="1" dirty="0">
                <a:latin typeface="Segoe UI" panose="020B0502040204020203" pitchFamily="34" charset="0"/>
                <a:cs typeface="Segoe UI" panose="020B0502040204020203" pitchFamily="34" charset="0"/>
              </a:rPr>
              <a:t>, </a:t>
            </a:r>
            <a:r>
              <a:rPr lang="en-US" sz="2000" b="1" dirty="0" err="1">
                <a:latin typeface="Segoe UI" panose="020B0502040204020203" pitchFamily="34" charset="0"/>
                <a:cs typeface="Segoe UI" panose="020B0502040204020203" pitchFamily="34" charset="0"/>
              </a:rPr>
              <a:t>MaGV</a:t>
            </a:r>
            <a:r>
              <a:rPr lang="en-US" sz="2000" b="1" dirty="0">
                <a:latin typeface="Segoe UI" panose="020B0502040204020203" pitchFamily="34" charset="0"/>
                <a:cs typeface="Segoe UI" panose="020B0502040204020203" pitchFamily="34" charset="0"/>
              </a:rPr>
              <a:t>)</a:t>
            </a:r>
            <a:endParaRPr lang="en-US" sz="2000" b="1" dirty="0">
              <a:latin typeface="Segoe UI" panose="020B0502040204020203" pitchFamily="34" charset="0"/>
              <a:cs typeface="Segoe UI" panose="020B0502040204020203" pitchFamily="34" charset="0"/>
            </a:endParaRPr>
          </a:p>
          <a:p>
            <a:pPr algn="just">
              <a:lnSpc>
                <a:spcPct val="150000"/>
              </a:lnSpc>
            </a:pPr>
            <a:r>
              <a:rPr lang="en-US" sz="2000" b="1" dirty="0">
                <a:latin typeface="Segoe UI" panose="020B0502040204020203" pitchFamily="34" charset="0"/>
                <a:cs typeface="Segoe UI" panose="020B0502040204020203" pitchFamily="34" charset="0"/>
              </a:rPr>
              <a:t>SINHVIEN (</a:t>
            </a:r>
            <a:r>
              <a:rPr lang="en-US" sz="2000" b="1" u="sng" dirty="0" err="1">
                <a:latin typeface="Segoe UI" panose="020B0502040204020203" pitchFamily="34" charset="0"/>
                <a:cs typeface="Segoe UI" panose="020B0502040204020203" pitchFamily="34" charset="0"/>
              </a:rPr>
              <a:t>MaSV</a:t>
            </a:r>
            <a:r>
              <a:rPr lang="en-US" sz="2000" b="1" dirty="0">
                <a:latin typeface="Segoe UI" panose="020B0502040204020203" pitchFamily="34" charset="0"/>
                <a:cs typeface="Segoe UI" panose="020B0502040204020203" pitchFamily="34" charset="0"/>
              </a:rPr>
              <a:t>, </a:t>
            </a:r>
            <a:r>
              <a:rPr lang="en-US" sz="2000" b="1" dirty="0" err="1">
                <a:latin typeface="Segoe UI" panose="020B0502040204020203" pitchFamily="34" charset="0"/>
                <a:cs typeface="Segoe UI" panose="020B0502040204020203" pitchFamily="34" charset="0"/>
              </a:rPr>
              <a:t>TenSV</a:t>
            </a:r>
            <a:r>
              <a:rPr lang="en-US" sz="2000" b="1" dirty="0">
                <a:latin typeface="Segoe UI" panose="020B0502040204020203" pitchFamily="34" charset="0"/>
                <a:cs typeface="Segoe UI" panose="020B0502040204020203" pitchFamily="34" charset="0"/>
              </a:rPr>
              <a:t>, </a:t>
            </a:r>
            <a:r>
              <a:rPr lang="en-US" sz="2000" b="1" dirty="0" err="1">
                <a:latin typeface="Segoe UI" panose="020B0502040204020203" pitchFamily="34" charset="0"/>
                <a:cs typeface="Segoe UI" panose="020B0502040204020203" pitchFamily="34" charset="0"/>
              </a:rPr>
              <a:t>Ngsinh</a:t>
            </a:r>
            <a:r>
              <a:rPr lang="en-US" sz="2000" b="1" dirty="0">
                <a:latin typeface="Segoe UI" panose="020B0502040204020203" pitchFamily="34" charset="0"/>
                <a:cs typeface="Segoe UI" panose="020B0502040204020203" pitchFamily="34" charset="0"/>
              </a:rPr>
              <a:t>, </a:t>
            </a:r>
            <a:r>
              <a:rPr lang="en-US" sz="2000" b="1" dirty="0" err="1">
                <a:latin typeface="Segoe UI" panose="020B0502040204020203" pitchFamily="34" charset="0"/>
                <a:cs typeface="Segoe UI" panose="020B0502040204020203" pitchFamily="34" charset="0"/>
              </a:rPr>
              <a:t>Gioitinh</a:t>
            </a:r>
            <a:r>
              <a:rPr lang="en-US" sz="2000" b="1" dirty="0">
                <a:latin typeface="Segoe UI" panose="020B0502040204020203" pitchFamily="34" charset="0"/>
                <a:cs typeface="Segoe UI" panose="020B0502040204020203" pitchFamily="34" charset="0"/>
              </a:rPr>
              <a:t>, </a:t>
            </a:r>
            <a:r>
              <a:rPr lang="en-US" sz="2000" b="1" dirty="0" err="1">
                <a:latin typeface="Segoe UI" panose="020B0502040204020203" pitchFamily="34" charset="0"/>
                <a:cs typeface="Segoe UI" panose="020B0502040204020203" pitchFamily="34" charset="0"/>
              </a:rPr>
              <a:t>MaDT</a:t>
            </a:r>
            <a:r>
              <a:rPr lang="en-US" sz="2000" b="1" dirty="0">
                <a:latin typeface="Segoe UI" panose="020B0502040204020203" pitchFamily="34" charset="0"/>
                <a:cs typeface="Segoe UI" panose="020B0502040204020203" pitchFamily="34" charset="0"/>
              </a:rPr>
              <a:t>)</a:t>
            </a:r>
            <a:endParaRPr lang="en-US" sz="2000" b="1" dirty="0">
              <a:latin typeface="Segoe UI" panose="020B0502040204020203" pitchFamily="34" charset="0"/>
              <a:cs typeface="Segoe UI" panose="020B0502040204020203"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anim calcmode="lin" valueType="num">
                                      <p:cBhvr>
                                        <p:cTn id="15" dur="500" fill="hold"/>
                                        <p:tgtEl>
                                          <p:spTgt spid="6"/>
                                        </p:tgtEl>
                                        <p:attrNameLst>
                                          <p:attrName>ppt_x</p:attrName>
                                        </p:attrNameLst>
                                      </p:cBhvr>
                                      <p:tavLst>
                                        <p:tav tm="0">
                                          <p:val>
                                            <p:strVal val="#ppt_x"/>
                                          </p:val>
                                        </p:tav>
                                        <p:tav tm="100000">
                                          <p:val>
                                            <p:strVal val="#ppt_x"/>
                                          </p:val>
                                        </p:tav>
                                      </p:tavLst>
                                    </p:anim>
                                    <p:anim calcmode="lin" valueType="num">
                                      <p:cBhvr>
                                        <p:cTn id="16" dur="5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anim calcmode="lin" valueType="num">
                                      <p:cBhvr>
                                        <p:cTn id="22" dur="500" fill="hold"/>
                                        <p:tgtEl>
                                          <p:spTgt spid="7"/>
                                        </p:tgtEl>
                                        <p:attrNameLst>
                                          <p:attrName>ppt_x</p:attrName>
                                        </p:attrNameLst>
                                      </p:cBhvr>
                                      <p:tavLst>
                                        <p:tav tm="0">
                                          <p:val>
                                            <p:strVal val="#ppt_x"/>
                                          </p:val>
                                        </p:tav>
                                        <p:tav tm="100000">
                                          <p:val>
                                            <p:strVal val="#ppt_x"/>
                                          </p:val>
                                        </p:tav>
                                      </p:tavLst>
                                    </p:anim>
                                    <p:anim calcmode="lin" valueType="num">
                                      <p:cBhvr>
                                        <p:cTn id="23" dur="5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anim calcmode="lin" valueType="num">
                                      <p:cBhvr>
                                        <p:cTn id="29" dur="500" fill="hold"/>
                                        <p:tgtEl>
                                          <p:spTgt spid="12"/>
                                        </p:tgtEl>
                                        <p:attrNameLst>
                                          <p:attrName>ppt_x</p:attrName>
                                        </p:attrNameLst>
                                      </p:cBhvr>
                                      <p:tavLst>
                                        <p:tav tm="0">
                                          <p:val>
                                            <p:strVal val="#ppt_x"/>
                                          </p:val>
                                        </p:tav>
                                        <p:tav tm="100000">
                                          <p:val>
                                            <p:strVal val="#ppt_x"/>
                                          </p:val>
                                        </p:tav>
                                      </p:tavLst>
                                    </p:anim>
                                    <p:anim calcmode="lin" valueType="num">
                                      <p:cBhvr>
                                        <p:cTn id="30" dur="5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3"/>
          <p:cNvSpPr txBox="1">
            <a:spLocks noGrp="1"/>
          </p:cNvSpPr>
          <p:nvPr>
            <p:ph type="title"/>
          </p:nvPr>
        </p:nvSpPr>
        <p:spPr>
          <a:xfrm>
            <a:off x="635479" y="330621"/>
            <a:ext cx="10921042" cy="82531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1238F"/>
              </a:buClr>
              <a:buSzPts val="4000"/>
              <a:buFont typeface="Quattrocento Sans" panose="020B0502050000020003"/>
              <a:buNone/>
            </a:pP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Viết</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các</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biểu</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thức</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đại</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số</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quan</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hệ</a:t>
            </a:r>
            <a:endParaRPr dirty="0">
              <a:latin typeface="Segoe UI" panose="020B0502040204020203" pitchFamily="34" charset="0"/>
              <a:cs typeface="Segoe UI" panose="020B0502040204020203" pitchFamily="34" charset="0"/>
            </a:endParaRPr>
          </a:p>
        </p:txBody>
      </p:sp>
      <p:sp>
        <p:nvSpPr>
          <p:cNvPr id="123" name="Google Shape;123;p3"/>
          <p:cNvSpPr txBox="1">
            <a:spLocks noGrp="1"/>
          </p:cNvSpPr>
          <p:nvPr>
            <p:ph type="sldNum" idx="12"/>
          </p:nvPr>
        </p:nvSpPr>
        <p:spPr>
          <a:xfrm>
            <a:off x="4724400" y="6527379"/>
            <a:ext cx="2743200" cy="330621"/>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vi-VN" sz="1600" b="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fld>
            <a:endParaRPr sz="16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endParaRPr>
          </a:p>
        </p:txBody>
      </p:sp>
      <p:pic>
        <p:nvPicPr>
          <p:cNvPr id="124" name="Google Shape;124;p3"/>
          <p:cNvPicPr preferRelativeResize="0"/>
          <p:nvPr/>
        </p:nvPicPr>
        <p:blipFill rotWithShape="1">
          <a:blip r:embed="rId1"/>
          <a:srcRect/>
          <a:stretch>
            <a:fillRect/>
          </a:stretch>
        </p:blipFill>
        <p:spPr>
          <a:xfrm>
            <a:off x="9911750" y="4651893"/>
            <a:ext cx="1900257" cy="1869558"/>
          </a:xfrm>
          <a:prstGeom prst="rect">
            <a:avLst/>
          </a:prstGeom>
          <a:noFill/>
          <a:ln>
            <a:noFill/>
          </a:ln>
        </p:spPr>
      </p:pic>
      <p:sp>
        <p:nvSpPr>
          <p:cNvPr id="4" name="TextBox 3"/>
          <p:cNvSpPr txBox="1"/>
          <p:nvPr/>
        </p:nvSpPr>
        <p:spPr>
          <a:xfrm>
            <a:off x="635479" y="3233435"/>
            <a:ext cx="10275232" cy="369332"/>
          </a:xfrm>
          <a:prstGeom prst="rect">
            <a:avLst/>
          </a:prstGeom>
          <a:noFill/>
        </p:spPr>
        <p:txBody>
          <a:bodyPr wrap="square">
            <a:spAutoFit/>
          </a:bodyPr>
          <a:lstStyle/>
          <a:p>
            <a:pPr algn="just"/>
            <a:r>
              <a:rPr lang="en-US" sz="1800" b="1" dirty="0">
                <a:solidFill>
                  <a:srgbClr val="FF0000"/>
                </a:solidFill>
                <a:latin typeface="Segoe UI" panose="020B0502040204020203" pitchFamily="34" charset="0"/>
                <a:cs typeface="Segoe UI" panose="020B0502040204020203" pitchFamily="34" charset="0"/>
              </a:rPr>
              <a:t>4. </a:t>
            </a:r>
            <a:r>
              <a:rPr lang="en-US" sz="1800" b="1" dirty="0" err="1">
                <a:solidFill>
                  <a:srgbClr val="FF0000"/>
                </a:solidFill>
                <a:latin typeface="Segoe UI" panose="020B0502040204020203" pitchFamily="34" charset="0"/>
                <a:cs typeface="Segoe UI" panose="020B0502040204020203" pitchFamily="34" charset="0"/>
              </a:rPr>
              <a:t>Tìm</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các</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sinh</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viên</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nam</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có</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làm</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chung</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đề</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tài</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với</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các</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sinh</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viên</a:t>
            </a:r>
            <a:r>
              <a:rPr lang="en-US" sz="1800" b="1" dirty="0">
                <a:solidFill>
                  <a:srgbClr val="FF0000"/>
                </a:solidFill>
                <a:latin typeface="Segoe UI" panose="020B0502040204020203" pitchFamily="34" charset="0"/>
                <a:cs typeface="Segoe UI" panose="020B0502040204020203" pitchFamily="34" charset="0"/>
              </a:rPr>
              <a:t> ‘nu’ (</a:t>
            </a:r>
            <a:r>
              <a:rPr lang="en-US" sz="1800" b="1" dirty="0" err="1">
                <a:solidFill>
                  <a:srgbClr val="FF0000"/>
                </a:solidFill>
                <a:latin typeface="Segoe UI" panose="020B0502040204020203" pitchFamily="34" charset="0"/>
                <a:cs typeface="Segoe UI" panose="020B0502040204020203" pitchFamily="34" charset="0"/>
              </a:rPr>
              <a:t>MaSV</a:t>
            </a:r>
            <a:r>
              <a:rPr lang="en-US" sz="1800" b="1" dirty="0">
                <a:solidFill>
                  <a:srgbClr val="FF0000"/>
                </a:solidFill>
                <a:latin typeface="Segoe UI" panose="020B0502040204020203" pitchFamily="34" charset="0"/>
                <a:cs typeface="Segoe UI" panose="020B0502040204020203" pitchFamily="34" charset="0"/>
              </a:rPr>
              <a:t>).</a:t>
            </a:r>
            <a:endParaRPr lang="en-US" sz="1800" b="1" dirty="0">
              <a:solidFill>
                <a:srgbClr val="FF0000"/>
              </a:solidFill>
              <a:latin typeface="Segoe UI" panose="020B0502040204020203" pitchFamily="34" charset="0"/>
              <a:cs typeface="Segoe UI" panose="020B0502040204020203" pitchFamily="34" charset="0"/>
            </a:endParaRPr>
          </a:p>
        </p:txBody>
      </p:sp>
      <p:sp>
        <p:nvSpPr>
          <p:cNvPr id="10" name="TextBox 9"/>
          <p:cNvSpPr txBox="1"/>
          <p:nvPr/>
        </p:nvSpPr>
        <p:spPr>
          <a:xfrm>
            <a:off x="728885" y="1081806"/>
            <a:ext cx="6738715" cy="1881669"/>
          </a:xfrm>
          <a:prstGeom prst="rect">
            <a:avLst/>
          </a:prstGeom>
          <a:noFill/>
          <a:ln w="19050">
            <a:solidFill>
              <a:srgbClr val="00B0F0"/>
            </a:solidFill>
          </a:ln>
        </p:spPr>
        <p:txBody>
          <a:bodyPr wrap="square">
            <a:spAutoFit/>
          </a:bodyPr>
          <a:lstStyle/>
          <a:p>
            <a:pPr algn="just">
              <a:lnSpc>
                <a:spcPct val="150000"/>
              </a:lnSpc>
            </a:pPr>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BÀI TẬP 4:</a:t>
            </a:r>
            <a:r>
              <a:rPr lang="en-US" sz="2000" dirty="0">
                <a:latin typeface="Segoe UI" panose="020B0502040204020203" pitchFamily="34" charset="0"/>
                <a:cs typeface="Segoe UI" panose="020B0502040204020203" pitchFamily="34" charset="0"/>
              </a:rPr>
              <a:t> </a:t>
            </a:r>
            <a:r>
              <a:rPr lang="vi-VN"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Cho lược đồ cơ sở dữ liệu quan hệ sau: </a:t>
            </a:r>
            <a:endParaRPr lang="en-US" sz="2000" b="1" dirty="0">
              <a:latin typeface="Segoe UI" panose="020B0502040204020203" pitchFamily="34" charset="0"/>
              <a:cs typeface="Segoe UI" panose="020B0502040204020203" pitchFamily="34" charset="0"/>
            </a:endParaRPr>
          </a:p>
          <a:p>
            <a:pPr algn="just">
              <a:lnSpc>
                <a:spcPct val="150000"/>
              </a:lnSpc>
            </a:pPr>
            <a:r>
              <a:rPr lang="en-US" sz="2000" b="1" dirty="0">
                <a:latin typeface="Segoe UI" panose="020B0502040204020203" pitchFamily="34" charset="0"/>
                <a:cs typeface="Segoe UI" panose="020B0502040204020203" pitchFamily="34" charset="0"/>
              </a:rPr>
              <a:t>GIAOVIEN (</a:t>
            </a:r>
            <a:r>
              <a:rPr lang="en-US" sz="2000" b="1" u="sng" dirty="0" err="1">
                <a:latin typeface="Segoe UI" panose="020B0502040204020203" pitchFamily="34" charset="0"/>
                <a:cs typeface="Segoe UI" panose="020B0502040204020203" pitchFamily="34" charset="0"/>
              </a:rPr>
              <a:t>MaGV</a:t>
            </a:r>
            <a:r>
              <a:rPr lang="en-US" sz="2000" b="1" dirty="0">
                <a:latin typeface="Segoe UI" panose="020B0502040204020203" pitchFamily="34" charset="0"/>
                <a:cs typeface="Segoe UI" panose="020B0502040204020203" pitchFamily="34" charset="0"/>
              </a:rPr>
              <a:t>, </a:t>
            </a:r>
            <a:r>
              <a:rPr lang="en-US" sz="2000" b="1" dirty="0" err="1">
                <a:latin typeface="Segoe UI" panose="020B0502040204020203" pitchFamily="34" charset="0"/>
                <a:cs typeface="Segoe UI" panose="020B0502040204020203" pitchFamily="34" charset="0"/>
              </a:rPr>
              <a:t>TenGV</a:t>
            </a:r>
            <a:r>
              <a:rPr lang="en-US" sz="2000" b="1" dirty="0">
                <a:latin typeface="Segoe UI" panose="020B0502040204020203" pitchFamily="34" charset="0"/>
                <a:cs typeface="Segoe UI" panose="020B0502040204020203" pitchFamily="34" charset="0"/>
              </a:rPr>
              <a:t>, </a:t>
            </a:r>
            <a:r>
              <a:rPr lang="en-US" sz="2000" b="1" dirty="0" err="1">
                <a:latin typeface="Segoe UI" panose="020B0502040204020203" pitchFamily="34" charset="0"/>
                <a:cs typeface="Segoe UI" panose="020B0502040204020203" pitchFamily="34" charset="0"/>
              </a:rPr>
              <a:t>Ngsinh</a:t>
            </a:r>
            <a:r>
              <a:rPr lang="en-US" sz="2000" b="1" dirty="0">
                <a:latin typeface="Segoe UI" panose="020B0502040204020203" pitchFamily="34" charset="0"/>
                <a:cs typeface="Segoe UI" panose="020B0502040204020203" pitchFamily="34" charset="0"/>
              </a:rPr>
              <a:t>, </a:t>
            </a:r>
            <a:r>
              <a:rPr lang="en-US" sz="2000" b="1" dirty="0" err="1">
                <a:latin typeface="Segoe UI" panose="020B0502040204020203" pitchFamily="34" charset="0"/>
                <a:cs typeface="Segoe UI" panose="020B0502040204020203" pitchFamily="34" charset="0"/>
              </a:rPr>
              <a:t>Diachi</a:t>
            </a:r>
            <a:r>
              <a:rPr lang="en-US" sz="2000" b="1" dirty="0">
                <a:latin typeface="Segoe UI" panose="020B0502040204020203" pitchFamily="34" charset="0"/>
                <a:cs typeface="Segoe UI" panose="020B0502040204020203" pitchFamily="34" charset="0"/>
              </a:rPr>
              <a:t>, </a:t>
            </a:r>
            <a:r>
              <a:rPr lang="en-US" sz="2000" b="1" dirty="0" err="1">
                <a:latin typeface="Segoe UI" panose="020B0502040204020203" pitchFamily="34" charset="0"/>
                <a:cs typeface="Segoe UI" panose="020B0502040204020203" pitchFamily="34" charset="0"/>
              </a:rPr>
              <a:t>NgVl</a:t>
            </a:r>
            <a:r>
              <a:rPr lang="en-US" sz="2000" b="1" dirty="0">
                <a:latin typeface="Segoe UI" panose="020B0502040204020203" pitchFamily="34" charset="0"/>
                <a:cs typeface="Segoe UI" panose="020B0502040204020203" pitchFamily="34" charset="0"/>
              </a:rPr>
              <a:t>, </a:t>
            </a:r>
            <a:r>
              <a:rPr lang="en-US" sz="2000" b="1" dirty="0" err="1">
                <a:latin typeface="Segoe UI" panose="020B0502040204020203" pitchFamily="34" charset="0"/>
                <a:cs typeface="Segoe UI" panose="020B0502040204020203" pitchFamily="34" charset="0"/>
              </a:rPr>
              <a:t>SoDT</a:t>
            </a:r>
            <a:r>
              <a:rPr lang="en-US" sz="2000" b="1" dirty="0">
                <a:latin typeface="Segoe UI" panose="020B0502040204020203" pitchFamily="34" charset="0"/>
                <a:cs typeface="Segoe UI" panose="020B0502040204020203" pitchFamily="34" charset="0"/>
              </a:rPr>
              <a:t>)</a:t>
            </a:r>
            <a:endParaRPr lang="en-US" sz="2000" b="1" dirty="0">
              <a:latin typeface="Segoe UI" panose="020B0502040204020203" pitchFamily="34" charset="0"/>
              <a:cs typeface="Segoe UI" panose="020B0502040204020203" pitchFamily="34" charset="0"/>
            </a:endParaRPr>
          </a:p>
          <a:p>
            <a:pPr algn="just">
              <a:lnSpc>
                <a:spcPct val="150000"/>
              </a:lnSpc>
            </a:pPr>
            <a:r>
              <a:rPr lang="en-US" sz="2000" b="1" dirty="0">
                <a:latin typeface="Segoe UI" panose="020B0502040204020203" pitchFamily="34" charset="0"/>
                <a:cs typeface="Segoe UI" panose="020B0502040204020203" pitchFamily="34" charset="0"/>
              </a:rPr>
              <a:t>DETAI (</a:t>
            </a:r>
            <a:r>
              <a:rPr lang="en-US" sz="2000" b="1" u="sng" dirty="0" err="1">
                <a:latin typeface="Segoe UI" panose="020B0502040204020203" pitchFamily="34" charset="0"/>
                <a:cs typeface="Segoe UI" panose="020B0502040204020203" pitchFamily="34" charset="0"/>
              </a:rPr>
              <a:t>MaDT</a:t>
            </a:r>
            <a:r>
              <a:rPr lang="en-US" sz="2000" b="1" dirty="0">
                <a:latin typeface="Segoe UI" panose="020B0502040204020203" pitchFamily="34" charset="0"/>
                <a:cs typeface="Segoe UI" panose="020B0502040204020203" pitchFamily="34" charset="0"/>
              </a:rPr>
              <a:t>, </a:t>
            </a:r>
            <a:r>
              <a:rPr lang="en-US" sz="2000" b="1" dirty="0" err="1">
                <a:latin typeface="Segoe UI" panose="020B0502040204020203" pitchFamily="34" charset="0"/>
                <a:cs typeface="Segoe UI" panose="020B0502040204020203" pitchFamily="34" charset="0"/>
              </a:rPr>
              <a:t>TenDT</a:t>
            </a:r>
            <a:r>
              <a:rPr lang="en-US" sz="2000" b="1" dirty="0">
                <a:latin typeface="Segoe UI" panose="020B0502040204020203" pitchFamily="34" charset="0"/>
                <a:cs typeface="Segoe UI" panose="020B0502040204020203" pitchFamily="34" charset="0"/>
              </a:rPr>
              <a:t>, </a:t>
            </a:r>
            <a:r>
              <a:rPr lang="en-US" sz="2000" b="1" dirty="0" err="1">
                <a:latin typeface="Segoe UI" panose="020B0502040204020203" pitchFamily="34" charset="0"/>
                <a:cs typeface="Segoe UI" panose="020B0502040204020203" pitchFamily="34" charset="0"/>
              </a:rPr>
              <a:t>NgBD</a:t>
            </a:r>
            <a:r>
              <a:rPr lang="en-US" sz="2000" b="1" dirty="0">
                <a:latin typeface="Segoe UI" panose="020B0502040204020203" pitchFamily="34" charset="0"/>
                <a:cs typeface="Segoe UI" panose="020B0502040204020203" pitchFamily="34" charset="0"/>
              </a:rPr>
              <a:t>, </a:t>
            </a:r>
            <a:r>
              <a:rPr lang="en-US" sz="2000" b="1" dirty="0" err="1">
                <a:latin typeface="Segoe UI" panose="020B0502040204020203" pitchFamily="34" charset="0"/>
                <a:cs typeface="Segoe UI" panose="020B0502040204020203" pitchFamily="34" charset="0"/>
              </a:rPr>
              <a:t>NgKT</a:t>
            </a:r>
            <a:r>
              <a:rPr lang="en-US" sz="2000" b="1" dirty="0">
                <a:latin typeface="Segoe UI" panose="020B0502040204020203" pitchFamily="34" charset="0"/>
                <a:cs typeface="Segoe UI" panose="020B0502040204020203" pitchFamily="34" charset="0"/>
              </a:rPr>
              <a:t>, </a:t>
            </a:r>
            <a:r>
              <a:rPr lang="en-US" sz="2000" b="1" dirty="0" err="1">
                <a:latin typeface="Segoe UI" panose="020B0502040204020203" pitchFamily="34" charset="0"/>
                <a:cs typeface="Segoe UI" panose="020B0502040204020203" pitchFamily="34" charset="0"/>
              </a:rPr>
              <a:t>MaGV</a:t>
            </a:r>
            <a:r>
              <a:rPr lang="en-US" sz="2000" b="1" dirty="0">
                <a:latin typeface="Segoe UI" panose="020B0502040204020203" pitchFamily="34" charset="0"/>
                <a:cs typeface="Segoe UI" panose="020B0502040204020203" pitchFamily="34" charset="0"/>
              </a:rPr>
              <a:t>)</a:t>
            </a:r>
            <a:endParaRPr lang="en-US" sz="2000" b="1" dirty="0">
              <a:latin typeface="Segoe UI" panose="020B0502040204020203" pitchFamily="34" charset="0"/>
              <a:cs typeface="Segoe UI" panose="020B0502040204020203" pitchFamily="34" charset="0"/>
            </a:endParaRPr>
          </a:p>
          <a:p>
            <a:pPr algn="just">
              <a:lnSpc>
                <a:spcPct val="150000"/>
              </a:lnSpc>
            </a:pPr>
            <a:r>
              <a:rPr lang="en-US" sz="2000" b="1" dirty="0">
                <a:latin typeface="Segoe UI" panose="020B0502040204020203" pitchFamily="34" charset="0"/>
                <a:cs typeface="Segoe UI" panose="020B0502040204020203" pitchFamily="34" charset="0"/>
              </a:rPr>
              <a:t>SINHVIEN (</a:t>
            </a:r>
            <a:r>
              <a:rPr lang="en-US" sz="2000" b="1" u="sng" dirty="0" err="1">
                <a:latin typeface="Segoe UI" panose="020B0502040204020203" pitchFamily="34" charset="0"/>
                <a:cs typeface="Segoe UI" panose="020B0502040204020203" pitchFamily="34" charset="0"/>
              </a:rPr>
              <a:t>MaSV</a:t>
            </a:r>
            <a:r>
              <a:rPr lang="en-US" sz="2000" b="1" dirty="0">
                <a:latin typeface="Segoe UI" panose="020B0502040204020203" pitchFamily="34" charset="0"/>
                <a:cs typeface="Segoe UI" panose="020B0502040204020203" pitchFamily="34" charset="0"/>
              </a:rPr>
              <a:t>, </a:t>
            </a:r>
            <a:r>
              <a:rPr lang="en-US" sz="2000" b="1" dirty="0" err="1">
                <a:latin typeface="Segoe UI" panose="020B0502040204020203" pitchFamily="34" charset="0"/>
                <a:cs typeface="Segoe UI" panose="020B0502040204020203" pitchFamily="34" charset="0"/>
              </a:rPr>
              <a:t>TenSV</a:t>
            </a:r>
            <a:r>
              <a:rPr lang="en-US" sz="2000" b="1" dirty="0">
                <a:latin typeface="Segoe UI" panose="020B0502040204020203" pitchFamily="34" charset="0"/>
                <a:cs typeface="Segoe UI" panose="020B0502040204020203" pitchFamily="34" charset="0"/>
              </a:rPr>
              <a:t>, </a:t>
            </a:r>
            <a:r>
              <a:rPr lang="en-US" sz="2000" b="1" dirty="0" err="1">
                <a:latin typeface="Segoe UI" panose="020B0502040204020203" pitchFamily="34" charset="0"/>
                <a:cs typeface="Segoe UI" panose="020B0502040204020203" pitchFamily="34" charset="0"/>
              </a:rPr>
              <a:t>Ngsinh</a:t>
            </a:r>
            <a:r>
              <a:rPr lang="en-US" sz="2000" b="1" dirty="0">
                <a:latin typeface="Segoe UI" panose="020B0502040204020203" pitchFamily="34" charset="0"/>
                <a:cs typeface="Segoe UI" panose="020B0502040204020203" pitchFamily="34" charset="0"/>
              </a:rPr>
              <a:t>, </a:t>
            </a:r>
            <a:r>
              <a:rPr lang="en-US" sz="2000" b="1" dirty="0" err="1">
                <a:latin typeface="Segoe UI" panose="020B0502040204020203" pitchFamily="34" charset="0"/>
                <a:cs typeface="Segoe UI" panose="020B0502040204020203" pitchFamily="34" charset="0"/>
              </a:rPr>
              <a:t>Gioitinh</a:t>
            </a:r>
            <a:r>
              <a:rPr lang="en-US" sz="2000" b="1" dirty="0">
                <a:latin typeface="Segoe UI" panose="020B0502040204020203" pitchFamily="34" charset="0"/>
                <a:cs typeface="Segoe UI" panose="020B0502040204020203" pitchFamily="34" charset="0"/>
              </a:rPr>
              <a:t>, </a:t>
            </a:r>
            <a:r>
              <a:rPr lang="en-US" sz="2000" b="1" dirty="0" err="1">
                <a:latin typeface="Segoe UI" panose="020B0502040204020203" pitchFamily="34" charset="0"/>
                <a:cs typeface="Segoe UI" panose="020B0502040204020203" pitchFamily="34" charset="0"/>
              </a:rPr>
              <a:t>MaDT</a:t>
            </a:r>
            <a:r>
              <a:rPr lang="en-US" sz="2000" b="1" dirty="0">
                <a:latin typeface="Segoe UI" panose="020B0502040204020203" pitchFamily="34" charset="0"/>
                <a:cs typeface="Segoe UI" panose="020B0502040204020203" pitchFamily="34" charset="0"/>
              </a:rPr>
              <a:t>)</a:t>
            </a:r>
            <a:endParaRPr lang="en-US" sz="2000" b="1" dirty="0">
              <a:latin typeface="Segoe UI" panose="020B0502040204020203" pitchFamily="34" charset="0"/>
              <a:cs typeface="Segoe UI" panose="020B0502040204020203" pitchFamily="34" charset="0"/>
            </a:endParaRPr>
          </a:p>
        </p:txBody>
      </p:sp>
      <p:graphicFrame>
        <p:nvGraphicFramePr>
          <p:cNvPr id="2" name="Object 1"/>
          <p:cNvGraphicFramePr>
            <a:graphicFrameLocks noChangeAspect="1"/>
          </p:cNvGraphicFramePr>
          <p:nvPr/>
        </p:nvGraphicFramePr>
        <p:xfrm>
          <a:off x="728885" y="3861069"/>
          <a:ext cx="4981575" cy="479425"/>
        </p:xfrm>
        <a:graphic>
          <a:graphicData uri="http://schemas.openxmlformats.org/presentationml/2006/ole">
            <mc:AlternateContent xmlns:mc="http://schemas.openxmlformats.org/markup-compatibility/2006">
              <mc:Choice xmlns:v="urn:schemas-microsoft-com:vml" Requires="v">
                <p:oleObj spid="_x0000_s0" name="Equation" r:id="rId2" imgW="82296000" imgH="7924800" progId="Equation.DSMT4">
                  <p:embed/>
                </p:oleObj>
              </mc:Choice>
              <mc:Fallback>
                <p:oleObj name="Equation" r:id="rId2" imgW="82296000" imgH="7924800" progId="Equation.DSMT4">
                  <p:embed/>
                  <p:pic>
                    <p:nvPicPr>
                      <p:cNvPr id="0" name="Object 4"/>
                      <p:cNvPicPr/>
                      <p:nvPr/>
                    </p:nvPicPr>
                    <p:blipFill>
                      <a:blip r:embed="rId3"/>
                      <a:stretch>
                        <a:fillRect/>
                      </a:stretch>
                    </p:blipFill>
                    <p:spPr>
                      <a:xfrm>
                        <a:off x="728885" y="3861069"/>
                        <a:ext cx="4981575" cy="479425"/>
                      </a:xfrm>
                      <a:prstGeom prst="rect">
                        <a:avLst/>
                      </a:prstGeom>
                    </p:spPr>
                  </p:pic>
                </p:oleObj>
              </mc:Fallback>
            </mc:AlternateContent>
          </a:graphicData>
        </a:graphic>
      </p:graphicFrame>
      <p:graphicFrame>
        <p:nvGraphicFramePr>
          <p:cNvPr id="3" name="Object 2"/>
          <p:cNvGraphicFramePr>
            <a:graphicFrameLocks noChangeAspect="1"/>
          </p:cNvGraphicFramePr>
          <p:nvPr/>
        </p:nvGraphicFramePr>
        <p:xfrm>
          <a:off x="728885" y="4534169"/>
          <a:ext cx="5167313" cy="481013"/>
        </p:xfrm>
        <a:graphic>
          <a:graphicData uri="http://schemas.openxmlformats.org/presentationml/2006/ole">
            <mc:AlternateContent xmlns:mc="http://schemas.openxmlformats.org/markup-compatibility/2006">
              <mc:Choice xmlns:v="urn:schemas-microsoft-com:vml" Requires="v">
                <p:oleObj spid="_x0000_s5" name="Equation" r:id="rId4" imgW="85344000" imgH="7924800" progId="Equation.DSMT4">
                  <p:embed/>
                </p:oleObj>
              </mc:Choice>
              <mc:Fallback>
                <p:oleObj name="Equation" r:id="rId4" imgW="85344000" imgH="7924800" progId="Equation.DSMT4">
                  <p:embed/>
                  <p:pic>
                    <p:nvPicPr>
                      <p:cNvPr id="0" name="Object 5"/>
                      <p:cNvPicPr/>
                      <p:nvPr/>
                    </p:nvPicPr>
                    <p:blipFill>
                      <a:blip r:embed="rId5"/>
                      <a:stretch>
                        <a:fillRect/>
                      </a:stretch>
                    </p:blipFill>
                    <p:spPr>
                      <a:xfrm>
                        <a:off x="728885" y="4534169"/>
                        <a:ext cx="5167313" cy="481013"/>
                      </a:xfrm>
                      <a:prstGeom prst="rect">
                        <a:avLst/>
                      </a:prstGeom>
                    </p:spPr>
                  </p:pic>
                </p:oleObj>
              </mc:Fallback>
            </mc:AlternateContent>
          </a:graphicData>
        </a:graphic>
      </p:graphicFrame>
      <p:grpSp>
        <p:nvGrpSpPr>
          <p:cNvPr id="7" name="Group 6"/>
          <p:cNvGrpSpPr/>
          <p:nvPr/>
        </p:nvGrpSpPr>
        <p:grpSpPr>
          <a:xfrm>
            <a:off x="728885" y="5069977"/>
            <a:ext cx="3136471" cy="610285"/>
            <a:chOff x="728885" y="5233970"/>
            <a:chExt cx="3136471" cy="610285"/>
          </a:xfrm>
        </p:grpSpPr>
        <p:graphicFrame>
          <p:nvGraphicFramePr>
            <p:cNvPr id="12" name="Object 11"/>
            <p:cNvGraphicFramePr>
              <a:graphicFrameLocks noChangeAspect="1"/>
            </p:cNvGraphicFramePr>
            <p:nvPr/>
          </p:nvGraphicFramePr>
          <p:xfrm>
            <a:off x="728885" y="5364775"/>
            <a:ext cx="3136471" cy="479480"/>
          </p:xfrm>
          <a:graphic>
            <a:graphicData uri="http://schemas.openxmlformats.org/presentationml/2006/ole">
              <mc:AlternateContent xmlns:mc="http://schemas.openxmlformats.org/markup-compatibility/2006">
                <mc:Choice xmlns:v="urn:schemas-microsoft-com:vml" Requires="v">
                  <p:oleObj spid="_x0000_s6" name="Equation" r:id="rId6" imgW="47853600" imgH="7315200" progId="Equation.DSMT4">
                    <p:embed/>
                  </p:oleObj>
                </mc:Choice>
                <mc:Fallback>
                  <p:oleObj name="Equation" r:id="rId6" imgW="47853600" imgH="7315200" progId="Equation.DSMT4">
                    <p:embed/>
                    <p:pic>
                      <p:nvPicPr>
                        <p:cNvPr id="0" name="Object 7"/>
                        <p:cNvPicPr/>
                        <p:nvPr/>
                      </p:nvPicPr>
                      <p:blipFill>
                        <a:blip r:embed="rId7"/>
                        <a:stretch>
                          <a:fillRect/>
                        </a:stretch>
                      </p:blipFill>
                      <p:spPr>
                        <a:xfrm>
                          <a:off x="728885" y="5364775"/>
                          <a:ext cx="3136471" cy="479480"/>
                        </a:xfrm>
                        <a:prstGeom prst="rect">
                          <a:avLst/>
                        </a:prstGeom>
                      </p:spPr>
                    </p:pic>
                  </p:oleObj>
                </mc:Fallback>
              </mc:AlternateContent>
            </a:graphicData>
          </a:graphic>
        </p:graphicFrame>
        <p:sp>
          <p:nvSpPr>
            <p:cNvPr id="13" name="TextBox 12"/>
            <p:cNvSpPr txBox="1"/>
            <p:nvPr/>
          </p:nvSpPr>
          <p:spPr>
            <a:xfrm>
              <a:off x="2774690" y="5233970"/>
              <a:ext cx="589408" cy="261610"/>
            </a:xfrm>
            <a:prstGeom prst="rect">
              <a:avLst/>
            </a:prstGeom>
            <a:noFill/>
          </p:spPr>
          <p:txBody>
            <a:bodyPr wrap="square">
              <a:spAutoFit/>
            </a:bodyPr>
            <a:lstStyle/>
            <a:p>
              <a:r>
                <a:rPr lang="en-US" sz="1100" dirty="0" err="1">
                  <a:latin typeface="Segoe UI" panose="020B0502040204020203" pitchFamily="34" charset="0"/>
                  <a:cs typeface="Segoe UI" panose="020B0502040204020203" pitchFamily="34" charset="0"/>
                </a:rPr>
                <a:t>MaDT</a:t>
              </a:r>
              <a:endParaRPr lang="en-US" sz="1100" dirty="0">
                <a:latin typeface="Segoe UI" panose="020B0502040204020203" pitchFamily="34" charset="0"/>
                <a:cs typeface="Segoe UI" panose="020B0502040204020203" pitchFamily="34" charset="0"/>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anim calcmode="lin" valueType="num">
                                      <p:cBhvr>
                                        <p:cTn id="15" dur="500" fill="hold"/>
                                        <p:tgtEl>
                                          <p:spTgt spid="3"/>
                                        </p:tgtEl>
                                        <p:attrNameLst>
                                          <p:attrName>ppt_x</p:attrName>
                                        </p:attrNameLst>
                                      </p:cBhvr>
                                      <p:tavLst>
                                        <p:tav tm="0">
                                          <p:val>
                                            <p:strVal val="#ppt_x"/>
                                          </p:val>
                                        </p:tav>
                                        <p:tav tm="100000">
                                          <p:val>
                                            <p:strVal val="#ppt_x"/>
                                          </p:val>
                                        </p:tav>
                                      </p:tavLst>
                                    </p:anim>
                                    <p:anim calcmode="lin" valueType="num">
                                      <p:cBhvr>
                                        <p:cTn id="16" dur="5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anim calcmode="lin" valueType="num">
                                      <p:cBhvr>
                                        <p:cTn id="22" dur="500" fill="hold"/>
                                        <p:tgtEl>
                                          <p:spTgt spid="7"/>
                                        </p:tgtEl>
                                        <p:attrNameLst>
                                          <p:attrName>ppt_x</p:attrName>
                                        </p:attrNameLst>
                                      </p:cBhvr>
                                      <p:tavLst>
                                        <p:tav tm="0">
                                          <p:val>
                                            <p:strVal val="#ppt_x"/>
                                          </p:val>
                                        </p:tav>
                                        <p:tav tm="100000">
                                          <p:val>
                                            <p:strVal val="#ppt_x"/>
                                          </p:val>
                                        </p:tav>
                                      </p:tavLst>
                                    </p:anim>
                                    <p:anim calcmode="lin" valueType="num">
                                      <p:cBhvr>
                                        <p:cTn id="23"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3"/>
          <p:cNvSpPr txBox="1">
            <a:spLocks noGrp="1"/>
          </p:cNvSpPr>
          <p:nvPr>
            <p:ph type="title"/>
          </p:nvPr>
        </p:nvSpPr>
        <p:spPr>
          <a:xfrm>
            <a:off x="635479" y="330621"/>
            <a:ext cx="10921042" cy="82531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1238F"/>
              </a:buClr>
              <a:buSzPts val="4000"/>
              <a:buFont typeface="Quattrocento Sans" panose="020B0502050000020003"/>
              <a:buNone/>
            </a:pP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Viết</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các</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biểu</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thức</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đại</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số</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quan</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hệ</a:t>
            </a:r>
            <a:endParaRPr dirty="0">
              <a:latin typeface="Segoe UI" panose="020B0502040204020203" pitchFamily="34" charset="0"/>
              <a:cs typeface="Segoe UI" panose="020B0502040204020203" pitchFamily="34" charset="0"/>
            </a:endParaRPr>
          </a:p>
        </p:txBody>
      </p:sp>
      <p:sp>
        <p:nvSpPr>
          <p:cNvPr id="123" name="Google Shape;123;p3"/>
          <p:cNvSpPr txBox="1">
            <a:spLocks noGrp="1"/>
          </p:cNvSpPr>
          <p:nvPr>
            <p:ph type="sldNum" idx="12"/>
          </p:nvPr>
        </p:nvSpPr>
        <p:spPr>
          <a:xfrm>
            <a:off x="4724400" y="6527379"/>
            <a:ext cx="2743200" cy="330621"/>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vi-VN" sz="1600" b="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fld>
            <a:endParaRPr sz="16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endParaRPr>
          </a:p>
        </p:txBody>
      </p:sp>
      <p:pic>
        <p:nvPicPr>
          <p:cNvPr id="124" name="Google Shape;124;p3"/>
          <p:cNvPicPr preferRelativeResize="0"/>
          <p:nvPr/>
        </p:nvPicPr>
        <p:blipFill rotWithShape="1">
          <a:blip r:embed="rId1"/>
          <a:srcRect/>
          <a:stretch>
            <a:fillRect/>
          </a:stretch>
        </p:blipFill>
        <p:spPr>
          <a:xfrm>
            <a:off x="9911750" y="4651893"/>
            <a:ext cx="1900257" cy="1869558"/>
          </a:xfrm>
          <a:prstGeom prst="rect">
            <a:avLst/>
          </a:prstGeom>
          <a:noFill/>
          <a:ln>
            <a:noFill/>
          </a:ln>
        </p:spPr>
      </p:pic>
      <p:sp>
        <p:nvSpPr>
          <p:cNvPr id="4" name="TextBox 3"/>
          <p:cNvSpPr txBox="1"/>
          <p:nvPr/>
        </p:nvSpPr>
        <p:spPr>
          <a:xfrm>
            <a:off x="622866" y="3182746"/>
            <a:ext cx="10580032" cy="369332"/>
          </a:xfrm>
          <a:prstGeom prst="rect">
            <a:avLst/>
          </a:prstGeom>
          <a:noFill/>
        </p:spPr>
        <p:txBody>
          <a:bodyPr wrap="square">
            <a:spAutoFit/>
          </a:bodyPr>
          <a:lstStyle/>
          <a:p>
            <a:pPr algn="just"/>
            <a:r>
              <a:rPr lang="en-US" sz="1800" b="1" dirty="0">
                <a:solidFill>
                  <a:srgbClr val="FF0000"/>
                </a:solidFill>
                <a:latin typeface="Segoe UI" panose="020B0502040204020203" pitchFamily="34" charset="0"/>
                <a:cs typeface="Segoe UI" panose="020B0502040204020203" pitchFamily="34" charset="0"/>
              </a:rPr>
              <a:t>5. In </a:t>
            </a:r>
            <a:r>
              <a:rPr lang="en-US" sz="1800" b="1" dirty="0" err="1">
                <a:solidFill>
                  <a:srgbClr val="FF0000"/>
                </a:solidFill>
                <a:latin typeface="Segoe UI" panose="020B0502040204020203" pitchFamily="34" charset="0"/>
                <a:cs typeface="Segoe UI" panose="020B0502040204020203" pitchFamily="34" charset="0"/>
              </a:rPr>
              <a:t>thông</a:t>
            </a:r>
            <a:r>
              <a:rPr lang="en-US" sz="1800" b="1" dirty="0">
                <a:solidFill>
                  <a:srgbClr val="FF0000"/>
                </a:solidFill>
                <a:latin typeface="Segoe UI" panose="020B0502040204020203" pitchFamily="34" charset="0"/>
                <a:cs typeface="Segoe UI" panose="020B0502040204020203" pitchFamily="34" charset="0"/>
              </a:rPr>
              <a:t> tin </a:t>
            </a:r>
            <a:r>
              <a:rPr lang="en-US" sz="1800" b="1" dirty="0" err="1">
                <a:solidFill>
                  <a:srgbClr val="FF0000"/>
                </a:solidFill>
                <a:latin typeface="Segoe UI" panose="020B0502040204020203" pitchFamily="34" charset="0"/>
                <a:cs typeface="Segoe UI" panose="020B0502040204020203" pitchFamily="34" charset="0"/>
              </a:rPr>
              <a:t>MaDT</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TenDT</a:t>
            </a:r>
            <a:r>
              <a:rPr lang="en-US" sz="1800" b="1" dirty="0">
                <a:solidFill>
                  <a:srgbClr val="FF0000"/>
                </a:solidFill>
                <a:latin typeface="Segoe UI" panose="020B0502040204020203" pitchFamily="34" charset="0"/>
                <a:cs typeface="Segoe UI" panose="020B0502040204020203" pitchFamily="34" charset="0"/>
              </a:rPr>
              <a:t>, SLSV (</a:t>
            </a:r>
            <a:r>
              <a:rPr lang="en-US" sz="1800" b="1" dirty="0" err="1">
                <a:solidFill>
                  <a:srgbClr val="FF0000"/>
                </a:solidFill>
                <a:latin typeface="Segoe UI" panose="020B0502040204020203" pitchFamily="34" charset="0"/>
                <a:cs typeface="Segoe UI" panose="020B0502040204020203" pitchFamily="34" charset="0"/>
              </a:rPr>
              <a:t>số</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lượng</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sinh</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viên</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của</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mỗi</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đề</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tài</a:t>
            </a:r>
            <a:r>
              <a:rPr lang="en-US" sz="1800" b="1" dirty="0">
                <a:solidFill>
                  <a:srgbClr val="FF0000"/>
                </a:solidFill>
                <a:latin typeface="Segoe UI" panose="020B0502040204020203" pitchFamily="34" charset="0"/>
                <a:cs typeface="Segoe UI" panose="020B0502040204020203" pitchFamily="34" charset="0"/>
              </a:rPr>
              <a:t>.</a:t>
            </a:r>
            <a:endParaRPr lang="en-US" sz="1800" b="1" dirty="0">
              <a:solidFill>
                <a:srgbClr val="FF0000"/>
              </a:solidFill>
              <a:latin typeface="Segoe UI" panose="020B0502040204020203" pitchFamily="34" charset="0"/>
              <a:cs typeface="Segoe UI" panose="020B0502040204020203" pitchFamily="34" charset="0"/>
            </a:endParaRPr>
          </a:p>
        </p:txBody>
      </p:sp>
      <p:sp>
        <p:nvSpPr>
          <p:cNvPr id="5" name="TextBox 4"/>
          <p:cNvSpPr txBox="1"/>
          <p:nvPr/>
        </p:nvSpPr>
        <p:spPr>
          <a:xfrm>
            <a:off x="622866" y="4325348"/>
            <a:ext cx="10437342" cy="646331"/>
          </a:xfrm>
          <a:prstGeom prst="rect">
            <a:avLst/>
          </a:prstGeom>
          <a:noFill/>
        </p:spPr>
        <p:txBody>
          <a:bodyPr wrap="square">
            <a:spAutoFit/>
          </a:bodyPr>
          <a:lstStyle/>
          <a:p>
            <a:pPr algn="just"/>
            <a:r>
              <a:rPr lang="en-US" sz="1800" b="1" dirty="0">
                <a:solidFill>
                  <a:srgbClr val="FF0000"/>
                </a:solidFill>
                <a:latin typeface="Segoe UI" panose="020B0502040204020203" pitchFamily="34" charset="0"/>
                <a:cs typeface="Segoe UI" panose="020B0502040204020203" pitchFamily="34" charset="0"/>
              </a:rPr>
              <a:t>6. </a:t>
            </a:r>
            <a:r>
              <a:rPr lang="en-US" sz="1800" b="1" dirty="0" err="1">
                <a:solidFill>
                  <a:srgbClr val="FF0000"/>
                </a:solidFill>
                <a:latin typeface="Segoe UI" panose="020B0502040204020203" pitchFamily="34" charset="0"/>
                <a:cs typeface="Segoe UI" panose="020B0502040204020203" pitchFamily="34" charset="0"/>
              </a:rPr>
              <a:t>Với</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các</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giáo</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viên</a:t>
            </a:r>
            <a:r>
              <a:rPr lang="en-US" sz="1800" b="1" dirty="0">
                <a:solidFill>
                  <a:srgbClr val="FF0000"/>
                </a:solidFill>
                <a:latin typeface="Segoe UI" panose="020B0502040204020203" pitchFamily="34" charset="0"/>
                <a:cs typeface="Segoe UI" panose="020B0502040204020203" pitchFamily="34" charset="0"/>
              </a:rPr>
              <a:t> ở TP.HCM </a:t>
            </a:r>
            <a:r>
              <a:rPr lang="en-US" sz="1800" b="1" dirty="0" err="1">
                <a:solidFill>
                  <a:srgbClr val="FF0000"/>
                </a:solidFill>
                <a:latin typeface="Segoe UI" panose="020B0502040204020203" pitchFamily="34" charset="0"/>
                <a:cs typeface="Segoe UI" panose="020B0502040204020203" pitchFamily="34" charset="0"/>
              </a:rPr>
              <a:t>và</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các</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đề</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tài</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mà</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họ</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hướng</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dẫn</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có</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từ</a:t>
            </a:r>
            <a:r>
              <a:rPr lang="en-US" sz="1800" b="1" dirty="0">
                <a:solidFill>
                  <a:srgbClr val="FF0000"/>
                </a:solidFill>
                <a:latin typeface="Segoe UI" panose="020B0502040204020203" pitchFamily="34" charset="0"/>
                <a:cs typeface="Segoe UI" panose="020B0502040204020203" pitchFamily="34" charset="0"/>
              </a:rPr>
              <a:t> 2 </a:t>
            </a:r>
            <a:r>
              <a:rPr lang="en-US" sz="1800" b="1" dirty="0" err="1">
                <a:solidFill>
                  <a:srgbClr val="FF0000"/>
                </a:solidFill>
                <a:latin typeface="Segoe UI" panose="020B0502040204020203" pitchFamily="34" charset="0"/>
                <a:cs typeface="Segoe UI" panose="020B0502040204020203" pitchFamily="34" charset="0"/>
              </a:rPr>
              <a:t>sinh</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viên</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trở</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lên</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hãy</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cho</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ra</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thống</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kê</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sau</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MaGV</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TenGV</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TenDT</a:t>
            </a:r>
            <a:r>
              <a:rPr lang="en-US" sz="1800" b="1" dirty="0">
                <a:solidFill>
                  <a:srgbClr val="FF0000"/>
                </a:solidFill>
                <a:latin typeface="Segoe UI" panose="020B0502040204020203" pitchFamily="34" charset="0"/>
                <a:cs typeface="Segoe UI" panose="020B0502040204020203" pitchFamily="34" charset="0"/>
              </a:rPr>
              <a:t>, SLSV (</a:t>
            </a:r>
            <a:r>
              <a:rPr lang="en-US" sz="1800" b="1" dirty="0" err="1">
                <a:solidFill>
                  <a:srgbClr val="FF0000"/>
                </a:solidFill>
                <a:latin typeface="Segoe UI" panose="020B0502040204020203" pitchFamily="34" charset="0"/>
                <a:cs typeface="Segoe UI" panose="020B0502040204020203" pitchFamily="34" charset="0"/>
              </a:rPr>
              <a:t>số</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lượng</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sinh</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viên</a:t>
            </a:r>
            <a:r>
              <a:rPr lang="en-US" sz="1800" b="1" dirty="0">
                <a:solidFill>
                  <a:srgbClr val="FF0000"/>
                </a:solidFill>
                <a:latin typeface="Segoe UI" panose="020B0502040204020203" pitchFamily="34" charset="0"/>
                <a:cs typeface="Segoe UI" panose="020B0502040204020203" pitchFamily="34" charset="0"/>
              </a:rPr>
              <a:t>).</a:t>
            </a:r>
            <a:endParaRPr lang="en-US" sz="1800" b="1" dirty="0">
              <a:solidFill>
                <a:srgbClr val="FF0000"/>
              </a:solidFill>
              <a:latin typeface="Segoe UI" panose="020B0502040204020203" pitchFamily="34" charset="0"/>
              <a:cs typeface="Segoe UI" panose="020B0502040204020203" pitchFamily="34" charset="0"/>
            </a:endParaRPr>
          </a:p>
        </p:txBody>
      </p:sp>
      <p:grpSp>
        <p:nvGrpSpPr>
          <p:cNvPr id="16" name="Group 15"/>
          <p:cNvGrpSpPr/>
          <p:nvPr/>
        </p:nvGrpSpPr>
        <p:grpSpPr>
          <a:xfrm>
            <a:off x="695325" y="3631761"/>
            <a:ext cx="8058150" cy="610932"/>
            <a:chOff x="744538" y="3680081"/>
            <a:chExt cx="8058150" cy="610932"/>
          </a:xfrm>
        </p:grpSpPr>
        <p:graphicFrame>
          <p:nvGraphicFramePr>
            <p:cNvPr id="7" name="Object 6"/>
            <p:cNvGraphicFramePr>
              <a:graphicFrameLocks noChangeAspect="1"/>
            </p:cNvGraphicFramePr>
            <p:nvPr/>
          </p:nvGraphicFramePr>
          <p:xfrm>
            <a:off x="744538" y="3857625"/>
            <a:ext cx="8058150" cy="433388"/>
          </p:xfrm>
          <a:graphic>
            <a:graphicData uri="http://schemas.openxmlformats.org/presentationml/2006/ole">
              <mc:AlternateContent xmlns:mc="http://schemas.openxmlformats.org/markup-compatibility/2006">
                <mc:Choice xmlns:v="urn:schemas-microsoft-com:vml" Requires="v">
                  <p:oleObj spid="_x0000_s0" name="Equation" r:id="rId2" imgW="147523200" imgH="7924800" progId="Equation.DSMT4">
                    <p:embed/>
                  </p:oleObj>
                </mc:Choice>
                <mc:Fallback>
                  <p:oleObj name="Equation" r:id="rId2" imgW="147523200" imgH="7924800" progId="Equation.DSMT4">
                    <p:embed/>
                    <p:pic>
                      <p:nvPicPr>
                        <p:cNvPr id="0" name="Object 7"/>
                        <p:cNvPicPr/>
                        <p:nvPr/>
                      </p:nvPicPr>
                      <p:blipFill>
                        <a:blip r:embed="rId3"/>
                        <a:stretch>
                          <a:fillRect/>
                        </a:stretch>
                      </p:blipFill>
                      <p:spPr>
                        <a:xfrm>
                          <a:off x="744538" y="3857625"/>
                          <a:ext cx="8058150" cy="433388"/>
                        </a:xfrm>
                        <a:prstGeom prst="rect">
                          <a:avLst/>
                        </a:prstGeom>
                      </p:spPr>
                    </p:pic>
                  </p:oleObj>
                </mc:Fallback>
              </mc:AlternateContent>
            </a:graphicData>
          </a:graphic>
        </p:graphicFrame>
        <p:sp>
          <p:nvSpPr>
            <p:cNvPr id="8" name="TextBox 7"/>
            <p:cNvSpPr txBox="1"/>
            <p:nvPr/>
          </p:nvSpPr>
          <p:spPr>
            <a:xfrm>
              <a:off x="7353392" y="3680081"/>
              <a:ext cx="589408" cy="276999"/>
            </a:xfrm>
            <a:prstGeom prst="rect">
              <a:avLst/>
            </a:prstGeom>
            <a:noFill/>
          </p:spPr>
          <p:txBody>
            <a:bodyPr wrap="square">
              <a:spAutoFit/>
            </a:bodyPr>
            <a:lstStyle/>
            <a:p>
              <a:r>
                <a:rPr lang="en-US" sz="1200" dirty="0" err="1">
                  <a:latin typeface="Segoe UI" panose="020B0502040204020203" pitchFamily="34" charset="0"/>
                  <a:cs typeface="Segoe UI" panose="020B0502040204020203" pitchFamily="34" charset="0"/>
                </a:rPr>
                <a:t>MaDT</a:t>
              </a:r>
              <a:endParaRPr lang="en-US" sz="1200" dirty="0">
                <a:latin typeface="Segoe UI" panose="020B0502040204020203" pitchFamily="34" charset="0"/>
                <a:cs typeface="Segoe UI" panose="020B0502040204020203" pitchFamily="34" charset="0"/>
              </a:endParaRPr>
            </a:p>
          </p:txBody>
        </p:sp>
      </p:grpSp>
      <p:graphicFrame>
        <p:nvGraphicFramePr>
          <p:cNvPr id="9" name="Object 8"/>
          <p:cNvGraphicFramePr>
            <a:graphicFrameLocks noChangeAspect="1"/>
          </p:cNvGraphicFramePr>
          <p:nvPr/>
        </p:nvGraphicFramePr>
        <p:xfrm>
          <a:off x="680085" y="5608878"/>
          <a:ext cx="7131050" cy="428625"/>
        </p:xfrm>
        <a:graphic>
          <a:graphicData uri="http://schemas.openxmlformats.org/presentationml/2006/ole">
            <mc:AlternateContent xmlns:mc="http://schemas.openxmlformats.org/markup-compatibility/2006">
              <mc:Choice xmlns:v="urn:schemas-microsoft-com:vml" Requires="v">
                <p:oleObj spid="_x0000_s2" name="Equation" r:id="rId4" imgW="132283200" imgH="7924800" progId="Equation.DSMT4">
                  <p:embed/>
                </p:oleObj>
              </mc:Choice>
              <mc:Fallback>
                <p:oleObj name="Equation" r:id="rId4" imgW="132283200" imgH="7924800" progId="Equation.DSMT4">
                  <p:embed/>
                  <p:pic>
                    <p:nvPicPr>
                      <p:cNvPr id="0" name="Object 12"/>
                      <p:cNvPicPr/>
                      <p:nvPr/>
                    </p:nvPicPr>
                    <p:blipFill>
                      <a:blip r:embed="rId5"/>
                      <a:stretch>
                        <a:fillRect/>
                      </a:stretch>
                    </p:blipFill>
                    <p:spPr>
                      <a:xfrm>
                        <a:off x="680085" y="5608878"/>
                        <a:ext cx="7131050" cy="428625"/>
                      </a:xfrm>
                      <a:prstGeom prst="rect">
                        <a:avLst/>
                      </a:prstGeom>
                    </p:spPr>
                  </p:pic>
                </p:oleObj>
              </mc:Fallback>
            </mc:AlternateContent>
          </a:graphicData>
        </a:graphic>
      </p:graphicFrame>
      <p:grpSp>
        <p:nvGrpSpPr>
          <p:cNvPr id="10" name="Group 9"/>
          <p:cNvGrpSpPr/>
          <p:nvPr/>
        </p:nvGrpSpPr>
        <p:grpSpPr>
          <a:xfrm>
            <a:off x="695325" y="4902943"/>
            <a:ext cx="7746675" cy="606641"/>
            <a:chOff x="996187" y="5290454"/>
            <a:chExt cx="7958806" cy="719089"/>
          </a:xfrm>
        </p:grpSpPr>
        <p:sp>
          <p:nvSpPr>
            <p:cNvPr id="11" name="TextBox 10"/>
            <p:cNvSpPr txBox="1"/>
            <p:nvPr/>
          </p:nvSpPr>
          <p:spPr>
            <a:xfrm>
              <a:off x="6677367" y="5297282"/>
              <a:ext cx="705485" cy="328344"/>
            </a:xfrm>
            <a:prstGeom prst="rect">
              <a:avLst/>
            </a:prstGeom>
            <a:noFill/>
          </p:spPr>
          <p:txBody>
            <a:bodyPr wrap="square">
              <a:spAutoFit/>
            </a:bodyPr>
            <a:lstStyle/>
            <a:p>
              <a:r>
                <a:rPr lang="en-US" sz="1200" dirty="0" err="1">
                  <a:latin typeface="Segoe UI" panose="020B0502040204020203" pitchFamily="34" charset="0"/>
                  <a:cs typeface="Segoe UI" panose="020B0502040204020203" pitchFamily="34" charset="0"/>
                </a:rPr>
                <a:t>MaDT</a:t>
              </a:r>
              <a:endParaRPr lang="en-US" sz="1200" dirty="0">
                <a:latin typeface="Segoe UI" panose="020B0502040204020203" pitchFamily="34" charset="0"/>
                <a:cs typeface="Segoe UI" panose="020B0502040204020203" pitchFamily="34" charset="0"/>
              </a:endParaRPr>
            </a:p>
          </p:txBody>
        </p:sp>
        <p:graphicFrame>
          <p:nvGraphicFramePr>
            <p:cNvPr id="12" name="Object 11"/>
            <p:cNvGraphicFramePr>
              <a:graphicFrameLocks noChangeAspect="1"/>
            </p:cNvGraphicFramePr>
            <p:nvPr/>
          </p:nvGraphicFramePr>
          <p:xfrm>
            <a:off x="996187" y="5495823"/>
            <a:ext cx="7958806" cy="513720"/>
          </p:xfrm>
          <a:graphic>
            <a:graphicData uri="http://schemas.openxmlformats.org/presentationml/2006/ole">
              <mc:AlternateContent xmlns:mc="http://schemas.openxmlformats.org/markup-compatibility/2006">
                <mc:Choice xmlns:v="urn:schemas-microsoft-com:vml" Requires="v">
                  <p:oleObj spid="_x0000_s3" name="Equation" r:id="rId6" imgW="117652800" imgH="7315200" progId="Equation.DSMT4">
                    <p:embed/>
                  </p:oleObj>
                </mc:Choice>
                <mc:Fallback>
                  <p:oleObj name="Equation" r:id="rId6" imgW="117652800" imgH="7315200" progId="Equation.DSMT4">
                    <p:embed/>
                    <p:pic>
                      <p:nvPicPr>
                        <p:cNvPr id="0" name="Object 14"/>
                        <p:cNvPicPr/>
                        <p:nvPr/>
                      </p:nvPicPr>
                      <p:blipFill>
                        <a:blip r:embed="rId7"/>
                        <a:stretch>
                          <a:fillRect/>
                        </a:stretch>
                      </p:blipFill>
                      <p:spPr>
                        <a:xfrm>
                          <a:off x="996187" y="5495823"/>
                          <a:ext cx="7958806" cy="513720"/>
                        </a:xfrm>
                        <a:prstGeom prst="rect">
                          <a:avLst/>
                        </a:prstGeom>
                      </p:spPr>
                    </p:pic>
                  </p:oleObj>
                </mc:Fallback>
              </mc:AlternateContent>
            </a:graphicData>
          </a:graphic>
        </p:graphicFrame>
        <p:sp>
          <p:nvSpPr>
            <p:cNvPr id="13" name="TextBox 12"/>
            <p:cNvSpPr txBox="1"/>
            <p:nvPr/>
          </p:nvSpPr>
          <p:spPr>
            <a:xfrm>
              <a:off x="5137553" y="5290454"/>
              <a:ext cx="705485" cy="328344"/>
            </a:xfrm>
            <a:prstGeom prst="rect">
              <a:avLst/>
            </a:prstGeom>
            <a:noFill/>
          </p:spPr>
          <p:txBody>
            <a:bodyPr wrap="square">
              <a:spAutoFit/>
            </a:bodyPr>
            <a:lstStyle/>
            <a:p>
              <a:r>
                <a:rPr lang="en-US" sz="1200" dirty="0" err="1">
                  <a:latin typeface="Segoe UI" panose="020B0502040204020203" pitchFamily="34" charset="0"/>
                  <a:cs typeface="Segoe UI" panose="020B0502040204020203" pitchFamily="34" charset="0"/>
                </a:rPr>
                <a:t>MaGV</a:t>
              </a:r>
              <a:endParaRPr lang="en-US" sz="1200" dirty="0">
                <a:latin typeface="Segoe UI" panose="020B0502040204020203" pitchFamily="34" charset="0"/>
                <a:cs typeface="Segoe UI" panose="020B0502040204020203" pitchFamily="34" charset="0"/>
              </a:endParaRPr>
            </a:p>
          </p:txBody>
        </p:sp>
      </p:grpSp>
      <p:graphicFrame>
        <p:nvGraphicFramePr>
          <p:cNvPr id="14" name="Object 13"/>
          <p:cNvGraphicFramePr>
            <a:graphicFrameLocks noChangeAspect="1"/>
          </p:cNvGraphicFramePr>
          <p:nvPr/>
        </p:nvGraphicFramePr>
        <p:xfrm>
          <a:off x="675545" y="6035935"/>
          <a:ext cx="1283987" cy="416936"/>
        </p:xfrm>
        <a:graphic>
          <a:graphicData uri="http://schemas.openxmlformats.org/presentationml/2006/ole">
            <mc:AlternateContent xmlns:mc="http://schemas.openxmlformats.org/markup-compatibility/2006">
              <mc:Choice xmlns:v="urn:schemas-microsoft-com:vml" Requires="v">
                <p:oleObj spid="_x0000_s6" name="Equation" r:id="rId8" imgW="20726400" imgH="6705600" progId="Equation.DSMT4">
                  <p:embed/>
                </p:oleObj>
              </mc:Choice>
              <mc:Fallback>
                <p:oleObj name="Equation" r:id="rId8" imgW="20726400" imgH="6705600" progId="Equation.DSMT4">
                  <p:embed/>
                  <p:pic>
                    <p:nvPicPr>
                      <p:cNvPr id="0" name="Object 18"/>
                      <p:cNvPicPr/>
                      <p:nvPr/>
                    </p:nvPicPr>
                    <p:blipFill>
                      <a:blip r:embed="rId9"/>
                      <a:stretch>
                        <a:fillRect/>
                      </a:stretch>
                    </p:blipFill>
                    <p:spPr>
                      <a:xfrm>
                        <a:off x="675545" y="6035935"/>
                        <a:ext cx="1283987" cy="416936"/>
                      </a:xfrm>
                      <a:prstGeom prst="rect">
                        <a:avLst/>
                      </a:prstGeom>
                    </p:spPr>
                  </p:pic>
                </p:oleObj>
              </mc:Fallback>
            </mc:AlternateContent>
          </a:graphicData>
        </a:graphic>
      </p:graphicFrame>
      <p:sp>
        <p:nvSpPr>
          <p:cNvPr id="15" name="TextBox 14"/>
          <p:cNvSpPr txBox="1"/>
          <p:nvPr/>
        </p:nvSpPr>
        <p:spPr>
          <a:xfrm>
            <a:off x="728885" y="1081806"/>
            <a:ext cx="6738715" cy="1881669"/>
          </a:xfrm>
          <a:prstGeom prst="rect">
            <a:avLst/>
          </a:prstGeom>
          <a:noFill/>
          <a:ln w="19050">
            <a:solidFill>
              <a:srgbClr val="00B0F0"/>
            </a:solidFill>
          </a:ln>
        </p:spPr>
        <p:txBody>
          <a:bodyPr wrap="square">
            <a:spAutoFit/>
          </a:bodyPr>
          <a:lstStyle/>
          <a:p>
            <a:pPr algn="just">
              <a:lnSpc>
                <a:spcPct val="150000"/>
              </a:lnSpc>
            </a:pPr>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BÀI TẬP 4:</a:t>
            </a:r>
            <a:r>
              <a:rPr lang="en-US" sz="2000" dirty="0">
                <a:latin typeface="Segoe UI" panose="020B0502040204020203" pitchFamily="34" charset="0"/>
                <a:cs typeface="Segoe UI" panose="020B0502040204020203" pitchFamily="34" charset="0"/>
              </a:rPr>
              <a:t> </a:t>
            </a:r>
            <a:r>
              <a:rPr lang="vi-VN"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Cho lược đồ cơ sở dữ liệu quan hệ sau: </a:t>
            </a:r>
            <a:endParaRPr lang="en-US" sz="2000" b="1" dirty="0">
              <a:latin typeface="Segoe UI" panose="020B0502040204020203" pitchFamily="34" charset="0"/>
              <a:cs typeface="Segoe UI" panose="020B0502040204020203" pitchFamily="34" charset="0"/>
            </a:endParaRPr>
          </a:p>
          <a:p>
            <a:pPr algn="just">
              <a:lnSpc>
                <a:spcPct val="150000"/>
              </a:lnSpc>
            </a:pPr>
            <a:r>
              <a:rPr lang="en-US" sz="2000" b="1" dirty="0">
                <a:latin typeface="Segoe UI" panose="020B0502040204020203" pitchFamily="34" charset="0"/>
                <a:cs typeface="Segoe UI" panose="020B0502040204020203" pitchFamily="34" charset="0"/>
              </a:rPr>
              <a:t>GIAOVIEN (</a:t>
            </a:r>
            <a:r>
              <a:rPr lang="en-US" sz="2000" b="1" u="sng" dirty="0" err="1">
                <a:latin typeface="Segoe UI" panose="020B0502040204020203" pitchFamily="34" charset="0"/>
                <a:cs typeface="Segoe UI" panose="020B0502040204020203" pitchFamily="34" charset="0"/>
              </a:rPr>
              <a:t>MaGV</a:t>
            </a:r>
            <a:r>
              <a:rPr lang="en-US" sz="2000" b="1" dirty="0">
                <a:latin typeface="Segoe UI" panose="020B0502040204020203" pitchFamily="34" charset="0"/>
                <a:cs typeface="Segoe UI" panose="020B0502040204020203" pitchFamily="34" charset="0"/>
              </a:rPr>
              <a:t>, </a:t>
            </a:r>
            <a:r>
              <a:rPr lang="en-US" sz="2000" b="1" dirty="0" err="1">
                <a:latin typeface="Segoe UI" panose="020B0502040204020203" pitchFamily="34" charset="0"/>
                <a:cs typeface="Segoe UI" panose="020B0502040204020203" pitchFamily="34" charset="0"/>
              </a:rPr>
              <a:t>TenGV</a:t>
            </a:r>
            <a:r>
              <a:rPr lang="en-US" sz="2000" b="1" dirty="0">
                <a:latin typeface="Segoe UI" panose="020B0502040204020203" pitchFamily="34" charset="0"/>
                <a:cs typeface="Segoe UI" panose="020B0502040204020203" pitchFamily="34" charset="0"/>
              </a:rPr>
              <a:t>, </a:t>
            </a:r>
            <a:r>
              <a:rPr lang="en-US" sz="2000" b="1" dirty="0" err="1">
                <a:latin typeface="Segoe UI" panose="020B0502040204020203" pitchFamily="34" charset="0"/>
                <a:cs typeface="Segoe UI" panose="020B0502040204020203" pitchFamily="34" charset="0"/>
              </a:rPr>
              <a:t>Ngsinh</a:t>
            </a:r>
            <a:r>
              <a:rPr lang="en-US" sz="2000" b="1" dirty="0">
                <a:latin typeface="Segoe UI" panose="020B0502040204020203" pitchFamily="34" charset="0"/>
                <a:cs typeface="Segoe UI" panose="020B0502040204020203" pitchFamily="34" charset="0"/>
              </a:rPr>
              <a:t>, </a:t>
            </a:r>
            <a:r>
              <a:rPr lang="en-US" sz="2000" b="1" dirty="0" err="1">
                <a:latin typeface="Segoe UI" panose="020B0502040204020203" pitchFamily="34" charset="0"/>
                <a:cs typeface="Segoe UI" panose="020B0502040204020203" pitchFamily="34" charset="0"/>
              </a:rPr>
              <a:t>Diachi</a:t>
            </a:r>
            <a:r>
              <a:rPr lang="en-US" sz="2000" b="1" dirty="0">
                <a:latin typeface="Segoe UI" panose="020B0502040204020203" pitchFamily="34" charset="0"/>
                <a:cs typeface="Segoe UI" panose="020B0502040204020203" pitchFamily="34" charset="0"/>
              </a:rPr>
              <a:t>, </a:t>
            </a:r>
            <a:r>
              <a:rPr lang="en-US" sz="2000" b="1" dirty="0" err="1">
                <a:latin typeface="Segoe UI" panose="020B0502040204020203" pitchFamily="34" charset="0"/>
                <a:cs typeface="Segoe UI" panose="020B0502040204020203" pitchFamily="34" charset="0"/>
              </a:rPr>
              <a:t>NgVl</a:t>
            </a:r>
            <a:r>
              <a:rPr lang="en-US" sz="2000" b="1" dirty="0">
                <a:latin typeface="Segoe UI" panose="020B0502040204020203" pitchFamily="34" charset="0"/>
                <a:cs typeface="Segoe UI" panose="020B0502040204020203" pitchFamily="34" charset="0"/>
              </a:rPr>
              <a:t>, </a:t>
            </a:r>
            <a:r>
              <a:rPr lang="en-US" sz="2000" b="1" dirty="0" err="1">
                <a:latin typeface="Segoe UI" panose="020B0502040204020203" pitchFamily="34" charset="0"/>
                <a:cs typeface="Segoe UI" panose="020B0502040204020203" pitchFamily="34" charset="0"/>
              </a:rPr>
              <a:t>SoDT</a:t>
            </a:r>
            <a:r>
              <a:rPr lang="en-US" sz="2000" b="1" dirty="0">
                <a:latin typeface="Segoe UI" panose="020B0502040204020203" pitchFamily="34" charset="0"/>
                <a:cs typeface="Segoe UI" panose="020B0502040204020203" pitchFamily="34" charset="0"/>
              </a:rPr>
              <a:t>)</a:t>
            </a:r>
            <a:endParaRPr lang="en-US" sz="2000" b="1" dirty="0">
              <a:latin typeface="Segoe UI" panose="020B0502040204020203" pitchFamily="34" charset="0"/>
              <a:cs typeface="Segoe UI" panose="020B0502040204020203" pitchFamily="34" charset="0"/>
            </a:endParaRPr>
          </a:p>
          <a:p>
            <a:pPr algn="just">
              <a:lnSpc>
                <a:spcPct val="150000"/>
              </a:lnSpc>
            </a:pPr>
            <a:r>
              <a:rPr lang="en-US" sz="2000" b="1" dirty="0">
                <a:latin typeface="Segoe UI" panose="020B0502040204020203" pitchFamily="34" charset="0"/>
                <a:cs typeface="Segoe UI" panose="020B0502040204020203" pitchFamily="34" charset="0"/>
              </a:rPr>
              <a:t>DETAI (</a:t>
            </a:r>
            <a:r>
              <a:rPr lang="en-US" sz="2000" b="1" u="sng" dirty="0" err="1">
                <a:latin typeface="Segoe UI" panose="020B0502040204020203" pitchFamily="34" charset="0"/>
                <a:cs typeface="Segoe UI" panose="020B0502040204020203" pitchFamily="34" charset="0"/>
              </a:rPr>
              <a:t>MaDT</a:t>
            </a:r>
            <a:r>
              <a:rPr lang="en-US" sz="2000" b="1" dirty="0">
                <a:latin typeface="Segoe UI" panose="020B0502040204020203" pitchFamily="34" charset="0"/>
                <a:cs typeface="Segoe UI" panose="020B0502040204020203" pitchFamily="34" charset="0"/>
              </a:rPr>
              <a:t>, </a:t>
            </a:r>
            <a:r>
              <a:rPr lang="en-US" sz="2000" b="1" dirty="0" err="1">
                <a:latin typeface="Segoe UI" panose="020B0502040204020203" pitchFamily="34" charset="0"/>
                <a:cs typeface="Segoe UI" panose="020B0502040204020203" pitchFamily="34" charset="0"/>
              </a:rPr>
              <a:t>TenDT</a:t>
            </a:r>
            <a:r>
              <a:rPr lang="en-US" sz="2000" b="1" dirty="0">
                <a:latin typeface="Segoe UI" panose="020B0502040204020203" pitchFamily="34" charset="0"/>
                <a:cs typeface="Segoe UI" panose="020B0502040204020203" pitchFamily="34" charset="0"/>
              </a:rPr>
              <a:t>, </a:t>
            </a:r>
            <a:r>
              <a:rPr lang="en-US" sz="2000" b="1" dirty="0" err="1">
                <a:latin typeface="Segoe UI" panose="020B0502040204020203" pitchFamily="34" charset="0"/>
                <a:cs typeface="Segoe UI" panose="020B0502040204020203" pitchFamily="34" charset="0"/>
              </a:rPr>
              <a:t>NgBD</a:t>
            </a:r>
            <a:r>
              <a:rPr lang="en-US" sz="2000" b="1" dirty="0">
                <a:latin typeface="Segoe UI" panose="020B0502040204020203" pitchFamily="34" charset="0"/>
                <a:cs typeface="Segoe UI" panose="020B0502040204020203" pitchFamily="34" charset="0"/>
              </a:rPr>
              <a:t>, </a:t>
            </a:r>
            <a:r>
              <a:rPr lang="en-US" sz="2000" b="1" dirty="0" err="1">
                <a:latin typeface="Segoe UI" panose="020B0502040204020203" pitchFamily="34" charset="0"/>
                <a:cs typeface="Segoe UI" panose="020B0502040204020203" pitchFamily="34" charset="0"/>
              </a:rPr>
              <a:t>NgKT</a:t>
            </a:r>
            <a:r>
              <a:rPr lang="en-US" sz="2000" b="1" dirty="0">
                <a:latin typeface="Segoe UI" panose="020B0502040204020203" pitchFamily="34" charset="0"/>
                <a:cs typeface="Segoe UI" panose="020B0502040204020203" pitchFamily="34" charset="0"/>
              </a:rPr>
              <a:t>, </a:t>
            </a:r>
            <a:r>
              <a:rPr lang="en-US" sz="2000" b="1" dirty="0" err="1">
                <a:latin typeface="Segoe UI" panose="020B0502040204020203" pitchFamily="34" charset="0"/>
                <a:cs typeface="Segoe UI" panose="020B0502040204020203" pitchFamily="34" charset="0"/>
              </a:rPr>
              <a:t>MaGV</a:t>
            </a:r>
            <a:r>
              <a:rPr lang="en-US" sz="2000" b="1" dirty="0">
                <a:latin typeface="Segoe UI" panose="020B0502040204020203" pitchFamily="34" charset="0"/>
                <a:cs typeface="Segoe UI" panose="020B0502040204020203" pitchFamily="34" charset="0"/>
              </a:rPr>
              <a:t>)</a:t>
            </a:r>
            <a:endParaRPr lang="en-US" sz="2000" b="1" dirty="0">
              <a:latin typeface="Segoe UI" panose="020B0502040204020203" pitchFamily="34" charset="0"/>
              <a:cs typeface="Segoe UI" panose="020B0502040204020203" pitchFamily="34" charset="0"/>
            </a:endParaRPr>
          </a:p>
          <a:p>
            <a:pPr algn="just">
              <a:lnSpc>
                <a:spcPct val="150000"/>
              </a:lnSpc>
            </a:pPr>
            <a:r>
              <a:rPr lang="en-US" sz="2000" b="1" dirty="0">
                <a:latin typeface="Segoe UI" panose="020B0502040204020203" pitchFamily="34" charset="0"/>
                <a:cs typeface="Segoe UI" panose="020B0502040204020203" pitchFamily="34" charset="0"/>
              </a:rPr>
              <a:t>SINHVIEN (</a:t>
            </a:r>
            <a:r>
              <a:rPr lang="en-US" sz="2000" b="1" u="sng" dirty="0" err="1">
                <a:latin typeface="Segoe UI" panose="020B0502040204020203" pitchFamily="34" charset="0"/>
                <a:cs typeface="Segoe UI" panose="020B0502040204020203" pitchFamily="34" charset="0"/>
              </a:rPr>
              <a:t>MaSV</a:t>
            </a:r>
            <a:r>
              <a:rPr lang="en-US" sz="2000" b="1" dirty="0">
                <a:latin typeface="Segoe UI" panose="020B0502040204020203" pitchFamily="34" charset="0"/>
                <a:cs typeface="Segoe UI" panose="020B0502040204020203" pitchFamily="34" charset="0"/>
              </a:rPr>
              <a:t>, </a:t>
            </a:r>
            <a:r>
              <a:rPr lang="en-US" sz="2000" b="1" dirty="0" err="1">
                <a:latin typeface="Segoe UI" panose="020B0502040204020203" pitchFamily="34" charset="0"/>
                <a:cs typeface="Segoe UI" panose="020B0502040204020203" pitchFamily="34" charset="0"/>
              </a:rPr>
              <a:t>TenSV</a:t>
            </a:r>
            <a:r>
              <a:rPr lang="en-US" sz="2000" b="1" dirty="0">
                <a:latin typeface="Segoe UI" panose="020B0502040204020203" pitchFamily="34" charset="0"/>
                <a:cs typeface="Segoe UI" panose="020B0502040204020203" pitchFamily="34" charset="0"/>
              </a:rPr>
              <a:t>, </a:t>
            </a:r>
            <a:r>
              <a:rPr lang="en-US" sz="2000" b="1" dirty="0" err="1">
                <a:latin typeface="Segoe UI" panose="020B0502040204020203" pitchFamily="34" charset="0"/>
                <a:cs typeface="Segoe UI" panose="020B0502040204020203" pitchFamily="34" charset="0"/>
              </a:rPr>
              <a:t>Ngsinh</a:t>
            </a:r>
            <a:r>
              <a:rPr lang="en-US" sz="2000" b="1" dirty="0">
                <a:latin typeface="Segoe UI" panose="020B0502040204020203" pitchFamily="34" charset="0"/>
                <a:cs typeface="Segoe UI" panose="020B0502040204020203" pitchFamily="34" charset="0"/>
              </a:rPr>
              <a:t>, </a:t>
            </a:r>
            <a:r>
              <a:rPr lang="en-US" sz="2000" b="1" dirty="0" err="1">
                <a:latin typeface="Segoe UI" panose="020B0502040204020203" pitchFamily="34" charset="0"/>
                <a:cs typeface="Segoe UI" panose="020B0502040204020203" pitchFamily="34" charset="0"/>
              </a:rPr>
              <a:t>Gioitinh</a:t>
            </a:r>
            <a:r>
              <a:rPr lang="en-US" sz="2000" b="1" dirty="0">
                <a:latin typeface="Segoe UI" panose="020B0502040204020203" pitchFamily="34" charset="0"/>
                <a:cs typeface="Segoe UI" panose="020B0502040204020203" pitchFamily="34" charset="0"/>
              </a:rPr>
              <a:t>, </a:t>
            </a:r>
            <a:r>
              <a:rPr lang="en-US" sz="2000" b="1" dirty="0" err="1">
                <a:latin typeface="Segoe UI" panose="020B0502040204020203" pitchFamily="34" charset="0"/>
                <a:cs typeface="Segoe UI" panose="020B0502040204020203" pitchFamily="34" charset="0"/>
              </a:rPr>
              <a:t>MaDT</a:t>
            </a:r>
            <a:r>
              <a:rPr lang="en-US" sz="2000" b="1" dirty="0">
                <a:latin typeface="Segoe UI" panose="020B0502040204020203" pitchFamily="34" charset="0"/>
                <a:cs typeface="Segoe UI" panose="020B0502040204020203" pitchFamily="34" charset="0"/>
              </a:rPr>
              <a:t>)</a:t>
            </a:r>
            <a:endParaRPr lang="en-US" sz="2000" b="1" dirty="0">
              <a:latin typeface="Segoe UI" panose="020B0502040204020203" pitchFamily="34" charset="0"/>
              <a:cs typeface="Segoe UI" panose="020B0502040204020203"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anim calcmode="lin" valueType="num">
                                      <p:cBhvr>
                                        <p:cTn id="8" dur="500" fill="hold"/>
                                        <p:tgtEl>
                                          <p:spTgt spid="16"/>
                                        </p:tgtEl>
                                        <p:attrNameLst>
                                          <p:attrName>ppt_x</p:attrName>
                                        </p:attrNameLst>
                                      </p:cBhvr>
                                      <p:tavLst>
                                        <p:tav tm="0">
                                          <p:val>
                                            <p:strVal val="#ppt_x"/>
                                          </p:val>
                                        </p:tav>
                                        <p:tav tm="100000">
                                          <p:val>
                                            <p:strVal val="#ppt_x"/>
                                          </p:val>
                                        </p:tav>
                                      </p:tavLst>
                                    </p:anim>
                                    <p:anim calcmode="lin" valueType="num">
                                      <p:cBhvr>
                                        <p:cTn id="9" dur="5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anim calcmode="lin" valueType="num">
                                      <p:cBhvr>
                                        <p:cTn id="20" dur="500" fill="hold"/>
                                        <p:tgtEl>
                                          <p:spTgt spid="10"/>
                                        </p:tgtEl>
                                        <p:attrNameLst>
                                          <p:attrName>ppt_x</p:attrName>
                                        </p:attrNameLst>
                                      </p:cBhvr>
                                      <p:tavLst>
                                        <p:tav tm="0">
                                          <p:val>
                                            <p:strVal val="#ppt_x"/>
                                          </p:val>
                                        </p:tav>
                                        <p:tav tm="100000">
                                          <p:val>
                                            <p:strVal val="#ppt_x"/>
                                          </p:val>
                                        </p:tav>
                                      </p:tavLst>
                                    </p:anim>
                                    <p:anim calcmode="lin" valueType="num">
                                      <p:cBhvr>
                                        <p:cTn id="21"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anim calcmode="lin" valueType="num">
                                      <p:cBhvr>
                                        <p:cTn id="27" dur="500" fill="hold"/>
                                        <p:tgtEl>
                                          <p:spTgt spid="9"/>
                                        </p:tgtEl>
                                        <p:attrNameLst>
                                          <p:attrName>ppt_x</p:attrName>
                                        </p:attrNameLst>
                                      </p:cBhvr>
                                      <p:tavLst>
                                        <p:tav tm="0">
                                          <p:val>
                                            <p:strVal val="#ppt_x"/>
                                          </p:val>
                                        </p:tav>
                                        <p:tav tm="100000">
                                          <p:val>
                                            <p:strVal val="#ppt_x"/>
                                          </p:val>
                                        </p:tav>
                                      </p:tavLst>
                                    </p:anim>
                                    <p:anim calcmode="lin" valueType="num">
                                      <p:cBhvr>
                                        <p:cTn id="28" dur="5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anim calcmode="lin" valueType="num">
                                      <p:cBhvr>
                                        <p:cTn id="34" dur="500" fill="hold"/>
                                        <p:tgtEl>
                                          <p:spTgt spid="14"/>
                                        </p:tgtEl>
                                        <p:attrNameLst>
                                          <p:attrName>ppt_x</p:attrName>
                                        </p:attrNameLst>
                                      </p:cBhvr>
                                      <p:tavLst>
                                        <p:tav tm="0">
                                          <p:val>
                                            <p:strVal val="#ppt_x"/>
                                          </p:val>
                                        </p:tav>
                                        <p:tav tm="100000">
                                          <p:val>
                                            <p:strVal val="#ppt_x"/>
                                          </p:val>
                                        </p:tav>
                                      </p:tavLst>
                                    </p:anim>
                                    <p:anim calcmode="lin" valueType="num">
                                      <p:cBhvr>
                                        <p:cTn id="35" dur="5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3"/>
          <p:cNvSpPr txBox="1">
            <a:spLocks noGrp="1"/>
          </p:cNvSpPr>
          <p:nvPr>
            <p:ph type="title"/>
          </p:nvPr>
        </p:nvSpPr>
        <p:spPr>
          <a:xfrm>
            <a:off x="635479" y="330621"/>
            <a:ext cx="10921042" cy="82531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1238F"/>
              </a:buClr>
              <a:buSzPts val="4000"/>
              <a:buFont typeface="Quattrocento Sans" panose="020B0502050000020003"/>
              <a:buNone/>
            </a:pP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Viết</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các</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biểu</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thức</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đại</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số</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quan</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hệ</a:t>
            </a:r>
            <a:endParaRPr dirty="0">
              <a:latin typeface="Segoe UI" panose="020B0502040204020203" pitchFamily="34" charset="0"/>
              <a:cs typeface="Segoe UI" panose="020B0502040204020203" pitchFamily="34" charset="0"/>
            </a:endParaRPr>
          </a:p>
        </p:txBody>
      </p:sp>
      <p:sp>
        <p:nvSpPr>
          <p:cNvPr id="123" name="Google Shape;123;p3"/>
          <p:cNvSpPr txBox="1">
            <a:spLocks noGrp="1"/>
          </p:cNvSpPr>
          <p:nvPr>
            <p:ph type="sldNum" idx="12"/>
          </p:nvPr>
        </p:nvSpPr>
        <p:spPr>
          <a:xfrm>
            <a:off x="4724400" y="6527379"/>
            <a:ext cx="2743200" cy="330621"/>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vi-VN" sz="1600" b="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fld>
            <a:endParaRPr sz="16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endParaRPr>
          </a:p>
        </p:txBody>
      </p:sp>
      <p:pic>
        <p:nvPicPr>
          <p:cNvPr id="124" name="Google Shape;124;p3"/>
          <p:cNvPicPr preferRelativeResize="0"/>
          <p:nvPr/>
        </p:nvPicPr>
        <p:blipFill rotWithShape="1">
          <a:blip r:embed="rId1"/>
          <a:srcRect/>
          <a:stretch>
            <a:fillRect/>
          </a:stretch>
        </p:blipFill>
        <p:spPr>
          <a:xfrm>
            <a:off x="9911750" y="4651893"/>
            <a:ext cx="1900257" cy="1869558"/>
          </a:xfrm>
          <a:prstGeom prst="rect">
            <a:avLst/>
          </a:prstGeom>
          <a:noFill/>
          <a:ln>
            <a:noFill/>
          </a:ln>
        </p:spPr>
      </p:pic>
      <p:sp>
        <p:nvSpPr>
          <p:cNvPr id="6" name="TextBox 5"/>
          <p:cNvSpPr txBox="1"/>
          <p:nvPr/>
        </p:nvSpPr>
        <p:spPr>
          <a:xfrm>
            <a:off x="645311" y="1178158"/>
            <a:ext cx="10607257" cy="400110"/>
          </a:xfrm>
          <a:prstGeom prst="rect">
            <a:avLst/>
          </a:prstGeom>
          <a:noFill/>
        </p:spPr>
        <p:txBody>
          <a:bodyPr wrap="square">
            <a:spAutoFit/>
          </a:bodyPr>
          <a:lstStyle/>
          <a:p>
            <a:pPr algn="just"/>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BÀI TẬP 5:</a:t>
            </a:r>
            <a:r>
              <a:rPr lang="en-US" sz="2000" dirty="0">
                <a:latin typeface="Segoe UI" panose="020B0502040204020203" pitchFamily="34" charset="0"/>
                <a:cs typeface="Segoe UI" panose="020B0502040204020203" pitchFamily="34" charset="0"/>
              </a:rPr>
              <a:t> </a:t>
            </a:r>
            <a:r>
              <a:rPr lang="vi-VN"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Cho lược đồ cơ sở dữ liệu quan hệ “Quản lý khai thác khoáng sản” </a:t>
            </a:r>
            <a:r>
              <a:rPr lang="en-US" sz="2000" b="1" dirty="0" err="1">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như</a:t>
            </a:r>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vi-VN"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sau: </a:t>
            </a:r>
            <a:endPar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p:txBody>
      </p:sp>
      <p:sp>
        <p:nvSpPr>
          <p:cNvPr id="9" name="TextBox 8"/>
          <p:cNvSpPr txBox="1"/>
          <p:nvPr/>
        </p:nvSpPr>
        <p:spPr>
          <a:xfrm>
            <a:off x="472101" y="1588100"/>
            <a:ext cx="11084420" cy="4778231"/>
          </a:xfrm>
          <a:prstGeom prst="rect">
            <a:avLst/>
          </a:prstGeom>
          <a:noFill/>
        </p:spPr>
        <p:txBody>
          <a:bodyPr wrap="square">
            <a:spAutoFit/>
          </a:bodyPr>
          <a:lstStyle/>
          <a:p>
            <a:pPr marL="180340" marR="0" algn="just">
              <a:spcBef>
                <a:spcPts val="0"/>
              </a:spcBef>
              <a:spcAft>
                <a:spcPts val="0"/>
              </a:spcAft>
            </a:pPr>
            <a:r>
              <a:rPr lang="vi-VN" sz="1450" b="1" dirty="0">
                <a:effectLst/>
                <a:latin typeface="Segoe UI" panose="020B0502040204020203" pitchFamily="34" charset="0"/>
                <a:ea typeface="Times New Roman" panose="02020603050405020304" pitchFamily="18" charset="0"/>
                <a:cs typeface="Segoe UI" panose="020B0502040204020203" pitchFamily="34" charset="0"/>
              </a:rPr>
              <a:t>LOAIKHSAN (</a:t>
            </a:r>
            <a:r>
              <a:rPr lang="vi-VN" sz="1450" b="1" u="sng" dirty="0">
                <a:effectLst/>
                <a:latin typeface="Segoe UI" panose="020B0502040204020203" pitchFamily="34" charset="0"/>
                <a:ea typeface="Times New Roman" panose="02020603050405020304" pitchFamily="18" charset="0"/>
                <a:cs typeface="Segoe UI" panose="020B0502040204020203" pitchFamily="34" charset="0"/>
              </a:rPr>
              <a:t>MALKS</a:t>
            </a:r>
            <a:r>
              <a:rPr lang="vi-VN" sz="1450" b="1" dirty="0">
                <a:effectLst/>
                <a:latin typeface="Segoe UI" panose="020B0502040204020203" pitchFamily="34" charset="0"/>
                <a:ea typeface="Times New Roman" panose="02020603050405020304" pitchFamily="18" charset="0"/>
                <a:cs typeface="Segoe UI" panose="020B0502040204020203" pitchFamily="34" charset="0"/>
              </a:rPr>
              <a:t>, TENLKS, PHANLOAI)</a:t>
            </a:r>
            <a:endParaRPr lang="en-US" sz="1450" dirty="0">
              <a:effectLst/>
              <a:latin typeface="Segoe UI" panose="020B0502040204020203" pitchFamily="34" charset="0"/>
              <a:ea typeface="Times New Roman" panose="02020603050405020304" pitchFamily="18" charset="0"/>
              <a:cs typeface="Segoe UI" panose="020B0502040204020203" pitchFamily="34" charset="0"/>
            </a:endParaRPr>
          </a:p>
          <a:p>
            <a:pPr marL="180340" marR="0" algn="just">
              <a:spcBef>
                <a:spcPts val="0"/>
              </a:spcBef>
              <a:spcAft>
                <a:spcPts val="0"/>
              </a:spcAft>
            </a:pPr>
            <a:r>
              <a:rPr lang="vi-VN" sz="1450" b="1" dirty="0">
                <a:effectLst/>
                <a:latin typeface="Segoe UI" panose="020B0502040204020203" pitchFamily="34" charset="0"/>
                <a:ea typeface="Times New Roman" panose="02020603050405020304" pitchFamily="18" charset="0"/>
                <a:cs typeface="Segoe UI" panose="020B0502040204020203" pitchFamily="34" charset="0"/>
              </a:rPr>
              <a:t>Mô tả: </a:t>
            </a:r>
            <a:r>
              <a:rPr lang="vi-VN" sz="1450" dirty="0">
                <a:effectLst/>
                <a:latin typeface="Segoe UI" panose="020B0502040204020203" pitchFamily="34" charset="0"/>
                <a:ea typeface="Times New Roman" panose="02020603050405020304" pitchFamily="18" charset="0"/>
                <a:cs typeface="Segoe UI" panose="020B0502040204020203" pitchFamily="34" charset="0"/>
              </a:rPr>
              <a:t>Lược đồ quan hệ LOAIKHSAN nhằm mô tả cho những loại khoáng sản đang được quản lý. Mỗi loại khoáng sản được ghi nhận tên loại khoáng sản (TENLKS), phân loại (PHANLOAI) và được ấn định một mã số duy nhất (MALKS) để theo dõi.</a:t>
            </a:r>
            <a:endParaRPr lang="en-US" sz="1450" dirty="0">
              <a:effectLst/>
              <a:latin typeface="Segoe UI" panose="020B0502040204020203" pitchFamily="34" charset="0"/>
              <a:ea typeface="Times New Roman" panose="02020603050405020304" pitchFamily="18" charset="0"/>
              <a:cs typeface="Segoe UI" panose="020B0502040204020203" pitchFamily="34" charset="0"/>
            </a:endParaRPr>
          </a:p>
          <a:p>
            <a:pPr marL="180340" marR="0" algn="just">
              <a:spcBef>
                <a:spcPts val="0"/>
              </a:spcBef>
              <a:spcAft>
                <a:spcPts val="0"/>
              </a:spcAft>
            </a:pPr>
            <a:endParaRPr lang="en-US" sz="1450" dirty="0">
              <a:effectLst/>
              <a:latin typeface="Segoe UI" panose="020B0502040204020203" pitchFamily="34" charset="0"/>
              <a:ea typeface="Times New Roman" panose="02020603050405020304" pitchFamily="18" charset="0"/>
              <a:cs typeface="Segoe UI" panose="020B0502040204020203" pitchFamily="34" charset="0"/>
            </a:endParaRPr>
          </a:p>
          <a:p>
            <a:pPr marL="180340" marR="0" algn="just">
              <a:spcBef>
                <a:spcPts val="0"/>
              </a:spcBef>
              <a:spcAft>
                <a:spcPts val="0"/>
              </a:spcAft>
            </a:pPr>
            <a:r>
              <a:rPr lang="vi-VN" sz="1450" b="1" dirty="0">
                <a:effectLst/>
                <a:latin typeface="Segoe UI" panose="020B0502040204020203" pitchFamily="34" charset="0"/>
                <a:ea typeface="Times New Roman" panose="02020603050405020304" pitchFamily="18" charset="0"/>
                <a:cs typeface="Segoe UI" panose="020B0502040204020203" pitchFamily="34" charset="0"/>
              </a:rPr>
              <a:t>KHOANGSAN (</a:t>
            </a:r>
            <a:r>
              <a:rPr lang="vi-VN" sz="1450" b="1" u="sng" dirty="0">
                <a:effectLst/>
                <a:latin typeface="Segoe UI" panose="020B0502040204020203" pitchFamily="34" charset="0"/>
                <a:ea typeface="Times New Roman" panose="02020603050405020304" pitchFamily="18" charset="0"/>
                <a:cs typeface="Segoe UI" panose="020B0502040204020203" pitchFamily="34" charset="0"/>
              </a:rPr>
              <a:t>MAKS</a:t>
            </a:r>
            <a:r>
              <a:rPr lang="vi-VN" sz="1450" b="1" dirty="0">
                <a:effectLst/>
                <a:latin typeface="Segoe UI" panose="020B0502040204020203" pitchFamily="34" charset="0"/>
                <a:ea typeface="Times New Roman" panose="02020603050405020304" pitchFamily="18" charset="0"/>
                <a:cs typeface="Segoe UI" panose="020B0502040204020203" pitchFamily="34" charset="0"/>
              </a:rPr>
              <a:t>, TENKS, MALKS, TRANGTHAI)</a:t>
            </a:r>
            <a:endParaRPr lang="en-US" sz="1450" dirty="0">
              <a:effectLst/>
              <a:latin typeface="Segoe UI" panose="020B0502040204020203" pitchFamily="34" charset="0"/>
              <a:ea typeface="Times New Roman" panose="02020603050405020304" pitchFamily="18" charset="0"/>
              <a:cs typeface="Segoe UI" panose="020B0502040204020203" pitchFamily="34" charset="0"/>
            </a:endParaRPr>
          </a:p>
          <a:p>
            <a:pPr marL="180340" marR="0" algn="just">
              <a:spcBef>
                <a:spcPts val="0"/>
              </a:spcBef>
              <a:spcAft>
                <a:spcPts val="0"/>
              </a:spcAft>
            </a:pPr>
            <a:r>
              <a:rPr lang="vi-VN" sz="1450" b="1" dirty="0">
                <a:effectLst/>
                <a:latin typeface="Segoe UI" panose="020B0502040204020203" pitchFamily="34" charset="0"/>
                <a:ea typeface="Times New Roman" panose="02020603050405020304" pitchFamily="18" charset="0"/>
                <a:cs typeface="Segoe UI" panose="020B0502040204020203" pitchFamily="34" charset="0"/>
              </a:rPr>
              <a:t>Mô tả:</a:t>
            </a:r>
            <a:r>
              <a:rPr lang="vi-VN" sz="1450" dirty="0">
                <a:effectLst/>
                <a:latin typeface="Segoe UI" panose="020B0502040204020203" pitchFamily="34" charset="0"/>
                <a:ea typeface="Times New Roman" panose="02020603050405020304" pitchFamily="18" charset="0"/>
                <a:cs typeface="Segoe UI" panose="020B0502040204020203" pitchFamily="34" charset="0"/>
              </a:rPr>
              <a:t> Lược đồ quan hệ KHOANGSAN nhằm mô tả cho những khoáng sản đang được quản lý. Mỗi khoáng sản được ghi nhận tên khoáng sản (TENKS), mã loại khoáng sản (MALKS), trạng thái (TRANGTHAI) và được ấn định một mã số duy nhất (MAKS) để theo dõi.</a:t>
            </a:r>
            <a:endParaRPr lang="en-US" sz="1450" dirty="0">
              <a:effectLst/>
              <a:latin typeface="Segoe UI" panose="020B0502040204020203" pitchFamily="34" charset="0"/>
              <a:ea typeface="Times New Roman" panose="02020603050405020304" pitchFamily="18" charset="0"/>
              <a:cs typeface="Segoe UI" panose="020B0502040204020203" pitchFamily="34" charset="0"/>
            </a:endParaRPr>
          </a:p>
          <a:p>
            <a:pPr marL="180340" marR="0" algn="just">
              <a:spcBef>
                <a:spcPts val="0"/>
              </a:spcBef>
              <a:spcAft>
                <a:spcPts val="0"/>
              </a:spcAft>
            </a:pPr>
            <a:endParaRPr lang="en-US" sz="1450" dirty="0">
              <a:effectLst/>
              <a:latin typeface="Segoe UI" panose="020B0502040204020203" pitchFamily="34" charset="0"/>
              <a:ea typeface="Times New Roman" panose="02020603050405020304" pitchFamily="18" charset="0"/>
              <a:cs typeface="Segoe UI" panose="020B0502040204020203" pitchFamily="34" charset="0"/>
            </a:endParaRPr>
          </a:p>
          <a:p>
            <a:pPr marL="180340" marR="0" algn="just">
              <a:spcBef>
                <a:spcPts val="0"/>
              </a:spcBef>
              <a:spcAft>
                <a:spcPts val="0"/>
              </a:spcAft>
            </a:pPr>
            <a:r>
              <a:rPr lang="vi-VN" sz="1450" b="1" dirty="0">
                <a:effectLst/>
                <a:latin typeface="Segoe UI" panose="020B0502040204020203" pitchFamily="34" charset="0"/>
                <a:ea typeface="Times New Roman" panose="02020603050405020304" pitchFamily="18" charset="0"/>
                <a:cs typeface="Segoe UI" panose="020B0502040204020203" pitchFamily="34" charset="0"/>
              </a:rPr>
              <a:t>CONGTY (</a:t>
            </a:r>
            <a:r>
              <a:rPr lang="vi-VN" sz="1450" b="1" u="sng" dirty="0">
                <a:effectLst/>
                <a:latin typeface="Segoe UI" panose="020B0502040204020203" pitchFamily="34" charset="0"/>
                <a:ea typeface="Times New Roman" panose="02020603050405020304" pitchFamily="18" charset="0"/>
                <a:cs typeface="Segoe UI" panose="020B0502040204020203" pitchFamily="34" charset="0"/>
              </a:rPr>
              <a:t>MACTY</a:t>
            </a:r>
            <a:r>
              <a:rPr lang="vi-VN" sz="1450" b="1" dirty="0">
                <a:effectLst/>
                <a:latin typeface="Segoe UI" panose="020B0502040204020203" pitchFamily="34" charset="0"/>
                <a:ea typeface="Times New Roman" panose="02020603050405020304" pitchFamily="18" charset="0"/>
                <a:cs typeface="Segoe UI" panose="020B0502040204020203" pitchFamily="34" charset="0"/>
              </a:rPr>
              <a:t>, TENCTY, DIACHI, NGTL)</a:t>
            </a:r>
            <a:endParaRPr lang="en-US" sz="1450" dirty="0">
              <a:effectLst/>
              <a:latin typeface="Segoe UI" panose="020B0502040204020203" pitchFamily="34" charset="0"/>
              <a:ea typeface="Times New Roman" panose="02020603050405020304" pitchFamily="18" charset="0"/>
              <a:cs typeface="Segoe UI" panose="020B0502040204020203" pitchFamily="34" charset="0"/>
            </a:endParaRPr>
          </a:p>
          <a:p>
            <a:pPr marL="180340" marR="0" algn="just">
              <a:spcBef>
                <a:spcPts val="0"/>
              </a:spcBef>
              <a:spcAft>
                <a:spcPts val="0"/>
              </a:spcAft>
            </a:pPr>
            <a:r>
              <a:rPr lang="vi-VN" sz="1450" b="1" dirty="0">
                <a:effectLst/>
                <a:latin typeface="Segoe UI" panose="020B0502040204020203" pitchFamily="34" charset="0"/>
                <a:ea typeface="Times New Roman" panose="02020603050405020304" pitchFamily="18" charset="0"/>
                <a:cs typeface="Segoe UI" panose="020B0502040204020203" pitchFamily="34" charset="0"/>
              </a:rPr>
              <a:t>Mô tả: </a:t>
            </a:r>
            <a:r>
              <a:rPr lang="vi-VN" sz="1450" dirty="0">
                <a:effectLst/>
                <a:latin typeface="Segoe UI" panose="020B0502040204020203" pitchFamily="34" charset="0"/>
                <a:ea typeface="Times New Roman" panose="02020603050405020304" pitchFamily="18" charset="0"/>
                <a:cs typeface="Segoe UI" panose="020B0502040204020203" pitchFamily="34" charset="0"/>
              </a:rPr>
              <a:t>Lược đồ quan hệ CONGTY nhằm mô tả thông tin các công ty được cấp phép khai khoáng. Mỗi thông tin công ty sẽ bao gồm tên công ty (TENCTY), địa chỉ (DIACHI), ngày thành lập (NGTL) và được đặt một mã số duy nhất (MACTY) để quản lý.</a:t>
            </a:r>
            <a:endParaRPr lang="en-US" sz="1450" dirty="0">
              <a:effectLst/>
              <a:latin typeface="Segoe UI" panose="020B0502040204020203" pitchFamily="34" charset="0"/>
              <a:ea typeface="Times New Roman" panose="02020603050405020304" pitchFamily="18" charset="0"/>
              <a:cs typeface="Segoe UI" panose="020B0502040204020203" pitchFamily="34" charset="0"/>
            </a:endParaRPr>
          </a:p>
          <a:p>
            <a:pPr marL="180340" marR="0" algn="just">
              <a:spcBef>
                <a:spcPts val="0"/>
              </a:spcBef>
              <a:spcAft>
                <a:spcPts val="0"/>
              </a:spcAft>
            </a:pPr>
            <a:endParaRPr lang="en-US" sz="1450" dirty="0">
              <a:effectLst/>
              <a:latin typeface="Segoe UI" panose="020B0502040204020203" pitchFamily="34" charset="0"/>
              <a:ea typeface="Times New Roman" panose="02020603050405020304" pitchFamily="18" charset="0"/>
              <a:cs typeface="Segoe UI" panose="020B0502040204020203" pitchFamily="34" charset="0"/>
            </a:endParaRPr>
          </a:p>
          <a:p>
            <a:pPr marL="180340" marR="0" algn="just">
              <a:spcBef>
                <a:spcPts val="0"/>
              </a:spcBef>
              <a:spcAft>
                <a:spcPts val="0"/>
              </a:spcAft>
            </a:pPr>
            <a:r>
              <a:rPr lang="vi-VN" sz="1450" b="1" dirty="0">
                <a:effectLst/>
                <a:latin typeface="Segoe UI" panose="020B0502040204020203" pitchFamily="34" charset="0"/>
                <a:ea typeface="Times New Roman" panose="02020603050405020304" pitchFamily="18" charset="0"/>
                <a:cs typeface="Segoe UI" panose="020B0502040204020203" pitchFamily="34" charset="0"/>
              </a:rPr>
              <a:t>MOKS (</a:t>
            </a:r>
            <a:r>
              <a:rPr lang="vi-VN" sz="1450" b="1" u="sng" dirty="0">
                <a:effectLst/>
                <a:latin typeface="Segoe UI" panose="020B0502040204020203" pitchFamily="34" charset="0"/>
                <a:ea typeface="Times New Roman" panose="02020603050405020304" pitchFamily="18" charset="0"/>
                <a:cs typeface="Segoe UI" panose="020B0502040204020203" pitchFamily="34" charset="0"/>
              </a:rPr>
              <a:t>MAMKS</a:t>
            </a:r>
            <a:r>
              <a:rPr lang="vi-VN" sz="1450" b="1" dirty="0">
                <a:effectLst/>
                <a:latin typeface="Segoe UI" panose="020B0502040204020203" pitchFamily="34" charset="0"/>
                <a:ea typeface="Times New Roman" panose="02020603050405020304" pitchFamily="18" charset="0"/>
                <a:cs typeface="Segoe UI" panose="020B0502040204020203" pitchFamily="34" charset="0"/>
              </a:rPr>
              <a:t>, TENMO, MAKS, NGPHATHIEN, TINH)</a:t>
            </a:r>
            <a:endParaRPr lang="en-US" sz="1450" dirty="0">
              <a:effectLst/>
              <a:latin typeface="Segoe UI" panose="020B0502040204020203" pitchFamily="34" charset="0"/>
              <a:ea typeface="Times New Roman" panose="02020603050405020304" pitchFamily="18" charset="0"/>
              <a:cs typeface="Segoe UI" panose="020B0502040204020203" pitchFamily="34" charset="0"/>
            </a:endParaRPr>
          </a:p>
          <a:p>
            <a:pPr marL="180340" marR="0" algn="just">
              <a:spcBef>
                <a:spcPts val="0"/>
              </a:spcBef>
              <a:spcAft>
                <a:spcPts val="0"/>
              </a:spcAft>
            </a:pPr>
            <a:r>
              <a:rPr lang="vi-VN" sz="1450" b="1" dirty="0">
                <a:effectLst/>
                <a:latin typeface="Segoe UI" panose="020B0502040204020203" pitchFamily="34" charset="0"/>
                <a:ea typeface="Times New Roman" panose="02020603050405020304" pitchFamily="18" charset="0"/>
                <a:cs typeface="Segoe UI" panose="020B0502040204020203" pitchFamily="34" charset="0"/>
              </a:rPr>
              <a:t>Mô tả:</a:t>
            </a:r>
            <a:r>
              <a:rPr lang="vi-VN" sz="1450" dirty="0">
                <a:effectLst/>
                <a:latin typeface="Segoe UI" panose="020B0502040204020203" pitchFamily="34" charset="0"/>
                <a:ea typeface="Times New Roman" panose="02020603050405020304" pitchFamily="18" charset="0"/>
                <a:cs typeface="Segoe UI" panose="020B0502040204020203" pitchFamily="34" charset="0"/>
              </a:rPr>
              <a:t> Lược đồ quan hệ MOKS nhằm mô tả thông tin các mỏ khoáng sản. Thông tin được ghi nhận bao gồm: mã định danh mỏ khoáng sản (MAMKS), tên mỏ (TENMO), mã khoáng sản (MAKS), ngày phát hiện ra mỏ khoáng sản (NGPHATHIEN) và mỏ khoáng sản đó thuộc tỉnh nào quản lý (TINH).</a:t>
            </a:r>
            <a:endParaRPr lang="en-US" sz="1450" dirty="0">
              <a:effectLst/>
              <a:latin typeface="Segoe UI" panose="020B0502040204020203" pitchFamily="34" charset="0"/>
              <a:ea typeface="Times New Roman" panose="02020603050405020304" pitchFamily="18" charset="0"/>
              <a:cs typeface="Segoe UI" panose="020B0502040204020203" pitchFamily="34" charset="0"/>
            </a:endParaRPr>
          </a:p>
          <a:p>
            <a:pPr marL="180340" marR="0" algn="just">
              <a:spcBef>
                <a:spcPts val="0"/>
              </a:spcBef>
              <a:spcAft>
                <a:spcPts val="0"/>
              </a:spcAft>
            </a:pPr>
            <a:endParaRPr lang="en-US" sz="1450" dirty="0">
              <a:effectLst/>
              <a:latin typeface="Segoe UI" panose="020B0502040204020203" pitchFamily="34" charset="0"/>
              <a:ea typeface="Times New Roman" panose="02020603050405020304" pitchFamily="18" charset="0"/>
              <a:cs typeface="Segoe UI" panose="020B0502040204020203" pitchFamily="34" charset="0"/>
            </a:endParaRPr>
          </a:p>
          <a:p>
            <a:pPr marL="180340" marR="0" algn="just">
              <a:spcBef>
                <a:spcPts val="0"/>
              </a:spcBef>
              <a:spcAft>
                <a:spcPts val="0"/>
              </a:spcAft>
            </a:pPr>
            <a:r>
              <a:rPr lang="vi-VN" sz="1450" b="1" dirty="0">
                <a:effectLst/>
                <a:latin typeface="Segoe UI" panose="020B0502040204020203" pitchFamily="34" charset="0"/>
                <a:ea typeface="Times New Roman" panose="02020603050405020304" pitchFamily="18" charset="0"/>
                <a:cs typeface="Segoe UI" panose="020B0502040204020203" pitchFamily="34" charset="0"/>
              </a:rPr>
              <a:t>KHAITHAC (</a:t>
            </a:r>
            <a:r>
              <a:rPr lang="vi-VN" sz="1450" b="1" u="sng" dirty="0">
                <a:effectLst/>
                <a:latin typeface="Segoe UI" panose="020B0502040204020203" pitchFamily="34" charset="0"/>
                <a:ea typeface="Times New Roman" panose="02020603050405020304" pitchFamily="18" charset="0"/>
                <a:cs typeface="Segoe UI" panose="020B0502040204020203" pitchFamily="34" charset="0"/>
              </a:rPr>
              <a:t>MAMKS, MACTY, NGCP</a:t>
            </a:r>
            <a:r>
              <a:rPr lang="vi-VN" sz="1450" b="1" dirty="0">
                <a:effectLst/>
                <a:latin typeface="Segoe UI" panose="020B0502040204020203" pitchFamily="34" charset="0"/>
                <a:ea typeface="Times New Roman" panose="02020603050405020304" pitchFamily="18" charset="0"/>
                <a:cs typeface="Segoe UI" panose="020B0502040204020203" pitchFamily="34" charset="0"/>
              </a:rPr>
              <a:t>, NGHH)</a:t>
            </a:r>
            <a:endParaRPr lang="en-US" sz="1450" b="1" dirty="0">
              <a:latin typeface="Segoe UI" panose="020B0502040204020203" pitchFamily="34" charset="0"/>
              <a:ea typeface="Times New Roman" panose="02020603050405020304" pitchFamily="18" charset="0"/>
              <a:cs typeface="Segoe UI" panose="020B0502040204020203" pitchFamily="34" charset="0"/>
            </a:endParaRPr>
          </a:p>
          <a:p>
            <a:pPr marL="180340" marR="0" algn="just">
              <a:spcBef>
                <a:spcPts val="0"/>
              </a:spcBef>
              <a:spcAft>
                <a:spcPts val="0"/>
              </a:spcAft>
            </a:pPr>
            <a:r>
              <a:rPr lang="vi-VN" sz="1450" b="1" dirty="0">
                <a:effectLst/>
                <a:latin typeface="Segoe UI" panose="020B0502040204020203" pitchFamily="34" charset="0"/>
                <a:ea typeface="Times New Roman" panose="02020603050405020304" pitchFamily="18" charset="0"/>
                <a:cs typeface="Segoe UI" panose="020B0502040204020203" pitchFamily="34" charset="0"/>
              </a:rPr>
              <a:t>Mô tả</a:t>
            </a:r>
            <a:r>
              <a:rPr lang="vi-VN" sz="1450" dirty="0">
                <a:effectLst/>
                <a:latin typeface="Segoe UI" panose="020B0502040204020203" pitchFamily="34" charset="0"/>
                <a:ea typeface="Times New Roman" panose="02020603050405020304" pitchFamily="18" charset="0"/>
                <a:cs typeface="Segoe UI" panose="020B0502040204020203" pitchFamily="34" charset="0"/>
              </a:rPr>
              <a:t>: Lược đồ quan hệ KHAITHAC nhằm mô tả thông tin khai thác mỏ khoáng sản của các công ty. Thông tin khai thác bao gồm: mã định danh mỏ khoáng sản  (MAMKS), mã công ty (MACTY), ngày được cấp phép khai khoáng (NGCP) và ngày hết hạn (NGHH).</a:t>
            </a:r>
            <a:endParaRPr lang="en-US" sz="1450" dirty="0">
              <a:latin typeface="Segoe UI" panose="020B0502040204020203" pitchFamily="34" charset="0"/>
              <a:cs typeface="Segoe UI" panose="020B0502040204020203"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3"/>
          <p:cNvSpPr txBox="1">
            <a:spLocks noGrp="1"/>
          </p:cNvSpPr>
          <p:nvPr>
            <p:ph type="title"/>
          </p:nvPr>
        </p:nvSpPr>
        <p:spPr>
          <a:xfrm>
            <a:off x="635479" y="330621"/>
            <a:ext cx="10921042" cy="82531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1238F"/>
              </a:buClr>
              <a:buSzPts val="4000"/>
              <a:buFont typeface="Quattrocento Sans" panose="020B0502050000020003"/>
              <a:buNone/>
            </a:pP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Viết</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các</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biểu</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thức</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đại</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số</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quan</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hệ</a:t>
            </a:r>
            <a:endParaRPr dirty="0">
              <a:latin typeface="Segoe UI" panose="020B0502040204020203" pitchFamily="34" charset="0"/>
              <a:cs typeface="Segoe UI" panose="020B0502040204020203" pitchFamily="34" charset="0"/>
            </a:endParaRPr>
          </a:p>
        </p:txBody>
      </p:sp>
      <p:sp>
        <p:nvSpPr>
          <p:cNvPr id="123" name="Google Shape;123;p3"/>
          <p:cNvSpPr txBox="1">
            <a:spLocks noGrp="1"/>
          </p:cNvSpPr>
          <p:nvPr>
            <p:ph type="sldNum" idx="12"/>
          </p:nvPr>
        </p:nvSpPr>
        <p:spPr>
          <a:xfrm>
            <a:off x="4724400" y="6527379"/>
            <a:ext cx="2743200" cy="330621"/>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vi-VN" sz="1600" b="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fld>
            <a:endParaRPr sz="16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endParaRPr>
          </a:p>
        </p:txBody>
      </p:sp>
      <p:pic>
        <p:nvPicPr>
          <p:cNvPr id="124" name="Google Shape;124;p3"/>
          <p:cNvPicPr preferRelativeResize="0"/>
          <p:nvPr/>
        </p:nvPicPr>
        <p:blipFill rotWithShape="1">
          <a:blip r:embed="rId1"/>
          <a:srcRect/>
          <a:stretch>
            <a:fillRect/>
          </a:stretch>
        </p:blipFill>
        <p:spPr>
          <a:xfrm>
            <a:off x="9911750" y="4651893"/>
            <a:ext cx="1900257" cy="1869558"/>
          </a:xfrm>
          <a:prstGeom prst="rect">
            <a:avLst/>
          </a:prstGeom>
          <a:noFill/>
          <a:ln>
            <a:noFill/>
          </a:ln>
        </p:spPr>
      </p:pic>
      <p:sp>
        <p:nvSpPr>
          <p:cNvPr id="9" name="TextBox 8"/>
          <p:cNvSpPr txBox="1"/>
          <p:nvPr/>
        </p:nvSpPr>
        <p:spPr>
          <a:xfrm>
            <a:off x="762000" y="1069972"/>
            <a:ext cx="10794521" cy="2579873"/>
          </a:xfrm>
          <a:prstGeom prst="rect">
            <a:avLst/>
          </a:prstGeom>
          <a:noFill/>
          <a:ln w="19050">
            <a:solidFill>
              <a:srgbClr val="00B0F0"/>
            </a:solidFill>
          </a:ln>
        </p:spPr>
        <p:txBody>
          <a:bodyPr wrap="square">
            <a:spAutoFit/>
          </a:bodyPr>
          <a:lstStyle/>
          <a:p>
            <a:pPr marL="180340" algn="just">
              <a:lnSpc>
                <a:spcPct val="150000"/>
              </a:lnSpc>
            </a:pPr>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BÀI TẬP 5:</a:t>
            </a:r>
            <a:r>
              <a:rPr lang="en-US" sz="2000" dirty="0">
                <a:latin typeface="Segoe UI" panose="020B0502040204020203" pitchFamily="34" charset="0"/>
                <a:cs typeface="Segoe UI" panose="020B0502040204020203" pitchFamily="34" charset="0"/>
              </a:rPr>
              <a:t> </a:t>
            </a:r>
            <a:r>
              <a:rPr lang="vi-VN"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Cho lược đồ cơ sở dữ liệu quan hệ “Quản lý khai thác khoáng sản” </a:t>
            </a:r>
            <a:r>
              <a:rPr lang="en-US" sz="2000" b="1" dirty="0" err="1">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như</a:t>
            </a:r>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vi-VN"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sau: </a:t>
            </a:r>
            <a:endParaRPr lang="en-US" sz="2000" b="1" dirty="0">
              <a:effectLst/>
              <a:latin typeface="Segoe UI" panose="020B0502040204020203" pitchFamily="34" charset="0"/>
              <a:ea typeface="Times New Roman" panose="02020603050405020304" pitchFamily="18" charset="0"/>
              <a:cs typeface="Segoe UI" panose="020B0502040204020203" pitchFamily="34" charset="0"/>
            </a:endParaRPr>
          </a:p>
          <a:p>
            <a:pPr marL="180340" marR="0" algn="just">
              <a:lnSpc>
                <a:spcPct val="150000"/>
              </a:lnSpc>
              <a:spcBef>
                <a:spcPts val="0"/>
              </a:spcBef>
              <a:spcAft>
                <a:spcPts val="0"/>
              </a:spcAft>
            </a:pPr>
            <a:r>
              <a:rPr lang="vi-VN" sz="1800" b="1" dirty="0">
                <a:effectLst/>
                <a:latin typeface="Segoe UI" panose="020B0502040204020203" pitchFamily="34" charset="0"/>
                <a:ea typeface="Times New Roman" panose="02020603050405020304" pitchFamily="18" charset="0"/>
                <a:cs typeface="Segoe UI" panose="020B0502040204020203" pitchFamily="34" charset="0"/>
              </a:rPr>
              <a:t>LOAIKHSAN (</a:t>
            </a:r>
            <a:r>
              <a:rPr lang="vi-VN" sz="1800" b="1" u="sng" dirty="0">
                <a:effectLst/>
                <a:latin typeface="Segoe UI" panose="020B0502040204020203" pitchFamily="34" charset="0"/>
                <a:ea typeface="Times New Roman" panose="02020603050405020304" pitchFamily="18" charset="0"/>
                <a:cs typeface="Segoe UI" panose="020B0502040204020203" pitchFamily="34" charset="0"/>
              </a:rPr>
              <a:t>MALKS</a:t>
            </a:r>
            <a:r>
              <a:rPr lang="vi-VN" sz="1800" b="1" dirty="0">
                <a:effectLst/>
                <a:latin typeface="Segoe UI" panose="020B0502040204020203" pitchFamily="34" charset="0"/>
                <a:ea typeface="Times New Roman" panose="02020603050405020304" pitchFamily="18" charset="0"/>
                <a:cs typeface="Segoe UI" panose="020B0502040204020203" pitchFamily="34" charset="0"/>
              </a:rPr>
              <a:t>, TENLKS, PHANLOAI)</a:t>
            </a:r>
            <a:endParaRPr lang="en-US" sz="1800" dirty="0">
              <a:effectLst/>
              <a:latin typeface="Segoe UI" panose="020B0502040204020203" pitchFamily="34" charset="0"/>
              <a:ea typeface="Times New Roman" panose="02020603050405020304" pitchFamily="18" charset="0"/>
              <a:cs typeface="Segoe UI" panose="020B0502040204020203" pitchFamily="34" charset="0"/>
            </a:endParaRPr>
          </a:p>
          <a:p>
            <a:pPr marL="180340" marR="0" algn="just">
              <a:lnSpc>
                <a:spcPct val="150000"/>
              </a:lnSpc>
              <a:spcBef>
                <a:spcPts val="0"/>
              </a:spcBef>
              <a:spcAft>
                <a:spcPts val="0"/>
              </a:spcAft>
            </a:pPr>
            <a:r>
              <a:rPr lang="vi-VN" sz="1800" b="1" dirty="0">
                <a:effectLst/>
                <a:latin typeface="Segoe UI" panose="020B0502040204020203" pitchFamily="34" charset="0"/>
                <a:ea typeface="Times New Roman" panose="02020603050405020304" pitchFamily="18" charset="0"/>
                <a:cs typeface="Segoe UI" panose="020B0502040204020203" pitchFamily="34" charset="0"/>
              </a:rPr>
              <a:t>KHOANGSAN (</a:t>
            </a:r>
            <a:r>
              <a:rPr lang="vi-VN" sz="1800" b="1" u="sng" dirty="0">
                <a:effectLst/>
                <a:latin typeface="Segoe UI" panose="020B0502040204020203" pitchFamily="34" charset="0"/>
                <a:ea typeface="Times New Roman" panose="02020603050405020304" pitchFamily="18" charset="0"/>
                <a:cs typeface="Segoe UI" panose="020B0502040204020203" pitchFamily="34" charset="0"/>
              </a:rPr>
              <a:t>MAKS</a:t>
            </a:r>
            <a:r>
              <a:rPr lang="vi-VN" sz="1800" b="1" dirty="0">
                <a:effectLst/>
                <a:latin typeface="Segoe UI" panose="020B0502040204020203" pitchFamily="34" charset="0"/>
                <a:ea typeface="Times New Roman" panose="02020603050405020304" pitchFamily="18" charset="0"/>
                <a:cs typeface="Segoe UI" panose="020B0502040204020203" pitchFamily="34" charset="0"/>
              </a:rPr>
              <a:t>, TENKS, MALKS, TRANGTHAI)</a:t>
            </a:r>
            <a:endParaRPr lang="en-US" sz="1800" dirty="0">
              <a:effectLst/>
              <a:latin typeface="Segoe UI" panose="020B0502040204020203" pitchFamily="34" charset="0"/>
              <a:ea typeface="Times New Roman" panose="02020603050405020304" pitchFamily="18" charset="0"/>
              <a:cs typeface="Segoe UI" panose="020B0502040204020203" pitchFamily="34" charset="0"/>
            </a:endParaRPr>
          </a:p>
          <a:p>
            <a:pPr marL="180340" marR="0" algn="just">
              <a:lnSpc>
                <a:spcPct val="150000"/>
              </a:lnSpc>
              <a:spcBef>
                <a:spcPts val="0"/>
              </a:spcBef>
              <a:spcAft>
                <a:spcPts val="0"/>
              </a:spcAft>
            </a:pPr>
            <a:r>
              <a:rPr lang="vi-VN" sz="1800" b="1" dirty="0">
                <a:effectLst/>
                <a:latin typeface="Segoe UI" panose="020B0502040204020203" pitchFamily="34" charset="0"/>
                <a:ea typeface="Times New Roman" panose="02020603050405020304" pitchFamily="18" charset="0"/>
                <a:cs typeface="Segoe UI" panose="020B0502040204020203" pitchFamily="34" charset="0"/>
              </a:rPr>
              <a:t>CONGTY (</a:t>
            </a:r>
            <a:r>
              <a:rPr lang="vi-VN" sz="1800" b="1" u="sng" dirty="0">
                <a:effectLst/>
                <a:latin typeface="Segoe UI" panose="020B0502040204020203" pitchFamily="34" charset="0"/>
                <a:ea typeface="Times New Roman" panose="02020603050405020304" pitchFamily="18" charset="0"/>
                <a:cs typeface="Segoe UI" panose="020B0502040204020203" pitchFamily="34" charset="0"/>
              </a:rPr>
              <a:t>MACTY</a:t>
            </a:r>
            <a:r>
              <a:rPr lang="vi-VN" sz="1800" b="1" dirty="0">
                <a:effectLst/>
                <a:latin typeface="Segoe UI" panose="020B0502040204020203" pitchFamily="34" charset="0"/>
                <a:ea typeface="Times New Roman" panose="02020603050405020304" pitchFamily="18" charset="0"/>
                <a:cs typeface="Segoe UI" panose="020B0502040204020203" pitchFamily="34" charset="0"/>
              </a:rPr>
              <a:t>, TENCTY, DIACHI, NGTL)</a:t>
            </a:r>
            <a:endParaRPr lang="en-US" sz="1800" dirty="0">
              <a:effectLst/>
              <a:latin typeface="Segoe UI" panose="020B0502040204020203" pitchFamily="34" charset="0"/>
              <a:ea typeface="Times New Roman" panose="02020603050405020304" pitchFamily="18" charset="0"/>
              <a:cs typeface="Segoe UI" panose="020B0502040204020203" pitchFamily="34" charset="0"/>
            </a:endParaRPr>
          </a:p>
          <a:p>
            <a:pPr marL="180340" marR="0" algn="just">
              <a:lnSpc>
                <a:spcPct val="150000"/>
              </a:lnSpc>
              <a:spcBef>
                <a:spcPts val="0"/>
              </a:spcBef>
              <a:spcAft>
                <a:spcPts val="0"/>
              </a:spcAft>
            </a:pPr>
            <a:r>
              <a:rPr lang="vi-VN" sz="1800" b="1" dirty="0">
                <a:effectLst/>
                <a:latin typeface="Segoe UI" panose="020B0502040204020203" pitchFamily="34" charset="0"/>
                <a:ea typeface="Times New Roman" panose="02020603050405020304" pitchFamily="18" charset="0"/>
                <a:cs typeface="Segoe UI" panose="020B0502040204020203" pitchFamily="34" charset="0"/>
              </a:rPr>
              <a:t>MOKS (</a:t>
            </a:r>
            <a:r>
              <a:rPr lang="vi-VN" sz="1800" b="1" u="sng" dirty="0">
                <a:effectLst/>
                <a:latin typeface="Segoe UI" panose="020B0502040204020203" pitchFamily="34" charset="0"/>
                <a:ea typeface="Times New Roman" panose="02020603050405020304" pitchFamily="18" charset="0"/>
                <a:cs typeface="Segoe UI" panose="020B0502040204020203" pitchFamily="34" charset="0"/>
              </a:rPr>
              <a:t>MAMKS</a:t>
            </a:r>
            <a:r>
              <a:rPr lang="vi-VN" sz="1800" b="1" dirty="0">
                <a:effectLst/>
                <a:latin typeface="Segoe UI" panose="020B0502040204020203" pitchFamily="34" charset="0"/>
                <a:ea typeface="Times New Roman" panose="02020603050405020304" pitchFamily="18" charset="0"/>
                <a:cs typeface="Segoe UI" panose="020B0502040204020203" pitchFamily="34" charset="0"/>
              </a:rPr>
              <a:t>, TENMO, MAKS, NGPHATHIEN, TINH)</a:t>
            </a:r>
            <a:endParaRPr lang="en-US" sz="1800" dirty="0">
              <a:effectLst/>
              <a:latin typeface="Segoe UI" panose="020B0502040204020203" pitchFamily="34" charset="0"/>
              <a:ea typeface="Times New Roman" panose="02020603050405020304" pitchFamily="18" charset="0"/>
              <a:cs typeface="Segoe UI" panose="020B0502040204020203" pitchFamily="34" charset="0"/>
            </a:endParaRPr>
          </a:p>
          <a:p>
            <a:pPr marL="180340" marR="0" algn="just">
              <a:lnSpc>
                <a:spcPct val="150000"/>
              </a:lnSpc>
              <a:spcBef>
                <a:spcPts val="0"/>
              </a:spcBef>
              <a:spcAft>
                <a:spcPts val="0"/>
              </a:spcAft>
            </a:pPr>
            <a:r>
              <a:rPr lang="vi-VN" sz="1800" b="1" dirty="0">
                <a:effectLst/>
                <a:latin typeface="Segoe UI" panose="020B0502040204020203" pitchFamily="34" charset="0"/>
                <a:ea typeface="Times New Roman" panose="02020603050405020304" pitchFamily="18" charset="0"/>
                <a:cs typeface="Segoe UI" panose="020B0502040204020203" pitchFamily="34" charset="0"/>
              </a:rPr>
              <a:t>KHAITHAC (</a:t>
            </a:r>
            <a:r>
              <a:rPr lang="vi-VN" sz="1800" b="1" u="sng" dirty="0">
                <a:effectLst/>
                <a:latin typeface="Segoe UI" panose="020B0502040204020203" pitchFamily="34" charset="0"/>
                <a:ea typeface="Times New Roman" panose="02020603050405020304" pitchFamily="18" charset="0"/>
                <a:cs typeface="Segoe UI" panose="020B0502040204020203" pitchFamily="34" charset="0"/>
              </a:rPr>
              <a:t>MAMKS, MACTY, NGCP</a:t>
            </a:r>
            <a:r>
              <a:rPr lang="vi-VN" sz="1800" b="1" dirty="0">
                <a:effectLst/>
                <a:latin typeface="Segoe UI" panose="020B0502040204020203" pitchFamily="34" charset="0"/>
                <a:ea typeface="Times New Roman" panose="02020603050405020304" pitchFamily="18" charset="0"/>
                <a:cs typeface="Segoe UI" panose="020B0502040204020203" pitchFamily="34" charset="0"/>
              </a:rPr>
              <a:t>, NGHH)</a:t>
            </a:r>
            <a:endParaRPr lang="en-US" sz="1800" b="1" dirty="0">
              <a:latin typeface="Segoe UI" panose="020B0502040204020203" pitchFamily="34" charset="0"/>
              <a:ea typeface="Times New Roman" panose="02020603050405020304" pitchFamily="18" charset="0"/>
              <a:cs typeface="Segoe UI" panose="020B0502040204020203" pitchFamily="34" charset="0"/>
            </a:endParaRPr>
          </a:p>
        </p:txBody>
      </p:sp>
      <p:sp>
        <p:nvSpPr>
          <p:cNvPr id="2" name="TextBox 1"/>
          <p:cNvSpPr txBox="1"/>
          <p:nvPr/>
        </p:nvSpPr>
        <p:spPr>
          <a:xfrm>
            <a:off x="762000" y="3772867"/>
            <a:ext cx="10921042" cy="2585323"/>
          </a:xfrm>
          <a:prstGeom prst="rect">
            <a:avLst/>
          </a:prstGeom>
          <a:noFill/>
        </p:spPr>
        <p:txBody>
          <a:bodyPr wrap="square">
            <a:spAutoFit/>
          </a:bodyPr>
          <a:lstStyle/>
          <a:p>
            <a:pPr algn="just">
              <a:spcAft>
                <a:spcPts val="600"/>
              </a:spcAft>
            </a:pPr>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YÊU CẦU:</a:t>
            </a:r>
            <a:endPar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a:p>
            <a:pPr marL="342900" indent="-342900" algn="just">
              <a:spcAft>
                <a:spcPts val="600"/>
              </a:spcAft>
              <a:buFont typeface="+mj-lt"/>
              <a:buAutoNum type="arabicPeriod"/>
            </a:pPr>
            <a:r>
              <a:rPr lang="vi-VN" sz="1600" dirty="0">
                <a:latin typeface="Segoe UI" panose="020B0502040204020203" pitchFamily="34" charset="0"/>
                <a:cs typeface="Segoe UI" panose="020B0502040204020203" pitchFamily="34" charset="0"/>
              </a:rPr>
              <a:t>Liệt kê danh sách các khoáng sản (TENKS, MALKS) có trạng thái khí. </a:t>
            </a:r>
            <a:endParaRPr lang="en-US" sz="1600" dirty="0">
              <a:latin typeface="Segoe UI" panose="020B0502040204020203" pitchFamily="34" charset="0"/>
              <a:cs typeface="Segoe UI" panose="020B0502040204020203" pitchFamily="34" charset="0"/>
            </a:endParaRPr>
          </a:p>
          <a:p>
            <a:pPr marL="342900" indent="-342900" algn="just">
              <a:spcAft>
                <a:spcPts val="600"/>
              </a:spcAft>
              <a:buFont typeface="+mj-lt"/>
              <a:buAutoNum type="arabicPeriod"/>
            </a:pPr>
            <a:r>
              <a:rPr lang="vi-VN" sz="1600" dirty="0">
                <a:latin typeface="Segoe UI" panose="020B0502040204020203" pitchFamily="34" charset="0"/>
                <a:cs typeface="Segoe UI" panose="020B0502040204020203" pitchFamily="34" charset="0"/>
              </a:rPr>
              <a:t>Cho biết những khoáng sản (TENKS, TRANGTHAI) thuộc phân loại ‘Khoáng sản phi kim’. </a:t>
            </a:r>
            <a:endParaRPr lang="en-US" sz="1600" dirty="0">
              <a:latin typeface="Segoe UI" panose="020B0502040204020203" pitchFamily="34" charset="0"/>
              <a:cs typeface="Segoe UI" panose="020B0502040204020203" pitchFamily="34" charset="0"/>
            </a:endParaRPr>
          </a:p>
          <a:p>
            <a:pPr marL="342900" indent="-342900" algn="just">
              <a:spcAft>
                <a:spcPts val="600"/>
              </a:spcAft>
              <a:buFont typeface="+mj-lt"/>
              <a:buAutoNum type="arabicPeriod"/>
            </a:pPr>
            <a:r>
              <a:rPr lang="vi-VN" sz="1600" dirty="0">
                <a:latin typeface="Segoe UI" panose="020B0502040204020203" pitchFamily="34" charset="0"/>
                <a:cs typeface="Segoe UI" panose="020B0502040204020203" pitchFamily="34" charset="0"/>
              </a:rPr>
              <a:t>Cho biết tên mỏ khoáng sản (TENMO) và thông tin công ty (TENCTY, DIACHI) khai thác mỏ khoáng sản đó nếu có</a:t>
            </a:r>
            <a:r>
              <a:rPr lang="en-US" sz="1600" dirty="0">
                <a:latin typeface="Segoe UI" panose="020B0502040204020203" pitchFamily="34" charset="0"/>
                <a:cs typeface="Segoe UI" panose="020B0502040204020203" pitchFamily="34" charset="0"/>
              </a:rPr>
              <a:t>.</a:t>
            </a:r>
            <a:endParaRPr lang="en-US" sz="1600" dirty="0">
              <a:latin typeface="Segoe UI" panose="020B0502040204020203" pitchFamily="34" charset="0"/>
              <a:cs typeface="Segoe UI" panose="020B0502040204020203" pitchFamily="34" charset="0"/>
            </a:endParaRPr>
          </a:p>
          <a:p>
            <a:pPr marL="342900" indent="-342900" algn="just">
              <a:spcAft>
                <a:spcPts val="600"/>
              </a:spcAft>
              <a:buFont typeface="+mj-lt"/>
              <a:buAutoNum type="arabicPeriod"/>
            </a:pPr>
            <a:r>
              <a:rPr lang="vi-VN" sz="1600" dirty="0">
                <a:latin typeface="Segoe UI" panose="020B0502040204020203" pitchFamily="34" charset="0"/>
                <a:cs typeface="Segoe UI" panose="020B0502040204020203" pitchFamily="34" charset="0"/>
              </a:rPr>
              <a:t>Công ty nào (TENCTY) khai thác tất cả mỏ khoáng sản của tỉnh ‘Trà Vinh’</a:t>
            </a:r>
            <a:endParaRPr lang="en-US" sz="1600" dirty="0">
              <a:latin typeface="Segoe UI" panose="020B0502040204020203" pitchFamily="34" charset="0"/>
              <a:cs typeface="Segoe UI" panose="020B0502040204020203" pitchFamily="34" charset="0"/>
            </a:endParaRPr>
          </a:p>
          <a:p>
            <a:pPr marL="342900" indent="-342900" algn="just">
              <a:spcAft>
                <a:spcPts val="600"/>
              </a:spcAft>
              <a:buFont typeface="+mj-lt"/>
              <a:buAutoNum type="arabicPeriod"/>
            </a:pPr>
            <a:r>
              <a:rPr lang="vi-VN" sz="1600" dirty="0">
                <a:latin typeface="Segoe UI" panose="020B0502040204020203" pitchFamily="34" charset="0"/>
                <a:cs typeface="Segoe UI" panose="020B0502040204020203" pitchFamily="34" charset="0"/>
              </a:rPr>
              <a:t>Cho biết mỗi công ty khai thác bao nhiêu mỏ khoáng sản có ngày hết hạn giấy phép khai khoáng trong năm 2021. Thông tin hiển thị gồm: mã công ty, số lượng mỏ khoáng sản.</a:t>
            </a:r>
            <a:endParaRPr lang="en-US" sz="1600" dirty="0">
              <a:latin typeface="Segoe UI" panose="020B0502040204020203" pitchFamily="34" charset="0"/>
              <a:cs typeface="Segoe UI" panose="020B0502040204020203" pitchFamily="34" charset="0"/>
            </a:endParaRPr>
          </a:p>
          <a:p>
            <a:pPr marL="342900" indent="-342900" algn="just">
              <a:spcAft>
                <a:spcPts val="600"/>
              </a:spcAft>
              <a:buFont typeface="+mj-lt"/>
              <a:buAutoNum type="arabicPeriod"/>
            </a:pPr>
            <a:r>
              <a:rPr lang="vi-VN" sz="1600" dirty="0">
                <a:latin typeface="Segoe UI" panose="020B0502040204020203" pitchFamily="34" charset="0"/>
                <a:cs typeface="Segoe UI" panose="020B0502040204020203" pitchFamily="34" charset="0"/>
              </a:rPr>
              <a:t>Cho biết công ty (MACTY, TENCTY) khai thác các mỏ khoáng sản thuộc cả hai trạng thái ‘rắn’ và ‘khí’.</a:t>
            </a:r>
            <a:endParaRPr lang="en-US" sz="1600" dirty="0">
              <a:latin typeface="Segoe UI" panose="020B0502040204020203" pitchFamily="34" charset="0"/>
              <a:cs typeface="Segoe UI" panose="020B0502040204020203"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3"/>
          <p:cNvSpPr txBox="1">
            <a:spLocks noGrp="1"/>
          </p:cNvSpPr>
          <p:nvPr>
            <p:ph type="title"/>
          </p:nvPr>
        </p:nvSpPr>
        <p:spPr>
          <a:xfrm>
            <a:off x="635479" y="330621"/>
            <a:ext cx="10921042" cy="82531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1238F"/>
              </a:buClr>
              <a:buSzPts val="4000"/>
              <a:buFont typeface="Quattrocento Sans" panose="020B0502050000020003"/>
              <a:buNone/>
            </a:pP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Viết</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các</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biểu</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thức</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đại</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số</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quan</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hệ</a:t>
            </a:r>
            <a:endParaRPr dirty="0">
              <a:latin typeface="Segoe UI" panose="020B0502040204020203" pitchFamily="34" charset="0"/>
              <a:cs typeface="Segoe UI" panose="020B0502040204020203" pitchFamily="34" charset="0"/>
            </a:endParaRPr>
          </a:p>
        </p:txBody>
      </p:sp>
      <p:sp>
        <p:nvSpPr>
          <p:cNvPr id="123" name="Google Shape;123;p3"/>
          <p:cNvSpPr txBox="1">
            <a:spLocks noGrp="1"/>
          </p:cNvSpPr>
          <p:nvPr>
            <p:ph type="sldNum" idx="12"/>
          </p:nvPr>
        </p:nvSpPr>
        <p:spPr>
          <a:xfrm>
            <a:off x="4724400" y="6527379"/>
            <a:ext cx="2743200" cy="330621"/>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vi-VN" sz="1600" b="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fld>
            <a:endParaRPr sz="16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endParaRPr>
          </a:p>
        </p:txBody>
      </p:sp>
      <p:pic>
        <p:nvPicPr>
          <p:cNvPr id="124" name="Google Shape;124;p3"/>
          <p:cNvPicPr preferRelativeResize="0"/>
          <p:nvPr/>
        </p:nvPicPr>
        <p:blipFill rotWithShape="1">
          <a:blip r:embed="rId1"/>
          <a:srcRect/>
          <a:stretch>
            <a:fillRect/>
          </a:stretch>
        </p:blipFill>
        <p:spPr>
          <a:xfrm>
            <a:off x="9911750" y="4651893"/>
            <a:ext cx="1900257" cy="1869558"/>
          </a:xfrm>
          <a:prstGeom prst="rect">
            <a:avLst/>
          </a:prstGeom>
          <a:noFill/>
          <a:ln>
            <a:noFill/>
          </a:ln>
        </p:spPr>
      </p:pic>
      <p:sp>
        <p:nvSpPr>
          <p:cNvPr id="2" name="TextBox 1"/>
          <p:cNvSpPr txBox="1"/>
          <p:nvPr/>
        </p:nvSpPr>
        <p:spPr>
          <a:xfrm>
            <a:off x="635478" y="3733790"/>
            <a:ext cx="10580032" cy="369332"/>
          </a:xfrm>
          <a:prstGeom prst="rect">
            <a:avLst/>
          </a:prstGeom>
          <a:noFill/>
        </p:spPr>
        <p:txBody>
          <a:bodyPr wrap="square">
            <a:spAutoFit/>
          </a:bodyPr>
          <a:lstStyle/>
          <a:p>
            <a:pPr algn="just"/>
            <a:r>
              <a:rPr lang="en-US" sz="1800" b="1" dirty="0">
                <a:solidFill>
                  <a:srgbClr val="FF0000"/>
                </a:solidFill>
                <a:latin typeface="Segoe UI" panose="020B0502040204020203" pitchFamily="34" charset="0"/>
                <a:cs typeface="Segoe UI" panose="020B0502040204020203" pitchFamily="34" charset="0"/>
              </a:rPr>
              <a:t>1. </a:t>
            </a:r>
            <a:r>
              <a:rPr lang="vi-VN" sz="1800" b="1" dirty="0">
                <a:solidFill>
                  <a:srgbClr val="FF0000"/>
                </a:solidFill>
                <a:latin typeface="Segoe UI" panose="020B0502040204020203" pitchFamily="34" charset="0"/>
                <a:cs typeface="Segoe UI" panose="020B0502040204020203" pitchFamily="34" charset="0"/>
              </a:rPr>
              <a:t>Liệt kê danh sách các khoáng sản (TENKS, MALKS) có trạng thái khí. </a:t>
            </a:r>
            <a:endParaRPr lang="en-US" sz="1800" b="1" dirty="0">
              <a:solidFill>
                <a:srgbClr val="FF0000"/>
              </a:solidFill>
              <a:latin typeface="Segoe UI" panose="020B0502040204020203" pitchFamily="34" charset="0"/>
              <a:cs typeface="Segoe UI" panose="020B0502040204020203" pitchFamily="34" charset="0"/>
            </a:endParaRPr>
          </a:p>
        </p:txBody>
      </p:sp>
      <p:sp>
        <p:nvSpPr>
          <p:cNvPr id="4" name="TextBox 3"/>
          <p:cNvSpPr txBox="1"/>
          <p:nvPr/>
        </p:nvSpPr>
        <p:spPr>
          <a:xfrm>
            <a:off x="635478" y="4992745"/>
            <a:ext cx="10327490" cy="369332"/>
          </a:xfrm>
          <a:prstGeom prst="rect">
            <a:avLst/>
          </a:prstGeom>
          <a:noFill/>
        </p:spPr>
        <p:txBody>
          <a:bodyPr wrap="square">
            <a:spAutoFit/>
          </a:bodyPr>
          <a:lstStyle/>
          <a:p>
            <a:pPr algn="just"/>
            <a:r>
              <a:rPr lang="en-US" sz="1800" b="1" dirty="0">
                <a:solidFill>
                  <a:srgbClr val="FF0000"/>
                </a:solidFill>
                <a:latin typeface="Segoe UI" panose="020B0502040204020203" pitchFamily="34" charset="0"/>
                <a:cs typeface="Segoe UI" panose="020B0502040204020203" pitchFamily="34" charset="0"/>
              </a:rPr>
              <a:t>2. </a:t>
            </a:r>
            <a:r>
              <a:rPr lang="vi-VN" sz="1800" b="1" dirty="0">
                <a:solidFill>
                  <a:srgbClr val="FF0000"/>
                </a:solidFill>
                <a:latin typeface="Segoe UI" panose="020B0502040204020203" pitchFamily="34" charset="0"/>
                <a:cs typeface="Segoe UI" panose="020B0502040204020203" pitchFamily="34" charset="0"/>
              </a:rPr>
              <a:t>Cho biết những khoáng sản (TENKS, TRANGTHAI) thuộc phân loại ‘Khoáng sản phi kim’. </a:t>
            </a:r>
            <a:endParaRPr lang="en-US" sz="1800" b="1" dirty="0">
              <a:solidFill>
                <a:srgbClr val="FF0000"/>
              </a:solidFill>
              <a:latin typeface="Segoe UI" panose="020B0502040204020203" pitchFamily="34" charset="0"/>
              <a:cs typeface="Segoe UI" panose="020B0502040204020203" pitchFamily="34" charset="0"/>
            </a:endParaRPr>
          </a:p>
        </p:txBody>
      </p:sp>
      <mc:AlternateContent xmlns:mc="http://schemas.openxmlformats.org/markup-compatibility/2006">
        <mc:Choice xmlns:a14="http://schemas.microsoft.com/office/drawing/2010/main" Requires="a14">
          <p:sp>
            <p:nvSpPr>
              <p:cNvPr id="10" name="TextBox 9"/>
              <p:cNvSpPr txBox="1"/>
              <p:nvPr/>
            </p:nvSpPr>
            <p:spPr>
              <a:xfrm>
                <a:off x="635478" y="5656041"/>
                <a:ext cx="10453510" cy="438903"/>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en-US" sz="2000" i="1" smtClean="0">
                              <a:solidFill>
                                <a:srgbClr val="836967"/>
                              </a:solidFill>
                              <a:latin typeface="Cambria Math" panose="02040503050406030204" pitchFamily="18" charset="0"/>
                            </a:rPr>
                          </m:ctrlPr>
                        </m:sSubPr>
                        <m:e>
                          <m:r>
                            <a:rPr lang="en-US" sz="2000" i="1">
                              <a:latin typeface="Cambria Math" panose="02040503050406030204" pitchFamily="18" charset="0"/>
                            </a:rPr>
                            <m:t>𝜋</m:t>
                          </m:r>
                        </m:e>
                        <m:sub>
                          <m:r>
                            <a:rPr lang="en-US" sz="2000" i="1">
                              <a:latin typeface="Cambria Math" panose="02040503050406030204" pitchFamily="18" charset="0"/>
                            </a:rPr>
                            <m:t>𝑇𝐸𝑁𝐾𝑆</m:t>
                          </m:r>
                          <m:r>
                            <a:rPr lang="en-US" sz="2000" i="0">
                              <a:latin typeface="Cambria Math" panose="02040503050406030204" pitchFamily="18" charset="0"/>
                            </a:rPr>
                            <m:t>,  </m:t>
                          </m:r>
                          <m:r>
                            <a:rPr lang="en-US" sz="2000" i="1">
                              <a:latin typeface="Cambria Math" panose="02040503050406030204" pitchFamily="18" charset="0"/>
                            </a:rPr>
                            <m:t>𝑇𝑅𝐴𝑁𝐺𝑇𝐻𝐴𝐼</m:t>
                          </m:r>
                        </m:sub>
                      </m:sSub>
                      <m:r>
                        <a:rPr lang="en-US" sz="2000" i="0">
                          <a:latin typeface="Cambria Math" panose="02040503050406030204" pitchFamily="18" charset="0"/>
                        </a:rPr>
                        <m:t> </m:t>
                      </m:r>
                      <m:r>
                        <a:rPr lang="en-US" sz="2000" b="0" i="0" smtClean="0">
                          <a:latin typeface="Cambria Math" panose="02040503050406030204" pitchFamily="18" charset="0"/>
                        </a:rPr>
                        <m:t>(</m:t>
                      </m:r>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𝜎</m:t>
                          </m:r>
                        </m:e>
                        <m:sub>
                          <m:r>
                            <a:rPr lang="en-US" sz="2000" i="1">
                              <a:latin typeface="Cambria Math" panose="02040503050406030204" pitchFamily="18" charset="0"/>
                            </a:rPr>
                            <m:t>𝑃𝐻𝐴𝑁𝐿𝑂𝐴𝐼</m:t>
                          </m:r>
                          <m:sSup>
                            <m:sSupPr>
                              <m:ctrlPr>
                                <a:rPr lang="en-US" sz="2000" i="1">
                                  <a:solidFill>
                                    <a:srgbClr val="836967"/>
                                  </a:solidFill>
                                  <a:latin typeface="Cambria Math" panose="02040503050406030204" pitchFamily="18" charset="0"/>
                                </a:rPr>
                              </m:ctrlPr>
                            </m:sSupPr>
                            <m:e>
                              <m:r>
                                <a:rPr lang="en-US" sz="2000" i="0">
                                  <a:latin typeface="Cambria Math" panose="02040503050406030204" pitchFamily="18" charset="0"/>
                                </a:rPr>
                                <m:t>=</m:t>
                              </m:r>
                            </m:e>
                            <m:sup>
                              <m:r>
                                <a:rPr lang="en-US" sz="2000" i="0">
                                  <a:latin typeface="Cambria Math" panose="02040503050406030204" pitchFamily="18" charset="0"/>
                                </a:rPr>
                                <m:t>′</m:t>
                              </m:r>
                            </m:sup>
                          </m:sSup>
                          <m:r>
                            <a:rPr lang="en-US" sz="2000" i="1">
                              <a:latin typeface="Cambria Math" panose="02040503050406030204" pitchFamily="18" charset="0"/>
                            </a:rPr>
                            <m:t>𝐾</m:t>
                          </m:r>
                          <m:r>
                            <a:rPr lang="en-US" sz="2000" i="1">
                              <a:latin typeface="Cambria Math" panose="02040503050406030204" pitchFamily="18" charset="0"/>
                            </a:rPr>
                            <m:t>ℎ</m:t>
                          </m:r>
                          <m:r>
                            <a:rPr lang="en-US" sz="2000" i="1">
                              <a:latin typeface="Cambria Math" panose="02040503050406030204" pitchFamily="18" charset="0"/>
                            </a:rPr>
                            <m:t>𝑜</m:t>
                          </m:r>
                          <m:r>
                            <a:rPr lang="en-US" sz="2000" i="0">
                              <a:latin typeface="Cambria Math" panose="02040503050406030204" pitchFamily="18" charset="0"/>
                            </a:rPr>
                            <m:t>á</m:t>
                          </m:r>
                          <m:r>
                            <a:rPr lang="en-US" sz="2000" i="1">
                              <a:latin typeface="Cambria Math" panose="02040503050406030204" pitchFamily="18" charset="0"/>
                            </a:rPr>
                            <m:t>𝑛𝑔</m:t>
                          </m:r>
                          <m:r>
                            <a:rPr lang="en-US" sz="2000" i="0">
                              <a:latin typeface="Cambria Math" panose="02040503050406030204" pitchFamily="18" charset="0"/>
                            </a:rPr>
                            <m:t> </m:t>
                          </m:r>
                          <m:r>
                            <a:rPr lang="en-US" sz="2000" i="1">
                              <a:latin typeface="Cambria Math" panose="02040503050406030204" pitchFamily="18" charset="0"/>
                            </a:rPr>
                            <m:t>𝑠</m:t>
                          </m:r>
                          <m:r>
                            <a:rPr lang="en-US" sz="2000" i="0">
                              <a:latin typeface="Cambria Math" panose="02040503050406030204" pitchFamily="18" charset="0"/>
                            </a:rPr>
                            <m:t>ả</m:t>
                          </m:r>
                          <m:r>
                            <a:rPr lang="en-US" sz="2000" i="1">
                              <a:latin typeface="Cambria Math" panose="02040503050406030204" pitchFamily="18" charset="0"/>
                            </a:rPr>
                            <m:t>𝑛</m:t>
                          </m:r>
                          <m:r>
                            <a:rPr lang="en-US" sz="2000" i="0">
                              <a:latin typeface="Cambria Math" panose="02040503050406030204" pitchFamily="18" charset="0"/>
                            </a:rPr>
                            <m:t> </m:t>
                          </m:r>
                          <m:r>
                            <a:rPr lang="en-US" sz="2000" i="1">
                              <a:latin typeface="Cambria Math" panose="02040503050406030204" pitchFamily="18" charset="0"/>
                            </a:rPr>
                            <m:t>𝑝</m:t>
                          </m:r>
                          <m:r>
                            <a:rPr lang="en-US" sz="2000" i="1">
                              <a:latin typeface="Cambria Math" panose="02040503050406030204" pitchFamily="18" charset="0"/>
                            </a:rPr>
                            <m:t>ℎ</m:t>
                          </m:r>
                          <m:r>
                            <a:rPr lang="en-US" sz="2000" i="1">
                              <a:latin typeface="Cambria Math" panose="02040503050406030204" pitchFamily="18" charset="0"/>
                            </a:rPr>
                            <m:t>𝑖</m:t>
                          </m:r>
                          <m:r>
                            <a:rPr lang="en-US" sz="2000" i="0">
                              <a:latin typeface="Cambria Math" panose="02040503050406030204" pitchFamily="18" charset="0"/>
                            </a:rPr>
                            <m:t> </m:t>
                          </m:r>
                          <m:r>
                            <a:rPr lang="en-US" sz="2000" i="1">
                              <a:latin typeface="Cambria Math" panose="02040503050406030204" pitchFamily="18" charset="0"/>
                            </a:rPr>
                            <m:t>𝑘𝑖</m:t>
                          </m:r>
                          <m:sSup>
                            <m:sSupPr>
                              <m:ctrlPr>
                                <a:rPr lang="en-US" sz="2000" i="1">
                                  <a:solidFill>
                                    <a:srgbClr val="836967"/>
                                  </a:solidFill>
                                  <a:latin typeface="Cambria Math" panose="02040503050406030204" pitchFamily="18" charset="0"/>
                                </a:rPr>
                              </m:ctrlPr>
                            </m:sSupPr>
                            <m:e>
                              <m:r>
                                <a:rPr lang="en-US" sz="2000" i="1">
                                  <a:latin typeface="Cambria Math" panose="02040503050406030204" pitchFamily="18" charset="0"/>
                                </a:rPr>
                                <m:t>𝑚</m:t>
                              </m:r>
                            </m:e>
                            <m:sup>
                              <m:r>
                                <a:rPr lang="en-US" sz="2000" i="0">
                                  <a:latin typeface="Cambria Math" panose="02040503050406030204" pitchFamily="18" charset="0"/>
                                </a:rPr>
                                <m:t>′</m:t>
                              </m:r>
                            </m:sup>
                          </m:sSup>
                        </m:sub>
                      </m:sSub>
                      <m:r>
                        <a:rPr lang="en-US" sz="2000" i="0">
                          <a:latin typeface="Cambria Math" panose="02040503050406030204" pitchFamily="18" charset="0"/>
                        </a:rPr>
                        <m:t> </m:t>
                      </m:r>
                      <m:d>
                        <m:dPr>
                          <m:ctrlPr>
                            <a:rPr lang="en-US" sz="2000" i="1">
                              <a:latin typeface="Cambria Math" panose="02040503050406030204" pitchFamily="18" charset="0"/>
                            </a:rPr>
                          </m:ctrlPr>
                        </m:dPr>
                        <m:e>
                          <m:r>
                            <a:rPr lang="en-US" sz="2000" i="1">
                              <a:latin typeface="Cambria Math" panose="02040503050406030204" pitchFamily="18" charset="0"/>
                            </a:rPr>
                            <m:t>𝐾𝐻𝑂𝐴𝑁𝐺𝑆𝐴𝑁</m:t>
                          </m:r>
                          <m:sSub>
                            <m:sSubPr>
                              <m:ctrlPr>
                                <a:rPr lang="en-US" sz="2000" i="1">
                                  <a:solidFill>
                                    <a:srgbClr val="836967"/>
                                  </a:solidFill>
                                  <a:latin typeface="Cambria Math" panose="02040503050406030204" pitchFamily="18" charset="0"/>
                                </a:rPr>
                              </m:ctrlPr>
                            </m:sSubPr>
                            <m:e>
                              <m:r>
                                <a:rPr lang="en-US" sz="2000" i="0">
                                  <a:latin typeface="Cambria Math" panose="02040503050406030204" pitchFamily="18" charset="0"/>
                                </a:rPr>
                                <m:t>⋈</m:t>
                              </m:r>
                            </m:e>
                            <m:sub>
                              <m:r>
                                <a:rPr lang="en-US" sz="2000" i="1">
                                  <a:latin typeface="Cambria Math" panose="02040503050406030204" pitchFamily="18" charset="0"/>
                                </a:rPr>
                                <m:t>𝑀𝐴𝐿𝐾𝑆</m:t>
                              </m:r>
                            </m:sub>
                          </m:sSub>
                          <m:r>
                            <a:rPr lang="en-US" sz="2000" i="1">
                              <a:latin typeface="Cambria Math" panose="02040503050406030204" pitchFamily="18" charset="0"/>
                            </a:rPr>
                            <m:t>𝐿𝑂𝐴𝐼𝐾𝐻𝑂𝐴𝑁𝐺𝑆𝐴𝑁</m:t>
                          </m:r>
                        </m:e>
                      </m:d>
                      <m:r>
                        <a:rPr lang="en-US" sz="2000" b="0" i="1" smtClean="0">
                          <a:latin typeface="Cambria Math" panose="02040503050406030204" pitchFamily="18" charset="0"/>
                        </a:rPr>
                        <m:t>)</m:t>
                      </m:r>
                    </m:oMath>
                  </m:oMathPara>
                </a14:m>
                <a:endParaRPr lang="en-US" sz="2000" dirty="0"/>
              </a:p>
            </p:txBody>
          </p:sp>
        </mc:Choice>
        <mc:Fallback>
          <p:sp>
            <p:nvSpPr>
              <p:cNvPr id="10" name="TextBox 9"/>
              <p:cNvSpPr txBox="1">
                <a:spLocks noRot="1" noChangeAspect="1" noMove="1" noResize="1" noEditPoints="1" noAdjustHandles="1" noChangeArrowheads="1" noChangeShapeType="1" noTextEdit="1"/>
              </p:cNvSpPr>
              <p:nvPr/>
            </p:nvSpPr>
            <p:spPr>
              <a:xfrm>
                <a:off x="635478" y="5656041"/>
                <a:ext cx="10453510" cy="438903"/>
              </a:xfrm>
              <a:prstGeom prst="rect">
                <a:avLst/>
              </a:prstGeom>
              <a:blipFill rotWithShape="1">
                <a:blip r:embed="rId2"/>
                <a:stretch>
                  <a:fillRect l="-5" t="-22" r="6" b="49"/>
                </a:stretch>
              </a:blipFill>
            </p:spPr>
            <p:txBody>
              <a:bodyPr/>
              <a:lstStyle/>
              <a:p>
                <a:r>
                  <a:rPr lang="en-US" altLang="en-US">
                    <a:noFill/>
                  </a:rPr>
                  <a:t> </a:t>
                </a:r>
              </a:p>
            </p:txBody>
          </p:sp>
        </mc:Fallback>
      </mc:AlternateContent>
      <p:sp>
        <p:nvSpPr>
          <p:cNvPr id="3" name="TextBox 2"/>
          <p:cNvSpPr txBox="1"/>
          <p:nvPr/>
        </p:nvSpPr>
        <p:spPr>
          <a:xfrm>
            <a:off x="762000" y="1069972"/>
            <a:ext cx="9670025" cy="2533707"/>
          </a:xfrm>
          <a:prstGeom prst="rect">
            <a:avLst/>
          </a:prstGeom>
          <a:noFill/>
          <a:ln w="19050">
            <a:solidFill>
              <a:srgbClr val="00B0F0"/>
            </a:solidFill>
          </a:ln>
        </p:spPr>
        <p:txBody>
          <a:bodyPr wrap="square">
            <a:spAutoFit/>
          </a:bodyPr>
          <a:lstStyle/>
          <a:p>
            <a:pPr marL="180340" algn="just">
              <a:lnSpc>
                <a:spcPct val="150000"/>
              </a:lnSpc>
            </a:pPr>
            <a:r>
              <a:rPr lang="en-US" sz="18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BÀI TẬP 5:</a:t>
            </a:r>
            <a:r>
              <a:rPr lang="en-US" sz="1800" dirty="0">
                <a:latin typeface="Segoe UI" panose="020B0502040204020203" pitchFamily="34" charset="0"/>
                <a:cs typeface="Segoe UI" panose="020B0502040204020203" pitchFamily="34" charset="0"/>
              </a:rPr>
              <a:t> </a:t>
            </a:r>
            <a:r>
              <a:rPr lang="vi-VN" sz="18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Cho lược đồ cơ sở dữ liệu quan hệ “Quản lý khai thác khoáng sản” </a:t>
            </a:r>
            <a:r>
              <a:rPr lang="en-US" sz="1800" b="1" dirty="0" err="1">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như</a:t>
            </a:r>
            <a:r>
              <a:rPr lang="en-US" sz="18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vi-VN" sz="18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sau: </a:t>
            </a:r>
            <a:endParaRPr lang="en-US" sz="1800" b="1" dirty="0">
              <a:effectLst/>
              <a:latin typeface="Segoe UI" panose="020B0502040204020203" pitchFamily="34" charset="0"/>
              <a:ea typeface="Times New Roman" panose="02020603050405020304" pitchFamily="18" charset="0"/>
              <a:cs typeface="Segoe UI" panose="020B0502040204020203" pitchFamily="34" charset="0"/>
            </a:endParaRPr>
          </a:p>
          <a:p>
            <a:pPr marL="180340" marR="0" algn="just">
              <a:lnSpc>
                <a:spcPct val="150000"/>
              </a:lnSpc>
              <a:spcBef>
                <a:spcPts val="0"/>
              </a:spcBef>
              <a:spcAft>
                <a:spcPts val="0"/>
              </a:spcAft>
            </a:pPr>
            <a:r>
              <a:rPr lang="vi-VN" sz="1800" b="1" dirty="0">
                <a:effectLst/>
                <a:latin typeface="Segoe UI" panose="020B0502040204020203" pitchFamily="34" charset="0"/>
                <a:ea typeface="Times New Roman" panose="02020603050405020304" pitchFamily="18" charset="0"/>
                <a:cs typeface="Segoe UI" panose="020B0502040204020203" pitchFamily="34" charset="0"/>
              </a:rPr>
              <a:t>LOAIKHSAN (</a:t>
            </a:r>
            <a:r>
              <a:rPr lang="vi-VN" sz="1800" b="1" u="sng" dirty="0">
                <a:effectLst/>
                <a:latin typeface="Segoe UI" panose="020B0502040204020203" pitchFamily="34" charset="0"/>
                <a:ea typeface="Times New Roman" panose="02020603050405020304" pitchFamily="18" charset="0"/>
                <a:cs typeface="Segoe UI" panose="020B0502040204020203" pitchFamily="34" charset="0"/>
              </a:rPr>
              <a:t>MALKS</a:t>
            </a:r>
            <a:r>
              <a:rPr lang="vi-VN" sz="1800" b="1" dirty="0">
                <a:effectLst/>
                <a:latin typeface="Segoe UI" panose="020B0502040204020203" pitchFamily="34" charset="0"/>
                <a:ea typeface="Times New Roman" panose="02020603050405020304" pitchFamily="18" charset="0"/>
                <a:cs typeface="Segoe UI" panose="020B0502040204020203" pitchFamily="34" charset="0"/>
              </a:rPr>
              <a:t>, TENLKS, PHANLOAI)</a:t>
            </a:r>
            <a:endParaRPr lang="en-US" sz="1800" dirty="0">
              <a:effectLst/>
              <a:latin typeface="Segoe UI" panose="020B0502040204020203" pitchFamily="34" charset="0"/>
              <a:ea typeface="Times New Roman" panose="02020603050405020304" pitchFamily="18" charset="0"/>
              <a:cs typeface="Segoe UI" panose="020B0502040204020203" pitchFamily="34" charset="0"/>
            </a:endParaRPr>
          </a:p>
          <a:p>
            <a:pPr marL="180340" marR="0" algn="just">
              <a:lnSpc>
                <a:spcPct val="150000"/>
              </a:lnSpc>
              <a:spcBef>
                <a:spcPts val="0"/>
              </a:spcBef>
              <a:spcAft>
                <a:spcPts val="0"/>
              </a:spcAft>
            </a:pPr>
            <a:r>
              <a:rPr lang="vi-VN" sz="1800" b="1" dirty="0">
                <a:effectLst/>
                <a:latin typeface="Segoe UI" panose="020B0502040204020203" pitchFamily="34" charset="0"/>
                <a:ea typeface="Times New Roman" panose="02020603050405020304" pitchFamily="18" charset="0"/>
                <a:cs typeface="Segoe UI" panose="020B0502040204020203" pitchFamily="34" charset="0"/>
              </a:rPr>
              <a:t>KHOANGSAN (</a:t>
            </a:r>
            <a:r>
              <a:rPr lang="vi-VN" sz="1800" b="1" u="sng" dirty="0">
                <a:effectLst/>
                <a:latin typeface="Segoe UI" panose="020B0502040204020203" pitchFamily="34" charset="0"/>
                <a:ea typeface="Times New Roman" panose="02020603050405020304" pitchFamily="18" charset="0"/>
                <a:cs typeface="Segoe UI" panose="020B0502040204020203" pitchFamily="34" charset="0"/>
              </a:rPr>
              <a:t>MAKS</a:t>
            </a:r>
            <a:r>
              <a:rPr lang="vi-VN" sz="1800" b="1" dirty="0">
                <a:effectLst/>
                <a:latin typeface="Segoe UI" panose="020B0502040204020203" pitchFamily="34" charset="0"/>
                <a:ea typeface="Times New Roman" panose="02020603050405020304" pitchFamily="18" charset="0"/>
                <a:cs typeface="Segoe UI" panose="020B0502040204020203" pitchFamily="34" charset="0"/>
              </a:rPr>
              <a:t>, TENKS, MALKS, TRANGTHAI)</a:t>
            </a:r>
            <a:endParaRPr lang="en-US" sz="1800" dirty="0">
              <a:effectLst/>
              <a:latin typeface="Segoe UI" panose="020B0502040204020203" pitchFamily="34" charset="0"/>
              <a:ea typeface="Times New Roman" panose="02020603050405020304" pitchFamily="18" charset="0"/>
              <a:cs typeface="Segoe UI" panose="020B0502040204020203" pitchFamily="34" charset="0"/>
            </a:endParaRPr>
          </a:p>
          <a:p>
            <a:pPr marL="180340" marR="0" algn="just">
              <a:lnSpc>
                <a:spcPct val="150000"/>
              </a:lnSpc>
              <a:spcBef>
                <a:spcPts val="0"/>
              </a:spcBef>
              <a:spcAft>
                <a:spcPts val="0"/>
              </a:spcAft>
            </a:pPr>
            <a:r>
              <a:rPr lang="vi-VN" sz="1800" b="1" dirty="0">
                <a:effectLst/>
                <a:latin typeface="Segoe UI" panose="020B0502040204020203" pitchFamily="34" charset="0"/>
                <a:ea typeface="Times New Roman" panose="02020603050405020304" pitchFamily="18" charset="0"/>
                <a:cs typeface="Segoe UI" panose="020B0502040204020203" pitchFamily="34" charset="0"/>
              </a:rPr>
              <a:t>CONGTY (</a:t>
            </a:r>
            <a:r>
              <a:rPr lang="vi-VN" sz="1800" b="1" u="sng" dirty="0">
                <a:effectLst/>
                <a:latin typeface="Segoe UI" panose="020B0502040204020203" pitchFamily="34" charset="0"/>
                <a:ea typeface="Times New Roman" panose="02020603050405020304" pitchFamily="18" charset="0"/>
                <a:cs typeface="Segoe UI" panose="020B0502040204020203" pitchFamily="34" charset="0"/>
              </a:rPr>
              <a:t>MACTY</a:t>
            </a:r>
            <a:r>
              <a:rPr lang="vi-VN" sz="1800" b="1" dirty="0">
                <a:effectLst/>
                <a:latin typeface="Segoe UI" panose="020B0502040204020203" pitchFamily="34" charset="0"/>
                <a:ea typeface="Times New Roman" panose="02020603050405020304" pitchFamily="18" charset="0"/>
                <a:cs typeface="Segoe UI" panose="020B0502040204020203" pitchFamily="34" charset="0"/>
              </a:rPr>
              <a:t>, TENCTY, DIACHI, NGTL)</a:t>
            </a:r>
            <a:endParaRPr lang="en-US" sz="1800" dirty="0">
              <a:effectLst/>
              <a:latin typeface="Segoe UI" panose="020B0502040204020203" pitchFamily="34" charset="0"/>
              <a:ea typeface="Times New Roman" panose="02020603050405020304" pitchFamily="18" charset="0"/>
              <a:cs typeface="Segoe UI" panose="020B0502040204020203" pitchFamily="34" charset="0"/>
            </a:endParaRPr>
          </a:p>
          <a:p>
            <a:pPr marL="180340" marR="0" algn="just">
              <a:lnSpc>
                <a:spcPct val="150000"/>
              </a:lnSpc>
              <a:spcBef>
                <a:spcPts val="0"/>
              </a:spcBef>
              <a:spcAft>
                <a:spcPts val="0"/>
              </a:spcAft>
            </a:pPr>
            <a:r>
              <a:rPr lang="vi-VN" sz="1800" b="1" dirty="0">
                <a:effectLst/>
                <a:latin typeface="Segoe UI" panose="020B0502040204020203" pitchFamily="34" charset="0"/>
                <a:ea typeface="Times New Roman" panose="02020603050405020304" pitchFamily="18" charset="0"/>
                <a:cs typeface="Segoe UI" panose="020B0502040204020203" pitchFamily="34" charset="0"/>
              </a:rPr>
              <a:t>MOKS (</a:t>
            </a:r>
            <a:r>
              <a:rPr lang="vi-VN" sz="1800" b="1" u="sng" dirty="0">
                <a:effectLst/>
                <a:latin typeface="Segoe UI" panose="020B0502040204020203" pitchFamily="34" charset="0"/>
                <a:ea typeface="Times New Roman" panose="02020603050405020304" pitchFamily="18" charset="0"/>
                <a:cs typeface="Segoe UI" panose="020B0502040204020203" pitchFamily="34" charset="0"/>
              </a:rPr>
              <a:t>MAMKS</a:t>
            </a:r>
            <a:r>
              <a:rPr lang="vi-VN" sz="1800" b="1" dirty="0">
                <a:effectLst/>
                <a:latin typeface="Segoe UI" panose="020B0502040204020203" pitchFamily="34" charset="0"/>
                <a:ea typeface="Times New Roman" panose="02020603050405020304" pitchFamily="18" charset="0"/>
                <a:cs typeface="Segoe UI" panose="020B0502040204020203" pitchFamily="34" charset="0"/>
              </a:rPr>
              <a:t>, TENMO, MAKS, NGPHATHIEN, TINH)</a:t>
            </a:r>
            <a:endParaRPr lang="en-US" sz="1800" dirty="0">
              <a:effectLst/>
              <a:latin typeface="Segoe UI" panose="020B0502040204020203" pitchFamily="34" charset="0"/>
              <a:ea typeface="Times New Roman" panose="02020603050405020304" pitchFamily="18" charset="0"/>
              <a:cs typeface="Segoe UI" panose="020B0502040204020203" pitchFamily="34" charset="0"/>
            </a:endParaRPr>
          </a:p>
          <a:p>
            <a:pPr marL="180340" marR="0" algn="just">
              <a:lnSpc>
                <a:spcPct val="150000"/>
              </a:lnSpc>
              <a:spcBef>
                <a:spcPts val="0"/>
              </a:spcBef>
              <a:spcAft>
                <a:spcPts val="0"/>
              </a:spcAft>
            </a:pPr>
            <a:r>
              <a:rPr lang="vi-VN" sz="1800" b="1" dirty="0">
                <a:effectLst/>
                <a:latin typeface="Segoe UI" panose="020B0502040204020203" pitchFamily="34" charset="0"/>
                <a:ea typeface="Times New Roman" panose="02020603050405020304" pitchFamily="18" charset="0"/>
                <a:cs typeface="Segoe UI" panose="020B0502040204020203" pitchFamily="34" charset="0"/>
              </a:rPr>
              <a:t>KHAITHAC (</a:t>
            </a:r>
            <a:r>
              <a:rPr lang="vi-VN" sz="1800" b="1" u="sng" dirty="0">
                <a:effectLst/>
                <a:latin typeface="Segoe UI" panose="020B0502040204020203" pitchFamily="34" charset="0"/>
                <a:ea typeface="Times New Roman" panose="02020603050405020304" pitchFamily="18" charset="0"/>
                <a:cs typeface="Segoe UI" panose="020B0502040204020203" pitchFamily="34" charset="0"/>
              </a:rPr>
              <a:t>MAMKS, MACTY, NGCP</a:t>
            </a:r>
            <a:r>
              <a:rPr lang="vi-VN" sz="1800" b="1" dirty="0">
                <a:effectLst/>
                <a:latin typeface="Segoe UI" panose="020B0502040204020203" pitchFamily="34" charset="0"/>
                <a:ea typeface="Times New Roman" panose="02020603050405020304" pitchFamily="18" charset="0"/>
                <a:cs typeface="Segoe UI" panose="020B0502040204020203" pitchFamily="34" charset="0"/>
              </a:rPr>
              <a:t>, NGHH)</a:t>
            </a:r>
            <a:endParaRPr lang="en-US" sz="1800" b="1" dirty="0">
              <a:latin typeface="Segoe UI" panose="020B0502040204020203" pitchFamily="34" charset="0"/>
              <a:ea typeface="Times New Roman" panose="02020603050405020304" pitchFamily="18" charset="0"/>
              <a:cs typeface="Segoe UI" panose="020B0502040204020203" pitchFamily="34" charset="0"/>
            </a:endParaRPr>
          </a:p>
        </p:txBody>
      </p:sp>
      <mc:AlternateContent xmlns:mc="http://schemas.openxmlformats.org/markup-compatibility/2006">
        <mc:Choice xmlns:a14="http://schemas.microsoft.com/office/drawing/2010/main" Requires="a14">
          <p:sp>
            <p:nvSpPr>
              <p:cNvPr id="6" name="TextBox 5"/>
              <p:cNvSpPr txBox="1"/>
              <p:nvPr/>
            </p:nvSpPr>
            <p:spPr>
              <a:xfrm>
                <a:off x="635478" y="4274399"/>
                <a:ext cx="8783825" cy="413511"/>
              </a:xfrm>
              <a:prstGeom prst="rect">
                <a:avLst/>
              </a:prstGeom>
              <a:noFill/>
            </p:spPr>
            <p:txBody>
              <a:bodyPr wrap="square">
                <a:spAutoFit/>
              </a:bodyPr>
              <a:lstStyle/>
              <a:p>
                <a14:m>
                  <m:oMathPara xmlns:m="http://schemas.openxmlformats.org/officeDocument/2006/math">
                    <m:oMathParaPr>
                      <m:jc m:val="left"/>
                    </m:oMathParaPr>
                    <m:oMath xmlns:m="http://schemas.openxmlformats.org/officeDocument/2006/math">
                      <m:sSub>
                        <m:sSubPr>
                          <m:ctrlPr>
                            <a:rPr lang="en-US" sz="2000" i="1" smtClean="0">
                              <a:solidFill>
                                <a:srgbClr val="836967"/>
                              </a:solidFill>
                              <a:latin typeface="Cambria Math" panose="02040503050406030204" pitchFamily="18" charset="0"/>
                            </a:rPr>
                          </m:ctrlPr>
                        </m:sSubPr>
                        <m:e>
                          <m:r>
                            <a:rPr lang="en-US" sz="2000" i="1">
                              <a:latin typeface="Cambria Math" panose="02040503050406030204" pitchFamily="18" charset="0"/>
                            </a:rPr>
                            <m:t>𝜋</m:t>
                          </m:r>
                        </m:e>
                        <m:sub>
                          <m:r>
                            <a:rPr lang="en-US" sz="2000" i="1">
                              <a:latin typeface="Cambria Math" panose="02040503050406030204" pitchFamily="18" charset="0"/>
                            </a:rPr>
                            <m:t>𝑇𝐸𝑁𝐾𝑆</m:t>
                          </m:r>
                          <m:r>
                            <a:rPr lang="en-US" sz="2000" i="0">
                              <a:latin typeface="Cambria Math" panose="02040503050406030204" pitchFamily="18" charset="0"/>
                            </a:rPr>
                            <m:t>,</m:t>
                          </m:r>
                          <m:r>
                            <a:rPr lang="en-US" sz="2000" b="0" i="0" smtClean="0">
                              <a:latin typeface="Cambria Math" panose="02040503050406030204" pitchFamily="18" charset="0"/>
                            </a:rPr>
                            <m:t>  </m:t>
                          </m:r>
                          <m:r>
                            <a:rPr lang="en-US" sz="2000" i="1">
                              <a:latin typeface="Cambria Math" panose="02040503050406030204" pitchFamily="18" charset="0"/>
                            </a:rPr>
                            <m:t>𝑀𝐴𝐿𝐾𝑆</m:t>
                          </m:r>
                        </m:sub>
                      </m:sSub>
                      <m:r>
                        <a:rPr lang="en-US" sz="2000" i="0">
                          <a:latin typeface="Cambria Math" panose="02040503050406030204" pitchFamily="18" charset="0"/>
                        </a:rPr>
                        <m:t> </m:t>
                      </m:r>
                      <m:r>
                        <a:rPr lang="en-US" sz="2000" b="0" i="1" smtClean="0">
                          <a:latin typeface="Cambria Math" panose="02040503050406030204" pitchFamily="18" charset="0"/>
                        </a:rPr>
                        <m:t>(</m:t>
                      </m:r>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𝜎</m:t>
                          </m:r>
                        </m:e>
                        <m:sub>
                          <m:r>
                            <a:rPr lang="en-US" sz="2000" i="1">
                              <a:latin typeface="Cambria Math" panose="02040503050406030204" pitchFamily="18" charset="0"/>
                            </a:rPr>
                            <m:t>𝑇𝑅𝐴𝑁𝐺𝑇𝐻𝐴𝐼</m:t>
                          </m:r>
                          <m:sSup>
                            <m:sSupPr>
                              <m:ctrlPr>
                                <a:rPr lang="en-US" sz="2000" i="1">
                                  <a:solidFill>
                                    <a:srgbClr val="836967"/>
                                  </a:solidFill>
                                  <a:latin typeface="Cambria Math" panose="02040503050406030204" pitchFamily="18" charset="0"/>
                                </a:rPr>
                              </m:ctrlPr>
                            </m:sSupPr>
                            <m:e>
                              <m:r>
                                <a:rPr lang="en-US" sz="2000" i="0">
                                  <a:latin typeface="Cambria Math" panose="02040503050406030204" pitchFamily="18" charset="0"/>
                                </a:rPr>
                                <m:t>=</m:t>
                              </m:r>
                            </m:e>
                            <m:sup>
                              <m:r>
                                <a:rPr lang="en-US" sz="2000" i="0">
                                  <a:latin typeface="Cambria Math" panose="02040503050406030204" pitchFamily="18" charset="0"/>
                                </a:rPr>
                                <m:t>′</m:t>
                              </m:r>
                            </m:sup>
                          </m:sSup>
                          <m:r>
                            <a:rPr lang="en-US" sz="2000" i="1">
                              <a:latin typeface="Cambria Math" panose="02040503050406030204" pitchFamily="18" charset="0"/>
                            </a:rPr>
                            <m:t>𝑘</m:t>
                          </m:r>
                          <m:r>
                            <a:rPr lang="en-US" sz="2000" i="1">
                              <a:latin typeface="Cambria Math" panose="02040503050406030204" pitchFamily="18" charset="0"/>
                            </a:rPr>
                            <m:t>ℎ</m:t>
                          </m:r>
                          <m:sSup>
                            <m:sSupPr>
                              <m:ctrlPr>
                                <a:rPr lang="en-US" sz="2000" i="1">
                                  <a:solidFill>
                                    <a:srgbClr val="836967"/>
                                  </a:solidFill>
                                  <a:latin typeface="Cambria Math" panose="02040503050406030204" pitchFamily="18" charset="0"/>
                                </a:rPr>
                              </m:ctrlPr>
                            </m:sSupPr>
                            <m:e>
                              <m:r>
                                <a:rPr lang="en-US" sz="2000" i="0">
                                  <a:latin typeface="Cambria Math" panose="02040503050406030204" pitchFamily="18" charset="0"/>
                                </a:rPr>
                                <m:t>í</m:t>
                              </m:r>
                            </m:e>
                            <m:sup>
                              <m:r>
                                <a:rPr lang="en-US" sz="2000" i="0">
                                  <a:latin typeface="Cambria Math" panose="02040503050406030204" pitchFamily="18" charset="0"/>
                                </a:rPr>
                                <m:t>′</m:t>
                              </m:r>
                            </m:sup>
                          </m:sSup>
                        </m:sub>
                      </m:sSub>
                      <m:r>
                        <a:rPr lang="en-US" sz="2000" i="0">
                          <a:latin typeface="Cambria Math" panose="02040503050406030204" pitchFamily="18" charset="0"/>
                        </a:rPr>
                        <m:t> </m:t>
                      </m:r>
                      <m:d>
                        <m:dPr>
                          <m:ctrlPr>
                            <a:rPr lang="en-US" sz="2000" i="1">
                              <a:latin typeface="Cambria Math" panose="02040503050406030204" pitchFamily="18" charset="0"/>
                            </a:rPr>
                          </m:ctrlPr>
                        </m:dPr>
                        <m:e>
                          <m:r>
                            <a:rPr lang="en-US" sz="2000" i="1">
                              <a:latin typeface="Cambria Math" panose="02040503050406030204" pitchFamily="18" charset="0"/>
                            </a:rPr>
                            <m:t>𝐾𝐻𝑂𝐴𝑁𝐺𝑆𝐴𝑁</m:t>
                          </m:r>
                        </m:e>
                      </m:d>
                      <m:r>
                        <a:rPr lang="en-US" sz="2000" b="0" i="1" smtClean="0">
                          <a:latin typeface="Cambria Math" panose="02040503050406030204" pitchFamily="18" charset="0"/>
                        </a:rPr>
                        <m:t>)</m:t>
                      </m:r>
                    </m:oMath>
                  </m:oMathPara>
                </a14:m>
                <a:endParaRPr lang="en-US" sz="2000" dirty="0">
                  <a:latin typeface="Segoe UI" panose="020B0502040204020203" pitchFamily="34" charset="0"/>
                  <a:cs typeface="Segoe UI" panose="020B0502040204020203" pitchFamily="34" charset="0"/>
                </a:endParaRPr>
              </a:p>
            </p:txBody>
          </p:sp>
        </mc:Choice>
        <mc:Fallback>
          <p:sp>
            <p:nvSpPr>
              <p:cNvPr id="6" name="TextBox 5"/>
              <p:cNvSpPr txBox="1">
                <a:spLocks noRot="1" noChangeAspect="1" noMove="1" noResize="1" noEditPoints="1" noAdjustHandles="1" noChangeArrowheads="1" noChangeShapeType="1" noTextEdit="1"/>
              </p:cNvSpPr>
              <p:nvPr/>
            </p:nvSpPr>
            <p:spPr>
              <a:xfrm>
                <a:off x="635478" y="4274399"/>
                <a:ext cx="8783825" cy="413511"/>
              </a:xfrm>
              <a:prstGeom prst="rect">
                <a:avLst/>
              </a:prstGeom>
              <a:blipFill rotWithShape="1">
                <a:blip r:embed="rId3"/>
                <a:stretch>
                  <a:fillRect l="-5" t="-52" r="4" b="82"/>
                </a:stretch>
              </a:blipFill>
            </p:spPr>
            <p:txBody>
              <a:bodyPr/>
              <a:lstStyle/>
              <a:p>
                <a:r>
                  <a:rPr lang="en-US" altLang="en-US">
                    <a:noFill/>
                  </a:rPr>
                  <a:t> </a:t>
                </a:r>
              </a:p>
            </p:txBody>
          </p:sp>
        </mc:Fallback>
      </mc:AlternateContent>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anim calcmode="lin" valueType="num">
                                      <p:cBhvr>
                                        <p:cTn id="20" dur="500" fill="hold"/>
                                        <p:tgtEl>
                                          <p:spTgt spid="10"/>
                                        </p:tgtEl>
                                        <p:attrNameLst>
                                          <p:attrName>ppt_x</p:attrName>
                                        </p:attrNameLst>
                                      </p:cBhvr>
                                      <p:tavLst>
                                        <p:tav tm="0">
                                          <p:val>
                                            <p:strVal val="#ppt_x"/>
                                          </p:val>
                                        </p:tav>
                                        <p:tav tm="100000">
                                          <p:val>
                                            <p:strVal val="#ppt_x"/>
                                          </p:val>
                                        </p:tav>
                                      </p:tavLst>
                                    </p:anim>
                                    <p:anim calcmode="lin" valueType="num">
                                      <p:cBhvr>
                                        <p:cTn id="21" dur="5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P spid="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3"/>
          <p:cNvSpPr txBox="1">
            <a:spLocks noGrp="1"/>
          </p:cNvSpPr>
          <p:nvPr>
            <p:ph type="title"/>
          </p:nvPr>
        </p:nvSpPr>
        <p:spPr>
          <a:xfrm>
            <a:off x="635479" y="330621"/>
            <a:ext cx="10921042" cy="82531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1238F"/>
              </a:buClr>
              <a:buSzPts val="4000"/>
              <a:buFont typeface="Quattrocento Sans" panose="020B0502050000020003"/>
              <a:buNone/>
            </a:pP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Viết</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các</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biểu</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thức</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đại</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số</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quan</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hệ</a:t>
            </a:r>
            <a:endParaRPr dirty="0">
              <a:latin typeface="Segoe UI" panose="020B0502040204020203" pitchFamily="34" charset="0"/>
              <a:cs typeface="Segoe UI" panose="020B0502040204020203" pitchFamily="34" charset="0"/>
            </a:endParaRPr>
          </a:p>
        </p:txBody>
      </p:sp>
      <p:sp>
        <p:nvSpPr>
          <p:cNvPr id="123" name="Google Shape;123;p3"/>
          <p:cNvSpPr txBox="1">
            <a:spLocks noGrp="1"/>
          </p:cNvSpPr>
          <p:nvPr>
            <p:ph type="sldNum" idx="12"/>
          </p:nvPr>
        </p:nvSpPr>
        <p:spPr>
          <a:xfrm>
            <a:off x="4724400" y="6527379"/>
            <a:ext cx="2743200" cy="330621"/>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vi-VN" sz="1600" b="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fld>
            <a:endParaRPr sz="16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endParaRPr>
          </a:p>
        </p:txBody>
      </p:sp>
      <p:pic>
        <p:nvPicPr>
          <p:cNvPr id="124" name="Google Shape;124;p3"/>
          <p:cNvPicPr preferRelativeResize="0"/>
          <p:nvPr/>
        </p:nvPicPr>
        <p:blipFill rotWithShape="1">
          <a:blip r:embed="rId1"/>
          <a:srcRect/>
          <a:stretch>
            <a:fillRect/>
          </a:stretch>
        </p:blipFill>
        <p:spPr>
          <a:xfrm>
            <a:off x="9911750" y="4651893"/>
            <a:ext cx="1900257" cy="1869558"/>
          </a:xfrm>
          <a:prstGeom prst="rect">
            <a:avLst/>
          </a:prstGeom>
          <a:noFill/>
          <a:ln>
            <a:noFill/>
          </a:ln>
        </p:spPr>
      </p:pic>
      <p:sp>
        <p:nvSpPr>
          <p:cNvPr id="2" name="TextBox 1"/>
          <p:cNvSpPr txBox="1"/>
          <p:nvPr/>
        </p:nvSpPr>
        <p:spPr>
          <a:xfrm>
            <a:off x="762000" y="3637378"/>
            <a:ext cx="9670025" cy="646331"/>
          </a:xfrm>
          <a:prstGeom prst="rect">
            <a:avLst/>
          </a:prstGeom>
          <a:noFill/>
        </p:spPr>
        <p:txBody>
          <a:bodyPr wrap="square">
            <a:spAutoFit/>
          </a:bodyPr>
          <a:lstStyle/>
          <a:p>
            <a:pPr algn="just"/>
            <a:r>
              <a:rPr lang="en-US" sz="1800" b="1" dirty="0">
                <a:solidFill>
                  <a:srgbClr val="FF0000"/>
                </a:solidFill>
                <a:latin typeface="Segoe UI" panose="020B0502040204020203" pitchFamily="34" charset="0"/>
                <a:cs typeface="Segoe UI" panose="020B0502040204020203" pitchFamily="34" charset="0"/>
              </a:rPr>
              <a:t>3. </a:t>
            </a:r>
            <a:r>
              <a:rPr lang="vi-VN" sz="1800" b="1" dirty="0">
                <a:solidFill>
                  <a:srgbClr val="FF0000"/>
                </a:solidFill>
                <a:latin typeface="Segoe UI" panose="020B0502040204020203" pitchFamily="34" charset="0"/>
                <a:cs typeface="Segoe UI" panose="020B0502040204020203" pitchFamily="34" charset="0"/>
              </a:rPr>
              <a:t>Cho biết tên mỏ khoáng sản (TENMO) và thông tin công ty (TENCTY, DIACHI) khai thác mỏ khoáng sản đó nếu có</a:t>
            </a:r>
            <a:r>
              <a:rPr lang="en-US" sz="1800" b="1" dirty="0">
                <a:solidFill>
                  <a:srgbClr val="FF0000"/>
                </a:solidFill>
                <a:latin typeface="Segoe UI" panose="020B0502040204020203" pitchFamily="34" charset="0"/>
                <a:cs typeface="Segoe UI" panose="020B0502040204020203" pitchFamily="34" charset="0"/>
              </a:rPr>
              <a:t>.</a:t>
            </a:r>
            <a:endParaRPr lang="en-US" sz="1800" b="1" dirty="0">
              <a:solidFill>
                <a:srgbClr val="FF0000"/>
              </a:solidFill>
              <a:latin typeface="Segoe UI" panose="020B0502040204020203" pitchFamily="34" charset="0"/>
              <a:cs typeface="Segoe UI" panose="020B0502040204020203" pitchFamily="34" charset="0"/>
            </a:endParaRPr>
          </a:p>
        </p:txBody>
      </p:sp>
      <p:sp>
        <p:nvSpPr>
          <p:cNvPr id="4" name="TextBox 3"/>
          <p:cNvSpPr txBox="1"/>
          <p:nvPr/>
        </p:nvSpPr>
        <p:spPr>
          <a:xfrm>
            <a:off x="762000" y="4771633"/>
            <a:ext cx="9292006" cy="369332"/>
          </a:xfrm>
          <a:prstGeom prst="rect">
            <a:avLst/>
          </a:prstGeom>
          <a:noFill/>
        </p:spPr>
        <p:txBody>
          <a:bodyPr wrap="square">
            <a:spAutoFit/>
          </a:bodyPr>
          <a:lstStyle/>
          <a:p>
            <a:pPr algn="just"/>
            <a:r>
              <a:rPr lang="en-US" sz="1800" b="1" dirty="0">
                <a:solidFill>
                  <a:srgbClr val="FF0000"/>
                </a:solidFill>
                <a:latin typeface="Segoe UI" panose="020B0502040204020203" pitchFamily="34" charset="0"/>
                <a:cs typeface="Segoe UI" panose="020B0502040204020203" pitchFamily="34" charset="0"/>
              </a:rPr>
              <a:t>4. </a:t>
            </a:r>
            <a:r>
              <a:rPr lang="vi-VN" sz="1800" b="1" dirty="0">
                <a:solidFill>
                  <a:srgbClr val="FF0000"/>
                </a:solidFill>
                <a:latin typeface="Segoe UI" panose="020B0502040204020203" pitchFamily="34" charset="0"/>
                <a:cs typeface="Segoe UI" panose="020B0502040204020203" pitchFamily="34" charset="0"/>
              </a:rPr>
              <a:t>Công ty nào (TENCTY) khai thác tất cả mỏ khoáng sản của tỉnh ‘Trà Vinh’</a:t>
            </a:r>
            <a:r>
              <a:rPr lang="en-US" sz="1800" b="1" dirty="0">
                <a:solidFill>
                  <a:srgbClr val="FF0000"/>
                </a:solidFill>
                <a:latin typeface="Segoe UI" panose="020B0502040204020203" pitchFamily="34" charset="0"/>
                <a:cs typeface="Segoe UI" panose="020B0502040204020203" pitchFamily="34" charset="0"/>
              </a:rPr>
              <a:t>.</a:t>
            </a:r>
            <a:endParaRPr lang="en-US" sz="1800" b="1" dirty="0">
              <a:solidFill>
                <a:srgbClr val="FF0000"/>
              </a:solidFill>
              <a:latin typeface="Segoe UI" panose="020B0502040204020203" pitchFamily="34" charset="0"/>
              <a:cs typeface="Segoe UI" panose="020B0502040204020203" pitchFamily="34" charset="0"/>
            </a:endParaRPr>
          </a:p>
        </p:txBody>
      </p:sp>
      <mc:AlternateContent xmlns:mc="http://schemas.openxmlformats.org/markup-compatibility/2006">
        <mc:Choice xmlns:a14="http://schemas.microsoft.com/office/drawing/2010/main" Requires="a14">
          <p:sp>
            <p:nvSpPr>
              <p:cNvPr id="5" name="TextBox 4"/>
              <p:cNvSpPr txBox="1"/>
              <p:nvPr/>
            </p:nvSpPr>
            <p:spPr>
              <a:xfrm>
                <a:off x="635479" y="4257564"/>
                <a:ext cx="8008374" cy="413511"/>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en-US" sz="2000" i="1" smtClean="0">
                              <a:solidFill>
                                <a:srgbClr val="836967"/>
                              </a:solidFill>
                              <a:latin typeface="Cambria Math" panose="02040503050406030204" pitchFamily="18" charset="0"/>
                            </a:rPr>
                          </m:ctrlPr>
                        </m:sSubPr>
                        <m:e>
                          <m:r>
                            <a:rPr lang="en-US" sz="2000" i="1">
                              <a:latin typeface="Cambria Math" panose="02040503050406030204" pitchFamily="18" charset="0"/>
                            </a:rPr>
                            <m:t>𝜋</m:t>
                          </m:r>
                        </m:e>
                        <m:sub>
                          <m:r>
                            <a:rPr lang="en-US" sz="2000" i="1">
                              <a:latin typeface="Cambria Math" panose="02040503050406030204" pitchFamily="18" charset="0"/>
                            </a:rPr>
                            <m:t>𝑇𝐸𝑁𝑀𝑂</m:t>
                          </m:r>
                          <m:r>
                            <a:rPr lang="en-US" sz="2000" i="0">
                              <a:latin typeface="Cambria Math" panose="02040503050406030204" pitchFamily="18" charset="0"/>
                            </a:rPr>
                            <m:t>,</m:t>
                          </m:r>
                          <m:r>
                            <a:rPr lang="en-US" sz="2000" i="1">
                              <a:latin typeface="Cambria Math" panose="02040503050406030204" pitchFamily="18" charset="0"/>
                            </a:rPr>
                            <m:t>𝑇𝐸𝑁𝐶𝑇𝑌</m:t>
                          </m:r>
                          <m:r>
                            <a:rPr lang="en-US" sz="2000" i="0">
                              <a:latin typeface="Cambria Math" panose="02040503050406030204" pitchFamily="18" charset="0"/>
                            </a:rPr>
                            <m:t>,</m:t>
                          </m:r>
                          <m:r>
                            <a:rPr lang="en-US" sz="2000" i="1">
                              <a:latin typeface="Cambria Math" panose="02040503050406030204" pitchFamily="18" charset="0"/>
                            </a:rPr>
                            <m:t>𝐷𝐼𝐴𝐶𝐻𝐼</m:t>
                          </m:r>
                        </m:sub>
                      </m:sSub>
                      <m:r>
                        <a:rPr lang="en-US" sz="2000" i="0">
                          <a:latin typeface="Cambria Math" panose="02040503050406030204" pitchFamily="18" charset="0"/>
                        </a:rPr>
                        <m:t> </m:t>
                      </m:r>
                      <m:d>
                        <m:dPr>
                          <m:ctrlPr>
                            <a:rPr lang="en-US" sz="2000" i="1">
                              <a:latin typeface="Cambria Math" panose="02040503050406030204" pitchFamily="18" charset="0"/>
                            </a:rPr>
                          </m:ctrlPr>
                        </m:dPr>
                        <m:e>
                          <m:r>
                            <a:rPr lang="en-US" sz="2000" i="1">
                              <a:latin typeface="Cambria Math" panose="02040503050406030204" pitchFamily="18" charset="0"/>
                            </a:rPr>
                            <m:t>𝑀𝑂𝐾𝑆</m:t>
                          </m:r>
                          <m:sSub>
                            <m:sSubPr>
                              <m:ctrlPr>
                                <a:rPr lang="en-US" sz="2000" i="1">
                                  <a:solidFill>
                                    <a:srgbClr val="836967"/>
                                  </a:solidFill>
                                  <a:latin typeface="Cambria Math" panose="02040503050406030204" pitchFamily="18" charset="0"/>
                                </a:rPr>
                              </m:ctrlPr>
                            </m:sSubPr>
                            <m:e>
                              <m:r>
                                <a:rPr lang="en-US" sz="2000" i="0">
                                  <a:latin typeface="Cambria Math" panose="02040503050406030204" pitchFamily="18" charset="0"/>
                                </a:rPr>
                                <m:t>⋈</m:t>
                              </m:r>
                            </m:e>
                            <m:sub>
                              <m:r>
                                <a:rPr lang="en-US" sz="2000" i="1">
                                  <a:latin typeface="Cambria Math" panose="02040503050406030204" pitchFamily="18" charset="0"/>
                                </a:rPr>
                                <m:t>𝑀𝐴𝑀𝐾𝑆</m:t>
                              </m:r>
                            </m:sub>
                          </m:sSub>
                          <m:r>
                            <a:rPr lang="en-US" sz="2000" i="1">
                              <a:latin typeface="Cambria Math" panose="02040503050406030204" pitchFamily="18" charset="0"/>
                            </a:rPr>
                            <m:t>𝐾𝐻𝐴𝐼𝑇𝐻𝐴𝐶</m:t>
                          </m:r>
                          <m:sSub>
                            <m:sSubPr>
                              <m:ctrlPr>
                                <a:rPr lang="en-US" sz="2000" i="1">
                                  <a:solidFill>
                                    <a:srgbClr val="836967"/>
                                  </a:solidFill>
                                  <a:latin typeface="Cambria Math" panose="02040503050406030204" pitchFamily="18" charset="0"/>
                                </a:rPr>
                              </m:ctrlPr>
                            </m:sSubPr>
                            <m:e>
                              <m:r>
                                <a:rPr lang="en-US" sz="2000" b="0" i="1" smtClean="0">
                                  <a:solidFill>
                                    <a:srgbClr val="836967"/>
                                  </a:solidFill>
                                  <a:latin typeface="Cambria Math" panose="02040503050406030204" pitchFamily="18" charset="0"/>
                                </a:rPr>
                                <m:t> </m:t>
                              </m:r>
                              <m:r>
                                <a:rPr lang="en-US" sz="2000" b="0" i="1" smtClean="0">
                                  <a:solidFill>
                                    <a:schemeClr val="tx1"/>
                                  </a:solidFill>
                                  <a:latin typeface="Cambria Math" panose="02040503050406030204" pitchFamily="18" charset="0"/>
                                </a:rPr>
                                <m:t>⟕</m:t>
                              </m:r>
                            </m:e>
                            <m:sub>
                              <m:r>
                                <a:rPr lang="en-US" sz="2000" i="1">
                                  <a:latin typeface="Cambria Math" panose="02040503050406030204" pitchFamily="18" charset="0"/>
                                </a:rPr>
                                <m:t>𝑀𝐴𝐶𝑇𝑌</m:t>
                              </m:r>
                            </m:sub>
                          </m:sSub>
                          <m:r>
                            <a:rPr lang="en-US" sz="2000" i="1">
                              <a:latin typeface="Cambria Math" panose="02040503050406030204" pitchFamily="18" charset="0"/>
                            </a:rPr>
                            <m:t>𝐶𝑂𝑁𝐺𝑇𝑌</m:t>
                          </m:r>
                        </m:e>
                      </m:d>
                    </m:oMath>
                  </m:oMathPara>
                </a14:m>
                <a:endParaRPr lang="en-US" sz="2000" dirty="0"/>
              </a:p>
            </p:txBody>
          </p:sp>
        </mc:Choice>
        <mc:Fallback>
          <p:sp>
            <p:nvSpPr>
              <p:cNvPr id="5" name="TextBox 4"/>
              <p:cNvSpPr txBox="1">
                <a:spLocks noRot="1" noChangeAspect="1" noMove="1" noResize="1" noEditPoints="1" noAdjustHandles="1" noChangeArrowheads="1" noChangeShapeType="1" noTextEdit="1"/>
              </p:cNvSpPr>
              <p:nvPr/>
            </p:nvSpPr>
            <p:spPr>
              <a:xfrm>
                <a:off x="635479" y="4257564"/>
                <a:ext cx="8008374" cy="413511"/>
              </a:xfrm>
              <a:prstGeom prst="rect">
                <a:avLst/>
              </a:prstGeom>
              <a:blipFill rotWithShape="1">
                <a:blip r:embed="rId2"/>
                <a:stretch>
                  <a:fillRect l="-6" t="-127" r="3" b="4"/>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19" name="TextBox 18"/>
              <p:cNvSpPr txBox="1"/>
              <p:nvPr/>
            </p:nvSpPr>
            <p:spPr>
              <a:xfrm>
                <a:off x="781664" y="5582111"/>
                <a:ext cx="6096000" cy="403893"/>
              </a:xfrm>
              <a:prstGeom prst="rect">
                <a:avLst/>
              </a:prstGeom>
              <a:noFill/>
            </p:spPr>
            <p:txBody>
              <a:bodyPr wrap="square">
                <a:spAutoFit/>
              </a:bodyPr>
              <a:lstStyle/>
              <a:p>
                <a14:m>
                  <m:oMathPara xmlns:m="http://schemas.openxmlformats.org/officeDocument/2006/math">
                    <m:oMathParaPr>
                      <m:jc m:val="left"/>
                    </m:oMathParaPr>
                    <m:oMath xmlns:m="http://schemas.openxmlformats.org/officeDocument/2006/math">
                      <m:r>
                        <a:rPr lang="en-US" sz="2000" i="1" smtClean="0">
                          <a:latin typeface="Cambria Math" panose="02040503050406030204" pitchFamily="18" charset="0"/>
                        </a:rPr>
                        <m:t>𝑄</m:t>
                      </m:r>
                      <m:r>
                        <a:rPr lang="en-US" sz="2000" i="0">
                          <a:latin typeface="Cambria Math" panose="02040503050406030204" pitchFamily="18" charset="0"/>
                        </a:rPr>
                        <m:t>←</m:t>
                      </m:r>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𝜋</m:t>
                          </m:r>
                        </m:e>
                        <m:sub>
                          <m:r>
                            <a:rPr lang="en-US" sz="2000" i="1">
                              <a:latin typeface="Cambria Math" panose="02040503050406030204" pitchFamily="18" charset="0"/>
                            </a:rPr>
                            <m:t>𝑀𝐴𝑀𝐾𝑆</m:t>
                          </m:r>
                          <m:r>
                            <a:rPr lang="en-US" sz="2000" i="0">
                              <a:latin typeface="Cambria Math" panose="02040503050406030204" pitchFamily="18" charset="0"/>
                            </a:rPr>
                            <m:t> </m:t>
                          </m:r>
                        </m:sub>
                      </m:sSub>
                      <m:r>
                        <a:rPr lang="en-US" sz="2000" b="0" i="1" smtClean="0">
                          <a:latin typeface="Cambria Math" panose="02040503050406030204" pitchFamily="18" charset="0"/>
                        </a:rPr>
                        <m:t>(</m:t>
                      </m:r>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𝜎</m:t>
                          </m:r>
                          <m:r>
                            <a:rPr lang="en-US" sz="2000" i="0">
                              <a:latin typeface="Cambria Math" panose="02040503050406030204" pitchFamily="18" charset="0"/>
                            </a:rPr>
                            <m:t> </m:t>
                          </m:r>
                        </m:e>
                        <m:sub>
                          <m:r>
                            <a:rPr lang="en-US" sz="2000" i="1">
                              <a:latin typeface="Cambria Math" panose="02040503050406030204" pitchFamily="18" charset="0"/>
                            </a:rPr>
                            <m:t>𝑇𝐼𝑁𝐻</m:t>
                          </m:r>
                          <m:sSup>
                            <m:sSupPr>
                              <m:ctrlPr>
                                <a:rPr lang="en-US" sz="2000" i="1">
                                  <a:solidFill>
                                    <a:srgbClr val="836967"/>
                                  </a:solidFill>
                                  <a:latin typeface="Cambria Math" panose="02040503050406030204" pitchFamily="18" charset="0"/>
                                </a:rPr>
                              </m:ctrlPr>
                            </m:sSupPr>
                            <m:e>
                              <m:r>
                                <a:rPr lang="en-US" sz="2000" i="0">
                                  <a:latin typeface="Cambria Math" panose="02040503050406030204" pitchFamily="18" charset="0"/>
                                </a:rPr>
                                <m:t>=</m:t>
                              </m:r>
                            </m:e>
                            <m:sup>
                              <m:r>
                                <a:rPr lang="en-US" sz="2000" i="0">
                                  <a:latin typeface="Cambria Math" panose="02040503050406030204" pitchFamily="18" charset="0"/>
                                </a:rPr>
                                <m:t>′</m:t>
                              </m:r>
                            </m:sup>
                          </m:sSup>
                          <m:r>
                            <a:rPr lang="en-US" sz="2000" i="1">
                              <a:latin typeface="Cambria Math" panose="02040503050406030204" pitchFamily="18" charset="0"/>
                            </a:rPr>
                            <m:t>𝑇𝑟</m:t>
                          </m:r>
                          <m:r>
                            <a:rPr lang="en-US" sz="2000" i="0">
                              <a:latin typeface="Cambria Math" panose="02040503050406030204" pitchFamily="18" charset="0"/>
                            </a:rPr>
                            <m:t>à </m:t>
                          </m:r>
                          <m:r>
                            <a:rPr lang="en-US" sz="2000" i="1">
                              <a:latin typeface="Cambria Math" panose="02040503050406030204" pitchFamily="18" charset="0"/>
                            </a:rPr>
                            <m:t>𝑉𝑖𝑛</m:t>
                          </m:r>
                          <m:sSup>
                            <m:sSupPr>
                              <m:ctrlPr>
                                <a:rPr lang="en-US" sz="2000" i="1">
                                  <a:solidFill>
                                    <a:srgbClr val="836967"/>
                                  </a:solidFill>
                                  <a:latin typeface="Cambria Math" panose="02040503050406030204" pitchFamily="18" charset="0"/>
                                </a:rPr>
                              </m:ctrlPr>
                            </m:sSupPr>
                            <m:e>
                              <m:r>
                                <a:rPr lang="en-US" sz="2000" i="1">
                                  <a:latin typeface="Cambria Math" panose="02040503050406030204" pitchFamily="18" charset="0"/>
                                </a:rPr>
                                <m:t>ℎ</m:t>
                              </m:r>
                            </m:e>
                            <m:sup>
                              <m:r>
                                <a:rPr lang="en-US" sz="2000" i="0">
                                  <a:latin typeface="Cambria Math" panose="02040503050406030204" pitchFamily="18" charset="0"/>
                                </a:rPr>
                                <m:t>′</m:t>
                              </m:r>
                            </m:sup>
                          </m:sSup>
                        </m:sub>
                      </m:sSub>
                      <m:d>
                        <m:dPr>
                          <m:ctrlPr>
                            <a:rPr lang="en-US" sz="2000" i="1">
                              <a:latin typeface="Cambria Math" panose="02040503050406030204" pitchFamily="18" charset="0"/>
                            </a:rPr>
                          </m:ctrlPr>
                        </m:dPr>
                        <m:e>
                          <m:r>
                            <a:rPr lang="en-US" sz="2000" i="1">
                              <a:latin typeface="Cambria Math" panose="02040503050406030204" pitchFamily="18" charset="0"/>
                            </a:rPr>
                            <m:t>𝑀𝑂𝐾𝑆</m:t>
                          </m:r>
                        </m:e>
                      </m:d>
                      <m:r>
                        <a:rPr lang="en-US" sz="2000" b="0" i="1" smtClean="0">
                          <a:latin typeface="Cambria Math" panose="02040503050406030204" pitchFamily="18" charset="0"/>
                        </a:rPr>
                        <m:t>)</m:t>
                      </m:r>
                    </m:oMath>
                  </m:oMathPara>
                </a14:m>
                <a:endParaRPr lang="en-US" sz="2000" dirty="0"/>
              </a:p>
            </p:txBody>
          </p:sp>
        </mc:Choice>
        <mc:Fallback>
          <p:sp>
            <p:nvSpPr>
              <p:cNvPr id="19" name="TextBox 18"/>
              <p:cNvSpPr txBox="1">
                <a:spLocks noRot="1" noChangeAspect="1" noMove="1" noResize="1" noEditPoints="1" noAdjustHandles="1" noChangeArrowheads="1" noChangeShapeType="1" noTextEdit="1"/>
              </p:cNvSpPr>
              <p:nvPr/>
            </p:nvSpPr>
            <p:spPr>
              <a:xfrm>
                <a:off x="781664" y="5582111"/>
                <a:ext cx="6096000" cy="403893"/>
              </a:xfrm>
              <a:prstGeom prst="rect">
                <a:avLst/>
              </a:prstGeom>
              <a:blipFill rotWithShape="1">
                <a:blip r:embed="rId3"/>
                <a:stretch>
                  <a:fillRect l="-10" t="-114" r="10" b="122"/>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22" name="TextBox 21"/>
              <p:cNvSpPr txBox="1"/>
              <p:nvPr/>
            </p:nvSpPr>
            <p:spPr>
              <a:xfrm>
                <a:off x="791496" y="6042685"/>
                <a:ext cx="6096000" cy="400110"/>
              </a:xfrm>
              <a:prstGeom prst="rect">
                <a:avLst/>
              </a:prstGeom>
              <a:noFill/>
            </p:spPr>
            <p:txBody>
              <a:bodyPr wrap="square">
                <a:spAutoFit/>
              </a:bodyPr>
              <a:lstStyle/>
              <a:p>
                <a14:m>
                  <m:oMathPara xmlns:m="http://schemas.openxmlformats.org/officeDocument/2006/math">
                    <m:oMathParaPr>
                      <m:jc m:val="left"/>
                    </m:oMathParaPr>
                    <m:oMath xmlns:m="http://schemas.openxmlformats.org/officeDocument/2006/math">
                      <m:r>
                        <a:rPr lang="en-US" sz="2000" i="1" smtClean="0">
                          <a:latin typeface="Cambria Math" panose="02040503050406030204" pitchFamily="18" charset="0"/>
                        </a:rPr>
                        <m:t>𝑅</m:t>
                      </m:r>
                      <m:r>
                        <a:rPr lang="en-US" sz="2000" i="0">
                          <a:latin typeface="Cambria Math" panose="02040503050406030204" pitchFamily="18" charset="0"/>
                        </a:rPr>
                        <m:t>÷</m:t>
                      </m:r>
                      <m:r>
                        <a:rPr lang="en-US" sz="2000" i="1">
                          <a:latin typeface="Cambria Math" panose="02040503050406030204" pitchFamily="18" charset="0"/>
                        </a:rPr>
                        <m:t>𝑄</m:t>
                      </m:r>
                    </m:oMath>
                  </m:oMathPara>
                </a14:m>
                <a:endParaRPr lang="en-US" sz="2000" dirty="0"/>
              </a:p>
            </p:txBody>
          </p:sp>
        </mc:Choice>
        <mc:Fallback>
          <p:sp>
            <p:nvSpPr>
              <p:cNvPr id="22" name="TextBox 21"/>
              <p:cNvSpPr txBox="1">
                <a:spLocks noRot="1" noChangeAspect="1" noMove="1" noResize="1" noEditPoints="1" noAdjustHandles="1" noChangeArrowheads="1" noChangeShapeType="1" noTextEdit="1"/>
              </p:cNvSpPr>
              <p:nvPr/>
            </p:nvSpPr>
            <p:spPr>
              <a:xfrm>
                <a:off x="791496" y="6042685"/>
                <a:ext cx="6096000" cy="400110"/>
              </a:xfrm>
              <a:prstGeom prst="rect">
                <a:avLst/>
              </a:prstGeom>
              <a:blipFill rotWithShape="1">
                <a:blip r:embed="rId4"/>
                <a:stretch>
                  <a:fillRect l="-5" t="-6" r="5" b="21"/>
                </a:stretch>
              </a:blipFill>
            </p:spPr>
            <p:txBody>
              <a:bodyPr/>
              <a:lstStyle/>
              <a:p>
                <a:r>
                  <a:rPr lang="en-US" altLang="en-US">
                    <a:noFill/>
                  </a:rPr>
                  <a:t> </a:t>
                </a:r>
              </a:p>
            </p:txBody>
          </p:sp>
        </mc:Fallback>
      </mc:AlternateContent>
      <p:sp>
        <p:nvSpPr>
          <p:cNvPr id="3" name="TextBox 2"/>
          <p:cNvSpPr txBox="1"/>
          <p:nvPr/>
        </p:nvSpPr>
        <p:spPr>
          <a:xfrm>
            <a:off x="762000" y="1069972"/>
            <a:ext cx="9670025" cy="2533707"/>
          </a:xfrm>
          <a:prstGeom prst="rect">
            <a:avLst/>
          </a:prstGeom>
          <a:noFill/>
          <a:ln w="19050">
            <a:solidFill>
              <a:srgbClr val="00B0F0"/>
            </a:solidFill>
          </a:ln>
        </p:spPr>
        <p:txBody>
          <a:bodyPr wrap="square">
            <a:spAutoFit/>
          </a:bodyPr>
          <a:lstStyle/>
          <a:p>
            <a:pPr marL="180340" algn="just">
              <a:lnSpc>
                <a:spcPct val="150000"/>
              </a:lnSpc>
            </a:pPr>
            <a:r>
              <a:rPr lang="en-US" sz="18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BÀI TẬP 5:</a:t>
            </a:r>
            <a:r>
              <a:rPr lang="en-US" sz="1800" dirty="0">
                <a:latin typeface="Segoe UI" panose="020B0502040204020203" pitchFamily="34" charset="0"/>
                <a:cs typeface="Segoe UI" panose="020B0502040204020203" pitchFamily="34" charset="0"/>
              </a:rPr>
              <a:t> </a:t>
            </a:r>
            <a:r>
              <a:rPr lang="vi-VN" sz="18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Cho lược đồ cơ sở dữ liệu quan hệ “Quản lý khai thác khoáng sản” </a:t>
            </a:r>
            <a:r>
              <a:rPr lang="en-US" sz="1800" b="1" dirty="0" err="1">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như</a:t>
            </a:r>
            <a:r>
              <a:rPr lang="en-US" sz="18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vi-VN" sz="18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sau: </a:t>
            </a:r>
            <a:endParaRPr lang="en-US" sz="1800" b="1" dirty="0">
              <a:effectLst/>
              <a:latin typeface="Segoe UI" panose="020B0502040204020203" pitchFamily="34" charset="0"/>
              <a:ea typeface="Times New Roman" panose="02020603050405020304" pitchFamily="18" charset="0"/>
              <a:cs typeface="Segoe UI" panose="020B0502040204020203" pitchFamily="34" charset="0"/>
            </a:endParaRPr>
          </a:p>
          <a:p>
            <a:pPr marL="180340" marR="0" algn="just">
              <a:lnSpc>
                <a:spcPct val="150000"/>
              </a:lnSpc>
              <a:spcBef>
                <a:spcPts val="0"/>
              </a:spcBef>
              <a:spcAft>
                <a:spcPts val="0"/>
              </a:spcAft>
            </a:pPr>
            <a:r>
              <a:rPr lang="vi-VN" sz="1800" b="1" dirty="0">
                <a:effectLst/>
                <a:latin typeface="Segoe UI" panose="020B0502040204020203" pitchFamily="34" charset="0"/>
                <a:ea typeface="Times New Roman" panose="02020603050405020304" pitchFamily="18" charset="0"/>
                <a:cs typeface="Segoe UI" panose="020B0502040204020203" pitchFamily="34" charset="0"/>
              </a:rPr>
              <a:t>LOAIKHSAN (</a:t>
            </a:r>
            <a:r>
              <a:rPr lang="vi-VN" sz="1800" b="1" u="sng" dirty="0">
                <a:effectLst/>
                <a:latin typeface="Segoe UI" panose="020B0502040204020203" pitchFamily="34" charset="0"/>
                <a:ea typeface="Times New Roman" panose="02020603050405020304" pitchFamily="18" charset="0"/>
                <a:cs typeface="Segoe UI" panose="020B0502040204020203" pitchFamily="34" charset="0"/>
              </a:rPr>
              <a:t>MALKS</a:t>
            </a:r>
            <a:r>
              <a:rPr lang="vi-VN" sz="1800" b="1" dirty="0">
                <a:effectLst/>
                <a:latin typeface="Segoe UI" panose="020B0502040204020203" pitchFamily="34" charset="0"/>
                <a:ea typeface="Times New Roman" panose="02020603050405020304" pitchFamily="18" charset="0"/>
                <a:cs typeface="Segoe UI" panose="020B0502040204020203" pitchFamily="34" charset="0"/>
              </a:rPr>
              <a:t>, TENLKS, PHANLOAI)</a:t>
            </a:r>
            <a:endParaRPr lang="en-US" sz="1800" dirty="0">
              <a:effectLst/>
              <a:latin typeface="Segoe UI" panose="020B0502040204020203" pitchFamily="34" charset="0"/>
              <a:ea typeface="Times New Roman" panose="02020603050405020304" pitchFamily="18" charset="0"/>
              <a:cs typeface="Segoe UI" panose="020B0502040204020203" pitchFamily="34" charset="0"/>
            </a:endParaRPr>
          </a:p>
          <a:p>
            <a:pPr marL="180340" marR="0" algn="just">
              <a:lnSpc>
                <a:spcPct val="150000"/>
              </a:lnSpc>
              <a:spcBef>
                <a:spcPts val="0"/>
              </a:spcBef>
              <a:spcAft>
                <a:spcPts val="0"/>
              </a:spcAft>
            </a:pPr>
            <a:r>
              <a:rPr lang="vi-VN" sz="1800" b="1" dirty="0">
                <a:effectLst/>
                <a:latin typeface="Segoe UI" panose="020B0502040204020203" pitchFamily="34" charset="0"/>
                <a:ea typeface="Times New Roman" panose="02020603050405020304" pitchFamily="18" charset="0"/>
                <a:cs typeface="Segoe UI" panose="020B0502040204020203" pitchFamily="34" charset="0"/>
              </a:rPr>
              <a:t>KHOANGSAN (</a:t>
            </a:r>
            <a:r>
              <a:rPr lang="vi-VN" sz="1800" b="1" u="sng" dirty="0">
                <a:effectLst/>
                <a:latin typeface="Segoe UI" panose="020B0502040204020203" pitchFamily="34" charset="0"/>
                <a:ea typeface="Times New Roman" panose="02020603050405020304" pitchFamily="18" charset="0"/>
                <a:cs typeface="Segoe UI" panose="020B0502040204020203" pitchFamily="34" charset="0"/>
              </a:rPr>
              <a:t>MAKS</a:t>
            </a:r>
            <a:r>
              <a:rPr lang="vi-VN" sz="1800" b="1" dirty="0">
                <a:effectLst/>
                <a:latin typeface="Segoe UI" panose="020B0502040204020203" pitchFamily="34" charset="0"/>
                <a:ea typeface="Times New Roman" panose="02020603050405020304" pitchFamily="18" charset="0"/>
                <a:cs typeface="Segoe UI" panose="020B0502040204020203" pitchFamily="34" charset="0"/>
              </a:rPr>
              <a:t>, TENKS, MALKS, TRANGTHAI)</a:t>
            </a:r>
            <a:endParaRPr lang="en-US" sz="1800" dirty="0">
              <a:effectLst/>
              <a:latin typeface="Segoe UI" panose="020B0502040204020203" pitchFamily="34" charset="0"/>
              <a:ea typeface="Times New Roman" panose="02020603050405020304" pitchFamily="18" charset="0"/>
              <a:cs typeface="Segoe UI" panose="020B0502040204020203" pitchFamily="34" charset="0"/>
            </a:endParaRPr>
          </a:p>
          <a:p>
            <a:pPr marL="180340" marR="0" algn="just">
              <a:lnSpc>
                <a:spcPct val="150000"/>
              </a:lnSpc>
              <a:spcBef>
                <a:spcPts val="0"/>
              </a:spcBef>
              <a:spcAft>
                <a:spcPts val="0"/>
              </a:spcAft>
            </a:pPr>
            <a:r>
              <a:rPr lang="vi-VN" sz="1800" b="1" dirty="0">
                <a:effectLst/>
                <a:latin typeface="Segoe UI" panose="020B0502040204020203" pitchFamily="34" charset="0"/>
                <a:ea typeface="Times New Roman" panose="02020603050405020304" pitchFamily="18" charset="0"/>
                <a:cs typeface="Segoe UI" panose="020B0502040204020203" pitchFamily="34" charset="0"/>
              </a:rPr>
              <a:t>CONGTY (</a:t>
            </a:r>
            <a:r>
              <a:rPr lang="vi-VN" sz="1800" b="1" u="sng" dirty="0">
                <a:effectLst/>
                <a:latin typeface="Segoe UI" panose="020B0502040204020203" pitchFamily="34" charset="0"/>
                <a:ea typeface="Times New Roman" panose="02020603050405020304" pitchFamily="18" charset="0"/>
                <a:cs typeface="Segoe UI" panose="020B0502040204020203" pitchFamily="34" charset="0"/>
              </a:rPr>
              <a:t>MACTY</a:t>
            </a:r>
            <a:r>
              <a:rPr lang="vi-VN" sz="1800" b="1" dirty="0">
                <a:effectLst/>
                <a:latin typeface="Segoe UI" panose="020B0502040204020203" pitchFamily="34" charset="0"/>
                <a:ea typeface="Times New Roman" panose="02020603050405020304" pitchFamily="18" charset="0"/>
                <a:cs typeface="Segoe UI" panose="020B0502040204020203" pitchFamily="34" charset="0"/>
              </a:rPr>
              <a:t>, TENCTY, DIACHI, NGTL)</a:t>
            </a:r>
            <a:endParaRPr lang="en-US" sz="1800" dirty="0">
              <a:effectLst/>
              <a:latin typeface="Segoe UI" panose="020B0502040204020203" pitchFamily="34" charset="0"/>
              <a:ea typeface="Times New Roman" panose="02020603050405020304" pitchFamily="18" charset="0"/>
              <a:cs typeface="Segoe UI" panose="020B0502040204020203" pitchFamily="34" charset="0"/>
            </a:endParaRPr>
          </a:p>
          <a:p>
            <a:pPr marL="180340" marR="0" algn="just">
              <a:lnSpc>
                <a:spcPct val="150000"/>
              </a:lnSpc>
              <a:spcBef>
                <a:spcPts val="0"/>
              </a:spcBef>
              <a:spcAft>
                <a:spcPts val="0"/>
              </a:spcAft>
            </a:pPr>
            <a:r>
              <a:rPr lang="vi-VN" sz="1800" b="1" dirty="0">
                <a:effectLst/>
                <a:latin typeface="Segoe UI" panose="020B0502040204020203" pitchFamily="34" charset="0"/>
                <a:ea typeface="Times New Roman" panose="02020603050405020304" pitchFamily="18" charset="0"/>
                <a:cs typeface="Segoe UI" panose="020B0502040204020203" pitchFamily="34" charset="0"/>
              </a:rPr>
              <a:t>MOKS (</a:t>
            </a:r>
            <a:r>
              <a:rPr lang="vi-VN" sz="1800" b="1" u="sng" dirty="0">
                <a:effectLst/>
                <a:latin typeface="Segoe UI" panose="020B0502040204020203" pitchFamily="34" charset="0"/>
                <a:ea typeface="Times New Roman" panose="02020603050405020304" pitchFamily="18" charset="0"/>
                <a:cs typeface="Segoe UI" panose="020B0502040204020203" pitchFamily="34" charset="0"/>
              </a:rPr>
              <a:t>MAMKS</a:t>
            </a:r>
            <a:r>
              <a:rPr lang="vi-VN" sz="1800" b="1" dirty="0">
                <a:effectLst/>
                <a:latin typeface="Segoe UI" panose="020B0502040204020203" pitchFamily="34" charset="0"/>
                <a:ea typeface="Times New Roman" panose="02020603050405020304" pitchFamily="18" charset="0"/>
                <a:cs typeface="Segoe UI" panose="020B0502040204020203" pitchFamily="34" charset="0"/>
              </a:rPr>
              <a:t>, TENMO, MAKS, NGPHATHIEN, TINH)</a:t>
            </a:r>
            <a:endParaRPr lang="en-US" sz="1800" dirty="0">
              <a:effectLst/>
              <a:latin typeface="Segoe UI" panose="020B0502040204020203" pitchFamily="34" charset="0"/>
              <a:ea typeface="Times New Roman" panose="02020603050405020304" pitchFamily="18" charset="0"/>
              <a:cs typeface="Segoe UI" panose="020B0502040204020203" pitchFamily="34" charset="0"/>
            </a:endParaRPr>
          </a:p>
          <a:p>
            <a:pPr marL="180340" marR="0" algn="just">
              <a:lnSpc>
                <a:spcPct val="150000"/>
              </a:lnSpc>
              <a:spcBef>
                <a:spcPts val="0"/>
              </a:spcBef>
              <a:spcAft>
                <a:spcPts val="0"/>
              </a:spcAft>
            </a:pPr>
            <a:r>
              <a:rPr lang="vi-VN" sz="1800" b="1" dirty="0">
                <a:effectLst/>
                <a:latin typeface="Segoe UI" panose="020B0502040204020203" pitchFamily="34" charset="0"/>
                <a:ea typeface="Times New Roman" panose="02020603050405020304" pitchFamily="18" charset="0"/>
                <a:cs typeface="Segoe UI" panose="020B0502040204020203" pitchFamily="34" charset="0"/>
              </a:rPr>
              <a:t>KHAITHAC (</a:t>
            </a:r>
            <a:r>
              <a:rPr lang="vi-VN" sz="1800" b="1" u="sng" dirty="0">
                <a:effectLst/>
                <a:latin typeface="Segoe UI" panose="020B0502040204020203" pitchFamily="34" charset="0"/>
                <a:ea typeface="Times New Roman" panose="02020603050405020304" pitchFamily="18" charset="0"/>
                <a:cs typeface="Segoe UI" panose="020B0502040204020203" pitchFamily="34" charset="0"/>
              </a:rPr>
              <a:t>MAMKS, MACTY, NGCP</a:t>
            </a:r>
            <a:r>
              <a:rPr lang="vi-VN" sz="1800" b="1" dirty="0">
                <a:effectLst/>
                <a:latin typeface="Segoe UI" panose="020B0502040204020203" pitchFamily="34" charset="0"/>
                <a:ea typeface="Times New Roman" panose="02020603050405020304" pitchFamily="18" charset="0"/>
                <a:cs typeface="Segoe UI" panose="020B0502040204020203" pitchFamily="34" charset="0"/>
              </a:rPr>
              <a:t>, NGHH)</a:t>
            </a:r>
            <a:endParaRPr lang="en-US" sz="1800" b="1" dirty="0">
              <a:latin typeface="Segoe UI" panose="020B0502040204020203" pitchFamily="34" charset="0"/>
              <a:ea typeface="Times New Roman" panose="02020603050405020304" pitchFamily="18" charset="0"/>
              <a:cs typeface="Segoe UI" panose="020B0502040204020203" pitchFamily="34" charset="0"/>
            </a:endParaRPr>
          </a:p>
        </p:txBody>
      </p:sp>
      <mc:AlternateContent xmlns:mc="http://schemas.openxmlformats.org/markup-compatibility/2006">
        <mc:Choice xmlns:a14="http://schemas.microsoft.com/office/drawing/2010/main" Requires="a14">
          <p:sp>
            <p:nvSpPr>
              <p:cNvPr id="8" name="TextBox 7"/>
              <p:cNvSpPr txBox="1"/>
              <p:nvPr/>
            </p:nvSpPr>
            <p:spPr>
              <a:xfrm>
                <a:off x="235974" y="5025936"/>
                <a:ext cx="7310284" cy="574132"/>
              </a:xfrm>
              <a:prstGeom prst="rect">
                <a:avLst/>
              </a:prstGeom>
              <a:noFill/>
            </p:spPr>
            <p:txBody>
              <a:bodyPr wrap="square">
                <a:spAutoFit/>
              </a:bodyPr>
              <a:lstStyle/>
              <a:p>
                <a:pPr marL="540385" marR="0" algn="just">
                  <a:lnSpc>
                    <a:spcPct val="150000"/>
                  </a:lnSpc>
                  <a:spcBef>
                    <a:spcPts val="0"/>
                  </a:spcBef>
                  <a:spcAft>
                    <a:spcPts val="0"/>
                  </a:spcAft>
                  <a:tabLst>
                    <a:tab pos="900430" algn="l"/>
                  </a:tabLst>
                </a:pPr>
                <a14:m>
                  <m:oMathPara xmlns:m="http://schemas.openxmlformats.org/officeDocument/2006/math">
                    <m:oMathParaPr>
                      <m:jc m:val="left"/>
                    </m:oMathParaPr>
                    <m:oMath xmlns:m="http://schemas.openxmlformats.org/officeDocument/2006/math">
                      <m:r>
                        <a:rPr lang="en-US" sz="2000" b="0" i="1" smtClean="0">
                          <a:solidFill>
                            <a:srgbClr val="212121"/>
                          </a:solidFill>
                          <a:effectLst/>
                          <a:latin typeface="Cambria Math" panose="02040503050406030204" pitchFamily="18" charset="0"/>
                          <a:ea typeface="Times New Roman" panose="02020603050405020304" pitchFamily="18" charset="0"/>
                        </a:rPr>
                        <m:t>𝑅</m:t>
                      </m:r>
                      <m:r>
                        <a:rPr lang="vi-VN" sz="2000" i="1" smtClean="0">
                          <a:solidFill>
                            <a:srgbClr val="212121"/>
                          </a:solidFill>
                          <a:effectLst/>
                          <a:latin typeface="Cambria Math" panose="02040503050406030204" pitchFamily="18" charset="0"/>
                          <a:ea typeface="Times New Roman" panose="02020603050405020304" pitchFamily="18" charset="0"/>
                        </a:rPr>
                        <m:t>←</m:t>
                      </m:r>
                      <m:sSub>
                        <m:sSubPr>
                          <m:ctrlPr>
                            <a:rPr lang="en-US" sz="2000" i="1">
                              <a:solidFill>
                                <a:srgbClr val="212121"/>
                              </a:solidFill>
                              <a:effectLst/>
                              <a:latin typeface="Cambria Math" panose="02040503050406030204" pitchFamily="18" charset="0"/>
                              <a:ea typeface="Times New Roman" panose="02020603050405020304" pitchFamily="18" charset="0"/>
                            </a:rPr>
                          </m:ctrlPr>
                        </m:sSubPr>
                        <m:e>
                          <m:r>
                            <a:rPr lang="vi-VN" sz="2000" i="1">
                              <a:solidFill>
                                <a:srgbClr val="212121"/>
                              </a:solidFill>
                              <a:effectLst/>
                              <a:latin typeface="Cambria Math" panose="02040503050406030204" pitchFamily="18" charset="0"/>
                              <a:ea typeface="Times New Roman" panose="02020603050405020304" pitchFamily="18" charset="0"/>
                            </a:rPr>
                            <m:t>𝜋</m:t>
                          </m:r>
                        </m:e>
                        <m:sub>
                          <m:r>
                            <a:rPr lang="vi-VN" sz="2000" i="1">
                              <a:solidFill>
                                <a:srgbClr val="212121"/>
                              </a:solidFill>
                              <a:effectLst/>
                              <a:latin typeface="Cambria Math" panose="02040503050406030204" pitchFamily="18" charset="0"/>
                              <a:ea typeface="Times New Roman" panose="02020603050405020304" pitchFamily="18" charset="0"/>
                            </a:rPr>
                            <m:t>𝑇𝐸𝑁𝐶𝑇𝑌</m:t>
                          </m:r>
                          <m:r>
                            <a:rPr lang="vi-VN" sz="2000" i="1">
                              <a:solidFill>
                                <a:srgbClr val="212121"/>
                              </a:solidFill>
                              <a:effectLst/>
                              <a:latin typeface="Cambria Math" panose="02040503050406030204" pitchFamily="18" charset="0"/>
                              <a:ea typeface="Times New Roman" panose="02020603050405020304" pitchFamily="18" charset="0"/>
                            </a:rPr>
                            <m:t>,</m:t>
                          </m:r>
                          <m:r>
                            <a:rPr lang="vi-VN" sz="2000" i="1">
                              <a:solidFill>
                                <a:srgbClr val="212121"/>
                              </a:solidFill>
                              <a:effectLst/>
                              <a:latin typeface="Cambria Math" panose="02040503050406030204" pitchFamily="18" charset="0"/>
                              <a:ea typeface="Times New Roman" panose="02020603050405020304" pitchFamily="18" charset="0"/>
                            </a:rPr>
                            <m:t>𝑀𝐴𝑀𝐾𝑆</m:t>
                          </m:r>
                        </m:sub>
                      </m:sSub>
                      <m:r>
                        <a:rPr lang="vi-VN" sz="2000" i="1">
                          <a:solidFill>
                            <a:srgbClr val="212121"/>
                          </a:solidFill>
                          <a:effectLst/>
                          <a:latin typeface="Cambria Math" panose="02040503050406030204" pitchFamily="18" charset="0"/>
                          <a:ea typeface="Times New Roman" panose="02020603050405020304" pitchFamily="18" charset="0"/>
                        </a:rPr>
                        <m:t> (</m:t>
                      </m:r>
                      <m:r>
                        <a:rPr lang="vi-VN" sz="2000" i="1">
                          <a:solidFill>
                            <a:srgbClr val="212121"/>
                          </a:solidFill>
                          <a:effectLst/>
                          <a:latin typeface="Cambria Math" panose="02040503050406030204" pitchFamily="18" charset="0"/>
                          <a:ea typeface="Times New Roman" panose="02020603050405020304" pitchFamily="18" charset="0"/>
                        </a:rPr>
                        <m:t>𝐶𝑂𝑁𝐺𝑇𝑌</m:t>
                      </m:r>
                      <m:sSub>
                        <m:sSubPr>
                          <m:ctrlPr>
                            <a:rPr lang="en-US" sz="2000" i="1">
                              <a:solidFill>
                                <a:srgbClr val="212121"/>
                              </a:solidFill>
                              <a:effectLst/>
                              <a:latin typeface="Cambria Math" panose="02040503050406030204" pitchFamily="18" charset="0"/>
                              <a:ea typeface="Times New Roman" panose="02020603050405020304" pitchFamily="18" charset="0"/>
                            </a:rPr>
                          </m:ctrlPr>
                        </m:sSubPr>
                        <m:e>
                          <m:r>
                            <a:rPr lang="vi-VN" sz="2000" i="1">
                              <a:solidFill>
                                <a:srgbClr val="212121"/>
                              </a:solidFill>
                              <a:effectLst/>
                              <a:latin typeface="Cambria Math" panose="02040503050406030204" pitchFamily="18" charset="0"/>
                              <a:ea typeface="Times New Roman" panose="02020603050405020304" pitchFamily="18" charset="0"/>
                            </a:rPr>
                            <m:t>⋈</m:t>
                          </m:r>
                        </m:e>
                        <m:sub>
                          <m:r>
                            <a:rPr lang="vi-VN" sz="2000" i="1">
                              <a:solidFill>
                                <a:srgbClr val="212121"/>
                              </a:solidFill>
                              <a:effectLst/>
                              <a:latin typeface="Cambria Math" panose="02040503050406030204" pitchFamily="18" charset="0"/>
                              <a:ea typeface="Times New Roman" panose="02020603050405020304" pitchFamily="18" charset="0"/>
                            </a:rPr>
                            <m:t>𝑀𝐴𝐶𝑇𝑌</m:t>
                          </m:r>
                        </m:sub>
                      </m:sSub>
                      <m:r>
                        <a:rPr lang="vi-VN" sz="2000" i="1">
                          <a:solidFill>
                            <a:srgbClr val="212121"/>
                          </a:solidFill>
                          <a:effectLst/>
                          <a:latin typeface="Cambria Math" panose="02040503050406030204" pitchFamily="18" charset="0"/>
                          <a:ea typeface="Times New Roman" panose="02020603050405020304" pitchFamily="18" charset="0"/>
                        </a:rPr>
                        <m:t>𝐾𝐻𝐴𝐼𝑇𝐻𝐴𝐶</m:t>
                      </m:r>
                      <m:r>
                        <a:rPr lang="vi-VN" sz="2000" i="1">
                          <a:solidFill>
                            <a:srgbClr val="212121"/>
                          </a:solidFill>
                          <a:effectLst/>
                          <a:latin typeface="Cambria Math" panose="02040503050406030204" pitchFamily="18" charset="0"/>
                          <a:ea typeface="Times New Roman" panose="02020603050405020304" pitchFamily="18" charset="0"/>
                        </a:rPr>
                        <m:t>)</m:t>
                      </m:r>
                    </m:oMath>
                  </m:oMathPara>
                </a14:m>
                <a:endParaRPr lang="en-US" sz="1800" dirty="0">
                  <a:effectLst/>
                  <a:latin typeface="Times New Roman" panose="02020603050405020304" pitchFamily="18" charset="0"/>
                  <a:ea typeface="Times New Roman" panose="02020603050405020304" pitchFamily="18" charset="0"/>
                </a:endParaRPr>
              </a:p>
            </p:txBody>
          </p:sp>
        </mc:Choice>
        <mc:Fallback>
          <p:sp>
            <p:nvSpPr>
              <p:cNvPr id="8" name="TextBox 7"/>
              <p:cNvSpPr txBox="1">
                <a:spLocks noRot="1" noChangeAspect="1" noMove="1" noResize="1" noEditPoints="1" noAdjustHandles="1" noChangeArrowheads="1" noChangeShapeType="1" noTextEdit="1"/>
              </p:cNvSpPr>
              <p:nvPr/>
            </p:nvSpPr>
            <p:spPr>
              <a:xfrm>
                <a:off x="235974" y="5025936"/>
                <a:ext cx="7310284" cy="574132"/>
              </a:xfrm>
              <a:prstGeom prst="rect">
                <a:avLst/>
              </a:prstGeom>
              <a:blipFill rotWithShape="1">
                <a:blip r:embed="rId5"/>
                <a:stretch>
                  <a:fillRect l="-5" t="-95" r="8" b="1"/>
                </a:stretch>
              </a:blipFill>
            </p:spPr>
            <p:txBody>
              <a:bodyPr/>
              <a:lstStyle/>
              <a:p>
                <a:r>
                  <a:rPr lang="en-US" altLang="en-US">
                    <a:noFill/>
                  </a:rPr>
                  <a:t> </a:t>
                </a:r>
              </a:p>
            </p:txBody>
          </p:sp>
        </mc:Fallback>
      </mc:AlternateContent>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Effect transition="in" filter="fade">
                                      <p:cBhvr>
                                        <p:cTn id="19" dur="500"/>
                                        <p:tgtEl>
                                          <p:spTgt spid="8">
                                            <p:txEl>
                                              <p:pRg st="0" end="0"/>
                                            </p:txEl>
                                          </p:spTgt>
                                        </p:tgtEl>
                                      </p:cBhvr>
                                    </p:animEffect>
                                    <p:anim calcmode="lin" valueType="num">
                                      <p:cBhvr>
                                        <p:cTn id="20"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21" dur="5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anim calcmode="lin" valueType="num">
                                      <p:cBhvr>
                                        <p:cTn id="27" dur="500" fill="hold"/>
                                        <p:tgtEl>
                                          <p:spTgt spid="19"/>
                                        </p:tgtEl>
                                        <p:attrNameLst>
                                          <p:attrName>ppt_x</p:attrName>
                                        </p:attrNameLst>
                                      </p:cBhvr>
                                      <p:tavLst>
                                        <p:tav tm="0">
                                          <p:val>
                                            <p:strVal val="#ppt_x"/>
                                          </p:val>
                                        </p:tav>
                                        <p:tav tm="100000">
                                          <p:val>
                                            <p:strVal val="#ppt_x"/>
                                          </p:val>
                                        </p:tav>
                                      </p:tavLst>
                                    </p:anim>
                                    <p:anim calcmode="lin" valueType="num">
                                      <p:cBhvr>
                                        <p:cTn id="28" dur="5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fade">
                                      <p:cBhvr>
                                        <p:cTn id="33" dur="500"/>
                                        <p:tgtEl>
                                          <p:spTgt spid="22"/>
                                        </p:tgtEl>
                                      </p:cBhvr>
                                    </p:animEffect>
                                    <p:anim calcmode="lin" valueType="num">
                                      <p:cBhvr>
                                        <p:cTn id="34" dur="500" fill="hold"/>
                                        <p:tgtEl>
                                          <p:spTgt spid="22"/>
                                        </p:tgtEl>
                                        <p:attrNameLst>
                                          <p:attrName>ppt_x</p:attrName>
                                        </p:attrNameLst>
                                      </p:cBhvr>
                                      <p:tavLst>
                                        <p:tav tm="0">
                                          <p:val>
                                            <p:strVal val="#ppt_x"/>
                                          </p:val>
                                        </p:tav>
                                        <p:tav tm="100000">
                                          <p:val>
                                            <p:strVal val="#ppt_x"/>
                                          </p:val>
                                        </p:tav>
                                      </p:tavLst>
                                    </p:anim>
                                    <p:anim calcmode="lin" valueType="num">
                                      <p:cBhvr>
                                        <p:cTn id="35" dur="5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9" grpId="0"/>
      <p:bldP spid="2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3"/>
          <p:cNvSpPr txBox="1">
            <a:spLocks noGrp="1"/>
          </p:cNvSpPr>
          <p:nvPr>
            <p:ph type="title"/>
          </p:nvPr>
        </p:nvSpPr>
        <p:spPr>
          <a:xfrm>
            <a:off x="635479" y="330621"/>
            <a:ext cx="10921042" cy="82531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1238F"/>
              </a:buClr>
              <a:buSzPts val="4000"/>
              <a:buFont typeface="Quattrocento Sans" panose="020B0502050000020003"/>
              <a:buNone/>
            </a:pP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Viết</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các</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biểu</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thức</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đại</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số</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quan</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hệ</a:t>
            </a:r>
            <a:endParaRPr dirty="0">
              <a:latin typeface="Segoe UI" panose="020B0502040204020203" pitchFamily="34" charset="0"/>
              <a:cs typeface="Segoe UI" panose="020B0502040204020203" pitchFamily="34" charset="0"/>
            </a:endParaRPr>
          </a:p>
        </p:txBody>
      </p:sp>
      <p:sp>
        <p:nvSpPr>
          <p:cNvPr id="123" name="Google Shape;123;p3"/>
          <p:cNvSpPr txBox="1">
            <a:spLocks noGrp="1"/>
          </p:cNvSpPr>
          <p:nvPr>
            <p:ph type="sldNum" idx="12"/>
          </p:nvPr>
        </p:nvSpPr>
        <p:spPr>
          <a:xfrm>
            <a:off x="4724400" y="6527379"/>
            <a:ext cx="2743200" cy="330621"/>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vi-VN" sz="1600" b="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fld>
            <a:endParaRPr sz="16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endParaRPr>
          </a:p>
        </p:txBody>
      </p:sp>
      <p:pic>
        <p:nvPicPr>
          <p:cNvPr id="124" name="Google Shape;124;p3"/>
          <p:cNvPicPr preferRelativeResize="0"/>
          <p:nvPr/>
        </p:nvPicPr>
        <p:blipFill rotWithShape="1">
          <a:blip r:embed="rId1"/>
          <a:srcRect/>
          <a:stretch>
            <a:fillRect/>
          </a:stretch>
        </p:blipFill>
        <p:spPr>
          <a:xfrm>
            <a:off x="9911750" y="4651893"/>
            <a:ext cx="1900257" cy="1869558"/>
          </a:xfrm>
          <a:prstGeom prst="rect">
            <a:avLst/>
          </a:prstGeom>
          <a:noFill/>
          <a:ln>
            <a:noFill/>
          </a:ln>
        </p:spPr>
      </p:pic>
      <p:sp>
        <p:nvSpPr>
          <p:cNvPr id="2" name="TextBox 1"/>
          <p:cNvSpPr txBox="1"/>
          <p:nvPr/>
        </p:nvSpPr>
        <p:spPr>
          <a:xfrm>
            <a:off x="635479" y="3290836"/>
            <a:ext cx="10268495" cy="646331"/>
          </a:xfrm>
          <a:prstGeom prst="rect">
            <a:avLst/>
          </a:prstGeom>
          <a:noFill/>
        </p:spPr>
        <p:txBody>
          <a:bodyPr wrap="square">
            <a:spAutoFit/>
          </a:bodyPr>
          <a:lstStyle/>
          <a:p>
            <a:pPr algn="just"/>
            <a:r>
              <a:rPr lang="en-US" sz="1800" b="1" dirty="0">
                <a:solidFill>
                  <a:srgbClr val="FF0000"/>
                </a:solidFill>
                <a:latin typeface="Segoe UI" panose="020B0502040204020203" pitchFamily="34" charset="0"/>
                <a:cs typeface="Segoe UI" panose="020B0502040204020203" pitchFamily="34" charset="0"/>
              </a:rPr>
              <a:t>5. </a:t>
            </a:r>
            <a:r>
              <a:rPr lang="vi-VN" sz="1800" b="1" dirty="0">
                <a:solidFill>
                  <a:srgbClr val="FF0000"/>
                </a:solidFill>
                <a:latin typeface="Segoe UI" panose="020B0502040204020203" pitchFamily="34" charset="0"/>
                <a:cs typeface="Segoe UI" panose="020B0502040204020203" pitchFamily="34" charset="0"/>
              </a:rPr>
              <a:t>Cho biết mỗi công ty khai thác bao nhiêu mỏ khoáng sản có ngày hết hạn giấy phép khai khoáng trong năm 2021. Thông tin hiển thị gồm: mã công ty, số lượng mỏ khoáng sản.</a:t>
            </a:r>
            <a:endParaRPr lang="en-US" sz="1800" b="1" dirty="0">
              <a:solidFill>
                <a:srgbClr val="FF0000"/>
              </a:solidFill>
              <a:latin typeface="Segoe UI" panose="020B0502040204020203" pitchFamily="34" charset="0"/>
              <a:cs typeface="Segoe UI" panose="020B0502040204020203" pitchFamily="34" charset="0"/>
            </a:endParaRPr>
          </a:p>
        </p:txBody>
      </p:sp>
      <p:sp>
        <p:nvSpPr>
          <p:cNvPr id="4" name="TextBox 3"/>
          <p:cNvSpPr txBox="1"/>
          <p:nvPr/>
        </p:nvSpPr>
        <p:spPr>
          <a:xfrm>
            <a:off x="593383" y="4741804"/>
            <a:ext cx="10268495" cy="646331"/>
          </a:xfrm>
          <a:prstGeom prst="rect">
            <a:avLst/>
          </a:prstGeom>
          <a:noFill/>
        </p:spPr>
        <p:txBody>
          <a:bodyPr wrap="square">
            <a:spAutoFit/>
          </a:bodyPr>
          <a:lstStyle/>
          <a:p>
            <a:pPr algn="just"/>
            <a:r>
              <a:rPr lang="en-US" sz="1800" b="1" dirty="0">
                <a:solidFill>
                  <a:srgbClr val="FF0000"/>
                </a:solidFill>
                <a:latin typeface="Segoe UI" panose="020B0502040204020203" pitchFamily="34" charset="0"/>
                <a:cs typeface="Segoe UI" panose="020B0502040204020203" pitchFamily="34" charset="0"/>
              </a:rPr>
              <a:t>6. </a:t>
            </a:r>
            <a:r>
              <a:rPr lang="vi-VN" sz="1800" b="1" dirty="0">
                <a:solidFill>
                  <a:srgbClr val="FF0000"/>
                </a:solidFill>
                <a:latin typeface="Segoe UI" panose="020B0502040204020203" pitchFamily="34" charset="0"/>
                <a:cs typeface="Segoe UI" panose="020B0502040204020203" pitchFamily="34" charset="0"/>
              </a:rPr>
              <a:t>Cho biết công ty (MACTY, TENCTY) khai thác các mỏ khoáng sản thuộc cả hai trạng thái ‘rắn’ và ‘khí’.</a:t>
            </a:r>
            <a:endParaRPr lang="en-US" sz="1800" b="1" dirty="0">
              <a:solidFill>
                <a:srgbClr val="FF0000"/>
              </a:solidFill>
              <a:latin typeface="Segoe UI" panose="020B0502040204020203" pitchFamily="34" charset="0"/>
              <a:cs typeface="Segoe UI" panose="020B0502040204020203" pitchFamily="34" charset="0"/>
            </a:endParaRPr>
          </a:p>
        </p:txBody>
      </p:sp>
      <mc:AlternateContent xmlns:mc="http://schemas.openxmlformats.org/markup-compatibility/2006">
        <mc:Choice xmlns:a14="http://schemas.microsoft.com/office/drawing/2010/main" Requires="a14">
          <p:sp>
            <p:nvSpPr>
              <p:cNvPr id="5" name="TextBox 4"/>
              <p:cNvSpPr txBox="1"/>
              <p:nvPr/>
            </p:nvSpPr>
            <p:spPr>
              <a:xfrm>
                <a:off x="593383" y="3937167"/>
                <a:ext cx="6096000" cy="424283"/>
              </a:xfrm>
              <a:prstGeom prst="rect">
                <a:avLst/>
              </a:prstGeom>
              <a:noFill/>
            </p:spPr>
            <p:txBody>
              <a:bodyPr wrap="square">
                <a:spAutoFit/>
              </a:bodyPr>
              <a:lstStyle/>
              <a:p>
                <a14:m>
                  <m:oMathPara xmlns:m="http://schemas.openxmlformats.org/officeDocument/2006/math">
                    <m:oMathParaPr>
                      <m:jc m:val="left"/>
                    </m:oMathParaPr>
                    <m:oMath xmlns:m="http://schemas.openxmlformats.org/officeDocument/2006/math">
                      <m:r>
                        <a:rPr lang="en-US" sz="2000" i="1" smtClean="0">
                          <a:latin typeface="Cambria Math" panose="02040503050406030204" pitchFamily="18" charset="0"/>
                        </a:rPr>
                        <m:t>𝐾𝑇</m:t>
                      </m:r>
                      <m:r>
                        <m:rPr>
                          <m:lit/>
                        </m:rPr>
                        <a:rPr lang="en-US" sz="2000" i="0">
                          <a:latin typeface="Cambria Math" panose="02040503050406030204" pitchFamily="18" charset="0"/>
                        </a:rPr>
                        <m:t>_</m:t>
                      </m:r>
                      <m:r>
                        <a:rPr lang="en-US" sz="2000" i="1">
                          <a:latin typeface="Cambria Math" panose="02040503050406030204" pitchFamily="18" charset="0"/>
                        </a:rPr>
                        <m:t>𝑁𝐴𝑀</m:t>
                      </m:r>
                      <m:r>
                        <a:rPr lang="en-US" sz="2000" i="0">
                          <a:latin typeface="Cambria Math" panose="02040503050406030204" pitchFamily="18" charset="0"/>
                        </a:rPr>
                        <m:t>←</m:t>
                      </m:r>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𝜎</m:t>
                          </m:r>
                        </m:e>
                        <m:sub>
                          <m:r>
                            <a:rPr lang="en-US" sz="2000" i="1">
                              <a:latin typeface="Cambria Math" panose="02040503050406030204" pitchFamily="18" charset="0"/>
                            </a:rPr>
                            <m:t>𝑦𝑒𝑎𝑟</m:t>
                          </m:r>
                          <m:d>
                            <m:dPr>
                              <m:ctrlPr>
                                <a:rPr lang="en-US" sz="2000" i="1">
                                  <a:solidFill>
                                    <a:srgbClr val="836967"/>
                                  </a:solidFill>
                                  <a:latin typeface="Cambria Math" panose="02040503050406030204" pitchFamily="18" charset="0"/>
                                </a:rPr>
                              </m:ctrlPr>
                            </m:dPr>
                            <m:e>
                              <m:r>
                                <a:rPr lang="en-US" sz="2000" i="1">
                                  <a:latin typeface="Cambria Math" panose="02040503050406030204" pitchFamily="18" charset="0"/>
                                </a:rPr>
                                <m:t>𝑁𝐺𝐻𝐻</m:t>
                              </m:r>
                            </m:e>
                          </m:d>
                          <m:r>
                            <a:rPr lang="en-US" sz="2000" i="0">
                              <a:latin typeface="Cambria Math" panose="02040503050406030204" pitchFamily="18" charset="0"/>
                            </a:rPr>
                            <m:t>=</m:t>
                          </m:r>
                          <m:r>
                            <a:rPr lang="en-US" sz="2000" i="0">
                              <a:latin typeface="Cambria Math" panose="02040503050406030204" pitchFamily="18" charset="0"/>
                            </a:rPr>
                            <m:t>2021</m:t>
                          </m:r>
                        </m:sub>
                      </m:sSub>
                      <m:r>
                        <a:rPr lang="en-US" sz="2000" i="0">
                          <a:latin typeface="Cambria Math" panose="02040503050406030204" pitchFamily="18" charset="0"/>
                        </a:rPr>
                        <m:t> </m:t>
                      </m:r>
                      <m:d>
                        <m:dPr>
                          <m:ctrlPr>
                            <a:rPr lang="en-US" sz="2000" i="1">
                              <a:latin typeface="Cambria Math" panose="02040503050406030204" pitchFamily="18" charset="0"/>
                            </a:rPr>
                          </m:ctrlPr>
                        </m:dPr>
                        <m:e>
                          <m:r>
                            <a:rPr lang="en-US" sz="2000" i="1">
                              <a:latin typeface="Cambria Math" panose="02040503050406030204" pitchFamily="18" charset="0"/>
                            </a:rPr>
                            <m:t>𝐾𝐻𝐴𝐼𝑇𝐻𝐴𝐶</m:t>
                          </m:r>
                        </m:e>
                      </m:d>
                    </m:oMath>
                  </m:oMathPara>
                </a14:m>
                <a:endParaRPr lang="en-US" sz="2000" dirty="0"/>
              </a:p>
            </p:txBody>
          </p:sp>
        </mc:Choice>
        <mc:Fallback>
          <p:sp>
            <p:nvSpPr>
              <p:cNvPr id="5" name="TextBox 4"/>
              <p:cNvSpPr txBox="1">
                <a:spLocks noRot="1" noChangeAspect="1" noMove="1" noResize="1" noEditPoints="1" noAdjustHandles="1" noChangeArrowheads="1" noChangeShapeType="1" noTextEdit="1"/>
              </p:cNvSpPr>
              <p:nvPr/>
            </p:nvSpPr>
            <p:spPr>
              <a:xfrm>
                <a:off x="593383" y="3937167"/>
                <a:ext cx="6096000" cy="424283"/>
              </a:xfrm>
              <a:prstGeom prst="rect">
                <a:avLst/>
              </a:prstGeom>
              <a:blipFill rotWithShape="1">
                <a:blip r:embed="rId2"/>
                <a:stretch>
                  <a:fillRect l="-5" t="-39" r="5" b="64"/>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526214" y="4331346"/>
                <a:ext cx="6096000" cy="421590"/>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𝐾𝑄</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MACTY</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SL</m:t>
                      </m:r>
                      <m:r>
                        <a:rPr lang="en-US" sz="2000" b="0" i="0" smtClean="0">
                          <a:latin typeface="Cambria Math" panose="02040503050406030204" pitchFamily="18" charset="0"/>
                        </a:rPr>
                        <m:t>)←</m:t>
                      </m:r>
                      <m:sSub>
                        <m:sSubPr>
                          <m:ctrlPr>
                            <a:rPr lang="en-US" sz="2000" i="1" smtClean="0">
                              <a:solidFill>
                                <a:srgbClr val="836967"/>
                              </a:solidFill>
                              <a:latin typeface="Cambria Math" panose="02040503050406030204" pitchFamily="18" charset="0"/>
                            </a:rPr>
                          </m:ctrlPr>
                        </m:sSubPr>
                        <m:e/>
                        <m:sub>
                          <m:r>
                            <a:rPr lang="en-US" sz="2000" i="1">
                              <a:latin typeface="Cambria Math" panose="02040503050406030204" pitchFamily="18" charset="0"/>
                            </a:rPr>
                            <m:t>𝑀𝐴𝐶𝑇𝑌</m:t>
                          </m:r>
                        </m:sub>
                      </m:sSub>
                      <m:sSub>
                        <m:sSubPr>
                          <m:ctrlPr>
                            <a:rPr lang="en-US" sz="2000" i="1">
                              <a:solidFill>
                                <a:srgbClr val="836967"/>
                              </a:solidFill>
                              <a:latin typeface="Cambria Math" panose="02040503050406030204" pitchFamily="18" charset="0"/>
                            </a:rPr>
                          </m:ctrlPr>
                        </m:sSubPr>
                        <m:e>
                          <m:r>
                            <a:rPr lang="en-US" sz="2000" i="0">
                              <a:latin typeface="Cambria Math" panose="02040503050406030204" pitchFamily="18" charset="0"/>
                            </a:rPr>
                            <m:t>ℑ</m:t>
                          </m:r>
                        </m:e>
                        <m:sub>
                          <m:r>
                            <a:rPr lang="en-US" sz="2000" i="1">
                              <a:latin typeface="Cambria Math" panose="02040503050406030204" pitchFamily="18" charset="0"/>
                            </a:rPr>
                            <m:t>𝑐𝑜𝑢𝑛𝑡</m:t>
                          </m:r>
                          <m:d>
                            <m:dPr>
                              <m:ctrlPr>
                                <a:rPr lang="en-US" sz="2000" i="1">
                                  <a:latin typeface="Cambria Math" panose="02040503050406030204" pitchFamily="18" charset="0"/>
                                </a:rPr>
                              </m:ctrlPr>
                            </m:dPr>
                            <m:e>
                              <m:r>
                                <a:rPr lang="en-US" sz="2000" i="1">
                                  <a:latin typeface="Cambria Math" panose="02040503050406030204" pitchFamily="18" charset="0"/>
                                </a:rPr>
                                <m:t>𝑀𝐴𝑀𝐾𝑆</m:t>
                              </m:r>
                            </m:e>
                          </m:d>
                        </m:sub>
                      </m:sSub>
                      <m:r>
                        <a:rPr lang="en-US" sz="2000" i="0">
                          <a:latin typeface="Cambria Math" panose="02040503050406030204" pitchFamily="18" charset="0"/>
                        </a:rPr>
                        <m:t> </m:t>
                      </m:r>
                      <m:d>
                        <m:dPr>
                          <m:ctrlPr>
                            <a:rPr lang="en-US" sz="2000" i="1">
                              <a:latin typeface="Cambria Math" panose="02040503050406030204" pitchFamily="18" charset="0"/>
                            </a:rPr>
                          </m:ctrlPr>
                        </m:dPr>
                        <m:e>
                          <m:r>
                            <a:rPr lang="en-US" sz="2000" i="1">
                              <a:latin typeface="Cambria Math" panose="02040503050406030204" pitchFamily="18" charset="0"/>
                            </a:rPr>
                            <m:t>𝐾𝑇</m:t>
                          </m:r>
                          <m:r>
                            <m:rPr>
                              <m:lit/>
                            </m:rPr>
                            <a:rPr lang="en-US" sz="2000" i="0">
                              <a:latin typeface="Cambria Math" panose="02040503050406030204" pitchFamily="18" charset="0"/>
                            </a:rPr>
                            <m:t>_</m:t>
                          </m:r>
                          <m:r>
                            <a:rPr lang="en-US" sz="2000" i="1">
                              <a:latin typeface="Cambria Math" panose="02040503050406030204" pitchFamily="18" charset="0"/>
                            </a:rPr>
                            <m:t>𝑁𝐴𝑀</m:t>
                          </m:r>
                        </m:e>
                      </m:d>
                    </m:oMath>
                  </m:oMathPara>
                </a14:m>
                <a:endParaRPr lang="en-US" sz="2000" dirty="0"/>
              </a:p>
            </p:txBody>
          </p:sp>
        </mc:Choice>
        <mc:Fallback>
          <p:sp>
            <p:nvSpPr>
              <p:cNvPr id="10" name="TextBox 9"/>
              <p:cNvSpPr txBox="1">
                <a:spLocks noRot="1" noChangeAspect="1" noMove="1" noResize="1" noEditPoints="1" noAdjustHandles="1" noChangeArrowheads="1" noChangeShapeType="1" noTextEdit="1"/>
              </p:cNvSpPr>
              <p:nvPr/>
            </p:nvSpPr>
            <p:spPr>
              <a:xfrm>
                <a:off x="526214" y="4331346"/>
                <a:ext cx="6096000" cy="421590"/>
              </a:xfrm>
              <a:prstGeom prst="rect">
                <a:avLst/>
              </a:prstGeom>
              <a:blipFill rotWithShape="1">
                <a:blip r:embed="rId3"/>
                <a:stretch>
                  <a:fillRect l="-7" t="-3" r="7" b="141"/>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27" name="TextBox 26"/>
              <p:cNvSpPr txBox="1"/>
              <p:nvPr/>
            </p:nvSpPr>
            <p:spPr>
              <a:xfrm>
                <a:off x="139460" y="5300915"/>
                <a:ext cx="11739716" cy="381515"/>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US" sz="1800" i="1" smtClean="0">
                          <a:latin typeface="Cambria Math" panose="02040503050406030204" pitchFamily="18" charset="0"/>
                        </a:rPr>
                        <m:t>𝑃</m:t>
                      </m:r>
                      <m:r>
                        <a:rPr lang="en-US" sz="1800" i="0">
                          <a:latin typeface="Cambria Math" panose="02040503050406030204" pitchFamily="18" charset="0"/>
                        </a:rPr>
                        <m:t>←</m:t>
                      </m:r>
                      <m:sSub>
                        <m:sSubPr>
                          <m:ctrlPr>
                            <a:rPr lang="en-US" sz="1800" i="1">
                              <a:solidFill>
                                <a:srgbClr val="836967"/>
                              </a:solidFill>
                              <a:latin typeface="Cambria Math" panose="02040503050406030204" pitchFamily="18" charset="0"/>
                            </a:rPr>
                          </m:ctrlPr>
                        </m:sSubPr>
                        <m:e>
                          <m:r>
                            <a:rPr lang="en-US" sz="1800" i="1">
                              <a:latin typeface="Cambria Math" panose="02040503050406030204" pitchFamily="18" charset="0"/>
                            </a:rPr>
                            <m:t>𝜋</m:t>
                          </m:r>
                        </m:e>
                        <m:sub>
                          <m:r>
                            <a:rPr lang="en-US" sz="1800" i="1">
                              <a:latin typeface="Cambria Math" panose="02040503050406030204" pitchFamily="18" charset="0"/>
                            </a:rPr>
                            <m:t>𝑀𝐴𝐶𝑇𝑌</m:t>
                          </m:r>
                          <m:r>
                            <a:rPr lang="en-US" sz="1800" i="0">
                              <a:latin typeface="Cambria Math" panose="02040503050406030204" pitchFamily="18" charset="0"/>
                            </a:rPr>
                            <m:t>,</m:t>
                          </m:r>
                          <m:r>
                            <a:rPr lang="en-US" sz="1800" i="1">
                              <a:latin typeface="Cambria Math" panose="02040503050406030204" pitchFamily="18" charset="0"/>
                            </a:rPr>
                            <m:t>𝑇𝐸𝑁𝐶𝑇𝑌</m:t>
                          </m:r>
                        </m:sub>
                      </m:sSub>
                      <m:r>
                        <a:rPr lang="en-US" sz="1800" i="0">
                          <a:latin typeface="Cambria Math" panose="02040503050406030204" pitchFamily="18" charset="0"/>
                        </a:rPr>
                        <m:t> </m:t>
                      </m:r>
                      <m:r>
                        <a:rPr lang="en-US" sz="1800" b="0" i="1" smtClean="0">
                          <a:latin typeface="Cambria Math" panose="02040503050406030204" pitchFamily="18" charset="0"/>
                        </a:rPr>
                        <m:t>(</m:t>
                      </m:r>
                      <m:sSub>
                        <m:sSubPr>
                          <m:ctrlPr>
                            <a:rPr lang="en-US" sz="1800" i="1">
                              <a:solidFill>
                                <a:srgbClr val="836967"/>
                              </a:solidFill>
                              <a:latin typeface="Cambria Math" panose="02040503050406030204" pitchFamily="18" charset="0"/>
                            </a:rPr>
                          </m:ctrlPr>
                        </m:sSubPr>
                        <m:e>
                          <m:r>
                            <a:rPr lang="en-US" sz="1800" i="1">
                              <a:latin typeface="Cambria Math" panose="02040503050406030204" pitchFamily="18" charset="0"/>
                            </a:rPr>
                            <m:t>𝜎</m:t>
                          </m:r>
                        </m:e>
                        <m:sub>
                          <m:r>
                            <a:rPr lang="en-US" sz="1800" i="1">
                              <a:latin typeface="Cambria Math" panose="02040503050406030204" pitchFamily="18" charset="0"/>
                            </a:rPr>
                            <m:t>𝑇𝑅𝐴𝑁𝐺𝑇𝐻𝐴𝐼</m:t>
                          </m:r>
                          <m:sSup>
                            <m:sSupPr>
                              <m:ctrlPr>
                                <a:rPr lang="en-US" sz="1800" i="1">
                                  <a:solidFill>
                                    <a:srgbClr val="836967"/>
                                  </a:solidFill>
                                  <a:latin typeface="Cambria Math" panose="02040503050406030204" pitchFamily="18" charset="0"/>
                                </a:rPr>
                              </m:ctrlPr>
                            </m:sSupPr>
                            <m:e>
                              <m:r>
                                <a:rPr lang="en-US" sz="1800" i="0">
                                  <a:latin typeface="Cambria Math" panose="02040503050406030204" pitchFamily="18" charset="0"/>
                                </a:rPr>
                                <m:t>=</m:t>
                              </m:r>
                            </m:e>
                            <m:sup>
                              <m:r>
                                <a:rPr lang="en-US" sz="1800" i="0">
                                  <a:latin typeface="Cambria Math" panose="02040503050406030204" pitchFamily="18" charset="0"/>
                                </a:rPr>
                                <m:t>′</m:t>
                              </m:r>
                            </m:sup>
                          </m:sSup>
                          <m:r>
                            <a:rPr lang="en-US" sz="1800" i="1">
                              <a:latin typeface="Cambria Math" panose="02040503050406030204" pitchFamily="18" charset="0"/>
                            </a:rPr>
                            <m:t>𝑟</m:t>
                          </m:r>
                          <m:r>
                            <a:rPr lang="en-US" sz="1800" i="0">
                              <a:latin typeface="Cambria Math" panose="02040503050406030204" pitchFamily="18" charset="0"/>
                            </a:rPr>
                            <m:t>ắ</m:t>
                          </m:r>
                          <m:sSup>
                            <m:sSupPr>
                              <m:ctrlPr>
                                <a:rPr lang="en-US" sz="1800" i="1">
                                  <a:solidFill>
                                    <a:srgbClr val="836967"/>
                                  </a:solidFill>
                                  <a:latin typeface="Cambria Math" panose="02040503050406030204" pitchFamily="18" charset="0"/>
                                </a:rPr>
                              </m:ctrlPr>
                            </m:sSupPr>
                            <m:e>
                              <m:r>
                                <a:rPr lang="en-US" sz="1800" i="1">
                                  <a:latin typeface="Cambria Math" panose="02040503050406030204" pitchFamily="18" charset="0"/>
                                </a:rPr>
                                <m:t>𝑛</m:t>
                              </m:r>
                            </m:e>
                            <m:sup>
                              <m:r>
                                <a:rPr lang="en-US" sz="1800" i="0">
                                  <a:latin typeface="Cambria Math" panose="02040503050406030204" pitchFamily="18" charset="0"/>
                                </a:rPr>
                                <m:t>′</m:t>
                              </m:r>
                            </m:sup>
                          </m:sSup>
                        </m:sub>
                      </m:sSub>
                      <m:r>
                        <a:rPr lang="en-US" sz="1800" i="0">
                          <a:latin typeface="Cambria Math" panose="02040503050406030204" pitchFamily="18" charset="0"/>
                        </a:rPr>
                        <m:t> </m:t>
                      </m:r>
                      <m:d>
                        <m:dPr>
                          <m:endChr m:val=""/>
                          <m:ctrlPr>
                            <a:rPr lang="en-US" sz="1800" i="1">
                              <a:latin typeface="Cambria Math" panose="02040503050406030204" pitchFamily="18" charset="0"/>
                            </a:rPr>
                          </m:ctrlPr>
                        </m:dPr>
                        <m:e>
                          <m:r>
                            <a:rPr lang="en-US" sz="1800" i="1">
                              <a:latin typeface="Cambria Math" panose="02040503050406030204" pitchFamily="18" charset="0"/>
                            </a:rPr>
                            <m:t>𝐶𝑂𝑁𝐺𝑇𝑌</m:t>
                          </m:r>
                          <m:sSub>
                            <m:sSubPr>
                              <m:ctrlPr>
                                <a:rPr lang="en-US" sz="1800" i="1">
                                  <a:solidFill>
                                    <a:srgbClr val="836967"/>
                                  </a:solidFill>
                                  <a:latin typeface="Cambria Math" panose="02040503050406030204" pitchFamily="18" charset="0"/>
                                </a:rPr>
                              </m:ctrlPr>
                            </m:sSubPr>
                            <m:e>
                              <m:r>
                                <a:rPr lang="en-US" sz="1800" i="0">
                                  <a:latin typeface="Cambria Math" panose="02040503050406030204" pitchFamily="18" charset="0"/>
                                </a:rPr>
                                <m:t>⋈</m:t>
                              </m:r>
                            </m:e>
                            <m:sub>
                              <m:r>
                                <a:rPr lang="en-US" sz="1800" i="1">
                                  <a:latin typeface="Cambria Math" panose="02040503050406030204" pitchFamily="18" charset="0"/>
                                </a:rPr>
                                <m:t>𝑀𝐴𝐶𝑇𝑌</m:t>
                              </m:r>
                            </m:sub>
                          </m:sSub>
                          <m:r>
                            <a:rPr lang="en-US" sz="1800" i="1">
                              <a:latin typeface="Cambria Math" panose="02040503050406030204" pitchFamily="18" charset="0"/>
                            </a:rPr>
                            <m:t>𝐾𝐻𝐴𝐼𝑇𝐻𝐴𝐶</m:t>
                          </m:r>
                          <m:sSub>
                            <m:sSubPr>
                              <m:ctrlPr>
                                <a:rPr lang="en-US" sz="1800" i="1">
                                  <a:solidFill>
                                    <a:srgbClr val="836967"/>
                                  </a:solidFill>
                                  <a:latin typeface="Cambria Math" panose="02040503050406030204" pitchFamily="18" charset="0"/>
                                </a:rPr>
                              </m:ctrlPr>
                            </m:sSubPr>
                            <m:e>
                              <m:r>
                                <a:rPr lang="en-US" sz="1800" i="0">
                                  <a:latin typeface="Cambria Math" panose="02040503050406030204" pitchFamily="18" charset="0"/>
                                </a:rPr>
                                <m:t>⋈</m:t>
                              </m:r>
                            </m:e>
                            <m:sub>
                              <m:r>
                                <a:rPr lang="en-US" sz="1800" i="1">
                                  <a:latin typeface="Cambria Math" panose="02040503050406030204" pitchFamily="18" charset="0"/>
                                </a:rPr>
                                <m:t>𝑀𝐴𝑀𝐾𝑆</m:t>
                              </m:r>
                            </m:sub>
                          </m:sSub>
                          <m:r>
                            <a:rPr lang="vi-VN" sz="1800" i="1">
                              <a:latin typeface="Cambria Math" panose="02040503050406030204" pitchFamily="18" charset="0"/>
                            </a:rPr>
                            <m:t>𝑀𝑂𝐾𝑆</m:t>
                          </m:r>
                          <m:sSub>
                            <m:sSubPr>
                              <m:ctrlPr>
                                <a:rPr lang="en-US" sz="1800" i="1">
                                  <a:latin typeface="Cambria Math" panose="02040503050406030204" pitchFamily="18" charset="0"/>
                                </a:rPr>
                              </m:ctrlPr>
                            </m:sSubPr>
                            <m:e>
                              <m:r>
                                <a:rPr lang="vi-VN" sz="1800" i="1">
                                  <a:latin typeface="Cambria Math" panose="02040503050406030204" pitchFamily="18" charset="0"/>
                                </a:rPr>
                                <m:t>⋈</m:t>
                              </m:r>
                            </m:e>
                            <m:sub>
                              <m:r>
                                <a:rPr lang="vi-VN" sz="1800" i="1">
                                  <a:latin typeface="Cambria Math" panose="02040503050406030204" pitchFamily="18" charset="0"/>
                                </a:rPr>
                                <m:t>𝑀𝐴𝐾𝑆</m:t>
                              </m:r>
                            </m:sub>
                          </m:sSub>
                          <m:r>
                            <a:rPr lang="vi-VN" sz="1800" i="1">
                              <a:latin typeface="Cambria Math" panose="02040503050406030204" pitchFamily="18" charset="0"/>
                            </a:rPr>
                            <m:t>𝐾𝐻𝑂𝐴𝑁𝐺𝑆𝐴𝑁</m:t>
                          </m:r>
                          <m:r>
                            <a:rPr lang="en-US" sz="1800" b="0" i="1" smtClean="0">
                              <a:latin typeface="Cambria Math" panose="02040503050406030204" pitchFamily="18" charset="0"/>
                            </a:rPr>
                            <m:t>)</m:t>
                          </m:r>
                          <m:r>
                            <a:rPr lang="vi-VN" sz="1800" i="1">
                              <a:latin typeface="Cambria Math" panose="02040503050406030204" pitchFamily="18" charset="0"/>
                            </a:rPr>
                            <m:t>)</m:t>
                          </m:r>
                          <m:r>
                            <a:rPr lang="en-US" sz="1800" b="0" i="1" smtClean="0">
                              <a:latin typeface="Cambria Math" panose="02040503050406030204" pitchFamily="18" charset="0"/>
                            </a:rPr>
                            <m:t> </m:t>
                          </m:r>
                        </m:e>
                      </m:d>
                    </m:oMath>
                  </m:oMathPara>
                </a14:m>
                <a:endParaRPr lang="en-US" sz="1800" dirty="0"/>
              </a:p>
            </p:txBody>
          </p:sp>
        </mc:Choice>
        <mc:Fallback>
          <p:sp>
            <p:nvSpPr>
              <p:cNvPr id="27" name="TextBox 26"/>
              <p:cNvSpPr txBox="1">
                <a:spLocks noRot="1" noChangeAspect="1" noMove="1" noResize="1" noEditPoints="1" noAdjustHandles="1" noChangeArrowheads="1" noChangeShapeType="1" noTextEdit="1"/>
              </p:cNvSpPr>
              <p:nvPr/>
            </p:nvSpPr>
            <p:spPr>
              <a:xfrm>
                <a:off x="139460" y="5300915"/>
                <a:ext cx="11739716" cy="381515"/>
              </a:xfrm>
              <a:prstGeom prst="rect">
                <a:avLst/>
              </a:prstGeom>
              <a:blipFill rotWithShape="1">
                <a:blip r:embed="rId4"/>
                <a:stretch>
                  <a:fillRect l="-3" t="-149" r="2" b="118"/>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33" name="TextBox 32"/>
              <p:cNvSpPr txBox="1"/>
              <p:nvPr/>
            </p:nvSpPr>
            <p:spPr>
              <a:xfrm>
                <a:off x="0" y="5595209"/>
                <a:ext cx="12018637" cy="526106"/>
              </a:xfrm>
              <a:prstGeom prst="rect">
                <a:avLst/>
              </a:prstGeom>
              <a:noFill/>
            </p:spPr>
            <p:txBody>
              <a:bodyPr wrap="square">
                <a:spAutoFit/>
              </a:bodyPr>
              <a:lstStyle/>
              <a:p>
                <a:pPr marL="540385" marR="0" algn="just">
                  <a:lnSpc>
                    <a:spcPct val="150000"/>
                  </a:lnSpc>
                  <a:spcBef>
                    <a:spcPts val="0"/>
                  </a:spcBef>
                  <a:spcAft>
                    <a:spcPts val="0"/>
                  </a:spcAft>
                  <a:tabLst>
                    <a:tab pos="900430" algn="l"/>
                  </a:tabLst>
                </a:pPr>
                <a14:m>
                  <m:oMathPara xmlns:m="http://schemas.openxmlformats.org/officeDocument/2006/math">
                    <m:oMathParaPr>
                      <m:jc m:val="left"/>
                    </m:oMathParaPr>
                    <m:oMath xmlns:m="http://schemas.openxmlformats.org/officeDocument/2006/math">
                      <m:r>
                        <a:rPr lang="en-US" sz="1800" b="0" i="1" smtClean="0">
                          <a:solidFill>
                            <a:srgbClr val="212121"/>
                          </a:solidFill>
                          <a:effectLst/>
                          <a:latin typeface="Cambria Math" panose="02040503050406030204" pitchFamily="18" charset="0"/>
                          <a:ea typeface="Times New Roman" panose="02020603050405020304" pitchFamily="18" charset="0"/>
                        </a:rPr>
                        <m:t>𝑄</m:t>
                      </m:r>
                      <m:r>
                        <a:rPr lang="vi-VN" sz="1800" i="1" smtClean="0">
                          <a:solidFill>
                            <a:srgbClr val="212121"/>
                          </a:solidFill>
                          <a:effectLst/>
                          <a:latin typeface="Cambria Math" panose="02040503050406030204" pitchFamily="18" charset="0"/>
                          <a:ea typeface="Times New Roman" panose="02020603050405020304" pitchFamily="18" charset="0"/>
                        </a:rPr>
                        <m:t>←</m:t>
                      </m:r>
                      <m:sSub>
                        <m:sSubPr>
                          <m:ctrlPr>
                            <a:rPr lang="en-US" sz="1800" i="1">
                              <a:solidFill>
                                <a:srgbClr val="212121"/>
                              </a:solidFill>
                              <a:effectLst/>
                              <a:latin typeface="Cambria Math" panose="02040503050406030204" pitchFamily="18" charset="0"/>
                              <a:ea typeface="Times New Roman" panose="02020603050405020304" pitchFamily="18" charset="0"/>
                            </a:rPr>
                          </m:ctrlPr>
                        </m:sSubPr>
                        <m:e>
                          <m:r>
                            <a:rPr lang="vi-VN" sz="1800" i="1">
                              <a:solidFill>
                                <a:srgbClr val="212121"/>
                              </a:solidFill>
                              <a:effectLst/>
                              <a:latin typeface="Cambria Math" panose="02040503050406030204" pitchFamily="18" charset="0"/>
                              <a:ea typeface="Times New Roman" panose="02020603050405020304" pitchFamily="18" charset="0"/>
                            </a:rPr>
                            <m:t>𝜋</m:t>
                          </m:r>
                        </m:e>
                        <m:sub>
                          <m:r>
                            <a:rPr lang="vi-VN" sz="1800" i="1">
                              <a:solidFill>
                                <a:srgbClr val="212121"/>
                              </a:solidFill>
                              <a:effectLst/>
                              <a:latin typeface="Cambria Math" panose="02040503050406030204" pitchFamily="18" charset="0"/>
                              <a:ea typeface="Times New Roman" panose="02020603050405020304" pitchFamily="18" charset="0"/>
                            </a:rPr>
                            <m:t>𝑀𝐴𝐶𝑇𝑌</m:t>
                          </m:r>
                          <m:r>
                            <a:rPr lang="vi-VN" sz="1800" i="1">
                              <a:solidFill>
                                <a:srgbClr val="212121"/>
                              </a:solidFill>
                              <a:effectLst/>
                              <a:latin typeface="Cambria Math" panose="02040503050406030204" pitchFamily="18" charset="0"/>
                              <a:ea typeface="Times New Roman" panose="02020603050405020304" pitchFamily="18" charset="0"/>
                            </a:rPr>
                            <m:t>,</m:t>
                          </m:r>
                          <m:r>
                            <a:rPr lang="vi-VN" sz="1800" i="1">
                              <a:solidFill>
                                <a:srgbClr val="212121"/>
                              </a:solidFill>
                              <a:effectLst/>
                              <a:latin typeface="Cambria Math" panose="02040503050406030204" pitchFamily="18" charset="0"/>
                              <a:ea typeface="Times New Roman" panose="02020603050405020304" pitchFamily="18" charset="0"/>
                            </a:rPr>
                            <m:t>𝑇𝐸𝑁𝐶𝑇𝑌</m:t>
                          </m:r>
                        </m:sub>
                      </m:sSub>
                      <m:r>
                        <a:rPr lang="vi-VN" sz="1800" i="1">
                          <a:solidFill>
                            <a:srgbClr val="212121"/>
                          </a:solidFill>
                          <a:effectLst/>
                          <a:latin typeface="Cambria Math" panose="02040503050406030204" pitchFamily="18" charset="0"/>
                          <a:ea typeface="Times New Roman" panose="02020603050405020304" pitchFamily="18" charset="0"/>
                        </a:rPr>
                        <m:t> </m:t>
                      </m:r>
                      <m:r>
                        <a:rPr lang="en-US" sz="1800" b="0" i="1" smtClean="0">
                          <a:solidFill>
                            <a:srgbClr val="212121"/>
                          </a:solidFill>
                          <a:effectLst/>
                          <a:latin typeface="Cambria Math" panose="02040503050406030204" pitchFamily="18" charset="0"/>
                          <a:ea typeface="Times New Roman" panose="02020603050405020304" pitchFamily="18" charset="0"/>
                        </a:rPr>
                        <m:t>(</m:t>
                      </m:r>
                      <m:sSub>
                        <m:sSubPr>
                          <m:ctrlPr>
                            <a:rPr lang="en-US" sz="1800" i="1">
                              <a:solidFill>
                                <a:srgbClr val="212121"/>
                              </a:solidFill>
                              <a:effectLst/>
                              <a:latin typeface="Cambria Math" panose="02040503050406030204" pitchFamily="18" charset="0"/>
                              <a:ea typeface="Times New Roman" panose="02020603050405020304" pitchFamily="18" charset="0"/>
                            </a:rPr>
                          </m:ctrlPr>
                        </m:sSubPr>
                        <m:e>
                          <m:r>
                            <a:rPr lang="vi-VN" sz="1800" i="1">
                              <a:solidFill>
                                <a:srgbClr val="212121"/>
                              </a:solidFill>
                              <a:effectLst/>
                              <a:latin typeface="Cambria Math" panose="02040503050406030204" pitchFamily="18" charset="0"/>
                              <a:ea typeface="Times New Roman" panose="02020603050405020304" pitchFamily="18" charset="0"/>
                            </a:rPr>
                            <m:t>𝜎</m:t>
                          </m:r>
                        </m:e>
                        <m:sub>
                          <m:r>
                            <a:rPr lang="vi-VN" sz="1800" i="1">
                              <a:solidFill>
                                <a:srgbClr val="212121"/>
                              </a:solidFill>
                              <a:effectLst/>
                              <a:latin typeface="Cambria Math" panose="02040503050406030204" pitchFamily="18" charset="0"/>
                              <a:ea typeface="Times New Roman" panose="02020603050405020304" pitchFamily="18" charset="0"/>
                            </a:rPr>
                            <m:t>𝑇𝑅𝐴𝑁𝐺𝑇𝐻𝐴𝐼</m:t>
                          </m:r>
                          <m:sSup>
                            <m:sSupPr>
                              <m:ctrlPr>
                                <a:rPr lang="en-US" sz="1800" i="1">
                                  <a:solidFill>
                                    <a:srgbClr val="212121"/>
                                  </a:solidFill>
                                  <a:effectLst/>
                                  <a:latin typeface="Cambria Math" panose="02040503050406030204" pitchFamily="18" charset="0"/>
                                  <a:ea typeface="Times New Roman" panose="02020603050405020304" pitchFamily="18" charset="0"/>
                                </a:rPr>
                              </m:ctrlPr>
                            </m:sSupPr>
                            <m:e>
                              <m:r>
                                <a:rPr lang="vi-VN" sz="1800" i="1">
                                  <a:solidFill>
                                    <a:srgbClr val="212121"/>
                                  </a:solidFill>
                                  <a:effectLst/>
                                  <a:latin typeface="Cambria Math" panose="02040503050406030204" pitchFamily="18" charset="0"/>
                                  <a:ea typeface="Times New Roman" panose="02020603050405020304" pitchFamily="18" charset="0"/>
                                </a:rPr>
                                <m:t>=</m:t>
                              </m:r>
                            </m:e>
                            <m:sup>
                              <m:r>
                                <a:rPr lang="vi-VN" sz="1800" i="1">
                                  <a:solidFill>
                                    <a:srgbClr val="212121"/>
                                  </a:solidFill>
                                  <a:effectLst/>
                                  <a:latin typeface="Cambria Math" panose="02040503050406030204" pitchFamily="18" charset="0"/>
                                  <a:ea typeface="Times New Roman" panose="02020603050405020304" pitchFamily="18" charset="0"/>
                                </a:rPr>
                                <m:t>′</m:t>
                              </m:r>
                            </m:sup>
                          </m:sSup>
                          <m:r>
                            <a:rPr lang="vi-VN" sz="1800" i="1">
                              <a:solidFill>
                                <a:srgbClr val="212121"/>
                              </a:solidFill>
                              <a:effectLst/>
                              <a:latin typeface="Cambria Math" panose="02040503050406030204" pitchFamily="18" charset="0"/>
                              <a:ea typeface="Times New Roman" panose="02020603050405020304" pitchFamily="18" charset="0"/>
                            </a:rPr>
                            <m:t>𝑘</m:t>
                          </m:r>
                          <m:r>
                            <a:rPr lang="vi-VN" sz="1800" i="1">
                              <a:solidFill>
                                <a:srgbClr val="212121"/>
                              </a:solidFill>
                              <a:effectLst/>
                              <a:latin typeface="Cambria Math" panose="02040503050406030204" pitchFamily="18" charset="0"/>
                              <a:ea typeface="Times New Roman" panose="02020603050405020304" pitchFamily="18" charset="0"/>
                            </a:rPr>
                            <m:t>ℎ</m:t>
                          </m:r>
                          <m:sSup>
                            <m:sSupPr>
                              <m:ctrlPr>
                                <a:rPr lang="en-US" sz="1800" i="1">
                                  <a:solidFill>
                                    <a:srgbClr val="212121"/>
                                  </a:solidFill>
                                  <a:effectLst/>
                                  <a:latin typeface="Cambria Math" panose="02040503050406030204" pitchFamily="18" charset="0"/>
                                  <a:ea typeface="Times New Roman" panose="02020603050405020304" pitchFamily="18" charset="0"/>
                                </a:rPr>
                              </m:ctrlPr>
                            </m:sSupPr>
                            <m:e>
                              <m:r>
                                <a:rPr lang="vi-VN" sz="1800" i="1">
                                  <a:solidFill>
                                    <a:srgbClr val="212121"/>
                                  </a:solidFill>
                                  <a:effectLst/>
                                  <a:latin typeface="Cambria Math" panose="02040503050406030204" pitchFamily="18" charset="0"/>
                                  <a:ea typeface="Times New Roman" panose="02020603050405020304" pitchFamily="18" charset="0"/>
                                </a:rPr>
                                <m:t>í</m:t>
                              </m:r>
                            </m:e>
                            <m:sup>
                              <m:r>
                                <a:rPr lang="vi-VN" sz="1800" i="1">
                                  <a:solidFill>
                                    <a:srgbClr val="212121"/>
                                  </a:solidFill>
                                  <a:effectLst/>
                                  <a:latin typeface="Cambria Math" panose="02040503050406030204" pitchFamily="18" charset="0"/>
                                  <a:ea typeface="Times New Roman" panose="02020603050405020304" pitchFamily="18" charset="0"/>
                                </a:rPr>
                                <m:t>′</m:t>
                              </m:r>
                            </m:sup>
                          </m:sSup>
                        </m:sub>
                      </m:sSub>
                      <m:r>
                        <a:rPr lang="vi-VN" sz="1800" i="1">
                          <a:solidFill>
                            <a:srgbClr val="212121"/>
                          </a:solidFill>
                          <a:effectLst/>
                          <a:latin typeface="Cambria Math" panose="02040503050406030204" pitchFamily="18" charset="0"/>
                          <a:ea typeface="Times New Roman" panose="02020603050405020304" pitchFamily="18" charset="0"/>
                        </a:rPr>
                        <m:t> (</m:t>
                      </m:r>
                      <m:r>
                        <a:rPr lang="vi-VN" sz="1800" i="1">
                          <a:solidFill>
                            <a:srgbClr val="212121"/>
                          </a:solidFill>
                          <a:effectLst/>
                          <a:latin typeface="Cambria Math" panose="02040503050406030204" pitchFamily="18" charset="0"/>
                          <a:ea typeface="Times New Roman" panose="02020603050405020304" pitchFamily="18" charset="0"/>
                        </a:rPr>
                        <m:t>𝐶𝑂𝑁𝐺𝑇𝑌</m:t>
                      </m:r>
                      <m:sSub>
                        <m:sSubPr>
                          <m:ctrlPr>
                            <a:rPr lang="en-US" sz="1800" i="1">
                              <a:solidFill>
                                <a:srgbClr val="212121"/>
                              </a:solidFill>
                              <a:effectLst/>
                              <a:latin typeface="Cambria Math" panose="02040503050406030204" pitchFamily="18" charset="0"/>
                              <a:ea typeface="Times New Roman" panose="02020603050405020304" pitchFamily="18" charset="0"/>
                            </a:rPr>
                          </m:ctrlPr>
                        </m:sSubPr>
                        <m:e>
                          <m:r>
                            <a:rPr lang="vi-VN" sz="1800" i="1">
                              <a:solidFill>
                                <a:srgbClr val="212121"/>
                              </a:solidFill>
                              <a:effectLst/>
                              <a:latin typeface="Cambria Math" panose="02040503050406030204" pitchFamily="18" charset="0"/>
                              <a:ea typeface="Times New Roman" panose="02020603050405020304" pitchFamily="18" charset="0"/>
                            </a:rPr>
                            <m:t>⋈</m:t>
                          </m:r>
                        </m:e>
                        <m:sub>
                          <m:r>
                            <a:rPr lang="vi-VN" sz="1800" i="1">
                              <a:solidFill>
                                <a:srgbClr val="212121"/>
                              </a:solidFill>
                              <a:effectLst/>
                              <a:latin typeface="Cambria Math" panose="02040503050406030204" pitchFamily="18" charset="0"/>
                              <a:ea typeface="Times New Roman" panose="02020603050405020304" pitchFamily="18" charset="0"/>
                            </a:rPr>
                            <m:t>𝑀𝐴𝐶𝑇𝑌</m:t>
                          </m:r>
                        </m:sub>
                      </m:sSub>
                      <m:r>
                        <a:rPr lang="vi-VN" sz="1800" i="1">
                          <a:solidFill>
                            <a:srgbClr val="212121"/>
                          </a:solidFill>
                          <a:effectLst/>
                          <a:latin typeface="Cambria Math" panose="02040503050406030204" pitchFamily="18" charset="0"/>
                          <a:ea typeface="Times New Roman" panose="02020603050405020304" pitchFamily="18" charset="0"/>
                        </a:rPr>
                        <m:t>𝐾𝐻𝐴𝐼𝑇𝐻𝐴𝐶</m:t>
                      </m:r>
                      <m:sSub>
                        <m:sSubPr>
                          <m:ctrlPr>
                            <a:rPr lang="en-US" sz="1800" i="1">
                              <a:solidFill>
                                <a:srgbClr val="212121"/>
                              </a:solidFill>
                              <a:effectLst/>
                              <a:latin typeface="Cambria Math" panose="02040503050406030204" pitchFamily="18" charset="0"/>
                              <a:ea typeface="Times New Roman" panose="02020603050405020304" pitchFamily="18" charset="0"/>
                            </a:rPr>
                          </m:ctrlPr>
                        </m:sSubPr>
                        <m:e>
                          <m:r>
                            <a:rPr lang="vi-VN" sz="1800" i="1">
                              <a:solidFill>
                                <a:srgbClr val="212121"/>
                              </a:solidFill>
                              <a:effectLst/>
                              <a:latin typeface="Cambria Math" panose="02040503050406030204" pitchFamily="18" charset="0"/>
                              <a:ea typeface="Times New Roman" panose="02020603050405020304" pitchFamily="18" charset="0"/>
                            </a:rPr>
                            <m:t>⋈</m:t>
                          </m:r>
                        </m:e>
                        <m:sub>
                          <m:r>
                            <a:rPr lang="vi-VN" sz="1800" i="1">
                              <a:solidFill>
                                <a:srgbClr val="212121"/>
                              </a:solidFill>
                              <a:effectLst/>
                              <a:latin typeface="Cambria Math" panose="02040503050406030204" pitchFamily="18" charset="0"/>
                              <a:ea typeface="Times New Roman" panose="02020603050405020304" pitchFamily="18" charset="0"/>
                            </a:rPr>
                            <m:t>𝑀𝐴𝑀𝐾𝑆</m:t>
                          </m:r>
                        </m:sub>
                      </m:sSub>
                      <m:r>
                        <a:rPr lang="vi-VN" sz="1800" i="1">
                          <a:solidFill>
                            <a:srgbClr val="212121"/>
                          </a:solidFill>
                          <a:effectLst/>
                          <a:latin typeface="Cambria Math" panose="02040503050406030204" pitchFamily="18" charset="0"/>
                          <a:ea typeface="Times New Roman" panose="02020603050405020304" pitchFamily="18" charset="0"/>
                        </a:rPr>
                        <m:t>𝑀𝑂𝐾𝑆</m:t>
                      </m:r>
                      <m:sSub>
                        <m:sSubPr>
                          <m:ctrlPr>
                            <a:rPr lang="en-US" sz="1800" i="1">
                              <a:solidFill>
                                <a:srgbClr val="212121"/>
                              </a:solidFill>
                              <a:effectLst/>
                              <a:latin typeface="Cambria Math" panose="02040503050406030204" pitchFamily="18" charset="0"/>
                              <a:ea typeface="Times New Roman" panose="02020603050405020304" pitchFamily="18" charset="0"/>
                            </a:rPr>
                          </m:ctrlPr>
                        </m:sSubPr>
                        <m:e>
                          <m:r>
                            <a:rPr lang="vi-VN" sz="1800" i="1">
                              <a:solidFill>
                                <a:srgbClr val="212121"/>
                              </a:solidFill>
                              <a:effectLst/>
                              <a:latin typeface="Cambria Math" panose="02040503050406030204" pitchFamily="18" charset="0"/>
                              <a:ea typeface="Times New Roman" panose="02020603050405020304" pitchFamily="18" charset="0"/>
                            </a:rPr>
                            <m:t>⋈</m:t>
                          </m:r>
                        </m:e>
                        <m:sub>
                          <m:r>
                            <a:rPr lang="vi-VN" sz="1800" i="1">
                              <a:solidFill>
                                <a:srgbClr val="212121"/>
                              </a:solidFill>
                              <a:effectLst/>
                              <a:latin typeface="Cambria Math" panose="02040503050406030204" pitchFamily="18" charset="0"/>
                              <a:ea typeface="Times New Roman" panose="02020603050405020304" pitchFamily="18" charset="0"/>
                            </a:rPr>
                            <m:t>𝑀𝐴𝐾𝑆</m:t>
                          </m:r>
                        </m:sub>
                      </m:sSub>
                      <m:r>
                        <a:rPr lang="vi-VN" sz="1800" i="1">
                          <a:solidFill>
                            <a:srgbClr val="212121"/>
                          </a:solidFill>
                          <a:effectLst/>
                          <a:latin typeface="Cambria Math" panose="02040503050406030204" pitchFamily="18" charset="0"/>
                          <a:ea typeface="Times New Roman" panose="02020603050405020304" pitchFamily="18" charset="0"/>
                        </a:rPr>
                        <m:t>𝐾𝐻𝑂𝐴𝑁𝐺𝑆𝐴𝑁</m:t>
                      </m:r>
                      <m:r>
                        <a:rPr lang="en-US" sz="1800" b="0" i="1" smtClean="0">
                          <a:solidFill>
                            <a:srgbClr val="212121"/>
                          </a:solidFill>
                          <a:effectLst/>
                          <a:latin typeface="Cambria Math" panose="02040503050406030204" pitchFamily="18" charset="0"/>
                          <a:ea typeface="Times New Roman" panose="02020603050405020304" pitchFamily="18" charset="0"/>
                        </a:rPr>
                        <m:t>)</m:t>
                      </m:r>
                      <m:r>
                        <a:rPr lang="vi-VN" sz="1800" i="1">
                          <a:solidFill>
                            <a:srgbClr val="212121"/>
                          </a:solidFill>
                          <a:effectLst/>
                          <a:latin typeface="Cambria Math" panose="02040503050406030204" pitchFamily="18" charset="0"/>
                          <a:ea typeface="Times New Roman" panose="02020603050405020304" pitchFamily="18" charset="0"/>
                        </a:rPr>
                        <m:t>)</m:t>
                      </m:r>
                    </m:oMath>
                  </m:oMathPara>
                </a14:m>
                <a:endParaRPr lang="en-US" sz="1800" dirty="0">
                  <a:effectLst/>
                  <a:latin typeface="Times New Roman" panose="02020603050405020304" pitchFamily="18" charset="0"/>
                  <a:ea typeface="Times New Roman" panose="02020603050405020304" pitchFamily="18" charset="0"/>
                </a:endParaRPr>
              </a:p>
            </p:txBody>
          </p:sp>
        </mc:Choice>
        <mc:Fallback>
          <p:sp>
            <p:nvSpPr>
              <p:cNvPr id="33" name="TextBox 32"/>
              <p:cNvSpPr txBox="1">
                <a:spLocks noRot="1" noChangeAspect="1" noMove="1" noResize="1" noEditPoints="1" noAdjustHandles="1" noChangeArrowheads="1" noChangeShapeType="1" noTextEdit="1"/>
              </p:cNvSpPr>
              <p:nvPr/>
            </p:nvSpPr>
            <p:spPr>
              <a:xfrm>
                <a:off x="0" y="5595209"/>
                <a:ext cx="12018637" cy="526106"/>
              </a:xfrm>
              <a:prstGeom prst="rect">
                <a:avLst/>
              </a:prstGeom>
              <a:blipFill rotWithShape="1">
                <a:blip r:embed="rId5"/>
                <a:stretch>
                  <a:fillRect t="-43" r="5" b="105"/>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36" name="TextBox 35"/>
              <p:cNvSpPr txBox="1"/>
              <p:nvPr/>
            </p:nvSpPr>
            <p:spPr>
              <a:xfrm>
                <a:off x="559048" y="6087089"/>
                <a:ext cx="6096000" cy="369332"/>
              </a:xfrm>
              <a:prstGeom prst="rect">
                <a:avLst/>
              </a:prstGeom>
              <a:noFill/>
            </p:spPr>
            <p:txBody>
              <a:bodyPr wrap="square">
                <a:spAutoFit/>
              </a:bodyPr>
              <a:lstStyle/>
              <a:p>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𝑃</m:t>
                      </m:r>
                      <m:r>
                        <a:rPr lang="en-US" sz="1800" i="0">
                          <a:latin typeface="Cambria Math" panose="02040503050406030204" pitchFamily="18" charset="0"/>
                        </a:rPr>
                        <m:t>∩</m:t>
                      </m:r>
                      <m:r>
                        <a:rPr lang="en-US" sz="1800" i="1">
                          <a:latin typeface="Cambria Math" panose="02040503050406030204" pitchFamily="18" charset="0"/>
                        </a:rPr>
                        <m:t>𝑄</m:t>
                      </m:r>
                    </m:oMath>
                  </m:oMathPara>
                </a14:m>
                <a:endParaRPr lang="en-US" sz="1800" dirty="0"/>
              </a:p>
            </p:txBody>
          </p:sp>
        </mc:Choice>
        <mc:Fallback>
          <p:sp>
            <p:nvSpPr>
              <p:cNvPr id="36" name="TextBox 35"/>
              <p:cNvSpPr txBox="1">
                <a:spLocks noRot="1" noChangeAspect="1" noMove="1" noResize="1" noEditPoints="1" noAdjustHandles="1" noChangeArrowheads="1" noChangeShapeType="1" noTextEdit="1"/>
              </p:cNvSpPr>
              <p:nvPr/>
            </p:nvSpPr>
            <p:spPr>
              <a:xfrm>
                <a:off x="559048" y="6087089"/>
                <a:ext cx="6096000" cy="369332"/>
              </a:xfrm>
              <a:prstGeom prst="rect">
                <a:avLst/>
              </a:prstGeom>
              <a:blipFill rotWithShape="1">
                <a:blip r:embed="rId6"/>
                <a:stretch>
                  <a:fillRect l="-4" t="-166" r="4" b="102"/>
                </a:stretch>
              </a:blipFill>
            </p:spPr>
            <p:txBody>
              <a:bodyPr/>
              <a:lstStyle/>
              <a:p>
                <a:r>
                  <a:rPr lang="en-US" altLang="en-US">
                    <a:noFill/>
                  </a:rPr>
                  <a:t> </a:t>
                </a:r>
              </a:p>
            </p:txBody>
          </p:sp>
        </mc:Fallback>
      </mc:AlternateContent>
      <p:sp>
        <p:nvSpPr>
          <p:cNvPr id="3" name="TextBox 2"/>
          <p:cNvSpPr txBox="1"/>
          <p:nvPr/>
        </p:nvSpPr>
        <p:spPr>
          <a:xfrm>
            <a:off x="762000" y="1069972"/>
            <a:ext cx="9670025" cy="2139047"/>
          </a:xfrm>
          <a:prstGeom prst="rect">
            <a:avLst/>
          </a:prstGeom>
          <a:noFill/>
          <a:ln w="19050">
            <a:solidFill>
              <a:srgbClr val="00B0F0"/>
            </a:solidFill>
          </a:ln>
        </p:spPr>
        <p:txBody>
          <a:bodyPr wrap="square">
            <a:spAutoFit/>
          </a:bodyPr>
          <a:lstStyle/>
          <a:p>
            <a:pPr marL="180340" algn="just">
              <a:spcAft>
                <a:spcPts val="600"/>
              </a:spcAft>
            </a:pPr>
            <a:r>
              <a:rPr lang="en-US" sz="18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BÀI TẬP 5:</a:t>
            </a:r>
            <a:r>
              <a:rPr lang="en-US" sz="1800" dirty="0">
                <a:latin typeface="Segoe UI" panose="020B0502040204020203" pitchFamily="34" charset="0"/>
                <a:cs typeface="Segoe UI" panose="020B0502040204020203" pitchFamily="34" charset="0"/>
              </a:rPr>
              <a:t> </a:t>
            </a:r>
            <a:r>
              <a:rPr lang="vi-VN" sz="18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Cho lược đồ cơ sở dữ liệu quan hệ “Quản lý khai thác khoáng sản” </a:t>
            </a:r>
            <a:r>
              <a:rPr lang="en-US" sz="1800" b="1" dirty="0" err="1">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như</a:t>
            </a:r>
            <a:r>
              <a:rPr lang="en-US" sz="18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vi-VN" sz="18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sau: </a:t>
            </a:r>
            <a:endParaRPr lang="en-US" sz="1800" b="1" dirty="0">
              <a:effectLst/>
              <a:latin typeface="Segoe UI" panose="020B0502040204020203" pitchFamily="34" charset="0"/>
              <a:ea typeface="Times New Roman" panose="02020603050405020304" pitchFamily="18" charset="0"/>
              <a:cs typeface="Segoe UI" panose="020B0502040204020203" pitchFamily="34" charset="0"/>
            </a:endParaRPr>
          </a:p>
          <a:p>
            <a:pPr marL="180340" marR="0" algn="just">
              <a:spcBef>
                <a:spcPts val="0"/>
              </a:spcBef>
              <a:spcAft>
                <a:spcPts val="600"/>
              </a:spcAft>
            </a:pPr>
            <a:r>
              <a:rPr lang="vi-VN" sz="1800" b="1" dirty="0">
                <a:effectLst/>
                <a:latin typeface="Segoe UI" panose="020B0502040204020203" pitchFamily="34" charset="0"/>
                <a:ea typeface="Times New Roman" panose="02020603050405020304" pitchFamily="18" charset="0"/>
                <a:cs typeface="Segoe UI" panose="020B0502040204020203" pitchFamily="34" charset="0"/>
              </a:rPr>
              <a:t>LOAIKHSAN (</a:t>
            </a:r>
            <a:r>
              <a:rPr lang="vi-VN" sz="1800" b="1" u="sng" dirty="0">
                <a:effectLst/>
                <a:latin typeface="Segoe UI" panose="020B0502040204020203" pitchFamily="34" charset="0"/>
                <a:ea typeface="Times New Roman" panose="02020603050405020304" pitchFamily="18" charset="0"/>
                <a:cs typeface="Segoe UI" panose="020B0502040204020203" pitchFamily="34" charset="0"/>
              </a:rPr>
              <a:t>MALKS</a:t>
            </a:r>
            <a:r>
              <a:rPr lang="vi-VN" sz="1800" b="1" dirty="0">
                <a:effectLst/>
                <a:latin typeface="Segoe UI" panose="020B0502040204020203" pitchFamily="34" charset="0"/>
                <a:ea typeface="Times New Roman" panose="02020603050405020304" pitchFamily="18" charset="0"/>
                <a:cs typeface="Segoe UI" panose="020B0502040204020203" pitchFamily="34" charset="0"/>
              </a:rPr>
              <a:t>, TENLKS, PHANLOAI)</a:t>
            </a:r>
            <a:endParaRPr lang="en-US" sz="1800" dirty="0">
              <a:effectLst/>
              <a:latin typeface="Segoe UI" panose="020B0502040204020203" pitchFamily="34" charset="0"/>
              <a:ea typeface="Times New Roman" panose="02020603050405020304" pitchFamily="18" charset="0"/>
              <a:cs typeface="Segoe UI" panose="020B0502040204020203" pitchFamily="34" charset="0"/>
            </a:endParaRPr>
          </a:p>
          <a:p>
            <a:pPr marL="180340" marR="0" algn="just">
              <a:spcBef>
                <a:spcPts val="0"/>
              </a:spcBef>
              <a:spcAft>
                <a:spcPts val="600"/>
              </a:spcAft>
            </a:pPr>
            <a:r>
              <a:rPr lang="vi-VN" sz="1800" b="1" dirty="0">
                <a:effectLst/>
                <a:latin typeface="Segoe UI" panose="020B0502040204020203" pitchFamily="34" charset="0"/>
                <a:ea typeface="Times New Roman" panose="02020603050405020304" pitchFamily="18" charset="0"/>
                <a:cs typeface="Segoe UI" panose="020B0502040204020203" pitchFamily="34" charset="0"/>
              </a:rPr>
              <a:t>KHOANGSAN (</a:t>
            </a:r>
            <a:r>
              <a:rPr lang="vi-VN" sz="1800" b="1" u="sng" dirty="0">
                <a:effectLst/>
                <a:latin typeface="Segoe UI" panose="020B0502040204020203" pitchFamily="34" charset="0"/>
                <a:ea typeface="Times New Roman" panose="02020603050405020304" pitchFamily="18" charset="0"/>
                <a:cs typeface="Segoe UI" panose="020B0502040204020203" pitchFamily="34" charset="0"/>
              </a:rPr>
              <a:t>MAKS</a:t>
            </a:r>
            <a:r>
              <a:rPr lang="vi-VN" sz="1800" b="1" dirty="0">
                <a:effectLst/>
                <a:latin typeface="Segoe UI" panose="020B0502040204020203" pitchFamily="34" charset="0"/>
                <a:ea typeface="Times New Roman" panose="02020603050405020304" pitchFamily="18" charset="0"/>
                <a:cs typeface="Segoe UI" panose="020B0502040204020203" pitchFamily="34" charset="0"/>
              </a:rPr>
              <a:t>, TENKS, MALKS, TRANGTHAI)</a:t>
            </a:r>
            <a:endParaRPr lang="en-US" sz="1800" dirty="0">
              <a:effectLst/>
              <a:latin typeface="Segoe UI" panose="020B0502040204020203" pitchFamily="34" charset="0"/>
              <a:ea typeface="Times New Roman" panose="02020603050405020304" pitchFamily="18" charset="0"/>
              <a:cs typeface="Segoe UI" panose="020B0502040204020203" pitchFamily="34" charset="0"/>
            </a:endParaRPr>
          </a:p>
          <a:p>
            <a:pPr marL="180340" marR="0" algn="just">
              <a:spcBef>
                <a:spcPts val="0"/>
              </a:spcBef>
              <a:spcAft>
                <a:spcPts val="600"/>
              </a:spcAft>
            </a:pPr>
            <a:r>
              <a:rPr lang="vi-VN" sz="1800" b="1" dirty="0">
                <a:effectLst/>
                <a:latin typeface="Segoe UI" panose="020B0502040204020203" pitchFamily="34" charset="0"/>
                <a:ea typeface="Times New Roman" panose="02020603050405020304" pitchFamily="18" charset="0"/>
                <a:cs typeface="Segoe UI" panose="020B0502040204020203" pitchFamily="34" charset="0"/>
              </a:rPr>
              <a:t>CONGTY (</a:t>
            </a:r>
            <a:r>
              <a:rPr lang="vi-VN" sz="1800" b="1" u="sng" dirty="0">
                <a:effectLst/>
                <a:latin typeface="Segoe UI" panose="020B0502040204020203" pitchFamily="34" charset="0"/>
                <a:ea typeface="Times New Roman" panose="02020603050405020304" pitchFamily="18" charset="0"/>
                <a:cs typeface="Segoe UI" panose="020B0502040204020203" pitchFamily="34" charset="0"/>
              </a:rPr>
              <a:t>MACTY</a:t>
            </a:r>
            <a:r>
              <a:rPr lang="vi-VN" sz="1800" b="1" dirty="0">
                <a:effectLst/>
                <a:latin typeface="Segoe UI" panose="020B0502040204020203" pitchFamily="34" charset="0"/>
                <a:ea typeface="Times New Roman" panose="02020603050405020304" pitchFamily="18" charset="0"/>
                <a:cs typeface="Segoe UI" panose="020B0502040204020203" pitchFamily="34" charset="0"/>
              </a:rPr>
              <a:t>, TENCTY, DIACHI, NGTL)</a:t>
            </a:r>
            <a:endParaRPr lang="en-US" sz="1800" dirty="0">
              <a:effectLst/>
              <a:latin typeface="Segoe UI" panose="020B0502040204020203" pitchFamily="34" charset="0"/>
              <a:ea typeface="Times New Roman" panose="02020603050405020304" pitchFamily="18" charset="0"/>
              <a:cs typeface="Segoe UI" panose="020B0502040204020203" pitchFamily="34" charset="0"/>
            </a:endParaRPr>
          </a:p>
          <a:p>
            <a:pPr marL="180340" marR="0" algn="just">
              <a:spcBef>
                <a:spcPts val="0"/>
              </a:spcBef>
              <a:spcAft>
                <a:spcPts val="600"/>
              </a:spcAft>
            </a:pPr>
            <a:r>
              <a:rPr lang="vi-VN" sz="1800" b="1" dirty="0">
                <a:effectLst/>
                <a:latin typeface="Segoe UI" panose="020B0502040204020203" pitchFamily="34" charset="0"/>
                <a:ea typeface="Times New Roman" panose="02020603050405020304" pitchFamily="18" charset="0"/>
                <a:cs typeface="Segoe UI" panose="020B0502040204020203" pitchFamily="34" charset="0"/>
              </a:rPr>
              <a:t>MOKS (</a:t>
            </a:r>
            <a:r>
              <a:rPr lang="vi-VN" sz="1800" b="1" u="sng" dirty="0">
                <a:effectLst/>
                <a:latin typeface="Segoe UI" panose="020B0502040204020203" pitchFamily="34" charset="0"/>
                <a:ea typeface="Times New Roman" panose="02020603050405020304" pitchFamily="18" charset="0"/>
                <a:cs typeface="Segoe UI" panose="020B0502040204020203" pitchFamily="34" charset="0"/>
              </a:rPr>
              <a:t>MAMKS</a:t>
            </a:r>
            <a:r>
              <a:rPr lang="vi-VN" sz="1800" b="1" dirty="0">
                <a:effectLst/>
                <a:latin typeface="Segoe UI" panose="020B0502040204020203" pitchFamily="34" charset="0"/>
                <a:ea typeface="Times New Roman" panose="02020603050405020304" pitchFamily="18" charset="0"/>
                <a:cs typeface="Segoe UI" panose="020B0502040204020203" pitchFamily="34" charset="0"/>
              </a:rPr>
              <a:t>, TENMO, MAKS, NGPHATHIEN, TINH)</a:t>
            </a:r>
            <a:endParaRPr lang="en-US" sz="1800" dirty="0">
              <a:effectLst/>
              <a:latin typeface="Segoe UI" panose="020B0502040204020203" pitchFamily="34" charset="0"/>
              <a:ea typeface="Times New Roman" panose="02020603050405020304" pitchFamily="18" charset="0"/>
              <a:cs typeface="Segoe UI" panose="020B0502040204020203" pitchFamily="34" charset="0"/>
            </a:endParaRPr>
          </a:p>
          <a:p>
            <a:pPr marL="180340" marR="0" algn="just">
              <a:spcBef>
                <a:spcPts val="0"/>
              </a:spcBef>
              <a:spcAft>
                <a:spcPts val="600"/>
              </a:spcAft>
            </a:pPr>
            <a:r>
              <a:rPr lang="vi-VN" sz="1800" b="1" dirty="0">
                <a:effectLst/>
                <a:latin typeface="Segoe UI" panose="020B0502040204020203" pitchFamily="34" charset="0"/>
                <a:ea typeface="Times New Roman" panose="02020603050405020304" pitchFamily="18" charset="0"/>
                <a:cs typeface="Segoe UI" panose="020B0502040204020203" pitchFamily="34" charset="0"/>
              </a:rPr>
              <a:t>KHAITHAC (</a:t>
            </a:r>
            <a:r>
              <a:rPr lang="vi-VN" sz="1800" b="1" u="sng" dirty="0">
                <a:effectLst/>
                <a:latin typeface="Segoe UI" panose="020B0502040204020203" pitchFamily="34" charset="0"/>
                <a:ea typeface="Times New Roman" panose="02020603050405020304" pitchFamily="18" charset="0"/>
                <a:cs typeface="Segoe UI" panose="020B0502040204020203" pitchFamily="34" charset="0"/>
              </a:rPr>
              <a:t>MAMKS, MACTY, NGCP</a:t>
            </a:r>
            <a:r>
              <a:rPr lang="vi-VN" sz="1800" b="1" dirty="0">
                <a:effectLst/>
                <a:latin typeface="Segoe UI" panose="020B0502040204020203" pitchFamily="34" charset="0"/>
                <a:ea typeface="Times New Roman" panose="02020603050405020304" pitchFamily="18" charset="0"/>
                <a:cs typeface="Segoe UI" panose="020B0502040204020203" pitchFamily="34" charset="0"/>
              </a:rPr>
              <a:t>, NGHH)</a:t>
            </a:r>
            <a:endParaRPr lang="en-US" sz="1800" b="1" dirty="0">
              <a:latin typeface="Segoe UI" panose="020B0502040204020203" pitchFamily="34" charset="0"/>
              <a:ea typeface="Times New Roman" panose="02020603050405020304" pitchFamily="18" charset="0"/>
              <a:cs typeface="Segoe UI" panose="020B0502040204020203"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anim calcmode="lin" valueType="num">
                                      <p:cBhvr>
                                        <p:cTn id="15" dur="500" fill="hold"/>
                                        <p:tgtEl>
                                          <p:spTgt spid="10"/>
                                        </p:tgtEl>
                                        <p:attrNameLst>
                                          <p:attrName>ppt_x</p:attrName>
                                        </p:attrNameLst>
                                      </p:cBhvr>
                                      <p:tavLst>
                                        <p:tav tm="0">
                                          <p:val>
                                            <p:strVal val="#ppt_x"/>
                                          </p:val>
                                        </p:tav>
                                        <p:tav tm="100000">
                                          <p:val>
                                            <p:strVal val="#ppt_x"/>
                                          </p:val>
                                        </p:tav>
                                      </p:tavLst>
                                    </p:anim>
                                    <p:anim calcmode="lin" valueType="num">
                                      <p:cBhvr>
                                        <p:cTn id="16"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fade">
                                      <p:cBhvr>
                                        <p:cTn id="26" dur="500"/>
                                        <p:tgtEl>
                                          <p:spTgt spid="27"/>
                                        </p:tgtEl>
                                      </p:cBhvr>
                                    </p:animEffect>
                                    <p:anim calcmode="lin" valueType="num">
                                      <p:cBhvr>
                                        <p:cTn id="27" dur="500" fill="hold"/>
                                        <p:tgtEl>
                                          <p:spTgt spid="27"/>
                                        </p:tgtEl>
                                        <p:attrNameLst>
                                          <p:attrName>ppt_x</p:attrName>
                                        </p:attrNameLst>
                                      </p:cBhvr>
                                      <p:tavLst>
                                        <p:tav tm="0">
                                          <p:val>
                                            <p:strVal val="#ppt_x"/>
                                          </p:val>
                                        </p:tav>
                                        <p:tav tm="100000">
                                          <p:val>
                                            <p:strVal val="#ppt_x"/>
                                          </p:val>
                                        </p:tav>
                                      </p:tavLst>
                                    </p:anim>
                                    <p:anim calcmode="lin" valueType="num">
                                      <p:cBhvr>
                                        <p:cTn id="28" dur="5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fade">
                                      <p:cBhvr>
                                        <p:cTn id="33" dur="500"/>
                                        <p:tgtEl>
                                          <p:spTgt spid="33"/>
                                        </p:tgtEl>
                                      </p:cBhvr>
                                    </p:animEffect>
                                    <p:anim calcmode="lin" valueType="num">
                                      <p:cBhvr>
                                        <p:cTn id="34" dur="500" fill="hold"/>
                                        <p:tgtEl>
                                          <p:spTgt spid="33"/>
                                        </p:tgtEl>
                                        <p:attrNameLst>
                                          <p:attrName>ppt_x</p:attrName>
                                        </p:attrNameLst>
                                      </p:cBhvr>
                                      <p:tavLst>
                                        <p:tav tm="0">
                                          <p:val>
                                            <p:strVal val="#ppt_x"/>
                                          </p:val>
                                        </p:tav>
                                        <p:tav tm="100000">
                                          <p:val>
                                            <p:strVal val="#ppt_x"/>
                                          </p:val>
                                        </p:tav>
                                      </p:tavLst>
                                    </p:anim>
                                    <p:anim calcmode="lin" valueType="num">
                                      <p:cBhvr>
                                        <p:cTn id="35" dur="5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fade">
                                      <p:cBhvr>
                                        <p:cTn id="40" dur="500"/>
                                        <p:tgtEl>
                                          <p:spTgt spid="36"/>
                                        </p:tgtEl>
                                      </p:cBhvr>
                                    </p:animEffect>
                                    <p:anim calcmode="lin" valueType="num">
                                      <p:cBhvr>
                                        <p:cTn id="41" dur="500" fill="hold"/>
                                        <p:tgtEl>
                                          <p:spTgt spid="36"/>
                                        </p:tgtEl>
                                        <p:attrNameLst>
                                          <p:attrName>ppt_x</p:attrName>
                                        </p:attrNameLst>
                                      </p:cBhvr>
                                      <p:tavLst>
                                        <p:tav tm="0">
                                          <p:val>
                                            <p:strVal val="#ppt_x"/>
                                          </p:val>
                                        </p:tav>
                                        <p:tav tm="100000">
                                          <p:val>
                                            <p:strVal val="#ppt_x"/>
                                          </p:val>
                                        </p:tav>
                                      </p:tavLst>
                                    </p:anim>
                                    <p:anim calcmode="lin" valueType="num">
                                      <p:cBhvr>
                                        <p:cTn id="42" dur="5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0" grpId="0"/>
      <p:bldP spid="27" grpId="0"/>
      <p:bldP spid="33" grpId="0"/>
      <p:bldP spid="3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3"/>
          <p:cNvSpPr txBox="1">
            <a:spLocks noGrp="1"/>
          </p:cNvSpPr>
          <p:nvPr>
            <p:ph type="title"/>
          </p:nvPr>
        </p:nvSpPr>
        <p:spPr>
          <a:xfrm>
            <a:off x="1233044" y="2801112"/>
            <a:ext cx="9725912" cy="1255775"/>
          </a:xfrm>
          <a:prstGeom prst="rect">
            <a:avLst/>
          </a:prstGeom>
          <a:solidFill>
            <a:schemeClr val="accent3">
              <a:lumMod val="40000"/>
              <a:lumOff val="60000"/>
            </a:schemeClr>
          </a:solidFill>
          <a:ln w="38100">
            <a:solidFill>
              <a:srgbClr val="00B0F0"/>
            </a:solid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1238F"/>
              </a:buClr>
              <a:buSzPts val="4000"/>
              <a:buFont typeface="Quattrocento Sans" panose="020B0502050000020003"/>
              <a:buNone/>
            </a:pP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DẠNG 1: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Vẽ</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ERD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đơn</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giản</a:t>
            </a:r>
            <a:endParaRPr dirty="0">
              <a:latin typeface="Segoe UI" panose="020B0502040204020203" pitchFamily="34" charset="0"/>
              <a:cs typeface="Segoe UI" panose="020B0502040204020203" pitchFamily="34" charset="0"/>
            </a:endParaRPr>
          </a:p>
        </p:txBody>
      </p:sp>
      <p:sp>
        <p:nvSpPr>
          <p:cNvPr id="123" name="Google Shape;123;p3"/>
          <p:cNvSpPr txBox="1">
            <a:spLocks noGrp="1"/>
          </p:cNvSpPr>
          <p:nvPr>
            <p:ph type="sldNum" idx="12"/>
          </p:nvPr>
        </p:nvSpPr>
        <p:spPr>
          <a:xfrm>
            <a:off x="4724400" y="6527379"/>
            <a:ext cx="2743200" cy="330621"/>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vi-VN" sz="1600" b="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fld>
            <a:endParaRPr sz="16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endParaRPr>
          </a:p>
        </p:txBody>
      </p:sp>
      <p:pic>
        <p:nvPicPr>
          <p:cNvPr id="124" name="Google Shape;124;p3"/>
          <p:cNvPicPr preferRelativeResize="0"/>
          <p:nvPr/>
        </p:nvPicPr>
        <p:blipFill rotWithShape="1">
          <a:blip r:embed="rId1"/>
          <a:srcRect/>
          <a:stretch>
            <a:fillRect/>
          </a:stretch>
        </p:blipFill>
        <p:spPr>
          <a:xfrm>
            <a:off x="9911750" y="4651893"/>
            <a:ext cx="1900257" cy="1869558"/>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3"/>
          <p:cNvSpPr txBox="1">
            <a:spLocks noGrp="1"/>
          </p:cNvSpPr>
          <p:nvPr>
            <p:ph type="title"/>
          </p:nvPr>
        </p:nvSpPr>
        <p:spPr>
          <a:xfrm>
            <a:off x="635479" y="330621"/>
            <a:ext cx="10921042" cy="82531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1238F"/>
              </a:buClr>
              <a:buSzPts val="4000"/>
              <a:buFont typeface="Quattrocento Sans" panose="020B0502050000020003"/>
              <a:buNone/>
            </a:pP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Viết</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các</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biểu</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thức</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đại</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số</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quan</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hệ</a:t>
            </a:r>
            <a:endParaRPr dirty="0">
              <a:latin typeface="Segoe UI" panose="020B0502040204020203" pitchFamily="34" charset="0"/>
              <a:cs typeface="Segoe UI" panose="020B0502040204020203" pitchFamily="34" charset="0"/>
            </a:endParaRPr>
          </a:p>
        </p:txBody>
      </p:sp>
      <p:sp>
        <p:nvSpPr>
          <p:cNvPr id="123" name="Google Shape;123;p3"/>
          <p:cNvSpPr txBox="1">
            <a:spLocks noGrp="1"/>
          </p:cNvSpPr>
          <p:nvPr>
            <p:ph type="sldNum" idx="12"/>
          </p:nvPr>
        </p:nvSpPr>
        <p:spPr>
          <a:xfrm>
            <a:off x="4724400" y="6527379"/>
            <a:ext cx="2743200" cy="330621"/>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vi-VN" sz="1600" b="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fld>
            <a:endParaRPr sz="16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endParaRPr>
          </a:p>
        </p:txBody>
      </p:sp>
      <p:pic>
        <p:nvPicPr>
          <p:cNvPr id="124" name="Google Shape;124;p3"/>
          <p:cNvPicPr preferRelativeResize="0"/>
          <p:nvPr/>
        </p:nvPicPr>
        <p:blipFill rotWithShape="1">
          <a:blip r:embed="rId1"/>
          <a:srcRect/>
          <a:stretch>
            <a:fillRect/>
          </a:stretch>
        </p:blipFill>
        <p:spPr>
          <a:xfrm>
            <a:off x="9911750" y="4651893"/>
            <a:ext cx="1900257" cy="1869558"/>
          </a:xfrm>
          <a:prstGeom prst="rect">
            <a:avLst/>
          </a:prstGeom>
          <a:noFill/>
          <a:ln>
            <a:noFill/>
          </a:ln>
        </p:spPr>
      </p:pic>
      <p:sp>
        <p:nvSpPr>
          <p:cNvPr id="6" name="TextBox 5"/>
          <p:cNvSpPr txBox="1"/>
          <p:nvPr/>
        </p:nvSpPr>
        <p:spPr>
          <a:xfrm>
            <a:off x="563188" y="1086451"/>
            <a:ext cx="10607257" cy="400110"/>
          </a:xfrm>
          <a:prstGeom prst="rect">
            <a:avLst/>
          </a:prstGeom>
          <a:noFill/>
        </p:spPr>
        <p:txBody>
          <a:bodyPr wrap="square">
            <a:spAutoFit/>
          </a:bodyPr>
          <a:lstStyle/>
          <a:p>
            <a:pPr algn="just"/>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BÀI TẬP 6:</a:t>
            </a:r>
            <a:r>
              <a:rPr lang="en-US" sz="2000" dirty="0">
                <a:latin typeface="Segoe UI" panose="020B0502040204020203" pitchFamily="34" charset="0"/>
                <a:cs typeface="Segoe UI" panose="020B0502040204020203" pitchFamily="34" charset="0"/>
              </a:rPr>
              <a:t> </a:t>
            </a:r>
            <a:r>
              <a:rPr lang="vi-VN"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Cho lược đồ cơ sở dữ liệu quan hệ “</a:t>
            </a:r>
            <a:r>
              <a:rPr lang="en-US" sz="2000" b="1" dirty="0" err="1">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Quản</a:t>
            </a:r>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en-US" sz="2000" b="1" dirty="0" err="1">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lý</a:t>
            </a:r>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en-US" sz="2000" b="1" dirty="0" err="1">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bán</a:t>
            </a:r>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en-US" sz="2000" b="1" dirty="0" err="1">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xe</a:t>
            </a:r>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en-US" sz="2000" b="1" dirty="0" err="1">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máy</a:t>
            </a:r>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en-US" sz="2000" b="1" dirty="0" err="1">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trả</a:t>
            </a:r>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en-US" sz="2000" b="1" dirty="0" err="1">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góp</a:t>
            </a:r>
            <a:r>
              <a:rPr lang="vi-VN"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en-US" sz="2000" b="1" dirty="0" err="1">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như</a:t>
            </a:r>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vi-VN"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sau: </a:t>
            </a:r>
            <a:endPar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p:txBody>
      </p:sp>
      <p:sp>
        <p:nvSpPr>
          <p:cNvPr id="11" name="TextBox 10"/>
          <p:cNvSpPr txBox="1"/>
          <p:nvPr/>
        </p:nvSpPr>
        <p:spPr>
          <a:xfrm>
            <a:off x="379993" y="1486561"/>
            <a:ext cx="10921043" cy="4985980"/>
          </a:xfrm>
          <a:prstGeom prst="rect">
            <a:avLst/>
          </a:prstGeom>
          <a:noFill/>
        </p:spPr>
        <p:txBody>
          <a:bodyPr wrap="square">
            <a:spAutoFit/>
          </a:bodyPr>
          <a:lstStyle/>
          <a:p>
            <a:pPr marL="180340" marR="0" algn="just">
              <a:spcBef>
                <a:spcPts val="0"/>
              </a:spcBef>
              <a:spcAft>
                <a:spcPts val="0"/>
              </a:spcAft>
            </a:pPr>
            <a:r>
              <a:rPr lang="vi-VN" sz="1400" b="1" dirty="0">
                <a:effectLst/>
                <a:latin typeface="Segoe UI" panose="020B0502040204020203" pitchFamily="34" charset="0"/>
                <a:ea typeface="Times New Roman" panose="02020603050405020304" pitchFamily="18" charset="0"/>
                <a:cs typeface="Segoe UI" panose="020B0502040204020203" pitchFamily="34" charset="0"/>
              </a:rPr>
              <a:t>KHACHHANG (</a:t>
            </a:r>
            <a:r>
              <a:rPr lang="vi-VN" sz="1400" b="1" u="sng" dirty="0">
                <a:effectLst/>
                <a:latin typeface="Segoe UI" panose="020B0502040204020203" pitchFamily="34" charset="0"/>
                <a:ea typeface="Times New Roman" panose="02020603050405020304" pitchFamily="18" charset="0"/>
                <a:cs typeface="Segoe UI" panose="020B0502040204020203" pitchFamily="34" charset="0"/>
              </a:rPr>
              <a:t>MAKH</a:t>
            </a:r>
            <a:r>
              <a:rPr lang="vi-VN" sz="1400" b="1" dirty="0">
                <a:effectLst/>
                <a:latin typeface="Segoe UI" panose="020B0502040204020203" pitchFamily="34" charset="0"/>
                <a:ea typeface="Times New Roman" panose="02020603050405020304" pitchFamily="18" charset="0"/>
                <a:cs typeface="Segoe UI" panose="020B0502040204020203" pitchFamily="34" charset="0"/>
              </a:rPr>
              <a:t>, TENKH, NGAYSINH, DIACHI, CMND)</a:t>
            </a:r>
            <a:endParaRPr lang="en-US" sz="1400" dirty="0">
              <a:effectLst/>
              <a:latin typeface="Segoe UI" panose="020B0502040204020203" pitchFamily="34" charset="0"/>
              <a:ea typeface="Times New Roman" panose="02020603050405020304" pitchFamily="18" charset="0"/>
              <a:cs typeface="Segoe UI" panose="020B0502040204020203" pitchFamily="34" charset="0"/>
            </a:endParaRPr>
          </a:p>
          <a:p>
            <a:pPr marL="180340" marR="0" algn="just">
              <a:spcBef>
                <a:spcPts val="0"/>
              </a:spcBef>
              <a:spcAft>
                <a:spcPts val="0"/>
              </a:spcAft>
            </a:pPr>
            <a:r>
              <a:rPr lang="vi-VN" sz="1400" b="1" dirty="0">
                <a:effectLst/>
                <a:latin typeface="Segoe UI" panose="020B0502040204020203" pitchFamily="34" charset="0"/>
                <a:ea typeface="Times New Roman" panose="02020603050405020304" pitchFamily="18" charset="0"/>
                <a:cs typeface="Segoe UI" panose="020B0502040204020203" pitchFamily="34" charset="0"/>
              </a:rPr>
              <a:t>Tân từ:</a:t>
            </a:r>
            <a:r>
              <a:rPr lang="vi-VN" sz="1400" dirty="0">
                <a:effectLst/>
                <a:latin typeface="Segoe UI" panose="020B0502040204020203" pitchFamily="34" charset="0"/>
                <a:ea typeface="Times New Roman" panose="02020603050405020304" pitchFamily="18" charset="0"/>
                <a:cs typeface="Segoe UI" panose="020B0502040204020203" pitchFamily="34" charset="0"/>
              </a:rPr>
              <a:t> Lược đồ quan hệ KHACHHANG nhằm mô tả cho những khách hàng đang được quản lý. Mỗi khách hàng được ghi nhận tên khách hàng (TENKH), ngày tháng năm sinh (NGAYSINH), địa chỉ (DIACHI), số chứng minh nhân dân (CMND) và được ấn định một mã số duy nhất (MAKH) để theo dõi.</a:t>
            </a:r>
            <a:endParaRPr lang="en-US" dirty="0">
              <a:latin typeface="Segoe UI" panose="020B0502040204020203" pitchFamily="34" charset="0"/>
              <a:ea typeface="Times New Roman" panose="02020603050405020304" pitchFamily="18" charset="0"/>
              <a:cs typeface="Segoe UI" panose="020B0502040204020203" pitchFamily="34" charset="0"/>
            </a:endParaRPr>
          </a:p>
          <a:p>
            <a:pPr marL="180340" marR="0" algn="just">
              <a:spcBef>
                <a:spcPts val="0"/>
              </a:spcBef>
              <a:spcAft>
                <a:spcPts val="0"/>
              </a:spcAft>
            </a:pPr>
            <a:endParaRPr lang="en-US" sz="600" dirty="0">
              <a:effectLst/>
              <a:latin typeface="Segoe UI" panose="020B0502040204020203" pitchFamily="34" charset="0"/>
              <a:ea typeface="Times New Roman" panose="02020603050405020304" pitchFamily="18" charset="0"/>
              <a:cs typeface="Segoe UI" panose="020B0502040204020203" pitchFamily="34" charset="0"/>
            </a:endParaRPr>
          </a:p>
          <a:p>
            <a:pPr marL="180340" marR="0" algn="just">
              <a:spcBef>
                <a:spcPts val="0"/>
              </a:spcBef>
              <a:spcAft>
                <a:spcPts val="0"/>
              </a:spcAft>
            </a:pPr>
            <a:r>
              <a:rPr lang="vi-VN" sz="1400" b="1" dirty="0">
                <a:effectLst/>
                <a:latin typeface="Segoe UI" panose="020B0502040204020203" pitchFamily="34" charset="0"/>
                <a:ea typeface="Times New Roman" panose="02020603050405020304" pitchFamily="18" charset="0"/>
                <a:cs typeface="Segoe UI" panose="020B0502040204020203" pitchFamily="34" charset="0"/>
              </a:rPr>
              <a:t>LOAIXE (</a:t>
            </a:r>
            <a:r>
              <a:rPr lang="vi-VN" sz="1400" b="1" u="sng" dirty="0">
                <a:effectLst/>
                <a:latin typeface="Segoe UI" panose="020B0502040204020203" pitchFamily="34" charset="0"/>
                <a:ea typeface="Times New Roman" panose="02020603050405020304" pitchFamily="18" charset="0"/>
                <a:cs typeface="Segoe UI" panose="020B0502040204020203" pitchFamily="34" charset="0"/>
              </a:rPr>
              <a:t>MALX</a:t>
            </a:r>
            <a:r>
              <a:rPr lang="vi-VN" sz="1400" b="1" dirty="0">
                <a:effectLst/>
                <a:latin typeface="Segoe UI" panose="020B0502040204020203" pitchFamily="34" charset="0"/>
                <a:ea typeface="Times New Roman" panose="02020603050405020304" pitchFamily="18" charset="0"/>
                <a:cs typeface="Segoe UI" panose="020B0502040204020203" pitchFamily="34" charset="0"/>
              </a:rPr>
              <a:t>, TENLX, CONGNGHE)</a:t>
            </a:r>
            <a:endParaRPr lang="en-US" sz="1400" dirty="0">
              <a:effectLst/>
              <a:latin typeface="Segoe UI" panose="020B0502040204020203" pitchFamily="34" charset="0"/>
              <a:ea typeface="Times New Roman" panose="02020603050405020304" pitchFamily="18" charset="0"/>
              <a:cs typeface="Segoe UI" panose="020B0502040204020203" pitchFamily="34" charset="0"/>
            </a:endParaRPr>
          </a:p>
          <a:p>
            <a:pPr marL="180340" marR="0" algn="just">
              <a:spcBef>
                <a:spcPts val="0"/>
              </a:spcBef>
              <a:spcAft>
                <a:spcPts val="0"/>
              </a:spcAft>
            </a:pPr>
            <a:r>
              <a:rPr lang="vi-VN" sz="1400" b="1" dirty="0">
                <a:effectLst/>
                <a:latin typeface="Segoe UI" panose="020B0502040204020203" pitchFamily="34" charset="0"/>
                <a:ea typeface="Times New Roman" panose="02020603050405020304" pitchFamily="18" charset="0"/>
                <a:cs typeface="Segoe UI" panose="020B0502040204020203" pitchFamily="34" charset="0"/>
              </a:rPr>
              <a:t>Tân từ:</a:t>
            </a:r>
            <a:r>
              <a:rPr lang="vi-VN" sz="1400" dirty="0">
                <a:effectLst/>
                <a:latin typeface="Segoe UI" panose="020B0502040204020203" pitchFamily="34" charset="0"/>
                <a:ea typeface="Times New Roman" panose="02020603050405020304" pitchFamily="18" charset="0"/>
                <a:cs typeface="Segoe UI" panose="020B0502040204020203" pitchFamily="34" charset="0"/>
              </a:rPr>
              <a:t> Lược đồ quan hệ LOAIXE nhằm mô tả thông tin phân loại của xe máy. Thông tin được ghi</a:t>
            </a:r>
            <a:r>
              <a:rPr lang="vi-VN" sz="1050" dirty="0">
                <a:effectLst/>
                <a:latin typeface="Segoe UI" panose="020B0502040204020203" pitchFamily="34" charset="0"/>
                <a:ea typeface="Times New Roman" panose="02020603050405020304" pitchFamily="18" charset="0"/>
                <a:cs typeface="Segoe UI" panose="020B0502040204020203" pitchFamily="34" charset="0"/>
              </a:rPr>
              <a:t> </a:t>
            </a:r>
            <a:r>
              <a:rPr lang="vi-VN" sz="1400" dirty="0">
                <a:effectLst/>
                <a:latin typeface="Segoe UI" panose="020B0502040204020203" pitchFamily="34" charset="0"/>
                <a:ea typeface="Times New Roman" panose="02020603050405020304" pitchFamily="18" charset="0"/>
                <a:cs typeface="Segoe UI" panose="020B0502040204020203" pitchFamily="34" charset="0"/>
              </a:rPr>
              <a:t>nhận bao gồm: mã loại xe (MALX), tên loại xe (TENLX) và công nghệ động cơ (CONGNGHE)</a:t>
            </a:r>
            <a:r>
              <a:rPr lang="vi-VN" sz="1050" dirty="0">
                <a:effectLst/>
                <a:latin typeface="Segoe UI" panose="020B0502040204020203" pitchFamily="34" charset="0"/>
                <a:ea typeface="Times New Roman" panose="02020603050405020304" pitchFamily="18" charset="0"/>
                <a:cs typeface="Segoe UI" panose="020B0502040204020203" pitchFamily="34" charset="0"/>
              </a:rPr>
              <a:t> </a:t>
            </a:r>
            <a:r>
              <a:rPr lang="vi-VN" sz="1400" dirty="0">
                <a:effectLst/>
                <a:latin typeface="Segoe UI" panose="020B0502040204020203" pitchFamily="34" charset="0"/>
                <a:ea typeface="Times New Roman" panose="02020603050405020304" pitchFamily="18" charset="0"/>
                <a:cs typeface="Segoe UI" panose="020B0502040204020203" pitchFamily="34" charset="0"/>
              </a:rPr>
              <a:t>mà loại xe đó được áp dụng (ví dụ: xi-lanh đơn, hai xi-lanh thẳng hàng, V-twin, Boxer…).</a:t>
            </a:r>
            <a:endParaRPr lang="en-US" sz="1400" dirty="0">
              <a:effectLst/>
              <a:latin typeface="Segoe UI" panose="020B0502040204020203" pitchFamily="34" charset="0"/>
              <a:ea typeface="Times New Roman" panose="02020603050405020304" pitchFamily="18" charset="0"/>
              <a:cs typeface="Segoe UI" panose="020B0502040204020203" pitchFamily="34" charset="0"/>
            </a:endParaRPr>
          </a:p>
          <a:p>
            <a:pPr marL="180340" marR="0" algn="just">
              <a:spcBef>
                <a:spcPts val="0"/>
              </a:spcBef>
              <a:spcAft>
                <a:spcPts val="0"/>
              </a:spcAft>
            </a:pPr>
            <a:endParaRPr lang="en-US" sz="600" dirty="0">
              <a:effectLst/>
              <a:latin typeface="Segoe UI" panose="020B0502040204020203" pitchFamily="34" charset="0"/>
              <a:ea typeface="Times New Roman" panose="02020603050405020304" pitchFamily="18" charset="0"/>
              <a:cs typeface="Segoe UI" panose="020B0502040204020203" pitchFamily="34" charset="0"/>
            </a:endParaRPr>
          </a:p>
          <a:p>
            <a:pPr marL="180340" marR="0" algn="just">
              <a:spcBef>
                <a:spcPts val="0"/>
              </a:spcBef>
              <a:spcAft>
                <a:spcPts val="0"/>
              </a:spcAft>
            </a:pPr>
            <a:r>
              <a:rPr lang="vi-VN" sz="1400" b="1" dirty="0">
                <a:effectLst/>
                <a:latin typeface="Segoe UI" panose="020B0502040204020203" pitchFamily="34" charset="0"/>
                <a:ea typeface="Times New Roman" panose="02020603050405020304" pitchFamily="18" charset="0"/>
                <a:cs typeface="Segoe UI" panose="020B0502040204020203" pitchFamily="34" charset="0"/>
              </a:rPr>
              <a:t>XEMAY (</a:t>
            </a:r>
            <a:r>
              <a:rPr lang="vi-VN" sz="1400" b="1" u="sng" dirty="0">
                <a:effectLst/>
                <a:latin typeface="Segoe UI" panose="020B0502040204020203" pitchFamily="34" charset="0"/>
                <a:ea typeface="Times New Roman" panose="02020603050405020304" pitchFamily="18" charset="0"/>
                <a:cs typeface="Segoe UI" panose="020B0502040204020203" pitchFamily="34" charset="0"/>
              </a:rPr>
              <a:t>MAXM</a:t>
            </a:r>
            <a:r>
              <a:rPr lang="vi-VN" sz="1400" b="1" dirty="0">
                <a:effectLst/>
                <a:latin typeface="Segoe UI" panose="020B0502040204020203" pitchFamily="34" charset="0"/>
                <a:ea typeface="Times New Roman" panose="02020603050405020304" pitchFamily="18" charset="0"/>
                <a:cs typeface="Segoe UI" panose="020B0502040204020203" pitchFamily="34" charset="0"/>
              </a:rPr>
              <a:t>, TENXM, MALX, NAMSX, TRONGLUONG, GIA)</a:t>
            </a:r>
            <a:endParaRPr lang="en-US" sz="1400" dirty="0">
              <a:effectLst/>
              <a:latin typeface="Segoe UI" panose="020B0502040204020203" pitchFamily="34" charset="0"/>
              <a:ea typeface="Times New Roman" panose="02020603050405020304" pitchFamily="18" charset="0"/>
              <a:cs typeface="Segoe UI" panose="020B0502040204020203" pitchFamily="34" charset="0"/>
            </a:endParaRPr>
          </a:p>
          <a:p>
            <a:pPr marL="180340" marR="0" algn="just">
              <a:spcBef>
                <a:spcPts val="0"/>
              </a:spcBef>
              <a:spcAft>
                <a:spcPts val="0"/>
              </a:spcAft>
            </a:pPr>
            <a:r>
              <a:rPr lang="vi-VN" sz="1400" b="1" dirty="0">
                <a:effectLst/>
                <a:latin typeface="Segoe UI" panose="020B0502040204020203" pitchFamily="34" charset="0"/>
                <a:ea typeface="Times New Roman" panose="02020603050405020304" pitchFamily="18" charset="0"/>
                <a:cs typeface="Segoe UI" panose="020B0502040204020203" pitchFamily="34" charset="0"/>
              </a:rPr>
              <a:t>Tân từ:</a:t>
            </a:r>
            <a:r>
              <a:rPr lang="vi-VN" sz="1400" dirty="0">
                <a:effectLst/>
                <a:latin typeface="Segoe UI" panose="020B0502040204020203" pitchFamily="34" charset="0"/>
                <a:ea typeface="Times New Roman" panose="02020603050405020304" pitchFamily="18" charset="0"/>
                <a:cs typeface="Segoe UI" panose="020B0502040204020203" pitchFamily="34" charset="0"/>
              </a:rPr>
              <a:t> Lược đồ quan hệ XEMAY nhằm mô tả thông tin các xe máy đang được bán tại cửa hàng. Mỗi thông tin xe máy sẽ bao gồm: mã xe máy (MAXM), tên xe máy (TENXM), năm sản xuất (NAMSX), loại xe (MALX), trọng lượng xe (TRONGLUONG), giá bán (GIA) theo đơn vị Việt Nam Đồng.</a:t>
            </a:r>
            <a:endParaRPr lang="en-US" sz="1400" dirty="0">
              <a:effectLst/>
              <a:latin typeface="Segoe UI" panose="020B0502040204020203" pitchFamily="34" charset="0"/>
              <a:ea typeface="Times New Roman" panose="02020603050405020304" pitchFamily="18" charset="0"/>
              <a:cs typeface="Segoe UI" panose="020B0502040204020203" pitchFamily="34" charset="0"/>
            </a:endParaRPr>
          </a:p>
          <a:p>
            <a:pPr marL="180340" marR="0" algn="just">
              <a:spcBef>
                <a:spcPts val="0"/>
              </a:spcBef>
              <a:spcAft>
                <a:spcPts val="0"/>
              </a:spcAft>
            </a:pPr>
            <a:endParaRPr lang="en-US" sz="600" dirty="0">
              <a:effectLst/>
              <a:latin typeface="Segoe UI" panose="020B0502040204020203" pitchFamily="34" charset="0"/>
              <a:ea typeface="Times New Roman" panose="02020603050405020304" pitchFamily="18" charset="0"/>
              <a:cs typeface="Segoe UI" panose="020B0502040204020203" pitchFamily="34" charset="0"/>
            </a:endParaRPr>
          </a:p>
          <a:p>
            <a:pPr marL="180340" marR="0" algn="just">
              <a:spcBef>
                <a:spcPts val="0"/>
              </a:spcBef>
              <a:spcAft>
                <a:spcPts val="0"/>
              </a:spcAft>
            </a:pPr>
            <a:r>
              <a:rPr lang="vi-VN" sz="1400" b="1" dirty="0">
                <a:effectLst/>
                <a:latin typeface="Segoe UI" panose="020B0502040204020203" pitchFamily="34" charset="0"/>
                <a:ea typeface="Times New Roman" panose="02020603050405020304" pitchFamily="18" charset="0"/>
                <a:cs typeface="Segoe UI" panose="020B0502040204020203" pitchFamily="34" charset="0"/>
              </a:rPr>
              <a:t>LOAIHINHTG (</a:t>
            </a:r>
            <a:r>
              <a:rPr lang="vi-VN" sz="1400" b="1" u="sng" dirty="0">
                <a:effectLst/>
                <a:latin typeface="Segoe UI" panose="020B0502040204020203" pitchFamily="34" charset="0"/>
                <a:ea typeface="Times New Roman" panose="02020603050405020304" pitchFamily="18" charset="0"/>
                <a:cs typeface="Segoe UI" panose="020B0502040204020203" pitchFamily="34" charset="0"/>
              </a:rPr>
              <a:t>MALH</a:t>
            </a:r>
            <a:r>
              <a:rPr lang="vi-VN" sz="1400" b="1" dirty="0">
                <a:effectLst/>
                <a:latin typeface="Segoe UI" panose="020B0502040204020203" pitchFamily="34" charset="0"/>
                <a:ea typeface="Times New Roman" panose="02020603050405020304" pitchFamily="18" charset="0"/>
                <a:cs typeface="Segoe UI" panose="020B0502040204020203" pitchFamily="34" charset="0"/>
              </a:rPr>
              <a:t>, TENLH, PHANTRAMTT, KYHAN, LAISUAT, PHITHUHO) </a:t>
            </a:r>
            <a:endParaRPr lang="en-US" sz="1400" b="1" dirty="0">
              <a:effectLst/>
              <a:latin typeface="Segoe UI" panose="020B0502040204020203" pitchFamily="34" charset="0"/>
              <a:ea typeface="Times New Roman" panose="02020603050405020304" pitchFamily="18" charset="0"/>
              <a:cs typeface="Segoe UI" panose="020B0502040204020203" pitchFamily="34" charset="0"/>
            </a:endParaRPr>
          </a:p>
          <a:p>
            <a:pPr marL="180340" marR="0" algn="just">
              <a:spcBef>
                <a:spcPts val="0"/>
              </a:spcBef>
              <a:spcAft>
                <a:spcPts val="0"/>
              </a:spcAft>
            </a:pPr>
            <a:r>
              <a:rPr lang="vi-VN" sz="1400" b="1" dirty="0">
                <a:effectLst/>
                <a:latin typeface="Segoe UI" panose="020B0502040204020203" pitchFamily="34" charset="0"/>
                <a:ea typeface="Times New Roman" panose="02020603050405020304" pitchFamily="18" charset="0"/>
                <a:cs typeface="Segoe UI" panose="020B0502040204020203" pitchFamily="34" charset="0"/>
              </a:rPr>
              <a:t>Tân từ:</a:t>
            </a:r>
            <a:r>
              <a:rPr lang="vi-VN" sz="1400" dirty="0">
                <a:effectLst/>
                <a:latin typeface="Segoe UI" panose="020B0502040204020203" pitchFamily="34" charset="0"/>
                <a:ea typeface="Times New Roman" panose="02020603050405020304" pitchFamily="18" charset="0"/>
                <a:cs typeface="Segoe UI" panose="020B0502040204020203" pitchFamily="34" charset="0"/>
              </a:rPr>
              <a:t> Lược đồ quan hệ LOAIHINHTG nhằm mô tả thông tin các loại hình trả góp mà cửa hàng</a:t>
            </a:r>
            <a:r>
              <a:rPr lang="vi-VN" sz="1050" dirty="0">
                <a:effectLst/>
                <a:latin typeface="Segoe UI" panose="020B0502040204020203" pitchFamily="34" charset="0"/>
                <a:ea typeface="Times New Roman" panose="02020603050405020304" pitchFamily="18" charset="0"/>
                <a:cs typeface="Segoe UI" panose="020B0502040204020203" pitchFamily="34" charset="0"/>
              </a:rPr>
              <a:t> </a:t>
            </a:r>
            <a:r>
              <a:rPr lang="vi-VN" sz="1400" dirty="0">
                <a:effectLst/>
                <a:latin typeface="Segoe UI" panose="020B0502040204020203" pitchFamily="34" charset="0"/>
                <a:ea typeface="Times New Roman" panose="02020603050405020304" pitchFamily="18" charset="0"/>
                <a:cs typeface="Segoe UI" panose="020B0502040204020203" pitchFamily="34" charset="0"/>
              </a:rPr>
              <a:t>hiện có hỗ trợ. Thông tin loại hình trả góp chi tiết bao gồm: mã loại hình (MALH), tên loại hình (TENLH), tỉ lệ phần trăm giá trị xe phải trả trước theo đơn vị % (PHANTRAMTT), kỳ hạn trả góp theo đơn vị tháng (KYHAN), lãi suất theo đơn vị %/tháng (LAISUAT), phí thu hộ hàng tháng (PHITHUHO).</a:t>
            </a:r>
            <a:endParaRPr lang="en-US" sz="1400" dirty="0">
              <a:effectLst/>
              <a:latin typeface="Segoe UI" panose="020B0502040204020203" pitchFamily="34" charset="0"/>
              <a:ea typeface="Times New Roman" panose="02020603050405020304" pitchFamily="18" charset="0"/>
              <a:cs typeface="Segoe UI" panose="020B0502040204020203" pitchFamily="34" charset="0"/>
            </a:endParaRPr>
          </a:p>
          <a:p>
            <a:pPr marL="180340" marR="0" algn="just">
              <a:spcBef>
                <a:spcPts val="0"/>
              </a:spcBef>
              <a:spcAft>
                <a:spcPts val="0"/>
              </a:spcAft>
            </a:pPr>
            <a:endParaRPr lang="en-US" sz="600" dirty="0">
              <a:effectLst/>
              <a:latin typeface="Segoe UI" panose="020B0502040204020203" pitchFamily="34" charset="0"/>
              <a:ea typeface="Times New Roman" panose="02020603050405020304" pitchFamily="18" charset="0"/>
              <a:cs typeface="Segoe UI" panose="020B0502040204020203" pitchFamily="34" charset="0"/>
            </a:endParaRPr>
          </a:p>
          <a:p>
            <a:pPr marL="180340" marR="0" algn="just">
              <a:spcBef>
                <a:spcPts val="0"/>
              </a:spcBef>
              <a:spcAft>
                <a:spcPts val="0"/>
              </a:spcAft>
            </a:pPr>
            <a:r>
              <a:rPr lang="vi-VN" sz="1400" b="1" dirty="0">
                <a:effectLst/>
                <a:latin typeface="Segoe UI" panose="020B0502040204020203" pitchFamily="34" charset="0"/>
                <a:ea typeface="Times New Roman" panose="02020603050405020304" pitchFamily="18" charset="0"/>
                <a:cs typeface="Segoe UI" panose="020B0502040204020203" pitchFamily="34" charset="0"/>
              </a:rPr>
              <a:t>TRAGOP (</a:t>
            </a:r>
            <a:r>
              <a:rPr lang="vi-VN" sz="1400" b="1" u="sng" dirty="0">
                <a:effectLst/>
                <a:latin typeface="Segoe UI" panose="020B0502040204020203" pitchFamily="34" charset="0"/>
                <a:ea typeface="Times New Roman" panose="02020603050405020304" pitchFamily="18" charset="0"/>
                <a:cs typeface="Segoe UI" panose="020B0502040204020203" pitchFamily="34" charset="0"/>
              </a:rPr>
              <a:t>MATG</a:t>
            </a:r>
            <a:r>
              <a:rPr lang="vi-VN" sz="1400" b="1" dirty="0">
                <a:effectLst/>
                <a:latin typeface="Segoe UI" panose="020B0502040204020203" pitchFamily="34" charset="0"/>
                <a:ea typeface="Times New Roman" panose="02020603050405020304" pitchFamily="18" charset="0"/>
                <a:cs typeface="Segoe UI" panose="020B0502040204020203" pitchFamily="34" charset="0"/>
              </a:rPr>
              <a:t>, MAXM, MAKH, NGAYMUA, SOTIENTT, MALH)</a:t>
            </a:r>
            <a:endParaRPr lang="en-US" sz="1400" dirty="0">
              <a:effectLst/>
              <a:latin typeface="Segoe UI" panose="020B0502040204020203" pitchFamily="34" charset="0"/>
              <a:ea typeface="Times New Roman" panose="02020603050405020304" pitchFamily="18" charset="0"/>
              <a:cs typeface="Segoe UI" panose="020B0502040204020203" pitchFamily="34" charset="0"/>
            </a:endParaRPr>
          </a:p>
          <a:p>
            <a:pPr marL="180340" marR="0" algn="just">
              <a:spcBef>
                <a:spcPts val="0"/>
              </a:spcBef>
              <a:spcAft>
                <a:spcPts val="0"/>
              </a:spcAft>
            </a:pPr>
            <a:r>
              <a:rPr lang="vi-VN" sz="1400" b="1" dirty="0">
                <a:effectLst/>
                <a:latin typeface="Segoe UI" panose="020B0502040204020203" pitchFamily="34" charset="0"/>
                <a:ea typeface="Times New Roman" panose="02020603050405020304" pitchFamily="18" charset="0"/>
                <a:cs typeface="Segoe UI" panose="020B0502040204020203" pitchFamily="34" charset="0"/>
              </a:rPr>
              <a:t>Tân từ:</a:t>
            </a:r>
            <a:r>
              <a:rPr lang="vi-VN" sz="1400" dirty="0">
                <a:effectLst/>
                <a:latin typeface="Segoe UI" panose="020B0502040204020203" pitchFamily="34" charset="0"/>
                <a:ea typeface="Times New Roman" panose="02020603050405020304" pitchFamily="18" charset="0"/>
                <a:cs typeface="Segoe UI" panose="020B0502040204020203" pitchFamily="34" charset="0"/>
              </a:rPr>
              <a:t> Lược đồ quan hệ TRAGOP nhằm mô tả thông tin bán trả góp xe máy cho khách hàng. Thông tin trả góp chi tiết bao gồm: mã trả góp (MATG), mã xe máy (MAXM), mã khách hàng (MAKH), ngày mua (NGAYMUA), số tiền phải trả trước lúc đặt mua (SOTIENTT), mã loại hình trả góp (MALH). Mỗi khách hàng có thể đứng tên để mua trả góp được nhiều xe máy.</a:t>
            </a:r>
            <a:r>
              <a:rPr lang="vi-VN" sz="1400" b="1" u="sng" dirty="0">
                <a:effectLst/>
                <a:latin typeface="Segoe UI" panose="020B0502040204020203" pitchFamily="34" charset="0"/>
                <a:ea typeface="Times New Roman" panose="02020603050405020304" pitchFamily="18" charset="0"/>
                <a:cs typeface="Segoe UI" panose="020B0502040204020203" pitchFamily="34" charset="0"/>
              </a:rPr>
              <a:t> </a:t>
            </a:r>
            <a:endParaRPr lang="en-US" sz="1400" dirty="0">
              <a:effectLst/>
              <a:latin typeface="Segoe UI" panose="020B0502040204020203" pitchFamily="34" charset="0"/>
              <a:ea typeface="Times New Roman" panose="02020603050405020304" pitchFamily="18" charset="0"/>
              <a:cs typeface="Segoe UI" panose="020B0502040204020203"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3"/>
          <p:cNvSpPr txBox="1">
            <a:spLocks noGrp="1"/>
          </p:cNvSpPr>
          <p:nvPr>
            <p:ph type="title"/>
          </p:nvPr>
        </p:nvSpPr>
        <p:spPr>
          <a:xfrm>
            <a:off x="635479" y="330621"/>
            <a:ext cx="10921042" cy="82531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1238F"/>
              </a:buClr>
              <a:buSzPts val="4000"/>
              <a:buFont typeface="Quattrocento Sans" panose="020B0502050000020003"/>
              <a:buNone/>
            </a:pP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Viết</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các</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biểu</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thức</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đại</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số</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quan</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hệ</a:t>
            </a:r>
            <a:endParaRPr dirty="0">
              <a:latin typeface="Segoe UI" panose="020B0502040204020203" pitchFamily="34" charset="0"/>
              <a:cs typeface="Segoe UI" panose="020B0502040204020203" pitchFamily="34" charset="0"/>
            </a:endParaRPr>
          </a:p>
        </p:txBody>
      </p:sp>
      <p:sp>
        <p:nvSpPr>
          <p:cNvPr id="123" name="Google Shape;123;p3"/>
          <p:cNvSpPr txBox="1">
            <a:spLocks noGrp="1"/>
          </p:cNvSpPr>
          <p:nvPr>
            <p:ph type="sldNum" idx="12"/>
          </p:nvPr>
        </p:nvSpPr>
        <p:spPr>
          <a:xfrm>
            <a:off x="4724400" y="6527379"/>
            <a:ext cx="2743200" cy="330621"/>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vi-VN" sz="1600" b="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fld>
            <a:endParaRPr sz="16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endParaRPr>
          </a:p>
        </p:txBody>
      </p:sp>
      <p:pic>
        <p:nvPicPr>
          <p:cNvPr id="124" name="Google Shape;124;p3"/>
          <p:cNvPicPr preferRelativeResize="0"/>
          <p:nvPr/>
        </p:nvPicPr>
        <p:blipFill rotWithShape="1">
          <a:blip r:embed="rId1"/>
          <a:srcRect/>
          <a:stretch>
            <a:fillRect/>
          </a:stretch>
        </p:blipFill>
        <p:spPr>
          <a:xfrm>
            <a:off x="9911750" y="4651893"/>
            <a:ext cx="1900257" cy="1869558"/>
          </a:xfrm>
          <a:prstGeom prst="rect">
            <a:avLst/>
          </a:prstGeom>
          <a:noFill/>
          <a:ln>
            <a:noFill/>
          </a:ln>
        </p:spPr>
      </p:pic>
      <p:sp>
        <p:nvSpPr>
          <p:cNvPr id="11" name="TextBox 10"/>
          <p:cNvSpPr txBox="1"/>
          <p:nvPr/>
        </p:nvSpPr>
        <p:spPr>
          <a:xfrm>
            <a:off x="747252" y="1060281"/>
            <a:ext cx="10481187" cy="2015936"/>
          </a:xfrm>
          <a:prstGeom prst="rect">
            <a:avLst/>
          </a:prstGeom>
          <a:noFill/>
          <a:ln w="19050">
            <a:solidFill>
              <a:srgbClr val="00B0F0"/>
            </a:solidFill>
          </a:ln>
        </p:spPr>
        <p:txBody>
          <a:bodyPr wrap="square">
            <a:spAutoFit/>
          </a:bodyPr>
          <a:lstStyle/>
          <a:p>
            <a:pPr marL="180340" algn="just">
              <a:spcAft>
                <a:spcPts val="600"/>
              </a:spcAft>
            </a:pPr>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BÀI TẬP 6:</a:t>
            </a:r>
            <a:r>
              <a:rPr lang="en-US" sz="2000" dirty="0">
                <a:latin typeface="Segoe UI" panose="020B0502040204020203" pitchFamily="34" charset="0"/>
                <a:cs typeface="Segoe UI" panose="020B0502040204020203" pitchFamily="34" charset="0"/>
              </a:rPr>
              <a:t> </a:t>
            </a:r>
            <a:r>
              <a:rPr lang="vi-VN"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Cho lược đồ cơ sở dữ liệu quan hệ “</a:t>
            </a:r>
            <a:r>
              <a:rPr lang="en-US" sz="2000" b="1" dirty="0" err="1">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Quản</a:t>
            </a:r>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en-US" sz="2000" b="1" dirty="0" err="1">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lý</a:t>
            </a:r>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en-US" sz="2000" b="1" dirty="0" err="1">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bán</a:t>
            </a:r>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en-US" sz="2000" b="1" dirty="0" err="1">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xe</a:t>
            </a:r>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en-US" sz="2000" b="1" dirty="0" err="1">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máy</a:t>
            </a:r>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en-US" sz="2000" b="1" dirty="0" err="1">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trả</a:t>
            </a:r>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en-US" sz="2000" b="1" dirty="0" err="1">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góp</a:t>
            </a:r>
            <a:r>
              <a:rPr lang="vi-VN"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en-US" sz="2000" b="1" dirty="0" err="1">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như</a:t>
            </a:r>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vi-VN"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sau: </a:t>
            </a:r>
            <a:endParaRPr lang="en-US" sz="2000" b="1" dirty="0">
              <a:effectLst/>
              <a:latin typeface="Segoe UI" panose="020B0502040204020203" pitchFamily="34" charset="0"/>
              <a:ea typeface="Times New Roman" panose="02020603050405020304" pitchFamily="18" charset="0"/>
              <a:cs typeface="Segoe UI" panose="020B0502040204020203" pitchFamily="34" charset="0"/>
            </a:endParaRPr>
          </a:p>
          <a:p>
            <a:pPr marL="180340" marR="0" algn="just">
              <a:spcBef>
                <a:spcPts val="0"/>
              </a:spcBef>
              <a:spcAft>
                <a:spcPts val="0"/>
              </a:spcAft>
            </a:pPr>
            <a:r>
              <a:rPr lang="vi-VN" sz="2000" b="1" dirty="0">
                <a:effectLst/>
                <a:latin typeface="Segoe UI" panose="020B0502040204020203" pitchFamily="34" charset="0"/>
                <a:ea typeface="Times New Roman" panose="02020603050405020304" pitchFamily="18" charset="0"/>
                <a:cs typeface="Segoe UI" panose="020B0502040204020203" pitchFamily="34" charset="0"/>
              </a:rPr>
              <a:t>KHACHHANG (</a:t>
            </a:r>
            <a:r>
              <a:rPr lang="vi-VN" sz="2000" b="1" u="sng" dirty="0">
                <a:effectLst/>
                <a:latin typeface="Segoe UI" panose="020B0502040204020203" pitchFamily="34" charset="0"/>
                <a:ea typeface="Times New Roman" panose="02020603050405020304" pitchFamily="18" charset="0"/>
                <a:cs typeface="Segoe UI" panose="020B0502040204020203" pitchFamily="34" charset="0"/>
              </a:rPr>
              <a:t>MAKH</a:t>
            </a:r>
            <a:r>
              <a:rPr lang="vi-VN" sz="2000" b="1" dirty="0">
                <a:effectLst/>
                <a:latin typeface="Segoe UI" panose="020B0502040204020203" pitchFamily="34" charset="0"/>
                <a:ea typeface="Times New Roman" panose="02020603050405020304" pitchFamily="18" charset="0"/>
                <a:cs typeface="Segoe UI" panose="020B0502040204020203" pitchFamily="34" charset="0"/>
              </a:rPr>
              <a:t>, TENKH, NGAYSINH, DIACHI, CMND)</a:t>
            </a:r>
            <a:endParaRPr lang="en-US" sz="2000" dirty="0">
              <a:effectLst/>
              <a:latin typeface="Segoe UI" panose="020B0502040204020203" pitchFamily="34" charset="0"/>
              <a:ea typeface="Times New Roman" panose="02020603050405020304" pitchFamily="18" charset="0"/>
              <a:cs typeface="Segoe UI" panose="020B0502040204020203" pitchFamily="34" charset="0"/>
            </a:endParaRPr>
          </a:p>
          <a:p>
            <a:pPr marL="180340" marR="0" algn="just">
              <a:spcBef>
                <a:spcPts val="0"/>
              </a:spcBef>
              <a:spcAft>
                <a:spcPts val="0"/>
              </a:spcAft>
            </a:pPr>
            <a:r>
              <a:rPr lang="vi-VN" sz="2000" b="1" dirty="0">
                <a:effectLst/>
                <a:latin typeface="Segoe UI" panose="020B0502040204020203" pitchFamily="34" charset="0"/>
                <a:ea typeface="Times New Roman" panose="02020603050405020304" pitchFamily="18" charset="0"/>
                <a:cs typeface="Segoe UI" panose="020B0502040204020203" pitchFamily="34" charset="0"/>
              </a:rPr>
              <a:t>LOAIXE (</a:t>
            </a:r>
            <a:r>
              <a:rPr lang="vi-VN" sz="2000" b="1" u="sng" dirty="0">
                <a:effectLst/>
                <a:latin typeface="Segoe UI" panose="020B0502040204020203" pitchFamily="34" charset="0"/>
                <a:ea typeface="Times New Roman" panose="02020603050405020304" pitchFamily="18" charset="0"/>
                <a:cs typeface="Segoe UI" panose="020B0502040204020203" pitchFamily="34" charset="0"/>
              </a:rPr>
              <a:t>MALX</a:t>
            </a:r>
            <a:r>
              <a:rPr lang="vi-VN" sz="2000" b="1" dirty="0">
                <a:effectLst/>
                <a:latin typeface="Segoe UI" panose="020B0502040204020203" pitchFamily="34" charset="0"/>
                <a:ea typeface="Times New Roman" panose="02020603050405020304" pitchFamily="18" charset="0"/>
                <a:cs typeface="Segoe UI" panose="020B0502040204020203" pitchFamily="34" charset="0"/>
              </a:rPr>
              <a:t>, TENLX, CONGNGHE</a:t>
            </a:r>
            <a:r>
              <a:rPr lang="en-US" sz="2000" b="1" dirty="0">
                <a:effectLst/>
                <a:latin typeface="Segoe UI" panose="020B0502040204020203" pitchFamily="34" charset="0"/>
                <a:ea typeface="Times New Roman" panose="02020603050405020304" pitchFamily="18" charset="0"/>
                <a:cs typeface="Segoe UI" panose="020B0502040204020203" pitchFamily="34" charset="0"/>
              </a:rPr>
              <a:t>)</a:t>
            </a:r>
            <a:endParaRPr lang="en-US" sz="2000" dirty="0">
              <a:effectLst/>
              <a:latin typeface="Segoe UI" panose="020B0502040204020203" pitchFamily="34" charset="0"/>
              <a:ea typeface="Times New Roman" panose="02020603050405020304" pitchFamily="18" charset="0"/>
              <a:cs typeface="Segoe UI" panose="020B0502040204020203" pitchFamily="34" charset="0"/>
            </a:endParaRPr>
          </a:p>
          <a:p>
            <a:pPr marL="180340" marR="0" algn="just">
              <a:spcBef>
                <a:spcPts val="0"/>
              </a:spcBef>
              <a:spcAft>
                <a:spcPts val="0"/>
              </a:spcAft>
            </a:pPr>
            <a:r>
              <a:rPr lang="vi-VN" sz="2000" b="1" dirty="0">
                <a:effectLst/>
                <a:latin typeface="Segoe UI" panose="020B0502040204020203" pitchFamily="34" charset="0"/>
                <a:ea typeface="Times New Roman" panose="02020603050405020304" pitchFamily="18" charset="0"/>
                <a:cs typeface="Segoe UI" panose="020B0502040204020203" pitchFamily="34" charset="0"/>
              </a:rPr>
              <a:t>XEMAY (</a:t>
            </a:r>
            <a:r>
              <a:rPr lang="vi-VN" sz="2000" b="1" u="sng" dirty="0">
                <a:effectLst/>
                <a:latin typeface="Segoe UI" panose="020B0502040204020203" pitchFamily="34" charset="0"/>
                <a:ea typeface="Times New Roman" panose="02020603050405020304" pitchFamily="18" charset="0"/>
                <a:cs typeface="Segoe UI" panose="020B0502040204020203" pitchFamily="34" charset="0"/>
              </a:rPr>
              <a:t>MAXM</a:t>
            </a:r>
            <a:r>
              <a:rPr lang="vi-VN" sz="2000" b="1" dirty="0">
                <a:effectLst/>
                <a:latin typeface="Segoe UI" panose="020B0502040204020203" pitchFamily="34" charset="0"/>
                <a:ea typeface="Times New Roman" panose="02020603050405020304" pitchFamily="18" charset="0"/>
                <a:cs typeface="Segoe UI" panose="020B0502040204020203" pitchFamily="34" charset="0"/>
              </a:rPr>
              <a:t>, TENXM, MALX, NAMSX, TRONGLUONG, GIA)</a:t>
            </a:r>
            <a:endParaRPr lang="en-US" sz="2000" dirty="0">
              <a:effectLst/>
              <a:latin typeface="Segoe UI" panose="020B0502040204020203" pitchFamily="34" charset="0"/>
              <a:ea typeface="Times New Roman" panose="02020603050405020304" pitchFamily="18" charset="0"/>
              <a:cs typeface="Segoe UI" panose="020B0502040204020203" pitchFamily="34" charset="0"/>
            </a:endParaRPr>
          </a:p>
          <a:p>
            <a:pPr marL="180340" marR="0" algn="just">
              <a:spcBef>
                <a:spcPts val="0"/>
              </a:spcBef>
              <a:spcAft>
                <a:spcPts val="0"/>
              </a:spcAft>
            </a:pPr>
            <a:r>
              <a:rPr lang="vi-VN" sz="2000" b="1" dirty="0">
                <a:effectLst/>
                <a:latin typeface="Segoe UI" panose="020B0502040204020203" pitchFamily="34" charset="0"/>
                <a:ea typeface="Times New Roman" panose="02020603050405020304" pitchFamily="18" charset="0"/>
                <a:cs typeface="Segoe UI" panose="020B0502040204020203" pitchFamily="34" charset="0"/>
              </a:rPr>
              <a:t>LOAIHINHTG (</a:t>
            </a:r>
            <a:r>
              <a:rPr lang="vi-VN" sz="2000" b="1" u="sng" dirty="0">
                <a:effectLst/>
                <a:latin typeface="Segoe UI" panose="020B0502040204020203" pitchFamily="34" charset="0"/>
                <a:ea typeface="Times New Roman" panose="02020603050405020304" pitchFamily="18" charset="0"/>
                <a:cs typeface="Segoe UI" panose="020B0502040204020203" pitchFamily="34" charset="0"/>
              </a:rPr>
              <a:t>MALH</a:t>
            </a:r>
            <a:r>
              <a:rPr lang="vi-VN" sz="2000" b="1" dirty="0">
                <a:effectLst/>
                <a:latin typeface="Segoe UI" panose="020B0502040204020203" pitchFamily="34" charset="0"/>
                <a:ea typeface="Times New Roman" panose="02020603050405020304" pitchFamily="18" charset="0"/>
                <a:cs typeface="Segoe UI" panose="020B0502040204020203" pitchFamily="34" charset="0"/>
              </a:rPr>
              <a:t>, TENLH, PHANTRAMTT, KYHAN, LAISUAT, PHITHUHO) </a:t>
            </a:r>
            <a:endParaRPr lang="en-US" sz="2000" dirty="0">
              <a:effectLst/>
              <a:latin typeface="Segoe UI" panose="020B0502040204020203" pitchFamily="34" charset="0"/>
              <a:ea typeface="Times New Roman" panose="02020603050405020304" pitchFamily="18" charset="0"/>
              <a:cs typeface="Segoe UI" panose="020B0502040204020203" pitchFamily="34" charset="0"/>
            </a:endParaRPr>
          </a:p>
          <a:p>
            <a:pPr marL="180340" marR="0" algn="just">
              <a:spcBef>
                <a:spcPts val="0"/>
              </a:spcBef>
              <a:spcAft>
                <a:spcPts val="0"/>
              </a:spcAft>
            </a:pPr>
            <a:r>
              <a:rPr lang="vi-VN" sz="2000" b="1" dirty="0">
                <a:effectLst/>
                <a:latin typeface="Segoe UI" panose="020B0502040204020203" pitchFamily="34" charset="0"/>
                <a:ea typeface="Times New Roman" panose="02020603050405020304" pitchFamily="18" charset="0"/>
                <a:cs typeface="Segoe UI" panose="020B0502040204020203" pitchFamily="34" charset="0"/>
              </a:rPr>
              <a:t>TRAGOP (</a:t>
            </a:r>
            <a:r>
              <a:rPr lang="vi-VN" sz="2000" b="1" u="sng" dirty="0">
                <a:effectLst/>
                <a:latin typeface="Segoe UI" panose="020B0502040204020203" pitchFamily="34" charset="0"/>
                <a:ea typeface="Times New Roman" panose="02020603050405020304" pitchFamily="18" charset="0"/>
                <a:cs typeface="Segoe UI" panose="020B0502040204020203" pitchFamily="34" charset="0"/>
              </a:rPr>
              <a:t>MATG</a:t>
            </a:r>
            <a:r>
              <a:rPr lang="vi-VN" sz="2000" b="1" dirty="0">
                <a:effectLst/>
                <a:latin typeface="Segoe UI" panose="020B0502040204020203" pitchFamily="34" charset="0"/>
                <a:ea typeface="Times New Roman" panose="02020603050405020304" pitchFamily="18" charset="0"/>
                <a:cs typeface="Segoe UI" panose="020B0502040204020203" pitchFamily="34" charset="0"/>
              </a:rPr>
              <a:t>, MAXM, MAKH, NGAYMUA, SOTIENTT, MALH)</a:t>
            </a:r>
            <a:endParaRPr lang="en-US" sz="2000" dirty="0">
              <a:effectLst/>
              <a:latin typeface="Segoe UI" panose="020B0502040204020203" pitchFamily="34" charset="0"/>
              <a:ea typeface="Times New Roman" panose="02020603050405020304" pitchFamily="18" charset="0"/>
              <a:cs typeface="Segoe UI" panose="020B0502040204020203" pitchFamily="34" charset="0"/>
            </a:endParaRPr>
          </a:p>
        </p:txBody>
      </p:sp>
      <p:sp>
        <p:nvSpPr>
          <p:cNvPr id="3" name="TextBox 2"/>
          <p:cNvSpPr txBox="1"/>
          <p:nvPr/>
        </p:nvSpPr>
        <p:spPr>
          <a:xfrm>
            <a:off x="196528" y="3076217"/>
            <a:ext cx="11031911" cy="3154710"/>
          </a:xfrm>
          <a:prstGeom prst="rect">
            <a:avLst/>
          </a:prstGeom>
          <a:noFill/>
        </p:spPr>
        <p:txBody>
          <a:bodyPr wrap="square">
            <a:spAutoFit/>
          </a:bodyPr>
          <a:lstStyle/>
          <a:p>
            <a:pPr marL="457200" lvl="1" algn="just">
              <a:lnSpc>
                <a:spcPct val="150000"/>
              </a:lnSpc>
              <a:tabLst>
                <a:tab pos="900430" algn="l"/>
              </a:tabLst>
            </a:pPr>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YÊU CẦU:</a:t>
            </a:r>
            <a:endParaRPr lang="en-US" sz="2000" dirty="0">
              <a:solidFill>
                <a:srgbClr val="212121"/>
              </a:solidFill>
              <a:effectLst/>
              <a:latin typeface="Segoe UI" panose="020B0502040204020203" pitchFamily="34" charset="0"/>
              <a:ea typeface="Times New Roman" panose="02020603050405020304" pitchFamily="18" charset="0"/>
              <a:cs typeface="Segoe UI" panose="020B0502040204020203" pitchFamily="34" charset="0"/>
            </a:endParaRPr>
          </a:p>
          <a:p>
            <a:pPr marL="742950" marR="0" lvl="1" indent="-285750" algn="just">
              <a:spcBef>
                <a:spcPts val="0"/>
              </a:spcBef>
              <a:spcAft>
                <a:spcPts val="600"/>
              </a:spcAft>
              <a:buFont typeface="+mj-lt"/>
              <a:buAutoNum type="arabicPeriod"/>
              <a:tabLst>
                <a:tab pos="900430" algn="l"/>
              </a:tabLst>
            </a:pPr>
            <a:r>
              <a:rPr lang="vi-VN" sz="1600" dirty="0">
                <a:solidFill>
                  <a:srgbClr val="212121"/>
                </a:solidFill>
                <a:effectLst/>
                <a:latin typeface="Segoe UI" panose="020B0502040204020203" pitchFamily="34" charset="0"/>
                <a:ea typeface="Times New Roman" panose="02020603050405020304" pitchFamily="18" charset="0"/>
                <a:cs typeface="Segoe UI" panose="020B0502040204020203" pitchFamily="34" charset="0"/>
              </a:rPr>
              <a:t>Liệt kê danh sách các xe máy (MAXM, TENXM) sản xuất trong năm 2020 có giá trên 40.000.000 đồng.</a:t>
            </a:r>
            <a:endParaRPr lang="en-US" sz="1600" dirty="0">
              <a:effectLst/>
              <a:latin typeface="Segoe UI" panose="020B0502040204020203" pitchFamily="34" charset="0"/>
              <a:ea typeface="Times New Roman" panose="02020603050405020304" pitchFamily="18" charset="0"/>
              <a:cs typeface="Segoe UI" panose="020B0502040204020203" pitchFamily="34" charset="0"/>
            </a:endParaRPr>
          </a:p>
          <a:p>
            <a:pPr marL="742950" marR="0" lvl="1" indent="-285750" algn="just">
              <a:spcBef>
                <a:spcPts val="0"/>
              </a:spcBef>
              <a:spcAft>
                <a:spcPts val="600"/>
              </a:spcAft>
              <a:buFont typeface="+mj-lt"/>
              <a:buAutoNum type="arabicPeriod"/>
              <a:tabLst>
                <a:tab pos="900430" algn="l"/>
              </a:tabLst>
            </a:pPr>
            <a:r>
              <a:rPr lang="vi-VN" sz="1600" dirty="0">
                <a:solidFill>
                  <a:srgbClr val="212121"/>
                </a:solidFill>
                <a:effectLst/>
                <a:latin typeface="Segoe UI" panose="020B0502040204020203" pitchFamily="34" charset="0"/>
                <a:ea typeface="Times New Roman" panose="02020603050405020304" pitchFamily="18" charset="0"/>
                <a:cs typeface="Segoe UI" panose="020B0502040204020203" pitchFamily="34" charset="0"/>
              </a:rPr>
              <a:t>Cho biết những xe máy (MAXM, TENXM) được mua trả góp trong tháng 8 năm 2020 có giá từ 50.000.000 đồng trở lên.</a:t>
            </a:r>
            <a:endParaRPr lang="en-US" sz="1600" dirty="0">
              <a:solidFill>
                <a:srgbClr val="212121"/>
              </a:solidFill>
              <a:effectLst/>
              <a:latin typeface="Segoe UI" panose="020B0502040204020203" pitchFamily="34" charset="0"/>
              <a:ea typeface="Times New Roman" panose="02020603050405020304" pitchFamily="18" charset="0"/>
              <a:cs typeface="Segoe UI" panose="020B0502040204020203" pitchFamily="34" charset="0"/>
            </a:endParaRPr>
          </a:p>
          <a:p>
            <a:pPr marL="742950" lvl="1" indent="-285750" algn="just">
              <a:spcAft>
                <a:spcPts val="600"/>
              </a:spcAft>
              <a:buFont typeface="+mj-lt"/>
              <a:buAutoNum type="arabicPeriod"/>
              <a:tabLst>
                <a:tab pos="900430" algn="l"/>
              </a:tabLst>
            </a:pPr>
            <a:r>
              <a:rPr lang="vi-VN" sz="1600" dirty="0">
                <a:solidFill>
                  <a:srgbClr val="212121"/>
                </a:solidFill>
                <a:latin typeface="Segoe UI" panose="020B0502040204020203" pitchFamily="34" charset="0"/>
                <a:cs typeface="Segoe UI" panose="020B0502040204020203" pitchFamily="34" charset="0"/>
              </a:rPr>
              <a:t>Cho biết loại hình trả góp (MALH, TENLH) chưa được khách hàng nào sử dụng.</a:t>
            </a:r>
            <a:endParaRPr lang="en-US" sz="1600" dirty="0">
              <a:effectLst/>
              <a:latin typeface="Segoe UI" panose="020B0502040204020203" pitchFamily="34" charset="0"/>
              <a:ea typeface="Times New Roman" panose="02020603050405020304" pitchFamily="18" charset="0"/>
              <a:cs typeface="Segoe UI" panose="020B0502040204020203" pitchFamily="34" charset="0"/>
            </a:endParaRPr>
          </a:p>
          <a:p>
            <a:pPr marL="742950" marR="0" lvl="1" indent="-285750" algn="just">
              <a:spcBef>
                <a:spcPts val="0"/>
              </a:spcBef>
              <a:spcAft>
                <a:spcPts val="600"/>
              </a:spcAft>
              <a:buFont typeface="+mj-lt"/>
              <a:buAutoNum type="arabicPeriod"/>
              <a:tabLst>
                <a:tab pos="900430" algn="l"/>
              </a:tabLst>
            </a:pPr>
            <a:r>
              <a:rPr lang="vi-VN" sz="1600" dirty="0">
                <a:solidFill>
                  <a:srgbClr val="212121"/>
                </a:solidFill>
                <a:effectLst/>
                <a:latin typeface="Segoe UI" panose="020B0502040204020203" pitchFamily="34" charset="0"/>
                <a:ea typeface="Times New Roman" panose="02020603050405020304" pitchFamily="18" charset="0"/>
                <a:cs typeface="Segoe UI" panose="020B0502040204020203" pitchFamily="34" charset="0"/>
              </a:rPr>
              <a:t>Cho biết thông tin xe máy (MAXM, TENXM) có giá trên 50.000.000 đồng và tên khách hàng (TENKH) mua trả góp xe máy đó nếu có.</a:t>
            </a:r>
            <a:endParaRPr lang="en-US" sz="1600" dirty="0">
              <a:effectLst/>
              <a:latin typeface="Segoe UI" panose="020B0502040204020203" pitchFamily="34" charset="0"/>
              <a:ea typeface="Times New Roman" panose="02020603050405020304" pitchFamily="18" charset="0"/>
              <a:cs typeface="Segoe UI" panose="020B0502040204020203" pitchFamily="34" charset="0"/>
            </a:endParaRPr>
          </a:p>
          <a:p>
            <a:pPr marL="742950" marR="0" lvl="1" indent="-285750" algn="just">
              <a:spcBef>
                <a:spcPts val="0"/>
              </a:spcBef>
              <a:spcAft>
                <a:spcPts val="600"/>
              </a:spcAft>
              <a:buFont typeface="+mj-lt"/>
              <a:buAutoNum type="arabicPeriod"/>
              <a:tabLst>
                <a:tab pos="900430" algn="l"/>
              </a:tabLst>
            </a:pPr>
            <a:r>
              <a:rPr lang="vi-VN" sz="1600" dirty="0">
                <a:solidFill>
                  <a:srgbClr val="212121"/>
                </a:solidFill>
                <a:effectLst/>
                <a:latin typeface="Segoe UI" panose="020B0502040204020203" pitchFamily="34" charset="0"/>
                <a:ea typeface="Times New Roman" panose="02020603050405020304" pitchFamily="18" charset="0"/>
                <a:cs typeface="Segoe UI" panose="020B0502040204020203" pitchFamily="34" charset="0"/>
              </a:rPr>
              <a:t>Khách hàng nào (MAKH) đã mua tất cả xe máy sản xuất năm 2019 sử dụng công nghệ ‘V-twin’.</a:t>
            </a:r>
            <a:endParaRPr lang="en-US" sz="1600" dirty="0">
              <a:effectLst/>
              <a:latin typeface="Segoe UI" panose="020B0502040204020203" pitchFamily="34" charset="0"/>
              <a:ea typeface="Times New Roman" panose="02020603050405020304" pitchFamily="18" charset="0"/>
              <a:cs typeface="Segoe UI" panose="020B0502040204020203" pitchFamily="34" charset="0"/>
            </a:endParaRPr>
          </a:p>
          <a:p>
            <a:pPr marL="742950" marR="0" lvl="1" indent="-285750" algn="just">
              <a:spcBef>
                <a:spcPts val="0"/>
              </a:spcBef>
              <a:spcAft>
                <a:spcPts val="600"/>
              </a:spcAft>
              <a:buFont typeface="+mj-lt"/>
              <a:buAutoNum type="arabicPeriod"/>
              <a:tabLst>
                <a:tab pos="900430" algn="l"/>
              </a:tabLst>
            </a:pPr>
            <a:r>
              <a:rPr lang="vi-VN" sz="1600" dirty="0">
                <a:solidFill>
                  <a:srgbClr val="212121"/>
                </a:solidFill>
                <a:effectLst/>
                <a:latin typeface="Segoe UI" panose="020B0502040204020203" pitchFamily="34" charset="0"/>
                <a:ea typeface="Times New Roman" panose="02020603050405020304" pitchFamily="18" charset="0"/>
                <a:cs typeface="Segoe UI" panose="020B0502040204020203" pitchFamily="34" charset="0"/>
              </a:rPr>
              <a:t>Cho biết mỗi loại hình trả góp có bao nhiêu khách hàng với tỉ lệ trả trước 20% tổng giá trị xe. Thông tin hiển thị gồm: mã loại hình trả góp, số lượng khách hàng.</a:t>
            </a:r>
            <a:endParaRPr lang="en-US" sz="1600" dirty="0">
              <a:solidFill>
                <a:srgbClr val="212121"/>
              </a:solidFill>
              <a:effectLst/>
              <a:latin typeface="Segoe UI" panose="020B0502040204020203" pitchFamily="34" charset="0"/>
              <a:ea typeface="Times New Roman" panose="02020603050405020304" pitchFamily="18" charset="0"/>
              <a:cs typeface="Segoe UI" panose="020B0502040204020203"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3"/>
          <p:cNvSpPr txBox="1">
            <a:spLocks noGrp="1"/>
          </p:cNvSpPr>
          <p:nvPr>
            <p:ph type="title"/>
          </p:nvPr>
        </p:nvSpPr>
        <p:spPr>
          <a:xfrm>
            <a:off x="635479" y="330621"/>
            <a:ext cx="10921042" cy="82531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1238F"/>
              </a:buClr>
              <a:buSzPts val="4000"/>
              <a:buFont typeface="Quattrocento Sans" panose="020B0502050000020003"/>
              <a:buNone/>
            </a:pP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Viết</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các</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biểu</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thức</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đại</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số</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quan</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hệ</a:t>
            </a:r>
            <a:endParaRPr dirty="0">
              <a:latin typeface="Segoe UI" panose="020B0502040204020203" pitchFamily="34" charset="0"/>
              <a:cs typeface="Segoe UI" panose="020B0502040204020203" pitchFamily="34" charset="0"/>
            </a:endParaRPr>
          </a:p>
        </p:txBody>
      </p:sp>
      <p:sp>
        <p:nvSpPr>
          <p:cNvPr id="123" name="Google Shape;123;p3"/>
          <p:cNvSpPr txBox="1">
            <a:spLocks noGrp="1"/>
          </p:cNvSpPr>
          <p:nvPr>
            <p:ph type="sldNum" idx="12"/>
          </p:nvPr>
        </p:nvSpPr>
        <p:spPr>
          <a:xfrm>
            <a:off x="4724400" y="6527379"/>
            <a:ext cx="2743200" cy="330621"/>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vi-VN" sz="1600" b="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fld>
            <a:endParaRPr sz="16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endParaRPr>
          </a:p>
        </p:txBody>
      </p:sp>
      <p:pic>
        <p:nvPicPr>
          <p:cNvPr id="124" name="Google Shape;124;p3"/>
          <p:cNvPicPr preferRelativeResize="0"/>
          <p:nvPr/>
        </p:nvPicPr>
        <p:blipFill rotWithShape="1">
          <a:blip r:embed="rId1"/>
          <a:srcRect/>
          <a:stretch>
            <a:fillRect/>
          </a:stretch>
        </p:blipFill>
        <p:spPr>
          <a:xfrm>
            <a:off x="9911750" y="4651893"/>
            <a:ext cx="1900257" cy="1869558"/>
          </a:xfrm>
          <a:prstGeom prst="rect">
            <a:avLst/>
          </a:prstGeom>
          <a:noFill/>
          <a:ln>
            <a:noFill/>
          </a:ln>
        </p:spPr>
      </p:pic>
      <p:sp>
        <p:nvSpPr>
          <p:cNvPr id="3" name="TextBox 2"/>
          <p:cNvSpPr txBox="1"/>
          <p:nvPr/>
        </p:nvSpPr>
        <p:spPr>
          <a:xfrm>
            <a:off x="209663" y="3148435"/>
            <a:ext cx="10750276" cy="646331"/>
          </a:xfrm>
          <a:prstGeom prst="rect">
            <a:avLst/>
          </a:prstGeom>
          <a:noFill/>
        </p:spPr>
        <p:txBody>
          <a:bodyPr wrap="square">
            <a:spAutoFit/>
          </a:bodyPr>
          <a:lstStyle/>
          <a:p>
            <a:pPr marL="457200" marR="0" lvl="1" algn="just">
              <a:spcBef>
                <a:spcPts val="0"/>
              </a:spcBef>
              <a:spcAft>
                <a:spcPts val="0"/>
              </a:spcAft>
              <a:tabLst>
                <a:tab pos="900430" algn="l"/>
              </a:tabLst>
            </a:pPr>
            <a:r>
              <a:rPr lang="en-US" sz="1800" b="1" dirty="0">
                <a:solidFill>
                  <a:srgbClr val="FF0000"/>
                </a:solidFill>
                <a:latin typeface="Segoe UI" panose="020B0502040204020203" pitchFamily="34" charset="0"/>
                <a:ea typeface="Times New Roman" panose="02020603050405020304" pitchFamily="18" charset="0"/>
                <a:cs typeface="Segoe UI" panose="020B0502040204020203" pitchFamily="34" charset="0"/>
              </a:rPr>
              <a:t>1. </a:t>
            </a:r>
            <a:r>
              <a:rPr lang="vi-VN" sz="1800" b="1" dirty="0">
                <a:solidFill>
                  <a:srgbClr val="FF0000"/>
                </a:solidFill>
                <a:effectLst/>
                <a:latin typeface="Segoe UI" panose="020B0502040204020203" pitchFamily="34" charset="0"/>
                <a:ea typeface="Times New Roman" panose="02020603050405020304" pitchFamily="18" charset="0"/>
                <a:cs typeface="Segoe UI" panose="020B0502040204020203" pitchFamily="34" charset="0"/>
              </a:rPr>
              <a:t>Liệt kê danh sách các xe máy (MAXM, TENXM) sản xuất trong năm 2020 có giá trên 40.000.000 đồng.</a:t>
            </a:r>
            <a:endParaRPr lang="en-US" sz="1800" b="1" dirty="0">
              <a:solidFill>
                <a:srgbClr val="FF0000"/>
              </a:solidFill>
              <a:effectLst/>
              <a:latin typeface="Segoe UI" panose="020B0502040204020203" pitchFamily="34" charset="0"/>
              <a:ea typeface="Times New Roman" panose="02020603050405020304" pitchFamily="18" charset="0"/>
              <a:cs typeface="Segoe UI" panose="020B0502040204020203" pitchFamily="34" charset="0"/>
            </a:endParaRPr>
          </a:p>
        </p:txBody>
      </p:sp>
      <p:sp>
        <p:nvSpPr>
          <p:cNvPr id="4" name="TextBox 3"/>
          <p:cNvSpPr txBox="1"/>
          <p:nvPr/>
        </p:nvSpPr>
        <p:spPr>
          <a:xfrm>
            <a:off x="209663" y="4247197"/>
            <a:ext cx="10599175" cy="646331"/>
          </a:xfrm>
          <a:prstGeom prst="rect">
            <a:avLst/>
          </a:prstGeom>
          <a:noFill/>
        </p:spPr>
        <p:txBody>
          <a:bodyPr wrap="square">
            <a:spAutoFit/>
          </a:bodyPr>
          <a:lstStyle/>
          <a:p>
            <a:pPr marL="457200" marR="0" lvl="1" algn="just">
              <a:spcBef>
                <a:spcPts val="0"/>
              </a:spcBef>
              <a:spcAft>
                <a:spcPts val="0"/>
              </a:spcAft>
              <a:tabLst>
                <a:tab pos="900430" algn="l"/>
              </a:tabLst>
            </a:pPr>
            <a:r>
              <a:rPr lang="en-US" sz="1800" b="1" dirty="0">
                <a:solidFill>
                  <a:srgbClr val="FF0000"/>
                </a:solidFill>
                <a:effectLst/>
                <a:latin typeface="Segoe UI" panose="020B0502040204020203" pitchFamily="34" charset="0"/>
                <a:ea typeface="Times New Roman" panose="02020603050405020304" pitchFamily="18" charset="0"/>
                <a:cs typeface="Segoe UI" panose="020B0502040204020203" pitchFamily="34" charset="0"/>
              </a:rPr>
              <a:t>2. </a:t>
            </a:r>
            <a:r>
              <a:rPr lang="vi-VN" sz="1800" b="1" dirty="0">
                <a:solidFill>
                  <a:srgbClr val="FF0000"/>
                </a:solidFill>
                <a:effectLst/>
                <a:latin typeface="Segoe UI" panose="020B0502040204020203" pitchFamily="34" charset="0"/>
                <a:ea typeface="Times New Roman" panose="02020603050405020304" pitchFamily="18" charset="0"/>
                <a:cs typeface="Segoe UI" panose="020B0502040204020203" pitchFamily="34" charset="0"/>
              </a:rPr>
              <a:t>Cho biết những xe máy (MAXM, TENXM) được mua trả góp trong tháng 8 năm 2020 có giá từ 50.000.000 đồng trở lên.</a:t>
            </a:r>
            <a:endParaRPr lang="en-US" sz="1800" b="1" dirty="0">
              <a:solidFill>
                <a:srgbClr val="FF0000"/>
              </a:solidFill>
              <a:effectLst/>
              <a:latin typeface="Segoe UI" panose="020B0502040204020203" pitchFamily="34" charset="0"/>
              <a:ea typeface="Times New Roman" panose="02020603050405020304" pitchFamily="18" charset="0"/>
              <a:cs typeface="Segoe UI" panose="020B0502040204020203" pitchFamily="34" charset="0"/>
            </a:endParaRPr>
          </a:p>
        </p:txBody>
      </p:sp>
      <mc:AlternateContent xmlns:mc="http://schemas.openxmlformats.org/markup-compatibility/2006">
        <mc:Choice xmlns:a14="http://schemas.microsoft.com/office/drawing/2010/main" Requires="a14">
          <p:sp>
            <p:nvSpPr>
              <p:cNvPr id="7" name="TextBox 6"/>
              <p:cNvSpPr txBox="1"/>
              <p:nvPr/>
            </p:nvSpPr>
            <p:spPr>
              <a:xfrm>
                <a:off x="671779" y="3746210"/>
                <a:ext cx="6096000" cy="413511"/>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en-US" sz="2000" i="1" smtClean="0">
                              <a:solidFill>
                                <a:srgbClr val="836967"/>
                              </a:solidFill>
                              <a:latin typeface="Cambria Math" panose="02040503050406030204" pitchFamily="18" charset="0"/>
                            </a:rPr>
                          </m:ctrlPr>
                        </m:sSubPr>
                        <m:e>
                          <m:r>
                            <a:rPr lang="en-US" sz="2000" i="1">
                              <a:latin typeface="Cambria Math" panose="02040503050406030204" pitchFamily="18" charset="0"/>
                            </a:rPr>
                            <m:t>𝜋</m:t>
                          </m:r>
                        </m:e>
                        <m:sub>
                          <m:r>
                            <a:rPr lang="en-US" sz="2000" i="1">
                              <a:latin typeface="Cambria Math" panose="02040503050406030204" pitchFamily="18" charset="0"/>
                            </a:rPr>
                            <m:t>𝑀𝐴𝑋𝑀</m:t>
                          </m:r>
                          <m:r>
                            <a:rPr lang="en-US" sz="2000" i="0">
                              <a:latin typeface="Cambria Math" panose="02040503050406030204" pitchFamily="18" charset="0"/>
                            </a:rPr>
                            <m:t>,</m:t>
                          </m:r>
                          <m:r>
                            <a:rPr lang="en-US" sz="2000" i="1">
                              <a:latin typeface="Cambria Math" panose="02040503050406030204" pitchFamily="18" charset="0"/>
                            </a:rPr>
                            <m:t>𝑇𝐸𝑁𝑋𝑀</m:t>
                          </m:r>
                        </m:sub>
                      </m:sSub>
                      <m:r>
                        <a:rPr lang="en-US" sz="2000" i="0">
                          <a:latin typeface="Cambria Math" panose="02040503050406030204" pitchFamily="18" charset="0"/>
                        </a:rPr>
                        <m:t> </m:t>
                      </m:r>
                      <m:r>
                        <a:rPr lang="en-US" sz="2000" b="0" i="1" smtClean="0">
                          <a:latin typeface="Cambria Math" panose="02040503050406030204" pitchFamily="18" charset="0"/>
                        </a:rPr>
                        <m:t>(</m:t>
                      </m:r>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𝜎</m:t>
                          </m:r>
                        </m:e>
                        <m:sub>
                          <m:r>
                            <a:rPr lang="en-US" sz="2000" i="1">
                              <a:latin typeface="Cambria Math" panose="02040503050406030204" pitchFamily="18" charset="0"/>
                            </a:rPr>
                            <m:t>𝑁𝐴𝑀𝑆𝑋</m:t>
                          </m:r>
                          <m:sSup>
                            <m:sSupPr>
                              <m:ctrlPr>
                                <a:rPr lang="en-US" sz="2000" i="1">
                                  <a:solidFill>
                                    <a:srgbClr val="836967"/>
                                  </a:solidFill>
                                  <a:latin typeface="Cambria Math" panose="02040503050406030204" pitchFamily="18" charset="0"/>
                                </a:rPr>
                              </m:ctrlPr>
                            </m:sSupPr>
                            <m:e>
                              <m:r>
                                <a:rPr lang="en-US" sz="2000" i="0">
                                  <a:latin typeface="Cambria Math" panose="02040503050406030204" pitchFamily="18" charset="0"/>
                                </a:rPr>
                                <m:t>=</m:t>
                              </m:r>
                            </m:e>
                            <m:sup>
                              <m:r>
                                <a:rPr lang="en-US" sz="2000" i="0">
                                  <a:latin typeface="Cambria Math" panose="02040503050406030204" pitchFamily="18" charset="0"/>
                                </a:rPr>
                                <m:t>′</m:t>
                              </m:r>
                            </m:sup>
                          </m:sSup>
                          <m:sSup>
                            <m:sSupPr>
                              <m:ctrlPr>
                                <a:rPr lang="en-US" sz="2000" i="1">
                                  <a:solidFill>
                                    <a:srgbClr val="836967"/>
                                  </a:solidFill>
                                  <a:latin typeface="Cambria Math" panose="02040503050406030204" pitchFamily="18" charset="0"/>
                                </a:rPr>
                              </m:ctrlPr>
                            </m:sSupPr>
                            <m:e>
                              <m:r>
                                <a:rPr lang="en-US" sz="2000" i="0">
                                  <a:latin typeface="Cambria Math" panose="02040503050406030204" pitchFamily="18" charset="0"/>
                                </a:rPr>
                                <m:t>2020</m:t>
                              </m:r>
                            </m:e>
                            <m:sup>
                              <m:r>
                                <a:rPr lang="en-US" sz="2000" i="0">
                                  <a:latin typeface="Cambria Math" panose="02040503050406030204" pitchFamily="18" charset="0"/>
                                </a:rPr>
                                <m:t>′</m:t>
                              </m:r>
                            </m:sup>
                          </m:sSup>
                          <m:r>
                            <a:rPr lang="en-US" sz="2000" i="0">
                              <a:latin typeface="Cambria Math" panose="02040503050406030204" pitchFamily="18" charset="0"/>
                            </a:rPr>
                            <m:t> ∧ </m:t>
                          </m:r>
                          <m:r>
                            <a:rPr lang="en-US" sz="2000" i="1">
                              <a:latin typeface="Cambria Math" panose="02040503050406030204" pitchFamily="18" charset="0"/>
                            </a:rPr>
                            <m:t>𝐺𝐼𝐴</m:t>
                          </m:r>
                          <m:r>
                            <a:rPr lang="en-US" sz="2000" b="0" i="1" smtClean="0">
                              <a:latin typeface="Cambria Math" panose="02040503050406030204" pitchFamily="18" charset="0"/>
                            </a:rPr>
                            <m:t>&gt;</m:t>
                          </m:r>
                          <m:r>
                            <a:rPr lang="en-US" sz="2000" b="0" i="1" smtClean="0">
                              <a:latin typeface="Cambria Math" panose="02040503050406030204" pitchFamily="18" charset="0"/>
                            </a:rPr>
                            <m:t>40000000</m:t>
                          </m:r>
                        </m:sub>
                      </m:sSub>
                      <m:r>
                        <a:rPr lang="en-US" sz="2000" i="0">
                          <a:latin typeface="Cambria Math" panose="02040503050406030204" pitchFamily="18" charset="0"/>
                        </a:rPr>
                        <m:t> </m:t>
                      </m:r>
                      <m:d>
                        <m:dPr>
                          <m:ctrlPr>
                            <a:rPr lang="en-US" sz="2000" i="1">
                              <a:latin typeface="Cambria Math" panose="02040503050406030204" pitchFamily="18" charset="0"/>
                            </a:rPr>
                          </m:ctrlPr>
                        </m:dPr>
                        <m:e>
                          <m:r>
                            <a:rPr lang="en-US" sz="2000" i="1">
                              <a:latin typeface="Cambria Math" panose="02040503050406030204" pitchFamily="18" charset="0"/>
                            </a:rPr>
                            <m:t>𝑋𝐸𝑀𝐴𝑌</m:t>
                          </m:r>
                        </m:e>
                      </m:d>
                      <m:r>
                        <a:rPr lang="en-US" sz="2000" b="0" i="1" smtClean="0">
                          <a:latin typeface="Cambria Math" panose="02040503050406030204" pitchFamily="18" charset="0"/>
                        </a:rPr>
                        <m:t>)</m:t>
                      </m:r>
                    </m:oMath>
                  </m:oMathPara>
                </a14:m>
                <a:endParaRPr lang="en-US" sz="2000" dirty="0"/>
              </a:p>
            </p:txBody>
          </p:sp>
        </mc:Choice>
        <mc:Fallback>
          <p:sp>
            <p:nvSpPr>
              <p:cNvPr id="7" name="TextBox 6"/>
              <p:cNvSpPr txBox="1">
                <a:spLocks noRot="1" noChangeAspect="1" noMove="1" noResize="1" noEditPoints="1" noAdjustHandles="1" noChangeArrowheads="1" noChangeShapeType="1" noTextEdit="1"/>
              </p:cNvSpPr>
              <p:nvPr/>
            </p:nvSpPr>
            <p:spPr>
              <a:xfrm>
                <a:off x="671779" y="3746210"/>
                <a:ext cx="6096000" cy="413511"/>
              </a:xfrm>
              <a:prstGeom prst="rect">
                <a:avLst/>
              </a:prstGeom>
              <a:blipFill rotWithShape="1">
                <a:blip r:embed="rId2"/>
                <a:stretch>
                  <a:fillRect l="-10" t="-83" r="10" b="114"/>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629265" y="4981004"/>
                <a:ext cx="10599174" cy="424283"/>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en-US" sz="2000" i="1" smtClean="0">
                              <a:solidFill>
                                <a:srgbClr val="836967"/>
                              </a:solidFill>
                              <a:latin typeface="Cambria Math" panose="02040503050406030204" pitchFamily="18" charset="0"/>
                            </a:rPr>
                          </m:ctrlPr>
                        </m:sSubPr>
                        <m:e>
                          <m:r>
                            <a:rPr lang="en-US" sz="2000" i="1">
                              <a:latin typeface="Cambria Math" panose="02040503050406030204" pitchFamily="18" charset="0"/>
                            </a:rPr>
                            <m:t>𝜋</m:t>
                          </m:r>
                        </m:e>
                        <m:sub>
                          <m:r>
                            <a:rPr lang="en-US" sz="2000" i="1">
                              <a:latin typeface="Cambria Math" panose="02040503050406030204" pitchFamily="18" charset="0"/>
                            </a:rPr>
                            <m:t>𝑀𝐴𝑋𝑀</m:t>
                          </m:r>
                          <m:r>
                            <a:rPr lang="en-US" sz="2000" i="0">
                              <a:latin typeface="Cambria Math" panose="02040503050406030204" pitchFamily="18" charset="0"/>
                            </a:rPr>
                            <m:t>,</m:t>
                          </m:r>
                          <m:r>
                            <a:rPr lang="en-US" sz="2000" i="1">
                              <a:latin typeface="Cambria Math" panose="02040503050406030204" pitchFamily="18" charset="0"/>
                            </a:rPr>
                            <m:t>𝑇𝐸𝑁𝑋𝑀</m:t>
                          </m:r>
                        </m:sub>
                      </m:sSub>
                      <m:r>
                        <a:rPr lang="en-US" sz="2000" i="0">
                          <a:latin typeface="Cambria Math" panose="02040503050406030204" pitchFamily="18" charset="0"/>
                        </a:rPr>
                        <m:t> </m:t>
                      </m:r>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𝜎</m:t>
                          </m:r>
                        </m:e>
                        <m:sub>
                          <m:r>
                            <a:rPr lang="en-US" sz="2000" i="1">
                              <a:latin typeface="Cambria Math" panose="02040503050406030204" pitchFamily="18" charset="0"/>
                            </a:rPr>
                            <m:t>𝑦𝑒𝑎𝑟</m:t>
                          </m:r>
                          <m:d>
                            <m:dPr>
                              <m:ctrlPr>
                                <a:rPr lang="en-US" sz="2000" i="1">
                                  <a:solidFill>
                                    <a:srgbClr val="836967"/>
                                  </a:solidFill>
                                  <a:latin typeface="Cambria Math" panose="02040503050406030204" pitchFamily="18" charset="0"/>
                                </a:rPr>
                              </m:ctrlPr>
                            </m:dPr>
                            <m:e>
                              <m:r>
                                <a:rPr lang="en-US" sz="2000" i="1">
                                  <a:latin typeface="Cambria Math" panose="02040503050406030204" pitchFamily="18" charset="0"/>
                                </a:rPr>
                                <m:t>𝑁𝐺𝐴𝑌𝑀𝑈𝐴</m:t>
                              </m:r>
                            </m:e>
                          </m:d>
                          <m:r>
                            <a:rPr lang="en-US" sz="2000" i="0">
                              <a:latin typeface="Cambria Math" panose="02040503050406030204" pitchFamily="18" charset="0"/>
                            </a:rPr>
                            <m:t>=</m:t>
                          </m:r>
                          <m:r>
                            <a:rPr lang="en-US" sz="2000" i="0">
                              <a:latin typeface="Cambria Math" panose="02040503050406030204" pitchFamily="18" charset="0"/>
                            </a:rPr>
                            <m:t>2020</m:t>
                          </m:r>
                          <m:r>
                            <a:rPr lang="en-US" sz="2000" i="0">
                              <a:latin typeface="Cambria Math" panose="02040503050406030204" pitchFamily="18" charset="0"/>
                            </a:rPr>
                            <m:t> ∧ </m:t>
                          </m:r>
                          <m:r>
                            <a:rPr lang="en-US" sz="2000" i="1">
                              <a:latin typeface="Cambria Math" panose="02040503050406030204" pitchFamily="18" charset="0"/>
                            </a:rPr>
                            <m:t>𝑚𝑜𝑛𝑡ℎ</m:t>
                          </m:r>
                          <m:d>
                            <m:dPr>
                              <m:ctrlPr>
                                <a:rPr lang="en-US" sz="2000" i="1">
                                  <a:solidFill>
                                    <a:srgbClr val="836967"/>
                                  </a:solidFill>
                                  <a:latin typeface="Cambria Math" panose="02040503050406030204" pitchFamily="18" charset="0"/>
                                </a:rPr>
                              </m:ctrlPr>
                            </m:dPr>
                            <m:e>
                              <m:r>
                                <a:rPr lang="en-US" sz="2000" i="1">
                                  <a:latin typeface="Cambria Math" panose="02040503050406030204" pitchFamily="18" charset="0"/>
                                </a:rPr>
                                <m:t>𝑁𝐺𝐴𝑌𝑀𝑈𝐴</m:t>
                              </m:r>
                            </m:e>
                          </m:d>
                          <m:r>
                            <a:rPr lang="en-US" sz="2000" i="0">
                              <a:latin typeface="Cambria Math" panose="02040503050406030204" pitchFamily="18" charset="0"/>
                            </a:rPr>
                            <m:t>=</m:t>
                          </m:r>
                          <m:r>
                            <a:rPr lang="en-US" sz="2000" i="0">
                              <a:latin typeface="Cambria Math" panose="02040503050406030204" pitchFamily="18" charset="0"/>
                            </a:rPr>
                            <m:t>8</m:t>
                          </m:r>
                          <m:r>
                            <a:rPr lang="en-US" sz="2000" i="0">
                              <a:latin typeface="Cambria Math" panose="02040503050406030204" pitchFamily="18" charset="0"/>
                            </a:rPr>
                            <m:t>  ∧ </m:t>
                          </m:r>
                          <m:r>
                            <a:rPr lang="en-US" sz="2000" i="1">
                              <a:latin typeface="Cambria Math" panose="02040503050406030204" pitchFamily="18" charset="0"/>
                            </a:rPr>
                            <m:t>𝐺𝐼𝐴</m:t>
                          </m:r>
                          <m:r>
                            <a:rPr lang="en-US" sz="2000" i="0">
                              <a:latin typeface="Cambria Math" panose="02040503050406030204" pitchFamily="18" charset="0"/>
                            </a:rPr>
                            <m:t> ≥ </m:t>
                          </m:r>
                          <m:r>
                            <a:rPr lang="en-US" sz="2000" i="0">
                              <a:latin typeface="Cambria Math" panose="02040503050406030204" pitchFamily="18" charset="0"/>
                            </a:rPr>
                            <m:t>50000000</m:t>
                          </m:r>
                        </m:sub>
                      </m:sSub>
                      <m:r>
                        <a:rPr lang="en-US" sz="2000" i="0">
                          <a:latin typeface="Cambria Math" panose="02040503050406030204" pitchFamily="18" charset="0"/>
                        </a:rPr>
                        <m:t> </m:t>
                      </m:r>
                      <m:d>
                        <m:dPr>
                          <m:ctrlPr>
                            <a:rPr lang="en-US" sz="2000" i="1">
                              <a:latin typeface="Cambria Math" panose="02040503050406030204" pitchFamily="18" charset="0"/>
                            </a:rPr>
                          </m:ctrlPr>
                        </m:dPr>
                        <m:e>
                          <m:r>
                            <a:rPr lang="en-US" sz="2000" i="1">
                              <a:latin typeface="Cambria Math" panose="02040503050406030204" pitchFamily="18" charset="0"/>
                            </a:rPr>
                            <m:t>𝑋𝐸𝑀𝐴𝑌</m:t>
                          </m:r>
                          <m:sSub>
                            <m:sSubPr>
                              <m:ctrlPr>
                                <a:rPr lang="en-US" sz="2000" i="1">
                                  <a:solidFill>
                                    <a:srgbClr val="836967"/>
                                  </a:solidFill>
                                  <a:latin typeface="Cambria Math" panose="02040503050406030204" pitchFamily="18" charset="0"/>
                                </a:rPr>
                              </m:ctrlPr>
                            </m:sSubPr>
                            <m:e>
                              <m:r>
                                <a:rPr lang="en-US" sz="2000" i="0">
                                  <a:latin typeface="Cambria Math" panose="02040503050406030204" pitchFamily="18" charset="0"/>
                                </a:rPr>
                                <m:t>⋈</m:t>
                              </m:r>
                            </m:e>
                            <m:sub>
                              <m:r>
                                <a:rPr lang="en-US" sz="2000" i="1">
                                  <a:latin typeface="Cambria Math" panose="02040503050406030204" pitchFamily="18" charset="0"/>
                                </a:rPr>
                                <m:t>𝑀𝐴𝑋𝑀</m:t>
                              </m:r>
                            </m:sub>
                          </m:sSub>
                          <m:r>
                            <a:rPr lang="en-US" sz="2000" i="1">
                              <a:latin typeface="Cambria Math" panose="02040503050406030204" pitchFamily="18" charset="0"/>
                            </a:rPr>
                            <m:t>𝑇𝑅𝐴𝐺𝑂𝑃</m:t>
                          </m:r>
                        </m:e>
                      </m:d>
                    </m:oMath>
                  </m:oMathPara>
                </a14:m>
                <a:endParaRPr lang="en-US" sz="2000" dirty="0"/>
              </a:p>
            </p:txBody>
          </p:sp>
        </mc:Choice>
        <mc:Fallback>
          <p:sp>
            <p:nvSpPr>
              <p:cNvPr id="10" name="TextBox 9"/>
              <p:cNvSpPr txBox="1">
                <a:spLocks noRot="1" noChangeAspect="1" noMove="1" noResize="1" noEditPoints="1" noAdjustHandles="1" noChangeArrowheads="1" noChangeShapeType="1" noTextEdit="1"/>
              </p:cNvSpPr>
              <p:nvPr/>
            </p:nvSpPr>
            <p:spPr>
              <a:xfrm>
                <a:off x="629265" y="4981004"/>
                <a:ext cx="10599174" cy="424283"/>
              </a:xfrm>
              <a:prstGeom prst="rect">
                <a:avLst/>
              </a:prstGeom>
              <a:blipFill rotWithShape="1">
                <a:blip r:embed="rId3"/>
                <a:stretch>
                  <a:fillRect l="-6" t="-15" r="3" b="39"/>
                </a:stretch>
              </a:blipFill>
            </p:spPr>
            <p:txBody>
              <a:bodyPr/>
              <a:lstStyle/>
              <a:p>
                <a:r>
                  <a:rPr lang="en-US" altLang="en-US">
                    <a:noFill/>
                  </a:rPr>
                  <a:t> </a:t>
                </a:r>
              </a:p>
            </p:txBody>
          </p:sp>
        </mc:Fallback>
      </mc:AlternateContent>
      <p:sp>
        <p:nvSpPr>
          <p:cNvPr id="2" name="TextBox 1"/>
          <p:cNvSpPr txBox="1"/>
          <p:nvPr/>
        </p:nvSpPr>
        <p:spPr>
          <a:xfrm>
            <a:off x="747252" y="1060281"/>
            <a:ext cx="10481187" cy="2015936"/>
          </a:xfrm>
          <a:prstGeom prst="rect">
            <a:avLst/>
          </a:prstGeom>
          <a:noFill/>
          <a:ln w="19050">
            <a:solidFill>
              <a:srgbClr val="00B0F0"/>
            </a:solidFill>
          </a:ln>
        </p:spPr>
        <p:txBody>
          <a:bodyPr wrap="square">
            <a:spAutoFit/>
          </a:bodyPr>
          <a:lstStyle/>
          <a:p>
            <a:pPr marL="180340" algn="just">
              <a:spcAft>
                <a:spcPts val="600"/>
              </a:spcAft>
            </a:pPr>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BÀI TẬP 6:</a:t>
            </a:r>
            <a:r>
              <a:rPr lang="en-US" sz="2000" dirty="0">
                <a:latin typeface="Segoe UI" panose="020B0502040204020203" pitchFamily="34" charset="0"/>
                <a:cs typeface="Segoe UI" panose="020B0502040204020203" pitchFamily="34" charset="0"/>
              </a:rPr>
              <a:t> </a:t>
            </a:r>
            <a:r>
              <a:rPr lang="vi-VN"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Cho lược đồ cơ sở dữ liệu quan hệ “</a:t>
            </a:r>
            <a:r>
              <a:rPr lang="en-US" sz="2000" b="1" dirty="0" err="1">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Quản</a:t>
            </a:r>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en-US" sz="2000" b="1" dirty="0" err="1">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lý</a:t>
            </a:r>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en-US" sz="2000" b="1" dirty="0" err="1">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bán</a:t>
            </a:r>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en-US" sz="2000" b="1" dirty="0" err="1">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xe</a:t>
            </a:r>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en-US" sz="2000" b="1" dirty="0" err="1">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máy</a:t>
            </a:r>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en-US" sz="2000" b="1" dirty="0" err="1">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trả</a:t>
            </a:r>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en-US" sz="2000" b="1" dirty="0" err="1">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góp</a:t>
            </a:r>
            <a:r>
              <a:rPr lang="vi-VN"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en-US" sz="2000" b="1" dirty="0" err="1">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như</a:t>
            </a:r>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vi-VN"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sau: </a:t>
            </a:r>
            <a:endParaRPr lang="en-US" sz="2000" b="1" dirty="0">
              <a:effectLst/>
              <a:latin typeface="Segoe UI" panose="020B0502040204020203" pitchFamily="34" charset="0"/>
              <a:ea typeface="Times New Roman" panose="02020603050405020304" pitchFamily="18" charset="0"/>
              <a:cs typeface="Segoe UI" panose="020B0502040204020203" pitchFamily="34" charset="0"/>
            </a:endParaRPr>
          </a:p>
          <a:p>
            <a:pPr marL="180340" marR="0" algn="just">
              <a:spcBef>
                <a:spcPts val="0"/>
              </a:spcBef>
              <a:spcAft>
                <a:spcPts val="0"/>
              </a:spcAft>
            </a:pPr>
            <a:r>
              <a:rPr lang="vi-VN" sz="2000" b="1" dirty="0">
                <a:effectLst/>
                <a:latin typeface="Segoe UI" panose="020B0502040204020203" pitchFamily="34" charset="0"/>
                <a:ea typeface="Times New Roman" panose="02020603050405020304" pitchFamily="18" charset="0"/>
                <a:cs typeface="Segoe UI" panose="020B0502040204020203" pitchFamily="34" charset="0"/>
              </a:rPr>
              <a:t>KHACHHANG (</a:t>
            </a:r>
            <a:r>
              <a:rPr lang="vi-VN" sz="2000" b="1" u="sng" dirty="0">
                <a:effectLst/>
                <a:latin typeface="Segoe UI" panose="020B0502040204020203" pitchFamily="34" charset="0"/>
                <a:ea typeface="Times New Roman" panose="02020603050405020304" pitchFamily="18" charset="0"/>
                <a:cs typeface="Segoe UI" panose="020B0502040204020203" pitchFamily="34" charset="0"/>
              </a:rPr>
              <a:t>MAKH</a:t>
            </a:r>
            <a:r>
              <a:rPr lang="vi-VN" sz="2000" b="1" dirty="0">
                <a:effectLst/>
                <a:latin typeface="Segoe UI" panose="020B0502040204020203" pitchFamily="34" charset="0"/>
                <a:ea typeface="Times New Roman" panose="02020603050405020304" pitchFamily="18" charset="0"/>
                <a:cs typeface="Segoe UI" panose="020B0502040204020203" pitchFamily="34" charset="0"/>
              </a:rPr>
              <a:t>, TENKH, NGAYSINH, DIACHI, CMND)</a:t>
            </a:r>
            <a:endParaRPr lang="en-US" sz="2000" dirty="0">
              <a:effectLst/>
              <a:latin typeface="Segoe UI" panose="020B0502040204020203" pitchFamily="34" charset="0"/>
              <a:ea typeface="Times New Roman" panose="02020603050405020304" pitchFamily="18" charset="0"/>
              <a:cs typeface="Segoe UI" panose="020B0502040204020203" pitchFamily="34" charset="0"/>
            </a:endParaRPr>
          </a:p>
          <a:p>
            <a:pPr marL="180340" marR="0" algn="just">
              <a:spcBef>
                <a:spcPts val="0"/>
              </a:spcBef>
              <a:spcAft>
                <a:spcPts val="0"/>
              </a:spcAft>
            </a:pPr>
            <a:r>
              <a:rPr lang="vi-VN" sz="2000" b="1" dirty="0">
                <a:effectLst/>
                <a:latin typeface="Segoe UI" panose="020B0502040204020203" pitchFamily="34" charset="0"/>
                <a:ea typeface="Times New Roman" panose="02020603050405020304" pitchFamily="18" charset="0"/>
                <a:cs typeface="Segoe UI" panose="020B0502040204020203" pitchFamily="34" charset="0"/>
              </a:rPr>
              <a:t>LOAIXE (</a:t>
            </a:r>
            <a:r>
              <a:rPr lang="vi-VN" sz="2000" b="1" u="sng" dirty="0">
                <a:effectLst/>
                <a:latin typeface="Segoe UI" panose="020B0502040204020203" pitchFamily="34" charset="0"/>
                <a:ea typeface="Times New Roman" panose="02020603050405020304" pitchFamily="18" charset="0"/>
                <a:cs typeface="Segoe UI" panose="020B0502040204020203" pitchFamily="34" charset="0"/>
              </a:rPr>
              <a:t>MALX</a:t>
            </a:r>
            <a:r>
              <a:rPr lang="vi-VN" sz="2000" b="1" dirty="0">
                <a:effectLst/>
                <a:latin typeface="Segoe UI" panose="020B0502040204020203" pitchFamily="34" charset="0"/>
                <a:ea typeface="Times New Roman" panose="02020603050405020304" pitchFamily="18" charset="0"/>
                <a:cs typeface="Segoe UI" panose="020B0502040204020203" pitchFamily="34" charset="0"/>
              </a:rPr>
              <a:t>, TENLX, CONGNGHE</a:t>
            </a:r>
            <a:r>
              <a:rPr lang="en-US" sz="2000" b="1" dirty="0">
                <a:effectLst/>
                <a:latin typeface="Segoe UI" panose="020B0502040204020203" pitchFamily="34" charset="0"/>
                <a:ea typeface="Times New Roman" panose="02020603050405020304" pitchFamily="18" charset="0"/>
                <a:cs typeface="Segoe UI" panose="020B0502040204020203" pitchFamily="34" charset="0"/>
              </a:rPr>
              <a:t>)</a:t>
            </a:r>
            <a:endParaRPr lang="en-US" sz="2000" dirty="0">
              <a:effectLst/>
              <a:latin typeface="Segoe UI" panose="020B0502040204020203" pitchFamily="34" charset="0"/>
              <a:ea typeface="Times New Roman" panose="02020603050405020304" pitchFamily="18" charset="0"/>
              <a:cs typeface="Segoe UI" panose="020B0502040204020203" pitchFamily="34" charset="0"/>
            </a:endParaRPr>
          </a:p>
          <a:p>
            <a:pPr marL="180340" marR="0" algn="just">
              <a:spcBef>
                <a:spcPts val="0"/>
              </a:spcBef>
              <a:spcAft>
                <a:spcPts val="0"/>
              </a:spcAft>
            </a:pPr>
            <a:r>
              <a:rPr lang="vi-VN" sz="2000" b="1" dirty="0">
                <a:effectLst/>
                <a:latin typeface="Segoe UI" panose="020B0502040204020203" pitchFamily="34" charset="0"/>
                <a:ea typeface="Times New Roman" panose="02020603050405020304" pitchFamily="18" charset="0"/>
                <a:cs typeface="Segoe UI" panose="020B0502040204020203" pitchFamily="34" charset="0"/>
              </a:rPr>
              <a:t>XEMAY (</a:t>
            </a:r>
            <a:r>
              <a:rPr lang="vi-VN" sz="2000" b="1" u="sng" dirty="0">
                <a:effectLst/>
                <a:latin typeface="Segoe UI" panose="020B0502040204020203" pitchFamily="34" charset="0"/>
                <a:ea typeface="Times New Roman" panose="02020603050405020304" pitchFamily="18" charset="0"/>
                <a:cs typeface="Segoe UI" panose="020B0502040204020203" pitchFamily="34" charset="0"/>
              </a:rPr>
              <a:t>MAXM</a:t>
            </a:r>
            <a:r>
              <a:rPr lang="vi-VN" sz="2000" b="1" dirty="0">
                <a:effectLst/>
                <a:latin typeface="Segoe UI" panose="020B0502040204020203" pitchFamily="34" charset="0"/>
                <a:ea typeface="Times New Roman" panose="02020603050405020304" pitchFamily="18" charset="0"/>
                <a:cs typeface="Segoe UI" panose="020B0502040204020203" pitchFamily="34" charset="0"/>
              </a:rPr>
              <a:t>, TENXM, MALX, NAMSX, TRONGLUONG, GIA)</a:t>
            </a:r>
            <a:endParaRPr lang="en-US" sz="2000" dirty="0">
              <a:effectLst/>
              <a:latin typeface="Segoe UI" panose="020B0502040204020203" pitchFamily="34" charset="0"/>
              <a:ea typeface="Times New Roman" panose="02020603050405020304" pitchFamily="18" charset="0"/>
              <a:cs typeface="Segoe UI" panose="020B0502040204020203" pitchFamily="34" charset="0"/>
            </a:endParaRPr>
          </a:p>
          <a:p>
            <a:pPr marL="180340" marR="0" algn="just">
              <a:spcBef>
                <a:spcPts val="0"/>
              </a:spcBef>
              <a:spcAft>
                <a:spcPts val="0"/>
              </a:spcAft>
            </a:pPr>
            <a:r>
              <a:rPr lang="vi-VN" sz="2000" b="1" dirty="0">
                <a:effectLst/>
                <a:latin typeface="Segoe UI" panose="020B0502040204020203" pitchFamily="34" charset="0"/>
                <a:ea typeface="Times New Roman" panose="02020603050405020304" pitchFamily="18" charset="0"/>
                <a:cs typeface="Segoe UI" panose="020B0502040204020203" pitchFamily="34" charset="0"/>
              </a:rPr>
              <a:t>LOAIHINHTG (</a:t>
            </a:r>
            <a:r>
              <a:rPr lang="vi-VN" sz="2000" b="1" u="sng" dirty="0">
                <a:effectLst/>
                <a:latin typeface="Segoe UI" panose="020B0502040204020203" pitchFamily="34" charset="0"/>
                <a:ea typeface="Times New Roman" panose="02020603050405020304" pitchFamily="18" charset="0"/>
                <a:cs typeface="Segoe UI" panose="020B0502040204020203" pitchFamily="34" charset="0"/>
              </a:rPr>
              <a:t>MALH</a:t>
            </a:r>
            <a:r>
              <a:rPr lang="vi-VN" sz="2000" b="1" dirty="0">
                <a:effectLst/>
                <a:latin typeface="Segoe UI" panose="020B0502040204020203" pitchFamily="34" charset="0"/>
                <a:ea typeface="Times New Roman" panose="02020603050405020304" pitchFamily="18" charset="0"/>
                <a:cs typeface="Segoe UI" panose="020B0502040204020203" pitchFamily="34" charset="0"/>
              </a:rPr>
              <a:t>, TENLH, PHANTRAMTT, KYHAN, LAISUAT, PHITHUHO) </a:t>
            </a:r>
            <a:endParaRPr lang="en-US" sz="2000" dirty="0">
              <a:effectLst/>
              <a:latin typeface="Segoe UI" panose="020B0502040204020203" pitchFamily="34" charset="0"/>
              <a:ea typeface="Times New Roman" panose="02020603050405020304" pitchFamily="18" charset="0"/>
              <a:cs typeface="Segoe UI" panose="020B0502040204020203" pitchFamily="34" charset="0"/>
            </a:endParaRPr>
          </a:p>
          <a:p>
            <a:pPr marL="180340" marR="0" algn="just">
              <a:spcBef>
                <a:spcPts val="0"/>
              </a:spcBef>
              <a:spcAft>
                <a:spcPts val="0"/>
              </a:spcAft>
            </a:pPr>
            <a:r>
              <a:rPr lang="vi-VN" sz="2000" b="1" dirty="0">
                <a:effectLst/>
                <a:latin typeface="Segoe UI" panose="020B0502040204020203" pitchFamily="34" charset="0"/>
                <a:ea typeface="Times New Roman" panose="02020603050405020304" pitchFamily="18" charset="0"/>
                <a:cs typeface="Segoe UI" panose="020B0502040204020203" pitchFamily="34" charset="0"/>
              </a:rPr>
              <a:t>TRAGOP (</a:t>
            </a:r>
            <a:r>
              <a:rPr lang="vi-VN" sz="2000" b="1" u="sng" dirty="0">
                <a:effectLst/>
                <a:latin typeface="Segoe UI" panose="020B0502040204020203" pitchFamily="34" charset="0"/>
                <a:ea typeface="Times New Roman" panose="02020603050405020304" pitchFamily="18" charset="0"/>
                <a:cs typeface="Segoe UI" panose="020B0502040204020203" pitchFamily="34" charset="0"/>
              </a:rPr>
              <a:t>MATG</a:t>
            </a:r>
            <a:r>
              <a:rPr lang="vi-VN" sz="2000" b="1" dirty="0">
                <a:effectLst/>
                <a:latin typeface="Segoe UI" panose="020B0502040204020203" pitchFamily="34" charset="0"/>
                <a:ea typeface="Times New Roman" panose="02020603050405020304" pitchFamily="18" charset="0"/>
                <a:cs typeface="Segoe UI" panose="020B0502040204020203" pitchFamily="34" charset="0"/>
              </a:rPr>
              <a:t>, MAXM, MAKH, NGAYMUA, SOTIENTT, MALH)</a:t>
            </a:r>
            <a:endParaRPr lang="en-US" sz="2000" dirty="0">
              <a:effectLst/>
              <a:latin typeface="Segoe UI" panose="020B0502040204020203" pitchFamily="34" charset="0"/>
              <a:ea typeface="Times New Roman" panose="02020603050405020304" pitchFamily="18" charset="0"/>
              <a:cs typeface="Segoe UI" panose="020B0502040204020203" pitchFamily="34" charset="0"/>
            </a:endParaRPr>
          </a:p>
        </p:txBody>
      </p:sp>
      <p:sp>
        <p:nvSpPr>
          <p:cNvPr id="5" name="TextBox 4"/>
          <p:cNvSpPr txBox="1"/>
          <p:nvPr/>
        </p:nvSpPr>
        <p:spPr>
          <a:xfrm>
            <a:off x="209663" y="5434783"/>
            <a:ext cx="10087897" cy="456215"/>
          </a:xfrm>
          <a:prstGeom prst="rect">
            <a:avLst/>
          </a:prstGeom>
          <a:noFill/>
        </p:spPr>
        <p:txBody>
          <a:bodyPr wrap="square">
            <a:spAutoFit/>
          </a:bodyPr>
          <a:lstStyle/>
          <a:p>
            <a:pPr marL="457200" lvl="1">
              <a:lnSpc>
                <a:spcPct val="150000"/>
              </a:lnSpc>
              <a:tabLst>
                <a:tab pos="900430" algn="l"/>
              </a:tabLst>
            </a:pPr>
            <a:r>
              <a:rPr lang="en-US" sz="1800" b="1" dirty="0">
                <a:solidFill>
                  <a:srgbClr val="FF0000"/>
                </a:solidFill>
                <a:latin typeface="Segoe UI" panose="020B0502040204020203" pitchFamily="34" charset="0"/>
                <a:cs typeface="Segoe UI" panose="020B0502040204020203" pitchFamily="34" charset="0"/>
              </a:rPr>
              <a:t>3. </a:t>
            </a:r>
            <a:r>
              <a:rPr lang="vi-VN" sz="1800" b="1" dirty="0">
                <a:solidFill>
                  <a:srgbClr val="FF0000"/>
                </a:solidFill>
                <a:latin typeface="Segoe UI" panose="020B0502040204020203" pitchFamily="34" charset="0"/>
                <a:cs typeface="Segoe UI" panose="020B0502040204020203" pitchFamily="34" charset="0"/>
              </a:rPr>
              <a:t>Cho biết loại hình trả góp (MALH, TENLH) chưa được khách hàng nào sử dụng.</a:t>
            </a:r>
            <a:endParaRPr lang="en-US" sz="1800" b="1" dirty="0">
              <a:solidFill>
                <a:srgbClr val="FF0000"/>
              </a:solidFill>
              <a:latin typeface="Segoe UI" panose="020B0502040204020203" pitchFamily="34" charset="0"/>
              <a:cs typeface="Segoe UI" panose="020B0502040204020203" pitchFamily="34" charset="0"/>
            </a:endParaRPr>
          </a:p>
        </p:txBody>
      </p:sp>
      <mc:AlternateContent xmlns:mc="http://schemas.openxmlformats.org/markup-compatibility/2006">
        <mc:Choice xmlns:a14="http://schemas.microsoft.com/office/drawing/2010/main" Requires="a14">
          <p:sp>
            <p:nvSpPr>
              <p:cNvPr id="8" name="TextBox 7"/>
              <p:cNvSpPr txBox="1"/>
              <p:nvPr/>
            </p:nvSpPr>
            <p:spPr>
              <a:xfrm>
                <a:off x="629265" y="5900830"/>
                <a:ext cx="7020232" cy="413511"/>
              </a:xfrm>
              <a:prstGeom prst="rect">
                <a:avLst/>
              </a:prstGeom>
              <a:noFill/>
            </p:spPr>
            <p:txBody>
              <a:bodyPr wrap="square">
                <a:spAutoFit/>
              </a:bodyPr>
              <a:lstStyle/>
              <a:p>
                <a14:m>
                  <m:oMath xmlns:m="http://schemas.openxmlformats.org/officeDocument/2006/math">
                    <m:sSub>
                      <m:sSubPr>
                        <m:ctrlPr>
                          <a:rPr lang="en-US" sz="2000" i="1" smtClean="0">
                            <a:solidFill>
                              <a:srgbClr val="836967"/>
                            </a:solidFill>
                            <a:latin typeface="Cambria Math" panose="02040503050406030204" pitchFamily="18" charset="0"/>
                          </a:rPr>
                        </m:ctrlPr>
                      </m:sSubPr>
                      <m:e>
                        <m:r>
                          <a:rPr lang="en-US" sz="2000" i="1">
                            <a:latin typeface="Cambria Math" panose="02040503050406030204" pitchFamily="18" charset="0"/>
                          </a:rPr>
                          <m:t>𝜋</m:t>
                        </m:r>
                      </m:e>
                      <m:sub>
                        <m:r>
                          <a:rPr lang="en-US" sz="2000" i="1">
                            <a:latin typeface="Cambria Math" panose="02040503050406030204" pitchFamily="18" charset="0"/>
                          </a:rPr>
                          <m:t>𝑀𝐴𝐿𝐻</m:t>
                        </m:r>
                        <m:r>
                          <a:rPr lang="en-US" sz="2000" i="0">
                            <a:latin typeface="Cambria Math" panose="02040503050406030204" pitchFamily="18" charset="0"/>
                          </a:rPr>
                          <m:t>, </m:t>
                        </m:r>
                        <m:r>
                          <a:rPr lang="en-US" sz="2000" i="1">
                            <a:latin typeface="Cambria Math" panose="02040503050406030204" pitchFamily="18" charset="0"/>
                          </a:rPr>
                          <m:t>𝑇𝐸𝑁𝐿𝐻</m:t>
                        </m:r>
                      </m:sub>
                    </m:sSub>
                    <m:r>
                      <a:rPr lang="en-US" sz="2000" i="0">
                        <a:latin typeface="Cambria Math" panose="02040503050406030204" pitchFamily="18" charset="0"/>
                      </a:rPr>
                      <m:t> </m:t>
                    </m:r>
                    <m:r>
                      <a:rPr lang="en-US" sz="2000" b="0" i="0" smtClean="0">
                        <a:latin typeface="Cambria Math" panose="02040503050406030204" pitchFamily="18" charset="0"/>
                      </a:rPr>
                      <m:t>(</m:t>
                    </m:r>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𝜎</m:t>
                        </m:r>
                      </m:e>
                      <m:sub>
                        <m:r>
                          <a:rPr lang="en-US" sz="2000" i="1">
                            <a:latin typeface="Cambria Math" panose="02040503050406030204" pitchFamily="18" charset="0"/>
                          </a:rPr>
                          <m:t>𝑀𝐴𝐾𝐻</m:t>
                        </m:r>
                        <m:r>
                          <a:rPr lang="en-US" sz="2000" i="0">
                            <a:latin typeface="Cambria Math" panose="02040503050406030204" pitchFamily="18" charset="0"/>
                          </a:rPr>
                          <m:t>=</m:t>
                        </m:r>
                        <m:r>
                          <a:rPr lang="en-US" sz="2000" i="1">
                            <a:latin typeface="Cambria Math" panose="02040503050406030204" pitchFamily="18" charset="0"/>
                          </a:rPr>
                          <m:t>𝑁𝑢𝑙𝑙</m:t>
                        </m:r>
                      </m:sub>
                    </m:sSub>
                    <m:r>
                      <a:rPr lang="en-US" sz="2000" i="0">
                        <a:latin typeface="Cambria Math" panose="02040503050406030204" pitchFamily="18" charset="0"/>
                      </a:rPr>
                      <m:t> </m:t>
                    </m:r>
                    <m:d>
                      <m:dPr>
                        <m:ctrlPr>
                          <a:rPr lang="en-US" sz="2000" i="1">
                            <a:latin typeface="Cambria Math" panose="02040503050406030204" pitchFamily="18" charset="0"/>
                          </a:rPr>
                        </m:ctrlPr>
                      </m:dPr>
                      <m:e>
                        <m:r>
                          <a:rPr lang="en-US" sz="2000" i="1">
                            <a:latin typeface="Cambria Math" panose="02040503050406030204" pitchFamily="18" charset="0"/>
                          </a:rPr>
                          <m:t>𝐿𝑂𝐴𝐼𝐻𝐼𝑁𝐻𝑇𝐺</m:t>
                        </m:r>
                        <m:sSub>
                          <m:sSubPr>
                            <m:ctrlPr>
                              <a:rPr lang="en-US" sz="2000" i="1">
                                <a:solidFill>
                                  <a:srgbClr val="836967"/>
                                </a:solidFill>
                                <a:latin typeface="Cambria Math" panose="02040503050406030204" pitchFamily="18" charset="0"/>
                              </a:rPr>
                            </m:ctrlPr>
                          </m:sSubPr>
                          <m:e>
                            <m:r>
                              <a:rPr lang="en-US" sz="2000" b="0" i="1" smtClean="0">
                                <a:solidFill>
                                  <a:srgbClr val="836967"/>
                                </a:solidFill>
                                <a:latin typeface="Cambria Math" panose="02040503050406030204" pitchFamily="18" charset="0"/>
                              </a:rPr>
                              <m:t> </m:t>
                            </m:r>
                            <m:r>
                              <a:rPr lang="en-US" sz="2000" i="1" smtClean="0">
                                <a:latin typeface="Cambria Math" panose="02040503050406030204" pitchFamily="18" charset="0"/>
                              </a:rPr>
                              <m:t>⟖</m:t>
                            </m:r>
                          </m:e>
                          <m:sub>
                            <m:r>
                              <a:rPr lang="en-US" sz="2000" i="1">
                                <a:latin typeface="Cambria Math" panose="02040503050406030204" pitchFamily="18" charset="0"/>
                              </a:rPr>
                              <m:t>𝑀𝐴𝐿𝐻</m:t>
                            </m:r>
                          </m:sub>
                        </m:sSub>
                        <m:r>
                          <a:rPr lang="en-US" sz="2000" b="0" i="0" smtClean="0">
                            <a:latin typeface="Cambria Math" panose="02040503050406030204" pitchFamily="18" charset="0"/>
                          </a:rPr>
                          <m:t> </m:t>
                        </m:r>
                        <m:r>
                          <a:rPr lang="en-US" sz="2000" i="1">
                            <a:latin typeface="Cambria Math" panose="02040503050406030204" pitchFamily="18" charset="0"/>
                          </a:rPr>
                          <m:t>𝑇𝑅𝐴𝐺𝑂𝑃</m:t>
                        </m:r>
                      </m:e>
                    </m:d>
                  </m:oMath>
                </a14:m>
                <a:r>
                  <a:rPr lang="en-US" sz="2000" dirty="0"/>
                  <a:t>)</a:t>
                </a:r>
                <a:endParaRPr lang="en-US" sz="2000" dirty="0"/>
              </a:p>
            </p:txBody>
          </p:sp>
        </mc:Choice>
        <mc:Fallback>
          <p:sp>
            <p:nvSpPr>
              <p:cNvPr id="8" name="TextBox 7"/>
              <p:cNvSpPr txBox="1">
                <a:spLocks noRot="1" noChangeAspect="1" noMove="1" noResize="1" noEditPoints="1" noAdjustHandles="1" noChangeArrowheads="1" noChangeShapeType="1" noTextEdit="1"/>
              </p:cNvSpPr>
              <p:nvPr/>
            </p:nvSpPr>
            <p:spPr>
              <a:xfrm>
                <a:off x="629265" y="5900830"/>
                <a:ext cx="7020232" cy="413511"/>
              </a:xfrm>
              <a:prstGeom prst="rect">
                <a:avLst/>
              </a:prstGeom>
              <a:blipFill rotWithShape="1">
                <a:blip r:embed="rId4"/>
                <a:stretch>
                  <a:fillRect l="-9" t="-99" r="4" b="130"/>
                </a:stretch>
              </a:blipFill>
            </p:spPr>
            <p:txBody>
              <a:bodyPr/>
              <a:lstStyle/>
              <a:p>
                <a:r>
                  <a:rPr lang="en-US" altLang="en-US">
                    <a:noFill/>
                  </a:rPr>
                  <a:t> </a:t>
                </a:r>
              </a:p>
            </p:txBody>
          </p:sp>
        </mc:Fallback>
      </mc:AlternateContent>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anim calcmode="lin" valueType="num">
                                      <p:cBhvr>
                                        <p:cTn id="20" dur="500" fill="hold"/>
                                        <p:tgtEl>
                                          <p:spTgt spid="10"/>
                                        </p:tgtEl>
                                        <p:attrNameLst>
                                          <p:attrName>ppt_x</p:attrName>
                                        </p:attrNameLst>
                                      </p:cBhvr>
                                      <p:tavLst>
                                        <p:tav tm="0">
                                          <p:val>
                                            <p:strVal val="#ppt_x"/>
                                          </p:val>
                                        </p:tav>
                                        <p:tav tm="100000">
                                          <p:val>
                                            <p:strVal val="#ppt_x"/>
                                          </p:val>
                                        </p:tav>
                                      </p:tavLst>
                                    </p:anim>
                                    <p:anim calcmode="lin" valueType="num">
                                      <p:cBhvr>
                                        <p:cTn id="21"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anim calcmode="lin" valueType="num">
                                      <p:cBhvr>
                                        <p:cTn id="32" dur="500" fill="hold"/>
                                        <p:tgtEl>
                                          <p:spTgt spid="8"/>
                                        </p:tgtEl>
                                        <p:attrNameLst>
                                          <p:attrName>ppt_x</p:attrName>
                                        </p:attrNameLst>
                                      </p:cBhvr>
                                      <p:tavLst>
                                        <p:tav tm="0">
                                          <p:val>
                                            <p:strVal val="#ppt_x"/>
                                          </p:val>
                                        </p:tav>
                                        <p:tav tm="100000">
                                          <p:val>
                                            <p:strVal val="#ppt_x"/>
                                          </p:val>
                                        </p:tav>
                                      </p:tavLst>
                                    </p:anim>
                                    <p:anim calcmode="lin" valueType="num">
                                      <p:cBhvr>
                                        <p:cTn id="33"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p:bldP spid="5" grpId="0"/>
      <p:bldP spid="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3"/>
          <p:cNvSpPr txBox="1">
            <a:spLocks noGrp="1"/>
          </p:cNvSpPr>
          <p:nvPr>
            <p:ph type="title"/>
          </p:nvPr>
        </p:nvSpPr>
        <p:spPr>
          <a:xfrm>
            <a:off x="635479" y="330621"/>
            <a:ext cx="10921042" cy="82531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1238F"/>
              </a:buClr>
              <a:buSzPts val="4000"/>
              <a:buFont typeface="Quattrocento Sans" panose="020B0502050000020003"/>
              <a:buNone/>
            </a:pP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Viết</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các</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biểu</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thức</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đại</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số</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quan</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hệ</a:t>
            </a:r>
            <a:endParaRPr dirty="0">
              <a:latin typeface="Segoe UI" panose="020B0502040204020203" pitchFamily="34" charset="0"/>
              <a:cs typeface="Segoe UI" panose="020B0502040204020203" pitchFamily="34" charset="0"/>
            </a:endParaRPr>
          </a:p>
        </p:txBody>
      </p:sp>
      <p:sp>
        <p:nvSpPr>
          <p:cNvPr id="123" name="Google Shape;123;p3"/>
          <p:cNvSpPr txBox="1">
            <a:spLocks noGrp="1"/>
          </p:cNvSpPr>
          <p:nvPr>
            <p:ph type="sldNum" idx="12"/>
          </p:nvPr>
        </p:nvSpPr>
        <p:spPr>
          <a:xfrm>
            <a:off x="4724400" y="6527379"/>
            <a:ext cx="2743200" cy="330621"/>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vi-VN" sz="1600" b="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fld>
            <a:endParaRPr sz="16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endParaRPr>
          </a:p>
        </p:txBody>
      </p:sp>
      <p:pic>
        <p:nvPicPr>
          <p:cNvPr id="124" name="Google Shape;124;p3"/>
          <p:cNvPicPr preferRelativeResize="0"/>
          <p:nvPr/>
        </p:nvPicPr>
        <p:blipFill rotWithShape="1">
          <a:blip r:embed="rId1"/>
          <a:srcRect/>
          <a:stretch>
            <a:fillRect/>
          </a:stretch>
        </p:blipFill>
        <p:spPr>
          <a:xfrm>
            <a:off x="9911750" y="4651893"/>
            <a:ext cx="1900257" cy="1869558"/>
          </a:xfrm>
          <a:prstGeom prst="rect">
            <a:avLst/>
          </a:prstGeom>
          <a:noFill/>
          <a:ln>
            <a:noFill/>
          </a:ln>
        </p:spPr>
      </p:pic>
      <p:sp>
        <p:nvSpPr>
          <p:cNvPr id="3" name="TextBox 2"/>
          <p:cNvSpPr txBox="1"/>
          <p:nvPr/>
        </p:nvSpPr>
        <p:spPr>
          <a:xfrm>
            <a:off x="189562" y="3284969"/>
            <a:ext cx="11038877" cy="646331"/>
          </a:xfrm>
          <a:prstGeom prst="rect">
            <a:avLst/>
          </a:prstGeom>
          <a:noFill/>
        </p:spPr>
        <p:txBody>
          <a:bodyPr wrap="square">
            <a:spAutoFit/>
          </a:bodyPr>
          <a:lstStyle/>
          <a:p>
            <a:pPr marL="457200" marR="0" lvl="1" algn="just">
              <a:spcBef>
                <a:spcPts val="0"/>
              </a:spcBef>
              <a:spcAft>
                <a:spcPts val="0"/>
              </a:spcAft>
              <a:tabLst>
                <a:tab pos="900430" algn="l"/>
              </a:tabLst>
            </a:pPr>
            <a:r>
              <a:rPr lang="en-US" sz="1800" b="1" dirty="0">
                <a:solidFill>
                  <a:srgbClr val="FF0000"/>
                </a:solidFill>
                <a:latin typeface="Segoe UI" panose="020B0502040204020203" pitchFamily="34" charset="0"/>
                <a:ea typeface="Times New Roman" panose="02020603050405020304" pitchFamily="18" charset="0"/>
                <a:cs typeface="Segoe UI" panose="020B0502040204020203" pitchFamily="34" charset="0"/>
              </a:rPr>
              <a:t>4</a:t>
            </a:r>
            <a:r>
              <a:rPr lang="en-US" sz="1800" b="1" dirty="0">
                <a:solidFill>
                  <a:srgbClr val="FF0000"/>
                </a:solidFill>
                <a:effectLst/>
                <a:latin typeface="Segoe UI" panose="020B0502040204020203" pitchFamily="34" charset="0"/>
                <a:ea typeface="Times New Roman" panose="02020603050405020304" pitchFamily="18" charset="0"/>
                <a:cs typeface="Segoe UI" panose="020B0502040204020203" pitchFamily="34" charset="0"/>
              </a:rPr>
              <a:t>. </a:t>
            </a:r>
            <a:r>
              <a:rPr lang="vi-VN" sz="1800" b="1" dirty="0">
                <a:solidFill>
                  <a:srgbClr val="FF0000"/>
                </a:solidFill>
                <a:effectLst/>
                <a:latin typeface="Segoe UI" panose="020B0502040204020203" pitchFamily="34" charset="0"/>
                <a:ea typeface="Times New Roman" panose="02020603050405020304" pitchFamily="18" charset="0"/>
                <a:cs typeface="Segoe UI" panose="020B0502040204020203" pitchFamily="34" charset="0"/>
              </a:rPr>
              <a:t>Cho biết thông tin xe máy (MAXM, TENXM) có giá trên 50.000.000 đồng và tên khách hàng (TENKH) mua trả góp xe máy đó nếu có.</a:t>
            </a:r>
            <a:endParaRPr lang="en-US" sz="1800" b="1" dirty="0">
              <a:solidFill>
                <a:srgbClr val="FF0000"/>
              </a:solidFill>
              <a:effectLst/>
              <a:latin typeface="Segoe UI" panose="020B0502040204020203" pitchFamily="34" charset="0"/>
              <a:ea typeface="Times New Roman" panose="02020603050405020304" pitchFamily="18" charset="0"/>
              <a:cs typeface="Segoe UI" panose="020B0502040204020203" pitchFamily="34" charset="0"/>
            </a:endParaRPr>
          </a:p>
        </p:txBody>
      </p:sp>
      <mc:AlternateContent xmlns:mc="http://schemas.openxmlformats.org/markup-compatibility/2006">
        <mc:Choice xmlns:a14="http://schemas.microsoft.com/office/drawing/2010/main" Requires="a14">
          <p:sp>
            <p:nvSpPr>
              <p:cNvPr id="7" name="TextBox 6"/>
              <p:cNvSpPr txBox="1"/>
              <p:nvPr/>
            </p:nvSpPr>
            <p:spPr>
              <a:xfrm>
                <a:off x="1779637" y="4051558"/>
                <a:ext cx="9389807" cy="439736"/>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en-US" sz="2000" i="1" smtClean="0">
                              <a:solidFill>
                                <a:srgbClr val="836967"/>
                              </a:solidFill>
                              <a:latin typeface="Cambria Math" panose="02040503050406030204" pitchFamily="18" charset="0"/>
                            </a:rPr>
                          </m:ctrlPr>
                        </m:sSubPr>
                        <m:e>
                          <m:r>
                            <a:rPr lang="en-US" sz="2000" i="1">
                              <a:latin typeface="Cambria Math" panose="02040503050406030204" pitchFamily="18" charset="0"/>
                            </a:rPr>
                            <m:t>𝜋</m:t>
                          </m:r>
                        </m:e>
                        <m:sub>
                          <m:r>
                            <a:rPr lang="en-US" sz="2000" i="1">
                              <a:latin typeface="Cambria Math" panose="02040503050406030204" pitchFamily="18" charset="0"/>
                            </a:rPr>
                            <m:t>𝑀𝐴𝑋𝑀</m:t>
                          </m:r>
                          <m:r>
                            <a:rPr lang="en-US" sz="2000" i="0">
                              <a:latin typeface="Cambria Math" panose="02040503050406030204" pitchFamily="18" charset="0"/>
                            </a:rPr>
                            <m:t>,</m:t>
                          </m:r>
                          <m:r>
                            <a:rPr lang="en-US" sz="2000" i="1">
                              <a:latin typeface="Cambria Math" panose="02040503050406030204" pitchFamily="18" charset="0"/>
                            </a:rPr>
                            <m:t>𝑇𝐸𝑁𝑋𝑀</m:t>
                          </m:r>
                          <m:r>
                            <a:rPr lang="en-US" sz="2000" i="0">
                              <a:latin typeface="Cambria Math" panose="02040503050406030204" pitchFamily="18" charset="0"/>
                            </a:rPr>
                            <m:t>,</m:t>
                          </m:r>
                          <m:r>
                            <a:rPr lang="en-US" sz="2000" i="1">
                              <a:latin typeface="Cambria Math" panose="02040503050406030204" pitchFamily="18" charset="0"/>
                            </a:rPr>
                            <m:t>𝑇𝐸𝑁𝐾𝐻</m:t>
                          </m:r>
                        </m:sub>
                      </m:sSub>
                      <m:r>
                        <a:rPr lang="en-US" sz="2000" i="0">
                          <a:latin typeface="Cambria Math" panose="02040503050406030204" pitchFamily="18" charset="0"/>
                        </a:rPr>
                        <m:t> </m:t>
                      </m:r>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𝜎</m:t>
                          </m:r>
                        </m:e>
                        <m:sub>
                          <m:r>
                            <a:rPr lang="en-US" sz="2000" i="0">
                              <a:latin typeface="Cambria Math" panose="02040503050406030204" pitchFamily="18" charset="0"/>
                            </a:rPr>
                            <m:t> </m:t>
                          </m:r>
                          <m:r>
                            <a:rPr lang="en-US" sz="2000" i="1">
                              <a:latin typeface="Cambria Math" panose="02040503050406030204" pitchFamily="18" charset="0"/>
                            </a:rPr>
                            <m:t>𝐺𝐼𝐴</m:t>
                          </m:r>
                          <m:r>
                            <a:rPr lang="en-US" sz="2000" i="0">
                              <a:latin typeface="Cambria Math" panose="02040503050406030204" pitchFamily="18" charset="0"/>
                            </a:rPr>
                            <m:t>&gt;</m:t>
                          </m:r>
                          <m:r>
                            <a:rPr lang="en-US" sz="2000" i="0">
                              <a:latin typeface="Cambria Math" panose="02040503050406030204" pitchFamily="18" charset="0"/>
                            </a:rPr>
                            <m:t>50000000</m:t>
                          </m:r>
                        </m:sub>
                      </m:sSub>
                      <m:r>
                        <a:rPr lang="en-US" sz="2000" i="0">
                          <a:latin typeface="Cambria Math" panose="02040503050406030204" pitchFamily="18" charset="0"/>
                        </a:rPr>
                        <m:t> </m:t>
                      </m:r>
                      <m:d>
                        <m:dPr>
                          <m:ctrlPr>
                            <a:rPr lang="en-US" sz="2000" i="1">
                              <a:latin typeface="Cambria Math" panose="02040503050406030204" pitchFamily="18" charset="0"/>
                            </a:rPr>
                          </m:ctrlPr>
                        </m:dPr>
                        <m:e>
                          <m:r>
                            <a:rPr lang="en-US" sz="2000" i="1">
                              <a:latin typeface="Cambria Math" panose="02040503050406030204" pitchFamily="18" charset="0"/>
                            </a:rPr>
                            <m:t>𝑋𝐸𝑀𝐴𝑌</m:t>
                          </m:r>
                          <m:sSub>
                            <m:sSubPr>
                              <m:ctrlPr>
                                <a:rPr lang="en-US" sz="200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 </m:t>
                              </m:r>
                              <m:r>
                                <a:rPr lang="en-US" sz="2000" i="1">
                                  <a:solidFill>
                                    <a:schemeClr val="tx1"/>
                                  </a:solidFill>
                                  <a:latin typeface="Cambria Math" panose="02040503050406030204" pitchFamily="18" charset="0"/>
                                </a:rPr>
                                <m:t>⟕</m:t>
                              </m:r>
                            </m:e>
                            <m:sub>
                              <m:r>
                                <a:rPr lang="en-US" sz="2000" i="1">
                                  <a:solidFill>
                                    <a:schemeClr val="tx1"/>
                                  </a:solidFill>
                                  <a:latin typeface="Cambria Math" panose="02040503050406030204" pitchFamily="18" charset="0"/>
                                </a:rPr>
                                <m:t>𝑀𝐴𝑋𝑀</m:t>
                              </m:r>
                            </m:sub>
                          </m:sSub>
                          <m:r>
                            <a:rPr lang="en-US" sz="2000" b="0" i="1" smtClean="0">
                              <a:solidFill>
                                <a:schemeClr val="tx1"/>
                              </a:solidFill>
                              <a:latin typeface="Cambria Math" panose="02040503050406030204" pitchFamily="18" charset="0"/>
                            </a:rPr>
                            <m:t> </m:t>
                          </m:r>
                          <m:d>
                            <m:dPr>
                              <m:ctrlPr>
                                <a:rPr lang="en-US" sz="2000" i="1" smtClean="0">
                                  <a:solidFill>
                                    <a:schemeClr val="tx1"/>
                                  </a:solidFill>
                                  <a:latin typeface="Cambria Math" panose="02040503050406030204" pitchFamily="18" charset="0"/>
                                </a:rPr>
                              </m:ctrlPr>
                            </m:dPr>
                            <m:e>
                              <m:r>
                                <a:rPr lang="en-US" sz="2000" i="1" smtClean="0">
                                  <a:solidFill>
                                    <a:schemeClr val="tx1"/>
                                  </a:solidFill>
                                  <a:latin typeface="Cambria Math" panose="02040503050406030204" pitchFamily="18" charset="0"/>
                                </a:rPr>
                                <m:t>𝑇𝑅𝐴𝐺𝑂𝑃</m:t>
                              </m:r>
                              <m:sSub>
                                <m:sSubPr>
                                  <m:ctrlPr>
                                    <a:rPr lang="en-US" sz="2000" i="1">
                                      <a:solidFill>
                                        <a:schemeClr val="tx1"/>
                                      </a:solidFill>
                                      <a:latin typeface="Cambria Math" panose="02040503050406030204" pitchFamily="18" charset="0"/>
                                    </a:rPr>
                                  </m:ctrlPr>
                                </m:sSubPr>
                                <m:e>
                                  <m:r>
                                    <a:rPr lang="en-US" sz="2000" i="0">
                                      <a:solidFill>
                                        <a:schemeClr val="tx1"/>
                                      </a:solidFill>
                                      <a:latin typeface="Cambria Math" panose="02040503050406030204" pitchFamily="18" charset="0"/>
                                    </a:rPr>
                                    <m:t>⋈</m:t>
                                  </m:r>
                                </m:e>
                                <m:sub>
                                  <m:r>
                                    <a:rPr lang="en-US" sz="2000" i="1">
                                      <a:solidFill>
                                        <a:schemeClr val="tx1"/>
                                      </a:solidFill>
                                      <a:latin typeface="Cambria Math" panose="02040503050406030204" pitchFamily="18" charset="0"/>
                                    </a:rPr>
                                    <m:t>𝑀𝐴𝐾𝐻</m:t>
                                  </m:r>
                                </m:sub>
                              </m:sSub>
                              <m:r>
                                <a:rPr lang="en-US" sz="2000" i="1">
                                  <a:solidFill>
                                    <a:schemeClr val="tx1"/>
                                  </a:solidFill>
                                  <a:latin typeface="Cambria Math" panose="02040503050406030204" pitchFamily="18" charset="0"/>
                                </a:rPr>
                                <m:t>𝐾𝐻𝐴𝐶𝐻𝐻𝐴𝑁𝐺</m:t>
                              </m:r>
                            </m:e>
                          </m:d>
                        </m:e>
                      </m:d>
                    </m:oMath>
                  </m:oMathPara>
                </a14:m>
                <a:endParaRPr lang="en-US" sz="2000" dirty="0"/>
              </a:p>
            </p:txBody>
          </p:sp>
        </mc:Choice>
        <mc:Fallback>
          <p:sp>
            <p:nvSpPr>
              <p:cNvPr id="7" name="TextBox 6"/>
              <p:cNvSpPr txBox="1">
                <a:spLocks noRot="1" noChangeAspect="1" noMove="1" noResize="1" noEditPoints="1" noAdjustHandles="1" noChangeArrowheads="1" noChangeShapeType="1" noTextEdit="1"/>
              </p:cNvSpPr>
              <p:nvPr/>
            </p:nvSpPr>
            <p:spPr>
              <a:xfrm>
                <a:off x="1779637" y="4051558"/>
                <a:ext cx="9389807" cy="439736"/>
              </a:xfrm>
              <a:prstGeom prst="rect">
                <a:avLst/>
              </a:prstGeom>
              <a:blipFill rotWithShape="1">
                <a:blip r:embed="rId2"/>
                <a:stretch>
                  <a:fillRect l="-4" t="-59" r="5" b="131"/>
                </a:stretch>
              </a:blipFill>
            </p:spPr>
            <p:txBody>
              <a:bodyPr/>
              <a:lstStyle/>
              <a:p>
                <a:r>
                  <a:rPr lang="en-US" altLang="en-US">
                    <a:noFill/>
                  </a:rPr>
                  <a:t> </a:t>
                </a:r>
              </a:p>
            </p:txBody>
          </p:sp>
        </mc:Fallback>
      </mc:AlternateContent>
      <p:sp>
        <p:nvSpPr>
          <p:cNvPr id="8" name="TextBox 7"/>
          <p:cNvSpPr txBox="1"/>
          <p:nvPr/>
        </p:nvSpPr>
        <p:spPr>
          <a:xfrm>
            <a:off x="189562" y="3994549"/>
            <a:ext cx="1900257" cy="496674"/>
          </a:xfrm>
          <a:prstGeom prst="rect">
            <a:avLst/>
          </a:prstGeom>
          <a:noFill/>
        </p:spPr>
        <p:txBody>
          <a:bodyPr wrap="square">
            <a:spAutoFit/>
          </a:bodyPr>
          <a:lstStyle/>
          <a:p>
            <a:pPr marL="457200" marR="0" lvl="1" algn="just">
              <a:lnSpc>
                <a:spcPct val="150000"/>
              </a:lnSpc>
              <a:spcBef>
                <a:spcPts val="0"/>
              </a:spcBef>
              <a:spcAft>
                <a:spcPts val="0"/>
              </a:spcAft>
              <a:tabLst>
                <a:tab pos="900430" algn="l"/>
              </a:tabLst>
            </a:pPr>
            <a:r>
              <a:rPr lang="en-US" sz="2000" b="1" dirty="0">
                <a:solidFill>
                  <a:srgbClr val="212121"/>
                </a:solidFill>
                <a:effectLst/>
                <a:latin typeface="Segoe UI" panose="020B0502040204020203" pitchFamily="34" charset="0"/>
                <a:ea typeface="Times New Roman" panose="02020603050405020304" pitchFamily="18" charset="0"/>
                <a:cs typeface="Segoe UI" panose="020B0502040204020203" pitchFamily="34" charset="0"/>
              </a:rPr>
              <a:t>- </a:t>
            </a:r>
            <a:r>
              <a:rPr lang="en-US" sz="2000" b="1" dirty="0" err="1">
                <a:solidFill>
                  <a:srgbClr val="212121"/>
                </a:solidFill>
                <a:effectLst/>
                <a:latin typeface="Segoe UI" panose="020B0502040204020203" pitchFamily="34" charset="0"/>
                <a:ea typeface="Times New Roman" panose="02020603050405020304" pitchFamily="18" charset="0"/>
                <a:cs typeface="Segoe UI" panose="020B0502040204020203" pitchFamily="34" charset="0"/>
              </a:rPr>
              <a:t>Cách</a:t>
            </a:r>
            <a:r>
              <a:rPr lang="en-US" sz="2000" b="1" dirty="0">
                <a:solidFill>
                  <a:srgbClr val="212121"/>
                </a:solidFill>
                <a:effectLst/>
                <a:latin typeface="Segoe UI" panose="020B0502040204020203" pitchFamily="34" charset="0"/>
                <a:ea typeface="Times New Roman" panose="02020603050405020304" pitchFamily="18" charset="0"/>
                <a:cs typeface="Segoe UI" panose="020B0502040204020203" pitchFamily="34" charset="0"/>
              </a:rPr>
              <a:t> 1:</a:t>
            </a:r>
            <a:endParaRPr lang="en-US" sz="2000" b="1" dirty="0">
              <a:effectLst/>
              <a:latin typeface="Segoe UI" panose="020B0502040204020203" pitchFamily="34" charset="0"/>
              <a:ea typeface="Times New Roman" panose="02020603050405020304" pitchFamily="18" charset="0"/>
              <a:cs typeface="Segoe UI" panose="020B0502040204020203" pitchFamily="34" charset="0"/>
            </a:endParaRPr>
          </a:p>
        </p:txBody>
      </p:sp>
      <p:sp>
        <p:nvSpPr>
          <p:cNvPr id="9" name="TextBox 8"/>
          <p:cNvSpPr txBox="1"/>
          <p:nvPr/>
        </p:nvSpPr>
        <p:spPr>
          <a:xfrm>
            <a:off x="189562" y="4651916"/>
            <a:ext cx="1900257" cy="496674"/>
          </a:xfrm>
          <a:prstGeom prst="rect">
            <a:avLst/>
          </a:prstGeom>
          <a:noFill/>
        </p:spPr>
        <p:txBody>
          <a:bodyPr wrap="square">
            <a:spAutoFit/>
          </a:bodyPr>
          <a:lstStyle/>
          <a:p>
            <a:pPr marL="457200" marR="0" lvl="1" algn="just">
              <a:lnSpc>
                <a:spcPct val="150000"/>
              </a:lnSpc>
              <a:spcBef>
                <a:spcPts val="0"/>
              </a:spcBef>
              <a:spcAft>
                <a:spcPts val="0"/>
              </a:spcAft>
              <a:tabLst>
                <a:tab pos="900430" algn="l"/>
              </a:tabLst>
            </a:pPr>
            <a:r>
              <a:rPr lang="en-US" sz="2000" b="1" dirty="0">
                <a:solidFill>
                  <a:srgbClr val="212121"/>
                </a:solidFill>
                <a:effectLst/>
                <a:latin typeface="Segoe UI" panose="020B0502040204020203" pitchFamily="34" charset="0"/>
                <a:ea typeface="Times New Roman" panose="02020603050405020304" pitchFamily="18" charset="0"/>
                <a:cs typeface="Segoe UI" panose="020B0502040204020203" pitchFamily="34" charset="0"/>
              </a:rPr>
              <a:t>- </a:t>
            </a:r>
            <a:r>
              <a:rPr lang="en-US" sz="2000" b="1" dirty="0" err="1">
                <a:solidFill>
                  <a:srgbClr val="212121"/>
                </a:solidFill>
                <a:effectLst/>
                <a:latin typeface="Segoe UI" panose="020B0502040204020203" pitchFamily="34" charset="0"/>
                <a:ea typeface="Times New Roman" panose="02020603050405020304" pitchFamily="18" charset="0"/>
                <a:cs typeface="Segoe UI" panose="020B0502040204020203" pitchFamily="34" charset="0"/>
              </a:rPr>
              <a:t>Cách</a:t>
            </a:r>
            <a:r>
              <a:rPr lang="en-US" sz="2000" b="1" dirty="0">
                <a:solidFill>
                  <a:srgbClr val="212121"/>
                </a:solidFill>
                <a:effectLst/>
                <a:latin typeface="Segoe UI" panose="020B0502040204020203" pitchFamily="34" charset="0"/>
                <a:ea typeface="Times New Roman" panose="02020603050405020304" pitchFamily="18" charset="0"/>
                <a:cs typeface="Segoe UI" panose="020B0502040204020203" pitchFamily="34" charset="0"/>
              </a:rPr>
              <a:t> 2:</a:t>
            </a:r>
            <a:endParaRPr lang="en-US" sz="2000" b="1" dirty="0">
              <a:effectLst/>
              <a:latin typeface="Segoe UI" panose="020B0502040204020203" pitchFamily="34" charset="0"/>
              <a:ea typeface="Times New Roman" panose="02020603050405020304" pitchFamily="18" charset="0"/>
              <a:cs typeface="Segoe UI" panose="020B0502040204020203" pitchFamily="34" charset="0"/>
            </a:endParaRPr>
          </a:p>
        </p:txBody>
      </p:sp>
      <mc:AlternateContent xmlns:mc="http://schemas.openxmlformats.org/markup-compatibility/2006">
        <mc:Choice xmlns:a14="http://schemas.microsoft.com/office/drawing/2010/main" Requires="a14">
          <p:sp>
            <p:nvSpPr>
              <p:cNvPr id="13" name="TextBox 12"/>
              <p:cNvSpPr txBox="1"/>
              <p:nvPr/>
            </p:nvSpPr>
            <p:spPr>
              <a:xfrm>
                <a:off x="1789470" y="4764426"/>
                <a:ext cx="6096000" cy="421590"/>
              </a:xfrm>
              <a:prstGeom prst="rect">
                <a:avLst/>
              </a:prstGeom>
              <a:noFill/>
            </p:spPr>
            <p:txBody>
              <a:bodyPr wrap="square">
                <a:spAutoFit/>
              </a:bodyPr>
              <a:lstStyle/>
              <a:p>
                <a:r>
                  <a:rPr lang="vi-VN" sz="2000" dirty="0">
                    <a:solidFill>
                      <a:srgbClr val="212121"/>
                    </a:solidFill>
                    <a:effectLst/>
                    <a:latin typeface="Times New Roman" panose="02020603050405020304" pitchFamily="18" charset="0"/>
                    <a:ea typeface="Times New Roman" panose="02020603050405020304" pitchFamily="18" charset="0"/>
                  </a:rPr>
                  <a:t>R </a:t>
                </a:r>
                <a14:m>
                  <m:oMath xmlns:m="http://schemas.openxmlformats.org/officeDocument/2006/math">
                    <m:r>
                      <a:rPr lang="vi-VN" sz="2000" i="1">
                        <a:solidFill>
                          <a:srgbClr val="212121"/>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000" i="1">
                            <a:solidFill>
                              <a:srgbClr val="212121"/>
                            </a:solidFill>
                            <a:effectLst/>
                            <a:latin typeface="Cambria Math" panose="02040503050406030204" pitchFamily="18" charset="0"/>
                          </a:rPr>
                        </m:ctrlPr>
                      </m:sSubPr>
                      <m:e>
                        <m:r>
                          <a:rPr lang="vi-VN" sz="2000" i="1">
                            <a:solidFill>
                              <a:srgbClr val="212121"/>
                            </a:solidFill>
                            <a:effectLst/>
                            <a:latin typeface="Cambria Math" panose="02040503050406030204" pitchFamily="18" charset="0"/>
                            <a:ea typeface="Times New Roman" panose="02020603050405020304" pitchFamily="18" charset="0"/>
                            <a:cs typeface="Times New Roman" panose="02020603050405020304" pitchFamily="18" charset="0"/>
                          </a:rPr>
                          <m:t>𝜎</m:t>
                        </m:r>
                      </m:e>
                      <m:sub>
                        <m:d>
                          <m:dPr>
                            <m:ctrlPr>
                              <a:rPr lang="en-US" sz="2000" i="1">
                                <a:solidFill>
                                  <a:srgbClr val="212121"/>
                                </a:solidFill>
                                <a:effectLst/>
                                <a:latin typeface="Cambria Math" panose="02040503050406030204" pitchFamily="18" charset="0"/>
                              </a:rPr>
                            </m:ctrlPr>
                          </m:dPr>
                          <m:e>
                            <m:r>
                              <a:rPr lang="vi-VN" sz="2000" i="1">
                                <a:solidFill>
                                  <a:srgbClr val="212121"/>
                                </a:solidFill>
                                <a:effectLst/>
                                <a:latin typeface="Cambria Math" panose="02040503050406030204" pitchFamily="18" charset="0"/>
                                <a:ea typeface="Times New Roman" panose="02020603050405020304" pitchFamily="18" charset="0"/>
                                <a:cs typeface="Times New Roman" panose="02020603050405020304" pitchFamily="18" charset="0"/>
                              </a:rPr>
                              <m:t>𝐺𝐼𝐴</m:t>
                            </m:r>
                            <m:r>
                              <a:rPr lang="vi-VN" sz="2000" i="1">
                                <a:solidFill>
                                  <a:srgbClr val="212121"/>
                                </a:solidFill>
                                <a:effectLst/>
                                <a:latin typeface="Cambria Math" panose="02040503050406030204" pitchFamily="18" charset="0"/>
                                <a:ea typeface="Times New Roman" panose="02020603050405020304" pitchFamily="18" charset="0"/>
                                <a:cs typeface="Times New Roman" panose="02020603050405020304" pitchFamily="18" charset="0"/>
                              </a:rPr>
                              <m:t>&gt;</m:t>
                            </m:r>
                            <m:r>
                              <a:rPr lang="vi-VN" sz="2000" i="1">
                                <a:solidFill>
                                  <a:srgbClr val="212121"/>
                                </a:solidFill>
                                <a:effectLst/>
                                <a:latin typeface="Cambria Math" panose="02040503050406030204" pitchFamily="18" charset="0"/>
                                <a:ea typeface="Times New Roman" panose="02020603050405020304" pitchFamily="18" charset="0"/>
                                <a:cs typeface="Times New Roman" panose="02020603050405020304" pitchFamily="18" charset="0"/>
                              </a:rPr>
                              <m:t>50000000</m:t>
                            </m:r>
                          </m:e>
                        </m:d>
                      </m:sub>
                    </m:sSub>
                    <m:d>
                      <m:dPr>
                        <m:ctrlPr>
                          <a:rPr lang="en-US" sz="2000" i="1">
                            <a:solidFill>
                              <a:srgbClr val="212121"/>
                            </a:solidFill>
                            <a:effectLst/>
                            <a:latin typeface="Cambria Math" panose="02040503050406030204" pitchFamily="18" charset="0"/>
                          </a:rPr>
                        </m:ctrlPr>
                      </m:dPr>
                      <m:e>
                        <m:r>
                          <a:rPr lang="vi-VN" sz="2000" i="1">
                            <a:solidFill>
                              <a:srgbClr val="212121"/>
                            </a:solidFill>
                            <a:effectLst/>
                            <a:latin typeface="Cambria Math" panose="02040503050406030204" pitchFamily="18" charset="0"/>
                            <a:ea typeface="Times New Roman" panose="02020603050405020304" pitchFamily="18" charset="0"/>
                            <a:cs typeface="Times New Roman" panose="02020603050405020304" pitchFamily="18" charset="0"/>
                          </a:rPr>
                          <m:t>𝑋𝐸𝑀𝐴𝑌</m:t>
                        </m:r>
                      </m:e>
                    </m:d>
                  </m:oMath>
                </a14:m>
                <a:endParaRPr lang="en-US" sz="2000" dirty="0"/>
              </a:p>
            </p:txBody>
          </p:sp>
        </mc:Choice>
        <mc:Fallback>
          <p:sp>
            <p:nvSpPr>
              <p:cNvPr id="13" name="TextBox 12"/>
              <p:cNvSpPr txBox="1">
                <a:spLocks noRot="1" noChangeAspect="1" noMove="1" noResize="1" noEditPoints="1" noAdjustHandles="1" noChangeArrowheads="1" noChangeShapeType="1" noTextEdit="1"/>
              </p:cNvSpPr>
              <p:nvPr/>
            </p:nvSpPr>
            <p:spPr>
              <a:xfrm>
                <a:off x="1789470" y="4764426"/>
                <a:ext cx="6096000" cy="421590"/>
              </a:xfrm>
              <a:prstGeom prst="rect">
                <a:avLst/>
              </a:prstGeom>
              <a:blipFill rotWithShape="1">
                <a:blip r:embed="rId3"/>
                <a:stretch>
                  <a:fillRect l="-1" t="-5" r="1" b="144"/>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16" name="TextBox 15"/>
              <p:cNvSpPr txBox="1"/>
              <p:nvPr/>
            </p:nvSpPr>
            <p:spPr>
              <a:xfrm>
                <a:off x="1789470" y="5319274"/>
                <a:ext cx="6096000" cy="400110"/>
              </a:xfrm>
              <a:prstGeom prst="rect">
                <a:avLst/>
              </a:prstGeom>
              <a:noFill/>
            </p:spPr>
            <p:txBody>
              <a:bodyPr wrap="square">
                <a:spAutoFit/>
              </a:bodyPr>
              <a:lstStyle/>
              <a:p>
                <a:r>
                  <a:rPr lang="vi-VN" sz="2000" dirty="0">
                    <a:solidFill>
                      <a:srgbClr val="212121"/>
                    </a:solidFill>
                    <a:effectLst/>
                    <a:latin typeface="Times New Roman" panose="02020603050405020304" pitchFamily="18" charset="0"/>
                    <a:ea typeface="Times New Roman" panose="02020603050405020304" pitchFamily="18" charset="0"/>
                  </a:rPr>
                  <a:t>S </a:t>
                </a:r>
                <a14:m>
                  <m:oMath xmlns:m="http://schemas.openxmlformats.org/officeDocument/2006/math">
                    <m:r>
                      <a:rPr lang="vi-VN" sz="2000" i="1">
                        <a:solidFill>
                          <a:srgbClr val="212121"/>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vi-VN" sz="2000" i="1">
                        <a:solidFill>
                          <a:srgbClr val="212121"/>
                        </a:solidFill>
                        <a:effectLst/>
                        <a:latin typeface="Cambria Math" panose="02040503050406030204" pitchFamily="18" charset="0"/>
                        <a:ea typeface="Times New Roman" panose="02020603050405020304" pitchFamily="18" charset="0"/>
                        <a:cs typeface="Times New Roman" panose="02020603050405020304" pitchFamily="18" charset="0"/>
                      </a:rPr>
                      <m:t>𝐾𝐻𝐴𝐶𝐻𝐻𝐴𝑁𝐺</m:t>
                    </m:r>
                    <m:sSub>
                      <m:sSubPr>
                        <m:ctrlPr>
                          <a:rPr lang="en-US" sz="2000" i="1">
                            <a:solidFill>
                              <a:srgbClr val="212121"/>
                            </a:solidFill>
                            <a:effectLst/>
                            <a:latin typeface="Cambria Math" panose="02040503050406030204" pitchFamily="18" charset="0"/>
                          </a:rPr>
                        </m:ctrlPr>
                      </m:sSubPr>
                      <m:e>
                        <m:r>
                          <a:rPr lang="vi-VN" sz="2000" i="1">
                            <a:solidFill>
                              <a:srgbClr val="212121"/>
                            </a:solidFill>
                            <a:effectLst/>
                            <a:latin typeface="Cambria Math" panose="02040503050406030204" pitchFamily="18" charset="0"/>
                            <a:ea typeface="Times New Roman" panose="02020603050405020304" pitchFamily="18" charset="0"/>
                            <a:cs typeface="Times New Roman" panose="02020603050405020304" pitchFamily="18" charset="0"/>
                          </a:rPr>
                          <m:t>⋈</m:t>
                        </m:r>
                      </m:e>
                      <m:sub>
                        <m:r>
                          <a:rPr lang="vi-VN" sz="2000" i="1">
                            <a:solidFill>
                              <a:srgbClr val="212121"/>
                            </a:solidFill>
                            <a:effectLst/>
                            <a:latin typeface="Cambria Math" panose="02040503050406030204" pitchFamily="18" charset="0"/>
                            <a:ea typeface="Times New Roman" panose="02020603050405020304" pitchFamily="18" charset="0"/>
                            <a:cs typeface="Times New Roman" panose="02020603050405020304" pitchFamily="18" charset="0"/>
                          </a:rPr>
                          <m:t>𝑀𝐴𝐾𝐻</m:t>
                        </m:r>
                      </m:sub>
                    </m:sSub>
                    <m:r>
                      <a:rPr lang="vi-VN" sz="2000" i="1">
                        <a:solidFill>
                          <a:srgbClr val="212121"/>
                        </a:solidFill>
                        <a:effectLst/>
                        <a:latin typeface="Cambria Math" panose="02040503050406030204" pitchFamily="18" charset="0"/>
                        <a:ea typeface="Times New Roman" panose="02020603050405020304" pitchFamily="18" charset="0"/>
                        <a:cs typeface="Times New Roman" panose="02020603050405020304" pitchFamily="18" charset="0"/>
                      </a:rPr>
                      <m:t>𝑇𝑅𝐴𝐺𝑂𝑃</m:t>
                    </m:r>
                    <m:r>
                      <a:rPr lang="vi-VN" sz="2000" i="1">
                        <a:solidFill>
                          <a:srgbClr val="212121"/>
                        </a:solidFill>
                        <a:effectLst/>
                        <a:latin typeface="Cambria Math" panose="02040503050406030204" pitchFamily="18" charset="0"/>
                        <a:ea typeface="Times New Roman" panose="02020603050405020304" pitchFamily="18" charset="0"/>
                        <a:cs typeface="Times New Roman" panose="02020603050405020304" pitchFamily="18" charset="0"/>
                      </a:rPr>
                      <m:t> </m:t>
                    </m:r>
                  </m:oMath>
                </a14:m>
                <a:endParaRPr lang="en-US" sz="2000" dirty="0"/>
              </a:p>
            </p:txBody>
          </p:sp>
        </mc:Choice>
        <mc:Fallback>
          <p:sp>
            <p:nvSpPr>
              <p:cNvPr id="16" name="TextBox 15"/>
              <p:cNvSpPr txBox="1">
                <a:spLocks noRot="1" noChangeAspect="1" noMove="1" noResize="1" noEditPoints="1" noAdjustHandles="1" noChangeArrowheads="1" noChangeShapeType="1" noTextEdit="1"/>
              </p:cNvSpPr>
              <p:nvPr/>
            </p:nvSpPr>
            <p:spPr>
              <a:xfrm>
                <a:off x="1789470" y="5319274"/>
                <a:ext cx="6096000" cy="400110"/>
              </a:xfrm>
              <a:prstGeom prst="rect">
                <a:avLst/>
              </a:prstGeom>
              <a:blipFill rotWithShape="1">
                <a:blip r:embed="rId4"/>
                <a:stretch>
                  <a:fillRect l="-1" t="-128" r="1" b="143"/>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19" name="TextBox 18"/>
              <p:cNvSpPr txBox="1"/>
              <p:nvPr/>
            </p:nvSpPr>
            <p:spPr>
              <a:xfrm>
                <a:off x="1789470" y="5853573"/>
                <a:ext cx="6096000" cy="413511"/>
              </a:xfrm>
              <a:prstGeom prst="rect">
                <a:avLst/>
              </a:prstGeom>
              <a:noFill/>
            </p:spPr>
            <p:txBody>
              <a:bodyPr wrap="square">
                <a:spAutoFit/>
              </a:bodyPr>
              <a:lstStyle/>
              <a:p>
                <a14:m>
                  <m:oMathPara xmlns:m="http://schemas.openxmlformats.org/officeDocument/2006/math">
                    <m:oMathParaPr>
                      <m:jc m:val="left"/>
                    </m:oMathParaPr>
                    <m:oMath xmlns:m="http://schemas.openxmlformats.org/officeDocument/2006/math">
                      <m:sSub>
                        <m:sSubPr>
                          <m:ctrlPr>
                            <a:rPr lang="en-US" sz="2000" i="1" smtClean="0">
                              <a:solidFill>
                                <a:srgbClr val="836967"/>
                              </a:solidFill>
                              <a:latin typeface="Cambria Math" panose="02040503050406030204" pitchFamily="18" charset="0"/>
                            </a:rPr>
                          </m:ctrlPr>
                        </m:sSubPr>
                        <m:e>
                          <m:r>
                            <a:rPr lang="en-US" sz="2000" i="1">
                              <a:latin typeface="Cambria Math" panose="02040503050406030204" pitchFamily="18" charset="0"/>
                            </a:rPr>
                            <m:t>𝜋</m:t>
                          </m:r>
                        </m:e>
                        <m:sub>
                          <m:r>
                            <a:rPr lang="en-US" sz="2000" i="1">
                              <a:latin typeface="Cambria Math" panose="02040503050406030204" pitchFamily="18" charset="0"/>
                            </a:rPr>
                            <m:t>𝑀𝐴𝑋𝑀</m:t>
                          </m:r>
                          <m:r>
                            <a:rPr lang="en-US" sz="2000" i="0">
                              <a:latin typeface="Cambria Math" panose="02040503050406030204" pitchFamily="18" charset="0"/>
                            </a:rPr>
                            <m:t>,</m:t>
                          </m:r>
                          <m:r>
                            <a:rPr lang="en-US" sz="2000" i="1">
                              <a:latin typeface="Cambria Math" panose="02040503050406030204" pitchFamily="18" charset="0"/>
                            </a:rPr>
                            <m:t>𝑇𝐸𝑁𝑋𝑀</m:t>
                          </m:r>
                          <m:r>
                            <a:rPr lang="en-US" sz="2000" i="0">
                              <a:latin typeface="Cambria Math" panose="02040503050406030204" pitchFamily="18" charset="0"/>
                            </a:rPr>
                            <m:t>,</m:t>
                          </m:r>
                          <m:r>
                            <a:rPr lang="en-US" sz="2000" i="1">
                              <a:latin typeface="Cambria Math" panose="02040503050406030204" pitchFamily="18" charset="0"/>
                            </a:rPr>
                            <m:t>𝑇𝐸𝑁𝐾𝐻</m:t>
                          </m:r>
                        </m:sub>
                      </m:sSub>
                      <m:d>
                        <m:dPr>
                          <m:ctrlPr>
                            <a:rPr lang="en-US" sz="2000" i="1">
                              <a:latin typeface="Cambria Math" panose="02040503050406030204" pitchFamily="18" charset="0"/>
                            </a:rPr>
                          </m:ctrlPr>
                        </m:dPr>
                        <m:e>
                          <m:r>
                            <a:rPr lang="en-US" sz="2000" i="1">
                              <a:latin typeface="Cambria Math" panose="02040503050406030204" pitchFamily="18" charset="0"/>
                            </a:rPr>
                            <m:t>𝑅</m:t>
                          </m:r>
                          <m:sSub>
                            <m:sSubPr>
                              <m:ctrlPr>
                                <a:rPr lang="en-US" sz="2000" i="1">
                                  <a:solidFill>
                                    <a:srgbClr val="836967"/>
                                  </a:solidFill>
                                  <a:latin typeface="Cambria Math" panose="02040503050406030204" pitchFamily="18" charset="0"/>
                                </a:rPr>
                              </m:ctrlPr>
                            </m:sSubPr>
                            <m:e>
                              <m:r>
                                <a:rPr lang="en-US" sz="2000" b="0" i="1" smtClean="0">
                                  <a:solidFill>
                                    <a:srgbClr val="836967"/>
                                  </a:solidFill>
                                  <a:latin typeface="Cambria Math" panose="02040503050406030204" pitchFamily="18" charset="0"/>
                                </a:rPr>
                                <m:t> </m:t>
                              </m:r>
                              <m:r>
                                <a:rPr lang="en-US" sz="2000" i="1">
                                  <a:solidFill>
                                    <a:schemeClr val="tx1"/>
                                  </a:solidFill>
                                  <a:latin typeface="Cambria Math" panose="02040503050406030204" pitchFamily="18" charset="0"/>
                                </a:rPr>
                                <m:t>⟕</m:t>
                              </m:r>
                            </m:e>
                            <m:sub>
                              <m:r>
                                <a:rPr lang="en-US" sz="2000" i="1">
                                  <a:latin typeface="Cambria Math" panose="02040503050406030204" pitchFamily="18" charset="0"/>
                                </a:rPr>
                                <m:t>𝑀𝐴𝑋𝑀</m:t>
                              </m:r>
                            </m:sub>
                          </m:sSub>
                          <m:r>
                            <a:rPr lang="en-US" sz="2000" i="1">
                              <a:latin typeface="Cambria Math" panose="02040503050406030204" pitchFamily="18" charset="0"/>
                            </a:rPr>
                            <m:t>𝑆</m:t>
                          </m:r>
                        </m:e>
                      </m:d>
                    </m:oMath>
                  </m:oMathPara>
                </a14:m>
                <a:endParaRPr lang="en-US" sz="2000" dirty="0"/>
              </a:p>
            </p:txBody>
          </p:sp>
        </mc:Choice>
        <mc:Fallback>
          <p:sp>
            <p:nvSpPr>
              <p:cNvPr id="19" name="TextBox 18"/>
              <p:cNvSpPr txBox="1">
                <a:spLocks noRot="1" noChangeAspect="1" noMove="1" noResize="1" noEditPoints="1" noAdjustHandles="1" noChangeArrowheads="1" noChangeShapeType="1" noTextEdit="1"/>
              </p:cNvSpPr>
              <p:nvPr/>
            </p:nvSpPr>
            <p:spPr>
              <a:xfrm>
                <a:off x="1789470" y="5853573"/>
                <a:ext cx="6096000" cy="413511"/>
              </a:xfrm>
              <a:prstGeom prst="rect">
                <a:avLst/>
              </a:prstGeom>
              <a:blipFill rotWithShape="1">
                <a:blip r:embed="rId5"/>
                <a:stretch>
                  <a:fillRect l="-1" t="-35" r="1" b="65"/>
                </a:stretch>
              </a:blipFill>
            </p:spPr>
            <p:txBody>
              <a:bodyPr/>
              <a:lstStyle/>
              <a:p>
                <a:r>
                  <a:rPr lang="en-US" altLang="en-US">
                    <a:noFill/>
                  </a:rPr>
                  <a:t> </a:t>
                </a:r>
              </a:p>
            </p:txBody>
          </p:sp>
        </mc:Fallback>
      </mc:AlternateContent>
      <p:sp>
        <p:nvSpPr>
          <p:cNvPr id="2" name="TextBox 1"/>
          <p:cNvSpPr txBox="1"/>
          <p:nvPr/>
        </p:nvSpPr>
        <p:spPr>
          <a:xfrm>
            <a:off x="747252" y="1060281"/>
            <a:ext cx="10481187" cy="2015936"/>
          </a:xfrm>
          <a:prstGeom prst="rect">
            <a:avLst/>
          </a:prstGeom>
          <a:noFill/>
          <a:ln w="19050">
            <a:solidFill>
              <a:srgbClr val="00B0F0"/>
            </a:solidFill>
          </a:ln>
        </p:spPr>
        <p:txBody>
          <a:bodyPr wrap="square">
            <a:spAutoFit/>
          </a:bodyPr>
          <a:lstStyle/>
          <a:p>
            <a:pPr marL="180340" algn="just">
              <a:spcAft>
                <a:spcPts val="600"/>
              </a:spcAft>
            </a:pPr>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BÀI TẬP 6:</a:t>
            </a:r>
            <a:r>
              <a:rPr lang="en-US" sz="2000" dirty="0">
                <a:latin typeface="Segoe UI" panose="020B0502040204020203" pitchFamily="34" charset="0"/>
                <a:cs typeface="Segoe UI" panose="020B0502040204020203" pitchFamily="34" charset="0"/>
              </a:rPr>
              <a:t> </a:t>
            </a:r>
            <a:r>
              <a:rPr lang="vi-VN"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Cho lược đồ cơ sở dữ liệu quan hệ “</a:t>
            </a:r>
            <a:r>
              <a:rPr lang="en-US" sz="2000" b="1" dirty="0" err="1">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Quản</a:t>
            </a:r>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en-US" sz="2000" b="1" dirty="0" err="1">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lý</a:t>
            </a:r>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en-US" sz="2000" b="1" dirty="0" err="1">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bán</a:t>
            </a:r>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en-US" sz="2000" b="1" dirty="0" err="1">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xe</a:t>
            </a:r>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en-US" sz="2000" b="1" dirty="0" err="1">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máy</a:t>
            </a:r>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en-US" sz="2000" b="1" dirty="0" err="1">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trả</a:t>
            </a:r>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en-US" sz="2000" b="1" dirty="0" err="1">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góp</a:t>
            </a:r>
            <a:r>
              <a:rPr lang="vi-VN"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en-US" sz="2000" b="1" dirty="0" err="1">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như</a:t>
            </a:r>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vi-VN"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sau: </a:t>
            </a:r>
            <a:endParaRPr lang="en-US" sz="2000" b="1" dirty="0">
              <a:effectLst/>
              <a:latin typeface="Segoe UI" panose="020B0502040204020203" pitchFamily="34" charset="0"/>
              <a:ea typeface="Times New Roman" panose="02020603050405020304" pitchFamily="18" charset="0"/>
              <a:cs typeface="Segoe UI" panose="020B0502040204020203" pitchFamily="34" charset="0"/>
            </a:endParaRPr>
          </a:p>
          <a:p>
            <a:pPr marL="180340" marR="0" algn="just">
              <a:spcBef>
                <a:spcPts val="0"/>
              </a:spcBef>
              <a:spcAft>
                <a:spcPts val="0"/>
              </a:spcAft>
            </a:pPr>
            <a:r>
              <a:rPr lang="vi-VN" sz="2000" b="1" dirty="0">
                <a:effectLst/>
                <a:latin typeface="Segoe UI" panose="020B0502040204020203" pitchFamily="34" charset="0"/>
                <a:ea typeface="Times New Roman" panose="02020603050405020304" pitchFamily="18" charset="0"/>
                <a:cs typeface="Segoe UI" panose="020B0502040204020203" pitchFamily="34" charset="0"/>
              </a:rPr>
              <a:t>KHACHHANG (</a:t>
            </a:r>
            <a:r>
              <a:rPr lang="vi-VN" sz="2000" b="1" u="sng" dirty="0">
                <a:effectLst/>
                <a:latin typeface="Segoe UI" panose="020B0502040204020203" pitchFamily="34" charset="0"/>
                <a:ea typeface="Times New Roman" panose="02020603050405020304" pitchFamily="18" charset="0"/>
                <a:cs typeface="Segoe UI" panose="020B0502040204020203" pitchFamily="34" charset="0"/>
              </a:rPr>
              <a:t>MAKH</a:t>
            </a:r>
            <a:r>
              <a:rPr lang="vi-VN" sz="2000" b="1" dirty="0">
                <a:effectLst/>
                <a:latin typeface="Segoe UI" panose="020B0502040204020203" pitchFamily="34" charset="0"/>
                <a:ea typeface="Times New Roman" panose="02020603050405020304" pitchFamily="18" charset="0"/>
                <a:cs typeface="Segoe UI" panose="020B0502040204020203" pitchFamily="34" charset="0"/>
              </a:rPr>
              <a:t>, TENKH, NGAYSINH, DIACHI, CMND)</a:t>
            </a:r>
            <a:endParaRPr lang="en-US" sz="2000" dirty="0">
              <a:effectLst/>
              <a:latin typeface="Segoe UI" panose="020B0502040204020203" pitchFamily="34" charset="0"/>
              <a:ea typeface="Times New Roman" panose="02020603050405020304" pitchFamily="18" charset="0"/>
              <a:cs typeface="Segoe UI" panose="020B0502040204020203" pitchFamily="34" charset="0"/>
            </a:endParaRPr>
          </a:p>
          <a:p>
            <a:pPr marL="180340" marR="0" algn="just">
              <a:spcBef>
                <a:spcPts val="0"/>
              </a:spcBef>
              <a:spcAft>
                <a:spcPts val="0"/>
              </a:spcAft>
            </a:pPr>
            <a:r>
              <a:rPr lang="vi-VN" sz="2000" b="1" dirty="0">
                <a:effectLst/>
                <a:latin typeface="Segoe UI" panose="020B0502040204020203" pitchFamily="34" charset="0"/>
                <a:ea typeface="Times New Roman" panose="02020603050405020304" pitchFamily="18" charset="0"/>
                <a:cs typeface="Segoe UI" panose="020B0502040204020203" pitchFamily="34" charset="0"/>
              </a:rPr>
              <a:t>LOAIXE (</a:t>
            </a:r>
            <a:r>
              <a:rPr lang="vi-VN" sz="2000" b="1" u="sng" dirty="0">
                <a:effectLst/>
                <a:latin typeface="Segoe UI" panose="020B0502040204020203" pitchFamily="34" charset="0"/>
                <a:ea typeface="Times New Roman" panose="02020603050405020304" pitchFamily="18" charset="0"/>
                <a:cs typeface="Segoe UI" panose="020B0502040204020203" pitchFamily="34" charset="0"/>
              </a:rPr>
              <a:t>MALX</a:t>
            </a:r>
            <a:r>
              <a:rPr lang="vi-VN" sz="2000" b="1" dirty="0">
                <a:effectLst/>
                <a:latin typeface="Segoe UI" panose="020B0502040204020203" pitchFamily="34" charset="0"/>
                <a:ea typeface="Times New Roman" panose="02020603050405020304" pitchFamily="18" charset="0"/>
                <a:cs typeface="Segoe UI" panose="020B0502040204020203" pitchFamily="34" charset="0"/>
              </a:rPr>
              <a:t>, TENLX, CONGNGHE</a:t>
            </a:r>
            <a:r>
              <a:rPr lang="en-US" sz="2000" b="1" dirty="0">
                <a:effectLst/>
                <a:latin typeface="Segoe UI" panose="020B0502040204020203" pitchFamily="34" charset="0"/>
                <a:ea typeface="Times New Roman" panose="02020603050405020304" pitchFamily="18" charset="0"/>
                <a:cs typeface="Segoe UI" panose="020B0502040204020203" pitchFamily="34" charset="0"/>
              </a:rPr>
              <a:t>)</a:t>
            </a:r>
            <a:endParaRPr lang="en-US" sz="2000" dirty="0">
              <a:effectLst/>
              <a:latin typeface="Segoe UI" panose="020B0502040204020203" pitchFamily="34" charset="0"/>
              <a:ea typeface="Times New Roman" panose="02020603050405020304" pitchFamily="18" charset="0"/>
              <a:cs typeface="Segoe UI" panose="020B0502040204020203" pitchFamily="34" charset="0"/>
            </a:endParaRPr>
          </a:p>
          <a:p>
            <a:pPr marL="180340" marR="0" algn="just">
              <a:spcBef>
                <a:spcPts val="0"/>
              </a:spcBef>
              <a:spcAft>
                <a:spcPts val="0"/>
              </a:spcAft>
            </a:pPr>
            <a:r>
              <a:rPr lang="vi-VN" sz="2000" b="1" dirty="0">
                <a:effectLst/>
                <a:latin typeface="Segoe UI" panose="020B0502040204020203" pitchFamily="34" charset="0"/>
                <a:ea typeface="Times New Roman" panose="02020603050405020304" pitchFamily="18" charset="0"/>
                <a:cs typeface="Segoe UI" panose="020B0502040204020203" pitchFamily="34" charset="0"/>
              </a:rPr>
              <a:t>XEMAY (</a:t>
            </a:r>
            <a:r>
              <a:rPr lang="vi-VN" sz="2000" b="1" u="sng" dirty="0">
                <a:effectLst/>
                <a:latin typeface="Segoe UI" panose="020B0502040204020203" pitchFamily="34" charset="0"/>
                <a:ea typeface="Times New Roman" panose="02020603050405020304" pitchFamily="18" charset="0"/>
                <a:cs typeface="Segoe UI" panose="020B0502040204020203" pitchFamily="34" charset="0"/>
              </a:rPr>
              <a:t>MAXM</a:t>
            </a:r>
            <a:r>
              <a:rPr lang="vi-VN" sz="2000" b="1" dirty="0">
                <a:effectLst/>
                <a:latin typeface="Segoe UI" panose="020B0502040204020203" pitchFamily="34" charset="0"/>
                <a:ea typeface="Times New Roman" panose="02020603050405020304" pitchFamily="18" charset="0"/>
                <a:cs typeface="Segoe UI" panose="020B0502040204020203" pitchFamily="34" charset="0"/>
              </a:rPr>
              <a:t>, TENXM, MALX, NAMSX, TRONGLUONG, GIA)</a:t>
            </a:r>
            <a:endParaRPr lang="en-US" sz="2000" dirty="0">
              <a:effectLst/>
              <a:latin typeface="Segoe UI" panose="020B0502040204020203" pitchFamily="34" charset="0"/>
              <a:ea typeface="Times New Roman" panose="02020603050405020304" pitchFamily="18" charset="0"/>
              <a:cs typeface="Segoe UI" panose="020B0502040204020203" pitchFamily="34" charset="0"/>
            </a:endParaRPr>
          </a:p>
          <a:p>
            <a:pPr marL="180340" marR="0" algn="just">
              <a:spcBef>
                <a:spcPts val="0"/>
              </a:spcBef>
              <a:spcAft>
                <a:spcPts val="0"/>
              </a:spcAft>
            </a:pPr>
            <a:r>
              <a:rPr lang="vi-VN" sz="2000" b="1" dirty="0">
                <a:effectLst/>
                <a:latin typeface="Segoe UI" panose="020B0502040204020203" pitchFamily="34" charset="0"/>
                <a:ea typeface="Times New Roman" panose="02020603050405020304" pitchFamily="18" charset="0"/>
                <a:cs typeface="Segoe UI" panose="020B0502040204020203" pitchFamily="34" charset="0"/>
              </a:rPr>
              <a:t>LOAIHINHTG (</a:t>
            </a:r>
            <a:r>
              <a:rPr lang="vi-VN" sz="2000" b="1" u="sng" dirty="0">
                <a:effectLst/>
                <a:latin typeface="Segoe UI" panose="020B0502040204020203" pitchFamily="34" charset="0"/>
                <a:ea typeface="Times New Roman" panose="02020603050405020304" pitchFamily="18" charset="0"/>
                <a:cs typeface="Segoe UI" panose="020B0502040204020203" pitchFamily="34" charset="0"/>
              </a:rPr>
              <a:t>MALH</a:t>
            </a:r>
            <a:r>
              <a:rPr lang="vi-VN" sz="2000" b="1" dirty="0">
                <a:effectLst/>
                <a:latin typeface="Segoe UI" panose="020B0502040204020203" pitchFamily="34" charset="0"/>
                <a:ea typeface="Times New Roman" panose="02020603050405020304" pitchFamily="18" charset="0"/>
                <a:cs typeface="Segoe UI" panose="020B0502040204020203" pitchFamily="34" charset="0"/>
              </a:rPr>
              <a:t>, TENLH, PHANTRAMTT, KYHAN, LAISUAT, PHITHUHO) </a:t>
            </a:r>
            <a:endParaRPr lang="en-US" sz="2000" dirty="0">
              <a:effectLst/>
              <a:latin typeface="Segoe UI" panose="020B0502040204020203" pitchFamily="34" charset="0"/>
              <a:ea typeface="Times New Roman" panose="02020603050405020304" pitchFamily="18" charset="0"/>
              <a:cs typeface="Segoe UI" panose="020B0502040204020203" pitchFamily="34" charset="0"/>
            </a:endParaRPr>
          </a:p>
          <a:p>
            <a:pPr marL="180340" marR="0" algn="just">
              <a:spcBef>
                <a:spcPts val="0"/>
              </a:spcBef>
              <a:spcAft>
                <a:spcPts val="0"/>
              </a:spcAft>
            </a:pPr>
            <a:r>
              <a:rPr lang="vi-VN" sz="2000" b="1" dirty="0">
                <a:effectLst/>
                <a:latin typeface="Segoe UI" panose="020B0502040204020203" pitchFamily="34" charset="0"/>
                <a:ea typeface="Times New Roman" panose="02020603050405020304" pitchFamily="18" charset="0"/>
                <a:cs typeface="Segoe UI" panose="020B0502040204020203" pitchFamily="34" charset="0"/>
              </a:rPr>
              <a:t>TRAGOP (</a:t>
            </a:r>
            <a:r>
              <a:rPr lang="vi-VN" sz="2000" b="1" u="sng" dirty="0">
                <a:effectLst/>
                <a:latin typeface="Segoe UI" panose="020B0502040204020203" pitchFamily="34" charset="0"/>
                <a:ea typeface="Times New Roman" panose="02020603050405020304" pitchFamily="18" charset="0"/>
                <a:cs typeface="Segoe UI" panose="020B0502040204020203" pitchFamily="34" charset="0"/>
              </a:rPr>
              <a:t>MATG</a:t>
            </a:r>
            <a:r>
              <a:rPr lang="vi-VN" sz="2000" b="1" dirty="0">
                <a:effectLst/>
                <a:latin typeface="Segoe UI" panose="020B0502040204020203" pitchFamily="34" charset="0"/>
                <a:ea typeface="Times New Roman" panose="02020603050405020304" pitchFamily="18" charset="0"/>
                <a:cs typeface="Segoe UI" panose="020B0502040204020203" pitchFamily="34" charset="0"/>
              </a:rPr>
              <a:t>, MAXM, MAKH, NGAYMUA, SOTIENTT, MALH)</a:t>
            </a:r>
            <a:endParaRPr lang="en-US" sz="2000" dirty="0">
              <a:effectLst/>
              <a:latin typeface="Segoe UI" panose="020B0502040204020203" pitchFamily="34" charset="0"/>
              <a:ea typeface="Times New Roman" panose="02020603050405020304" pitchFamily="18" charset="0"/>
              <a:cs typeface="Segoe UI" panose="020B0502040204020203"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500" fill="hold"/>
                                        <p:tgtEl>
                                          <p:spTgt spid="8"/>
                                        </p:tgtEl>
                                        <p:attrNameLst>
                                          <p:attrName>ppt_x</p:attrName>
                                        </p:attrNameLst>
                                      </p:cBhvr>
                                      <p:tavLst>
                                        <p:tav tm="0">
                                          <p:val>
                                            <p:strVal val="#ppt_x"/>
                                          </p:val>
                                        </p:tav>
                                        <p:tav tm="100000">
                                          <p:val>
                                            <p:strVal val="#ppt_x"/>
                                          </p:val>
                                        </p:tav>
                                      </p:tavLst>
                                    </p:anim>
                                    <p:anim calcmode="lin" valueType="num">
                                      <p:cBhvr additive="base">
                                        <p:cTn id="15" dur="500" fill="hold"/>
                                        <p:tgtEl>
                                          <p:spTgt spid="8"/>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ppt_x"/>
                                          </p:val>
                                        </p:tav>
                                        <p:tav tm="100000">
                                          <p:val>
                                            <p:strVal val="#ppt_x"/>
                                          </p:val>
                                        </p:tav>
                                      </p:tavLst>
                                    </p:anim>
                                    <p:anim calcmode="lin" valueType="num">
                                      <p:cBhvr additive="base">
                                        <p:cTn id="1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anim calcmode="lin" valueType="num">
                                      <p:cBhvr>
                                        <p:cTn id="25" dur="500" fill="hold"/>
                                        <p:tgtEl>
                                          <p:spTgt spid="13"/>
                                        </p:tgtEl>
                                        <p:attrNameLst>
                                          <p:attrName>ppt_x</p:attrName>
                                        </p:attrNameLst>
                                      </p:cBhvr>
                                      <p:tavLst>
                                        <p:tav tm="0">
                                          <p:val>
                                            <p:strVal val="#ppt_x"/>
                                          </p:val>
                                        </p:tav>
                                        <p:tav tm="100000">
                                          <p:val>
                                            <p:strVal val="#ppt_x"/>
                                          </p:val>
                                        </p:tav>
                                      </p:tavLst>
                                    </p:anim>
                                    <p:anim calcmode="lin" valueType="num">
                                      <p:cBhvr>
                                        <p:cTn id="26" dur="500" fill="hold"/>
                                        <p:tgtEl>
                                          <p:spTgt spid="13"/>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500"/>
                                        <p:tgtEl>
                                          <p:spTgt spid="16"/>
                                        </p:tgtEl>
                                      </p:cBhvr>
                                    </p:animEffect>
                                    <p:anim calcmode="lin" valueType="num">
                                      <p:cBhvr>
                                        <p:cTn id="30" dur="500" fill="hold"/>
                                        <p:tgtEl>
                                          <p:spTgt spid="16"/>
                                        </p:tgtEl>
                                        <p:attrNameLst>
                                          <p:attrName>ppt_x</p:attrName>
                                        </p:attrNameLst>
                                      </p:cBhvr>
                                      <p:tavLst>
                                        <p:tav tm="0">
                                          <p:val>
                                            <p:strVal val="#ppt_x"/>
                                          </p:val>
                                        </p:tav>
                                        <p:tav tm="100000">
                                          <p:val>
                                            <p:strVal val="#ppt_x"/>
                                          </p:val>
                                        </p:tav>
                                      </p:tavLst>
                                    </p:anim>
                                    <p:anim calcmode="lin" valueType="num">
                                      <p:cBhvr>
                                        <p:cTn id="31" dur="500" fill="hold"/>
                                        <p:tgtEl>
                                          <p:spTgt spid="16"/>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anim calcmode="lin" valueType="num">
                                      <p:cBhvr>
                                        <p:cTn id="35" dur="500" fill="hold"/>
                                        <p:tgtEl>
                                          <p:spTgt spid="19"/>
                                        </p:tgtEl>
                                        <p:attrNameLst>
                                          <p:attrName>ppt_x</p:attrName>
                                        </p:attrNameLst>
                                      </p:cBhvr>
                                      <p:tavLst>
                                        <p:tav tm="0">
                                          <p:val>
                                            <p:strVal val="#ppt_x"/>
                                          </p:val>
                                        </p:tav>
                                        <p:tav tm="100000">
                                          <p:val>
                                            <p:strVal val="#ppt_x"/>
                                          </p:val>
                                        </p:tav>
                                      </p:tavLst>
                                    </p:anim>
                                    <p:anim calcmode="lin" valueType="num">
                                      <p:cBhvr>
                                        <p:cTn id="36" dur="5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3" grpId="0"/>
      <p:bldP spid="16" grpId="0"/>
      <p:bldP spid="1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3"/>
          <p:cNvSpPr txBox="1">
            <a:spLocks noGrp="1"/>
          </p:cNvSpPr>
          <p:nvPr>
            <p:ph type="title"/>
          </p:nvPr>
        </p:nvSpPr>
        <p:spPr>
          <a:xfrm>
            <a:off x="635479" y="330621"/>
            <a:ext cx="10921042" cy="82531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1238F"/>
              </a:buClr>
              <a:buSzPts val="4000"/>
              <a:buFont typeface="Quattrocento Sans" panose="020B0502050000020003"/>
              <a:buNone/>
            </a:pP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Viết</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các</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biểu</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thức</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đại</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số</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quan</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hệ</a:t>
            </a:r>
            <a:endParaRPr dirty="0">
              <a:latin typeface="Segoe UI" panose="020B0502040204020203" pitchFamily="34" charset="0"/>
              <a:cs typeface="Segoe UI" panose="020B0502040204020203" pitchFamily="34" charset="0"/>
            </a:endParaRPr>
          </a:p>
        </p:txBody>
      </p:sp>
      <p:sp>
        <p:nvSpPr>
          <p:cNvPr id="123" name="Google Shape;123;p3"/>
          <p:cNvSpPr txBox="1">
            <a:spLocks noGrp="1"/>
          </p:cNvSpPr>
          <p:nvPr>
            <p:ph type="sldNum" idx="12"/>
          </p:nvPr>
        </p:nvSpPr>
        <p:spPr>
          <a:xfrm>
            <a:off x="4724400" y="6527379"/>
            <a:ext cx="2743200" cy="330621"/>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vi-VN" sz="1600" b="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fld>
            <a:endParaRPr sz="16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endParaRPr>
          </a:p>
        </p:txBody>
      </p:sp>
      <p:pic>
        <p:nvPicPr>
          <p:cNvPr id="124" name="Google Shape;124;p3"/>
          <p:cNvPicPr preferRelativeResize="0"/>
          <p:nvPr/>
        </p:nvPicPr>
        <p:blipFill rotWithShape="1">
          <a:blip r:embed="rId1"/>
          <a:srcRect/>
          <a:stretch>
            <a:fillRect/>
          </a:stretch>
        </p:blipFill>
        <p:spPr>
          <a:xfrm>
            <a:off x="9911750" y="4651893"/>
            <a:ext cx="1900257" cy="1869558"/>
          </a:xfrm>
          <a:prstGeom prst="rect">
            <a:avLst/>
          </a:prstGeom>
          <a:noFill/>
          <a:ln>
            <a:noFill/>
          </a:ln>
        </p:spPr>
      </p:pic>
      <p:sp>
        <p:nvSpPr>
          <p:cNvPr id="4" name="TextBox 3"/>
          <p:cNvSpPr txBox="1"/>
          <p:nvPr/>
        </p:nvSpPr>
        <p:spPr>
          <a:xfrm>
            <a:off x="231059" y="3227664"/>
            <a:ext cx="11178209" cy="369332"/>
          </a:xfrm>
          <a:prstGeom prst="rect">
            <a:avLst/>
          </a:prstGeom>
          <a:noFill/>
        </p:spPr>
        <p:txBody>
          <a:bodyPr wrap="square">
            <a:spAutoFit/>
          </a:bodyPr>
          <a:lstStyle/>
          <a:p>
            <a:pPr marL="457200" marR="0" lvl="1">
              <a:spcBef>
                <a:spcPts val="0"/>
              </a:spcBef>
              <a:spcAft>
                <a:spcPts val="0"/>
              </a:spcAft>
              <a:tabLst>
                <a:tab pos="900430" algn="l"/>
              </a:tabLst>
            </a:pPr>
            <a:r>
              <a:rPr lang="en-US" sz="1800" b="1" dirty="0">
                <a:solidFill>
                  <a:srgbClr val="FF0000"/>
                </a:solidFill>
                <a:latin typeface="Segoe UI" panose="020B0502040204020203" pitchFamily="34" charset="0"/>
                <a:ea typeface="Times New Roman" panose="02020603050405020304" pitchFamily="18" charset="0"/>
                <a:cs typeface="Segoe UI" panose="020B0502040204020203" pitchFamily="34" charset="0"/>
              </a:rPr>
              <a:t>5. K</a:t>
            </a:r>
            <a:r>
              <a:rPr lang="vi-VN" sz="1800" b="1" dirty="0">
                <a:solidFill>
                  <a:srgbClr val="FF0000"/>
                </a:solidFill>
                <a:effectLst/>
                <a:latin typeface="Segoe UI" panose="020B0502040204020203" pitchFamily="34" charset="0"/>
                <a:ea typeface="Times New Roman" panose="02020603050405020304" pitchFamily="18" charset="0"/>
                <a:cs typeface="Segoe UI" panose="020B0502040204020203" pitchFamily="34" charset="0"/>
              </a:rPr>
              <a:t>hách hàng nào (MAKH) đã mua tất cả xe máy sản xuất năm 2019 sử dụng công nghệ ‘V-twin’.</a:t>
            </a:r>
            <a:endParaRPr lang="en-US" sz="1800" b="1" dirty="0">
              <a:solidFill>
                <a:srgbClr val="FF0000"/>
              </a:solidFill>
              <a:effectLst/>
              <a:latin typeface="Segoe UI" panose="020B0502040204020203" pitchFamily="34" charset="0"/>
              <a:ea typeface="Times New Roman" panose="02020603050405020304" pitchFamily="18" charset="0"/>
              <a:cs typeface="Segoe UI" panose="020B0502040204020203" pitchFamily="34" charset="0"/>
            </a:endParaRPr>
          </a:p>
        </p:txBody>
      </p:sp>
      <mc:AlternateContent xmlns:mc="http://schemas.openxmlformats.org/markup-compatibility/2006">
        <mc:Choice xmlns:a14="http://schemas.microsoft.com/office/drawing/2010/main" Requires="a14">
          <p:sp>
            <p:nvSpPr>
              <p:cNvPr id="8" name="TextBox 7"/>
              <p:cNvSpPr txBox="1"/>
              <p:nvPr/>
            </p:nvSpPr>
            <p:spPr>
              <a:xfrm>
                <a:off x="723558" y="3569373"/>
                <a:ext cx="4522837" cy="413511"/>
              </a:xfrm>
              <a:prstGeom prst="rect">
                <a:avLst/>
              </a:prstGeom>
              <a:noFill/>
            </p:spPr>
            <p:txBody>
              <a:bodyPr wrap="square">
                <a:spAutoFit/>
              </a:bodyPr>
              <a:lstStyle/>
              <a:p>
                <a14:m>
                  <m:oMathPara xmlns:m="http://schemas.openxmlformats.org/officeDocument/2006/math">
                    <m:oMathParaPr>
                      <m:jc m:val="left"/>
                    </m:oMathParaPr>
                    <m:oMath xmlns:m="http://schemas.openxmlformats.org/officeDocument/2006/math">
                      <m:r>
                        <a:rPr lang="en-US" sz="2000" i="1" smtClean="0">
                          <a:latin typeface="Cambria Math" panose="02040503050406030204" pitchFamily="18" charset="0"/>
                        </a:rPr>
                        <m:t>𝑃</m:t>
                      </m:r>
                      <m:r>
                        <a:rPr lang="en-US" sz="2000" i="0">
                          <a:latin typeface="Cambria Math" panose="02040503050406030204" pitchFamily="18" charset="0"/>
                        </a:rPr>
                        <m:t>←</m:t>
                      </m:r>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𝜋</m:t>
                          </m:r>
                        </m:e>
                        <m:sub>
                          <m:r>
                            <a:rPr lang="en-US" sz="2000" i="1">
                              <a:latin typeface="Cambria Math" panose="02040503050406030204" pitchFamily="18" charset="0"/>
                            </a:rPr>
                            <m:t>𝑀𝐴𝐾𝐻</m:t>
                          </m:r>
                          <m:r>
                            <a:rPr lang="en-US" sz="2000" i="0">
                              <a:latin typeface="Cambria Math" panose="02040503050406030204" pitchFamily="18" charset="0"/>
                            </a:rPr>
                            <m:t>,</m:t>
                          </m:r>
                          <m:r>
                            <a:rPr lang="en-US" sz="2000" i="1">
                              <a:latin typeface="Cambria Math" panose="02040503050406030204" pitchFamily="18" charset="0"/>
                            </a:rPr>
                            <m:t>𝑀𝐴𝑋𝑀</m:t>
                          </m:r>
                        </m:sub>
                      </m:sSub>
                      <m:d>
                        <m:dPr>
                          <m:ctrlPr>
                            <a:rPr lang="en-US" sz="2000" i="1">
                              <a:latin typeface="Cambria Math" panose="02040503050406030204" pitchFamily="18" charset="0"/>
                            </a:rPr>
                          </m:ctrlPr>
                        </m:dPr>
                        <m:e>
                          <m:r>
                            <a:rPr lang="en-US" sz="2000" i="1">
                              <a:latin typeface="Cambria Math" panose="02040503050406030204" pitchFamily="18" charset="0"/>
                            </a:rPr>
                            <m:t>𝑇𝑅𝐴𝐺𝑂𝑃</m:t>
                          </m:r>
                        </m:e>
                      </m:d>
                    </m:oMath>
                  </m:oMathPara>
                </a14:m>
                <a:endParaRPr lang="en-US" sz="2000" dirty="0"/>
              </a:p>
            </p:txBody>
          </p:sp>
        </mc:Choice>
        <mc:Fallback>
          <p:sp>
            <p:nvSpPr>
              <p:cNvPr id="8" name="TextBox 7"/>
              <p:cNvSpPr txBox="1">
                <a:spLocks noRot="1" noChangeAspect="1" noMove="1" noResize="1" noEditPoints="1" noAdjustHandles="1" noChangeArrowheads="1" noChangeShapeType="1" noTextEdit="1"/>
              </p:cNvSpPr>
              <p:nvPr/>
            </p:nvSpPr>
            <p:spPr>
              <a:xfrm>
                <a:off x="723558" y="3569373"/>
                <a:ext cx="4522837" cy="413511"/>
              </a:xfrm>
              <a:prstGeom prst="rect">
                <a:avLst/>
              </a:prstGeom>
              <a:blipFill rotWithShape="1">
                <a:blip r:embed="rId2"/>
                <a:stretch>
                  <a:fillRect l="-6" t="-9" r="1" b="40"/>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12" name="TextBox 11"/>
              <p:cNvSpPr txBox="1"/>
              <p:nvPr/>
            </p:nvSpPr>
            <p:spPr>
              <a:xfrm>
                <a:off x="705179" y="3913823"/>
                <a:ext cx="9206571" cy="466987"/>
              </a:xfrm>
              <a:prstGeom prst="rect">
                <a:avLst/>
              </a:prstGeom>
              <a:noFill/>
            </p:spPr>
            <p:txBody>
              <a:bodyPr wrap="square">
                <a:spAutoFit/>
              </a:bodyPr>
              <a:lstStyle/>
              <a:p>
                <a14:m>
                  <m:oMathPara xmlns:m="http://schemas.openxmlformats.org/officeDocument/2006/math">
                    <m:oMathParaPr>
                      <m:jc m:val="left"/>
                    </m:oMathParaPr>
                    <m:oMath xmlns:m="http://schemas.openxmlformats.org/officeDocument/2006/math">
                      <m:r>
                        <a:rPr lang="en-US" sz="2000" i="1" smtClean="0">
                          <a:latin typeface="Cambria Math" panose="02040503050406030204" pitchFamily="18" charset="0"/>
                        </a:rPr>
                        <m:t>𝑄</m:t>
                      </m:r>
                      <m:r>
                        <a:rPr lang="en-US" sz="2000" i="0">
                          <a:latin typeface="Cambria Math" panose="02040503050406030204" pitchFamily="18" charset="0"/>
                        </a:rPr>
                        <m:t>←</m:t>
                      </m:r>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𝜋</m:t>
                          </m:r>
                        </m:e>
                        <m:sub>
                          <m:r>
                            <a:rPr lang="en-US" sz="2000" i="1">
                              <a:latin typeface="Cambria Math" panose="02040503050406030204" pitchFamily="18" charset="0"/>
                            </a:rPr>
                            <m:t>𝑀𝐴𝑋𝑀</m:t>
                          </m:r>
                        </m:sub>
                      </m:sSub>
                      <m:sSub>
                        <m:sSubPr>
                          <m:ctrlPr>
                            <a:rPr lang="en-US" sz="2000" i="1">
                              <a:solidFill>
                                <a:srgbClr val="836967"/>
                              </a:solidFill>
                              <a:latin typeface="Cambria Math" panose="02040503050406030204" pitchFamily="18" charset="0"/>
                            </a:rPr>
                          </m:ctrlPr>
                        </m:sSubPr>
                        <m:e>
                          <m:r>
                            <a:rPr lang="en-US" sz="2000" i="0">
                              <a:latin typeface="Cambria Math" panose="02040503050406030204" pitchFamily="18" charset="0"/>
                            </a:rPr>
                            <m:t> </m:t>
                          </m:r>
                          <m:r>
                            <a:rPr lang="en-US" sz="2000" i="1">
                              <a:latin typeface="Cambria Math" panose="02040503050406030204" pitchFamily="18" charset="0"/>
                            </a:rPr>
                            <m:t>𝜎</m:t>
                          </m:r>
                        </m:e>
                        <m:sub>
                          <m:d>
                            <m:dPr>
                              <m:ctrlPr>
                                <a:rPr lang="en-US" sz="2000" i="1">
                                  <a:latin typeface="Cambria Math" panose="02040503050406030204" pitchFamily="18" charset="0"/>
                                </a:rPr>
                              </m:ctrlPr>
                            </m:dPr>
                            <m:e>
                              <m:r>
                                <a:rPr lang="en-US" sz="2000" i="1">
                                  <a:latin typeface="Cambria Math" panose="02040503050406030204" pitchFamily="18" charset="0"/>
                                </a:rPr>
                                <m:t>𝑁𝐴𝑀𝑆𝑋</m:t>
                              </m:r>
                              <m:r>
                                <a:rPr lang="en-US" sz="2000" i="0">
                                  <a:latin typeface="Cambria Math" panose="02040503050406030204" pitchFamily="18" charset="0"/>
                                </a:rPr>
                                <m:t>=</m:t>
                              </m:r>
                              <m:r>
                                <a:rPr lang="en-US" sz="2000" i="0">
                                  <a:latin typeface="Cambria Math" panose="02040503050406030204" pitchFamily="18" charset="0"/>
                                </a:rPr>
                                <m:t>2019</m:t>
                              </m:r>
                              <m:r>
                                <a:rPr lang="en-US" sz="2000" i="0">
                                  <a:latin typeface="Cambria Math" panose="02040503050406030204" pitchFamily="18" charset="0"/>
                                </a:rPr>
                                <m:t> ∧ </m:t>
                              </m:r>
                              <m:r>
                                <a:rPr lang="en-US" sz="2000" i="1">
                                  <a:latin typeface="Cambria Math" panose="02040503050406030204" pitchFamily="18" charset="0"/>
                                </a:rPr>
                                <m:t>𝐶𝑂𝑁𝐺𝑁𝐺𝐻𝐸</m:t>
                              </m:r>
                              <m:sSup>
                                <m:sSupPr>
                                  <m:ctrlPr>
                                    <a:rPr lang="en-US" sz="2000" i="1">
                                      <a:solidFill>
                                        <a:srgbClr val="836967"/>
                                      </a:solidFill>
                                      <a:latin typeface="Cambria Math" panose="02040503050406030204" pitchFamily="18" charset="0"/>
                                    </a:rPr>
                                  </m:ctrlPr>
                                </m:sSupPr>
                                <m:e>
                                  <m:r>
                                    <a:rPr lang="en-US" sz="2000" i="0">
                                      <a:latin typeface="Cambria Math" panose="02040503050406030204" pitchFamily="18" charset="0"/>
                                    </a:rPr>
                                    <m:t>=</m:t>
                                  </m:r>
                                </m:e>
                                <m:sup>
                                  <m:r>
                                    <a:rPr lang="en-US" sz="2000" i="0">
                                      <a:latin typeface="Cambria Math" panose="02040503050406030204" pitchFamily="18" charset="0"/>
                                    </a:rPr>
                                    <m:t>′</m:t>
                                  </m:r>
                                </m:sup>
                              </m:sSup>
                              <m:r>
                                <a:rPr lang="en-US" sz="2000" i="1">
                                  <a:latin typeface="Cambria Math" panose="02040503050406030204" pitchFamily="18" charset="0"/>
                                </a:rPr>
                                <m:t>𝑉</m:t>
                              </m:r>
                              <m:r>
                                <a:rPr lang="en-US" sz="2000" i="0">
                                  <a:latin typeface="Cambria Math" panose="02040503050406030204" pitchFamily="18" charset="0"/>
                                </a:rPr>
                                <m:t>−</m:t>
                              </m:r>
                              <m:r>
                                <a:rPr lang="en-US" sz="2000" i="1">
                                  <a:latin typeface="Cambria Math" panose="02040503050406030204" pitchFamily="18" charset="0"/>
                                </a:rPr>
                                <m:t>𝑡𝑤𝑖</m:t>
                              </m:r>
                              <m:sSup>
                                <m:sSupPr>
                                  <m:ctrlPr>
                                    <a:rPr lang="en-US" sz="2000" i="1">
                                      <a:solidFill>
                                        <a:srgbClr val="836967"/>
                                      </a:solidFill>
                                      <a:latin typeface="Cambria Math" panose="02040503050406030204" pitchFamily="18" charset="0"/>
                                    </a:rPr>
                                  </m:ctrlPr>
                                </m:sSupPr>
                                <m:e>
                                  <m:r>
                                    <a:rPr lang="en-US" sz="2000" i="1">
                                      <a:latin typeface="Cambria Math" panose="02040503050406030204" pitchFamily="18" charset="0"/>
                                    </a:rPr>
                                    <m:t>𝑛</m:t>
                                  </m:r>
                                </m:e>
                                <m:sup>
                                  <m:r>
                                    <a:rPr lang="en-US" sz="2000" i="0">
                                      <a:latin typeface="Cambria Math" panose="02040503050406030204" pitchFamily="18" charset="0"/>
                                    </a:rPr>
                                    <m:t>′</m:t>
                                  </m:r>
                                </m:sup>
                              </m:sSup>
                            </m:e>
                          </m:d>
                        </m:sub>
                      </m:sSub>
                      <m:d>
                        <m:dPr>
                          <m:ctrlPr>
                            <a:rPr lang="en-US" sz="2000" i="1">
                              <a:latin typeface="Cambria Math" panose="02040503050406030204" pitchFamily="18" charset="0"/>
                            </a:rPr>
                          </m:ctrlPr>
                        </m:dPr>
                        <m:e>
                          <m:r>
                            <a:rPr lang="en-US" sz="2000" i="1">
                              <a:latin typeface="Cambria Math" panose="02040503050406030204" pitchFamily="18" charset="0"/>
                            </a:rPr>
                            <m:t>𝐿𝑂𝐴𝐼𝑋𝐸</m:t>
                          </m:r>
                          <m:sSub>
                            <m:sSubPr>
                              <m:ctrlPr>
                                <a:rPr lang="en-US" sz="2000" i="1">
                                  <a:solidFill>
                                    <a:srgbClr val="836967"/>
                                  </a:solidFill>
                                  <a:latin typeface="Cambria Math" panose="02040503050406030204" pitchFamily="18" charset="0"/>
                                </a:rPr>
                              </m:ctrlPr>
                            </m:sSubPr>
                            <m:e>
                              <m:r>
                                <a:rPr lang="en-US" sz="2000" i="0">
                                  <a:latin typeface="Cambria Math" panose="02040503050406030204" pitchFamily="18" charset="0"/>
                                </a:rPr>
                                <m:t>⋈</m:t>
                              </m:r>
                            </m:e>
                            <m:sub>
                              <m:r>
                                <a:rPr lang="en-US" sz="2000" i="1">
                                  <a:latin typeface="Cambria Math" panose="02040503050406030204" pitchFamily="18" charset="0"/>
                                </a:rPr>
                                <m:t>𝑀𝐴𝐿𝑋</m:t>
                              </m:r>
                            </m:sub>
                          </m:sSub>
                          <m:r>
                            <a:rPr lang="en-US" sz="2000" i="1">
                              <a:latin typeface="Cambria Math" panose="02040503050406030204" pitchFamily="18" charset="0"/>
                            </a:rPr>
                            <m:t>𝑋𝐸𝑀𝐴𝑌</m:t>
                          </m:r>
                        </m:e>
                      </m:d>
                    </m:oMath>
                  </m:oMathPara>
                </a14:m>
                <a:endParaRPr lang="en-US" sz="2000" dirty="0"/>
              </a:p>
            </p:txBody>
          </p:sp>
        </mc:Choice>
        <mc:Fallback>
          <p:sp>
            <p:nvSpPr>
              <p:cNvPr id="12" name="TextBox 11"/>
              <p:cNvSpPr txBox="1">
                <a:spLocks noRot="1" noChangeAspect="1" noMove="1" noResize="1" noEditPoints="1" noAdjustHandles="1" noChangeArrowheads="1" noChangeShapeType="1" noTextEdit="1"/>
              </p:cNvSpPr>
              <p:nvPr/>
            </p:nvSpPr>
            <p:spPr>
              <a:xfrm>
                <a:off x="705179" y="3913823"/>
                <a:ext cx="9206571" cy="466987"/>
              </a:xfrm>
              <a:prstGeom prst="rect">
                <a:avLst/>
              </a:prstGeom>
              <a:blipFill rotWithShape="1">
                <a:blip r:embed="rId3"/>
                <a:stretch>
                  <a:fillRect l="-4" t="-68" b="124"/>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15" name="TextBox 14"/>
              <p:cNvSpPr txBox="1"/>
              <p:nvPr/>
            </p:nvSpPr>
            <p:spPr>
              <a:xfrm>
                <a:off x="705179" y="4329360"/>
                <a:ext cx="2903260" cy="400110"/>
              </a:xfrm>
              <a:prstGeom prst="rect">
                <a:avLst/>
              </a:prstGeom>
              <a:noFill/>
            </p:spPr>
            <p:txBody>
              <a:bodyPr wrap="square">
                <a:spAutoFit/>
              </a:bodyPr>
              <a:lstStyle/>
              <a:p>
                <a14:m>
                  <m:oMathPara xmlns:m="http://schemas.openxmlformats.org/officeDocument/2006/math">
                    <m:oMathParaPr>
                      <m:jc m:val="left"/>
                    </m:oMathParaPr>
                    <m:oMath xmlns:m="http://schemas.openxmlformats.org/officeDocument/2006/math">
                      <m:r>
                        <a:rPr lang="en-US" sz="2000" i="1" smtClean="0">
                          <a:latin typeface="Cambria Math" panose="02040503050406030204" pitchFamily="18" charset="0"/>
                        </a:rPr>
                        <m:t>𝑃</m:t>
                      </m:r>
                      <m:r>
                        <a:rPr lang="en-US" sz="2000" i="0">
                          <a:latin typeface="Cambria Math" panose="02040503050406030204" pitchFamily="18" charset="0"/>
                        </a:rPr>
                        <m:t>÷</m:t>
                      </m:r>
                      <m:r>
                        <a:rPr lang="en-US" sz="2000" i="1">
                          <a:latin typeface="Cambria Math" panose="02040503050406030204" pitchFamily="18" charset="0"/>
                        </a:rPr>
                        <m:t>𝑄</m:t>
                      </m:r>
                    </m:oMath>
                  </m:oMathPara>
                </a14:m>
                <a:endParaRPr lang="en-US" sz="2000" dirty="0"/>
              </a:p>
            </p:txBody>
          </p:sp>
        </mc:Choice>
        <mc:Fallback>
          <p:sp>
            <p:nvSpPr>
              <p:cNvPr id="15" name="TextBox 14"/>
              <p:cNvSpPr txBox="1">
                <a:spLocks noRot="1" noChangeAspect="1" noMove="1" noResize="1" noEditPoints="1" noAdjustHandles="1" noChangeArrowheads="1" noChangeShapeType="1" noTextEdit="1"/>
              </p:cNvSpPr>
              <p:nvPr/>
            </p:nvSpPr>
            <p:spPr>
              <a:xfrm>
                <a:off x="705179" y="4329360"/>
                <a:ext cx="2903260" cy="400110"/>
              </a:xfrm>
              <a:prstGeom prst="rect">
                <a:avLst/>
              </a:prstGeom>
              <a:blipFill rotWithShape="1">
                <a:blip r:embed="rId4"/>
                <a:stretch>
                  <a:fillRect l="-11" t="-141" r="13" b="156"/>
                </a:stretch>
              </a:blipFill>
            </p:spPr>
            <p:txBody>
              <a:bodyPr/>
              <a:lstStyle/>
              <a:p>
                <a:r>
                  <a:rPr lang="en-US" altLang="en-US">
                    <a:noFill/>
                  </a:rPr>
                  <a:t> </a:t>
                </a:r>
              </a:p>
            </p:txBody>
          </p:sp>
        </mc:Fallback>
      </mc:AlternateContent>
      <p:sp>
        <p:nvSpPr>
          <p:cNvPr id="16" name="TextBox 15"/>
          <p:cNvSpPr txBox="1"/>
          <p:nvPr/>
        </p:nvSpPr>
        <p:spPr>
          <a:xfrm>
            <a:off x="231058" y="4742572"/>
            <a:ext cx="11178210" cy="646331"/>
          </a:xfrm>
          <a:prstGeom prst="rect">
            <a:avLst/>
          </a:prstGeom>
          <a:noFill/>
        </p:spPr>
        <p:txBody>
          <a:bodyPr wrap="square">
            <a:spAutoFit/>
          </a:bodyPr>
          <a:lstStyle/>
          <a:p>
            <a:pPr marL="457200" marR="0" lvl="1" algn="just">
              <a:spcBef>
                <a:spcPts val="0"/>
              </a:spcBef>
              <a:spcAft>
                <a:spcPts val="0"/>
              </a:spcAft>
              <a:tabLst>
                <a:tab pos="900430" algn="l"/>
              </a:tabLst>
            </a:pPr>
            <a:r>
              <a:rPr lang="en-US" sz="1800" b="1" dirty="0">
                <a:solidFill>
                  <a:srgbClr val="FF0000"/>
                </a:solidFill>
                <a:latin typeface="Segoe UI" panose="020B0502040204020203" pitchFamily="34" charset="0"/>
                <a:ea typeface="Times New Roman" panose="02020603050405020304" pitchFamily="18" charset="0"/>
                <a:cs typeface="Segoe UI" panose="020B0502040204020203" pitchFamily="34" charset="0"/>
              </a:rPr>
              <a:t>6</a:t>
            </a:r>
            <a:r>
              <a:rPr lang="en-US" sz="1800" b="1" dirty="0">
                <a:solidFill>
                  <a:srgbClr val="FF0000"/>
                </a:solidFill>
                <a:effectLst/>
                <a:latin typeface="Segoe UI" panose="020B0502040204020203" pitchFamily="34" charset="0"/>
                <a:ea typeface="Times New Roman" panose="02020603050405020304" pitchFamily="18" charset="0"/>
                <a:cs typeface="Segoe UI" panose="020B0502040204020203" pitchFamily="34" charset="0"/>
              </a:rPr>
              <a:t>. </a:t>
            </a:r>
            <a:r>
              <a:rPr lang="vi-VN" sz="1800" b="1" dirty="0">
                <a:solidFill>
                  <a:srgbClr val="FF0000"/>
                </a:solidFill>
                <a:effectLst/>
                <a:latin typeface="Segoe UI" panose="020B0502040204020203" pitchFamily="34" charset="0"/>
                <a:ea typeface="Times New Roman" panose="02020603050405020304" pitchFamily="18" charset="0"/>
                <a:cs typeface="Segoe UI" panose="020B0502040204020203" pitchFamily="34" charset="0"/>
              </a:rPr>
              <a:t>Cho biết mỗi loại hình trả góp có bao nhiêu khách hàng với tỉ lệ trả trước 20% tổng giá trị xe. Thông tin hiển thị gồm: mã loại hình trả góp, số lượng khách hàng.</a:t>
            </a:r>
            <a:endParaRPr lang="en-US" sz="1800" b="1" dirty="0">
              <a:solidFill>
                <a:srgbClr val="FF0000"/>
              </a:solidFill>
              <a:effectLst/>
              <a:latin typeface="Segoe UI" panose="020B0502040204020203" pitchFamily="34" charset="0"/>
              <a:ea typeface="Times New Roman" panose="02020603050405020304" pitchFamily="18" charset="0"/>
              <a:cs typeface="Segoe UI" panose="020B0502040204020203" pitchFamily="34" charset="0"/>
            </a:endParaRPr>
          </a:p>
        </p:txBody>
      </p:sp>
      <mc:AlternateContent xmlns:mc="http://schemas.openxmlformats.org/markup-compatibility/2006">
        <mc:Choice xmlns:a14="http://schemas.microsoft.com/office/drawing/2010/main" Requires="a14">
          <p:sp>
            <p:nvSpPr>
              <p:cNvPr id="19" name="TextBox 18"/>
              <p:cNvSpPr txBox="1"/>
              <p:nvPr/>
            </p:nvSpPr>
            <p:spPr>
              <a:xfrm>
                <a:off x="664095" y="5398435"/>
                <a:ext cx="6096000" cy="400110"/>
              </a:xfrm>
              <a:prstGeom prst="rect">
                <a:avLst/>
              </a:prstGeom>
              <a:noFill/>
            </p:spPr>
            <p:txBody>
              <a:bodyPr wrap="square">
                <a:spAutoFit/>
              </a:bodyPr>
              <a:lstStyle/>
              <a:p>
                <a:r>
                  <a:rPr lang="vi-VN" sz="2000" dirty="0">
                    <a:solidFill>
                      <a:srgbClr val="212121"/>
                    </a:solidFill>
                    <a:effectLst/>
                    <a:latin typeface="Times New Roman" panose="02020603050405020304" pitchFamily="18" charset="0"/>
                    <a:ea typeface="Times New Roman" panose="02020603050405020304" pitchFamily="18" charset="0"/>
                  </a:rPr>
                  <a:t>LOAIHINHTG_20 </a:t>
                </a:r>
                <a14:m>
                  <m:oMath xmlns:m="http://schemas.openxmlformats.org/officeDocument/2006/math">
                    <m:r>
                      <a:rPr lang="vi-VN" sz="2000" i="1">
                        <a:solidFill>
                          <a:srgbClr val="212121"/>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000" i="1">
                            <a:solidFill>
                              <a:srgbClr val="212121"/>
                            </a:solidFill>
                            <a:effectLst/>
                            <a:latin typeface="Cambria Math" panose="02040503050406030204" pitchFamily="18" charset="0"/>
                          </a:rPr>
                        </m:ctrlPr>
                      </m:sSubPr>
                      <m:e>
                        <m:r>
                          <a:rPr lang="vi-VN" sz="2000" i="1">
                            <a:solidFill>
                              <a:srgbClr val="212121"/>
                            </a:solidFill>
                            <a:effectLst/>
                            <a:latin typeface="Cambria Math" panose="02040503050406030204" pitchFamily="18" charset="0"/>
                            <a:ea typeface="Times New Roman" panose="02020603050405020304" pitchFamily="18" charset="0"/>
                            <a:cs typeface="Times New Roman" panose="02020603050405020304" pitchFamily="18" charset="0"/>
                          </a:rPr>
                          <m:t>𝜎</m:t>
                        </m:r>
                      </m:e>
                      <m:sub>
                        <m:r>
                          <a:rPr lang="vi-VN" sz="2000" i="1">
                            <a:solidFill>
                              <a:srgbClr val="212121"/>
                            </a:solidFill>
                            <a:effectLst/>
                            <a:latin typeface="Cambria Math" panose="02040503050406030204" pitchFamily="18" charset="0"/>
                            <a:ea typeface="Times New Roman" panose="02020603050405020304" pitchFamily="18" charset="0"/>
                            <a:cs typeface="Times New Roman" panose="02020603050405020304" pitchFamily="18" charset="0"/>
                          </a:rPr>
                          <m:t>𝑃𝐻𝐴𝑁𝑇𝑅𝐴𝑀𝑇𝑇</m:t>
                        </m:r>
                        <m:r>
                          <a:rPr lang="vi-VN" sz="2000" i="1">
                            <a:solidFill>
                              <a:srgbClr val="212121"/>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vi-VN" sz="2000" i="1">
                            <a:solidFill>
                              <a:srgbClr val="212121"/>
                            </a:solidFill>
                            <a:effectLst/>
                            <a:latin typeface="Cambria Math" panose="02040503050406030204" pitchFamily="18" charset="0"/>
                            <a:ea typeface="Times New Roman" panose="02020603050405020304" pitchFamily="18" charset="0"/>
                            <a:cs typeface="Times New Roman" panose="02020603050405020304" pitchFamily="18" charset="0"/>
                          </a:rPr>
                          <m:t>20</m:t>
                        </m:r>
                      </m:sub>
                    </m:sSub>
                    <m:r>
                      <a:rPr lang="vi-VN" sz="2000" i="1">
                        <a:solidFill>
                          <a:srgbClr val="212121"/>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vi-VN" sz="2000" i="1">
                        <a:solidFill>
                          <a:srgbClr val="212121"/>
                        </a:solidFill>
                        <a:effectLst/>
                        <a:latin typeface="Cambria Math" panose="02040503050406030204" pitchFamily="18" charset="0"/>
                        <a:ea typeface="Times New Roman" panose="02020603050405020304" pitchFamily="18" charset="0"/>
                        <a:cs typeface="Times New Roman" panose="02020603050405020304" pitchFamily="18" charset="0"/>
                      </a:rPr>
                      <m:t>𝐿𝑂𝐴𝐼𝐻𝐼𝑁𝐻𝑇𝐺</m:t>
                    </m:r>
                    <m:r>
                      <a:rPr lang="vi-VN" sz="2000" i="1">
                        <a:solidFill>
                          <a:srgbClr val="212121"/>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endParaRPr lang="en-US" sz="2000" dirty="0"/>
              </a:p>
            </p:txBody>
          </p:sp>
        </mc:Choice>
        <mc:Fallback>
          <p:sp>
            <p:nvSpPr>
              <p:cNvPr id="19" name="TextBox 18"/>
              <p:cNvSpPr txBox="1">
                <a:spLocks noRot="1" noChangeAspect="1" noMove="1" noResize="1" noEditPoints="1" noAdjustHandles="1" noChangeArrowheads="1" noChangeShapeType="1" noTextEdit="1"/>
              </p:cNvSpPr>
              <p:nvPr/>
            </p:nvSpPr>
            <p:spPr>
              <a:xfrm>
                <a:off x="664095" y="5398435"/>
                <a:ext cx="6096000" cy="400110"/>
              </a:xfrm>
              <a:prstGeom prst="rect">
                <a:avLst/>
              </a:prstGeom>
              <a:blipFill rotWithShape="1">
                <a:blip r:embed="rId5"/>
                <a:stretch>
                  <a:fillRect l="-9" t="-75" r="9" b="90"/>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25" name="TextBox 24"/>
              <p:cNvSpPr txBox="1"/>
              <p:nvPr/>
            </p:nvSpPr>
            <p:spPr>
              <a:xfrm>
                <a:off x="150559" y="5748478"/>
                <a:ext cx="9514859" cy="556243"/>
              </a:xfrm>
              <a:prstGeom prst="rect">
                <a:avLst/>
              </a:prstGeom>
              <a:noFill/>
            </p:spPr>
            <p:txBody>
              <a:bodyPr wrap="square">
                <a:spAutoFit/>
              </a:bodyPr>
              <a:lstStyle/>
              <a:p>
                <a:pPr marL="540385">
                  <a:lnSpc>
                    <a:spcPct val="150000"/>
                  </a:lnSpc>
                  <a:tabLst>
                    <a:tab pos="900430" algn="l"/>
                  </a:tabLst>
                </a:pPr>
                <a14:m>
                  <m:oMath xmlns:m="http://schemas.openxmlformats.org/officeDocument/2006/math">
                    <m:r>
                      <m:rPr>
                        <m:nor/>
                      </m:rPr>
                      <a:rPr lang="vi-VN" sz="2000" dirty="0">
                        <a:solidFill>
                          <a:srgbClr val="212121"/>
                        </a:solidFill>
                        <a:latin typeface="Times New Roman" panose="02020603050405020304" pitchFamily="18" charset="0"/>
                        <a:ea typeface="Times New Roman" panose="02020603050405020304" pitchFamily="18" charset="0"/>
                      </a:rPr>
                      <m:t>KQ</m:t>
                    </m:r>
                    <m:r>
                      <m:rPr>
                        <m:nor/>
                      </m:rPr>
                      <a:rPr lang="vi-VN" sz="2000" dirty="0">
                        <a:solidFill>
                          <a:srgbClr val="212121"/>
                        </a:solidFill>
                        <a:latin typeface="Times New Roman" panose="02020603050405020304" pitchFamily="18" charset="0"/>
                        <a:ea typeface="Times New Roman" panose="02020603050405020304" pitchFamily="18" charset="0"/>
                      </a:rPr>
                      <m:t>(</m:t>
                    </m:r>
                    <m:r>
                      <m:rPr>
                        <m:nor/>
                      </m:rPr>
                      <a:rPr lang="vi-VN" sz="2000" dirty="0">
                        <a:solidFill>
                          <a:srgbClr val="212121"/>
                        </a:solidFill>
                        <a:latin typeface="Times New Roman" panose="02020603050405020304" pitchFamily="18" charset="0"/>
                        <a:ea typeface="Times New Roman" panose="02020603050405020304" pitchFamily="18" charset="0"/>
                      </a:rPr>
                      <m:t>MALH</m:t>
                    </m:r>
                    <m:r>
                      <m:rPr>
                        <m:nor/>
                      </m:rPr>
                      <a:rPr lang="vi-VN" sz="2000" dirty="0">
                        <a:solidFill>
                          <a:srgbClr val="212121"/>
                        </a:solidFill>
                        <a:latin typeface="Times New Roman" panose="02020603050405020304" pitchFamily="18" charset="0"/>
                        <a:ea typeface="Times New Roman" panose="02020603050405020304" pitchFamily="18" charset="0"/>
                      </a:rPr>
                      <m:t>,</m:t>
                    </m:r>
                    <m:r>
                      <m:rPr>
                        <m:nor/>
                      </m:rPr>
                      <a:rPr lang="vi-VN" sz="2000" dirty="0">
                        <a:solidFill>
                          <a:srgbClr val="212121"/>
                        </a:solidFill>
                        <a:latin typeface="Times New Roman" panose="02020603050405020304" pitchFamily="18" charset="0"/>
                        <a:ea typeface="Times New Roman" panose="02020603050405020304" pitchFamily="18" charset="0"/>
                      </a:rPr>
                      <m:t>SLKH</m:t>
                    </m:r>
                    <m:r>
                      <m:rPr>
                        <m:nor/>
                      </m:rPr>
                      <a:rPr lang="vi-VN" sz="2000" dirty="0">
                        <a:solidFill>
                          <a:srgbClr val="212121"/>
                        </a:solidFill>
                        <a:latin typeface="Times New Roman" panose="02020603050405020304" pitchFamily="18" charset="0"/>
                        <a:ea typeface="Times New Roman" panose="02020603050405020304" pitchFamily="18" charset="0"/>
                      </a:rPr>
                      <m:t>)</m:t>
                    </m:r>
                    <m:r>
                      <a:rPr lang="vi-VN" sz="2000" i="1" smtClean="0">
                        <a:solidFill>
                          <a:srgbClr val="212121"/>
                        </a:solidFill>
                        <a:effectLst/>
                        <a:latin typeface="Cambria Math" panose="02040503050406030204" pitchFamily="18" charset="0"/>
                        <a:ea typeface="Times New Roman" panose="02020603050405020304" pitchFamily="18" charset="0"/>
                      </a:rPr>
                      <m:t>←</m:t>
                    </m:r>
                    <m:sSub>
                      <m:sSubPr>
                        <m:ctrlPr>
                          <a:rPr lang="en-US" sz="2000" i="1">
                            <a:solidFill>
                              <a:srgbClr val="212121"/>
                            </a:solidFill>
                            <a:effectLst/>
                            <a:latin typeface="Cambria Math" panose="02040503050406030204" pitchFamily="18" charset="0"/>
                            <a:ea typeface="Times New Roman" panose="02020603050405020304" pitchFamily="18" charset="0"/>
                          </a:rPr>
                        </m:ctrlPr>
                      </m:sSubPr>
                      <m:e/>
                      <m:sub>
                        <m:r>
                          <a:rPr lang="vi-VN" sz="2000" i="1">
                            <a:solidFill>
                              <a:srgbClr val="212121"/>
                            </a:solidFill>
                            <a:effectLst/>
                            <a:latin typeface="Cambria Math" panose="02040503050406030204" pitchFamily="18" charset="0"/>
                            <a:ea typeface="Times New Roman" panose="02020603050405020304" pitchFamily="18" charset="0"/>
                          </a:rPr>
                          <m:t>𝑀𝐴𝐿𝐻</m:t>
                        </m:r>
                      </m:sub>
                    </m:sSub>
                    <m:sSub>
                      <m:sSubPr>
                        <m:ctrlPr>
                          <a:rPr lang="en-US" sz="2000" i="1">
                            <a:solidFill>
                              <a:srgbClr val="212121"/>
                            </a:solidFill>
                            <a:effectLst/>
                            <a:latin typeface="Cambria Math" panose="02040503050406030204" pitchFamily="18" charset="0"/>
                            <a:ea typeface="Times New Roman" panose="02020603050405020304" pitchFamily="18" charset="0"/>
                          </a:rPr>
                        </m:ctrlPr>
                      </m:sSubPr>
                      <m:e>
                        <m:r>
                          <a:rPr lang="vi-VN" sz="2000" i="1">
                            <a:solidFill>
                              <a:srgbClr val="212121"/>
                            </a:solidFill>
                            <a:effectLst/>
                            <a:latin typeface="Cambria Math" panose="02040503050406030204" pitchFamily="18" charset="0"/>
                            <a:ea typeface="Times New Roman" panose="02020603050405020304" pitchFamily="18" charset="0"/>
                          </a:rPr>
                          <m:t>ℑ</m:t>
                        </m:r>
                      </m:e>
                      <m:sub>
                        <m:r>
                          <a:rPr lang="vi-VN" sz="2000" i="1">
                            <a:solidFill>
                              <a:srgbClr val="212121"/>
                            </a:solidFill>
                            <a:effectLst/>
                            <a:latin typeface="Cambria Math" panose="02040503050406030204" pitchFamily="18" charset="0"/>
                            <a:ea typeface="Times New Roman" panose="02020603050405020304" pitchFamily="18" charset="0"/>
                          </a:rPr>
                          <m:t>𝐶𝑂𝑈𝑁𝑇</m:t>
                        </m:r>
                        <m:r>
                          <a:rPr lang="vi-VN" sz="2000" i="1">
                            <a:solidFill>
                              <a:srgbClr val="212121"/>
                            </a:solidFill>
                            <a:effectLst/>
                            <a:latin typeface="Cambria Math" panose="02040503050406030204" pitchFamily="18" charset="0"/>
                            <a:ea typeface="Times New Roman" panose="02020603050405020304" pitchFamily="18" charset="0"/>
                          </a:rPr>
                          <m:t>(</m:t>
                        </m:r>
                        <m:r>
                          <a:rPr lang="vi-VN" sz="2000" i="1">
                            <a:solidFill>
                              <a:srgbClr val="212121"/>
                            </a:solidFill>
                            <a:effectLst/>
                            <a:latin typeface="Cambria Math" panose="02040503050406030204" pitchFamily="18" charset="0"/>
                            <a:ea typeface="Times New Roman" panose="02020603050405020304" pitchFamily="18" charset="0"/>
                          </a:rPr>
                          <m:t>𝑀𝐴𝐾𝐻</m:t>
                        </m:r>
                        <m:r>
                          <a:rPr lang="vi-VN" sz="2000" i="1">
                            <a:solidFill>
                              <a:srgbClr val="212121"/>
                            </a:solidFill>
                            <a:effectLst/>
                            <a:latin typeface="Cambria Math" panose="02040503050406030204" pitchFamily="18" charset="0"/>
                            <a:ea typeface="Times New Roman" panose="02020603050405020304" pitchFamily="18" charset="0"/>
                          </a:rPr>
                          <m:t>)</m:t>
                        </m:r>
                      </m:sub>
                    </m:sSub>
                    <m:r>
                      <a:rPr lang="vi-VN" sz="2000" i="1">
                        <a:solidFill>
                          <a:srgbClr val="212121"/>
                        </a:solidFill>
                        <a:effectLst/>
                        <a:latin typeface="Cambria Math" panose="02040503050406030204" pitchFamily="18" charset="0"/>
                        <a:ea typeface="Times New Roman" panose="02020603050405020304" pitchFamily="18" charset="0"/>
                      </a:rPr>
                      <m:t>(</m:t>
                    </m:r>
                    <m:r>
                      <a:rPr lang="vi-VN" sz="2000" i="1">
                        <a:solidFill>
                          <a:srgbClr val="212121"/>
                        </a:solidFill>
                        <a:effectLst/>
                        <a:latin typeface="Cambria Math" panose="02040503050406030204" pitchFamily="18" charset="0"/>
                        <a:ea typeface="Times New Roman" panose="02020603050405020304" pitchFamily="18" charset="0"/>
                      </a:rPr>
                      <m:t>𝑇𝑅𝐴𝐺𝑂𝑃</m:t>
                    </m:r>
                    <m:sSub>
                      <m:sSubPr>
                        <m:ctrlPr>
                          <a:rPr lang="en-US" sz="2000" i="1">
                            <a:solidFill>
                              <a:srgbClr val="212121"/>
                            </a:solidFill>
                            <a:effectLst/>
                            <a:latin typeface="Cambria Math" panose="02040503050406030204" pitchFamily="18" charset="0"/>
                            <a:ea typeface="Times New Roman" panose="02020603050405020304" pitchFamily="18" charset="0"/>
                          </a:rPr>
                        </m:ctrlPr>
                      </m:sSubPr>
                      <m:e>
                        <m:r>
                          <a:rPr lang="vi-VN" sz="2000" i="1">
                            <a:solidFill>
                              <a:srgbClr val="212121"/>
                            </a:solidFill>
                            <a:effectLst/>
                            <a:latin typeface="Cambria Math" panose="02040503050406030204" pitchFamily="18" charset="0"/>
                            <a:ea typeface="Times New Roman" panose="02020603050405020304" pitchFamily="18" charset="0"/>
                          </a:rPr>
                          <m:t>⋈</m:t>
                        </m:r>
                      </m:e>
                      <m:sub>
                        <m:r>
                          <a:rPr lang="vi-VN" sz="2000" i="1">
                            <a:solidFill>
                              <a:srgbClr val="212121"/>
                            </a:solidFill>
                            <a:effectLst/>
                            <a:latin typeface="Cambria Math" panose="02040503050406030204" pitchFamily="18" charset="0"/>
                            <a:ea typeface="Times New Roman" panose="02020603050405020304" pitchFamily="18" charset="0"/>
                          </a:rPr>
                          <m:t>𝑀𝐴𝐿𝐻</m:t>
                        </m:r>
                      </m:sub>
                    </m:sSub>
                    <m:r>
                      <a:rPr lang="vi-VN" sz="2000" i="1">
                        <a:solidFill>
                          <a:srgbClr val="212121"/>
                        </a:solidFill>
                        <a:effectLst/>
                        <a:latin typeface="Cambria Math" panose="02040503050406030204" pitchFamily="18" charset="0"/>
                        <a:ea typeface="Times New Roman" panose="02020603050405020304" pitchFamily="18" charset="0"/>
                      </a:rPr>
                      <m:t>𝐿𝑂𝐴𝐼𝐻𝐼𝑁𝐻𝑇𝐺</m:t>
                    </m:r>
                    <m:r>
                      <a:rPr lang="vi-VN" sz="2000" i="1">
                        <a:solidFill>
                          <a:srgbClr val="212121"/>
                        </a:solidFill>
                        <a:effectLst/>
                        <a:latin typeface="Cambria Math" panose="02040503050406030204" pitchFamily="18" charset="0"/>
                        <a:ea typeface="Times New Roman" panose="02020603050405020304" pitchFamily="18" charset="0"/>
                      </a:rPr>
                      <m:t>_</m:t>
                    </m:r>
                    <m:r>
                      <a:rPr lang="vi-VN" sz="2000" i="1">
                        <a:solidFill>
                          <a:srgbClr val="212121"/>
                        </a:solidFill>
                        <a:effectLst/>
                        <a:latin typeface="Cambria Math" panose="02040503050406030204" pitchFamily="18" charset="0"/>
                        <a:ea typeface="Times New Roman" panose="02020603050405020304" pitchFamily="18" charset="0"/>
                      </a:rPr>
                      <m:t>20</m:t>
                    </m:r>
                    <m:r>
                      <a:rPr lang="vi-VN" sz="2000" i="1">
                        <a:solidFill>
                          <a:srgbClr val="212121"/>
                        </a:solidFill>
                        <a:effectLst/>
                        <a:latin typeface="Cambria Math" panose="02040503050406030204" pitchFamily="18" charset="0"/>
                        <a:ea typeface="Times New Roman" panose="02020603050405020304" pitchFamily="18" charset="0"/>
                      </a:rPr>
                      <m:t>)</m:t>
                    </m:r>
                  </m:oMath>
                </a14:m>
                <a:r>
                  <a:rPr lang="vi-VN" sz="2000" dirty="0">
                    <a:solidFill>
                      <a:srgbClr val="212121"/>
                    </a:solidFill>
                    <a:effectLst/>
                    <a:latin typeface="Times New Roman" panose="02020603050405020304" pitchFamily="18"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p:txBody>
          </p:sp>
        </mc:Choice>
        <mc:Fallback>
          <p:sp>
            <p:nvSpPr>
              <p:cNvPr id="25" name="TextBox 24"/>
              <p:cNvSpPr txBox="1">
                <a:spLocks noRot="1" noChangeAspect="1" noMove="1" noResize="1" noEditPoints="1" noAdjustHandles="1" noChangeArrowheads="1" noChangeShapeType="1" noTextEdit="1"/>
              </p:cNvSpPr>
              <p:nvPr/>
            </p:nvSpPr>
            <p:spPr>
              <a:xfrm>
                <a:off x="150559" y="5748478"/>
                <a:ext cx="9514859" cy="556243"/>
              </a:xfrm>
              <a:prstGeom prst="rect">
                <a:avLst/>
              </a:prstGeom>
              <a:blipFill rotWithShape="1">
                <a:blip r:embed="rId6"/>
                <a:stretch>
                  <a:fillRect l="-1" t="-82" r="1" b="-2432"/>
                </a:stretch>
              </a:blipFill>
            </p:spPr>
            <p:txBody>
              <a:bodyPr/>
              <a:lstStyle/>
              <a:p>
                <a:r>
                  <a:rPr lang="en-US" altLang="en-US">
                    <a:noFill/>
                  </a:rPr>
                  <a:t> </a:t>
                </a:r>
              </a:p>
            </p:txBody>
          </p:sp>
        </mc:Fallback>
      </mc:AlternateContent>
      <p:sp>
        <p:nvSpPr>
          <p:cNvPr id="2" name="TextBox 1"/>
          <p:cNvSpPr txBox="1"/>
          <p:nvPr/>
        </p:nvSpPr>
        <p:spPr>
          <a:xfrm>
            <a:off x="747252" y="1060281"/>
            <a:ext cx="10481187" cy="2015936"/>
          </a:xfrm>
          <a:prstGeom prst="rect">
            <a:avLst/>
          </a:prstGeom>
          <a:noFill/>
          <a:ln w="19050">
            <a:solidFill>
              <a:srgbClr val="00B0F0"/>
            </a:solidFill>
          </a:ln>
        </p:spPr>
        <p:txBody>
          <a:bodyPr wrap="square">
            <a:spAutoFit/>
          </a:bodyPr>
          <a:lstStyle/>
          <a:p>
            <a:pPr marL="180340" algn="just">
              <a:spcAft>
                <a:spcPts val="600"/>
              </a:spcAft>
            </a:pPr>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BÀI TẬP 6:</a:t>
            </a:r>
            <a:r>
              <a:rPr lang="en-US" sz="2000" dirty="0">
                <a:latin typeface="Segoe UI" panose="020B0502040204020203" pitchFamily="34" charset="0"/>
                <a:cs typeface="Segoe UI" panose="020B0502040204020203" pitchFamily="34" charset="0"/>
              </a:rPr>
              <a:t> </a:t>
            </a:r>
            <a:r>
              <a:rPr lang="vi-VN"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Cho lược đồ cơ sở dữ liệu quan hệ “</a:t>
            </a:r>
            <a:r>
              <a:rPr lang="en-US" sz="2000" b="1" dirty="0" err="1">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Quản</a:t>
            </a:r>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en-US" sz="2000" b="1" dirty="0" err="1">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lý</a:t>
            </a:r>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en-US" sz="2000" b="1" dirty="0" err="1">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bán</a:t>
            </a:r>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en-US" sz="2000" b="1" dirty="0" err="1">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xe</a:t>
            </a:r>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en-US" sz="2000" b="1" dirty="0" err="1">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máy</a:t>
            </a:r>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en-US" sz="2000" b="1" dirty="0" err="1">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trả</a:t>
            </a:r>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en-US" sz="2000" b="1" dirty="0" err="1">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góp</a:t>
            </a:r>
            <a:r>
              <a:rPr lang="vi-VN"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en-US" sz="2000" b="1" dirty="0" err="1">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như</a:t>
            </a:r>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vi-VN"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sau: </a:t>
            </a:r>
            <a:endParaRPr lang="en-US" sz="2000" b="1" dirty="0">
              <a:effectLst/>
              <a:latin typeface="Segoe UI" panose="020B0502040204020203" pitchFamily="34" charset="0"/>
              <a:ea typeface="Times New Roman" panose="02020603050405020304" pitchFamily="18" charset="0"/>
              <a:cs typeface="Segoe UI" panose="020B0502040204020203" pitchFamily="34" charset="0"/>
            </a:endParaRPr>
          </a:p>
          <a:p>
            <a:pPr marL="180340" marR="0" algn="just">
              <a:spcBef>
                <a:spcPts val="0"/>
              </a:spcBef>
              <a:spcAft>
                <a:spcPts val="0"/>
              </a:spcAft>
            </a:pPr>
            <a:r>
              <a:rPr lang="vi-VN" sz="2000" b="1" dirty="0">
                <a:effectLst/>
                <a:latin typeface="Segoe UI" panose="020B0502040204020203" pitchFamily="34" charset="0"/>
                <a:ea typeface="Times New Roman" panose="02020603050405020304" pitchFamily="18" charset="0"/>
                <a:cs typeface="Segoe UI" panose="020B0502040204020203" pitchFamily="34" charset="0"/>
              </a:rPr>
              <a:t>KHACHHANG (</a:t>
            </a:r>
            <a:r>
              <a:rPr lang="vi-VN" sz="2000" b="1" u="sng" dirty="0">
                <a:effectLst/>
                <a:latin typeface="Segoe UI" panose="020B0502040204020203" pitchFamily="34" charset="0"/>
                <a:ea typeface="Times New Roman" panose="02020603050405020304" pitchFamily="18" charset="0"/>
                <a:cs typeface="Segoe UI" panose="020B0502040204020203" pitchFamily="34" charset="0"/>
              </a:rPr>
              <a:t>MAKH</a:t>
            </a:r>
            <a:r>
              <a:rPr lang="vi-VN" sz="2000" b="1" dirty="0">
                <a:effectLst/>
                <a:latin typeface="Segoe UI" panose="020B0502040204020203" pitchFamily="34" charset="0"/>
                <a:ea typeface="Times New Roman" panose="02020603050405020304" pitchFamily="18" charset="0"/>
                <a:cs typeface="Segoe UI" panose="020B0502040204020203" pitchFamily="34" charset="0"/>
              </a:rPr>
              <a:t>, TENKH, NGAYSINH, DIACHI, CMND)</a:t>
            </a:r>
            <a:endParaRPr lang="en-US" sz="2000" dirty="0">
              <a:effectLst/>
              <a:latin typeface="Segoe UI" panose="020B0502040204020203" pitchFamily="34" charset="0"/>
              <a:ea typeface="Times New Roman" panose="02020603050405020304" pitchFamily="18" charset="0"/>
              <a:cs typeface="Segoe UI" panose="020B0502040204020203" pitchFamily="34" charset="0"/>
            </a:endParaRPr>
          </a:p>
          <a:p>
            <a:pPr marL="180340" marR="0" algn="just">
              <a:spcBef>
                <a:spcPts val="0"/>
              </a:spcBef>
              <a:spcAft>
                <a:spcPts val="0"/>
              </a:spcAft>
            </a:pPr>
            <a:r>
              <a:rPr lang="vi-VN" sz="2000" b="1" dirty="0">
                <a:effectLst/>
                <a:latin typeface="Segoe UI" panose="020B0502040204020203" pitchFamily="34" charset="0"/>
                <a:ea typeface="Times New Roman" panose="02020603050405020304" pitchFamily="18" charset="0"/>
                <a:cs typeface="Segoe UI" panose="020B0502040204020203" pitchFamily="34" charset="0"/>
              </a:rPr>
              <a:t>LOAIXE (</a:t>
            </a:r>
            <a:r>
              <a:rPr lang="vi-VN" sz="2000" b="1" u="sng" dirty="0">
                <a:effectLst/>
                <a:latin typeface="Segoe UI" panose="020B0502040204020203" pitchFamily="34" charset="0"/>
                <a:ea typeface="Times New Roman" panose="02020603050405020304" pitchFamily="18" charset="0"/>
                <a:cs typeface="Segoe UI" panose="020B0502040204020203" pitchFamily="34" charset="0"/>
              </a:rPr>
              <a:t>MALX</a:t>
            </a:r>
            <a:r>
              <a:rPr lang="vi-VN" sz="2000" b="1" dirty="0">
                <a:effectLst/>
                <a:latin typeface="Segoe UI" panose="020B0502040204020203" pitchFamily="34" charset="0"/>
                <a:ea typeface="Times New Roman" panose="02020603050405020304" pitchFamily="18" charset="0"/>
                <a:cs typeface="Segoe UI" panose="020B0502040204020203" pitchFamily="34" charset="0"/>
              </a:rPr>
              <a:t>, TENLX, CONGNGHE</a:t>
            </a:r>
            <a:r>
              <a:rPr lang="en-US" sz="2000" b="1" dirty="0">
                <a:effectLst/>
                <a:latin typeface="Segoe UI" panose="020B0502040204020203" pitchFamily="34" charset="0"/>
                <a:ea typeface="Times New Roman" panose="02020603050405020304" pitchFamily="18" charset="0"/>
                <a:cs typeface="Segoe UI" panose="020B0502040204020203" pitchFamily="34" charset="0"/>
              </a:rPr>
              <a:t>)</a:t>
            </a:r>
            <a:endParaRPr lang="en-US" sz="2000" dirty="0">
              <a:effectLst/>
              <a:latin typeface="Segoe UI" panose="020B0502040204020203" pitchFamily="34" charset="0"/>
              <a:ea typeface="Times New Roman" panose="02020603050405020304" pitchFamily="18" charset="0"/>
              <a:cs typeface="Segoe UI" panose="020B0502040204020203" pitchFamily="34" charset="0"/>
            </a:endParaRPr>
          </a:p>
          <a:p>
            <a:pPr marL="180340" marR="0" algn="just">
              <a:spcBef>
                <a:spcPts val="0"/>
              </a:spcBef>
              <a:spcAft>
                <a:spcPts val="0"/>
              </a:spcAft>
            </a:pPr>
            <a:r>
              <a:rPr lang="vi-VN" sz="2000" b="1" dirty="0">
                <a:effectLst/>
                <a:latin typeface="Segoe UI" panose="020B0502040204020203" pitchFamily="34" charset="0"/>
                <a:ea typeface="Times New Roman" panose="02020603050405020304" pitchFamily="18" charset="0"/>
                <a:cs typeface="Segoe UI" panose="020B0502040204020203" pitchFamily="34" charset="0"/>
              </a:rPr>
              <a:t>XEMAY (</a:t>
            </a:r>
            <a:r>
              <a:rPr lang="vi-VN" sz="2000" b="1" u="sng" dirty="0">
                <a:effectLst/>
                <a:latin typeface="Segoe UI" panose="020B0502040204020203" pitchFamily="34" charset="0"/>
                <a:ea typeface="Times New Roman" panose="02020603050405020304" pitchFamily="18" charset="0"/>
                <a:cs typeface="Segoe UI" panose="020B0502040204020203" pitchFamily="34" charset="0"/>
              </a:rPr>
              <a:t>MAXM</a:t>
            </a:r>
            <a:r>
              <a:rPr lang="vi-VN" sz="2000" b="1" dirty="0">
                <a:effectLst/>
                <a:latin typeface="Segoe UI" panose="020B0502040204020203" pitchFamily="34" charset="0"/>
                <a:ea typeface="Times New Roman" panose="02020603050405020304" pitchFamily="18" charset="0"/>
                <a:cs typeface="Segoe UI" panose="020B0502040204020203" pitchFamily="34" charset="0"/>
              </a:rPr>
              <a:t>, TENXM, MALX, NAMSX, TRONGLUONG, GIA)</a:t>
            </a:r>
            <a:endParaRPr lang="en-US" sz="2000" dirty="0">
              <a:effectLst/>
              <a:latin typeface="Segoe UI" panose="020B0502040204020203" pitchFamily="34" charset="0"/>
              <a:ea typeface="Times New Roman" panose="02020603050405020304" pitchFamily="18" charset="0"/>
              <a:cs typeface="Segoe UI" panose="020B0502040204020203" pitchFamily="34" charset="0"/>
            </a:endParaRPr>
          </a:p>
          <a:p>
            <a:pPr marL="180340" marR="0" algn="just">
              <a:spcBef>
                <a:spcPts val="0"/>
              </a:spcBef>
              <a:spcAft>
                <a:spcPts val="0"/>
              </a:spcAft>
            </a:pPr>
            <a:r>
              <a:rPr lang="vi-VN" sz="2000" b="1" dirty="0">
                <a:effectLst/>
                <a:latin typeface="Segoe UI" panose="020B0502040204020203" pitchFamily="34" charset="0"/>
                <a:ea typeface="Times New Roman" panose="02020603050405020304" pitchFamily="18" charset="0"/>
                <a:cs typeface="Segoe UI" panose="020B0502040204020203" pitchFamily="34" charset="0"/>
              </a:rPr>
              <a:t>LOAIHINHTG (</a:t>
            </a:r>
            <a:r>
              <a:rPr lang="vi-VN" sz="2000" b="1" u="sng" dirty="0">
                <a:effectLst/>
                <a:latin typeface="Segoe UI" panose="020B0502040204020203" pitchFamily="34" charset="0"/>
                <a:ea typeface="Times New Roman" panose="02020603050405020304" pitchFamily="18" charset="0"/>
                <a:cs typeface="Segoe UI" panose="020B0502040204020203" pitchFamily="34" charset="0"/>
              </a:rPr>
              <a:t>MALH</a:t>
            </a:r>
            <a:r>
              <a:rPr lang="vi-VN" sz="2000" b="1" dirty="0">
                <a:effectLst/>
                <a:latin typeface="Segoe UI" panose="020B0502040204020203" pitchFamily="34" charset="0"/>
                <a:ea typeface="Times New Roman" panose="02020603050405020304" pitchFamily="18" charset="0"/>
                <a:cs typeface="Segoe UI" panose="020B0502040204020203" pitchFamily="34" charset="0"/>
              </a:rPr>
              <a:t>, TENLH, PHANTRAMTT, KYHAN, LAISUAT, PHITHUHO) </a:t>
            </a:r>
            <a:endParaRPr lang="en-US" sz="2000" dirty="0">
              <a:effectLst/>
              <a:latin typeface="Segoe UI" panose="020B0502040204020203" pitchFamily="34" charset="0"/>
              <a:ea typeface="Times New Roman" panose="02020603050405020304" pitchFamily="18" charset="0"/>
              <a:cs typeface="Segoe UI" panose="020B0502040204020203" pitchFamily="34" charset="0"/>
            </a:endParaRPr>
          </a:p>
          <a:p>
            <a:pPr marL="180340" marR="0" algn="just">
              <a:spcBef>
                <a:spcPts val="0"/>
              </a:spcBef>
              <a:spcAft>
                <a:spcPts val="0"/>
              </a:spcAft>
            </a:pPr>
            <a:r>
              <a:rPr lang="vi-VN" sz="2000" b="1" dirty="0">
                <a:effectLst/>
                <a:latin typeface="Segoe UI" panose="020B0502040204020203" pitchFamily="34" charset="0"/>
                <a:ea typeface="Times New Roman" panose="02020603050405020304" pitchFamily="18" charset="0"/>
                <a:cs typeface="Segoe UI" panose="020B0502040204020203" pitchFamily="34" charset="0"/>
              </a:rPr>
              <a:t>TRAGOP (</a:t>
            </a:r>
            <a:r>
              <a:rPr lang="vi-VN" sz="2000" b="1" u="sng" dirty="0">
                <a:effectLst/>
                <a:latin typeface="Segoe UI" panose="020B0502040204020203" pitchFamily="34" charset="0"/>
                <a:ea typeface="Times New Roman" panose="02020603050405020304" pitchFamily="18" charset="0"/>
                <a:cs typeface="Segoe UI" panose="020B0502040204020203" pitchFamily="34" charset="0"/>
              </a:rPr>
              <a:t>MATG</a:t>
            </a:r>
            <a:r>
              <a:rPr lang="vi-VN" sz="2000" b="1" dirty="0">
                <a:effectLst/>
                <a:latin typeface="Segoe UI" panose="020B0502040204020203" pitchFamily="34" charset="0"/>
                <a:ea typeface="Times New Roman" panose="02020603050405020304" pitchFamily="18" charset="0"/>
                <a:cs typeface="Segoe UI" panose="020B0502040204020203" pitchFamily="34" charset="0"/>
              </a:rPr>
              <a:t>, MAXM, MAKH, NGAYMUA, SOTIENTT, MALH)</a:t>
            </a:r>
            <a:endParaRPr lang="en-US" sz="2000" dirty="0">
              <a:effectLst/>
              <a:latin typeface="Segoe UI" panose="020B0502040204020203" pitchFamily="34" charset="0"/>
              <a:ea typeface="Times New Roman" panose="02020603050405020304" pitchFamily="18" charset="0"/>
              <a:cs typeface="Segoe UI" panose="020B0502040204020203"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anim calcmode="lin" valueType="num">
                                      <p:cBhvr>
                                        <p:cTn id="15" dur="500" fill="hold"/>
                                        <p:tgtEl>
                                          <p:spTgt spid="12"/>
                                        </p:tgtEl>
                                        <p:attrNameLst>
                                          <p:attrName>ppt_x</p:attrName>
                                        </p:attrNameLst>
                                      </p:cBhvr>
                                      <p:tavLst>
                                        <p:tav tm="0">
                                          <p:val>
                                            <p:strVal val="#ppt_x"/>
                                          </p:val>
                                        </p:tav>
                                        <p:tav tm="100000">
                                          <p:val>
                                            <p:strVal val="#ppt_x"/>
                                          </p:val>
                                        </p:tav>
                                      </p:tavLst>
                                    </p:anim>
                                    <p:anim calcmode="lin" valueType="num">
                                      <p:cBhvr>
                                        <p:cTn id="16" dur="5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anim calcmode="lin" valueType="num">
                                      <p:cBhvr>
                                        <p:cTn id="22" dur="500" fill="hold"/>
                                        <p:tgtEl>
                                          <p:spTgt spid="15"/>
                                        </p:tgtEl>
                                        <p:attrNameLst>
                                          <p:attrName>ppt_x</p:attrName>
                                        </p:attrNameLst>
                                      </p:cBhvr>
                                      <p:tavLst>
                                        <p:tav tm="0">
                                          <p:val>
                                            <p:strVal val="#ppt_x"/>
                                          </p:val>
                                        </p:tav>
                                        <p:tav tm="100000">
                                          <p:val>
                                            <p:strVal val="#ppt_x"/>
                                          </p:val>
                                        </p:tav>
                                      </p:tavLst>
                                    </p:anim>
                                    <p:anim calcmode="lin" valueType="num">
                                      <p:cBhvr>
                                        <p:cTn id="23" dur="5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anim calcmode="lin" valueType="num">
                                      <p:cBhvr>
                                        <p:cTn id="34" dur="500" fill="hold"/>
                                        <p:tgtEl>
                                          <p:spTgt spid="19"/>
                                        </p:tgtEl>
                                        <p:attrNameLst>
                                          <p:attrName>ppt_x</p:attrName>
                                        </p:attrNameLst>
                                      </p:cBhvr>
                                      <p:tavLst>
                                        <p:tav tm="0">
                                          <p:val>
                                            <p:strVal val="#ppt_x"/>
                                          </p:val>
                                        </p:tav>
                                        <p:tav tm="100000">
                                          <p:val>
                                            <p:strVal val="#ppt_x"/>
                                          </p:val>
                                        </p:tav>
                                      </p:tavLst>
                                    </p:anim>
                                    <p:anim calcmode="lin" valueType="num">
                                      <p:cBhvr>
                                        <p:cTn id="35" dur="5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fade">
                                      <p:cBhvr>
                                        <p:cTn id="40" dur="500"/>
                                        <p:tgtEl>
                                          <p:spTgt spid="25"/>
                                        </p:tgtEl>
                                      </p:cBhvr>
                                    </p:animEffect>
                                    <p:anim calcmode="lin" valueType="num">
                                      <p:cBhvr>
                                        <p:cTn id="41" dur="500" fill="hold"/>
                                        <p:tgtEl>
                                          <p:spTgt spid="25"/>
                                        </p:tgtEl>
                                        <p:attrNameLst>
                                          <p:attrName>ppt_x</p:attrName>
                                        </p:attrNameLst>
                                      </p:cBhvr>
                                      <p:tavLst>
                                        <p:tav tm="0">
                                          <p:val>
                                            <p:strVal val="#ppt_x"/>
                                          </p:val>
                                        </p:tav>
                                        <p:tav tm="100000">
                                          <p:val>
                                            <p:strVal val="#ppt_x"/>
                                          </p:val>
                                        </p:tav>
                                      </p:tavLst>
                                    </p:anim>
                                    <p:anim calcmode="lin" valueType="num">
                                      <p:cBhvr>
                                        <p:cTn id="42" dur="5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5" grpId="0"/>
      <p:bldP spid="16" grpId="0"/>
      <p:bldP spid="19" grpId="0"/>
      <p:bldP spid="2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3"/>
          <p:cNvSpPr txBox="1">
            <a:spLocks noGrp="1"/>
          </p:cNvSpPr>
          <p:nvPr>
            <p:ph type="title"/>
          </p:nvPr>
        </p:nvSpPr>
        <p:spPr>
          <a:xfrm>
            <a:off x="635479" y="330621"/>
            <a:ext cx="10921042" cy="82531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1238F"/>
              </a:buClr>
              <a:buSzPts val="4000"/>
              <a:buFont typeface="Quattrocento Sans" panose="020B0502050000020003"/>
              <a:buNone/>
            </a:pP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Viết</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các</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biểu</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thức</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đại</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số</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quan</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hệ</a:t>
            </a:r>
            <a:endParaRPr dirty="0">
              <a:latin typeface="Segoe UI" panose="020B0502040204020203" pitchFamily="34" charset="0"/>
              <a:cs typeface="Segoe UI" panose="020B0502040204020203" pitchFamily="34" charset="0"/>
            </a:endParaRPr>
          </a:p>
        </p:txBody>
      </p:sp>
      <p:sp>
        <p:nvSpPr>
          <p:cNvPr id="123" name="Google Shape;123;p3"/>
          <p:cNvSpPr txBox="1">
            <a:spLocks noGrp="1"/>
          </p:cNvSpPr>
          <p:nvPr>
            <p:ph type="sldNum" idx="12"/>
          </p:nvPr>
        </p:nvSpPr>
        <p:spPr>
          <a:xfrm>
            <a:off x="4724400" y="6527379"/>
            <a:ext cx="2743200" cy="330621"/>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vi-VN" sz="1600" b="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fld>
            <a:endParaRPr sz="16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endParaRPr>
          </a:p>
        </p:txBody>
      </p:sp>
      <p:pic>
        <p:nvPicPr>
          <p:cNvPr id="124" name="Google Shape;124;p3"/>
          <p:cNvPicPr preferRelativeResize="0"/>
          <p:nvPr/>
        </p:nvPicPr>
        <p:blipFill rotWithShape="1">
          <a:blip r:embed="rId1"/>
          <a:srcRect/>
          <a:stretch>
            <a:fillRect/>
          </a:stretch>
        </p:blipFill>
        <p:spPr>
          <a:xfrm>
            <a:off x="9911750" y="4651893"/>
            <a:ext cx="1900257" cy="1869558"/>
          </a:xfrm>
          <a:prstGeom prst="rect">
            <a:avLst/>
          </a:prstGeom>
          <a:noFill/>
          <a:ln>
            <a:noFill/>
          </a:ln>
        </p:spPr>
      </p:pic>
      <p:sp>
        <p:nvSpPr>
          <p:cNvPr id="6" name="TextBox 5"/>
          <p:cNvSpPr txBox="1"/>
          <p:nvPr/>
        </p:nvSpPr>
        <p:spPr>
          <a:xfrm>
            <a:off x="563188" y="1155940"/>
            <a:ext cx="10607257" cy="400110"/>
          </a:xfrm>
          <a:prstGeom prst="rect">
            <a:avLst/>
          </a:prstGeom>
          <a:noFill/>
        </p:spPr>
        <p:txBody>
          <a:bodyPr wrap="square">
            <a:spAutoFit/>
          </a:bodyPr>
          <a:lstStyle/>
          <a:p>
            <a:pPr algn="just"/>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BÀI TẬP 7:</a:t>
            </a:r>
            <a:r>
              <a:rPr lang="en-US" sz="2000" dirty="0">
                <a:latin typeface="Segoe UI" panose="020B0502040204020203" pitchFamily="34" charset="0"/>
                <a:cs typeface="Segoe UI" panose="020B0502040204020203" pitchFamily="34" charset="0"/>
              </a:rPr>
              <a:t> </a:t>
            </a:r>
            <a:r>
              <a:rPr lang="vi-VN"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Cho lược đồ cơ sở dữ liệu quan hệ “</a:t>
            </a:r>
            <a:r>
              <a:rPr lang="en-US" sz="2000" b="1" dirty="0" err="1">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Quản</a:t>
            </a:r>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en-US" sz="2000" b="1" dirty="0" err="1">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lý</a:t>
            </a:r>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en-US" sz="2000" b="1" dirty="0" err="1">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cây</a:t>
            </a:r>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en-US" sz="2000" b="1" dirty="0" err="1">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trồng</a:t>
            </a:r>
            <a:r>
              <a:rPr lang="vi-VN"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en-US" sz="2000" b="1" dirty="0" err="1">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như</a:t>
            </a:r>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vi-VN"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sau: </a:t>
            </a:r>
            <a:endPar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p:txBody>
      </p:sp>
      <p:sp>
        <p:nvSpPr>
          <p:cNvPr id="5" name="TextBox 4"/>
          <p:cNvSpPr txBox="1"/>
          <p:nvPr/>
        </p:nvSpPr>
        <p:spPr>
          <a:xfrm>
            <a:off x="563188" y="1621701"/>
            <a:ext cx="10842231" cy="4770537"/>
          </a:xfrm>
          <a:prstGeom prst="rect">
            <a:avLst/>
          </a:prstGeom>
          <a:noFill/>
        </p:spPr>
        <p:txBody>
          <a:bodyPr wrap="square">
            <a:spAutoFit/>
          </a:bodyPr>
          <a:lstStyle/>
          <a:p>
            <a:pPr algn="just"/>
            <a:r>
              <a:rPr lang="vi-VN" sz="1600" b="1" dirty="0">
                <a:latin typeface="Segoe UI" panose="020B0502040204020203" pitchFamily="34" charset="0"/>
                <a:cs typeface="Segoe UI" panose="020B0502040204020203" pitchFamily="34" charset="0"/>
              </a:rPr>
              <a:t>LOAICAY (</a:t>
            </a:r>
            <a:r>
              <a:rPr lang="vi-VN" sz="1600" b="1" u="sng" dirty="0">
                <a:latin typeface="Segoe UI" panose="020B0502040204020203" pitchFamily="34" charset="0"/>
                <a:cs typeface="Segoe UI" panose="020B0502040204020203" pitchFamily="34" charset="0"/>
              </a:rPr>
              <a:t>MALOAI</a:t>
            </a:r>
            <a:r>
              <a:rPr lang="vi-VN" sz="1600" b="1" dirty="0">
                <a:latin typeface="Segoe UI" panose="020B0502040204020203" pitchFamily="34" charset="0"/>
                <a:cs typeface="Segoe UI" panose="020B0502040204020203" pitchFamily="34" charset="0"/>
              </a:rPr>
              <a:t>, TENLOAI) </a:t>
            </a:r>
            <a:endParaRPr lang="en-US" sz="1600" b="1" dirty="0">
              <a:latin typeface="Segoe UI" panose="020B0502040204020203" pitchFamily="34" charset="0"/>
              <a:cs typeface="Segoe UI" panose="020B0502040204020203" pitchFamily="34" charset="0"/>
            </a:endParaRPr>
          </a:p>
          <a:p>
            <a:pPr algn="just"/>
            <a:r>
              <a:rPr lang="vi-VN" sz="1600" b="1" dirty="0">
                <a:latin typeface="Segoe UI" panose="020B0502040204020203" pitchFamily="34" charset="0"/>
                <a:cs typeface="Segoe UI" panose="020B0502040204020203" pitchFamily="34" charset="0"/>
              </a:rPr>
              <a:t>Tân từ: </a:t>
            </a:r>
            <a:r>
              <a:rPr lang="vi-VN" sz="1600" dirty="0">
                <a:latin typeface="Segoe UI" panose="020B0502040204020203" pitchFamily="34" charset="0"/>
                <a:cs typeface="Segoe UI" panose="020B0502040204020203" pitchFamily="34" charset="0"/>
              </a:rPr>
              <a:t>Lược đồ quan hệ LOAICAY lưu trữ thông tin của loại cây, bao gồm mã loại (MALOAI) duy nhất và tên loại cây (TENLOAI). </a:t>
            </a:r>
            <a:endParaRPr lang="en-US" sz="1600" dirty="0">
              <a:latin typeface="Segoe UI" panose="020B0502040204020203" pitchFamily="34" charset="0"/>
              <a:cs typeface="Segoe UI" panose="020B0502040204020203" pitchFamily="34" charset="0"/>
            </a:endParaRPr>
          </a:p>
          <a:p>
            <a:pPr algn="just"/>
            <a:endParaRPr lang="en-US" sz="1600" dirty="0">
              <a:latin typeface="Segoe UI" panose="020B0502040204020203" pitchFamily="34" charset="0"/>
              <a:cs typeface="Segoe UI" panose="020B0502040204020203" pitchFamily="34" charset="0"/>
            </a:endParaRPr>
          </a:p>
          <a:p>
            <a:pPr algn="just"/>
            <a:r>
              <a:rPr lang="vi-VN" sz="1600" b="1" dirty="0">
                <a:latin typeface="Segoe UI" panose="020B0502040204020203" pitchFamily="34" charset="0"/>
                <a:cs typeface="Segoe UI" panose="020B0502040204020203" pitchFamily="34" charset="0"/>
              </a:rPr>
              <a:t>CAY (</a:t>
            </a:r>
            <a:r>
              <a:rPr lang="vi-VN" sz="1600" b="1" u="sng" dirty="0">
                <a:latin typeface="Segoe UI" panose="020B0502040204020203" pitchFamily="34" charset="0"/>
                <a:cs typeface="Segoe UI" panose="020B0502040204020203" pitchFamily="34" charset="0"/>
              </a:rPr>
              <a:t>MACAY</a:t>
            </a:r>
            <a:r>
              <a:rPr lang="vi-VN" sz="1600" b="1" dirty="0">
                <a:latin typeface="Segoe UI" panose="020B0502040204020203" pitchFamily="34" charset="0"/>
                <a:cs typeface="Segoe UI" panose="020B0502040204020203" pitchFamily="34" charset="0"/>
              </a:rPr>
              <a:t>, GIONG, TENCAY, XUATXU, MALOAI)</a:t>
            </a:r>
            <a:r>
              <a:rPr lang="vi-VN" sz="1600" dirty="0">
                <a:latin typeface="Segoe UI" panose="020B0502040204020203" pitchFamily="34" charset="0"/>
                <a:cs typeface="Segoe UI" panose="020B0502040204020203" pitchFamily="34" charset="0"/>
              </a:rPr>
              <a:t> </a:t>
            </a:r>
            <a:endParaRPr lang="en-US" sz="1600" dirty="0">
              <a:latin typeface="Segoe UI" panose="020B0502040204020203" pitchFamily="34" charset="0"/>
              <a:cs typeface="Segoe UI" panose="020B0502040204020203" pitchFamily="34" charset="0"/>
            </a:endParaRPr>
          </a:p>
          <a:p>
            <a:pPr algn="just"/>
            <a:r>
              <a:rPr lang="vi-VN" sz="1600" b="1" dirty="0">
                <a:latin typeface="Segoe UI" panose="020B0502040204020203" pitchFamily="34" charset="0"/>
                <a:cs typeface="Segoe UI" panose="020B0502040204020203" pitchFamily="34" charset="0"/>
              </a:rPr>
              <a:t>Tân từ:</a:t>
            </a:r>
            <a:r>
              <a:rPr lang="vi-VN" sz="1600" dirty="0">
                <a:latin typeface="Segoe UI" panose="020B0502040204020203" pitchFamily="34" charset="0"/>
                <a:cs typeface="Segoe UI" panose="020B0502040204020203" pitchFamily="34" charset="0"/>
              </a:rPr>
              <a:t> Lược đồ quan hệ CAY lưu trữ thông tin của cây, gồm giống cây (GIONG), tên cây (TENCAY), xuất xứ của cây (XUATXU), mã loại cây (MALOAI) và mã cây duy nhất để phân biệt</a:t>
            </a:r>
            <a:r>
              <a:rPr lang="en-US" sz="1600" dirty="0">
                <a:latin typeface="Segoe UI" panose="020B0502040204020203" pitchFamily="34" charset="0"/>
                <a:cs typeface="Segoe UI" panose="020B0502040204020203" pitchFamily="34" charset="0"/>
              </a:rPr>
              <a:t> </a:t>
            </a:r>
            <a:r>
              <a:rPr lang="vi-VN" sz="1600" dirty="0">
                <a:latin typeface="Segoe UI" panose="020B0502040204020203" pitchFamily="34" charset="0"/>
                <a:cs typeface="Segoe UI" panose="020B0502040204020203" pitchFamily="34" charset="0"/>
              </a:rPr>
              <a:t>(MACAY). </a:t>
            </a:r>
            <a:endParaRPr lang="en-US" sz="1600" dirty="0">
              <a:latin typeface="Segoe UI" panose="020B0502040204020203" pitchFamily="34" charset="0"/>
              <a:cs typeface="Segoe UI" panose="020B0502040204020203" pitchFamily="34" charset="0"/>
            </a:endParaRPr>
          </a:p>
          <a:p>
            <a:pPr algn="just"/>
            <a:endParaRPr lang="en-US" sz="1600" dirty="0">
              <a:latin typeface="Segoe UI" panose="020B0502040204020203" pitchFamily="34" charset="0"/>
              <a:cs typeface="Segoe UI" panose="020B0502040204020203" pitchFamily="34" charset="0"/>
            </a:endParaRPr>
          </a:p>
          <a:p>
            <a:pPr algn="just"/>
            <a:r>
              <a:rPr lang="vi-VN" sz="1600" b="1" dirty="0">
                <a:latin typeface="Segoe UI" panose="020B0502040204020203" pitchFamily="34" charset="0"/>
                <a:cs typeface="Segoe UI" panose="020B0502040204020203" pitchFamily="34" charset="0"/>
              </a:rPr>
              <a:t>TINH (</a:t>
            </a:r>
            <a:r>
              <a:rPr lang="vi-VN" sz="1600" b="1" u="sng" dirty="0">
                <a:latin typeface="Segoe UI" panose="020B0502040204020203" pitchFamily="34" charset="0"/>
                <a:cs typeface="Segoe UI" panose="020B0502040204020203" pitchFamily="34" charset="0"/>
              </a:rPr>
              <a:t>MATINH</a:t>
            </a:r>
            <a:r>
              <a:rPr lang="vi-VN" sz="1600" b="1" dirty="0">
                <a:latin typeface="Segoe UI" panose="020B0502040204020203" pitchFamily="34" charset="0"/>
                <a:cs typeface="Segoe UI" panose="020B0502040204020203" pitchFamily="34" charset="0"/>
              </a:rPr>
              <a:t>, TENTINH, MIEN) </a:t>
            </a:r>
            <a:endParaRPr lang="en-US" sz="1600" b="1" dirty="0">
              <a:latin typeface="Segoe UI" panose="020B0502040204020203" pitchFamily="34" charset="0"/>
              <a:cs typeface="Segoe UI" panose="020B0502040204020203" pitchFamily="34" charset="0"/>
            </a:endParaRPr>
          </a:p>
          <a:p>
            <a:pPr algn="just"/>
            <a:r>
              <a:rPr lang="vi-VN" sz="1600" b="1" dirty="0">
                <a:latin typeface="Segoe UI" panose="020B0502040204020203" pitchFamily="34" charset="0"/>
                <a:cs typeface="Segoe UI" panose="020B0502040204020203" pitchFamily="34" charset="0"/>
              </a:rPr>
              <a:t>Tân từ: </a:t>
            </a:r>
            <a:r>
              <a:rPr lang="vi-VN" sz="1600" dirty="0">
                <a:latin typeface="Segoe UI" panose="020B0502040204020203" pitchFamily="34" charset="0"/>
                <a:cs typeface="Segoe UI" panose="020B0502040204020203" pitchFamily="34" charset="0"/>
              </a:rPr>
              <a:t>Lược đồ quan hệ TINH lưu trữ thông tin tỉnh trồng cây. Mỗi tỉnh sẽ có tên tỉnh (TENTINH), miền (MIEN: ‘Bac’, ‘Trung’, ‘Nam’) và mã tỉnh duy nhất (MATINH). </a:t>
            </a:r>
            <a:endParaRPr lang="en-US" sz="1600" dirty="0">
              <a:latin typeface="Segoe UI" panose="020B0502040204020203" pitchFamily="34" charset="0"/>
              <a:cs typeface="Segoe UI" panose="020B0502040204020203" pitchFamily="34" charset="0"/>
            </a:endParaRPr>
          </a:p>
          <a:p>
            <a:pPr algn="just"/>
            <a:endParaRPr lang="en-US" sz="1600" dirty="0">
              <a:latin typeface="Segoe UI" panose="020B0502040204020203" pitchFamily="34" charset="0"/>
              <a:cs typeface="Segoe UI" panose="020B0502040204020203" pitchFamily="34" charset="0"/>
            </a:endParaRPr>
          </a:p>
          <a:p>
            <a:pPr algn="just"/>
            <a:r>
              <a:rPr lang="vi-VN" sz="1600" b="1" dirty="0">
                <a:latin typeface="Segoe UI" panose="020B0502040204020203" pitchFamily="34" charset="0"/>
                <a:cs typeface="Segoe UI" panose="020B0502040204020203" pitchFamily="34" charset="0"/>
              </a:rPr>
              <a:t>TP_H (</a:t>
            </a:r>
            <a:r>
              <a:rPr lang="vi-VN" sz="1600" b="1" u="sng" dirty="0">
                <a:latin typeface="Segoe UI" panose="020B0502040204020203" pitchFamily="34" charset="0"/>
                <a:cs typeface="Segoe UI" panose="020B0502040204020203" pitchFamily="34" charset="0"/>
              </a:rPr>
              <a:t>MATPH</a:t>
            </a:r>
            <a:r>
              <a:rPr lang="vi-VN" sz="1600" b="1" dirty="0">
                <a:latin typeface="Segoe UI" panose="020B0502040204020203" pitchFamily="34" charset="0"/>
                <a:cs typeface="Segoe UI" panose="020B0502040204020203" pitchFamily="34" charset="0"/>
              </a:rPr>
              <a:t>, TENTPH, DIENTICH, MATINH) </a:t>
            </a:r>
            <a:endParaRPr lang="en-US" sz="1600" b="1" dirty="0">
              <a:latin typeface="Segoe UI" panose="020B0502040204020203" pitchFamily="34" charset="0"/>
              <a:cs typeface="Segoe UI" panose="020B0502040204020203" pitchFamily="34" charset="0"/>
            </a:endParaRPr>
          </a:p>
          <a:p>
            <a:pPr algn="just"/>
            <a:r>
              <a:rPr lang="vi-VN" sz="1600" b="1" dirty="0">
                <a:latin typeface="Segoe UI" panose="020B0502040204020203" pitchFamily="34" charset="0"/>
                <a:cs typeface="Segoe UI" panose="020B0502040204020203" pitchFamily="34" charset="0"/>
              </a:rPr>
              <a:t>Tân từ: </a:t>
            </a:r>
            <a:r>
              <a:rPr lang="vi-VN" sz="1600" dirty="0">
                <a:latin typeface="Segoe UI" panose="020B0502040204020203" pitchFamily="34" charset="0"/>
                <a:cs typeface="Segoe UI" panose="020B0502040204020203" pitchFamily="34" charset="0"/>
              </a:rPr>
              <a:t>Lược đồ quan hệ TP_H lưu trữ thông tin thành phố huyện. Mỗi thành phố sẽ có tên thành phố huyện (TENTPH), diện tích của thành phố huyện (DIENTICH), mã tỉnh (MATINH) và mã thành phố huyện duy nhất (MATPH). </a:t>
            </a:r>
            <a:endParaRPr lang="en-US" sz="1600" dirty="0">
              <a:latin typeface="Segoe UI" panose="020B0502040204020203" pitchFamily="34" charset="0"/>
              <a:cs typeface="Segoe UI" panose="020B0502040204020203" pitchFamily="34" charset="0"/>
            </a:endParaRPr>
          </a:p>
          <a:p>
            <a:pPr algn="just"/>
            <a:endParaRPr lang="en-US" sz="1600" dirty="0">
              <a:latin typeface="Segoe UI" panose="020B0502040204020203" pitchFamily="34" charset="0"/>
              <a:cs typeface="Segoe UI" panose="020B0502040204020203" pitchFamily="34" charset="0"/>
            </a:endParaRPr>
          </a:p>
          <a:p>
            <a:pPr algn="just"/>
            <a:r>
              <a:rPr lang="vi-VN" sz="1600" b="1" dirty="0">
                <a:latin typeface="Segoe UI" panose="020B0502040204020203" pitchFamily="34" charset="0"/>
                <a:cs typeface="Segoe UI" panose="020B0502040204020203" pitchFamily="34" charset="0"/>
              </a:rPr>
              <a:t>CAY_TPH (</a:t>
            </a:r>
            <a:r>
              <a:rPr lang="vi-VN" sz="1600" b="1" u="sng" dirty="0">
                <a:latin typeface="Segoe UI" panose="020B0502040204020203" pitchFamily="34" charset="0"/>
                <a:cs typeface="Segoe UI" panose="020B0502040204020203" pitchFamily="34" charset="0"/>
              </a:rPr>
              <a:t>MATPH</a:t>
            </a:r>
            <a:r>
              <a:rPr lang="vi-VN" sz="1600" b="1" dirty="0">
                <a:latin typeface="Segoe UI" panose="020B0502040204020203" pitchFamily="34" charset="0"/>
                <a:cs typeface="Segoe UI" panose="020B0502040204020203" pitchFamily="34" charset="0"/>
              </a:rPr>
              <a:t>, MACAY, GIONG, NAM, DT_TRONG) </a:t>
            </a:r>
            <a:endParaRPr lang="en-US" sz="1600" b="1" dirty="0">
              <a:latin typeface="Segoe UI" panose="020B0502040204020203" pitchFamily="34" charset="0"/>
              <a:cs typeface="Segoe UI" panose="020B0502040204020203" pitchFamily="34" charset="0"/>
            </a:endParaRPr>
          </a:p>
          <a:p>
            <a:pPr algn="just"/>
            <a:r>
              <a:rPr lang="vi-VN" sz="1600" b="1" dirty="0">
                <a:latin typeface="Segoe UI" panose="020B0502040204020203" pitchFamily="34" charset="0"/>
                <a:cs typeface="Segoe UI" panose="020B0502040204020203" pitchFamily="34" charset="0"/>
              </a:rPr>
              <a:t>Tân từ: </a:t>
            </a:r>
            <a:r>
              <a:rPr lang="vi-VN" sz="1600" dirty="0">
                <a:latin typeface="Segoe UI" panose="020B0502040204020203" pitchFamily="34" charset="0"/>
                <a:cs typeface="Segoe UI" panose="020B0502040204020203" pitchFamily="34" charset="0"/>
              </a:rPr>
              <a:t>Lược đồ CAY_TPH lưu trữ thông tin cây trồng của thành phố huyện, bao gồm mã thành phố huyện (MATPH), mã cây (MACAY), giống cây (GIONG), năm trồng cây (NAM) và diện tích cây trồng (DT_TRONG).</a:t>
            </a:r>
            <a:endParaRPr lang="en-US" sz="1600" dirty="0">
              <a:latin typeface="Segoe UI" panose="020B0502040204020203" pitchFamily="34" charset="0"/>
              <a:cs typeface="Segoe UI" panose="020B0502040204020203"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3"/>
          <p:cNvSpPr txBox="1">
            <a:spLocks noGrp="1"/>
          </p:cNvSpPr>
          <p:nvPr>
            <p:ph type="title"/>
          </p:nvPr>
        </p:nvSpPr>
        <p:spPr>
          <a:xfrm>
            <a:off x="635479" y="330621"/>
            <a:ext cx="10921042" cy="82531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1238F"/>
              </a:buClr>
              <a:buSzPts val="4000"/>
              <a:buFont typeface="Quattrocento Sans" panose="020B0502050000020003"/>
              <a:buNone/>
            </a:pP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Viết</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các</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biểu</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thức</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đại</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số</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quan</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hệ</a:t>
            </a:r>
            <a:endParaRPr dirty="0">
              <a:latin typeface="Segoe UI" panose="020B0502040204020203" pitchFamily="34" charset="0"/>
              <a:cs typeface="Segoe UI" panose="020B0502040204020203" pitchFamily="34" charset="0"/>
            </a:endParaRPr>
          </a:p>
        </p:txBody>
      </p:sp>
      <p:sp>
        <p:nvSpPr>
          <p:cNvPr id="123" name="Google Shape;123;p3"/>
          <p:cNvSpPr txBox="1">
            <a:spLocks noGrp="1"/>
          </p:cNvSpPr>
          <p:nvPr>
            <p:ph type="sldNum" idx="12"/>
          </p:nvPr>
        </p:nvSpPr>
        <p:spPr>
          <a:xfrm>
            <a:off x="4724400" y="6527379"/>
            <a:ext cx="2743200" cy="330621"/>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vi-VN" sz="1600" b="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fld>
            <a:endParaRPr sz="16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endParaRPr>
          </a:p>
        </p:txBody>
      </p:sp>
      <p:pic>
        <p:nvPicPr>
          <p:cNvPr id="124" name="Google Shape;124;p3"/>
          <p:cNvPicPr preferRelativeResize="0"/>
          <p:nvPr/>
        </p:nvPicPr>
        <p:blipFill rotWithShape="1">
          <a:blip r:embed="rId1"/>
          <a:srcRect/>
          <a:stretch>
            <a:fillRect/>
          </a:stretch>
        </p:blipFill>
        <p:spPr>
          <a:xfrm>
            <a:off x="9911750" y="4651893"/>
            <a:ext cx="1900257" cy="1869558"/>
          </a:xfrm>
          <a:prstGeom prst="rect">
            <a:avLst/>
          </a:prstGeom>
          <a:noFill/>
          <a:ln>
            <a:noFill/>
          </a:ln>
        </p:spPr>
      </p:pic>
      <p:sp>
        <p:nvSpPr>
          <p:cNvPr id="3" name="TextBox 2"/>
          <p:cNvSpPr txBox="1"/>
          <p:nvPr/>
        </p:nvSpPr>
        <p:spPr>
          <a:xfrm>
            <a:off x="635479" y="3156157"/>
            <a:ext cx="10543798" cy="2995372"/>
          </a:xfrm>
          <a:prstGeom prst="rect">
            <a:avLst/>
          </a:prstGeom>
          <a:noFill/>
        </p:spPr>
        <p:txBody>
          <a:bodyPr wrap="square">
            <a:spAutoFit/>
          </a:bodyPr>
          <a:lstStyle/>
          <a:p>
            <a:pPr algn="just">
              <a:lnSpc>
                <a:spcPct val="150000"/>
              </a:lnSpc>
            </a:pPr>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YÊU CẦU:</a:t>
            </a:r>
            <a:endParaRPr lang="en-US" sz="2000" dirty="0">
              <a:solidFill>
                <a:schemeClr val="tx1"/>
              </a:solidFill>
              <a:latin typeface="Segoe UI" panose="020B0502040204020203" pitchFamily="34" charset="0"/>
              <a:cs typeface="Segoe UI" panose="020B0502040204020203" pitchFamily="34" charset="0"/>
            </a:endParaRPr>
          </a:p>
          <a:p>
            <a:pPr marL="342900" indent="-342900" algn="just">
              <a:lnSpc>
                <a:spcPct val="150000"/>
              </a:lnSpc>
              <a:buAutoNum type="arabicPeriod"/>
            </a:pPr>
            <a:r>
              <a:rPr lang="vi-VN" sz="1800" dirty="0">
                <a:solidFill>
                  <a:schemeClr val="tx1"/>
                </a:solidFill>
                <a:latin typeface="Segoe UI" panose="020B0502040204020203" pitchFamily="34" charset="0"/>
                <a:cs typeface="Segoe UI" panose="020B0502040204020203" pitchFamily="34" charset="0"/>
              </a:rPr>
              <a:t>Cho biết mỗi loại có tất cả bao nhiêu cây</a:t>
            </a:r>
            <a:r>
              <a:rPr lang="en-US" sz="1800" dirty="0">
                <a:solidFill>
                  <a:schemeClr val="tx1"/>
                </a:solidFill>
                <a:latin typeface="Segoe UI" panose="020B0502040204020203" pitchFamily="34" charset="0"/>
                <a:cs typeface="Segoe UI" panose="020B0502040204020203" pitchFamily="34" charset="0"/>
              </a:rPr>
              <a:t>.</a:t>
            </a:r>
            <a:endParaRPr lang="en-US" sz="1800" dirty="0">
              <a:solidFill>
                <a:schemeClr val="tx1"/>
              </a:solidFill>
              <a:latin typeface="Segoe UI" panose="020B0502040204020203" pitchFamily="34" charset="0"/>
              <a:cs typeface="Segoe UI" panose="020B0502040204020203" pitchFamily="34" charset="0"/>
            </a:endParaRPr>
          </a:p>
          <a:p>
            <a:pPr marL="342900" indent="-342900" algn="just">
              <a:lnSpc>
                <a:spcPct val="150000"/>
              </a:lnSpc>
              <a:buFont typeface="Arial" panose="020B0604020202020204"/>
              <a:buAutoNum type="arabicPeriod"/>
            </a:pPr>
            <a:r>
              <a:rPr lang="vi-VN" sz="1800" dirty="0">
                <a:solidFill>
                  <a:schemeClr val="tx1"/>
                </a:solidFill>
                <a:latin typeface="Segoe UI" panose="020B0502040204020203" pitchFamily="34" charset="0"/>
                <a:cs typeface="Segoe UI" panose="020B0502040204020203" pitchFamily="34" charset="0"/>
              </a:rPr>
              <a:t>Cho biết các tỉnh có diện tích trồng cao su (TenCay = ‘Cao su’) lớn hơn 100 hecta trong năm 2020. </a:t>
            </a:r>
            <a:endParaRPr lang="en-US" sz="1800" dirty="0">
              <a:solidFill>
                <a:schemeClr val="tx1"/>
              </a:solidFill>
              <a:latin typeface="Segoe UI" panose="020B0502040204020203" pitchFamily="34" charset="0"/>
              <a:cs typeface="Segoe UI" panose="020B0502040204020203" pitchFamily="34" charset="0"/>
            </a:endParaRPr>
          </a:p>
          <a:p>
            <a:pPr marL="342900" indent="-342900" algn="just">
              <a:lnSpc>
                <a:spcPct val="150000"/>
              </a:lnSpc>
              <a:buFont typeface="Arial" panose="020B0604020202020204"/>
              <a:buAutoNum type="arabicPeriod"/>
            </a:pPr>
            <a:r>
              <a:rPr lang="vi-VN" sz="1800" dirty="0">
                <a:solidFill>
                  <a:schemeClr val="tx1"/>
                </a:solidFill>
                <a:latin typeface="Segoe UI" panose="020B0502040204020203" pitchFamily="34" charset="0"/>
                <a:cs typeface="Segoe UI" panose="020B0502040204020203" pitchFamily="34" charset="0"/>
              </a:rPr>
              <a:t>Tỉnh Lâm Đồng có tổng diện tích trồng cây Trà năm 2019 là bao nhiêu</a:t>
            </a:r>
            <a:r>
              <a:rPr lang="en-US" sz="1800" dirty="0">
                <a:solidFill>
                  <a:schemeClr val="tx1"/>
                </a:solidFill>
                <a:latin typeface="Segoe UI" panose="020B0502040204020203" pitchFamily="34" charset="0"/>
                <a:cs typeface="Segoe UI" panose="020B0502040204020203" pitchFamily="34" charset="0"/>
              </a:rPr>
              <a:t>.</a:t>
            </a:r>
            <a:r>
              <a:rPr lang="vi-VN" sz="1800" dirty="0">
                <a:solidFill>
                  <a:schemeClr val="tx1"/>
                </a:solidFill>
                <a:latin typeface="Segoe UI" panose="020B0502040204020203" pitchFamily="34" charset="0"/>
                <a:cs typeface="Segoe UI" panose="020B0502040204020203" pitchFamily="34" charset="0"/>
              </a:rPr>
              <a:t> </a:t>
            </a:r>
            <a:endParaRPr lang="en-US" sz="1800" dirty="0">
              <a:solidFill>
                <a:schemeClr val="tx1"/>
              </a:solidFill>
              <a:latin typeface="Segoe UI" panose="020B0502040204020203" pitchFamily="34" charset="0"/>
              <a:cs typeface="Segoe UI" panose="020B0502040204020203" pitchFamily="34" charset="0"/>
            </a:endParaRPr>
          </a:p>
          <a:p>
            <a:pPr marL="342900" indent="-342900" algn="just">
              <a:lnSpc>
                <a:spcPct val="150000"/>
              </a:lnSpc>
              <a:buFont typeface="Arial" panose="020B0604020202020204"/>
              <a:buAutoNum type="arabicPeriod"/>
            </a:pPr>
            <a:r>
              <a:rPr lang="en-US" sz="1800" dirty="0">
                <a:solidFill>
                  <a:schemeClr val="tx1"/>
                </a:solidFill>
                <a:latin typeface="Segoe UI" panose="020B0502040204020203" pitchFamily="34" charset="0"/>
                <a:cs typeface="Segoe UI" panose="020B0502040204020203" pitchFamily="34" charset="0"/>
              </a:rPr>
              <a:t>C</a:t>
            </a:r>
            <a:r>
              <a:rPr lang="vi-VN" sz="1800" dirty="0">
                <a:solidFill>
                  <a:schemeClr val="tx1"/>
                </a:solidFill>
                <a:latin typeface="Segoe UI" panose="020B0502040204020203" pitchFamily="34" charset="0"/>
                <a:cs typeface="Segoe UI" panose="020B0502040204020203" pitchFamily="34" charset="0"/>
              </a:rPr>
              <a:t>ho biết các thành phố/huyện có trồng nhiều hơn 5 giống cây khác nhau, mỗi giống cây có diện tích trồng &gt; 20 ha năm 2020. </a:t>
            </a:r>
            <a:endParaRPr lang="en-US" sz="1800" dirty="0">
              <a:solidFill>
                <a:schemeClr val="tx1"/>
              </a:solidFill>
              <a:latin typeface="Segoe UI" panose="020B0502040204020203" pitchFamily="34" charset="0"/>
              <a:cs typeface="Segoe UI" panose="020B0502040204020203" pitchFamily="34" charset="0"/>
            </a:endParaRPr>
          </a:p>
          <a:p>
            <a:pPr marL="342900" indent="-342900" algn="just">
              <a:lnSpc>
                <a:spcPct val="150000"/>
              </a:lnSpc>
              <a:buFont typeface="Arial" panose="020B0604020202020204"/>
              <a:buAutoNum type="arabicPeriod"/>
            </a:pPr>
            <a:r>
              <a:rPr lang="vi-VN" sz="1800" dirty="0">
                <a:solidFill>
                  <a:schemeClr val="tx1"/>
                </a:solidFill>
                <a:latin typeface="Segoe UI" panose="020B0502040204020203" pitchFamily="34" charset="0"/>
                <a:cs typeface="Segoe UI" panose="020B0502040204020203" pitchFamily="34" charset="0"/>
              </a:rPr>
              <a:t>Cho biết tên các cây được trồng ở các tỉnh miền Bắc mà không được trồng ở các tỉnh miền Nam.</a:t>
            </a:r>
            <a:endParaRPr lang="en-US" sz="1800" dirty="0">
              <a:solidFill>
                <a:schemeClr val="tx1"/>
              </a:solidFill>
              <a:latin typeface="Segoe UI" panose="020B0502040204020203" pitchFamily="34" charset="0"/>
              <a:cs typeface="Segoe UI" panose="020B0502040204020203" pitchFamily="34" charset="0"/>
            </a:endParaRPr>
          </a:p>
        </p:txBody>
      </p:sp>
      <p:sp>
        <p:nvSpPr>
          <p:cNvPr id="7" name="TextBox 6"/>
          <p:cNvSpPr txBox="1"/>
          <p:nvPr/>
        </p:nvSpPr>
        <p:spPr>
          <a:xfrm>
            <a:off x="664977" y="1155940"/>
            <a:ext cx="9167282" cy="1938992"/>
          </a:xfrm>
          <a:prstGeom prst="rect">
            <a:avLst/>
          </a:prstGeom>
          <a:noFill/>
          <a:ln w="19050">
            <a:solidFill>
              <a:srgbClr val="00B0F0"/>
            </a:solidFill>
          </a:ln>
        </p:spPr>
        <p:txBody>
          <a:bodyPr wrap="square">
            <a:spAutoFit/>
          </a:bodyPr>
          <a:lstStyle/>
          <a:p>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BÀI TẬP 7:</a:t>
            </a:r>
            <a:r>
              <a:rPr lang="en-US" sz="2000" dirty="0">
                <a:latin typeface="Segoe UI" panose="020B0502040204020203" pitchFamily="34" charset="0"/>
                <a:cs typeface="Segoe UI" panose="020B0502040204020203" pitchFamily="34" charset="0"/>
              </a:rPr>
              <a:t> </a:t>
            </a:r>
            <a:r>
              <a:rPr lang="vi-VN"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Cho lược đồ cơ sở dữ liệu quan hệ “</a:t>
            </a:r>
            <a:r>
              <a:rPr lang="en-US" sz="2000" b="1" dirty="0" err="1">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Quản</a:t>
            </a:r>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en-US" sz="2000" b="1" dirty="0" err="1">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lý</a:t>
            </a:r>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en-US" sz="2000" b="1" dirty="0" err="1">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cây</a:t>
            </a:r>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en-US" sz="2000" b="1" dirty="0" err="1">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trồng</a:t>
            </a:r>
            <a:r>
              <a:rPr lang="vi-VN"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en-US" sz="2000" b="1" dirty="0" err="1">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như</a:t>
            </a:r>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vi-VN"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sau: </a:t>
            </a:r>
            <a:endParaRPr lang="en-US" sz="2000" b="1" dirty="0">
              <a:latin typeface="Segoe UI" panose="020B0502040204020203" pitchFamily="34" charset="0"/>
              <a:cs typeface="Segoe UI" panose="020B0502040204020203" pitchFamily="34" charset="0"/>
            </a:endParaRPr>
          </a:p>
          <a:p>
            <a:r>
              <a:rPr lang="vi-VN" sz="2000" b="1" dirty="0">
                <a:latin typeface="Segoe UI" panose="020B0502040204020203" pitchFamily="34" charset="0"/>
                <a:cs typeface="Segoe UI" panose="020B0502040204020203" pitchFamily="34" charset="0"/>
              </a:rPr>
              <a:t>LOAICAY (</a:t>
            </a:r>
            <a:r>
              <a:rPr lang="vi-VN" sz="2000" b="1" u="sng" dirty="0">
                <a:latin typeface="Segoe UI" panose="020B0502040204020203" pitchFamily="34" charset="0"/>
                <a:cs typeface="Segoe UI" panose="020B0502040204020203" pitchFamily="34" charset="0"/>
              </a:rPr>
              <a:t>MALOAI</a:t>
            </a:r>
            <a:r>
              <a:rPr lang="vi-VN" sz="2000" b="1" dirty="0">
                <a:latin typeface="Segoe UI" panose="020B0502040204020203" pitchFamily="34" charset="0"/>
                <a:cs typeface="Segoe UI" panose="020B0502040204020203" pitchFamily="34" charset="0"/>
              </a:rPr>
              <a:t>, TENLOAI) </a:t>
            </a:r>
            <a:endParaRPr lang="en-US" sz="2000" dirty="0">
              <a:latin typeface="Segoe UI" panose="020B0502040204020203" pitchFamily="34" charset="0"/>
              <a:cs typeface="Segoe UI" panose="020B0502040204020203" pitchFamily="34" charset="0"/>
            </a:endParaRPr>
          </a:p>
          <a:p>
            <a:r>
              <a:rPr lang="vi-VN" sz="2000" b="1" dirty="0">
                <a:latin typeface="Segoe UI" panose="020B0502040204020203" pitchFamily="34" charset="0"/>
                <a:cs typeface="Segoe UI" panose="020B0502040204020203" pitchFamily="34" charset="0"/>
              </a:rPr>
              <a:t>CAY (</a:t>
            </a:r>
            <a:r>
              <a:rPr lang="vi-VN" sz="2000" b="1" u="sng" dirty="0">
                <a:latin typeface="Segoe UI" panose="020B0502040204020203" pitchFamily="34" charset="0"/>
                <a:cs typeface="Segoe UI" panose="020B0502040204020203" pitchFamily="34" charset="0"/>
              </a:rPr>
              <a:t>MACAY</a:t>
            </a:r>
            <a:r>
              <a:rPr lang="vi-VN" sz="2000" b="1" dirty="0">
                <a:latin typeface="Segoe UI" panose="020B0502040204020203" pitchFamily="34" charset="0"/>
                <a:cs typeface="Segoe UI" panose="020B0502040204020203" pitchFamily="34" charset="0"/>
              </a:rPr>
              <a:t>, GIONG, TENCAY, XUATXU, MALOAI)</a:t>
            </a:r>
            <a:r>
              <a:rPr lang="vi-VN" sz="2000" dirty="0">
                <a:latin typeface="Segoe UI" panose="020B0502040204020203" pitchFamily="34" charset="0"/>
                <a:cs typeface="Segoe UI" panose="020B0502040204020203" pitchFamily="34" charset="0"/>
              </a:rPr>
              <a:t> </a:t>
            </a:r>
            <a:endParaRPr lang="en-US" sz="2000" dirty="0">
              <a:latin typeface="Segoe UI" panose="020B0502040204020203" pitchFamily="34" charset="0"/>
              <a:cs typeface="Segoe UI" panose="020B0502040204020203" pitchFamily="34" charset="0"/>
            </a:endParaRPr>
          </a:p>
          <a:p>
            <a:r>
              <a:rPr lang="vi-VN" sz="2000" b="1" dirty="0">
                <a:latin typeface="Segoe UI" panose="020B0502040204020203" pitchFamily="34" charset="0"/>
                <a:cs typeface="Segoe UI" panose="020B0502040204020203" pitchFamily="34" charset="0"/>
              </a:rPr>
              <a:t>TINH (</a:t>
            </a:r>
            <a:r>
              <a:rPr lang="vi-VN" sz="2000" b="1" u="sng" dirty="0">
                <a:latin typeface="Segoe UI" panose="020B0502040204020203" pitchFamily="34" charset="0"/>
                <a:cs typeface="Segoe UI" panose="020B0502040204020203" pitchFamily="34" charset="0"/>
              </a:rPr>
              <a:t>MATINH</a:t>
            </a:r>
            <a:r>
              <a:rPr lang="vi-VN" sz="2000" b="1" dirty="0">
                <a:latin typeface="Segoe UI" panose="020B0502040204020203" pitchFamily="34" charset="0"/>
                <a:cs typeface="Segoe UI" panose="020B0502040204020203" pitchFamily="34" charset="0"/>
              </a:rPr>
              <a:t>, TENTINH, MIEN) </a:t>
            </a:r>
            <a:endParaRPr lang="en-US" sz="2000" dirty="0">
              <a:latin typeface="Segoe UI" panose="020B0502040204020203" pitchFamily="34" charset="0"/>
              <a:cs typeface="Segoe UI" panose="020B0502040204020203" pitchFamily="34" charset="0"/>
            </a:endParaRPr>
          </a:p>
          <a:p>
            <a:r>
              <a:rPr lang="vi-VN" sz="2000" b="1" dirty="0">
                <a:latin typeface="Segoe UI" panose="020B0502040204020203" pitchFamily="34" charset="0"/>
                <a:cs typeface="Segoe UI" panose="020B0502040204020203" pitchFamily="34" charset="0"/>
              </a:rPr>
              <a:t>TP_H (</a:t>
            </a:r>
            <a:r>
              <a:rPr lang="vi-VN" sz="2000" b="1" u="sng" dirty="0">
                <a:latin typeface="Segoe UI" panose="020B0502040204020203" pitchFamily="34" charset="0"/>
                <a:cs typeface="Segoe UI" panose="020B0502040204020203" pitchFamily="34" charset="0"/>
              </a:rPr>
              <a:t>MATPH</a:t>
            </a:r>
            <a:r>
              <a:rPr lang="vi-VN" sz="2000" b="1" dirty="0">
                <a:latin typeface="Segoe UI" panose="020B0502040204020203" pitchFamily="34" charset="0"/>
                <a:cs typeface="Segoe UI" panose="020B0502040204020203" pitchFamily="34" charset="0"/>
              </a:rPr>
              <a:t>, TENTPH, DIENTICH, MATINH) </a:t>
            </a:r>
            <a:endParaRPr lang="en-US" sz="2000" dirty="0">
              <a:latin typeface="Segoe UI" panose="020B0502040204020203" pitchFamily="34" charset="0"/>
              <a:cs typeface="Segoe UI" panose="020B0502040204020203" pitchFamily="34" charset="0"/>
            </a:endParaRPr>
          </a:p>
          <a:p>
            <a:r>
              <a:rPr lang="vi-VN" sz="2000" b="1" dirty="0">
                <a:latin typeface="Segoe UI" panose="020B0502040204020203" pitchFamily="34" charset="0"/>
                <a:cs typeface="Segoe UI" panose="020B0502040204020203" pitchFamily="34" charset="0"/>
              </a:rPr>
              <a:t>CAY_TPH (</a:t>
            </a:r>
            <a:r>
              <a:rPr lang="vi-VN" sz="2000" b="1" u="sng" dirty="0">
                <a:latin typeface="Segoe UI" panose="020B0502040204020203" pitchFamily="34" charset="0"/>
                <a:cs typeface="Segoe UI" panose="020B0502040204020203" pitchFamily="34" charset="0"/>
              </a:rPr>
              <a:t>MATPH</a:t>
            </a:r>
            <a:r>
              <a:rPr lang="vi-VN" sz="2000" b="1" dirty="0">
                <a:latin typeface="Segoe UI" panose="020B0502040204020203" pitchFamily="34" charset="0"/>
                <a:cs typeface="Segoe UI" panose="020B0502040204020203" pitchFamily="34" charset="0"/>
              </a:rPr>
              <a:t>, MACAY, GIONG, NAM, DT_TRONG) </a:t>
            </a:r>
            <a:endParaRPr lang="en-US" sz="2000" b="1" dirty="0">
              <a:latin typeface="Segoe UI" panose="020B0502040204020203" pitchFamily="34" charset="0"/>
              <a:cs typeface="Segoe UI" panose="020B0502040204020203"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3"/>
          <p:cNvSpPr txBox="1">
            <a:spLocks noGrp="1"/>
          </p:cNvSpPr>
          <p:nvPr>
            <p:ph type="title"/>
          </p:nvPr>
        </p:nvSpPr>
        <p:spPr>
          <a:xfrm>
            <a:off x="635479" y="330621"/>
            <a:ext cx="10921042" cy="82531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1238F"/>
              </a:buClr>
              <a:buSzPts val="4000"/>
              <a:buFont typeface="Quattrocento Sans" panose="020B0502050000020003"/>
              <a:buNone/>
            </a:pP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Viết</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các</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biểu</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thức</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đại</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số</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quan</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hệ</a:t>
            </a:r>
            <a:endParaRPr dirty="0">
              <a:latin typeface="Segoe UI" panose="020B0502040204020203" pitchFamily="34" charset="0"/>
              <a:cs typeface="Segoe UI" panose="020B0502040204020203" pitchFamily="34" charset="0"/>
            </a:endParaRPr>
          </a:p>
        </p:txBody>
      </p:sp>
      <p:sp>
        <p:nvSpPr>
          <p:cNvPr id="123" name="Google Shape;123;p3"/>
          <p:cNvSpPr txBox="1">
            <a:spLocks noGrp="1"/>
          </p:cNvSpPr>
          <p:nvPr>
            <p:ph type="sldNum" idx="12"/>
          </p:nvPr>
        </p:nvSpPr>
        <p:spPr>
          <a:xfrm>
            <a:off x="4724400" y="6527379"/>
            <a:ext cx="2743200" cy="330621"/>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vi-VN" sz="1600" b="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fld>
            <a:endParaRPr sz="16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endParaRPr>
          </a:p>
        </p:txBody>
      </p:sp>
      <p:pic>
        <p:nvPicPr>
          <p:cNvPr id="124" name="Google Shape;124;p3"/>
          <p:cNvPicPr preferRelativeResize="0"/>
          <p:nvPr/>
        </p:nvPicPr>
        <p:blipFill rotWithShape="1">
          <a:blip r:embed="rId1"/>
          <a:srcRect/>
          <a:stretch>
            <a:fillRect/>
          </a:stretch>
        </p:blipFill>
        <p:spPr>
          <a:xfrm>
            <a:off x="9911750" y="4651893"/>
            <a:ext cx="1900257" cy="1869558"/>
          </a:xfrm>
          <a:prstGeom prst="rect">
            <a:avLst/>
          </a:prstGeom>
          <a:noFill/>
          <a:ln>
            <a:noFill/>
          </a:ln>
        </p:spPr>
      </p:pic>
      <p:sp>
        <p:nvSpPr>
          <p:cNvPr id="3" name="TextBox 2"/>
          <p:cNvSpPr txBox="1"/>
          <p:nvPr/>
        </p:nvSpPr>
        <p:spPr>
          <a:xfrm>
            <a:off x="635479" y="3203231"/>
            <a:ext cx="10704580" cy="369332"/>
          </a:xfrm>
          <a:prstGeom prst="rect">
            <a:avLst/>
          </a:prstGeom>
          <a:noFill/>
        </p:spPr>
        <p:txBody>
          <a:bodyPr wrap="square">
            <a:spAutoFit/>
          </a:bodyPr>
          <a:lstStyle/>
          <a:p>
            <a:r>
              <a:rPr lang="en-US" sz="1800" b="1" dirty="0">
                <a:solidFill>
                  <a:srgbClr val="FF0000"/>
                </a:solidFill>
                <a:latin typeface="Segoe UI" panose="020B0502040204020203" pitchFamily="34" charset="0"/>
                <a:cs typeface="Segoe UI" panose="020B0502040204020203" pitchFamily="34" charset="0"/>
              </a:rPr>
              <a:t>1. </a:t>
            </a:r>
            <a:r>
              <a:rPr lang="vi-VN" sz="1800" b="1" dirty="0">
                <a:solidFill>
                  <a:srgbClr val="FF0000"/>
                </a:solidFill>
                <a:latin typeface="Segoe UI" panose="020B0502040204020203" pitchFamily="34" charset="0"/>
                <a:cs typeface="Segoe UI" panose="020B0502040204020203" pitchFamily="34" charset="0"/>
              </a:rPr>
              <a:t>Cho biết mỗi loại có tất cả bao nhiêu cây</a:t>
            </a:r>
            <a:r>
              <a:rPr lang="en-US" sz="1800" b="1" dirty="0">
                <a:solidFill>
                  <a:srgbClr val="FF0000"/>
                </a:solidFill>
                <a:latin typeface="Segoe UI" panose="020B0502040204020203" pitchFamily="34" charset="0"/>
                <a:cs typeface="Segoe UI" panose="020B0502040204020203" pitchFamily="34" charset="0"/>
              </a:rPr>
              <a:t>.</a:t>
            </a:r>
            <a:endParaRPr lang="en-US" sz="1800" b="1" dirty="0">
              <a:solidFill>
                <a:srgbClr val="FF0000"/>
              </a:solidFill>
              <a:latin typeface="Segoe UI" panose="020B0502040204020203" pitchFamily="34" charset="0"/>
              <a:cs typeface="Segoe UI" panose="020B0502040204020203" pitchFamily="34" charset="0"/>
            </a:endParaRPr>
          </a:p>
        </p:txBody>
      </p:sp>
      <p:sp>
        <p:nvSpPr>
          <p:cNvPr id="8" name="TextBox 7"/>
          <p:cNvSpPr txBox="1"/>
          <p:nvPr/>
        </p:nvSpPr>
        <p:spPr>
          <a:xfrm>
            <a:off x="616314" y="4104689"/>
            <a:ext cx="11195693" cy="369332"/>
          </a:xfrm>
          <a:prstGeom prst="rect">
            <a:avLst/>
          </a:prstGeom>
          <a:noFill/>
        </p:spPr>
        <p:txBody>
          <a:bodyPr wrap="square">
            <a:spAutoFit/>
          </a:bodyPr>
          <a:lstStyle/>
          <a:p>
            <a:r>
              <a:rPr lang="en-US" sz="1800" b="1" dirty="0">
                <a:solidFill>
                  <a:srgbClr val="FF0000"/>
                </a:solidFill>
                <a:latin typeface="Segoe UI" panose="020B0502040204020203" pitchFamily="34" charset="0"/>
                <a:cs typeface="Segoe UI" panose="020B0502040204020203" pitchFamily="34" charset="0"/>
              </a:rPr>
              <a:t>2. </a:t>
            </a:r>
            <a:r>
              <a:rPr lang="vi-VN" sz="1800" b="1" dirty="0">
                <a:solidFill>
                  <a:srgbClr val="FF0000"/>
                </a:solidFill>
                <a:latin typeface="Segoe UI" panose="020B0502040204020203" pitchFamily="34" charset="0"/>
                <a:cs typeface="Segoe UI" panose="020B0502040204020203" pitchFamily="34" charset="0"/>
              </a:rPr>
              <a:t>Cho biết các tỉnh có diện tích trồng cao su (TenCay = ‘Cao su’) lớn hơn 100 hecta trong năm 2020. </a:t>
            </a:r>
            <a:endParaRPr lang="en-US" sz="1800" b="1" dirty="0">
              <a:solidFill>
                <a:srgbClr val="FF0000"/>
              </a:solidFill>
              <a:latin typeface="Segoe UI" panose="020B0502040204020203" pitchFamily="34" charset="0"/>
              <a:cs typeface="Segoe UI" panose="020B0502040204020203" pitchFamily="34" charset="0"/>
            </a:endParaRPr>
          </a:p>
        </p:txBody>
      </p:sp>
      <mc:AlternateContent xmlns:mc="http://schemas.openxmlformats.org/markup-compatibility/2006">
        <mc:Choice xmlns:a14="http://schemas.microsoft.com/office/drawing/2010/main" Requires="a14">
          <p:sp>
            <p:nvSpPr>
              <p:cNvPr id="5" name="TextBox 4"/>
              <p:cNvSpPr txBox="1"/>
              <p:nvPr/>
            </p:nvSpPr>
            <p:spPr>
              <a:xfrm>
                <a:off x="635479" y="4564383"/>
                <a:ext cx="8832985" cy="413511"/>
              </a:xfrm>
              <a:prstGeom prst="rect">
                <a:avLst/>
              </a:prstGeom>
              <a:noFill/>
            </p:spPr>
            <p:txBody>
              <a:bodyPr wrap="square">
                <a:spAutoFit/>
              </a:bodyPr>
              <a:lstStyle/>
              <a:p>
                <a14:m>
                  <m:oMathPara xmlns:m="http://schemas.openxmlformats.org/officeDocument/2006/math">
                    <m:oMathParaPr>
                      <m:jc m:val="left"/>
                    </m:oMathParaPr>
                    <m:oMath xmlns:m="http://schemas.openxmlformats.org/officeDocument/2006/math">
                      <m:r>
                        <m:rPr>
                          <m:sty m:val="p"/>
                        </m:rPr>
                        <a:rPr lang="en-US" sz="2000" smtClean="0">
                          <a:latin typeface="Cambria Math" panose="02040503050406030204" pitchFamily="18" charset="0"/>
                        </a:rPr>
                        <m:t>P</m:t>
                      </m:r>
                      <m:r>
                        <a:rPr lang="en-US" sz="2000" b="0" i="0" smtClean="0">
                          <a:latin typeface="Cambria Math" panose="02040503050406030204" pitchFamily="18" charset="0"/>
                        </a:rPr>
                        <m:t>1</m:t>
                      </m:r>
                      <m:r>
                        <a:rPr lang="en-US" sz="2000" i="0">
                          <a:latin typeface="Cambria Math" panose="02040503050406030204" pitchFamily="18" charset="0"/>
                        </a:rPr>
                        <m:t>←</m:t>
                      </m:r>
                      <m:r>
                        <a:rPr lang="en-US" sz="2000" b="0" i="0" smtClean="0">
                          <a:latin typeface="Cambria Math" panose="02040503050406030204" pitchFamily="18" charset="0"/>
                        </a:rPr>
                        <m:t> </m:t>
                      </m:r>
                      <m:sSub>
                        <m:sSubPr>
                          <m:ctrlPr>
                            <a:rPr lang="el-GR" sz="2000" b="0" i="1" smtClean="0">
                              <a:latin typeface="Cambria Math" panose="02040503050406030204" pitchFamily="18" charset="0"/>
                              <a:ea typeface="Cambria Math" panose="02040503050406030204" pitchFamily="18" charset="0"/>
                            </a:rPr>
                          </m:ctrlPr>
                        </m:sSubPr>
                        <m:e>
                          <m:r>
                            <a:rPr lang="el-GR" sz="2000" i="1">
                              <a:latin typeface="Cambria Math" panose="02040503050406030204" pitchFamily="18" charset="0"/>
                              <a:ea typeface="Cambria Math" panose="02040503050406030204" pitchFamily="18" charset="0"/>
                            </a:rPr>
                            <m:t>𝜎</m:t>
                          </m:r>
                        </m:e>
                        <m:sub>
                          <m:r>
                            <a:rPr lang="en-US" sz="2000" b="0" i="1" smtClean="0">
                              <a:latin typeface="Cambria Math" panose="02040503050406030204" pitchFamily="18" charset="0"/>
                              <a:ea typeface="Cambria Math" panose="02040503050406030204" pitchFamily="18" charset="0"/>
                            </a:rPr>
                            <m:t>𝑁𝐴𝑀</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2020</m:t>
                          </m:r>
                          <m:r>
                            <a:rPr lang="en-US" sz="2000" b="0" i="0" smtClean="0">
                              <a:latin typeface="Cambria Math" panose="02040503050406030204" pitchFamily="18" charset="0"/>
                              <a:ea typeface="Cambria Math" panose="02040503050406030204" pitchFamily="18" charset="0"/>
                            </a:rPr>
                            <m:t> </m:t>
                          </m:r>
                          <m:r>
                            <a:rPr lang="en-US" sz="2000">
                              <a:latin typeface="Cambria Math" panose="02040503050406030204" pitchFamily="18" charset="0"/>
                            </a:rPr>
                            <m:t>∧</m:t>
                          </m:r>
                          <m:r>
                            <a:rPr lang="en-US" sz="2000" b="0" i="0" smtClean="0">
                              <a:latin typeface="Cambria Math" panose="02040503050406030204" pitchFamily="18" charset="0"/>
                            </a:rPr>
                            <m:t> </m:t>
                          </m:r>
                          <m:r>
                            <a:rPr lang="en-US" sz="2000" i="1">
                              <a:latin typeface="Cambria Math" panose="02040503050406030204" pitchFamily="18" charset="0"/>
                              <a:ea typeface="Cambria Math" panose="02040503050406030204" pitchFamily="18" charset="0"/>
                            </a:rPr>
                            <m:t>𝑇𝐸𝑁𝐶𝐴𝑌</m:t>
                          </m:r>
                          <m:sSup>
                            <m:sSupPr>
                              <m:ctrlPr>
                                <a:rPr lang="en-US" sz="2000" i="1">
                                  <a:solidFill>
                                    <a:srgbClr val="212121"/>
                                  </a:solidFill>
                                  <a:latin typeface="Cambria Math" panose="02040503050406030204" pitchFamily="18" charset="0"/>
                                  <a:ea typeface="Times New Roman" panose="02020603050405020304" pitchFamily="18" charset="0"/>
                                </a:rPr>
                              </m:ctrlPr>
                            </m:sSupPr>
                            <m:e>
                              <m:r>
                                <a:rPr lang="vi-VN" sz="2000" i="1">
                                  <a:solidFill>
                                    <a:srgbClr val="212121"/>
                                  </a:solidFill>
                                  <a:latin typeface="Cambria Math" panose="02040503050406030204" pitchFamily="18" charset="0"/>
                                  <a:ea typeface="Times New Roman" panose="02020603050405020304" pitchFamily="18" charset="0"/>
                                </a:rPr>
                                <m:t>=</m:t>
                              </m:r>
                            </m:e>
                            <m:sup>
                              <m:r>
                                <a:rPr lang="vi-VN" sz="2000" i="1">
                                  <a:solidFill>
                                    <a:srgbClr val="212121"/>
                                  </a:solidFill>
                                  <a:latin typeface="Cambria Math" panose="02040503050406030204" pitchFamily="18" charset="0"/>
                                  <a:ea typeface="Times New Roman" panose="02020603050405020304" pitchFamily="18" charset="0"/>
                                </a:rPr>
                                <m:t>′</m:t>
                              </m:r>
                            </m:sup>
                          </m:sSup>
                          <m:sSup>
                            <m:sSupPr>
                              <m:ctrlPr>
                                <a:rPr lang="en-US" sz="2000" i="1">
                                  <a:solidFill>
                                    <a:srgbClr val="212121"/>
                                  </a:solidFill>
                                  <a:latin typeface="Cambria Math" panose="02040503050406030204" pitchFamily="18" charset="0"/>
                                  <a:ea typeface="Times New Roman" panose="02020603050405020304" pitchFamily="18" charset="0"/>
                                </a:rPr>
                              </m:ctrlPr>
                            </m:sSupPr>
                            <m:e>
                              <m:r>
                                <a:rPr lang="en-US" sz="2000" i="1">
                                  <a:latin typeface="Cambria Math" panose="02040503050406030204" pitchFamily="18" charset="0"/>
                                  <a:ea typeface="Cambria Math" panose="02040503050406030204" pitchFamily="18" charset="0"/>
                                </a:rPr>
                                <m:t>𝐶𝑎𝑜</m:t>
                              </m:r>
                              <m:r>
                                <a:rPr lang="en-US" sz="2000" i="1">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𝑆𝑢</m:t>
                              </m:r>
                            </m:e>
                            <m:sup>
                              <m:r>
                                <a:rPr lang="vi-VN" sz="2000" i="1">
                                  <a:solidFill>
                                    <a:srgbClr val="212121"/>
                                  </a:solidFill>
                                  <a:latin typeface="Cambria Math" panose="02040503050406030204" pitchFamily="18" charset="0"/>
                                  <a:ea typeface="Times New Roman" panose="02020603050405020304" pitchFamily="18" charset="0"/>
                                </a:rPr>
                                <m:t>′</m:t>
                              </m:r>
                            </m:sup>
                          </m:sSup>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𝐶𝐴𝑌</m:t>
                      </m:r>
                      <m:r>
                        <a:rPr lang="en-US" sz="2000" b="0" i="1" smtClean="0">
                          <a:latin typeface="Cambria Math" panose="02040503050406030204" pitchFamily="18" charset="0"/>
                          <a:ea typeface="Cambria Math" panose="02040503050406030204" pitchFamily="18" charset="0"/>
                        </a:rPr>
                        <m:t> </m:t>
                      </m:r>
                      <m:sSub>
                        <m:sSubPr>
                          <m:ctrlPr>
                            <a:rPr lang="en-US" sz="2000" b="0" i="1" smtClean="0">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m:t>
                          </m:r>
                        </m:e>
                        <m:sub>
                          <m:r>
                            <a:rPr lang="en-US" sz="2000" b="0" i="1" smtClean="0">
                              <a:latin typeface="Cambria Math" panose="02040503050406030204" pitchFamily="18" charset="0"/>
                              <a:ea typeface="Cambria Math" panose="02040503050406030204" pitchFamily="18" charset="0"/>
                            </a:rPr>
                            <m:t>𝑀𝐴𝐶𝐴𝑌</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𝐺𝐼𝑂𝑁𝐺</m:t>
                          </m:r>
                        </m:sub>
                      </m:sSub>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𝐶𝐴𝑌</m:t>
                      </m:r>
                      <m:r>
                        <a:rPr lang="en-US" sz="2000" b="0" i="1" smtClean="0">
                          <a:latin typeface="Cambria Math" panose="02040503050406030204" pitchFamily="18" charset="0"/>
                          <a:ea typeface="Cambria Math" panose="02040503050406030204" pitchFamily="18" charset="0"/>
                        </a:rPr>
                        <m:t>_</m:t>
                      </m:r>
                      <m:r>
                        <a:rPr lang="en-US" sz="2000" b="0" i="1" smtClean="0">
                          <a:latin typeface="Cambria Math" panose="02040503050406030204" pitchFamily="18" charset="0"/>
                          <a:ea typeface="Cambria Math" panose="02040503050406030204" pitchFamily="18" charset="0"/>
                        </a:rPr>
                        <m:t>𝑇𝑃𝐻</m:t>
                      </m:r>
                      <m:r>
                        <a:rPr lang="en-US" sz="2000" b="0" i="1" smtClean="0">
                          <a:latin typeface="Cambria Math" panose="02040503050406030204" pitchFamily="18" charset="0"/>
                          <a:ea typeface="Cambria Math" panose="02040503050406030204" pitchFamily="18" charset="0"/>
                        </a:rPr>
                        <m:t>  )</m:t>
                      </m:r>
                    </m:oMath>
                  </m:oMathPara>
                </a14:m>
                <a:endParaRPr lang="en-US" sz="2000" dirty="0"/>
              </a:p>
            </p:txBody>
          </p:sp>
        </mc:Choice>
        <mc:Fallback>
          <p:sp>
            <p:nvSpPr>
              <p:cNvPr id="5" name="TextBox 4"/>
              <p:cNvSpPr txBox="1">
                <a:spLocks noRot="1" noChangeAspect="1" noMove="1" noResize="1" noEditPoints="1" noAdjustHandles="1" noChangeArrowheads="1" noChangeShapeType="1" noTextEdit="1"/>
              </p:cNvSpPr>
              <p:nvPr/>
            </p:nvSpPr>
            <p:spPr>
              <a:xfrm>
                <a:off x="635479" y="4564383"/>
                <a:ext cx="8832985" cy="413511"/>
              </a:xfrm>
              <a:prstGeom prst="rect">
                <a:avLst/>
              </a:prstGeom>
              <a:blipFill rotWithShape="1">
                <a:blip r:embed="rId2"/>
                <a:stretch>
                  <a:fillRect l="-5" t="-1" r="7" b="31"/>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9" name="TextBox 8"/>
              <p:cNvSpPr txBox="1"/>
              <p:nvPr/>
            </p:nvSpPr>
            <p:spPr>
              <a:xfrm>
                <a:off x="635479" y="5006060"/>
                <a:ext cx="6683008" cy="400110"/>
              </a:xfrm>
              <a:prstGeom prst="rect">
                <a:avLst/>
              </a:prstGeom>
              <a:noFill/>
            </p:spPr>
            <p:txBody>
              <a:bodyPr wrap="square">
                <a:spAutoFit/>
              </a:bodyPr>
              <a:lstStyle/>
              <a:p>
                <a14:m>
                  <m:oMathPara xmlns:m="http://schemas.openxmlformats.org/officeDocument/2006/math">
                    <m:oMathParaPr>
                      <m:jc m:val="left"/>
                    </m:oMathParaPr>
                    <m:oMath xmlns:m="http://schemas.openxmlformats.org/officeDocument/2006/math">
                      <m:r>
                        <m:rPr>
                          <m:sty m:val="p"/>
                        </m:rPr>
                        <a:rPr lang="en-US" sz="2000" smtClean="0">
                          <a:latin typeface="Cambria Math" panose="02040503050406030204" pitchFamily="18" charset="0"/>
                        </a:rPr>
                        <m:t>P</m:t>
                      </m:r>
                      <m:r>
                        <a:rPr lang="en-US" sz="2000" b="0" i="0" smtClean="0">
                          <a:latin typeface="Cambria Math" panose="02040503050406030204" pitchFamily="18" charset="0"/>
                        </a:rPr>
                        <m:t>2</m:t>
                      </m:r>
                      <m:r>
                        <a:rPr lang="en-US" sz="2000" i="0">
                          <a:latin typeface="Cambria Math" panose="02040503050406030204" pitchFamily="18" charset="0"/>
                        </a:rPr>
                        <m:t>←</m:t>
                      </m:r>
                      <m:r>
                        <a:rPr lang="en-US" sz="2000" b="0" i="1" smtClean="0">
                          <a:latin typeface="Cambria Math" panose="02040503050406030204" pitchFamily="18" charset="0"/>
                        </a:rPr>
                        <m:t>𝑇𝑃</m:t>
                      </m:r>
                      <m:r>
                        <a:rPr lang="en-US" sz="2000" b="0" i="1" smtClean="0">
                          <a:latin typeface="Cambria Math" panose="02040503050406030204" pitchFamily="18" charset="0"/>
                        </a:rPr>
                        <m:t>_</m:t>
                      </m:r>
                      <m:r>
                        <a:rPr lang="en-US" sz="2000" b="0" i="1" smtClean="0">
                          <a:latin typeface="Cambria Math" panose="02040503050406030204" pitchFamily="18" charset="0"/>
                        </a:rPr>
                        <m:t>𝐻</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m:t>
                          </m:r>
                        </m:e>
                        <m:sub>
                          <m:r>
                            <a:rPr lang="en-US" sz="2000" b="0" i="1" smtClean="0">
                              <a:latin typeface="Cambria Math" panose="02040503050406030204" pitchFamily="18" charset="0"/>
                              <a:ea typeface="Cambria Math" panose="02040503050406030204" pitchFamily="18" charset="0"/>
                            </a:rPr>
                            <m:t>𝑀𝐴𝑇𝑃𝐻</m:t>
                          </m:r>
                        </m:sub>
                      </m:sSub>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𝑃</m:t>
                      </m:r>
                      <m:r>
                        <a:rPr lang="en-US" sz="2000" b="0" i="1" smtClean="0">
                          <a:latin typeface="Cambria Math" panose="02040503050406030204" pitchFamily="18" charset="0"/>
                          <a:ea typeface="Cambria Math" panose="02040503050406030204" pitchFamily="18" charset="0"/>
                        </a:rPr>
                        <m:t>1</m:t>
                      </m:r>
                    </m:oMath>
                  </m:oMathPara>
                </a14:m>
                <a:endParaRPr lang="en-US" sz="2000" i="1" dirty="0"/>
              </a:p>
            </p:txBody>
          </p:sp>
        </mc:Choice>
        <mc:Fallback>
          <p:sp>
            <p:nvSpPr>
              <p:cNvPr id="9" name="TextBox 8"/>
              <p:cNvSpPr txBox="1">
                <a:spLocks noRot="1" noChangeAspect="1" noMove="1" noResize="1" noEditPoints="1" noAdjustHandles="1" noChangeArrowheads="1" noChangeShapeType="1" noTextEdit="1"/>
              </p:cNvSpPr>
              <p:nvPr/>
            </p:nvSpPr>
            <p:spPr>
              <a:xfrm>
                <a:off x="635479" y="5006060"/>
                <a:ext cx="6683008" cy="400110"/>
              </a:xfrm>
              <a:prstGeom prst="rect">
                <a:avLst/>
              </a:prstGeom>
              <a:blipFill rotWithShape="1">
                <a:blip r:embed="rId3"/>
                <a:stretch>
                  <a:fillRect l="-7" t="-89" r="2" b="104"/>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635479" y="5456174"/>
                <a:ext cx="8832985" cy="421590"/>
              </a:xfrm>
              <a:prstGeom prst="rect">
                <a:avLst/>
              </a:prstGeom>
              <a:noFill/>
            </p:spPr>
            <p:txBody>
              <a:bodyPr wrap="square">
                <a:spAutoFit/>
              </a:bodyPr>
              <a:lstStyle/>
              <a:p>
                <a14:m>
                  <m:oMathPara xmlns:m="http://schemas.openxmlformats.org/officeDocument/2006/math">
                    <m:oMathParaPr>
                      <m:jc m:val="left"/>
                    </m:oMathParaPr>
                    <m:oMath xmlns:m="http://schemas.openxmlformats.org/officeDocument/2006/math">
                      <m:r>
                        <m:rPr>
                          <m:sty m:val="p"/>
                        </m:rPr>
                        <a:rPr lang="en-US" sz="2000" smtClean="0">
                          <a:latin typeface="Cambria Math" panose="02040503050406030204" pitchFamily="18" charset="0"/>
                        </a:rPr>
                        <m:t>P</m:t>
                      </m:r>
                      <m:r>
                        <a:rPr lang="en-US" sz="2000" b="0" i="0" smtClean="0">
                          <a:latin typeface="Cambria Math" panose="02040503050406030204" pitchFamily="18" charset="0"/>
                        </a:rPr>
                        <m:t>3</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MATINH</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DIENTICH</m:t>
                      </m:r>
                      <m:r>
                        <a:rPr lang="en-US" sz="2000" b="0" i="0" smtClean="0">
                          <a:latin typeface="Cambria Math" panose="02040503050406030204" pitchFamily="18" charset="0"/>
                        </a:rPr>
                        <m:t>)←</m:t>
                      </m:r>
                      <m:sSub>
                        <m:sSubPr>
                          <m:ctrlPr>
                            <a:rPr lang="en-US" sz="2000" i="1">
                              <a:latin typeface="Cambria Math" panose="02040503050406030204" pitchFamily="18" charset="0"/>
                            </a:rPr>
                          </m:ctrlPr>
                        </m:sSubPr>
                        <m:e/>
                        <m:sub>
                          <m:r>
                            <a:rPr lang="en-US" sz="2000" i="1">
                              <a:latin typeface="Cambria Math" panose="02040503050406030204" pitchFamily="18" charset="0"/>
                            </a:rPr>
                            <m:t>𝑀𝐴</m:t>
                          </m:r>
                          <m:r>
                            <a:rPr lang="en-US" sz="2000" b="0" i="1" smtClean="0">
                              <a:latin typeface="Cambria Math" panose="02040503050406030204" pitchFamily="18" charset="0"/>
                            </a:rPr>
                            <m:t>𝑇𝐼𝑁𝐻</m:t>
                          </m:r>
                        </m:sub>
                      </m:sSub>
                      <m:sSub>
                        <m:sSubPr>
                          <m:ctrlPr>
                            <a:rPr lang="en-US" sz="2000" i="1">
                              <a:solidFill>
                                <a:schemeClr val="tx1"/>
                              </a:solidFill>
                              <a:latin typeface="Cambria Math" panose="02040503050406030204" pitchFamily="18" charset="0"/>
                            </a:rPr>
                          </m:ctrlPr>
                        </m:sSubPr>
                        <m:e>
                          <m:r>
                            <a:rPr lang="vi-VN" sz="2000" i="1">
                              <a:solidFill>
                                <a:schemeClr val="tx1"/>
                              </a:solidFill>
                              <a:latin typeface="Cambria Math" panose="02040503050406030204" pitchFamily="18" charset="0"/>
                            </a:rPr>
                            <m:t>ℑ</m:t>
                          </m:r>
                        </m:e>
                        <m:sub>
                          <m:r>
                            <a:rPr lang="en-US" sz="2000" b="0" i="1" smtClean="0">
                              <a:solidFill>
                                <a:schemeClr val="tx1"/>
                              </a:solidFill>
                              <a:latin typeface="Cambria Math" panose="02040503050406030204" pitchFamily="18" charset="0"/>
                            </a:rPr>
                            <m:t>𝑆𝑈𝑀</m:t>
                          </m:r>
                          <m:d>
                            <m:dPr>
                              <m:ctrlPr>
                                <a:rPr lang="en-US" sz="2000" b="0" i="1">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𝐷𝑇</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𝑇𝑅𝑂𝑁𝐺</m:t>
                              </m:r>
                            </m:e>
                          </m:d>
                        </m:sub>
                      </m:sSub>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𝑃</m:t>
                      </m:r>
                      <m:r>
                        <a:rPr lang="en-US" sz="2000" b="0" i="1" smtClean="0">
                          <a:solidFill>
                            <a:schemeClr val="tx1"/>
                          </a:solidFill>
                          <a:latin typeface="Cambria Math" panose="02040503050406030204" pitchFamily="18" charset="0"/>
                        </a:rPr>
                        <m:t>2</m:t>
                      </m:r>
                      <m:r>
                        <a:rPr lang="en-US" sz="2000" b="0" i="1" smtClean="0">
                          <a:solidFill>
                            <a:schemeClr val="tx1"/>
                          </a:solidFill>
                          <a:latin typeface="Cambria Math" panose="02040503050406030204" pitchFamily="18" charset="0"/>
                        </a:rPr>
                        <m:t>)</m:t>
                      </m:r>
                    </m:oMath>
                  </m:oMathPara>
                </a14:m>
                <a:endParaRPr lang="en-US" sz="2000" i="1" dirty="0"/>
              </a:p>
            </p:txBody>
          </p:sp>
        </mc:Choice>
        <mc:Fallback>
          <p:sp>
            <p:nvSpPr>
              <p:cNvPr id="11" name="TextBox 10"/>
              <p:cNvSpPr txBox="1">
                <a:spLocks noRot="1" noChangeAspect="1" noMove="1" noResize="1" noEditPoints="1" noAdjustHandles="1" noChangeArrowheads="1" noChangeShapeType="1" noTextEdit="1"/>
              </p:cNvSpPr>
              <p:nvPr/>
            </p:nvSpPr>
            <p:spPr>
              <a:xfrm>
                <a:off x="635479" y="5456174"/>
                <a:ext cx="8832985" cy="421590"/>
              </a:xfrm>
              <a:prstGeom prst="rect">
                <a:avLst/>
              </a:prstGeom>
              <a:blipFill rotWithShape="1">
                <a:blip r:embed="rId4"/>
                <a:stretch>
                  <a:fillRect l="-5" t="-60" r="7" b="48"/>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13" name="TextBox 12"/>
              <p:cNvSpPr txBox="1"/>
              <p:nvPr/>
            </p:nvSpPr>
            <p:spPr>
              <a:xfrm>
                <a:off x="635479" y="5867028"/>
                <a:ext cx="8832985" cy="400110"/>
              </a:xfrm>
              <a:prstGeom prst="rect">
                <a:avLst/>
              </a:prstGeom>
              <a:noFill/>
            </p:spPr>
            <p:txBody>
              <a:bodyPr wrap="square">
                <a:spAutoFit/>
              </a:bodyPr>
              <a:lstStyle/>
              <a:p>
                <a14:m>
                  <m:oMathPara xmlns:m="http://schemas.openxmlformats.org/officeDocument/2006/math">
                    <m:oMathParaPr>
                      <m:jc m:val="left"/>
                    </m:oMathParaPr>
                    <m:oMath xmlns:m="http://schemas.openxmlformats.org/officeDocument/2006/math">
                      <m:r>
                        <m:rPr>
                          <m:sty m:val="p"/>
                        </m:rPr>
                        <a:rPr lang="en-US" sz="2000" smtClean="0">
                          <a:latin typeface="Cambria Math" panose="02040503050406030204" pitchFamily="18" charset="0"/>
                        </a:rPr>
                        <m:t>K</m:t>
                      </m:r>
                      <m:r>
                        <m:rPr>
                          <m:sty m:val="p"/>
                        </m:rPr>
                        <a:rPr lang="en-US" sz="2000" b="0" i="0" smtClean="0">
                          <a:latin typeface="Cambria Math" panose="02040503050406030204" pitchFamily="18" charset="0"/>
                        </a:rPr>
                        <m:t>Q</m:t>
                      </m:r>
                      <m:r>
                        <a:rPr lang="en-US" sz="2000" i="0">
                          <a:latin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𝜎</m:t>
                          </m:r>
                        </m:e>
                        <m:sub>
                          <m:r>
                            <a:rPr lang="en-US" sz="2000" b="0" i="1" smtClean="0">
                              <a:latin typeface="Cambria Math" panose="02040503050406030204" pitchFamily="18" charset="0"/>
                              <a:ea typeface="Cambria Math" panose="02040503050406030204" pitchFamily="18" charset="0"/>
                            </a:rPr>
                            <m:t>𝐷𝐼𝐸𝑁𝑇𝐼𝐶𝐻</m:t>
                          </m:r>
                          <m:r>
                            <a:rPr lang="en-US" sz="2000" b="0" i="1" smtClean="0">
                              <a:latin typeface="Cambria Math" panose="02040503050406030204" pitchFamily="18" charset="0"/>
                              <a:ea typeface="Cambria Math" panose="02040503050406030204" pitchFamily="18" charset="0"/>
                            </a:rPr>
                            <m:t> &gt; </m:t>
                          </m:r>
                          <m:r>
                            <a:rPr lang="en-US" sz="2000" b="0" i="1" smtClean="0">
                              <a:latin typeface="Cambria Math" panose="02040503050406030204" pitchFamily="18" charset="0"/>
                              <a:ea typeface="Cambria Math" panose="02040503050406030204" pitchFamily="18" charset="0"/>
                            </a:rPr>
                            <m:t>100</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𝑃</m:t>
                      </m:r>
                      <m:r>
                        <a:rPr lang="en-US" sz="2000" b="0" i="1" smtClean="0">
                          <a:latin typeface="Cambria Math" panose="02040503050406030204" pitchFamily="18" charset="0"/>
                          <a:ea typeface="Cambria Math" panose="02040503050406030204" pitchFamily="18" charset="0"/>
                        </a:rPr>
                        <m:t>3</m:t>
                      </m:r>
                      <m:r>
                        <a:rPr lang="en-US" sz="2000" b="0" i="1" smtClean="0">
                          <a:latin typeface="Cambria Math" panose="02040503050406030204" pitchFamily="18" charset="0"/>
                          <a:ea typeface="Cambria Math" panose="02040503050406030204" pitchFamily="18" charset="0"/>
                        </a:rPr>
                        <m:t>)</m:t>
                      </m:r>
                    </m:oMath>
                  </m:oMathPara>
                </a14:m>
                <a:endParaRPr lang="en-US" sz="2000" i="1" dirty="0"/>
              </a:p>
            </p:txBody>
          </p:sp>
        </mc:Choice>
        <mc:Fallback>
          <p:sp>
            <p:nvSpPr>
              <p:cNvPr id="13" name="TextBox 12"/>
              <p:cNvSpPr txBox="1">
                <a:spLocks noRot="1" noChangeAspect="1" noMove="1" noResize="1" noEditPoints="1" noAdjustHandles="1" noChangeArrowheads="1" noChangeShapeType="1" noTextEdit="1"/>
              </p:cNvSpPr>
              <p:nvPr/>
            </p:nvSpPr>
            <p:spPr>
              <a:xfrm>
                <a:off x="635479" y="5867028"/>
                <a:ext cx="8832985" cy="400110"/>
              </a:xfrm>
              <a:prstGeom prst="rect">
                <a:avLst/>
              </a:prstGeom>
              <a:blipFill rotWithShape="1">
                <a:blip r:embed="rId5"/>
                <a:stretch>
                  <a:fillRect l="-5" t="-66" r="7" b="81"/>
                </a:stretch>
              </a:blipFill>
            </p:spPr>
            <p:txBody>
              <a:bodyPr/>
              <a:lstStyle/>
              <a:p>
                <a:r>
                  <a:rPr lang="en-US" altLang="en-US">
                    <a:noFill/>
                  </a:rPr>
                  <a:t> </a:t>
                </a:r>
              </a:p>
            </p:txBody>
          </p:sp>
        </mc:Fallback>
      </mc:AlternateContent>
      <p:sp>
        <p:nvSpPr>
          <p:cNvPr id="7" name="TextBox 6"/>
          <p:cNvSpPr txBox="1"/>
          <p:nvPr/>
        </p:nvSpPr>
        <p:spPr>
          <a:xfrm>
            <a:off x="664977" y="1155940"/>
            <a:ext cx="9167282" cy="1938992"/>
          </a:xfrm>
          <a:prstGeom prst="rect">
            <a:avLst/>
          </a:prstGeom>
          <a:noFill/>
          <a:ln w="19050">
            <a:solidFill>
              <a:srgbClr val="00B0F0"/>
            </a:solidFill>
          </a:ln>
        </p:spPr>
        <p:txBody>
          <a:bodyPr wrap="square">
            <a:spAutoFit/>
          </a:bodyPr>
          <a:lstStyle/>
          <a:p>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BÀI TẬP 7:</a:t>
            </a:r>
            <a:r>
              <a:rPr lang="en-US" sz="2000" dirty="0">
                <a:latin typeface="Segoe UI" panose="020B0502040204020203" pitchFamily="34" charset="0"/>
                <a:cs typeface="Segoe UI" panose="020B0502040204020203" pitchFamily="34" charset="0"/>
              </a:rPr>
              <a:t> </a:t>
            </a:r>
            <a:r>
              <a:rPr lang="vi-VN"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Cho lược đồ cơ sở dữ liệu quan hệ “</a:t>
            </a:r>
            <a:r>
              <a:rPr lang="en-US" sz="2000" b="1" dirty="0" err="1">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Quản</a:t>
            </a:r>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en-US" sz="2000" b="1" dirty="0" err="1">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lý</a:t>
            </a:r>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en-US" sz="2000" b="1" dirty="0" err="1">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cây</a:t>
            </a:r>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en-US" sz="2000" b="1" dirty="0" err="1">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trồng</a:t>
            </a:r>
            <a:r>
              <a:rPr lang="vi-VN"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en-US" sz="2000" b="1" dirty="0" err="1">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như</a:t>
            </a:r>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vi-VN"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sau: </a:t>
            </a:r>
            <a:endParaRPr lang="en-US" sz="2000" b="1" dirty="0">
              <a:latin typeface="Segoe UI" panose="020B0502040204020203" pitchFamily="34" charset="0"/>
              <a:cs typeface="Segoe UI" panose="020B0502040204020203" pitchFamily="34" charset="0"/>
            </a:endParaRPr>
          </a:p>
          <a:p>
            <a:r>
              <a:rPr lang="vi-VN" sz="2000" b="1" dirty="0">
                <a:latin typeface="Segoe UI" panose="020B0502040204020203" pitchFamily="34" charset="0"/>
                <a:cs typeface="Segoe UI" panose="020B0502040204020203" pitchFamily="34" charset="0"/>
              </a:rPr>
              <a:t>LOAICAY (</a:t>
            </a:r>
            <a:r>
              <a:rPr lang="vi-VN" sz="2000" b="1" u="sng" dirty="0">
                <a:latin typeface="Segoe UI" panose="020B0502040204020203" pitchFamily="34" charset="0"/>
                <a:cs typeface="Segoe UI" panose="020B0502040204020203" pitchFamily="34" charset="0"/>
              </a:rPr>
              <a:t>MALOAI</a:t>
            </a:r>
            <a:r>
              <a:rPr lang="vi-VN" sz="2000" b="1" dirty="0">
                <a:latin typeface="Segoe UI" panose="020B0502040204020203" pitchFamily="34" charset="0"/>
                <a:cs typeface="Segoe UI" panose="020B0502040204020203" pitchFamily="34" charset="0"/>
              </a:rPr>
              <a:t>, TENLOAI) </a:t>
            </a:r>
            <a:endParaRPr lang="en-US" sz="2000" dirty="0">
              <a:latin typeface="Segoe UI" panose="020B0502040204020203" pitchFamily="34" charset="0"/>
              <a:cs typeface="Segoe UI" panose="020B0502040204020203" pitchFamily="34" charset="0"/>
            </a:endParaRPr>
          </a:p>
          <a:p>
            <a:r>
              <a:rPr lang="vi-VN" sz="2000" b="1" dirty="0">
                <a:latin typeface="Segoe UI" panose="020B0502040204020203" pitchFamily="34" charset="0"/>
                <a:cs typeface="Segoe UI" panose="020B0502040204020203" pitchFamily="34" charset="0"/>
              </a:rPr>
              <a:t>CAY (</a:t>
            </a:r>
            <a:r>
              <a:rPr lang="vi-VN" sz="2000" b="1" u="sng" dirty="0">
                <a:latin typeface="Segoe UI" panose="020B0502040204020203" pitchFamily="34" charset="0"/>
                <a:cs typeface="Segoe UI" panose="020B0502040204020203" pitchFamily="34" charset="0"/>
              </a:rPr>
              <a:t>MACAY</a:t>
            </a:r>
            <a:r>
              <a:rPr lang="vi-VN" sz="2000" b="1" dirty="0">
                <a:latin typeface="Segoe UI" panose="020B0502040204020203" pitchFamily="34" charset="0"/>
                <a:cs typeface="Segoe UI" panose="020B0502040204020203" pitchFamily="34" charset="0"/>
              </a:rPr>
              <a:t>, GIONG, TENCAY, XUATXU, MALOAI)</a:t>
            </a:r>
            <a:r>
              <a:rPr lang="vi-VN" sz="2000" dirty="0">
                <a:latin typeface="Segoe UI" panose="020B0502040204020203" pitchFamily="34" charset="0"/>
                <a:cs typeface="Segoe UI" panose="020B0502040204020203" pitchFamily="34" charset="0"/>
              </a:rPr>
              <a:t> </a:t>
            </a:r>
            <a:endParaRPr lang="en-US" sz="2000" dirty="0">
              <a:latin typeface="Segoe UI" panose="020B0502040204020203" pitchFamily="34" charset="0"/>
              <a:cs typeface="Segoe UI" panose="020B0502040204020203" pitchFamily="34" charset="0"/>
            </a:endParaRPr>
          </a:p>
          <a:p>
            <a:r>
              <a:rPr lang="vi-VN" sz="2000" b="1" dirty="0">
                <a:latin typeface="Segoe UI" panose="020B0502040204020203" pitchFamily="34" charset="0"/>
                <a:cs typeface="Segoe UI" panose="020B0502040204020203" pitchFamily="34" charset="0"/>
              </a:rPr>
              <a:t>TINH (</a:t>
            </a:r>
            <a:r>
              <a:rPr lang="vi-VN" sz="2000" b="1" u="sng" dirty="0">
                <a:latin typeface="Segoe UI" panose="020B0502040204020203" pitchFamily="34" charset="0"/>
                <a:cs typeface="Segoe UI" panose="020B0502040204020203" pitchFamily="34" charset="0"/>
              </a:rPr>
              <a:t>MATINH</a:t>
            </a:r>
            <a:r>
              <a:rPr lang="vi-VN" sz="2000" b="1" dirty="0">
                <a:latin typeface="Segoe UI" panose="020B0502040204020203" pitchFamily="34" charset="0"/>
                <a:cs typeface="Segoe UI" panose="020B0502040204020203" pitchFamily="34" charset="0"/>
              </a:rPr>
              <a:t>, TENTINH, MIEN) </a:t>
            </a:r>
            <a:endParaRPr lang="en-US" sz="2000" dirty="0">
              <a:latin typeface="Segoe UI" panose="020B0502040204020203" pitchFamily="34" charset="0"/>
              <a:cs typeface="Segoe UI" panose="020B0502040204020203" pitchFamily="34" charset="0"/>
            </a:endParaRPr>
          </a:p>
          <a:p>
            <a:r>
              <a:rPr lang="vi-VN" sz="2000" b="1" dirty="0">
                <a:latin typeface="Segoe UI" panose="020B0502040204020203" pitchFamily="34" charset="0"/>
                <a:cs typeface="Segoe UI" panose="020B0502040204020203" pitchFamily="34" charset="0"/>
              </a:rPr>
              <a:t>TP_H (</a:t>
            </a:r>
            <a:r>
              <a:rPr lang="vi-VN" sz="2000" b="1" u="sng" dirty="0">
                <a:latin typeface="Segoe UI" panose="020B0502040204020203" pitchFamily="34" charset="0"/>
                <a:cs typeface="Segoe UI" panose="020B0502040204020203" pitchFamily="34" charset="0"/>
              </a:rPr>
              <a:t>MATPH</a:t>
            </a:r>
            <a:r>
              <a:rPr lang="vi-VN" sz="2000" b="1" dirty="0">
                <a:latin typeface="Segoe UI" panose="020B0502040204020203" pitchFamily="34" charset="0"/>
                <a:cs typeface="Segoe UI" panose="020B0502040204020203" pitchFamily="34" charset="0"/>
              </a:rPr>
              <a:t>, TENTPH, DIENTICH, MATINH) </a:t>
            </a:r>
            <a:endParaRPr lang="en-US" sz="2000" dirty="0">
              <a:latin typeface="Segoe UI" panose="020B0502040204020203" pitchFamily="34" charset="0"/>
              <a:cs typeface="Segoe UI" panose="020B0502040204020203" pitchFamily="34" charset="0"/>
            </a:endParaRPr>
          </a:p>
          <a:p>
            <a:r>
              <a:rPr lang="vi-VN" sz="2000" b="1" dirty="0">
                <a:latin typeface="Segoe UI" panose="020B0502040204020203" pitchFamily="34" charset="0"/>
                <a:cs typeface="Segoe UI" panose="020B0502040204020203" pitchFamily="34" charset="0"/>
              </a:rPr>
              <a:t>CAY_TPH (</a:t>
            </a:r>
            <a:r>
              <a:rPr lang="vi-VN" sz="2000" b="1" u="sng" dirty="0">
                <a:latin typeface="Segoe UI" panose="020B0502040204020203" pitchFamily="34" charset="0"/>
                <a:cs typeface="Segoe UI" panose="020B0502040204020203" pitchFamily="34" charset="0"/>
              </a:rPr>
              <a:t>MATPH</a:t>
            </a:r>
            <a:r>
              <a:rPr lang="vi-VN" sz="2000" b="1" dirty="0">
                <a:latin typeface="Segoe UI" panose="020B0502040204020203" pitchFamily="34" charset="0"/>
                <a:cs typeface="Segoe UI" panose="020B0502040204020203" pitchFamily="34" charset="0"/>
              </a:rPr>
              <a:t>, MACAY, GIONG, NAM, DT_TRONG) </a:t>
            </a:r>
            <a:endParaRPr lang="en-US" sz="2000" b="1" dirty="0">
              <a:latin typeface="Segoe UI" panose="020B0502040204020203" pitchFamily="34" charset="0"/>
              <a:cs typeface="Segoe UI" panose="020B0502040204020203" pitchFamily="34" charset="0"/>
            </a:endParaRPr>
          </a:p>
        </p:txBody>
      </p:sp>
      <mc:AlternateContent xmlns:mc="http://schemas.openxmlformats.org/markup-compatibility/2006">
        <mc:Choice xmlns:a14="http://schemas.microsoft.com/office/drawing/2010/main" Requires="a14">
          <p:sp>
            <p:nvSpPr>
              <p:cNvPr id="4" name="TextBox 3"/>
              <p:cNvSpPr txBox="1"/>
              <p:nvPr/>
            </p:nvSpPr>
            <p:spPr>
              <a:xfrm>
                <a:off x="635479" y="3622634"/>
                <a:ext cx="6758379" cy="429669"/>
              </a:xfrm>
              <a:prstGeom prst="rect">
                <a:avLst/>
              </a:prstGeom>
              <a:noFill/>
            </p:spPr>
            <p:txBody>
              <a:bodyPr wrap="square">
                <a:spAutoFit/>
              </a:bodyPr>
              <a:lstStyle/>
              <a:p>
                <a14:m>
                  <m:oMathPara xmlns:m="http://schemas.openxmlformats.org/officeDocument/2006/math">
                    <m:oMathParaPr>
                      <m:jc m:val="left"/>
                    </m:oMathParaPr>
                    <m:oMath xmlns:m="http://schemas.openxmlformats.org/officeDocument/2006/math">
                      <m:r>
                        <m:rPr>
                          <m:sty m:val="p"/>
                        </m:rPr>
                        <a:rPr lang="en-US" sz="2000" b="0" i="0" smtClean="0">
                          <a:latin typeface="Cambria Math" panose="02040503050406030204" pitchFamily="18" charset="0"/>
                        </a:rPr>
                        <m:t>KQ</m:t>
                      </m:r>
                      <m:r>
                        <a:rPr lang="en-US" sz="2000" i="0">
                          <a:latin typeface="Cambria Math" panose="02040503050406030204" pitchFamily="18" charset="0"/>
                        </a:rPr>
                        <m:t>←</m:t>
                      </m:r>
                      <m:sSub>
                        <m:sSubPr>
                          <m:ctrlPr>
                            <a:rPr lang="en-US" sz="2000" i="1" smtClean="0">
                              <a:latin typeface="Cambria Math" panose="02040503050406030204" pitchFamily="18" charset="0"/>
                            </a:rPr>
                          </m:ctrlPr>
                        </m:sSubPr>
                        <m:e/>
                        <m:sub>
                          <m:r>
                            <a:rPr lang="en-US" sz="2000" b="0" i="1" smtClean="0">
                              <a:latin typeface="Cambria Math" panose="02040503050406030204" pitchFamily="18" charset="0"/>
                            </a:rPr>
                            <m:t>𝑀𝐴𝐿𝑂𝐴𝐼</m:t>
                          </m:r>
                        </m:sub>
                      </m:sSub>
                      <m:sSub>
                        <m:sSubPr>
                          <m:ctrlPr>
                            <a:rPr lang="en-US" sz="2000" i="1" smtClean="0">
                              <a:solidFill>
                                <a:schemeClr val="tx1"/>
                              </a:solidFill>
                              <a:latin typeface="Cambria Math" panose="02040503050406030204" pitchFamily="18" charset="0"/>
                            </a:rPr>
                          </m:ctrlPr>
                        </m:sSubPr>
                        <m:e>
                          <m:r>
                            <a:rPr lang="vi-VN" sz="2000" i="1">
                              <a:solidFill>
                                <a:schemeClr val="tx1"/>
                              </a:solidFill>
                              <a:latin typeface="Cambria Math" panose="02040503050406030204" pitchFamily="18" charset="0"/>
                            </a:rPr>
                            <m:t>ℑ</m:t>
                          </m:r>
                        </m:e>
                        <m:sub>
                          <m:r>
                            <a:rPr lang="en-US" sz="2000" i="1">
                              <a:solidFill>
                                <a:schemeClr val="tx1"/>
                              </a:solidFill>
                              <a:latin typeface="Cambria Math" panose="02040503050406030204" pitchFamily="18" charset="0"/>
                            </a:rPr>
                            <m:t>𝐶𝑂𝑈𝑁𝑇</m:t>
                          </m:r>
                          <m:r>
                            <a:rPr lang="en-US" sz="200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𝑀𝐴𝐶𝐴𝑌</m:t>
                          </m:r>
                          <m:r>
                            <a:rPr lang="en-US" sz="2000" i="1">
                              <a:solidFill>
                                <a:schemeClr val="tx1"/>
                              </a:solidFill>
                              <a:latin typeface="Cambria Math" panose="02040503050406030204" pitchFamily="18" charset="0"/>
                            </a:rPr>
                            <m:t>)</m:t>
                          </m:r>
                        </m:sub>
                      </m:sSub>
                      <m:d>
                        <m:dPr>
                          <m:ctrlPr>
                            <a:rPr lang="en-US" sz="2000" i="1">
                              <a:latin typeface="Cambria Math" panose="02040503050406030204" pitchFamily="18" charset="0"/>
                            </a:rPr>
                          </m:ctrlPr>
                        </m:dPr>
                        <m:e>
                          <m:r>
                            <a:rPr lang="en-US" sz="2000" i="1">
                              <a:latin typeface="Cambria Math" panose="02040503050406030204" pitchFamily="18" charset="0"/>
                            </a:rPr>
                            <m:t>𝐿𝑂𝐴𝐼𝐶𝐴𝑌</m:t>
                          </m:r>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i="1">
                                  <a:latin typeface="Cambria Math" panose="02040503050406030204" pitchFamily="18" charset="0"/>
                                </a:rPr>
                                <m:t>⟕</m:t>
                              </m:r>
                            </m:e>
                            <m:sub>
                              <m:r>
                                <a:rPr lang="en-US" sz="2000" b="0" i="1" smtClean="0">
                                  <a:latin typeface="Cambria Math" panose="02040503050406030204" pitchFamily="18" charset="0"/>
                                </a:rPr>
                                <m:t>𝑀𝐴𝐿𝑂𝐴𝐼</m:t>
                              </m:r>
                            </m:sub>
                          </m:sSub>
                          <m:r>
                            <a:rPr lang="en-US" sz="2000" i="1">
                              <a:latin typeface="Cambria Math" panose="02040503050406030204" pitchFamily="18" charset="0"/>
                            </a:rPr>
                            <m:t>𝐶𝐴𝑌</m:t>
                          </m:r>
                        </m:e>
                      </m:d>
                    </m:oMath>
                  </m:oMathPara>
                </a14:m>
                <a:endParaRPr lang="en-US" sz="2000" dirty="0"/>
              </a:p>
            </p:txBody>
          </p:sp>
        </mc:Choice>
        <mc:Fallback>
          <p:sp>
            <p:nvSpPr>
              <p:cNvPr id="4" name="TextBox 3"/>
              <p:cNvSpPr txBox="1">
                <a:spLocks noRot="1" noChangeAspect="1" noMove="1" noResize="1" noEditPoints="1" noAdjustHandles="1" noChangeArrowheads="1" noChangeShapeType="1" noTextEdit="1"/>
              </p:cNvSpPr>
              <p:nvPr/>
            </p:nvSpPr>
            <p:spPr>
              <a:xfrm>
                <a:off x="635479" y="3622634"/>
                <a:ext cx="6758379" cy="429669"/>
              </a:xfrm>
              <a:prstGeom prst="rect">
                <a:avLst/>
              </a:prstGeom>
              <a:blipFill rotWithShape="1">
                <a:blip r:embed="rId6"/>
                <a:stretch>
                  <a:fillRect l="-7" t="-138" r="8" b="86"/>
                </a:stretch>
              </a:blipFill>
            </p:spPr>
            <p:txBody>
              <a:bodyPr/>
              <a:lstStyle/>
              <a:p>
                <a:r>
                  <a:rPr lang="en-US" altLang="en-US">
                    <a:noFill/>
                  </a:rPr>
                  <a:t> </a:t>
                </a:r>
              </a:p>
            </p:txBody>
          </p:sp>
        </mc:Fallback>
      </mc:AlternateContent>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Effect transition="in" filter="fade">
                                      <p:cBhvr>
                                        <p:cTn id="19" dur="500"/>
                                        <p:tgtEl>
                                          <p:spTgt spid="5">
                                            <p:txEl>
                                              <p:pRg st="0" end="0"/>
                                            </p:txEl>
                                          </p:spTgt>
                                        </p:tgtEl>
                                      </p:cBhvr>
                                    </p:animEffect>
                                    <p:anim calcmode="lin" valueType="num">
                                      <p:cBhvr>
                                        <p:cTn id="20"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21" dur="5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anim calcmode="lin" valueType="num">
                                      <p:cBhvr>
                                        <p:cTn id="27" dur="500" fill="hold"/>
                                        <p:tgtEl>
                                          <p:spTgt spid="9"/>
                                        </p:tgtEl>
                                        <p:attrNameLst>
                                          <p:attrName>ppt_x</p:attrName>
                                        </p:attrNameLst>
                                      </p:cBhvr>
                                      <p:tavLst>
                                        <p:tav tm="0">
                                          <p:val>
                                            <p:strVal val="#ppt_x"/>
                                          </p:val>
                                        </p:tav>
                                        <p:tav tm="100000">
                                          <p:val>
                                            <p:strVal val="#ppt_x"/>
                                          </p:val>
                                        </p:tav>
                                      </p:tavLst>
                                    </p:anim>
                                    <p:anim calcmode="lin" valueType="num">
                                      <p:cBhvr>
                                        <p:cTn id="28" dur="5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anim calcmode="lin" valueType="num">
                                      <p:cBhvr>
                                        <p:cTn id="34" dur="500" fill="hold"/>
                                        <p:tgtEl>
                                          <p:spTgt spid="11"/>
                                        </p:tgtEl>
                                        <p:attrNameLst>
                                          <p:attrName>ppt_x</p:attrName>
                                        </p:attrNameLst>
                                      </p:cBhvr>
                                      <p:tavLst>
                                        <p:tav tm="0">
                                          <p:val>
                                            <p:strVal val="#ppt_x"/>
                                          </p:val>
                                        </p:tav>
                                        <p:tav tm="100000">
                                          <p:val>
                                            <p:strVal val="#ppt_x"/>
                                          </p:val>
                                        </p:tav>
                                      </p:tavLst>
                                    </p:anim>
                                    <p:anim calcmode="lin" valueType="num">
                                      <p:cBhvr>
                                        <p:cTn id="35"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anim calcmode="lin" valueType="num">
                                      <p:cBhvr>
                                        <p:cTn id="41" dur="500" fill="hold"/>
                                        <p:tgtEl>
                                          <p:spTgt spid="13"/>
                                        </p:tgtEl>
                                        <p:attrNameLst>
                                          <p:attrName>ppt_x</p:attrName>
                                        </p:attrNameLst>
                                      </p:cBhvr>
                                      <p:tavLst>
                                        <p:tav tm="0">
                                          <p:val>
                                            <p:strVal val="#ppt_x"/>
                                          </p:val>
                                        </p:tav>
                                        <p:tav tm="100000">
                                          <p:val>
                                            <p:strVal val="#ppt_x"/>
                                          </p:val>
                                        </p:tav>
                                      </p:tavLst>
                                    </p:anim>
                                    <p:anim calcmode="lin" valueType="num">
                                      <p:cBhvr>
                                        <p:cTn id="42"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1" grpId="0"/>
      <p:bldP spid="13" grpId="0"/>
      <p:bldP spid="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3"/>
          <p:cNvSpPr txBox="1">
            <a:spLocks noGrp="1"/>
          </p:cNvSpPr>
          <p:nvPr>
            <p:ph type="title"/>
          </p:nvPr>
        </p:nvSpPr>
        <p:spPr>
          <a:xfrm>
            <a:off x="635479" y="330621"/>
            <a:ext cx="10921042" cy="82531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1238F"/>
              </a:buClr>
              <a:buSzPts val="4000"/>
              <a:buFont typeface="Quattrocento Sans" panose="020B0502050000020003"/>
              <a:buNone/>
            </a:pP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Viết</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các</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biểu</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thức</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đại</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số</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quan</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hệ</a:t>
            </a:r>
            <a:endParaRPr dirty="0">
              <a:latin typeface="Segoe UI" panose="020B0502040204020203" pitchFamily="34" charset="0"/>
              <a:cs typeface="Segoe UI" panose="020B0502040204020203" pitchFamily="34" charset="0"/>
            </a:endParaRPr>
          </a:p>
        </p:txBody>
      </p:sp>
      <p:sp>
        <p:nvSpPr>
          <p:cNvPr id="123" name="Google Shape;123;p3"/>
          <p:cNvSpPr txBox="1">
            <a:spLocks noGrp="1"/>
          </p:cNvSpPr>
          <p:nvPr>
            <p:ph type="sldNum" idx="12"/>
          </p:nvPr>
        </p:nvSpPr>
        <p:spPr>
          <a:xfrm>
            <a:off x="4724400" y="6527379"/>
            <a:ext cx="2743200" cy="330621"/>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vi-VN" sz="1600" b="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fld>
            <a:endParaRPr sz="16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endParaRPr>
          </a:p>
        </p:txBody>
      </p:sp>
      <p:pic>
        <p:nvPicPr>
          <p:cNvPr id="124" name="Google Shape;124;p3"/>
          <p:cNvPicPr preferRelativeResize="0"/>
          <p:nvPr/>
        </p:nvPicPr>
        <p:blipFill rotWithShape="1">
          <a:blip r:embed="rId1"/>
          <a:srcRect/>
          <a:stretch>
            <a:fillRect/>
          </a:stretch>
        </p:blipFill>
        <p:spPr>
          <a:xfrm>
            <a:off x="9911750" y="4651893"/>
            <a:ext cx="1900257" cy="1869558"/>
          </a:xfrm>
          <a:prstGeom prst="rect">
            <a:avLst/>
          </a:prstGeom>
          <a:noFill/>
          <a:ln>
            <a:noFill/>
          </a:ln>
        </p:spPr>
      </p:pic>
      <p:sp>
        <p:nvSpPr>
          <p:cNvPr id="10" name="TextBox 9"/>
          <p:cNvSpPr txBox="1"/>
          <p:nvPr/>
        </p:nvSpPr>
        <p:spPr>
          <a:xfrm>
            <a:off x="635478" y="3238313"/>
            <a:ext cx="9849173" cy="369332"/>
          </a:xfrm>
          <a:prstGeom prst="rect">
            <a:avLst/>
          </a:prstGeom>
          <a:noFill/>
        </p:spPr>
        <p:txBody>
          <a:bodyPr wrap="square">
            <a:spAutoFit/>
          </a:bodyPr>
          <a:lstStyle/>
          <a:p>
            <a:r>
              <a:rPr lang="en-US" sz="1800" b="1" dirty="0">
                <a:solidFill>
                  <a:srgbClr val="FF0000"/>
                </a:solidFill>
                <a:latin typeface="Segoe UI" panose="020B0502040204020203" pitchFamily="34" charset="0"/>
                <a:cs typeface="Segoe UI" panose="020B0502040204020203" pitchFamily="34" charset="0"/>
              </a:rPr>
              <a:t>3. </a:t>
            </a:r>
            <a:r>
              <a:rPr lang="vi-VN" sz="1800" b="1" dirty="0">
                <a:solidFill>
                  <a:srgbClr val="FF0000"/>
                </a:solidFill>
                <a:latin typeface="Segoe UI" panose="020B0502040204020203" pitchFamily="34" charset="0"/>
                <a:cs typeface="Segoe UI" panose="020B0502040204020203" pitchFamily="34" charset="0"/>
              </a:rPr>
              <a:t>Tỉnh Lâm Đồng có tổng diện tích trồng cây Trà năm 2019 là bao nhiêu</a:t>
            </a:r>
            <a:r>
              <a:rPr lang="en-US" sz="1800" b="1" dirty="0">
                <a:solidFill>
                  <a:srgbClr val="FF0000"/>
                </a:solidFill>
                <a:latin typeface="Segoe UI" panose="020B0502040204020203" pitchFamily="34" charset="0"/>
                <a:cs typeface="Segoe UI" panose="020B0502040204020203" pitchFamily="34" charset="0"/>
              </a:rPr>
              <a:t>.</a:t>
            </a:r>
            <a:r>
              <a:rPr lang="vi-VN" sz="1800" b="1" dirty="0">
                <a:solidFill>
                  <a:srgbClr val="FF0000"/>
                </a:solidFill>
                <a:latin typeface="Segoe UI" panose="020B0502040204020203" pitchFamily="34" charset="0"/>
                <a:cs typeface="Segoe UI" panose="020B0502040204020203" pitchFamily="34" charset="0"/>
              </a:rPr>
              <a:t> </a:t>
            </a:r>
            <a:endParaRPr lang="en-US" sz="1800" b="1" dirty="0">
              <a:solidFill>
                <a:srgbClr val="FF0000"/>
              </a:solidFill>
              <a:latin typeface="Segoe UI" panose="020B0502040204020203" pitchFamily="34" charset="0"/>
              <a:cs typeface="Segoe UI" panose="020B0502040204020203" pitchFamily="34" charset="0"/>
            </a:endParaRPr>
          </a:p>
        </p:txBody>
      </p:sp>
      <mc:AlternateContent xmlns:mc="http://schemas.openxmlformats.org/markup-compatibility/2006">
        <mc:Choice xmlns:a14="http://schemas.microsoft.com/office/drawing/2010/main" Requires="a14">
          <p:sp>
            <p:nvSpPr>
              <p:cNvPr id="11" name="TextBox 10"/>
              <p:cNvSpPr txBox="1"/>
              <p:nvPr/>
            </p:nvSpPr>
            <p:spPr>
              <a:xfrm>
                <a:off x="664977" y="4257823"/>
                <a:ext cx="6683008" cy="400110"/>
              </a:xfrm>
              <a:prstGeom prst="rect">
                <a:avLst/>
              </a:prstGeom>
              <a:noFill/>
            </p:spPr>
            <p:txBody>
              <a:bodyPr wrap="square">
                <a:spAutoFit/>
              </a:bodyPr>
              <a:lstStyle/>
              <a:p>
                <a14:m>
                  <m:oMathPara xmlns:m="http://schemas.openxmlformats.org/officeDocument/2006/math">
                    <m:oMathParaPr>
                      <m:jc m:val="left"/>
                    </m:oMathParaPr>
                    <m:oMath xmlns:m="http://schemas.openxmlformats.org/officeDocument/2006/math">
                      <m:r>
                        <m:rPr>
                          <m:sty m:val="p"/>
                        </m:rPr>
                        <a:rPr lang="en-US" sz="2000" smtClean="0">
                          <a:latin typeface="Cambria Math" panose="02040503050406030204" pitchFamily="18" charset="0"/>
                        </a:rPr>
                        <m:t>P</m:t>
                      </m:r>
                      <m:r>
                        <a:rPr lang="en-US" sz="2000" b="0" i="0" smtClean="0">
                          <a:latin typeface="Cambria Math" panose="02040503050406030204" pitchFamily="18" charset="0"/>
                        </a:rPr>
                        <m:t>2</m:t>
                      </m:r>
                      <m:r>
                        <a:rPr lang="en-US" sz="2000" i="0">
                          <a:latin typeface="Cambria Math" panose="02040503050406030204" pitchFamily="18" charset="0"/>
                        </a:rPr>
                        <m:t>←</m:t>
                      </m:r>
                      <m:r>
                        <a:rPr lang="en-US" sz="2000" b="0" i="1" smtClean="0">
                          <a:latin typeface="Cambria Math" panose="02040503050406030204" pitchFamily="18" charset="0"/>
                        </a:rPr>
                        <m:t>𝑇𝑃</m:t>
                      </m:r>
                      <m:r>
                        <a:rPr lang="en-US" sz="2000" b="0" i="1" smtClean="0">
                          <a:latin typeface="Cambria Math" panose="02040503050406030204" pitchFamily="18" charset="0"/>
                        </a:rPr>
                        <m:t>_</m:t>
                      </m:r>
                      <m:r>
                        <a:rPr lang="en-US" sz="2000" b="0" i="1" smtClean="0">
                          <a:latin typeface="Cambria Math" panose="02040503050406030204" pitchFamily="18" charset="0"/>
                        </a:rPr>
                        <m:t>𝐻</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m:t>
                          </m:r>
                        </m:e>
                        <m:sub>
                          <m:r>
                            <a:rPr lang="en-US" sz="2000" b="0" i="1" smtClean="0">
                              <a:latin typeface="Cambria Math" panose="02040503050406030204" pitchFamily="18" charset="0"/>
                              <a:ea typeface="Cambria Math" panose="02040503050406030204" pitchFamily="18" charset="0"/>
                            </a:rPr>
                            <m:t>𝑀𝐴𝑇𝑃𝐻</m:t>
                          </m:r>
                        </m:sub>
                      </m:sSub>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𝑃</m:t>
                      </m:r>
                      <m:r>
                        <a:rPr lang="en-US" sz="2000" b="0" i="1" smtClean="0">
                          <a:latin typeface="Cambria Math" panose="02040503050406030204" pitchFamily="18" charset="0"/>
                          <a:ea typeface="Cambria Math" panose="02040503050406030204" pitchFamily="18" charset="0"/>
                        </a:rPr>
                        <m:t>1</m:t>
                      </m:r>
                    </m:oMath>
                  </m:oMathPara>
                </a14:m>
                <a:endParaRPr lang="en-US" sz="2000" i="1" dirty="0"/>
              </a:p>
            </p:txBody>
          </p:sp>
        </mc:Choice>
        <mc:Fallback>
          <p:sp>
            <p:nvSpPr>
              <p:cNvPr id="11" name="TextBox 10"/>
              <p:cNvSpPr txBox="1">
                <a:spLocks noRot="1" noChangeAspect="1" noMove="1" noResize="1" noEditPoints="1" noAdjustHandles="1" noChangeArrowheads="1" noChangeShapeType="1" noTextEdit="1"/>
              </p:cNvSpPr>
              <p:nvPr/>
            </p:nvSpPr>
            <p:spPr>
              <a:xfrm>
                <a:off x="664977" y="4257823"/>
                <a:ext cx="6683008" cy="400110"/>
              </a:xfrm>
              <a:prstGeom prst="rect">
                <a:avLst/>
              </a:prstGeom>
              <a:blipFill rotWithShape="1">
                <a:blip r:embed="rId2"/>
                <a:stretch>
                  <a:fillRect l="-2" t="-37" r="6" b="52"/>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12" name="TextBox 11"/>
              <p:cNvSpPr txBox="1"/>
              <p:nvPr/>
            </p:nvSpPr>
            <p:spPr>
              <a:xfrm>
                <a:off x="664976" y="4858471"/>
                <a:ext cx="8832985" cy="421590"/>
              </a:xfrm>
              <a:prstGeom prst="rect">
                <a:avLst/>
              </a:prstGeom>
              <a:noFill/>
            </p:spPr>
            <p:txBody>
              <a:bodyPr wrap="square">
                <a:spAutoFit/>
              </a:bodyPr>
              <a:lstStyle/>
              <a:p>
                <a14:m>
                  <m:oMathPara xmlns:m="http://schemas.openxmlformats.org/officeDocument/2006/math">
                    <m:oMathParaPr>
                      <m:jc m:val="left"/>
                    </m:oMathParaPr>
                    <m:oMath xmlns:m="http://schemas.openxmlformats.org/officeDocument/2006/math">
                      <m:r>
                        <m:rPr>
                          <m:sty m:val="p"/>
                        </m:rPr>
                        <a:rPr lang="en-US" sz="2000" smtClean="0">
                          <a:latin typeface="Cambria Math" panose="02040503050406030204" pitchFamily="18" charset="0"/>
                        </a:rPr>
                        <m:t>P</m:t>
                      </m:r>
                      <m:r>
                        <a:rPr lang="en-US" sz="2000" b="0" i="0" smtClean="0">
                          <a:latin typeface="Cambria Math" panose="02040503050406030204" pitchFamily="18" charset="0"/>
                        </a:rPr>
                        <m:t>3</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MATINH</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DIENTICH</m:t>
                      </m:r>
                      <m:r>
                        <a:rPr lang="en-US" sz="2000" b="0" i="0" smtClean="0">
                          <a:latin typeface="Cambria Math" panose="02040503050406030204" pitchFamily="18" charset="0"/>
                        </a:rPr>
                        <m:t>)←</m:t>
                      </m:r>
                      <m:sSub>
                        <m:sSubPr>
                          <m:ctrlPr>
                            <a:rPr lang="en-US" sz="2000" i="1">
                              <a:latin typeface="Cambria Math" panose="02040503050406030204" pitchFamily="18" charset="0"/>
                            </a:rPr>
                          </m:ctrlPr>
                        </m:sSubPr>
                        <m:e/>
                        <m:sub>
                          <m:r>
                            <a:rPr lang="en-US" sz="2000" i="1">
                              <a:latin typeface="Cambria Math" panose="02040503050406030204" pitchFamily="18" charset="0"/>
                            </a:rPr>
                            <m:t>𝑀𝐴</m:t>
                          </m:r>
                          <m:r>
                            <a:rPr lang="en-US" sz="2000" b="0" i="1" smtClean="0">
                              <a:latin typeface="Cambria Math" panose="02040503050406030204" pitchFamily="18" charset="0"/>
                            </a:rPr>
                            <m:t>𝑇𝐼𝑁𝐻</m:t>
                          </m:r>
                        </m:sub>
                      </m:sSub>
                      <m:sSub>
                        <m:sSubPr>
                          <m:ctrlPr>
                            <a:rPr lang="en-US" sz="2000" i="1">
                              <a:solidFill>
                                <a:schemeClr val="tx1"/>
                              </a:solidFill>
                              <a:latin typeface="Cambria Math" panose="02040503050406030204" pitchFamily="18" charset="0"/>
                            </a:rPr>
                          </m:ctrlPr>
                        </m:sSubPr>
                        <m:e>
                          <m:r>
                            <a:rPr lang="vi-VN" sz="2000" i="1">
                              <a:solidFill>
                                <a:schemeClr val="tx1"/>
                              </a:solidFill>
                              <a:latin typeface="Cambria Math" panose="02040503050406030204" pitchFamily="18" charset="0"/>
                            </a:rPr>
                            <m:t>ℑ</m:t>
                          </m:r>
                        </m:e>
                        <m:sub>
                          <m:r>
                            <a:rPr lang="en-US" sz="2000" b="0" i="1" smtClean="0">
                              <a:solidFill>
                                <a:schemeClr val="tx1"/>
                              </a:solidFill>
                              <a:latin typeface="Cambria Math" panose="02040503050406030204" pitchFamily="18" charset="0"/>
                            </a:rPr>
                            <m:t>𝑆𝑈𝑀</m:t>
                          </m:r>
                          <m:d>
                            <m:dPr>
                              <m:ctrlPr>
                                <a:rPr lang="en-US" sz="2000" b="0" i="1">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𝐷𝑇</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𝑇𝑅𝑂𝑁𝐺</m:t>
                              </m:r>
                            </m:e>
                          </m:d>
                        </m:sub>
                      </m:sSub>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𝑃</m:t>
                      </m:r>
                      <m:r>
                        <a:rPr lang="en-US" sz="2000" b="0" i="1" smtClean="0">
                          <a:solidFill>
                            <a:schemeClr val="tx1"/>
                          </a:solidFill>
                          <a:latin typeface="Cambria Math" panose="02040503050406030204" pitchFamily="18" charset="0"/>
                        </a:rPr>
                        <m:t>2</m:t>
                      </m:r>
                      <m:r>
                        <a:rPr lang="en-US" sz="2000" b="0" i="1" smtClean="0">
                          <a:solidFill>
                            <a:schemeClr val="tx1"/>
                          </a:solidFill>
                          <a:latin typeface="Cambria Math" panose="02040503050406030204" pitchFamily="18" charset="0"/>
                        </a:rPr>
                        <m:t>)</m:t>
                      </m:r>
                    </m:oMath>
                  </m:oMathPara>
                </a14:m>
                <a:endParaRPr lang="en-US" sz="2000" i="1" dirty="0"/>
              </a:p>
            </p:txBody>
          </p:sp>
        </mc:Choice>
        <mc:Fallback>
          <p:sp>
            <p:nvSpPr>
              <p:cNvPr id="12" name="TextBox 11"/>
              <p:cNvSpPr txBox="1">
                <a:spLocks noRot="1" noChangeAspect="1" noMove="1" noResize="1" noEditPoints="1" noAdjustHandles="1" noChangeArrowheads="1" noChangeShapeType="1" noTextEdit="1"/>
              </p:cNvSpPr>
              <p:nvPr/>
            </p:nvSpPr>
            <p:spPr>
              <a:xfrm>
                <a:off x="664976" y="4858471"/>
                <a:ext cx="8832985" cy="421590"/>
              </a:xfrm>
              <a:prstGeom prst="rect">
                <a:avLst/>
              </a:prstGeom>
              <a:blipFill rotWithShape="1">
                <a:blip r:embed="rId3"/>
                <a:stretch>
                  <a:fillRect l="-1" t="-20" r="3" b="9"/>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13" name="TextBox 12"/>
              <p:cNvSpPr txBox="1"/>
              <p:nvPr/>
            </p:nvSpPr>
            <p:spPr>
              <a:xfrm>
                <a:off x="664975" y="5482608"/>
                <a:ext cx="8832985" cy="438903"/>
              </a:xfrm>
              <a:prstGeom prst="rect">
                <a:avLst/>
              </a:prstGeom>
              <a:noFill/>
            </p:spPr>
            <p:txBody>
              <a:bodyPr wrap="square">
                <a:spAutoFit/>
              </a:bodyPr>
              <a:lstStyle/>
              <a:p>
                <a14:m>
                  <m:oMathPara xmlns:m="http://schemas.openxmlformats.org/officeDocument/2006/math">
                    <m:oMathParaPr>
                      <m:jc m:val="left"/>
                    </m:oMathParaPr>
                    <m:oMath xmlns:m="http://schemas.openxmlformats.org/officeDocument/2006/math">
                      <m:r>
                        <m:rPr>
                          <m:sty m:val="p"/>
                        </m:rPr>
                        <a:rPr lang="en-US" sz="2000" smtClean="0">
                          <a:latin typeface="Cambria Math" panose="02040503050406030204" pitchFamily="18" charset="0"/>
                        </a:rPr>
                        <m:t>K</m:t>
                      </m:r>
                      <m:r>
                        <m:rPr>
                          <m:sty m:val="p"/>
                        </m:rPr>
                        <a:rPr lang="en-US" sz="2000" b="0" i="0" smtClean="0">
                          <a:latin typeface="Cambria Math" panose="02040503050406030204" pitchFamily="18" charset="0"/>
                        </a:rPr>
                        <m:t>Q</m:t>
                      </m:r>
                      <m:r>
                        <a:rPr lang="en-US" sz="2000" i="0">
                          <a:latin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𝜋</m:t>
                          </m:r>
                        </m:e>
                        <m:sub>
                          <m:r>
                            <a:rPr lang="en-US" sz="2000" b="0" i="1" smtClean="0">
                              <a:latin typeface="Cambria Math" panose="02040503050406030204" pitchFamily="18" charset="0"/>
                              <a:ea typeface="Cambria Math" panose="02040503050406030204" pitchFamily="18" charset="0"/>
                            </a:rPr>
                            <m:t>𝐷𝐼𝐸𝑁𝑇𝐼𝐶𝐻</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𝜎</m:t>
                          </m:r>
                        </m:e>
                        <m:sub>
                          <m:r>
                            <a:rPr lang="en-US" sz="2000" b="0" i="1" smtClean="0">
                              <a:latin typeface="Cambria Math" panose="02040503050406030204" pitchFamily="18" charset="0"/>
                              <a:ea typeface="Cambria Math" panose="02040503050406030204" pitchFamily="18" charset="0"/>
                            </a:rPr>
                            <m:t>𝑇𝐸𝑁𝑇𝐼𝑁𝐻</m:t>
                          </m:r>
                          <m:sSup>
                            <m:sSupPr>
                              <m:ctrlPr>
                                <a:rPr lang="en-US" sz="2000" i="1">
                                  <a:solidFill>
                                    <a:srgbClr val="212121"/>
                                  </a:solidFill>
                                  <a:latin typeface="Cambria Math" panose="02040503050406030204" pitchFamily="18" charset="0"/>
                                  <a:ea typeface="Times New Roman" panose="02020603050405020304" pitchFamily="18" charset="0"/>
                                </a:rPr>
                              </m:ctrlPr>
                            </m:sSupPr>
                            <m:e>
                              <m:r>
                                <a:rPr lang="vi-VN" sz="2000" i="1">
                                  <a:solidFill>
                                    <a:srgbClr val="212121"/>
                                  </a:solidFill>
                                  <a:latin typeface="Cambria Math" panose="02040503050406030204" pitchFamily="18" charset="0"/>
                                  <a:ea typeface="Times New Roman" panose="02020603050405020304" pitchFamily="18" charset="0"/>
                                </a:rPr>
                                <m:t>=</m:t>
                              </m:r>
                            </m:e>
                            <m:sup>
                              <m:r>
                                <a:rPr lang="vi-VN" sz="2000" i="1">
                                  <a:solidFill>
                                    <a:srgbClr val="212121"/>
                                  </a:solidFill>
                                  <a:latin typeface="Cambria Math" panose="02040503050406030204" pitchFamily="18" charset="0"/>
                                  <a:ea typeface="Times New Roman" panose="02020603050405020304" pitchFamily="18" charset="0"/>
                                </a:rPr>
                                <m:t>′</m:t>
                              </m:r>
                            </m:sup>
                          </m:sSup>
                          <m:sSup>
                            <m:sSupPr>
                              <m:ctrlPr>
                                <a:rPr lang="en-US" sz="2000" i="1">
                                  <a:solidFill>
                                    <a:srgbClr val="212121"/>
                                  </a:solidFill>
                                  <a:latin typeface="Cambria Math" panose="02040503050406030204" pitchFamily="18" charset="0"/>
                                  <a:ea typeface="Times New Roman" panose="02020603050405020304" pitchFamily="18" charset="0"/>
                                </a:rPr>
                              </m:ctrlPr>
                            </m:sSupPr>
                            <m:e>
                              <m:r>
                                <a:rPr lang="en-US" sz="2000" i="1">
                                  <a:solidFill>
                                    <a:srgbClr val="212121"/>
                                  </a:solidFill>
                                  <a:latin typeface="Cambria Math" panose="02040503050406030204" pitchFamily="18" charset="0"/>
                                  <a:ea typeface="Times New Roman" panose="02020603050405020304" pitchFamily="18" charset="0"/>
                                </a:rPr>
                                <m:t>𝐿</m:t>
                              </m:r>
                              <m:r>
                                <a:rPr lang="en-US" sz="2000" i="1">
                                  <a:solidFill>
                                    <a:srgbClr val="212121"/>
                                  </a:solidFill>
                                  <a:latin typeface="Cambria Math" panose="02040503050406030204" pitchFamily="18" charset="0"/>
                                  <a:ea typeface="Times New Roman" panose="02020603050405020304" pitchFamily="18" charset="0"/>
                                </a:rPr>
                                <m:t>â</m:t>
                              </m:r>
                              <m:r>
                                <a:rPr lang="en-US" sz="2000" i="1">
                                  <a:solidFill>
                                    <a:srgbClr val="212121"/>
                                  </a:solidFill>
                                  <a:latin typeface="Cambria Math" panose="02040503050406030204" pitchFamily="18" charset="0"/>
                                  <a:ea typeface="Times New Roman" panose="02020603050405020304" pitchFamily="18" charset="0"/>
                                </a:rPr>
                                <m:t>𝑚</m:t>
                              </m:r>
                              <m:r>
                                <a:rPr lang="en-US" sz="2000" i="1">
                                  <a:solidFill>
                                    <a:srgbClr val="212121"/>
                                  </a:solidFill>
                                  <a:latin typeface="Cambria Math" panose="02040503050406030204" pitchFamily="18" charset="0"/>
                                  <a:ea typeface="Times New Roman" panose="02020603050405020304" pitchFamily="18" charset="0"/>
                                </a:rPr>
                                <m:t> Đồ</m:t>
                              </m:r>
                              <m:r>
                                <a:rPr lang="en-US" sz="2000" i="1">
                                  <a:solidFill>
                                    <a:srgbClr val="212121"/>
                                  </a:solidFill>
                                  <a:latin typeface="Cambria Math" panose="02040503050406030204" pitchFamily="18" charset="0"/>
                                  <a:ea typeface="Times New Roman" panose="02020603050405020304" pitchFamily="18" charset="0"/>
                                </a:rPr>
                                <m:t>𝑛𝑔</m:t>
                              </m:r>
                            </m:e>
                            <m:sup>
                              <m:r>
                                <a:rPr lang="vi-VN" sz="2000" i="1">
                                  <a:solidFill>
                                    <a:srgbClr val="212121"/>
                                  </a:solidFill>
                                  <a:latin typeface="Cambria Math" panose="02040503050406030204" pitchFamily="18" charset="0"/>
                                  <a:ea typeface="Times New Roman" panose="02020603050405020304" pitchFamily="18" charset="0"/>
                                </a:rPr>
                                <m:t>′</m:t>
                              </m:r>
                            </m:sup>
                          </m:sSup>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𝑃</m:t>
                      </m:r>
                      <m:r>
                        <a:rPr lang="en-US" sz="2000" b="0" i="1" smtClean="0">
                          <a:latin typeface="Cambria Math" panose="02040503050406030204" pitchFamily="18" charset="0"/>
                          <a:ea typeface="Cambria Math" panose="02040503050406030204" pitchFamily="18" charset="0"/>
                        </a:rPr>
                        <m:t>3</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m:t>
                          </m:r>
                        </m:e>
                        <m:sub>
                          <m:r>
                            <a:rPr lang="en-US" sz="2000" i="1">
                              <a:latin typeface="Cambria Math" panose="02040503050406030204" pitchFamily="18" charset="0"/>
                              <a:ea typeface="Cambria Math" panose="02040503050406030204" pitchFamily="18" charset="0"/>
                            </a:rPr>
                            <m:t>𝑀𝐴</m:t>
                          </m:r>
                          <m:r>
                            <a:rPr lang="en-US" sz="2000" b="0" i="1" smtClean="0">
                              <a:latin typeface="Cambria Math" panose="02040503050406030204" pitchFamily="18" charset="0"/>
                              <a:ea typeface="Cambria Math" panose="02040503050406030204" pitchFamily="18" charset="0"/>
                            </a:rPr>
                            <m:t>𝑇𝐼𝑁𝐻</m:t>
                          </m:r>
                        </m:sub>
                      </m:sSub>
                      <m:r>
                        <a:rPr lang="en-US" sz="2000" b="0" i="1" smtClean="0">
                          <a:latin typeface="Cambria Math" panose="02040503050406030204" pitchFamily="18" charset="0"/>
                          <a:ea typeface="Cambria Math" panose="02040503050406030204" pitchFamily="18" charset="0"/>
                        </a:rPr>
                        <m:t>𝑇𝐼𝑁𝐻</m:t>
                      </m:r>
                      <m:r>
                        <a:rPr lang="en-US" sz="2000" b="0" i="1" smtClean="0">
                          <a:latin typeface="Cambria Math" panose="02040503050406030204" pitchFamily="18" charset="0"/>
                          <a:ea typeface="Cambria Math" panose="02040503050406030204" pitchFamily="18" charset="0"/>
                        </a:rPr>
                        <m:t>))</m:t>
                      </m:r>
                    </m:oMath>
                  </m:oMathPara>
                </a14:m>
                <a:endParaRPr lang="en-US" sz="2000" i="1" dirty="0"/>
              </a:p>
            </p:txBody>
          </p:sp>
        </mc:Choice>
        <mc:Fallback>
          <p:sp>
            <p:nvSpPr>
              <p:cNvPr id="13" name="TextBox 12"/>
              <p:cNvSpPr txBox="1">
                <a:spLocks noRot="1" noChangeAspect="1" noMove="1" noResize="1" noEditPoints="1" noAdjustHandles="1" noChangeArrowheads="1" noChangeShapeType="1" noTextEdit="1"/>
              </p:cNvSpPr>
              <p:nvPr/>
            </p:nvSpPr>
            <p:spPr>
              <a:xfrm>
                <a:off x="664975" y="5482608"/>
                <a:ext cx="8832985" cy="438903"/>
              </a:xfrm>
              <a:prstGeom prst="rect">
                <a:avLst/>
              </a:prstGeom>
              <a:blipFill rotWithShape="1">
                <a:blip r:embed="rId4"/>
                <a:stretch>
                  <a:fillRect l="-1" t="-4" r="3" b="31"/>
                </a:stretch>
              </a:blipFill>
            </p:spPr>
            <p:txBody>
              <a:bodyPr/>
              <a:lstStyle/>
              <a:p>
                <a:r>
                  <a:rPr lang="en-US" altLang="en-US">
                    <a:noFill/>
                  </a:rPr>
                  <a:t> </a:t>
                </a:r>
              </a:p>
            </p:txBody>
          </p:sp>
        </mc:Fallback>
      </mc:AlternateContent>
      <p:sp>
        <p:nvSpPr>
          <p:cNvPr id="2" name="TextBox 1"/>
          <p:cNvSpPr txBox="1"/>
          <p:nvPr/>
        </p:nvSpPr>
        <p:spPr>
          <a:xfrm>
            <a:off x="664977" y="1155940"/>
            <a:ext cx="9167282" cy="1938992"/>
          </a:xfrm>
          <a:prstGeom prst="rect">
            <a:avLst/>
          </a:prstGeom>
          <a:noFill/>
          <a:ln w="19050">
            <a:solidFill>
              <a:srgbClr val="00B0F0"/>
            </a:solidFill>
          </a:ln>
        </p:spPr>
        <p:txBody>
          <a:bodyPr wrap="square">
            <a:spAutoFit/>
          </a:bodyPr>
          <a:lstStyle/>
          <a:p>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BÀI TẬP 7:</a:t>
            </a:r>
            <a:r>
              <a:rPr lang="en-US" sz="2000" dirty="0">
                <a:latin typeface="Segoe UI" panose="020B0502040204020203" pitchFamily="34" charset="0"/>
                <a:cs typeface="Segoe UI" panose="020B0502040204020203" pitchFamily="34" charset="0"/>
              </a:rPr>
              <a:t> </a:t>
            </a:r>
            <a:r>
              <a:rPr lang="vi-VN"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Cho lược đồ cơ sở dữ liệu quan hệ “</a:t>
            </a:r>
            <a:r>
              <a:rPr lang="en-US" sz="2000" b="1" dirty="0" err="1">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Quản</a:t>
            </a:r>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en-US" sz="2000" b="1" dirty="0" err="1">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lý</a:t>
            </a:r>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en-US" sz="2000" b="1" dirty="0" err="1">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cây</a:t>
            </a:r>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en-US" sz="2000" b="1" dirty="0" err="1">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trồng</a:t>
            </a:r>
            <a:r>
              <a:rPr lang="vi-VN"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en-US" sz="2000" b="1" dirty="0" err="1">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như</a:t>
            </a:r>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vi-VN"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sau: </a:t>
            </a:r>
            <a:endParaRPr lang="en-US" sz="2000" b="1" dirty="0">
              <a:latin typeface="Segoe UI" panose="020B0502040204020203" pitchFamily="34" charset="0"/>
              <a:cs typeface="Segoe UI" panose="020B0502040204020203" pitchFamily="34" charset="0"/>
            </a:endParaRPr>
          </a:p>
          <a:p>
            <a:r>
              <a:rPr lang="vi-VN" sz="2000" b="1" dirty="0">
                <a:latin typeface="Segoe UI" panose="020B0502040204020203" pitchFamily="34" charset="0"/>
                <a:cs typeface="Segoe UI" panose="020B0502040204020203" pitchFamily="34" charset="0"/>
              </a:rPr>
              <a:t>LOAICAY (</a:t>
            </a:r>
            <a:r>
              <a:rPr lang="vi-VN" sz="2000" b="1" u="sng" dirty="0">
                <a:latin typeface="Segoe UI" panose="020B0502040204020203" pitchFamily="34" charset="0"/>
                <a:cs typeface="Segoe UI" panose="020B0502040204020203" pitchFamily="34" charset="0"/>
              </a:rPr>
              <a:t>MALOAI</a:t>
            </a:r>
            <a:r>
              <a:rPr lang="vi-VN" sz="2000" b="1" dirty="0">
                <a:latin typeface="Segoe UI" panose="020B0502040204020203" pitchFamily="34" charset="0"/>
                <a:cs typeface="Segoe UI" panose="020B0502040204020203" pitchFamily="34" charset="0"/>
              </a:rPr>
              <a:t>, TENLOAI) </a:t>
            </a:r>
            <a:endParaRPr lang="en-US" sz="2000" dirty="0">
              <a:latin typeface="Segoe UI" panose="020B0502040204020203" pitchFamily="34" charset="0"/>
              <a:cs typeface="Segoe UI" panose="020B0502040204020203" pitchFamily="34" charset="0"/>
            </a:endParaRPr>
          </a:p>
          <a:p>
            <a:r>
              <a:rPr lang="vi-VN" sz="2000" b="1" dirty="0">
                <a:latin typeface="Segoe UI" panose="020B0502040204020203" pitchFamily="34" charset="0"/>
                <a:cs typeface="Segoe UI" panose="020B0502040204020203" pitchFamily="34" charset="0"/>
              </a:rPr>
              <a:t>CAY (</a:t>
            </a:r>
            <a:r>
              <a:rPr lang="vi-VN" sz="2000" b="1" u="sng" dirty="0">
                <a:latin typeface="Segoe UI" panose="020B0502040204020203" pitchFamily="34" charset="0"/>
                <a:cs typeface="Segoe UI" panose="020B0502040204020203" pitchFamily="34" charset="0"/>
              </a:rPr>
              <a:t>MACAY</a:t>
            </a:r>
            <a:r>
              <a:rPr lang="vi-VN" sz="2000" b="1" dirty="0">
                <a:latin typeface="Segoe UI" panose="020B0502040204020203" pitchFamily="34" charset="0"/>
                <a:cs typeface="Segoe UI" panose="020B0502040204020203" pitchFamily="34" charset="0"/>
              </a:rPr>
              <a:t>, GIONG, TENCAY, XUATXU, MALOAI)</a:t>
            </a:r>
            <a:r>
              <a:rPr lang="vi-VN" sz="2000" dirty="0">
                <a:latin typeface="Segoe UI" panose="020B0502040204020203" pitchFamily="34" charset="0"/>
                <a:cs typeface="Segoe UI" panose="020B0502040204020203" pitchFamily="34" charset="0"/>
              </a:rPr>
              <a:t> </a:t>
            </a:r>
            <a:endParaRPr lang="en-US" sz="2000" dirty="0">
              <a:latin typeface="Segoe UI" panose="020B0502040204020203" pitchFamily="34" charset="0"/>
              <a:cs typeface="Segoe UI" panose="020B0502040204020203" pitchFamily="34" charset="0"/>
            </a:endParaRPr>
          </a:p>
          <a:p>
            <a:r>
              <a:rPr lang="vi-VN" sz="2000" b="1" dirty="0">
                <a:latin typeface="Segoe UI" panose="020B0502040204020203" pitchFamily="34" charset="0"/>
                <a:cs typeface="Segoe UI" panose="020B0502040204020203" pitchFamily="34" charset="0"/>
              </a:rPr>
              <a:t>TINH (</a:t>
            </a:r>
            <a:r>
              <a:rPr lang="vi-VN" sz="2000" b="1" u="sng" dirty="0">
                <a:latin typeface="Segoe UI" panose="020B0502040204020203" pitchFamily="34" charset="0"/>
                <a:cs typeface="Segoe UI" panose="020B0502040204020203" pitchFamily="34" charset="0"/>
              </a:rPr>
              <a:t>MATINH</a:t>
            </a:r>
            <a:r>
              <a:rPr lang="vi-VN" sz="2000" b="1" dirty="0">
                <a:latin typeface="Segoe UI" panose="020B0502040204020203" pitchFamily="34" charset="0"/>
                <a:cs typeface="Segoe UI" panose="020B0502040204020203" pitchFamily="34" charset="0"/>
              </a:rPr>
              <a:t>, TENTINH, MIEN) </a:t>
            </a:r>
            <a:endParaRPr lang="en-US" sz="2000" dirty="0">
              <a:latin typeface="Segoe UI" panose="020B0502040204020203" pitchFamily="34" charset="0"/>
              <a:cs typeface="Segoe UI" panose="020B0502040204020203" pitchFamily="34" charset="0"/>
            </a:endParaRPr>
          </a:p>
          <a:p>
            <a:r>
              <a:rPr lang="vi-VN" sz="2000" b="1" dirty="0">
                <a:latin typeface="Segoe UI" panose="020B0502040204020203" pitchFamily="34" charset="0"/>
                <a:cs typeface="Segoe UI" panose="020B0502040204020203" pitchFamily="34" charset="0"/>
              </a:rPr>
              <a:t>TP_H (</a:t>
            </a:r>
            <a:r>
              <a:rPr lang="vi-VN" sz="2000" b="1" u="sng" dirty="0">
                <a:latin typeface="Segoe UI" panose="020B0502040204020203" pitchFamily="34" charset="0"/>
                <a:cs typeface="Segoe UI" panose="020B0502040204020203" pitchFamily="34" charset="0"/>
              </a:rPr>
              <a:t>MATPH</a:t>
            </a:r>
            <a:r>
              <a:rPr lang="vi-VN" sz="2000" b="1" dirty="0">
                <a:latin typeface="Segoe UI" panose="020B0502040204020203" pitchFamily="34" charset="0"/>
                <a:cs typeface="Segoe UI" panose="020B0502040204020203" pitchFamily="34" charset="0"/>
              </a:rPr>
              <a:t>, TENTPH, DIENTICH, MATINH) </a:t>
            </a:r>
            <a:endParaRPr lang="en-US" sz="2000" dirty="0">
              <a:latin typeface="Segoe UI" panose="020B0502040204020203" pitchFamily="34" charset="0"/>
              <a:cs typeface="Segoe UI" panose="020B0502040204020203" pitchFamily="34" charset="0"/>
            </a:endParaRPr>
          </a:p>
          <a:p>
            <a:r>
              <a:rPr lang="vi-VN" sz="2000" b="1" dirty="0">
                <a:latin typeface="Segoe UI" panose="020B0502040204020203" pitchFamily="34" charset="0"/>
                <a:cs typeface="Segoe UI" panose="020B0502040204020203" pitchFamily="34" charset="0"/>
              </a:rPr>
              <a:t>CAY_TPH (</a:t>
            </a:r>
            <a:r>
              <a:rPr lang="vi-VN" sz="2000" b="1" u="sng" dirty="0">
                <a:latin typeface="Segoe UI" panose="020B0502040204020203" pitchFamily="34" charset="0"/>
                <a:cs typeface="Segoe UI" panose="020B0502040204020203" pitchFamily="34" charset="0"/>
              </a:rPr>
              <a:t>MATPH</a:t>
            </a:r>
            <a:r>
              <a:rPr lang="vi-VN" sz="2000" b="1" dirty="0">
                <a:latin typeface="Segoe UI" panose="020B0502040204020203" pitchFamily="34" charset="0"/>
                <a:cs typeface="Segoe UI" panose="020B0502040204020203" pitchFamily="34" charset="0"/>
              </a:rPr>
              <a:t>, MACAY, GIONG, NAM, DT_TRONG) </a:t>
            </a:r>
            <a:endParaRPr lang="en-US" sz="2000" b="1" dirty="0">
              <a:latin typeface="Segoe UI" panose="020B0502040204020203" pitchFamily="34" charset="0"/>
              <a:cs typeface="Segoe UI" panose="020B0502040204020203" pitchFamily="34" charset="0"/>
            </a:endParaRPr>
          </a:p>
        </p:txBody>
      </p:sp>
      <mc:AlternateContent xmlns:mc="http://schemas.openxmlformats.org/markup-compatibility/2006">
        <mc:Choice xmlns:a14="http://schemas.microsoft.com/office/drawing/2010/main" Requires="a14">
          <p:sp>
            <p:nvSpPr>
              <p:cNvPr id="3" name="TextBox 2"/>
              <p:cNvSpPr txBox="1"/>
              <p:nvPr/>
            </p:nvSpPr>
            <p:spPr>
              <a:xfrm>
                <a:off x="664975" y="3708739"/>
                <a:ext cx="8832985" cy="413511"/>
              </a:xfrm>
              <a:prstGeom prst="rect">
                <a:avLst/>
              </a:prstGeom>
              <a:noFill/>
            </p:spPr>
            <p:txBody>
              <a:bodyPr wrap="square">
                <a:spAutoFit/>
              </a:bodyPr>
              <a:lstStyle/>
              <a:p>
                <a14:m>
                  <m:oMathPara xmlns:m="http://schemas.openxmlformats.org/officeDocument/2006/math">
                    <m:oMathParaPr>
                      <m:jc m:val="left"/>
                    </m:oMathParaPr>
                    <m:oMath xmlns:m="http://schemas.openxmlformats.org/officeDocument/2006/math">
                      <m:r>
                        <m:rPr>
                          <m:sty m:val="p"/>
                        </m:rPr>
                        <a:rPr lang="en-US" sz="2000" smtClean="0">
                          <a:latin typeface="Cambria Math" panose="02040503050406030204" pitchFamily="18" charset="0"/>
                        </a:rPr>
                        <m:t>P</m:t>
                      </m:r>
                      <m:r>
                        <a:rPr lang="en-US" sz="2000" b="0" i="0" smtClean="0">
                          <a:latin typeface="Cambria Math" panose="02040503050406030204" pitchFamily="18" charset="0"/>
                        </a:rPr>
                        <m:t>1</m:t>
                      </m:r>
                      <m:r>
                        <a:rPr lang="en-US" sz="2000" i="0">
                          <a:latin typeface="Cambria Math" panose="02040503050406030204" pitchFamily="18" charset="0"/>
                        </a:rPr>
                        <m:t>←</m:t>
                      </m:r>
                      <m:r>
                        <a:rPr lang="en-US" sz="2000" b="0" i="0" smtClean="0">
                          <a:latin typeface="Cambria Math" panose="02040503050406030204" pitchFamily="18" charset="0"/>
                        </a:rPr>
                        <m:t> </m:t>
                      </m:r>
                      <m:sSub>
                        <m:sSubPr>
                          <m:ctrlPr>
                            <a:rPr lang="el-GR" sz="2000" b="0" i="1" smtClean="0">
                              <a:latin typeface="Cambria Math" panose="02040503050406030204" pitchFamily="18" charset="0"/>
                              <a:ea typeface="Cambria Math" panose="02040503050406030204" pitchFamily="18" charset="0"/>
                            </a:rPr>
                          </m:ctrlPr>
                        </m:sSubPr>
                        <m:e>
                          <m:r>
                            <a:rPr lang="el-GR" sz="2000" i="1">
                              <a:latin typeface="Cambria Math" panose="02040503050406030204" pitchFamily="18" charset="0"/>
                              <a:ea typeface="Cambria Math" panose="02040503050406030204" pitchFamily="18" charset="0"/>
                            </a:rPr>
                            <m:t>𝜎</m:t>
                          </m:r>
                        </m:e>
                        <m:sub>
                          <m:r>
                            <a:rPr lang="en-US" sz="2000" b="0" i="1" smtClean="0">
                              <a:latin typeface="Cambria Math" panose="02040503050406030204" pitchFamily="18" charset="0"/>
                              <a:ea typeface="Cambria Math" panose="02040503050406030204" pitchFamily="18" charset="0"/>
                            </a:rPr>
                            <m:t>𝑁𝐴𝑀</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20</m:t>
                          </m:r>
                          <m:r>
                            <a:rPr lang="en-US" sz="2000" b="0" i="0" smtClean="0">
                              <a:latin typeface="Cambria Math" panose="02040503050406030204" pitchFamily="18" charset="0"/>
                              <a:ea typeface="Cambria Math" panose="02040503050406030204" pitchFamily="18" charset="0"/>
                            </a:rPr>
                            <m:t>19</m:t>
                          </m:r>
                          <m:r>
                            <a:rPr lang="en-US" sz="2000" b="0" i="0" smtClean="0">
                              <a:latin typeface="Cambria Math" panose="02040503050406030204" pitchFamily="18" charset="0"/>
                              <a:ea typeface="Cambria Math" panose="02040503050406030204" pitchFamily="18" charset="0"/>
                            </a:rPr>
                            <m:t> </m:t>
                          </m:r>
                          <m:r>
                            <a:rPr lang="en-US" sz="2000">
                              <a:latin typeface="Cambria Math" panose="02040503050406030204" pitchFamily="18" charset="0"/>
                            </a:rPr>
                            <m:t>∧</m:t>
                          </m:r>
                          <m:r>
                            <a:rPr lang="en-US" sz="2000" b="0" i="0" smtClean="0">
                              <a:latin typeface="Cambria Math" panose="02040503050406030204" pitchFamily="18" charset="0"/>
                            </a:rPr>
                            <m:t> </m:t>
                          </m:r>
                          <m:r>
                            <a:rPr lang="en-US" sz="2000" i="1">
                              <a:latin typeface="Cambria Math" panose="02040503050406030204" pitchFamily="18" charset="0"/>
                              <a:ea typeface="Cambria Math" panose="02040503050406030204" pitchFamily="18" charset="0"/>
                            </a:rPr>
                            <m:t>𝑇𝐸𝑁𝐶𝐴𝑌</m:t>
                          </m:r>
                          <m:sSup>
                            <m:sSupPr>
                              <m:ctrlPr>
                                <a:rPr lang="en-US" sz="2000" i="1">
                                  <a:solidFill>
                                    <a:srgbClr val="212121"/>
                                  </a:solidFill>
                                  <a:latin typeface="Cambria Math" panose="02040503050406030204" pitchFamily="18" charset="0"/>
                                  <a:ea typeface="Times New Roman" panose="02020603050405020304" pitchFamily="18" charset="0"/>
                                </a:rPr>
                              </m:ctrlPr>
                            </m:sSupPr>
                            <m:e>
                              <m:r>
                                <a:rPr lang="vi-VN" sz="2000" i="1">
                                  <a:solidFill>
                                    <a:srgbClr val="212121"/>
                                  </a:solidFill>
                                  <a:latin typeface="Cambria Math" panose="02040503050406030204" pitchFamily="18" charset="0"/>
                                  <a:ea typeface="Times New Roman" panose="02020603050405020304" pitchFamily="18" charset="0"/>
                                </a:rPr>
                                <m:t>=</m:t>
                              </m:r>
                            </m:e>
                            <m:sup>
                              <m:r>
                                <a:rPr lang="vi-VN" sz="2000" i="1">
                                  <a:solidFill>
                                    <a:srgbClr val="212121"/>
                                  </a:solidFill>
                                  <a:latin typeface="Cambria Math" panose="02040503050406030204" pitchFamily="18" charset="0"/>
                                  <a:ea typeface="Times New Roman" panose="02020603050405020304" pitchFamily="18" charset="0"/>
                                </a:rPr>
                                <m:t>′</m:t>
                              </m:r>
                            </m:sup>
                          </m:sSup>
                          <m:sSup>
                            <m:sSupPr>
                              <m:ctrlPr>
                                <a:rPr lang="en-US" sz="2000" i="1">
                                  <a:solidFill>
                                    <a:srgbClr val="212121"/>
                                  </a:solidFill>
                                  <a:latin typeface="Cambria Math" panose="02040503050406030204" pitchFamily="18" charset="0"/>
                                  <a:ea typeface="Times New Roman" panose="02020603050405020304" pitchFamily="18" charset="0"/>
                                </a:rPr>
                              </m:ctrlPr>
                            </m:sSupPr>
                            <m:e>
                              <m:r>
                                <a:rPr lang="en-US" sz="2000" b="0" i="1" smtClean="0">
                                  <a:solidFill>
                                    <a:srgbClr val="212121"/>
                                  </a:solidFill>
                                  <a:latin typeface="Cambria Math" panose="02040503050406030204" pitchFamily="18" charset="0"/>
                                  <a:ea typeface="Times New Roman" panose="02020603050405020304" pitchFamily="18" charset="0"/>
                                </a:rPr>
                                <m:t>𝑇𝑟</m:t>
                              </m:r>
                              <m:r>
                                <a:rPr lang="en-US" sz="2000" b="0" i="1" smtClean="0">
                                  <a:solidFill>
                                    <a:srgbClr val="212121"/>
                                  </a:solidFill>
                                  <a:latin typeface="Cambria Math" panose="02040503050406030204" pitchFamily="18" charset="0"/>
                                  <a:ea typeface="Times New Roman" panose="02020603050405020304" pitchFamily="18" charset="0"/>
                                </a:rPr>
                                <m:t>à</m:t>
                              </m:r>
                            </m:e>
                            <m:sup>
                              <m:r>
                                <a:rPr lang="vi-VN" sz="2000" i="1">
                                  <a:solidFill>
                                    <a:srgbClr val="212121"/>
                                  </a:solidFill>
                                  <a:latin typeface="Cambria Math" panose="02040503050406030204" pitchFamily="18" charset="0"/>
                                  <a:ea typeface="Times New Roman" panose="02020603050405020304" pitchFamily="18" charset="0"/>
                                </a:rPr>
                                <m:t>′</m:t>
                              </m:r>
                            </m:sup>
                          </m:sSup>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𝐶𝐴𝑌</m:t>
                      </m:r>
                      <m:r>
                        <a:rPr lang="en-US" sz="2000" b="0" i="1" smtClean="0">
                          <a:latin typeface="Cambria Math" panose="02040503050406030204" pitchFamily="18" charset="0"/>
                          <a:ea typeface="Cambria Math" panose="02040503050406030204" pitchFamily="18" charset="0"/>
                        </a:rPr>
                        <m:t> </m:t>
                      </m:r>
                      <m:sSub>
                        <m:sSubPr>
                          <m:ctrlPr>
                            <a:rPr lang="en-US" sz="2000" b="0" i="1" smtClean="0">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m:t>
                          </m:r>
                        </m:e>
                        <m:sub>
                          <m:r>
                            <a:rPr lang="en-US" sz="2000" b="0" i="1" smtClean="0">
                              <a:latin typeface="Cambria Math" panose="02040503050406030204" pitchFamily="18" charset="0"/>
                              <a:ea typeface="Cambria Math" panose="02040503050406030204" pitchFamily="18" charset="0"/>
                            </a:rPr>
                            <m:t>𝑀𝐴𝐶𝐴𝑌</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𝐺𝐼𝑂𝑁𝐺</m:t>
                          </m:r>
                        </m:sub>
                      </m:sSub>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𝐶𝐴𝑌</m:t>
                      </m:r>
                      <m:r>
                        <a:rPr lang="en-US" sz="2000" b="0" i="1" smtClean="0">
                          <a:latin typeface="Cambria Math" panose="02040503050406030204" pitchFamily="18" charset="0"/>
                          <a:ea typeface="Cambria Math" panose="02040503050406030204" pitchFamily="18" charset="0"/>
                        </a:rPr>
                        <m:t>_</m:t>
                      </m:r>
                      <m:r>
                        <a:rPr lang="en-US" sz="2000" b="0" i="1" smtClean="0">
                          <a:latin typeface="Cambria Math" panose="02040503050406030204" pitchFamily="18" charset="0"/>
                          <a:ea typeface="Cambria Math" panose="02040503050406030204" pitchFamily="18" charset="0"/>
                        </a:rPr>
                        <m:t>𝑇𝑃𝐻</m:t>
                      </m:r>
                      <m:r>
                        <a:rPr lang="en-US" sz="2000" b="0" i="1" smtClean="0">
                          <a:latin typeface="Cambria Math" panose="02040503050406030204" pitchFamily="18" charset="0"/>
                          <a:ea typeface="Cambria Math" panose="02040503050406030204" pitchFamily="18" charset="0"/>
                        </a:rPr>
                        <m:t>  )</m:t>
                      </m:r>
                    </m:oMath>
                  </m:oMathPara>
                </a14:m>
                <a:endParaRPr lang="en-US" sz="2000" dirty="0"/>
              </a:p>
            </p:txBody>
          </p:sp>
        </mc:Choice>
        <mc:Fallback>
          <p:sp>
            <p:nvSpPr>
              <p:cNvPr id="3" name="TextBox 2"/>
              <p:cNvSpPr txBox="1">
                <a:spLocks noRot="1" noChangeAspect="1" noMove="1" noResize="1" noEditPoints="1" noAdjustHandles="1" noChangeArrowheads="1" noChangeShapeType="1" noTextEdit="1"/>
              </p:cNvSpPr>
              <p:nvPr/>
            </p:nvSpPr>
            <p:spPr>
              <a:xfrm>
                <a:off x="664975" y="3708739"/>
                <a:ext cx="8832985" cy="413511"/>
              </a:xfrm>
              <a:prstGeom prst="rect">
                <a:avLst/>
              </a:prstGeom>
              <a:blipFill rotWithShape="1">
                <a:blip r:embed="rId5"/>
                <a:stretch>
                  <a:fillRect l="-1" t="-82" r="3" b="112"/>
                </a:stretch>
              </a:blipFill>
            </p:spPr>
            <p:txBody>
              <a:bodyPr/>
              <a:lstStyle/>
              <a:p>
                <a:r>
                  <a:rPr lang="en-US" altLang="en-US">
                    <a:noFill/>
                  </a:rPr>
                  <a:t> </a:t>
                </a:r>
              </a:p>
            </p:txBody>
          </p:sp>
        </mc:Fallback>
      </mc:AlternateContent>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anim calcmode="lin" valueType="num">
                                      <p:cBhvr>
                                        <p:cTn id="15" dur="500" fill="hold"/>
                                        <p:tgtEl>
                                          <p:spTgt spid="11"/>
                                        </p:tgtEl>
                                        <p:attrNameLst>
                                          <p:attrName>ppt_x</p:attrName>
                                        </p:attrNameLst>
                                      </p:cBhvr>
                                      <p:tavLst>
                                        <p:tav tm="0">
                                          <p:val>
                                            <p:strVal val="#ppt_x"/>
                                          </p:val>
                                        </p:tav>
                                        <p:tav tm="100000">
                                          <p:val>
                                            <p:strVal val="#ppt_x"/>
                                          </p:val>
                                        </p:tav>
                                      </p:tavLst>
                                    </p:anim>
                                    <p:anim calcmode="lin" valueType="num">
                                      <p:cBhvr>
                                        <p:cTn id="16"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anim calcmode="lin" valueType="num">
                                      <p:cBhvr>
                                        <p:cTn id="22" dur="500" fill="hold"/>
                                        <p:tgtEl>
                                          <p:spTgt spid="12"/>
                                        </p:tgtEl>
                                        <p:attrNameLst>
                                          <p:attrName>ppt_x</p:attrName>
                                        </p:attrNameLst>
                                      </p:cBhvr>
                                      <p:tavLst>
                                        <p:tav tm="0">
                                          <p:val>
                                            <p:strVal val="#ppt_x"/>
                                          </p:val>
                                        </p:tav>
                                        <p:tav tm="100000">
                                          <p:val>
                                            <p:strVal val="#ppt_x"/>
                                          </p:val>
                                        </p:tav>
                                      </p:tavLst>
                                    </p:anim>
                                    <p:anim calcmode="lin" valueType="num">
                                      <p:cBhvr>
                                        <p:cTn id="23" dur="5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anim calcmode="lin" valueType="num">
                                      <p:cBhvr>
                                        <p:cTn id="29" dur="500" fill="hold"/>
                                        <p:tgtEl>
                                          <p:spTgt spid="13"/>
                                        </p:tgtEl>
                                        <p:attrNameLst>
                                          <p:attrName>ppt_x</p:attrName>
                                        </p:attrNameLst>
                                      </p:cBhvr>
                                      <p:tavLst>
                                        <p:tav tm="0">
                                          <p:val>
                                            <p:strVal val="#ppt_x"/>
                                          </p:val>
                                        </p:tav>
                                        <p:tav tm="100000">
                                          <p:val>
                                            <p:strVal val="#ppt_x"/>
                                          </p:val>
                                        </p:tav>
                                      </p:tavLst>
                                    </p:anim>
                                    <p:anim calcmode="lin" valueType="num">
                                      <p:cBhvr>
                                        <p:cTn id="30"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3"/>
          <p:cNvSpPr txBox="1">
            <a:spLocks noGrp="1"/>
          </p:cNvSpPr>
          <p:nvPr>
            <p:ph type="title"/>
          </p:nvPr>
        </p:nvSpPr>
        <p:spPr>
          <a:xfrm>
            <a:off x="635479" y="330621"/>
            <a:ext cx="10921042" cy="82531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1238F"/>
              </a:buClr>
              <a:buSzPts val="4000"/>
              <a:buFont typeface="Quattrocento Sans" panose="020B0502050000020003"/>
              <a:buNone/>
            </a:pP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Viết</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các</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biểu</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thức</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đại</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số</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quan</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hệ</a:t>
            </a:r>
            <a:endParaRPr dirty="0">
              <a:latin typeface="Segoe UI" panose="020B0502040204020203" pitchFamily="34" charset="0"/>
              <a:cs typeface="Segoe UI" panose="020B0502040204020203" pitchFamily="34" charset="0"/>
            </a:endParaRPr>
          </a:p>
        </p:txBody>
      </p:sp>
      <p:sp>
        <p:nvSpPr>
          <p:cNvPr id="123" name="Google Shape;123;p3"/>
          <p:cNvSpPr txBox="1">
            <a:spLocks noGrp="1"/>
          </p:cNvSpPr>
          <p:nvPr>
            <p:ph type="sldNum" idx="12"/>
          </p:nvPr>
        </p:nvSpPr>
        <p:spPr>
          <a:xfrm>
            <a:off x="4724400" y="6527379"/>
            <a:ext cx="2743200" cy="330621"/>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vi-VN" sz="1600" b="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fld>
            <a:endParaRPr sz="16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endParaRPr>
          </a:p>
        </p:txBody>
      </p:sp>
      <p:pic>
        <p:nvPicPr>
          <p:cNvPr id="124" name="Google Shape;124;p3"/>
          <p:cNvPicPr preferRelativeResize="0"/>
          <p:nvPr/>
        </p:nvPicPr>
        <p:blipFill rotWithShape="1">
          <a:blip r:embed="rId1"/>
          <a:srcRect/>
          <a:stretch>
            <a:fillRect/>
          </a:stretch>
        </p:blipFill>
        <p:spPr>
          <a:xfrm>
            <a:off x="9911750" y="4651893"/>
            <a:ext cx="1900257" cy="1869558"/>
          </a:xfrm>
          <a:prstGeom prst="rect">
            <a:avLst/>
          </a:prstGeom>
          <a:noFill/>
          <a:ln>
            <a:noFill/>
          </a:ln>
        </p:spPr>
      </p:pic>
      <p:sp>
        <p:nvSpPr>
          <p:cNvPr id="3" name="TextBox 2"/>
          <p:cNvSpPr txBox="1"/>
          <p:nvPr/>
        </p:nvSpPr>
        <p:spPr>
          <a:xfrm>
            <a:off x="635479" y="3263219"/>
            <a:ext cx="10455308" cy="646331"/>
          </a:xfrm>
          <a:prstGeom prst="rect">
            <a:avLst/>
          </a:prstGeom>
          <a:noFill/>
        </p:spPr>
        <p:txBody>
          <a:bodyPr wrap="square">
            <a:spAutoFit/>
          </a:bodyPr>
          <a:lstStyle/>
          <a:p>
            <a:r>
              <a:rPr lang="en-US" sz="1800" b="1" dirty="0">
                <a:solidFill>
                  <a:srgbClr val="FF0000"/>
                </a:solidFill>
                <a:latin typeface="Segoe UI" panose="020B0502040204020203" pitchFamily="34" charset="0"/>
                <a:cs typeface="Segoe UI" panose="020B0502040204020203" pitchFamily="34" charset="0"/>
              </a:rPr>
              <a:t>4. C</a:t>
            </a:r>
            <a:r>
              <a:rPr lang="vi-VN" sz="1800" b="1" dirty="0">
                <a:solidFill>
                  <a:srgbClr val="FF0000"/>
                </a:solidFill>
                <a:latin typeface="Segoe UI" panose="020B0502040204020203" pitchFamily="34" charset="0"/>
                <a:cs typeface="Segoe UI" panose="020B0502040204020203" pitchFamily="34" charset="0"/>
              </a:rPr>
              <a:t>ho biết các thành phố/huyện có trồng nhiều hơn 5 giống cây khác nhau, mỗi giống cây có diện tích trồng &gt; 20 ha năm 2020. </a:t>
            </a:r>
            <a:endParaRPr lang="en-US" sz="1800" b="1" dirty="0">
              <a:solidFill>
                <a:srgbClr val="FF0000"/>
              </a:solidFill>
              <a:latin typeface="Segoe UI" panose="020B0502040204020203" pitchFamily="34" charset="0"/>
              <a:cs typeface="Segoe UI" panose="020B0502040204020203" pitchFamily="34" charset="0"/>
            </a:endParaRPr>
          </a:p>
        </p:txBody>
      </p:sp>
      <mc:AlternateContent xmlns:mc="http://schemas.openxmlformats.org/markup-compatibility/2006">
        <mc:Choice xmlns:a14="http://schemas.microsoft.com/office/drawing/2010/main" Requires="a14">
          <p:sp>
            <p:nvSpPr>
              <p:cNvPr id="7" name="TextBox 6"/>
              <p:cNvSpPr txBox="1"/>
              <p:nvPr/>
            </p:nvSpPr>
            <p:spPr>
              <a:xfrm>
                <a:off x="635478" y="3961131"/>
                <a:ext cx="8832985" cy="400110"/>
              </a:xfrm>
              <a:prstGeom prst="rect">
                <a:avLst/>
              </a:prstGeom>
              <a:noFill/>
            </p:spPr>
            <p:txBody>
              <a:bodyPr wrap="square">
                <a:spAutoFit/>
              </a:bodyPr>
              <a:lstStyle/>
              <a:p>
                <a14:m>
                  <m:oMathPara xmlns:m="http://schemas.openxmlformats.org/officeDocument/2006/math">
                    <m:oMathParaPr>
                      <m:jc m:val="left"/>
                    </m:oMathParaPr>
                    <m:oMath xmlns:m="http://schemas.openxmlformats.org/officeDocument/2006/math">
                      <m:r>
                        <m:rPr>
                          <m:sty m:val="p"/>
                        </m:rPr>
                        <a:rPr lang="en-US" sz="2000" smtClean="0">
                          <a:latin typeface="Cambria Math" panose="02040503050406030204" pitchFamily="18" charset="0"/>
                        </a:rPr>
                        <m:t>P</m:t>
                      </m:r>
                      <m:r>
                        <a:rPr lang="en-US" sz="2000" b="0" i="0" smtClean="0">
                          <a:latin typeface="Cambria Math" panose="02040503050406030204" pitchFamily="18" charset="0"/>
                        </a:rPr>
                        <m:t>1</m:t>
                      </m:r>
                      <m:r>
                        <a:rPr lang="en-US" sz="2000" i="0">
                          <a:latin typeface="Cambria Math" panose="02040503050406030204" pitchFamily="18" charset="0"/>
                        </a:rPr>
                        <m:t>←</m:t>
                      </m:r>
                      <m:r>
                        <a:rPr lang="en-US" sz="2000" b="0" i="0" smtClean="0">
                          <a:latin typeface="Cambria Math" panose="02040503050406030204" pitchFamily="18" charset="0"/>
                        </a:rPr>
                        <m:t> </m:t>
                      </m:r>
                      <m:sSub>
                        <m:sSubPr>
                          <m:ctrlPr>
                            <a:rPr lang="el-GR" sz="2000" b="0" i="1" smtClean="0">
                              <a:latin typeface="Cambria Math" panose="02040503050406030204" pitchFamily="18" charset="0"/>
                              <a:ea typeface="Cambria Math" panose="02040503050406030204" pitchFamily="18" charset="0"/>
                            </a:rPr>
                          </m:ctrlPr>
                        </m:sSubPr>
                        <m:e>
                          <m:r>
                            <a:rPr lang="el-GR" sz="2000" i="1">
                              <a:latin typeface="Cambria Math" panose="02040503050406030204" pitchFamily="18" charset="0"/>
                              <a:ea typeface="Cambria Math" panose="02040503050406030204" pitchFamily="18" charset="0"/>
                            </a:rPr>
                            <m:t>𝜎</m:t>
                          </m:r>
                        </m:e>
                        <m:sub>
                          <m:r>
                            <a:rPr lang="en-US" sz="2000" b="0" i="1" smtClean="0">
                              <a:latin typeface="Cambria Math" panose="02040503050406030204" pitchFamily="18" charset="0"/>
                              <a:ea typeface="Cambria Math" panose="02040503050406030204" pitchFamily="18" charset="0"/>
                            </a:rPr>
                            <m:t>𝑁𝐴𝑀</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2020</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𝐶𝐴𝑌</m:t>
                      </m:r>
                      <m:r>
                        <a:rPr lang="en-US" sz="2000" b="0" i="1" smtClean="0">
                          <a:latin typeface="Cambria Math" panose="02040503050406030204" pitchFamily="18" charset="0"/>
                          <a:ea typeface="Cambria Math" panose="02040503050406030204" pitchFamily="18" charset="0"/>
                        </a:rPr>
                        <m:t>_</m:t>
                      </m:r>
                      <m:r>
                        <a:rPr lang="en-US" sz="2000" b="0" i="1" smtClean="0">
                          <a:latin typeface="Cambria Math" panose="02040503050406030204" pitchFamily="18" charset="0"/>
                          <a:ea typeface="Cambria Math" panose="02040503050406030204" pitchFamily="18" charset="0"/>
                        </a:rPr>
                        <m:t>𝑇𝑃𝐻</m:t>
                      </m:r>
                      <m:r>
                        <a:rPr lang="en-US" sz="2000" i="1">
                          <a:latin typeface="Cambria Math" panose="02040503050406030204" pitchFamily="18" charset="0"/>
                          <a:ea typeface="Cambria Math" panose="02040503050406030204" pitchFamily="18" charset="0"/>
                        </a:rPr>
                        <m:t>)</m:t>
                      </m:r>
                    </m:oMath>
                  </m:oMathPara>
                </a14:m>
                <a:endParaRPr lang="en-US" sz="2000" dirty="0"/>
              </a:p>
            </p:txBody>
          </p:sp>
        </mc:Choice>
        <mc:Fallback>
          <p:sp>
            <p:nvSpPr>
              <p:cNvPr id="7" name="TextBox 6"/>
              <p:cNvSpPr txBox="1">
                <a:spLocks noRot="1" noChangeAspect="1" noMove="1" noResize="1" noEditPoints="1" noAdjustHandles="1" noChangeArrowheads="1" noChangeShapeType="1" noTextEdit="1"/>
              </p:cNvSpPr>
              <p:nvPr/>
            </p:nvSpPr>
            <p:spPr>
              <a:xfrm>
                <a:off x="635478" y="3961131"/>
                <a:ext cx="8832985" cy="400110"/>
              </a:xfrm>
              <a:prstGeom prst="rect">
                <a:avLst/>
              </a:prstGeom>
              <a:blipFill rotWithShape="1">
                <a:blip r:embed="rId2"/>
                <a:stretch>
                  <a:fillRect l="-5" r="7" b="15"/>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635478" y="4459140"/>
                <a:ext cx="8600476" cy="421590"/>
              </a:xfrm>
              <a:prstGeom prst="rect">
                <a:avLst/>
              </a:prstGeom>
              <a:noFill/>
            </p:spPr>
            <p:txBody>
              <a:bodyPr wrap="square">
                <a:spAutoFit/>
              </a:bodyPr>
              <a:lstStyle/>
              <a:p>
                <a14:m>
                  <m:oMathPara xmlns:m="http://schemas.openxmlformats.org/officeDocument/2006/math">
                    <m:oMathParaPr>
                      <m:jc m:val="left"/>
                    </m:oMathParaPr>
                    <m:oMath xmlns:m="http://schemas.openxmlformats.org/officeDocument/2006/math">
                      <m:r>
                        <m:rPr>
                          <m:sty m:val="p"/>
                        </m:rPr>
                        <a:rPr lang="en-US" sz="2000" smtClean="0">
                          <a:latin typeface="Cambria Math" panose="02040503050406030204" pitchFamily="18" charset="0"/>
                        </a:rPr>
                        <m:t>P</m:t>
                      </m:r>
                      <m:r>
                        <a:rPr lang="en-US" sz="2000" b="0" i="0" smtClean="0">
                          <a:latin typeface="Cambria Math" panose="02040503050406030204" pitchFamily="18" charset="0"/>
                        </a:rPr>
                        <m:t>2</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MATPH</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GIONG</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TONGDT</m:t>
                      </m:r>
                      <m:r>
                        <a:rPr lang="en-US" sz="2000" b="0" i="0" smtClean="0">
                          <a:latin typeface="Cambria Math" panose="02040503050406030204" pitchFamily="18" charset="0"/>
                        </a:rPr>
                        <m:t>)←</m:t>
                      </m:r>
                      <m:sSub>
                        <m:sSubPr>
                          <m:ctrlPr>
                            <a:rPr lang="en-US" sz="2000" i="1">
                              <a:latin typeface="Cambria Math" panose="02040503050406030204" pitchFamily="18" charset="0"/>
                            </a:rPr>
                          </m:ctrlPr>
                        </m:sSubPr>
                        <m:e/>
                        <m:sub>
                          <m:r>
                            <a:rPr lang="en-US" sz="2000" i="1">
                              <a:latin typeface="Cambria Math" panose="02040503050406030204" pitchFamily="18" charset="0"/>
                            </a:rPr>
                            <m:t>𝑀𝐴𝑇</m:t>
                          </m:r>
                          <m:r>
                            <a:rPr lang="en-US" sz="2000" b="0" i="1" smtClean="0">
                              <a:latin typeface="Cambria Math" panose="02040503050406030204" pitchFamily="18" charset="0"/>
                            </a:rPr>
                            <m:t>𝑃𝐻</m:t>
                          </m:r>
                          <m:r>
                            <a:rPr lang="en-US" sz="2000" b="0" i="1" smtClean="0">
                              <a:latin typeface="Cambria Math" panose="02040503050406030204" pitchFamily="18" charset="0"/>
                            </a:rPr>
                            <m:t>,</m:t>
                          </m:r>
                          <m:r>
                            <a:rPr lang="en-US" sz="2000" b="0" i="1" smtClean="0">
                              <a:latin typeface="Cambria Math" panose="02040503050406030204" pitchFamily="18" charset="0"/>
                            </a:rPr>
                            <m:t>𝐺𝐼𝑂𝑁𝐺</m:t>
                          </m:r>
                        </m:sub>
                      </m:sSub>
                      <m:sSub>
                        <m:sSubPr>
                          <m:ctrlPr>
                            <a:rPr lang="en-US" sz="2000" i="1">
                              <a:solidFill>
                                <a:schemeClr val="tx1"/>
                              </a:solidFill>
                              <a:latin typeface="Cambria Math" panose="02040503050406030204" pitchFamily="18" charset="0"/>
                            </a:rPr>
                          </m:ctrlPr>
                        </m:sSubPr>
                        <m:e>
                          <m:r>
                            <a:rPr lang="vi-VN" sz="2000" i="1">
                              <a:solidFill>
                                <a:schemeClr val="tx1"/>
                              </a:solidFill>
                              <a:latin typeface="Cambria Math" panose="02040503050406030204" pitchFamily="18" charset="0"/>
                            </a:rPr>
                            <m:t>ℑ</m:t>
                          </m:r>
                        </m:e>
                        <m:sub>
                          <m:r>
                            <a:rPr lang="en-US" sz="2000" i="1">
                              <a:solidFill>
                                <a:schemeClr val="tx1"/>
                              </a:solidFill>
                              <a:latin typeface="Cambria Math" panose="02040503050406030204" pitchFamily="18" charset="0"/>
                            </a:rPr>
                            <m:t>𝑆𝑈𝑀</m:t>
                          </m:r>
                          <m:d>
                            <m:dPr>
                              <m:ctrlPr>
                                <a:rPr lang="en-US" sz="2000" i="1">
                                  <a:solidFill>
                                    <a:schemeClr val="tx1"/>
                                  </a:solidFill>
                                  <a:latin typeface="Cambria Math" panose="02040503050406030204" pitchFamily="18" charset="0"/>
                                </a:rPr>
                              </m:ctrlPr>
                            </m:dPr>
                            <m:e>
                              <m:r>
                                <a:rPr lang="en-US" sz="2000" i="1">
                                  <a:solidFill>
                                    <a:schemeClr val="tx1"/>
                                  </a:solidFill>
                                  <a:latin typeface="Cambria Math" panose="02040503050406030204" pitchFamily="18" charset="0"/>
                                </a:rPr>
                                <m:t>𝐷</m:t>
                              </m:r>
                              <m:r>
                                <a:rPr lang="en-US" sz="2000" b="0" i="1" smtClean="0">
                                  <a:solidFill>
                                    <a:schemeClr val="tx1"/>
                                  </a:solidFill>
                                  <a:latin typeface="Cambria Math" panose="02040503050406030204" pitchFamily="18" charset="0"/>
                                </a:rPr>
                                <m:t>𝑇</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𝑇𝑅𝑂𝑁𝐺</m:t>
                              </m:r>
                            </m:e>
                          </m:d>
                        </m:sub>
                      </m:sSub>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𝑃</m:t>
                      </m:r>
                      <m:r>
                        <a:rPr lang="en-US" sz="2000" b="0" i="1" smtClean="0">
                          <a:solidFill>
                            <a:schemeClr val="tx1"/>
                          </a:solidFill>
                          <a:latin typeface="Cambria Math" panose="02040503050406030204" pitchFamily="18" charset="0"/>
                        </a:rPr>
                        <m:t>1</m:t>
                      </m:r>
                      <m:r>
                        <a:rPr lang="en-US" sz="2000" b="0" i="1" smtClean="0">
                          <a:solidFill>
                            <a:schemeClr val="tx1"/>
                          </a:solidFill>
                          <a:latin typeface="Cambria Math" panose="02040503050406030204" pitchFamily="18" charset="0"/>
                        </a:rPr>
                        <m:t>)</m:t>
                      </m:r>
                    </m:oMath>
                  </m:oMathPara>
                </a14:m>
                <a:endParaRPr lang="en-US" sz="2000" i="1" dirty="0"/>
              </a:p>
            </p:txBody>
          </p:sp>
        </mc:Choice>
        <mc:Fallback>
          <p:sp>
            <p:nvSpPr>
              <p:cNvPr id="8" name="TextBox 7"/>
              <p:cNvSpPr txBox="1">
                <a:spLocks noRot="1" noChangeAspect="1" noMove="1" noResize="1" noEditPoints="1" noAdjustHandles="1" noChangeArrowheads="1" noChangeShapeType="1" noTextEdit="1"/>
              </p:cNvSpPr>
              <p:nvPr/>
            </p:nvSpPr>
            <p:spPr>
              <a:xfrm>
                <a:off x="635478" y="4459140"/>
                <a:ext cx="8600476" cy="421590"/>
              </a:xfrm>
              <a:prstGeom prst="rect">
                <a:avLst/>
              </a:prstGeom>
              <a:blipFill rotWithShape="1">
                <a:blip r:embed="rId3"/>
                <a:stretch>
                  <a:fillRect l="-6" t="-40" r="6" b="28"/>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9" name="TextBox 8"/>
              <p:cNvSpPr txBox="1"/>
              <p:nvPr/>
            </p:nvSpPr>
            <p:spPr>
              <a:xfrm>
                <a:off x="635478" y="4978629"/>
                <a:ext cx="8832985" cy="400110"/>
              </a:xfrm>
              <a:prstGeom prst="rect">
                <a:avLst/>
              </a:prstGeom>
              <a:noFill/>
            </p:spPr>
            <p:txBody>
              <a:bodyPr wrap="square">
                <a:spAutoFit/>
              </a:bodyPr>
              <a:lstStyle/>
              <a:p>
                <a14:m>
                  <m:oMathPara xmlns:m="http://schemas.openxmlformats.org/officeDocument/2006/math">
                    <m:oMathParaPr>
                      <m:jc m:val="left"/>
                    </m:oMathParaPr>
                    <m:oMath xmlns:m="http://schemas.openxmlformats.org/officeDocument/2006/math">
                      <m:r>
                        <m:rPr>
                          <m:sty m:val="p"/>
                        </m:rPr>
                        <a:rPr lang="en-US" sz="2000" smtClean="0">
                          <a:latin typeface="Cambria Math" panose="02040503050406030204" pitchFamily="18" charset="0"/>
                        </a:rPr>
                        <m:t>P</m:t>
                      </m:r>
                      <m:r>
                        <a:rPr lang="en-US" sz="2000" b="0" i="0" smtClean="0">
                          <a:latin typeface="Cambria Math" panose="02040503050406030204" pitchFamily="18" charset="0"/>
                        </a:rPr>
                        <m:t>3</m:t>
                      </m:r>
                      <m:r>
                        <a:rPr lang="en-US" sz="2000" i="0">
                          <a:latin typeface="Cambria Math" panose="02040503050406030204" pitchFamily="18" charset="0"/>
                        </a:rPr>
                        <m:t>←</m:t>
                      </m:r>
                      <m:sSub>
                        <m:sSubPr>
                          <m:ctrlPr>
                            <a:rPr lang="en-US" sz="2000" i="1" smtClean="0">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𝜎</m:t>
                          </m:r>
                        </m:e>
                        <m:sub>
                          <m:r>
                            <a:rPr lang="en-US" sz="2000" b="0" i="1" smtClean="0">
                              <a:latin typeface="Cambria Math" panose="02040503050406030204" pitchFamily="18" charset="0"/>
                              <a:ea typeface="Cambria Math" panose="02040503050406030204" pitchFamily="18" charset="0"/>
                            </a:rPr>
                            <m:t>𝑇𝑂𝑁𝐺𝐷𝑇</m:t>
                          </m:r>
                          <m:r>
                            <a:rPr lang="en-US" sz="2000" b="0" i="1" smtClean="0">
                              <a:latin typeface="Cambria Math" panose="02040503050406030204" pitchFamily="18" charset="0"/>
                              <a:ea typeface="Cambria Math" panose="02040503050406030204" pitchFamily="18" charset="0"/>
                            </a:rPr>
                            <m:t>&gt;</m:t>
                          </m:r>
                          <m:r>
                            <a:rPr lang="en-US" sz="2000" b="0" i="1" smtClean="0">
                              <a:latin typeface="Cambria Math" panose="02040503050406030204" pitchFamily="18" charset="0"/>
                              <a:ea typeface="Cambria Math" panose="02040503050406030204" pitchFamily="18" charset="0"/>
                            </a:rPr>
                            <m:t>20</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𝑃</m:t>
                      </m:r>
                      <m:r>
                        <a:rPr lang="en-US" sz="2000" b="0" i="1" smtClean="0">
                          <a:latin typeface="Cambria Math" panose="02040503050406030204" pitchFamily="18" charset="0"/>
                          <a:ea typeface="Cambria Math" panose="02040503050406030204" pitchFamily="18" charset="0"/>
                        </a:rPr>
                        <m:t>2</m:t>
                      </m:r>
                      <m:r>
                        <a:rPr lang="en-US" sz="2000" b="0" i="1" smtClean="0">
                          <a:latin typeface="Cambria Math" panose="02040503050406030204" pitchFamily="18" charset="0"/>
                          <a:ea typeface="Cambria Math" panose="02040503050406030204" pitchFamily="18" charset="0"/>
                        </a:rPr>
                        <m:t>)</m:t>
                      </m:r>
                    </m:oMath>
                  </m:oMathPara>
                </a14:m>
                <a:endParaRPr lang="en-US" sz="2000" i="1" dirty="0"/>
              </a:p>
            </p:txBody>
          </p:sp>
        </mc:Choice>
        <mc:Fallback>
          <p:sp>
            <p:nvSpPr>
              <p:cNvPr id="9" name="TextBox 8"/>
              <p:cNvSpPr txBox="1">
                <a:spLocks noRot="1" noChangeAspect="1" noMove="1" noResize="1" noEditPoints="1" noAdjustHandles="1" noChangeArrowheads="1" noChangeShapeType="1" noTextEdit="1"/>
              </p:cNvSpPr>
              <p:nvPr/>
            </p:nvSpPr>
            <p:spPr>
              <a:xfrm>
                <a:off x="635478" y="4978629"/>
                <a:ext cx="8832985" cy="400110"/>
              </a:xfrm>
              <a:prstGeom prst="rect">
                <a:avLst/>
              </a:prstGeom>
              <a:blipFill rotWithShape="1">
                <a:blip r:embed="rId4"/>
                <a:stretch>
                  <a:fillRect l="-5" t="-57" r="7" b="72"/>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635478" y="6002753"/>
                <a:ext cx="8832985" cy="400110"/>
              </a:xfrm>
              <a:prstGeom prst="rect">
                <a:avLst/>
              </a:prstGeom>
              <a:noFill/>
            </p:spPr>
            <p:txBody>
              <a:bodyPr wrap="square">
                <a:spAutoFit/>
              </a:bodyPr>
              <a:lstStyle/>
              <a:p>
                <a14:m>
                  <m:oMathPara xmlns:m="http://schemas.openxmlformats.org/officeDocument/2006/math">
                    <m:oMathParaPr>
                      <m:jc m:val="left"/>
                    </m:oMathParaPr>
                    <m:oMath xmlns:m="http://schemas.openxmlformats.org/officeDocument/2006/math">
                      <m:r>
                        <m:rPr>
                          <m:sty m:val="p"/>
                        </m:rPr>
                        <a:rPr lang="en-US" sz="2000" smtClean="0">
                          <a:latin typeface="Cambria Math" panose="02040503050406030204" pitchFamily="18" charset="0"/>
                        </a:rPr>
                        <m:t>K</m:t>
                      </m:r>
                      <m:r>
                        <m:rPr>
                          <m:sty m:val="p"/>
                        </m:rPr>
                        <a:rPr lang="en-US" sz="2000" b="0" i="0" smtClean="0">
                          <a:latin typeface="Cambria Math" panose="02040503050406030204" pitchFamily="18" charset="0"/>
                        </a:rPr>
                        <m:t>Q</m:t>
                      </m:r>
                      <m:r>
                        <a:rPr lang="en-US" sz="2000" i="0">
                          <a:latin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𝜋</m:t>
                          </m:r>
                        </m:e>
                        <m:sub>
                          <m:r>
                            <a:rPr lang="en-US" sz="2000" b="0" i="1" smtClean="0">
                              <a:latin typeface="Cambria Math" panose="02040503050406030204" pitchFamily="18" charset="0"/>
                              <a:ea typeface="Cambria Math" panose="02040503050406030204" pitchFamily="18" charset="0"/>
                            </a:rPr>
                            <m:t>𝑀𝐴𝑇𝑃𝐻</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𝜎</m:t>
                          </m:r>
                        </m:e>
                        <m:sub>
                          <m:r>
                            <a:rPr lang="en-US" sz="2000" b="0" i="1" smtClean="0">
                              <a:latin typeface="Cambria Math" panose="02040503050406030204" pitchFamily="18" charset="0"/>
                              <a:ea typeface="Cambria Math" panose="02040503050406030204" pitchFamily="18" charset="0"/>
                            </a:rPr>
                            <m:t>𝑆𝑂𝐺𝐼𝑂𝑁𝐺</m:t>
                          </m:r>
                          <m:r>
                            <a:rPr lang="en-US" sz="2000" b="0" i="1" smtClean="0">
                              <a:latin typeface="Cambria Math" panose="02040503050406030204" pitchFamily="18" charset="0"/>
                              <a:ea typeface="Cambria Math" panose="02040503050406030204" pitchFamily="18" charset="0"/>
                            </a:rPr>
                            <m:t>&gt;</m:t>
                          </m:r>
                          <m:r>
                            <a:rPr lang="en-US" sz="2000" b="0" i="1" smtClean="0">
                              <a:latin typeface="Cambria Math" panose="02040503050406030204" pitchFamily="18" charset="0"/>
                              <a:ea typeface="Cambria Math" panose="02040503050406030204" pitchFamily="18" charset="0"/>
                            </a:rPr>
                            <m:t>5</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𝑃</m:t>
                      </m:r>
                      <m:r>
                        <a:rPr lang="en-US" sz="2000" b="0" i="1" smtClean="0">
                          <a:latin typeface="Cambria Math" panose="02040503050406030204" pitchFamily="18" charset="0"/>
                          <a:ea typeface="Cambria Math" panose="02040503050406030204" pitchFamily="18" charset="0"/>
                        </a:rPr>
                        <m:t>4</m:t>
                      </m:r>
                      <m:r>
                        <a:rPr lang="en-US" sz="2000" b="0" i="1" smtClean="0">
                          <a:latin typeface="Cambria Math" panose="02040503050406030204" pitchFamily="18" charset="0"/>
                          <a:ea typeface="Cambria Math" panose="02040503050406030204" pitchFamily="18" charset="0"/>
                        </a:rPr>
                        <m:t>))</m:t>
                      </m:r>
                    </m:oMath>
                  </m:oMathPara>
                </a14:m>
                <a:endParaRPr lang="en-US" sz="2000" i="1" dirty="0"/>
              </a:p>
            </p:txBody>
          </p:sp>
        </mc:Choice>
        <mc:Fallback>
          <p:sp>
            <p:nvSpPr>
              <p:cNvPr id="10" name="TextBox 9"/>
              <p:cNvSpPr txBox="1">
                <a:spLocks noRot="1" noChangeAspect="1" noMove="1" noResize="1" noEditPoints="1" noAdjustHandles="1" noChangeArrowheads="1" noChangeShapeType="1" noTextEdit="1"/>
              </p:cNvSpPr>
              <p:nvPr/>
            </p:nvSpPr>
            <p:spPr>
              <a:xfrm>
                <a:off x="635478" y="6002753"/>
                <a:ext cx="8832985" cy="400110"/>
              </a:xfrm>
              <a:prstGeom prst="rect">
                <a:avLst/>
              </a:prstGeom>
              <a:blipFill rotWithShape="1">
                <a:blip r:embed="rId5"/>
                <a:stretch>
                  <a:fillRect l="-5" t="-24" r="7" b="39"/>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12" name="TextBox 11"/>
              <p:cNvSpPr txBox="1"/>
              <p:nvPr/>
            </p:nvSpPr>
            <p:spPr>
              <a:xfrm>
                <a:off x="635478" y="5479951"/>
                <a:ext cx="6683008" cy="421590"/>
              </a:xfrm>
              <a:prstGeom prst="rect">
                <a:avLst/>
              </a:prstGeom>
              <a:noFill/>
            </p:spPr>
            <p:txBody>
              <a:bodyPr wrap="square">
                <a:spAutoFit/>
              </a:bodyPr>
              <a:lstStyle/>
              <a:p>
                <a14:m>
                  <m:oMathPara xmlns:m="http://schemas.openxmlformats.org/officeDocument/2006/math">
                    <m:oMathParaPr>
                      <m:jc m:val="left"/>
                    </m:oMathParaPr>
                    <m:oMath xmlns:m="http://schemas.openxmlformats.org/officeDocument/2006/math">
                      <m:r>
                        <m:rPr>
                          <m:sty m:val="p"/>
                        </m:rPr>
                        <a:rPr lang="en-US" sz="2000" smtClean="0">
                          <a:latin typeface="Cambria Math" panose="02040503050406030204" pitchFamily="18" charset="0"/>
                        </a:rPr>
                        <m:t>P</m:t>
                      </m:r>
                      <m:r>
                        <a:rPr lang="en-US" sz="2000" b="0" i="0" smtClean="0">
                          <a:latin typeface="Cambria Math" panose="02040503050406030204" pitchFamily="18" charset="0"/>
                        </a:rPr>
                        <m:t>4</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MATPH</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SOGIONG</m:t>
                      </m:r>
                      <m:r>
                        <a:rPr lang="en-US" sz="2000" b="0" i="0" smtClean="0">
                          <a:latin typeface="Cambria Math" panose="02040503050406030204" pitchFamily="18" charset="0"/>
                        </a:rPr>
                        <m:t>)←</m:t>
                      </m:r>
                      <m:sSub>
                        <m:sSubPr>
                          <m:ctrlPr>
                            <a:rPr lang="en-US" sz="2000" i="1">
                              <a:latin typeface="Cambria Math" panose="02040503050406030204" pitchFamily="18" charset="0"/>
                            </a:rPr>
                          </m:ctrlPr>
                        </m:sSubPr>
                        <m:e/>
                        <m:sub>
                          <m:r>
                            <a:rPr lang="en-US" sz="2000" i="1">
                              <a:latin typeface="Cambria Math" panose="02040503050406030204" pitchFamily="18" charset="0"/>
                            </a:rPr>
                            <m:t>𝑀𝐴𝑇</m:t>
                          </m:r>
                          <m:r>
                            <a:rPr lang="en-US" sz="2000" b="0" i="1" smtClean="0">
                              <a:latin typeface="Cambria Math" panose="02040503050406030204" pitchFamily="18" charset="0"/>
                            </a:rPr>
                            <m:t>𝑃𝐻</m:t>
                          </m:r>
                        </m:sub>
                      </m:sSub>
                      <m:sSub>
                        <m:sSubPr>
                          <m:ctrlPr>
                            <a:rPr lang="en-US" sz="2000" i="1">
                              <a:solidFill>
                                <a:schemeClr val="tx1"/>
                              </a:solidFill>
                              <a:latin typeface="Cambria Math" panose="02040503050406030204" pitchFamily="18" charset="0"/>
                            </a:rPr>
                          </m:ctrlPr>
                        </m:sSubPr>
                        <m:e>
                          <m:r>
                            <a:rPr lang="vi-VN" sz="2000" i="1">
                              <a:solidFill>
                                <a:schemeClr val="tx1"/>
                              </a:solidFill>
                              <a:latin typeface="Cambria Math" panose="02040503050406030204" pitchFamily="18" charset="0"/>
                            </a:rPr>
                            <m:t>ℑ</m:t>
                          </m:r>
                        </m:e>
                        <m:sub>
                          <m:r>
                            <a:rPr lang="en-US" sz="2000" b="0" i="1" smtClean="0">
                              <a:solidFill>
                                <a:schemeClr val="tx1"/>
                              </a:solidFill>
                              <a:latin typeface="Cambria Math" panose="02040503050406030204" pitchFamily="18" charset="0"/>
                            </a:rPr>
                            <m:t>𝐶𝑂𝑈𝑁𝑇</m:t>
                          </m:r>
                          <m:d>
                            <m:dPr>
                              <m:ctrlPr>
                                <a:rPr lang="en-US" sz="2000" i="1">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𝐺𝐼𝑂𝑁𝐺</m:t>
                              </m:r>
                            </m:e>
                          </m:d>
                        </m:sub>
                      </m:sSub>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𝑃</m:t>
                      </m:r>
                      <m:r>
                        <a:rPr lang="en-US" sz="2000" b="0" i="1" smtClean="0">
                          <a:solidFill>
                            <a:schemeClr val="tx1"/>
                          </a:solidFill>
                          <a:latin typeface="Cambria Math" panose="02040503050406030204" pitchFamily="18" charset="0"/>
                        </a:rPr>
                        <m:t>3</m:t>
                      </m:r>
                      <m:r>
                        <a:rPr lang="en-US" sz="2000" b="0" i="1" smtClean="0">
                          <a:solidFill>
                            <a:schemeClr val="tx1"/>
                          </a:solidFill>
                          <a:latin typeface="Cambria Math" panose="02040503050406030204" pitchFamily="18" charset="0"/>
                        </a:rPr>
                        <m:t>)</m:t>
                      </m:r>
                    </m:oMath>
                  </m:oMathPara>
                </a14:m>
                <a:endParaRPr lang="en-US" sz="2000" i="1" dirty="0"/>
              </a:p>
            </p:txBody>
          </p:sp>
        </mc:Choice>
        <mc:Fallback>
          <p:sp>
            <p:nvSpPr>
              <p:cNvPr id="12" name="TextBox 11"/>
              <p:cNvSpPr txBox="1">
                <a:spLocks noRot="1" noChangeAspect="1" noMove="1" noResize="1" noEditPoints="1" noAdjustHandles="1" noChangeArrowheads="1" noChangeShapeType="1" noTextEdit="1"/>
              </p:cNvSpPr>
              <p:nvPr/>
            </p:nvSpPr>
            <p:spPr>
              <a:xfrm>
                <a:off x="635478" y="5479951"/>
                <a:ext cx="6683008" cy="421590"/>
              </a:xfrm>
              <a:prstGeom prst="rect">
                <a:avLst/>
              </a:prstGeom>
              <a:blipFill rotWithShape="1">
                <a:blip r:embed="rId6"/>
                <a:stretch>
                  <a:fillRect l="-7" t="-127" r="2" b="115"/>
                </a:stretch>
              </a:blipFill>
            </p:spPr>
            <p:txBody>
              <a:bodyPr/>
              <a:lstStyle/>
              <a:p>
                <a:r>
                  <a:rPr lang="en-US" altLang="en-US">
                    <a:noFill/>
                  </a:rPr>
                  <a:t> </a:t>
                </a:r>
              </a:p>
            </p:txBody>
          </p:sp>
        </mc:Fallback>
      </mc:AlternateContent>
      <p:sp>
        <p:nvSpPr>
          <p:cNvPr id="2" name="TextBox 1"/>
          <p:cNvSpPr txBox="1"/>
          <p:nvPr/>
        </p:nvSpPr>
        <p:spPr>
          <a:xfrm>
            <a:off x="664977" y="1155940"/>
            <a:ext cx="9167282" cy="1938992"/>
          </a:xfrm>
          <a:prstGeom prst="rect">
            <a:avLst/>
          </a:prstGeom>
          <a:noFill/>
          <a:ln w="19050">
            <a:solidFill>
              <a:srgbClr val="00B0F0"/>
            </a:solidFill>
          </a:ln>
        </p:spPr>
        <p:txBody>
          <a:bodyPr wrap="square">
            <a:spAutoFit/>
          </a:bodyPr>
          <a:lstStyle/>
          <a:p>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BÀI TẬP 7:</a:t>
            </a:r>
            <a:r>
              <a:rPr lang="en-US" sz="2000" dirty="0">
                <a:latin typeface="Segoe UI" panose="020B0502040204020203" pitchFamily="34" charset="0"/>
                <a:cs typeface="Segoe UI" panose="020B0502040204020203" pitchFamily="34" charset="0"/>
              </a:rPr>
              <a:t> </a:t>
            </a:r>
            <a:r>
              <a:rPr lang="vi-VN"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Cho lược đồ cơ sở dữ liệu quan hệ “</a:t>
            </a:r>
            <a:r>
              <a:rPr lang="en-US" sz="2000" b="1" dirty="0" err="1">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Quản</a:t>
            </a:r>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en-US" sz="2000" b="1" dirty="0" err="1">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lý</a:t>
            </a:r>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en-US" sz="2000" b="1" dirty="0" err="1">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cây</a:t>
            </a:r>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en-US" sz="2000" b="1" dirty="0" err="1">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trồng</a:t>
            </a:r>
            <a:r>
              <a:rPr lang="vi-VN"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en-US" sz="2000" b="1" dirty="0" err="1">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như</a:t>
            </a:r>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vi-VN"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sau: </a:t>
            </a:r>
            <a:endParaRPr lang="en-US" sz="2000" b="1" dirty="0">
              <a:latin typeface="Segoe UI" panose="020B0502040204020203" pitchFamily="34" charset="0"/>
              <a:cs typeface="Segoe UI" panose="020B0502040204020203" pitchFamily="34" charset="0"/>
            </a:endParaRPr>
          </a:p>
          <a:p>
            <a:r>
              <a:rPr lang="vi-VN" sz="2000" b="1" dirty="0">
                <a:latin typeface="Segoe UI" panose="020B0502040204020203" pitchFamily="34" charset="0"/>
                <a:cs typeface="Segoe UI" panose="020B0502040204020203" pitchFamily="34" charset="0"/>
              </a:rPr>
              <a:t>LOAICAY (</a:t>
            </a:r>
            <a:r>
              <a:rPr lang="vi-VN" sz="2000" b="1" u="sng" dirty="0">
                <a:latin typeface="Segoe UI" panose="020B0502040204020203" pitchFamily="34" charset="0"/>
                <a:cs typeface="Segoe UI" panose="020B0502040204020203" pitchFamily="34" charset="0"/>
              </a:rPr>
              <a:t>MALOAI</a:t>
            </a:r>
            <a:r>
              <a:rPr lang="vi-VN" sz="2000" b="1" dirty="0">
                <a:latin typeface="Segoe UI" panose="020B0502040204020203" pitchFamily="34" charset="0"/>
                <a:cs typeface="Segoe UI" panose="020B0502040204020203" pitchFamily="34" charset="0"/>
              </a:rPr>
              <a:t>, TENLOAI) </a:t>
            </a:r>
            <a:endParaRPr lang="en-US" sz="2000" dirty="0">
              <a:latin typeface="Segoe UI" panose="020B0502040204020203" pitchFamily="34" charset="0"/>
              <a:cs typeface="Segoe UI" panose="020B0502040204020203" pitchFamily="34" charset="0"/>
            </a:endParaRPr>
          </a:p>
          <a:p>
            <a:r>
              <a:rPr lang="vi-VN" sz="2000" b="1" dirty="0">
                <a:latin typeface="Segoe UI" panose="020B0502040204020203" pitchFamily="34" charset="0"/>
                <a:cs typeface="Segoe UI" panose="020B0502040204020203" pitchFamily="34" charset="0"/>
              </a:rPr>
              <a:t>CAY (</a:t>
            </a:r>
            <a:r>
              <a:rPr lang="vi-VN" sz="2000" b="1" u="sng" dirty="0">
                <a:latin typeface="Segoe UI" panose="020B0502040204020203" pitchFamily="34" charset="0"/>
                <a:cs typeface="Segoe UI" panose="020B0502040204020203" pitchFamily="34" charset="0"/>
              </a:rPr>
              <a:t>MACAY</a:t>
            </a:r>
            <a:r>
              <a:rPr lang="vi-VN" sz="2000" b="1" dirty="0">
                <a:latin typeface="Segoe UI" panose="020B0502040204020203" pitchFamily="34" charset="0"/>
                <a:cs typeface="Segoe UI" panose="020B0502040204020203" pitchFamily="34" charset="0"/>
              </a:rPr>
              <a:t>, GIONG, TENCAY, XUATXU, MALOAI)</a:t>
            </a:r>
            <a:r>
              <a:rPr lang="vi-VN" sz="2000" dirty="0">
                <a:latin typeface="Segoe UI" panose="020B0502040204020203" pitchFamily="34" charset="0"/>
                <a:cs typeface="Segoe UI" panose="020B0502040204020203" pitchFamily="34" charset="0"/>
              </a:rPr>
              <a:t> </a:t>
            </a:r>
            <a:endParaRPr lang="en-US" sz="2000" dirty="0">
              <a:latin typeface="Segoe UI" panose="020B0502040204020203" pitchFamily="34" charset="0"/>
              <a:cs typeface="Segoe UI" panose="020B0502040204020203" pitchFamily="34" charset="0"/>
            </a:endParaRPr>
          </a:p>
          <a:p>
            <a:r>
              <a:rPr lang="vi-VN" sz="2000" b="1" dirty="0">
                <a:latin typeface="Segoe UI" panose="020B0502040204020203" pitchFamily="34" charset="0"/>
                <a:cs typeface="Segoe UI" panose="020B0502040204020203" pitchFamily="34" charset="0"/>
              </a:rPr>
              <a:t>TINH (</a:t>
            </a:r>
            <a:r>
              <a:rPr lang="vi-VN" sz="2000" b="1" u="sng" dirty="0">
                <a:latin typeface="Segoe UI" panose="020B0502040204020203" pitchFamily="34" charset="0"/>
                <a:cs typeface="Segoe UI" panose="020B0502040204020203" pitchFamily="34" charset="0"/>
              </a:rPr>
              <a:t>MATINH</a:t>
            </a:r>
            <a:r>
              <a:rPr lang="vi-VN" sz="2000" b="1" dirty="0">
                <a:latin typeface="Segoe UI" panose="020B0502040204020203" pitchFamily="34" charset="0"/>
                <a:cs typeface="Segoe UI" panose="020B0502040204020203" pitchFamily="34" charset="0"/>
              </a:rPr>
              <a:t>, TENTINH, MIEN) </a:t>
            </a:r>
            <a:endParaRPr lang="en-US" sz="2000" dirty="0">
              <a:latin typeface="Segoe UI" panose="020B0502040204020203" pitchFamily="34" charset="0"/>
              <a:cs typeface="Segoe UI" panose="020B0502040204020203" pitchFamily="34" charset="0"/>
            </a:endParaRPr>
          </a:p>
          <a:p>
            <a:r>
              <a:rPr lang="vi-VN" sz="2000" b="1" dirty="0">
                <a:latin typeface="Segoe UI" panose="020B0502040204020203" pitchFamily="34" charset="0"/>
                <a:cs typeface="Segoe UI" panose="020B0502040204020203" pitchFamily="34" charset="0"/>
              </a:rPr>
              <a:t>TP_H (</a:t>
            </a:r>
            <a:r>
              <a:rPr lang="vi-VN" sz="2000" b="1" u="sng" dirty="0">
                <a:latin typeface="Segoe UI" panose="020B0502040204020203" pitchFamily="34" charset="0"/>
                <a:cs typeface="Segoe UI" panose="020B0502040204020203" pitchFamily="34" charset="0"/>
              </a:rPr>
              <a:t>MATPH</a:t>
            </a:r>
            <a:r>
              <a:rPr lang="vi-VN" sz="2000" b="1" dirty="0">
                <a:latin typeface="Segoe UI" panose="020B0502040204020203" pitchFamily="34" charset="0"/>
                <a:cs typeface="Segoe UI" panose="020B0502040204020203" pitchFamily="34" charset="0"/>
              </a:rPr>
              <a:t>, TENTPH, DIENTICH, MATINH) </a:t>
            </a:r>
            <a:endParaRPr lang="en-US" sz="2000" dirty="0">
              <a:latin typeface="Segoe UI" panose="020B0502040204020203" pitchFamily="34" charset="0"/>
              <a:cs typeface="Segoe UI" panose="020B0502040204020203" pitchFamily="34" charset="0"/>
            </a:endParaRPr>
          </a:p>
          <a:p>
            <a:r>
              <a:rPr lang="vi-VN" sz="2000" b="1" dirty="0">
                <a:latin typeface="Segoe UI" panose="020B0502040204020203" pitchFamily="34" charset="0"/>
                <a:cs typeface="Segoe UI" panose="020B0502040204020203" pitchFamily="34" charset="0"/>
              </a:rPr>
              <a:t>CAY_TPH (</a:t>
            </a:r>
            <a:r>
              <a:rPr lang="vi-VN" sz="2000" b="1" u="sng" dirty="0">
                <a:latin typeface="Segoe UI" panose="020B0502040204020203" pitchFamily="34" charset="0"/>
                <a:cs typeface="Segoe UI" panose="020B0502040204020203" pitchFamily="34" charset="0"/>
              </a:rPr>
              <a:t>MATPH</a:t>
            </a:r>
            <a:r>
              <a:rPr lang="vi-VN" sz="2000" b="1" dirty="0">
                <a:latin typeface="Segoe UI" panose="020B0502040204020203" pitchFamily="34" charset="0"/>
                <a:cs typeface="Segoe UI" panose="020B0502040204020203" pitchFamily="34" charset="0"/>
              </a:rPr>
              <a:t>, MACAY, GIONG, NAM, DT_TRONG) </a:t>
            </a:r>
            <a:endParaRPr lang="en-US" sz="2000" b="1" dirty="0">
              <a:latin typeface="Segoe UI" panose="020B0502040204020203" pitchFamily="34" charset="0"/>
              <a:cs typeface="Segoe UI" panose="020B0502040204020203"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anim calcmode="lin" valueType="num">
                                      <p:cBhvr>
                                        <p:cTn id="15" dur="500" fill="hold"/>
                                        <p:tgtEl>
                                          <p:spTgt spid="8"/>
                                        </p:tgtEl>
                                        <p:attrNameLst>
                                          <p:attrName>ppt_x</p:attrName>
                                        </p:attrNameLst>
                                      </p:cBhvr>
                                      <p:tavLst>
                                        <p:tav tm="0">
                                          <p:val>
                                            <p:strVal val="#ppt_x"/>
                                          </p:val>
                                        </p:tav>
                                        <p:tav tm="100000">
                                          <p:val>
                                            <p:strVal val="#ppt_x"/>
                                          </p:val>
                                        </p:tav>
                                      </p:tavLst>
                                    </p:anim>
                                    <p:anim calcmode="lin" valueType="num">
                                      <p:cBhvr>
                                        <p:cTn id="16" dur="5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anim calcmode="lin" valueType="num">
                                      <p:cBhvr>
                                        <p:cTn id="22" dur="500" fill="hold"/>
                                        <p:tgtEl>
                                          <p:spTgt spid="9"/>
                                        </p:tgtEl>
                                        <p:attrNameLst>
                                          <p:attrName>ppt_x</p:attrName>
                                        </p:attrNameLst>
                                      </p:cBhvr>
                                      <p:tavLst>
                                        <p:tav tm="0">
                                          <p:val>
                                            <p:strVal val="#ppt_x"/>
                                          </p:val>
                                        </p:tav>
                                        <p:tav tm="100000">
                                          <p:val>
                                            <p:strVal val="#ppt_x"/>
                                          </p:val>
                                        </p:tav>
                                      </p:tavLst>
                                    </p:anim>
                                    <p:anim calcmode="lin" valueType="num">
                                      <p:cBhvr>
                                        <p:cTn id="23" dur="5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anim calcmode="lin" valueType="num">
                                      <p:cBhvr>
                                        <p:cTn id="29" dur="500" fill="hold"/>
                                        <p:tgtEl>
                                          <p:spTgt spid="12"/>
                                        </p:tgtEl>
                                        <p:attrNameLst>
                                          <p:attrName>ppt_x</p:attrName>
                                        </p:attrNameLst>
                                      </p:cBhvr>
                                      <p:tavLst>
                                        <p:tav tm="0">
                                          <p:val>
                                            <p:strVal val="#ppt_x"/>
                                          </p:val>
                                        </p:tav>
                                        <p:tav tm="100000">
                                          <p:val>
                                            <p:strVal val="#ppt_x"/>
                                          </p:val>
                                        </p:tav>
                                      </p:tavLst>
                                    </p:anim>
                                    <p:anim calcmode="lin" valueType="num">
                                      <p:cBhvr>
                                        <p:cTn id="30" dur="5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anim calcmode="lin" valueType="num">
                                      <p:cBhvr>
                                        <p:cTn id="36" dur="500" fill="hold"/>
                                        <p:tgtEl>
                                          <p:spTgt spid="10"/>
                                        </p:tgtEl>
                                        <p:attrNameLst>
                                          <p:attrName>ppt_x</p:attrName>
                                        </p:attrNameLst>
                                      </p:cBhvr>
                                      <p:tavLst>
                                        <p:tav tm="0">
                                          <p:val>
                                            <p:strVal val="#ppt_x"/>
                                          </p:val>
                                        </p:tav>
                                        <p:tav tm="100000">
                                          <p:val>
                                            <p:strVal val="#ppt_x"/>
                                          </p:val>
                                        </p:tav>
                                      </p:tavLst>
                                    </p:anim>
                                    <p:anim calcmode="lin" valueType="num">
                                      <p:cBhvr>
                                        <p:cTn id="37" dur="5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3"/>
          <p:cNvSpPr txBox="1">
            <a:spLocks noGrp="1"/>
          </p:cNvSpPr>
          <p:nvPr>
            <p:ph type="title"/>
          </p:nvPr>
        </p:nvSpPr>
        <p:spPr>
          <a:xfrm>
            <a:off x="635479" y="330621"/>
            <a:ext cx="10921042" cy="82531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1238F"/>
              </a:buClr>
              <a:buSzPts val="4000"/>
              <a:buFont typeface="Quattrocento Sans" panose="020B0502050000020003"/>
              <a:buNone/>
            </a:pP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Vẽ</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ERD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đơn</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giản</a:t>
            </a:r>
            <a:endParaRPr dirty="0">
              <a:latin typeface="Segoe UI" panose="020B0502040204020203" pitchFamily="34" charset="0"/>
              <a:cs typeface="Segoe UI" panose="020B0502040204020203" pitchFamily="34" charset="0"/>
            </a:endParaRPr>
          </a:p>
        </p:txBody>
      </p:sp>
      <p:sp>
        <p:nvSpPr>
          <p:cNvPr id="123" name="Google Shape;123;p3"/>
          <p:cNvSpPr txBox="1">
            <a:spLocks noGrp="1"/>
          </p:cNvSpPr>
          <p:nvPr>
            <p:ph type="sldNum" idx="12"/>
          </p:nvPr>
        </p:nvSpPr>
        <p:spPr>
          <a:xfrm>
            <a:off x="4724400" y="6527379"/>
            <a:ext cx="2743200" cy="330621"/>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vi-VN" sz="1600" b="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fld>
            <a:endParaRPr sz="16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endParaRPr>
          </a:p>
        </p:txBody>
      </p:sp>
      <p:pic>
        <p:nvPicPr>
          <p:cNvPr id="124" name="Google Shape;124;p3"/>
          <p:cNvPicPr preferRelativeResize="0"/>
          <p:nvPr/>
        </p:nvPicPr>
        <p:blipFill rotWithShape="1">
          <a:blip r:embed="rId1"/>
          <a:srcRect/>
          <a:stretch>
            <a:fillRect/>
          </a:stretch>
        </p:blipFill>
        <p:spPr>
          <a:xfrm>
            <a:off x="9911750" y="4651893"/>
            <a:ext cx="1900257" cy="1869558"/>
          </a:xfrm>
          <a:prstGeom prst="rect">
            <a:avLst/>
          </a:prstGeom>
          <a:noFill/>
          <a:ln>
            <a:noFill/>
          </a:ln>
        </p:spPr>
      </p:pic>
      <p:sp>
        <p:nvSpPr>
          <p:cNvPr id="125" name="Google Shape;125;p3"/>
          <p:cNvSpPr txBox="1"/>
          <p:nvPr/>
        </p:nvSpPr>
        <p:spPr>
          <a:xfrm>
            <a:off x="635479" y="1087114"/>
            <a:ext cx="10921042" cy="5234726"/>
          </a:xfrm>
          <a:prstGeom prst="rect">
            <a:avLst/>
          </a:prstGeom>
          <a:noFill/>
          <a:ln>
            <a:noFill/>
          </a:ln>
        </p:spPr>
        <p:txBody>
          <a:bodyPr spcFirstLastPara="1" wrap="square" lIns="91425" tIns="45700" rIns="91425" bIns="45700" anchor="t" anchorCtr="0">
            <a:spAutoFit/>
          </a:bodyPr>
          <a:lstStyle/>
          <a:p>
            <a:pPr marL="12065" marR="5080" algn="just">
              <a:lnSpc>
                <a:spcPct val="100000"/>
              </a:lnSpc>
              <a:spcBef>
                <a:spcPts val="105"/>
              </a:spcBef>
              <a:spcAft>
                <a:spcPts val="600"/>
              </a:spcAft>
              <a:tabLst>
                <a:tab pos="469265" algn="l"/>
                <a:tab pos="469900" algn="l"/>
              </a:tabLst>
            </a:pPr>
            <a:r>
              <a:rPr lang="en-US" sz="2400" b="1" dirty="0" err="1">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Bài</a:t>
            </a:r>
            <a:r>
              <a:rPr lang="en-US" sz="24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en-US" sz="2400" b="1" dirty="0" err="1">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tập</a:t>
            </a:r>
            <a:r>
              <a:rPr lang="vi-VN" sz="24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1: </a:t>
            </a:r>
            <a:r>
              <a:rPr lang="vi-VN" sz="2200" dirty="0">
                <a:latin typeface="Segoe UI" panose="020B0502040204020203" pitchFamily="34" charset="0"/>
                <a:cs typeface="Segoe UI" panose="020B0502040204020203" pitchFamily="34" charset="0"/>
              </a:rPr>
              <a:t>Một cuộc thi tài năng ở địa phương có mô tả như sau: </a:t>
            </a:r>
            <a:endParaRPr lang="en-US" sz="2200" dirty="0">
              <a:latin typeface="Segoe UI" panose="020B0502040204020203" pitchFamily="34" charset="0"/>
              <a:cs typeface="Segoe UI" panose="020B0502040204020203" pitchFamily="34" charset="0"/>
            </a:endParaRPr>
          </a:p>
          <a:p>
            <a:pPr marL="12065" marR="5080" algn="just">
              <a:lnSpc>
                <a:spcPct val="100000"/>
              </a:lnSpc>
              <a:spcBef>
                <a:spcPts val="105"/>
              </a:spcBef>
              <a:spcAft>
                <a:spcPts val="600"/>
              </a:spcAft>
              <a:tabLst>
                <a:tab pos="469265" algn="l"/>
                <a:tab pos="469900" algn="l"/>
              </a:tabLst>
            </a:pPr>
            <a:r>
              <a:rPr lang="vi-VN" sz="2200" dirty="0">
                <a:latin typeface="Segoe UI" panose="020B0502040204020203" pitchFamily="34" charset="0"/>
                <a:cs typeface="Segoe UI" panose="020B0502040204020203" pitchFamily="34" charset="0"/>
              </a:rPr>
              <a:t>Cuộc thi có nhiều loại hình tài năng được tổ chức cho thí sinh tham gia. Thông tin loại hình tài năng được lưu trữ bao gồm: mã loại hình tài năng, tên loại hình và số thí sinh đăng ký tham gia. </a:t>
            </a:r>
            <a:endParaRPr lang="vi-VN" sz="2200" dirty="0">
              <a:latin typeface="Segoe UI" panose="020B0502040204020203" pitchFamily="34" charset="0"/>
              <a:cs typeface="Segoe UI" panose="020B0502040204020203" pitchFamily="34" charset="0"/>
            </a:endParaRPr>
          </a:p>
          <a:p>
            <a:pPr marL="12065" marR="5080" algn="just">
              <a:lnSpc>
                <a:spcPct val="100000"/>
              </a:lnSpc>
              <a:spcBef>
                <a:spcPts val="105"/>
              </a:spcBef>
              <a:spcAft>
                <a:spcPts val="600"/>
              </a:spcAft>
              <a:tabLst>
                <a:tab pos="469265" algn="l"/>
                <a:tab pos="469900" algn="l"/>
              </a:tabLst>
            </a:pPr>
            <a:r>
              <a:rPr lang="vi-VN" sz="2200" dirty="0">
                <a:latin typeface="Segoe UI" panose="020B0502040204020203" pitchFamily="34" charset="0"/>
                <a:cs typeface="Segoe UI" panose="020B0502040204020203" pitchFamily="34" charset="0"/>
              </a:rPr>
              <a:t>Cuộc thi có đội ngũ huấn luyện viên được lưu trữ với các thông tin: mã huấn luyện viên, họ tên, giới tính, số điện thoại.</a:t>
            </a:r>
            <a:endParaRPr lang="vi-VN" sz="2200" dirty="0">
              <a:latin typeface="Segoe UI" panose="020B0502040204020203" pitchFamily="34" charset="0"/>
              <a:cs typeface="Segoe UI" panose="020B0502040204020203" pitchFamily="34" charset="0"/>
            </a:endParaRPr>
          </a:p>
          <a:p>
            <a:pPr marL="12065" marR="5080" algn="just">
              <a:lnSpc>
                <a:spcPct val="100000"/>
              </a:lnSpc>
              <a:spcBef>
                <a:spcPts val="105"/>
              </a:spcBef>
              <a:spcAft>
                <a:spcPts val="600"/>
              </a:spcAft>
              <a:tabLst>
                <a:tab pos="469265" algn="l"/>
                <a:tab pos="469900" algn="l"/>
              </a:tabLst>
            </a:pPr>
            <a:r>
              <a:rPr lang="vi-VN" sz="2200" dirty="0">
                <a:latin typeface="Segoe UI" panose="020B0502040204020203" pitchFamily="34" charset="0"/>
                <a:cs typeface="Segoe UI" panose="020B0502040204020203" pitchFamily="34" charset="0"/>
              </a:rPr>
              <a:t>Mỗi thí sinh được nhận một mã số dự thi và ghi nhận lại các thông tin bao gồm: họ tên, giới tính, ngày sinh, địa chỉ. Để dự thi, các thí sinh phải đăng ký cho mình ít nhất một loại hình tài năng dự thi nào đó. Mỗi thí sinh có thể đăng ký nhiều loại hình tài năng khác nhau. Bên cạnh đó, mỗi thí sinh còn được ban tổ chức bố trí duy nhất một huấn luyện viên trong suốt cuộc thi. Một huấn luyện viên có thể luấn luyện nhiều thí sinh. Mỗi thí sinh chỉ được bầu chọn một thí sinh mình yêu thích nhất, thông tin này được ghi nhận để tổng hợp kết quả cuộc thi.</a:t>
            </a:r>
            <a:endParaRPr lang="vi-VN" sz="2200" dirty="0">
              <a:latin typeface="Segoe UI" panose="020B0502040204020203" pitchFamily="34" charset="0"/>
              <a:cs typeface="Segoe UI" panose="020B0502040204020203" pitchFamily="34" charset="0"/>
            </a:endParaRPr>
          </a:p>
          <a:p>
            <a:pPr marL="12065" marR="5080" algn="just">
              <a:lnSpc>
                <a:spcPct val="100000"/>
              </a:lnSpc>
              <a:spcBef>
                <a:spcPts val="105"/>
              </a:spcBef>
              <a:tabLst>
                <a:tab pos="469265" algn="l"/>
                <a:tab pos="469900" algn="l"/>
              </a:tabLst>
            </a:pPr>
            <a:r>
              <a:rPr lang="vi-VN" sz="2200" b="1" dirty="0">
                <a:latin typeface="Segoe UI" panose="020B0502040204020203" pitchFamily="34" charset="0"/>
                <a:cs typeface="Segoe UI" panose="020B0502040204020203" pitchFamily="34" charset="0"/>
              </a:rPr>
              <a:t>Yêu cầu: 1. Xây dựng mô hình thực thể mối kết hợp (ERD).</a:t>
            </a:r>
            <a:endParaRPr lang="vi-VN" sz="2200" b="1" dirty="0">
              <a:latin typeface="Segoe UI" panose="020B0502040204020203" pitchFamily="34" charset="0"/>
              <a:cs typeface="Segoe UI" panose="020B0502040204020203"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3"/>
          <p:cNvSpPr txBox="1">
            <a:spLocks noGrp="1"/>
          </p:cNvSpPr>
          <p:nvPr>
            <p:ph type="title"/>
          </p:nvPr>
        </p:nvSpPr>
        <p:spPr>
          <a:xfrm>
            <a:off x="635479" y="330621"/>
            <a:ext cx="10921042" cy="82531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1238F"/>
              </a:buClr>
              <a:buSzPts val="4000"/>
              <a:buFont typeface="Quattrocento Sans" panose="020B0502050000020003"/>
              <a:buNone/>
            </a:pP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Viết</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các</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biểu</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thức</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đại</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số</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quan</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hệ</a:t>
            </a:r>
            <a:endParaRPr dirty="0">
              <a:latin typeface="Segoe UI" panose="020B0502040204020203" pitchFamily="34" charset="0"/>
              <a:cs typeface="Segoe UI" panose="020B0502040204020203" pitchFamily="34" charset="0"/>
            </a:endParaRPr>
          </a:p>
        </p:txBody>
      </p:sp>
      <p:sp>
        <p:nvSpPr>
          <p:cNvPr id="123" name="Google Shape;123;p3"/>
          <p:cNvSpPr txBox="1">
            <a:spLocks noGrp="1"/>
          </p:cNvSpPr>
          <p:nvPr>
            <p:ph type="sldNum" idx="12"/>
          </p:nvPr>
        </p:nvSpPr>
        <p:spPr>
          <a:xfrm>
            <a:off x="4724400" y="6527379"/>
            <a:ext cx="2743200" cy="330621"/>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vi-VN" sz="1600" b="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fld>
            <a:endParaRPr sz="16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endParaRPr>
          </a:p>
        </p:txBody>
      </p:sp>
      <p:pic>
        <p:nvPicPr>
          <p:cNvPr id="124" name="Google Shape;124;p3"/>
          <p:cNvPicPr preferRelativeResize="0"/>
          <p:nvPr/>
        </p:nvPicPr>
        <p:blipFill rotWithShape="1">
          <a:blip r:embed="rId1"/>
          <a:srcRect/>
          <a:stretch>
            <a:fillRect/>
          </a:stretch>
        </p:blipFill>
        <p:spPr>
          <a:xfrm>
            <a:off x="9911750" y="4651893"/>
            <a:ext cx="1900257" cy="1869558"/>
          </a:xfrm>
          <a:prstGeom prst="rect">
            <a:avLst/>
          </a:prstGeom>
          <a:noFill/>
          <a:ln>
            <a:noFill/>
          </a:ln>
        </p:spPr>
      </p:pic>
      <p:sp>
        <p:nvSpPr>
          <p:cNvPr id="5" name="TextBox 4"/>
          <p:cNvSpPr txBox="1"/>
          <p:nvPr/>
        </p:nvSpPr>
        <p:spPr>
          <a:xfrm>
            <a:off x="635478" y="3233413"/>
            <a:ext cx="10789606" cy="369332"/>
          </a:xfrm>
          <a:prstGeom prst="rect">
            <a:avLst/>
          </a:prstGeom>
          <a:noFill/>
        </p:spPr>
        <p:txBody>
          <a:bodyPr wrap="square">
            <a:spAutoFit/>
          </a:bodyPr>
          <a:lstStyle/>
          <a:p>
            <a:r>
              <a:rPr lang="en-US" sz="1800" b="1" dirty="0">
                <a:solidFill>
                  <a:srgbClr val="FF0000"/>
                </a:solidFill>
                <a:latin typeface="Segoe UI" panose="020B0502040204020203" pitchFamily="34" charset="0"/>
                <a:cs typeface="Segoe UI" panose="020B0502040204020203" pitchFamily="34" charset="0"/>
              </a:rPr>
              <a:t>5. </a:t>
            </a:r>
            <a:r>
              <a:rPr lang="vi-VN" sz="1800" b="1" dirty="0">
                <a:solidFill>
                  <a:srgbClr val="FF0000"/>
                </a:solidFill>
                <a:latin typeface="Segoe UI" panose="020B0502040204020203" pitchFamily="34" charset="0"/>
                <a:cs typeface="Segoe UI" panose="020B0502040204020203" pitchFamily="34" charset="0"/>
              </a:rPr>
              <a:t>Cho biết tên các cây được trồng ở các tỉnh miền Bắc mà không được trồng ở các tỉnh miền Nam. </a:t>
            </a:r>
            <a:endParaRPr lang="en-US" sz="1800" b="1" dirty="0">
              <a:solidFill>
                <a:srgbClr val="FF0000"/>
              </a:solidFill>
              <a:latin typeface="Segoe UI" panose="020B0502040204020203" pitchFamily="34" charset="0"/>
              <a:cs typeface="Segoe UI" panose="020B0502040204020203" pitchFamily="34" charset="0"/>
            </a:endParaRPr>
          </a:p>
        </p:txBody>
      </p:sp>
      <mc:AlternateContent xmlns:mc="http://schemas.openxmlformats.org/markup-compatibility/2006">
        <mc:Choice xmlns:a14="http://schemas.microsoft.com/office/drawing/2010/main" Requires="a14">
          <p:sp>
            <p:nvSpPr>
              <p:cNvPr id="12" name="TextBox 11"/>
              <p:cNvSpPr txBox="1"/>
              <p:nvPr/>
            </p:nvSpPr>
            <p:spPr>
              <a:xfrm>
                <a:off x="635478" y="3729892"/>
                <a:ext cx="8832985" cy="413511"/>
              </a:xfrm>
              <a:prstGeom prst="rect">
                <a:avLst/>
              </a:prstGeom>
              <a:noFill/>
            </p:spPr>
            <p:txBody>
              <a:bodyPr wrap="square">
                <a:spAutoFit/>
              </a:bodyPr>
              <a:lstStyle/>
              <a:p>
                <a14:m>
                  <m:oMathPara xmlns:m="http://schemas.openxmlformats.org/officeDocument/2006/math">
                    <m:oMathParaPr>
                      <m:jc m:val="left"/>
                    </m:oMathParaPr>
                    <m:oMath xmlns:m="http://schemas.openxmlformats.org/officeDocument/2006/math">
                      <m:r>
                        <m:rPr>
                          <m:sty m:val="p"/>
                        </m:rPr>
                        <a:rPr lang="en-US" sz="2000" smtClean="0">
                          <a:latin typeface="Cambria Math" panose="02040503050406030204" pitchFamily="18" charset="0"/>
                        </a:rPr>
                        <m:t>P</m:t>
                      </m:r>
                      <m:r>
                        <a:rPr lang="en-US" sz="2000" b="0" i="0" smtClean="0">
                          <a:latin typeface="Cambria Math" panose="02040503050406030204" pitchFamily="18" charset="0"/>
                        </a:rPr>
                        <m:t>1</m:t>
                      </m:r>
                      <m:r>
                        <a:rPr lang="en-US" sz="2000" i="0">
                          <a:latin typeface="Cambria Math" panose="02040503050406030204" pitchFamily="18" charset="0"/>
                        </a:rPr>
                        <m:t>←</m:t>
                      </m:r>
                      <m:r>
                        <a:rPr lang="en-US" sz="2000" b="0" i="0" smtClean="0">
                          <a:latin typeface="Cambria Math" panose="02040503050406030204" pitchFamily="18" charset="0"/>
                        </a:rPr>
                        <m:t> </m:t>
                      </m:r>
                      <m:sSub>
                        <m:sSubPr>
                          <m:ctrlPr>
                            <a:rPr lang="el-GR" sz="2000" b="0" i="1" smtClean="0">
                              <a:latin typeface="Cambria Math" panose="02040503050406030204" pitchFamily="18" charset="0"/>
                              <a:ea typeface="Cambria Math" panose="02040503050406030204" pitchFamily="18" charset="0"/>
                            </a:rPr>
                          </m:ctrlPr>
                        </m:sSubPr>
                        <m:e>
                          <m:sSub>
                            <m:sSubPr>
                              <m:ctrlPr>
                                <a:rPr lang="el-GR" sz="2000" i="1">
                                  <a:latin typeface="Cambria Math" panose="02040503050406030204" pitchFamily="18" charset="0"/>
                                  <a:ea typeface="Cambria Math" panose="02040503050406030204" pitchFamily="18" charset="0"/>
                                </a:rPr>
                              </m:ctrlPr>
                            </m:sSubPr>
                            <m:e>
                              <m:r>
                                <m:rPr>
                                  <m:sty m:val="p"/>
                                </m:rPr>
                                <a:rPr lang="el-GR" sz="2000" i="1">
                                  <a:latin typeface="Cambria Math" panose="02040503050406030204" pitchFamily="18" charset="0"/>
                                  <a:ea typeface="Cambria Math" panose="02040503050406030204" pitchFamily="18" charset="0"/>
                                </a:rPr>
                                <m:t>π</m:t>
                              </m:r>
                            </m:e>
                            <m:sub>
                              <m:r>
                                <a:rPr lang="en-US" sz="2000" i="1">
                                  <a:latin typeface="Cambria Math" panose="02040503050406030204" pitchFamily="18" charset="0"/>
                                  <a:ea typeface="Cambria Math" panose="02040503050406030204" pitchFamily="18" charset="0"/>
                                </a:rPr>
                                <m:t>𝑀𝐴𝐶𝐴𝑌</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𝐺𝐼𝑂𝑁𝐺</m:t>
                              </m:r>
                            </m:sub>
                          </m:sSub>
                          <m:r>
                            <a:rPr lang="en-US" sz="2000" i="1">
                              <a:latin typeface="Cambria Math" panose="02040503050406030204" pitchFamily="18" charset="0"/>
                              <a:ea typeface="Cambria Math" panose="02040503050406030204" pitchFamily="18" charset="0"/>
                            </a:rPr>
                            <m:t>(</m:t>
                          </m:r>
                          <m:r>
                            <a:rPr lang="el-GR" sz="2000" i="1">
                              <a:latin typeface="Cambria Math" panose="02040503050406030204" pitchFamily="18" charset="0"/>
                              <a:ea typeface="Cambria Math" panose="02040503050406030204" pitchFamily="18" charset="0"/>
                            </a:rPr>
                            <m:t>𝜎</m:t>
                          </m:r>
                        </m:e>
                        <m:sub>
                          <m:r>
                            <a:rPr lang="en-US" sz="2000" b="0" i="1" smtClean="0">
                              <a:latin typeface="Cambria Math" panose="02040503050406030204" pitchFamily="18" charset="0"/>
                              <a:ea typeface="Cambria Math" panose="02040503050406030204" pitchFamily="18" charset="0"/>
                            </a:rPr>
                            <m:t>𝑀𝐼𝐸𝑁</m:t>
                          </m:r>
                          <m:sSup>
                            <m:sSupPr>
                              <m:ctrlPr>
                                <a:rPr lang="en-US" sz="2000" i="1">
                                  <a:latin typeface="Cambria Math" panose="02040503050406030204" pitchFamily="18" charset="0"/>
                                </a:rPr>
                              </m:ctrlPr>
                            </m:sSupPr>
                            <m:e>
                              <m:r>
                                <a:rPr lang="vi-VN" sz="2000" i="1">
                                  <a:latin typeface="Cambria Math" panose="02040503050406030204" pitchFamily="18" charset="0"/>
                                </a:rPr>
                                <m:t>=</m:t>
                              </m:r>
                            </m:e>
                            <m:sup>
                              <m:r>
                                <a:rPr lang="vi-VN" sz="2000" i="1">
                                  <a:latin typeface="Cambria Math" panose="02040503050406030204" pitchFamily="18" charset="0"/>
                                </a:rPr>
                                <m:t>′</m:t>
                              </m:r>
                            </m:sup>
                          </m:sSup>
                          <m:sSup>
                            <m:sSupPr>
                              <m:ctrlPr>
                                <a:rPr lang="en-US" sz="2000" i="1">
                                  <a:latin typeface="Cambria Math" panose="02040503050406030204" pitchFamily="18" charset="0"/>
                                </a:rPr>
                              </m:ctrlPr>
                            </m:sSupPr>
                            <m:e>
                              <m:r>
                                <a:rPr lang="en-US" sz="2000" i="1">
                                  <a:latin typeface="Cambria Math" panose="02040503050406030204" pitchFamily="18" charset="0"/>
                                </a:rPr>
                                <m:t>𝐵</m:t>
                              </m:r>
                              <m:r>
                                <a:rPr lang="en-US" sz="2000" i="1">
                                  <a:latin typeface="Cambria Math" panose="02040503050406030204" pitchFamily="18" charset="0"/>
                                </a:rPr>
                                <m:t>ắ</m:t>
                              </m:r>
                              <m:r>
                                <a:rPr lang="en-US" sz="2000" i="1">
                                  <a:latin typeface="Cambria Math" panose="02040503050406030204" pitchFamily="18" charset="0"/>
                                </a:rPr>
                                <m:t>𝑐</m:t>
                              </m:r>
                            </m:e>
                            <m:sup>
                              <m:r>
                                <a:rPr lang="vi-VN" sz="2000" i="1">
                                  <a:latin typeface="Cambria Math" panose="02040503050406030204" pitchFamily="18" charset="0"/>
                                </a:rPr>
                                <m:t>′</m:t>
                              </m:r>
                            </m:sup>
                          </m:sSup>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𝑇𝐼𝑁𝐻</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m:t>
                          </m:r>
                        </m:e>
                        <m:sub>
                          <m:r>
                            <a:rPr lang="en-US" sz="2000" i="1">
                              <a:latin typeface="Cambria Math" panose="02040503050406030204" pitchFamily="18" charset="0"/>
                              <a:ea typeface="Cambria Math" panose="02040503050406030204" pitchFamily="18" charset="0"/>
                            </a:rPr>
                            <m:t>𝑀𝐴</m:t>
                          </m:r>
                          <m:r>
                            <a:rPr lang="en-US" sz="2000" b="0" i="1" smtClean="0">
                              <a:latin typeface="Cambria Math" panose="02040503050406030204" pitchFamily="18" charset="0"/>
                              <a:ea typeface="Cambria Math" panose="02040503050406030204" pitchFamily="18" charset="0"/>
                            </a:rPr>
                            <m:t>𝑇𝐼𝑁𝐻</m:t>
                          </m:r>
                        </m:sub>
                      </m:sSub>
                      <m:r>
                        <a:rPr lang="en-US" sz="2000" b="0" i="1" smtClean="0">
                          <a:latin typeface="Cambria Math" panose="02040503050406030204" pitchFamily="18" charset="0"/>
                          <a:ea typeface="Cambria Math" panose="02040503050406030204" pitchFamily="18" charset="0"/>
                        </a:rPr>
                        <m:t>𝑇𝑃</m:t>
                      </m:r>
                      <m:r>
                        <a:rPr lang="en-US" sz="2000" b="0" i="1" smtClean="0">
                          <a:latin typeface="Cambria Math" panose="02040503050406030204" pitchFamily="18" charset="0"/>
                          <a:ea typeface="Cambria Math" panose="02040503050406030204" pitchFamily="18" charset="0"/>
                        </a:rPr>
                        <m:t>_</m:t>
                      </m:r>
                      <m:r>
                        <a:rPr lang="en-US" sz="2000" b="0" i="1" smtClean="0">
                          <a:latin typeface="Cambria Math" panose="02040503050406030204" pitchFamily="18" charset="0"/>
                          <a:ea typeface="Cambria Math" panose="02040503050406030204" pitchFamily="18" charset="0"/>
                        </a:rPr>
                        <m:t>𝐻</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m:t>
                          </m:r>
                        </m:e>
                        <m:sub>
                          <m:r>
                            <a:rPr lang="en-US" sz="2000" i="1">
                              <a:latin typeface="Cambria Math" panose="02040503050406030204" pitchFamily="18" charset="0"/>
                              <a:ea typeface="Cambria Math" panose="02040503050406030204" pitchFamily="18" charset="0"/>
                            </a:rPr>
                            <m:t>𝑀𝐴𝑇𝐼𝑁𝐻</m:t>
                          </m:r>
                        </m:sub>
                      </m:sSub>
                      <m:r>
                        <a:rPr lang="en-US" sz="2000" i="1">
                          <a:latin typeface="Cambria Math" panose="02040503050406030204" pitchFamily="18" charset="0"/>
                          <a:ea typeface="Cambria Math" panose="02040503050406030204" pitchFamily="18" charset="0"/>
                        </a:rPr>
                        <m:t>𝐶𝐴𝑌</m:t>
                      </m:r>
                      <m:r>
                        <a:rPr lang="en-US" sz="2000" i="1">
                          <a:latin typeface="Cambria Math" panose="02040503050406030204" pitchFamily="18" charset="0"/>
                          <a:ea typeface="Cambria Math" panose="02040503050406030204" pitchFamily="18" charset="0"/>
                        </a:rPr>
                        <m:t>_</m:t>
                      </m:r>
                      <m:r>
                        <a:rPr lang="en-US" sz="2000" i="1">
                          <a:latin typeface="Cambria Math" panose="02040503050406030204" pitchFamily="18" charset="0"/>
                          <a:ea typeface="Cambria Math" panose="02040503050406030204" pitchFamily="18" charset="0"/>
                        </a:rPr>
                        <m:t>𝑇𝑃𝐻</m:t>
                      </m:r>
                      <m:r>
                        <a:rPr lang="en-US" sz="2000" i="1">
                          <a:latin typeface="Cambria Math" panose="02040503050406030204" pitchFamily="18" charset="0"/>
                          <a:ea typeface="Cambria Math" panose="02040503050406030204" pitchFamily="18" charset="0"/>
                        </a:rPr>
                        <m:t>))</m:t>
                      </m:r>
                    </m:oMath>
                  </m:oMathPara>
                </a14:m>
                <a:endParaRPr lang="en-US" sz="2000" dirty="0"/>
              </a:p>
            </p:txBody>
          </p:sp>
        </mc:Choice>
        <mc:Fallback>
          <p:sp>
            <p:nvSpPr>
              <p:cNvPr id="12" name="TextBox 11"/>
              <p:cNvSpPr txBox="1">
                <a:spLocks noRot="1" noChangeAspect="1" noMove="1" noResize="1" noEditPoints="1" noAdjustHandles="1" noChangeArrowheads="1" noChangeShapeType="1" noTextEdit="1"/>
              </p:cNvSpPr>
              <p:nvPr/>
            </p:nvSpPr>
            <p:spPr>
              <a:xfrm>
                <a:off x="635478" y="3729892"/>
                <a:ext cx="8832985" cy="413511"/>
              </a:xfrm>
              <a:prstGeom prst="rect">
                <a:avLst/>
              </a:prstGeom>
              <a:blipFill rotWithShape="1">
                <a:blip r:embed="rId2"/>
                <a:stretch>
                  <a:fillRect l="-5" t="-130" r="7" b="7"/>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15" name="TextBox 14"/>
              <p:cNvSpPr txBox="1"/>
              <p:nvPr/>
            </p:nvSpPr>
            <p:spPr>
              <a:xfrm>
                <a:off x="664977" y="5722204"/>
                <a:ext cx="8832985" cy="413511"/>
              </a:xfrm>
              <a:prstGeom prst="rect">
                <a:avLst/>
              </a:prstGeom>
              <a:noFill/>
            </p:spPr>
            <p:txBody>
              <a:bodyPr wrap="square">
                <a:spAutoFit/>
              </a:bodyPr>
              <a:lstStyle/>
              <a:p>
                <a14:m>
                  <m:oMathPara xmlns:m="http://schemas.openxmlformats.org/officeDocument/2006/math">
                    <m:oMathParaPr>
                      <m:jc m:val="left"/>
                    </m:oMathParaPr>
                    <m:oMath xmlns:m="http://schemas.openxmlformats.org/officeDocument/2006/math">
                      <m:r>
                        <m:rPr>
                          <m:sty m:val="p"/>
                        </m:rPr>
                        <a:rPr lang="en-US" sz="2000" smtClean="0">
                          <a:latin typeface="Cambria Math" panose="02040503050406030204" pitchFamily="18" charset="0"/>
                        </a:rPr>
                        <m:t>K</m:t>
                      </m:r>
                      <m:r>
                        <m:rPr>
                          <m:sty m:val="p"/>
                        </m:rPr>
                        <a:rPr lang="en-US" sz="2000" b="0" i="0" smtClean="0">
                          <a:latin typeface="Cambria Math" panose="02040503050406030204" pitchFamily="18" charset="0"/>
                        </a:rPr>
                        <m:t>Q</m:t>
                      </m:r>
                      <m:r>
                        <a:rPr lang="en-US" sz="2000" i="0">
                          <a:latin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𝜋</m:t>
                          </m:r>
                        </m:e>
                        <m:sub>
                          <m:r>
                            <a:rPr lang="en-US" sz="2000" b="0" i="1" smtClean="0">
                              <a:latin typeface="Cambria Math" panose="02040503050406030204" pitchFamily="18" charset="0"/>
                              <a:ea typeface="Cambria Math" panose="02040503050406030204" pitchFamily="18" charset="0"/>
                            </a:rPr>
                            <m:t>𝑇𝐸𝑁𝐶𝐴𝑌</m:t>
                          </m:r>
                        </m:sub>
                      </m:sSub>
                      <m:r>
                        <a:rPr lang="en-US" sz="2000" i="1">
                          <a:latin typeface="Cambria Math" panose="02040503050406030204" pitchFamily="18" charset="0"/>
                          <a:ea typeface="Cambria Math" panose="02040503050406030204" pitchFamily="18" charset="0"/>
                        </a:rPr>
                        <m:t>(</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𝐴</m:t>
                          </m:r>
                          <m:r>
                            <a:rPr lang="en-US" sz="2000" i="1">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𝐵</m:t>
                          </m:r>
                        </m:e>
                      </m:d>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m:t>
                          </m:r>
                        </m:e>
                        <m:sub>
                          <m:r>
                            <a:rPr lang="en-US" sz="2000" i="1">
                              <a:latin typeface="Cambria Math" panose="02040503050406030204" pitchFamily="18" charset="0"/>
                              <a:ea typeface="Cambria Math" panose="02040503050406030204" pitchFamily="18" charset="0"/>
                            </a:rPr>
                            <m:t>𝑀𝐴</m:t>
                          </m:r>
                          <m:r>
                            <a:rPr lang="en-US" sz="2000" b="0" i="1" smtClean="0">
                              <a:latin typeface="Cambria Math" panose="02040503050406030204" pitchFamily="18" charset="0"/>
                              <a:ea typeface="Cambria Math" panose="02040503050406030204" pitchFamily="18" charset="0"/>
                            </a:rPr>
                            <m:t>𝐶𝐴𝑌</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𝐺𝐼𝑂𝑁𝐺</m:t>
                          </m:r>
                        </m:sub>
                      </m:sSub>
                      <m:r>
                        <a:rPr lang="en-US" sz="2000" b="0" i="1" smtClean="0">
                          <a:latin typeface="Cambria Math" panose="02040503050406030204" pitchFamily="18" charset="0"/>
                          <a:ea typeface="Cambria Math" panose="02040503050406030204" pitchFamily="18" charset="0"/>
                        </a:rPr>
                        <m:t>𝐶𝐴𝑌</m:t>
                      </m:r>
                      <m:r>
                        <a:rPr lang="en-US" sz="2000" b="0" i="1" smtClean="0">
                          <a:latin typeface="Cambria Math" panose="02040503050406030204" pitchFamily="18" charset="0"/>
                          <a:ea typeface="Cambria Math" panose="02040503050406030204" pitchFamily="18" charset="0"/>
                        </a:rPr>
                        <m:t>)</m:t>
                      </m:r>
                    </m:oMath>
                  </m:oMathPara>
                </a14:m>
                <a:endParaRPr lang="en-US" sz="2000" i="1" dirty="0"/>
              </a:p>
            </p:txBody>
          </p:sp>
        </mc:Choice>
        <mc:Fallback>
          <p:sp>
            <p:nvSpPr>
              <p:cNvPr id="15" name="TextBox 14"/>
              <p:cNvSpPr txBox="1">
                <a:spLocks noRot="1" noChangeAspect="1" noMove="1" noResize="1" noEditPoints="1" noAdjustHandles="1" noChangeArrowheads="1" noChangeShapeType="1" noTextEdit="1"/>
              </p:cNvSpPr>
              <p:nvPr/>
            </p:nvSpPr>
            <p:spPr>
              <a:xfrm>
                <a:off x="664977" y="5722204"/>
                <a:ext cx="8832985" cy="413511"/>
              </a:xfrm>
              <a:prstGeom prst="rect">
                <a:avLst/>
              </a:prstGeom>
              <a:blipFill rotWithShape="1">
                <a:blip r:embed="rId3"/>
                <a:stretch>
                  <a:fillRect l="-1" t="-53" r="3" b="83"/>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17" name="TextBox 16"/>
              <p:cNvSpPr txBox="1"/>
              <p:nvPr/>
            </p:nvSpPr>
            <p:spPr>
              <a:xfrm>
                <a:off x="635478" y="4258842"/>
                <a:ext cx="8832985" cy="413511"/>
              </a:xfrm>
              <a:prstGeom prst="rect">
                <a:avLst/>
              </a:prstGeom>
              <a:noFill/>
            </p:spPr>
            <p:txBody>
              <a:bodyPr wrap="square">
                <a:spAutoFit/>
              </a:bodyPr>
              <a:lstStyle/>
              <a:p>
                <a14:m>
                  <m:oMathPara xmlns:m="http://schemas.openxmlformats.org/officeDocument/2006/math">
                    <m:oMathParaPr>
                      <m:jc m:val="left"/>
                    </m:oMathParaPr>
                    <m:oMath xmlns:m="http://schemas.openxmlformats.org/officeDocument/2006/math">
                      <m:r>
                        <m:rPr>
                          <m:sty m:val="p"/>
                        </m:rPr>
                        <a:rPr lang="en-US" sz="2000" smtClean="0">
                          <a:latin typeface="Cambria Math" panose="02040503050406030204" pitchFamily="18" charset="0"/>
                        </a:rPr>
                        <m:t>P</m:t>
                      </m:r>
                      <m:r>
                        <a:rPr lang="en-US" sz="2000" b="0" i="0" smtClean="0">
                          <a:latin typeface="Cambria Math" panose="02040503050406030204" pitchFamily="18" charset="0"/>
                        </a:rPr>
                        <m:t>2</m:t>
                      </m:r>
                      <m:r>
                        <a:rPr lang="en-US" sz="2000" i="0">
                          <a:latin typeface="Cambria Math" panose="02040503050406030204" pitchFamily="18" charset="0"/>
                        </a:rPr>
                        <m:t>←</m:t>
                      </m:r>
                      <m:r>
                        <a:rPr lang="en-US" sz="2000" b="0" i="0" smtClean="0">
                          <a:latin typeface="Cambria Math" panose="02040503050406030204" pitchFamily="18" charset="0"/>
                        </a:rPr>
                        <m:t> </m:t>
                      </m:r>
                      <m:sSub>
                        <m:sSubPr>
                          <m:ctrlPr>
                            <a:rPr lang="el-GR" sz="2000" b="0" i="1" smtClean="0">
                              <a:latin typeface="Cambria Math" panose="02040503050406030204" pitchFamily="18" charset="0"/>
                              <a:ea typeface="Cambria Math" panose="02040503050406030204" pitchFamily="18" charset="0"/>
                            </a:rPr>
                          </m:ctrlPr>
                        </m:sSubPr>
                        <m:e>
                          <m:sSub>
                            <m:sSubPr>
                              <m:ctrlPr>
                                <a:rPr lang="el-GR" sz="2000" i="1">
                                  <a:latin typeface="Cambria Math" panose="02040503050406030204" pitchFamily="18" charset="0"/>
                                  <a:ea typeface="Cambria Math" panose="02040503050406030204" pitchFamily="18" charset="0"/>
                                </a:rPr>
                              </m:ctrlPr>
                            </m:sSubPr>
                            <m:e>
                              <m:r>
                                <m:rPr>
                                  <m:sty m:val="p"/>
                                </m:rPr>
                                <a:rPr lang="el-GR" sz="2000" i="1">
                                  <a:latin typeface="Cambria Math" panose="02040503050406030204" pitchFamily="18" charset="0"/>
                                  <a:ea typeface="Cambria Math" panose="02040503050406030204" pitchFamily="18" charset="0"/>
                                </a:rPr>
                                <m:t>π</m:t>
                              </m:r>
                            </m:e>
                            <m:sub>
                              <m:r>
                                <a:rPr lang="en-US" sz="2000" i="1">
                                  <a:latin typeface="Cambria Math" panose="02040503050406030204" pitchFamily="18" charset="0"/>
                                  <a:ea typeface="Cambria Math" panose="02040503050406030204" pitchFamily="18" charset="0"/>
                                </a:rPr>
                                <m:t>𝑀𝐴𝐶𝐴𝑌</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𝐺𝐼𝑂𝑁𝐺</m:t>
                              </m:r>
                            </m:sub>
                          </m:sSub>
                          <m:r>
                            <a:rPr lang="en-US" sz="2000" i="1">
                              <a:latin typeface="Cambria Math" panose="02040503050406030204" pitchFamily="18" charset="0"/>
                              <a:ea typeface="Cambria Math" panose="02040503050406030204" pitchFamily="18" charset="0"/>
                            </a:rPr>
                            <m:t>(</m:t>
                          </m:r>
                          <m:r>
                            <a:rPr lang="el-GR" sz="2000" i="1">
                              <a:latin typeface="Cambria Math" panose="02040503050406030204" pitchFamily="18" charset="0"/>
                              <a:ea typeface="Cambria Math" panose="02040503050406030204" pitchFamily="18" charset="0"/>
                            </a:rPr>
                            <m:t>𝜎</m:t>
                          </m:r>
                        </m:e>
                        <m:sub>
                          <m:r>
                            <a:rPr lang="en-US" sz="2000" b="0" i="1" smtClean="0">
                              <a:latin typeface="Cambria Math" panose="02040503050406030204" pitchFamily="18" charset="0"/>
                              <a:ea typeface="Cambria Math" panose="02040503050406030204" pitchFamily="18" charset="0"/>
                            </a:rPr>
                            <m:t>𝑀𝐼𝐸𝑁</m:t>
                          </m:r>
                          <m:sSup>
                            <m:sSupPr>
                              <m:ctrlPr>
                                <a:rPr lang="en-US" sz="2000" i="1">
                                  <a:latin typeface="Cambria Math" panose="02040503050406030204" pitchFamily="18" charset="0"/>
                                </a:rPr>
                              </m:ctrlPr>
                            </m:sSupPr>
                            <m:e>
                              <m:r>
                                <a:rPr lang="vi-VN" sz="2000" i="1">
                                  <a:latin typeface="Cambria Math" panose="02040503050406030204" pitchFamily="18" charset="0"/>
                                </a:rPr>
                                <m:t>=</m:t>
                              </m:r>
                            </m:e>
                            <m:sup>
                              <m:r>
                                <a:rPr lang="vi-VN" sz="2000" i="1">
                                  <a:latin typeface="Cambria Math" panose="02040503050406030204" pitchFamily="18" charset="0"/>
                                </a:rPr>
                                <m:t>′</m:t>
                              </m:r>
                            </m:sup>
                          </m:sSup>
                          <m:sSup>
                            <m:sSupPr>
                              <m:ctrlPr>
                                <a:rPr lang="en-US" sz="2000" i="1">
                                  <a:latin typeface="Cambria Math" panose="02040503050406030204" pitchFamily="18" charset="0"/>
                                </a:rPr>
                              </m:ctrlPr>
                            </m:sSupPr>
                            <m:e>
                              <m:r>
                                <a:rPr lang="en-US" sz="2000" i="1">
                                  <a:latin typeface="Cambria Math" panose="02040503050406030204" pitchFamily="18" charset="0"/>
                                </a:rPr>
                                <m:t>𝑁𝑎𝑚</m:t>
                              </m:r>
                            </m:e>
                            <m:sup>
                              <m:r>
                                <a:rPr lang="vi-VN" sz="2000" i="1">
                                  <a:latin typeface="Cambria Math" panose="02040503050406030204" pitchFamily="18" charset="0"/>
                                </a:rPr>
                                <m:t>′</m:t>
                              </m:r>
                            </m:sup>
                          </m:sSup>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𝑇𝐼𝑁𝐻</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m:t>
                          </m:r>
                        </m:e>
                        <m:sub>
                          <m:r>
                            <a:rPr lang="en-US" sz="2000" i="1">
                              <a:latin typeface="Cambria Math" panose="02040503050406030204" pitchFamily="18" charset="0"/>
                              <a:ea typeface="Cambria Math" panose="02040503050406030204" pitchFamily="18" charset="0"/>
                            </a:rPr>
                            <m:t>𝑀𝐴</m:t>
                          </m:r>
                          <m:r>
                            <a:rPr lang="en-US" sz="2000" b="0" i="1" smtClean="0">
                              <a:latin typeface="Cambria Math" panose="02040503050406030204" pitchFamily="18" charset="0"/>
                              <a:ea typeface="Cambria Math" panose="02040503050406030204" pitchFamily="18" charset="0"/>
                            </a:rPr>
                            <m:t>𝑇𝐼𝑁𝐻</m:t>
                          </m:r>
                        </m:sub>
                      </m:sSub>
                      <m:r>
                        <a:rPr lang="en-US" sz="2000" b="0" i="1" smtClean="0">
                          <a:latin typeface="Cambria Math" panose="02040503050406030204" pitchFamily="18" charset="0"/>
                          <a:ea typeface="Cambria Math" panose="02040503050406030204" pitchFamily="18" charset="0"/>
                        </a:rPr>
                        <m:t>𝑇𝑃</m:t>
                      </m:r>
                      <m:r>
                        <a:rPr lang="en-US" sz="2000" b="0" i="1" smtClean="0">
                          <a:latin typeface="Cambria Math" panose="02040503050406030204" pitchFamily="18" charset="0"/>
                          <a:ea typeface="Cambria Math" panose="02040503050406030204" pitchFamily="18" charset="0"/>
                        </a:rPr>
                        <m:t>_</m:t>
                      </m:r>
                      <m:r>
                        <a:rPr lang="en-US" sz="2000" b="0" i="1" smtClean="0">
                          <a:latin typeface="Cambria Math" panose="02040503050406030204" pitchFamily="18" charset="0"/>
                          <a:ea typeface="Cambria Math" panose="02040503050406030204" pitchFamily="18" charset="0"/>
                        </a:rPr>
                        <m:t>𝐻</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m:t>
                          </m:r>
                        </m:e>
                        <m:sub>
                          <m:r>
                            <a:rPr lang="en-US" sz="2000" i="1">
                              <a:latin typeface="Cambria Math" panose="02040503050406030204" pitchFamily="18" charset="0"/>
                              <a:ea typeface="Cambria Math" panose="02040503050406030204" pitchFamily="18" charset="0"/>
                            </a:rPr>
                            <m:t>𝑀𝐴𝑇𝐼𝑁𝐻</m:t>
                          </m:r>
                        </m:sub>
                      </m:sSub>
                      <m:r>
                        <a:rPr lang="en-US" sz="2000" i="1">
                          <a:latin typeface="Cambria Math" panose="02040503050406030204" pitchFamily="18" charset="0"/>
                          <a:ea typeface="Cambria Math" panose="02040503050406030204" pitchFamily="18" charset="0"/>
                        </a:rPr>
                        <m:t>𝐶𝐴𝑌</m:t>
                      </m:r>
                      <m:r>
                        <a:rPr lang="en-US" sz="2000" i="1">
                          <a:latin typeface="Cambria Math" panose="02040503050406030204" pitchFamily="18" charset="0"/>
                          <a:ea typeface="Cambria Math" panose="02040503050406030204" pitchFamily="18" charset="0"/>
                        </a:rPr>
                        <m:t>_</m:t>
                      </m:r>
                      <m:r>
                        <a:rPr lang="en-US" sz="2000" i="1">
                          <a:latin typeface="Cambria Math" panose="02040503050406030204" pitchFamily="18" charset="0"/>
                          <a:ea typeface="Cambria Math" panose="02040503050406030204" pitchFamily="18" charset="0"/>
                        </a:rPr>
                        <m:t>𝑇𝑃𝐻</m:t>
                      </m:r>
                      <m:r>
                        <a:rPr lang="en-US" sz="2000" i="1">
                          <a:latin typeface="Cambria Math" panose="02040503050406030204" pitchFamily="18" charset="0"/>
                          <a:ea typeface="Cambria Math" panose="02040503050406030204" pitchFamily="18" charset="0"/>
                        </a:rPr>
                        <m:t>))</m:t>
                      </m:r>
                    </m:oMath>
                  </m:oMathPara>
                </a14:m>
                <a:endParaRPr lang="en-US" sz="2000" dirty="0"/>
              </a:p>
            </p:txBody>
          </p:sp>
        </mc:Choice>
        <mc:Fallback>
          <p:sp>
            <p:nvSpPr>
              <p:cNvPr id="17" name="TextBox 16"/>
              <p:cNvSpPr txBox="1">
                <a:spLocks noRot="1" noChangeAspect="1" noMove="1" noResize="1" noEditPoints="1" noAdjustHandles="1" noChangeArrowheads="1" noChangeShapeType="1" noTextEdit="1"/>
              </p:cNvSpPr>
              <p:nvPr/>
            </p:nvSpPr>
            <p:spPr>
              <a:xfrm>
                <a:off x="635478" y="4258842"/>
                <a:ext cx="8832985" cy="413511"/>
              </a:xfrm>
              <a:prstGeom prst="rect">
                <a:avLst/>
              </a:prstGeom>
              <a:blipFill rotWithShape="1">
                <a:blip r:embed="rId4"/>
                <a:stretch>
                  <a:fillRect l="-5" t="-129" r="7" b="6"/>
                </a:stretch>
              </a:blipFill>
            </p:spPr>
            <p:txBody>
              <a:bodyPr/>
              <a:lstStyle/>
              <a:p>
                <a:r>
                  <a:rPr lang="en-US" altLang="en-US">
                    <a:noFill/>
                  </a:rPr>
                  <a:t> </a:t>
                </a:r>
              </a:p>
            </p:txBody>
          </p:sp>
        </mc:Fallback>
      </mc:AlternateContent>
      <p:sp>
        <p:nvSpPr>
          <p:cNvPr id="2" name="TextBox 1"/>
          <p:cNvSpPr txBox="1"/>
          <p:nvPr/>
        </p:nvSpPr>
        <p:spPr>
          <a:xfrm>
            <a:off x="664977" y="1155940"/>
            <a:ext cx="9167282" cy="1938992"/>
          </a:xfrm>
          <a:prstGeom prst="rect">
            <a:avLst/>
          </a:prstGeom>
          <a:noFill/>
          <a:ln w="19050">
            <a:solidFill>
              <a:srgbClr val="00B0F0"/>
            </a:solidFill>
          </a:ln>
        </p:spPr>
        <p:txBody>
          <a:bodyPr wrap="square">
            <a:spAutoFit/>
          </a:bodyPr>
          <a:lstStyle/>
          <a:p>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BÀI TẬP 7:</a:t>
            </a:r>
            <a:r>
              <a:rPr lang="en-US" sz="2000" dirty="0">
                <a:latin typeface="Segoe UI" panose="020B0502040204020203" pitchFamily="34" charset="0"/>
                <a:cs typeface="Segoe UI" panose="020B0502040204020203" pitchFamily="34" charset="0"/>
              </a:rPr>
              <a:t> </a:t>
            </a:r>
            <a:r>
              <a:rPr lang="vi-VN"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Cho lược đồ cơ sở dữ liệu quan hệ “</a:t>
            </a:r>
            <a:r>
              <a:rPr lang="en-US" sz="2000" b="1" dirty="0" err="1">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Quản</a:t>
            </a:r>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en-US" sz="2000" b="1" dirty="0" err="1">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lý</a:t>
            </a:r>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en-US" sz="2000" b="1" dirty="0" err="1">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cây</a:t>
            </a:r>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en-US" sz="2000" b="1" dirty="0" err="1">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trồng</a:t>
            </a:r>
            <a:r>
              <a:rPr lang="vi-VN"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en-US" sz="2000" b="1" dirty="0" err="1">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như</a:t>
            </a:r>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vi-VN"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sau: </a:t>
            </a:r>
            <a:endParaRPr lang="en-US" sz="2000" b="1" dirty="0">
              <a:latin typeface="Segoe UI" panose="020B0502040204020203" pitchFamily="34" charset="0"/>
              <a:cs typeface="Segoe UI" panose="020B0502040204020203" pitchFamily="34" charset="0"/>
            </a:endParaRPr>
          </a:p>
          <a:p>
            <a:r>
              <a:rPr lang="vi-VN" sz="2000" b="1" dirty="0">
                <a:latin typeface="Segoe UI" panose="020B0502040204020203" pitchFamily="34" charset="0"/>
                <a:cs typeface="Segoe UI" panose="020B0502040204020203" pitchFamily="34" charset="0"/>
              </a:rPr>
              <a:t>LOAICAY (</a:t>
            </a:r>
            <a:r>
              <a:rPr lang="vi-VN" sz="2000" b="1" u="sng" dirty="0">
                <a:latin typeface="Segoe UI" panose="020B0502040204020203" pitchFamily="34" charset="0"/>
                <a:cs typeface="Segoe UI" panose="020B0502040204020203" pitchFamily="34" charset="0"/>
              </a:rPr>
              <a:t>MALOAI</a:t>
            </a:r>
            <a:r>
              <a:rPr lang="vi-VN" sz="2000" b="1" dirty="0">
                <a:latin typeface="Segoe UI" panose="020B0502040204020203" pitchFamily="34" charset="0"/>
                <a:cs typeface="Segoe UI" panose="020B0502040204020203" pitchFamily="34" charset="0"/>
              </a:rPr>
              <a:t>, TENLOAI) </a:t>
            </a:r>
            <a:endParaRPr lang="en-US" sz="2000" dirty="0">
              <a:latin typeface="Segoe UI" panose="020B0502040204020203" pitchFamily="34" charset="0"/>
              <a:cs typeface="Segoe UI" panose="020B0502040204020203" pitchFamily="34" charset="0"/>
            </a:endParaRPr>
          </a:p>
          <a:p>
            <a:r>
              <a:rPr lang="vi-VN" sz="2000" b="1" dirty="0">
                <a:latin typeface="Segoe UI" panose="020B0502040204020203" pitchFamily="34" charset="0"/>
                <a:cs typeface="Segoe UI" panose="020B0502040204020203" pitchFamily="34" charset="0"/>
              </a:rPr>
              <a:t>CAY (</a:t>
            </a:r>
            <a:r>
              <a:rPr lang="vi-VN" sz="2000" b="1" u="sng" dirty="0">
                <a:latin typeface="Segoe UI" panose="020B0502040204020203" pitchFamily="34" charset="0"/>
                <a:cs typeface="Segoe UI" panose="020B0502040204020203" pitchFamily="34" charset="0"/>
              </a:rPr>
              <a:t>MACAY</a:t>
            </a:r>
            <a:r>
              <a:rPr lang="vi-VN" sz="2000" b="1" dirty="0">
                <a:latin typeface="Segoe UI" panose="020B0502040204020203" pitchFamily="34" charset="0"/>
                <a:cs typeface="Segoe UI" panose="020B0502040204020203" pitchFamily="34" charset="0"/>
              </a:rPr>
              <a:t>, GIONG, TENCAY, XUATXU, MALOAI)</a:t>
            </a:r>
            <a:r>
              <a:rPr lang="vi-VN" sz="2000" dirty="0">
                <a:latin typeface="Segoe UI" panose="020B0502040204020203" pitchFamily="34" charset="0"/>
                <a:cs typeface="Segoe UI" panose="020B0502040204020203" pitchFamily="34" charset="0"/>
              </a:rPr>
              <a:t> </a:t>
            </a:r>
            <a:endParaRPr lang="en-US" sz="2000" dirty="0">
              <a:latin typeface="Segoe UI" panose="020B0502040204020203" pitchFamily="34" charset="0"/>
              <a:cs typeface="Segoe UI" panose="020B0502040204020203" pitchFamily="34" charset="0"/>
            </a:endParaRPr>
          </a:p>
          <a:p>
            <a:r>
              <a:rPr lang="vi-VN" sz="2000" b="1" dirty="0">
                <a:latin typeface="Segoe UI" panose="020B0502040204020203" pitchFamily="34" charset="0"/>
                <a:cs typeface="Segoe UI" panose="020B0502040204020203" pitchFamily="34" charset="0"/>
              </a:rPr>
              <a:t>TINH (</a:t>
            </a:r>
            <a:r>
              <a:rPr lang="vi-VN" sz="2000" b="1" u="sng" dirty="0">
                <a:latin typeface="Segoe UI" panose="020B0502040204020203" pitchFamily="34" charset="0"/>
                <a:cs typeface="Segoe UI" panose="020B0502040204020203" pitchFamily="34" charset="0"/>
              </a:rPr>
              <a:t>MATINH</a:t>
            </a:r>
            <a:r>
              <a:rPr lang="vi-VN" sz="2000" b="1" dirty="0">
                <a:latin typeface="Segoe UI" panose="020B0502040204020203" pitchFamily="34" charset="0"/>
                <a:cs typeface="Segoe UI" panose="020B0502040204020203" pitchFamily="34" charset="0"/>
              </a:rPr>
              <a:t>, TENTINH, MIEN) </a:t>
            </a:r>
            <a:endParaRPr lang="en-US" sz="2000" dirty="0">
              <a:latin typeface="Segoe UI" panose="020B0502040204020203" pitchFamily="34" charset="0"/>
              <a:cs typeface="Segoe UI" panose="020B0502040204020203" pitchFamily="34" charset="0"/>
            </a:endParaRPr>
          </a:p>
          <a:p>
            <a:r>
              <a:rPr lang="vi-VN" sz="2000" b="1" dirty="0">
                <a:latin typeface="Segoe UI" panose="020B0502040204020203" pitchFamily="34" charset="0"/>
                <a:cs typeface="Segoe UI" panose="020B0502040204020203" pitchFamily="34" charset="0"/>
              </a:rPr>
              <a:t>TP_H (</a:t>
            </a:r>
            <a:r>
              <a:rPr lang="vi-VN" sz="2000" b="1" u="sng" dirty="0">
                <a:latin typeface="Segoe UI" panose="020B0502040204020203" pitchFamily="34" charset="0"/>
                <a:cs typeface="Segoe UI" panose="020B0502040204020203" pitchFamily="34" charset="0"/>
              </a:rPr>
              <a:t>MATPH</a:t>
            </a:r>
            <a:r>
              <a:rPr lang="vi-VN" sz="2000" b="1" dirty="0">
                <a:latin typeface="Segoe UI" panose="020B0502040204020203" pitchFamily="34" charset="0"/>
                <a:cs typeface="Segoe UI" panose="020B0502040204020203" pitchFamily="34" charset="0"/>
              </a:rPr>
              <a:t>, TENTPH, DIENTICH, MATINH) </a:t>
            </a:r>
            <a:endParaRPr lang="en-US" sz="2000" dirty="0">
              <a:latin typeface="Segoe UI" panose="020B0502040204020203" pitchFamily="34" charset="0"/>
              <a:cs typeface="Segoe UI" panose="020B0502040204020203" pitchFamily="34" charset="0"/>
            </a:endParaRPr>
          </a:p>
          <a:p>
            <a:r>
              <a:rPr lang="vi-VN" sz="2000" b="1" dirty="0">
                <a:latin typeface="Segoe UI" panose="020B0502040204020203" pitchFamily="34" charset="0"/>
                <a:cs typeface="Segoe UI" panose="020B0502040204020203" pitchFamily="34" charset="0"/>
              </a:rPr>
              <a:t>CAY_TPH (</a:t>
            </a:r>
            <a:r>
              <a:rPr lang="vi-VN" sz="2000" b="1" u="sng" dirty="0">
                <a:latin typeface="Segoe UI" panose="020B0502040204020203" pitchFamily="34" charset="0"/>
                <a:cs typeface="Segoe UI" panose="020B0502040204020203" pitchFamily="34" charset="0"/>
              </a:rPr>
              <a:t>MATPH</a:t>
            </a:r>
            <a:r>
              <a:rPr lang="vi-VN" sz="2000" b="1" dirty="0">
                <a:latin typeface="Segoe UI" panose="020B0502040204020203" pitchFamily="34" charset="0"/>
                <a:cs typeface="Segoe UI" panose="020B0502040204020203" pitchFamily="34" charset="0"/>
              </a:rPr>
              <a:t>, MACAY, GIONG, NAM, DT_TRONG) </a:t>
            </a:r>
            <a:endParaRPr lang="en-US" sz="2000" b="1" dirty="0">
              <a:latin typeface="Segoe UI" panose="020B0502040204020203" pitchFamily="34" charset="0"/>
              <a:cs typeface="Segoe UI" panose="020B0502040204020203" pitchFamily="34" charset="0"/>
            </a:endParaRPr>
          </a:p>
        </p:txBody>
      </p:sp>
      <mc:AlternateContent xmlns:mc="http://schemas.openxmlformats.org/markup-compatibility/2006">
        <mc:Choice xmlns:a14="http://schemas.microsoft.com/office/drawing/2010/main" Requires="a14">
          <p:sp>
            <p:nvSpPr>
              <p:cNvPr id="4" name="TextBox 3"/>
              <p:cNvSpPr txBox="1"/>
              <p:nvPr/>
            </p:nvSpPr>
            <p:spPr>
              <a:xfrm>
                <a:off x="-938564" y="4731702"/>
                <a:ext cx="6096000" cy="421590"/>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m:rPr>
                          <m:sty m:val="p"/>
                        </m:rPr>
                        <a:rPr lang="en-US" sz="2000" smtClean="0">
                          <a:latin typeface="Cambria Math" panose="02040503050406030204" pitchFamily="18" charset="0"/>
                        </a:rPr>
                        <m:t>A</m:t>
                      </m:r>
                      <m:r>
                        <a:rPr lang="en-US" sz="2000">
                          <a:latin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sub>
                          <m:r>
                            <a:rPr lang="en-US" sz="2000" i="1">
                              <a:latin typeface="Cambria Math" panose="02040503050406030204" pitchFamily="18" charset="0"/>
                              <a:ea typeface="Cambria Math" panose="02040503050406030204" pitchFamily="18" charset="0"/>
                            </a:rPr>
                            <m:t>𝑀𝐴</m:t>
                          </m:r>
                          <m:r>
                            <a:rPr lang="en-US" sz="2000" b="0" i="1" smtClean="0">
                              <a:latin typeface="Cambria Math" panose="02040503050406030204" pitchFamily="18" charset="0"/>
                              <a:ea typeface="Cambria Math" panose="02040503050406030204" pitchFamily="18" charset="0"/>
                            </a:rPr>
                            <m:t>𝐶𝐴𝑌</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𝐺𝐼𝑂𝑁𝐺</m:t>
                          </m:r>
                        </m:sub>
                      </m:sSub>
                      <m:r>
                        <a:rPr lang="vi-VN" sz="2000" i="1">
                          <a:latin typeface="Cambria Math" panose="02040503050406030204" pitchFamily="18" charset="0"/>
                          <a:ea typeface="Cambria Math" panose="02040503050406030204" pitchFamily="18" charset="0"/>
                        </a:rPr>
                        <m:t>ℑ</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𝑃</m:t>
                      </m:r>
                      <m:r>
                        <a:rPr lang="en-US" sz="2000" b="0" i="1" smtClean="0">
                          <a:latin typeface="Cambria Math" panose="02040503050406030204" pitchFamily="18" charset="0"/>
                          <a:ea typeface="Cambria Math" panose="02040503050406030204" pitchFamily="18" charset="0"/>
                        </a:rPr>
                        <m:t>1</m:t>
                      </m:r>
                      <m:r>
                        <a:rPr lang="en-US" sz="2000" b="0" i="1" smtClean="0">
                          <a:latin typeface="Cambria Math" panose="02040503050406030204" pitchFamily="18" charset="0"/>
                          <a:ea typeface="Cambria Math" panose="02040503050406030204" pitchFamily="18" charset="0"/>
                        </a:rPr>
                        <m:t>)</m:t>
                      </m:r>
                    </m:oMath>
                  </m:oMathPara>
                </a14:m>
                <a:endParaRPr lang="en-US" sz="2000" i="1" dirty="0">
                  <a:latin typeface="Cambria Math" panose="02040503050406030204" pitchFamily="18" charset="0"/>
                  <a:ea typeface="Cambria Math" panose="02040503050406030204" pitchFamily="18" charset="0"/>
                </a:endParaRPr>
              </a:p>
            </p:txBody>
          </p:sp>
        </mc:Choice>
        <mc:Fallback>
          <p:sp>
            <p:nvSpPr>
              <p:cNvPr id="4" name="TextBox 3"/>
              <p:cNvSpPr txBox="1">
                <a:spLocks noRot="1" noChangeAspect="1" noMove="1" noResize="1" noEditPoints="1" noAdjustHandles="1" noChangeArrowheads="1" noChangeShapeType="1" noTextEdit="1"/>
              </p:cNvSpPr>
              <p:nvPr/>
            </p:nvSpPr>
            <p:spPr>
              <a:xfrm>
                <a:off x="-938564" y="4731702"/>
                <a:ext cx="6096000" cy="421590"/>
              </a:xfrm>
              <a:prstGeom prst="rect">
                <a:avLst/>
              </a:prstGeom>
              <a:blipFill rotWithShape="1">
                <a:blip r:embed="rId5"/>
                <a:stretch>
                  <a:fillRect l="1" t="-75" r="10" b="63"/>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6" name="TextBox 5"/>
              <p:cNvSpPr txBox="1"/>
              <p:nvPr/>
            </p:nvSpPr>
            <p:spPr>
              <a:xfrm>
                <a:off x="-938564" y="5212641"/>
                <a:ext cx="6096000" cy="421590"/>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m:rPr>
                          <m:sty m:val="p"/>
                        </m:rPr>
                        <a:rPr lang="en-US" sz="2000">
                          <a:latin typeface="Cambria Math" panose="02040503050406030204" pitchFamily="18" charset="0"/>
                        </a:rPr>
                        <m:t>B</m:t>
                      </m:r>
                      <m:r>
                        <a:rPr lang="en-US" sz="2000">
                          <a:latin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sub>
                          <m:r>
                            <a:rPr lang="en-US" sz="2000" i="1">
                              <a:latin typeface="Cambria Math" panose="02040503050406030204" pitchFamily="18" charset="0"/>
                              <a:ea typeface="Cambria Math" panose="02040503050406030204" pitchFamily="18" charset="0"/>
                            </a:rPr>
                            <m:t>𝑀𝐴</m:t>
                          </m:r>
                          <m:r>
                            <a:rPr lang="en-US" sz="2000" b="0" i="1" smtClean="0">
                              <a:latin typeface="Cambria Math" panose="02040503050406030204" pitchFamily="18" charset="0"/>
                              <a:ea typeface="Cambria Math" panose="02040503050406030204" pitchFamily="18" charset="0"/>
                            </a:rPr>
                            <m:t>𝐶𝐴𝑌</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𝐺𝐼𝑂𝑁𝐺</m:t>
                          </m:r>
                        </m:sub>
                      </m:sSub>
                      <m:r>
                        <a:rPr lang="vi-VN" sz="2000" i="1">
                          <a:latin typeface="Cambria Math" panose="02040503050406030204" pitchFamily="18" charset="0"/>
                          <a:ea typeface="Cambria Math" panose="02040503050406030204" pitchFamily="18" charset="0"/>
                        </a:rPr>
                        <m:t>ℑ</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𝑃</m:t>
                      </m:r>
                      <m:r>
                        <a:rPr lang="en-US" sz="2000" b="0" i="1" smtClean="0">
                          <a:latin typeface="Cambria Math" panose="02040503050406030204" pitchFamily="18" charset="0"/>
                          <a:ea typeface="Cambria Math" panose="02040503050406030204" pitchFamily="18" charset="0"/>
                        </a:rPr>
                        <m:t>2</m:t>
                      </m:r>
                      <m:r>
                        <a:rPr lang="en-US" sz="2000" b="0" i="1" smtClean="0">
                          <a:latin typeface="Cambria Math" panose="02040503050406030204" pitchFamily="18" charset="0"/>
                          <a:ea typeface="Cambria Math" panose="02040503050406030204" pitchFamily="18" charset="0"/>
                        </a:rPr>
                        <m:t>)</m:t>
                      </m:r>
                    </m:oMath>
                  </m:oMathPara>
                </a14:m>
                <a:endParaRPr lang="en-US" sz="2000" i="1" dirty="0">
                  <a:latin typeface="Cambria Math" panose="02040503050406030204" pitchFamily="18" charset="0"/>
                  <a:ea typeface="Cambria Math" panose="02040503050406030204" pitchFamily="18" charset="0"/>
                </a:endParaRPr>
              </a:p>
            </p:txBody>
          </p:sp>
        </mc:Choice>
        <mc:Fallback>
          <p:sp>
            <p:nvSpPr>
              <p:cNvPr id="6" name="TextBox 5"/>
              <p:cNvSpPr txBox="1">
                <a:spLocks noRot="1" noChangeAspect="1" noMove="1" noResize="1" noEditPoints="1" noAdjustHandles="1" noChangeArrowheads="1" noChangeShapeType="1" noTextEdit="1"/>
              </p:cNvSpPr>
              <p:nvPr/>
            </p:nvSpPr>
            <p:spPr>
              <a:xfrm>
                <a:off x="-938564" y="5212641"/>
                <a:ext cx="6096000" cy="421590"/>
              </a:xfrm>
              <a:prstGeom prst="rect">
                <a:avLst/>
              </a:prstGeom>
              <a:blipFill rotWithShape="1">
                <a:blip r:embed="rId6"/>
                <a:stretch>
                  <a:fillRect l="1" t="-133" r="10" b="121"/>
                </a:stretch>
              </a:blipFill>
            </p:spPr>
            <p:txBody>
              <a:bodyPr/>
              <a:lstStyle/>
              <a:p>
                <a:r>
                  <a:rPr lang="en-US" altLang="en-US">
                    <a:noFill/>
                  </a:rPr>
                  <a:t> </a:t>
                </a:r>
              </a:p>
            </p:txBody>
          </p:sp>
        </mc:Fallback>
      </mc:AlternateContent>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anim calcmode="lin" valueType="num">
                                      <p:cBhvr>
                                        <p:cTn id="8" dur="500" fill="hold"/>
                                        <p:tgtEl>
                                          <p:spTgt spid="12"/>
                                        </p:tgtEl>
                                        <p:attrNameLst>
                                          <p:attrName>ppt_x</p:attrName>
                                        </p:attrNameLst>
                                      </p:cBhvr>
                                      <p:tavLst>
                                        <p:tav tm="0">
                                          <p:val>
                                            <p:strVal val="#ppt_x"/>
                                          </p:val>
                                        </p:tav>
                                        <p:tav tm="100000">
                                          <p:val>
                                            <p:strVal val="#ppt_x"/>
                                          </p:val>
                                        </p:tav>
                                      </p:tavLst>
                                    </p:anim>
                                    <p:anim calcmode="lin" valueType="num">
                                      <p:cBhvr>
                                        <p:cTn id="9" dur="5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500"/>
                                        <p:tgtEl>
                                          <p:spTgt spid="17"/>
                                        </p:tgtEl>
                                      </p:cBhvr>
                                    </p:animEffect>
                                    <p:anim calcmode="lin" valueType="num">
                                      <p:cBhvr>
                                        <p:cTn id="15" dur="500" fill="hold"/>
                                        <p:tgtEl>
                                          <p:spTgt spid="17"/>
                                        </p:tgtEl>
                                        <p:attrNameLst>
                                          <p:attrName>ppt_x</p:attrName>
                                        </p:attrNameLst>
                                      </p:cBhvr>
                                      <p:tavLst>
                                        <p:tav tm="0">
                                          <p:val>
                                            <p:strVal val="#ppt_x"/>
                                          </p:val>
                                        </p:tav>
                                        <p:tav tm="100000">
                                          <p:val>
                                            <p:strVal val="#ppt_x"/>
                                          </p:val>
                                        </p:tav>
                                      </p:tavLst>
                                    </p:anim>
                                    <p:anim calcmode="lin" valueType="num">
                                      <p:cBhvr>
                                        <p:cTn id="16" dur="5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anim calcmode="lin" valueType="num">
                                      <p:cBhvr>
                                        <p:cTn id="22" dur="500" fill="hold"/>
                                        <p:tgtEl>
                                          <p:spTgt spid="15"/>
                                        </p:tgtEl>
                                        <p:attrNameLst>
                                          <p:attrName>ppt_x</p:attrName>
                                        </p:attrNameLst>
                                      </p:cBhvr>
                                      <p:tavLst>
                                        <p:tav tm="0">
                                          <p:val>
                                            <p:strVal val="#ppt_x"/>
                                          </p:val>
                                        </p:tav>
                                        <p:tav tm="100000">
                                          <p:val>
                                            <p:strVal val="#ppt_x"/>
                                          </p:val>
                                        </p:tav>
                                      </p:tavLst>
                                    </p:anim>
                                    <p:anim calcmode="lin" valueType="num">
                                      <p:cBhvr>
                                        <p:cTn id="23" dur="5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P spid="17"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3"/>
          <p:cNvSpPr txBox="1">
            <a:spLocks noGrp="1"/>
          </p:cNvSpPr>
          <p:nvPr>
            <p:ph type="title"/>
          </p:nvPr>
        </p:nvSpPr>
        <p:spPr>
          <a:xfrm>
            <a:off x="635479" y="330621"/>
            <a:ext cx="10921042" cy="82531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1238F"/>
              </a:buClr>
              <a:buSzPts val="4000"/>
              <a:buFont typeface="Quattrocento Sans" panose="020B0502050000020003"/>
              <a:buNone/>
            </a:pP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Viết</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các</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biểu</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thức</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đại</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số</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quan</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hệ</a:t>
            </a:r>
            <a:endParaRPr dirty="0">
              <a:latin typeface="Segoe UI" panose="020B0502040204020203" pitchFamily="34" charset="0"/>
              <a:cs typeface="Segoe UI" panose="020B0502040204020203" pitchFamily="34" charset="0"/>
            </a:endParaRPr>
          </a:p>
        </p:txBody>
      </p:sp>
      <p:sp>
        <p:nvSpPr>
          <p:cNvPr id="123" name="Google Shape;123;p3"/>
          <p:cNvSpPr txBox="1">
            <a:spLocks noGrp="1"/>
          </p:cNvSpPr>
          <p:nvPr>
            <p:ph type="sldNum" idx="12"/>
          </p:nvPr>
        </p:nvSpPr>
        <p:spPr>
          <a:xfrm>
            <a:off x="4724400" y="6527379"/>
            <a:ext cx="2743200" cy="330621"/>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vi-VN" sz="1600" b="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fld>
            <a:endParaRPr sz="16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endParaRPr>
          </a:p>
        </p:txBody>
      </p:sp>
      <p:pic>
        <p:nvPicPr>
          <p:cNvPr id="124" name="Google Shape;124;p3"/>
          <p:cNvPicPr preferRelativeResize="0"/>
          <p:nvPr/>
        </p:nvPicPr>
        <p:blipFill rotWithShape="1">
          <a:blip r:embed="rId1"/>
          <a:srcRect/>
          <a:stretch>
            <a:fillRect/>
          </a:stretch>
        </p:blipFill>
        <p:spPr>
          <a:xfrm>
            <a:off x="9911750" y="4651893"/>
            <a:ext cx="1900257" cy="1869558"/>
          </a:xfrm>
          <a:prstGeom prst="rect">
            <a:avLst/>
          </a:prstGeom>
          <a:noFill/>
          <a:ln>
            <a:noFill/>
          </a:ln>
        </p:spPr>
      </p:pic>
      <p:sp>
        <p:nvSpPr>
          <p:cNvPr id="6" name="TextBox 5"/>
          <p:cNvSpPr txBox="1"/>
          <p:nvPr/>
        </p:nvSpPr>
        <p:spPr>
          <a:xfrm>
            <a:off x="635479" y="1106369"/>
            <a:ext cx="10993332" cy="400110"/>
          </a:xfrm>
          <a:prstGeom prst="rect">
            <a:avLst/>
          </a:prstGeom>
          <a:noFill/>
        </p:spPr>
        <p:txBody>
          <a:bodyPr wrap="square">
            <a:spAutoFit/>
          </a:bodyPr>
          <a:lstStyle/>
          <a:p>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BÀI TẬP 8:</a:t>
            </a:r>
            <a:r>
              <a:rPr lang="en-US" sz="2000" dirty="0">
                <a:latin typeface="Segoe UI" panose="020B0502040204020203" pitchFamily="34" charset="0"/>
                <a:cs typeface="Segoe UI" panose="020B0502040204020203" pitchFamily="34" charset="0"/>
              </a:rPr>
              <a:t> </a:t>
            </a:r>
            <a:r>
              <a:rPr lang="vi-VN"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Cho lược đồ cơ sở dữ liệu quan hệ “</a:t>
            </a:r>
            <a:r>
              <a:rPr lang="en-US" sz="2000" b="1" dirty="0" err="1">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Quản</a:t>
            </a:r>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en-US" sz="2000" b="1" dirty="0" err="1">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lý</a:t>
            </a:r>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website </a:t>
            </a:r>
            <a:r>
              <a:rPr lang="en-US" sz="2000" b="1" dirty="0" err="1">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đăng</a:t>
            </a:r>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en-US" sz="2000" b="1" dirty="0" err="1">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ký</a:t>
            </a:r>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en-US" sz="2000" b="1" dirty="0" err="1">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học</a:t>
            </a:r>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en-US" sz="2000" b="1" dirty="0" err="1">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phần</a:t>
            </a:r>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online”:</a:t>
            </a:r>
            <a:endPar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p:txBody>
      </p:sp>
      <p:sp>
        <p:nvSpPr>
          <p:cNvPr id="3" name="TextBox 2"/>
          <p:cNvSpPr txBox="1"/>
          <p:nvPr/>
        </p:nvSpPr>
        <p:spPr>
          <a:xfrm>
            <a:off x="635479" y="1565870"/>
            <a:ext cx="10848598" cy="4878259"/>
          </a:xfrm>
          <a:prstGeom prst="rect">
            <a:avLst/>
          </a:prstGeom>
          <a:noFill/>
        </p:spPr>
        <p:txBody>
          <a:bodyPr wrap="square">
            <a:spAutoFit/>
          </a:bodyPr>
          <a:lstStyle/>
          <a:p>
            <a:pPr algn="just">
              <a:spcAft>
                <a:spcPts val="600"/>
              </a:spcAft>
            </a:pPr>
            <a:r>
              <a:rPr lang="vi-VN" b="1" dirty="0">
                <a:latin typeface="Segoe UI" panose="020B0502040204020203" pitchFamily="34" charset="0"/>
                <a:cs typeface="Segoe UI" panose="020B0502040204020203" pitchFamily="34" charset="0"/>
              </a:rPr>
              <a:t>HOCVIEN (</a:t>
            </a:r>
            <a:r>
              <a:rPr lang="vi-VN" b="1" u="sng" dirty="0">
                <a:latin typeface="Segoe UI" panose="020B0502040204020203" pitchFamily="34" charset="0"/>
                <a:cs typeface="Segoe UI" panose="020B0502040204020203" pitchFamily="34" charset="0"/>
              </a:rPr>
              <a:t>MAHV</a:t>
            </a:r>
            <a:r>
              <a:rPr lang="vi-VN" b="1" dirty="0">
                <a:latin typeface="Segoe UI" panose="020B0502040204020203" pitchFamily="34" charset="0"/>
                <a:cs typeface="Segoe UI" panose="020B0502040204020203" pitchFamily="34" charset="0"/>
              </a:rPr>
              <a:t>, HOTEN, NGSINH, SODT, LOAIHV) </a:t>
            </a:r>
            <a:endParaRPr lang="en-US" b="1" dirty="0">
              <a:latin typeface="Segoe UI" panose="020B0502040204020203" pitchFamily="34" charset="0"/>
              <a:cs typeface="Segoe UI" panose="020B0502040204020203" pitchFamily="34" charset="0"/>
            </a:endParaRPr>
          </a:p>
          <a:p>
            <a:pPr algn="just">
              <a:spcAft>
                <a:spcPts val="600"/>
              </a:spcAft>
            </a:pPr>
            <a:r>
              <a:rPr lang="vi-VN" b="1" dirty="0">
                <a:latin typeface="Segoe UI" panose="020B0502040204020203" pitchFamily="34" charset="0"/>
                <a:cs typeface="Segoe UI" panose="020B0502040204020203" pitchFamily="34" charset="0"/>
              </a:rPr>
              <a:t>Tân từ: </a:t>
            </a:r>
            <a:r>
              <a:rPr lang="vi-VN" dirty="0">
                <a:latin typeface="Segoe UI" panose="020B0502040204020203" pitchFamily="34" charset="0"/>
                <a:cs typeface="Segoe UI" panose="020B0502040204020203" pitchFamily="34" charset="0"/>
              </a:rPr>
              <a:t>Lược đồ quan hệ HOCVIEN mô tả thông tin học viên. Mỗi học viên được cấp một mã số để phân biệt (MAHV), họ tên họ viên (HOTEN), ngày sinh (NGSINH), số điện thoại (SODT) và loại học viên (LOAIHV: ‘CLC’, ‘CQUI’, ‘CTTT’). </a:t>
            </a:r>
            <a:endParaRPr lang="en-US" dirty="0">
              <a:latin typeface="Segoe UI" panose="020B0502040204020203" pitchFamily="34" charset="0"/>
              <a:cs typeface="Segoe UI" panose="020B0502040204020203" pitchFamily="34" charset="0"/>
            </a:endParaRPr>
          </a:p>
          <a:p>
            <a:pPr algn="just">
              <a:spcAft>
                <a:spcPts val="600"/>
              </a:spcAft>
            </a:pPr>
            <a:r>
              <a:rPr lang="vi-VN" b="1" dirty="0">
                <a:latin typeface="Segoe UI" panose="020B0502040204020203" pitchFamily="34" charset="0"/>
                <a:cs typeface="Segoe UI" panose="020B0502040204020203" pitchFamily="34" charset="0"/>
              </a:rPr>
              <a:t>KHOAHOC (</a:t>
            </a:r>
            <a:r>
              <a:rPr lang="vi-VN" b="1" u="sng" dirty="0">
                <a:latin typeface="Segoe UI" panose="020B0502040204020203" pitchFamily="34" charset="0"/>
                <a:cs typeface="Segoe UI" panose="020B0502040204020203" pitchFamily="34" charset="0"/>
              </a:rPr>
              <a:t>MAKH</a:t>
            </a:r>
            <a:r>
              <a:rPr lang="vi-VN" b="1" dirty="0">
                <a:latin typeface="Segoe UI" panose="020B0502040204020203" pitchFamily="34" charset="0"/>
                <a:cs typeface="Segoe UI" panose="020B0502040204020203" pitchFamily="34" charset="0"/>
              </a:rPr>
              <a:t>, TENKH, MUCDO, THOILG, NGBDKH, NGKTKH) </a:t>
            </a:r>
            <a:endParaRPr lang="en-US" b="1" dirty="0">
              <a:latin typeface="Segoe UI" panose="020B0502040204020203" pitchFamily="34" charset="0"/>
              <a:cs typeface="Segoe UI" panose="020B0502040204020203" pitchFamily="34" charset="0"/>
            </a:endParaRPr>
          </a:p>
          <a:p>
            <a:pPr algn="just">
              <a:spcAft>
                <a:spcPts val="600"/>
              </a:spcAft>
            </a:pPr>
            <a:r>
              <a:rPr lang="vi-VN" b="1" dirty="0">
                <a:latin typeface="Segoe UI" panose="020B0502040204020203" pitchFamily="34" charset="0"/>
                <a:cs typeface="Segoe UI" panose="020B0502040204020203" pitchFamily="34" charset="0"/>
              </a:rPr>
              <a:t>Tân từ: </a:t>
            </a:r>
            <a:r>
              <a:rPr lang="vi-VN" dirty="0">
                <a:latin typeface="Segoe UI" panose="020B0502040204020203" pitchFamily="34" charset="0"/>
                <a:cs typeface="Segoe UI" panose="020B0502040204020203" pitchFamily="34" charset="0"/>
              </a:rPr>
              <a:t>Lược đồ quan hệ KHOAHOC lưu trữ thông tin các khoá học đang được mở trên website. Thông tin bao gồm: mã khoá học (MAKH), tên khoá học (TENKH), mức độ của khoá học (MUCDO), thời lượng của khoá học (THOILG) tính bằng đơn vị tuần, ngày bắt đầu khoá học (NGBDKH) và ngày kết thúc khoá học (NGKTKH). </a:t>
            </a:r>
            <a:endParaRPr lang="en-US" dirty="0">
              <a:latin typeface="Segoe UI" panose="020B0502040204020203" pitchFamily="34" charset="0"/>
              <a:cs typeface="Segoe UI" panose="020B0502040204020203" pitchFamily="34" charset="0"/>
            </a:endParaRPr>
          </a:p>
          <a:p>
            <a:pPr algn="just">
              <a:spcAft>
                <a:spcPts val="600"/>
              </a:spcAft>
            </a:pPr>
            <a:r>
              <a:rPr lang="vi-VN" b="1" dirty="0">
                <a:latin typeface="Segoe UI" panose="020B0502040204020203" pitchFamily="34" charset="0"/>
                <a:cs typeface="Segoe UI" panose="020B0502040204020203" pitchFamily="34" charset="0"/>
              </a:rPr>
              <a:t>HOCPHAN (</a:t>
            </a:r>
            <a:r>
              <a:rPr lang="vi-VN" b="1" u="sng" dirty="0">
                <a:latin typeface="Segoe UI" panose="020B0502040204020203" pitchFamily="34" charset="0"/>
                <a:cs typeface="Segoe UI" panose="020B0502040204020203" pitchFamily="34" charset="0"/>
              </a:rPr>
              <a:t>MAHP</a:t>
            </a:r>
            <a:r>
              <a:rPr lang="vi-VN" b="1" dirty="0">
                <a:latin typeface="Segoe UI" panose="020B0502040204020203" pitchFamily="34" charset="0"/>
                <a:cs typeface="Segoe UI" panose="020B0502040204020203" pitchFamily="34" charset="0"/>
              </a:rPr>
              <a:t>, TENHP, MAKH, TUAN, BATBUOC) </a:t>
            </a:r>
            <a:endParaRPr lang="en-US" b="1" dirty="0">
              <a:latin typeface="Segoe UI" panose="020B0502040204020203" pitchFamily="34" charset="0"/>
              <a:cs typeface="Segoe UI" panose="020B0502040204020203" pitchFamily="34" charset="0"/>
            </a:endParaRPr>
          </a:p>
          <a:p>
            <a:pPr algn="just">
              <a:spcAft>
                <a:spcPts val="600"/>
              </a:spcAft>
            </a:pPr>
            <a:r>
              <a:rPr lang="vi-VN" b="1" dirty="0">
                <a:latin typeface="Segoe UI" panose="020B0502040204020203" pitchFamily="34" charset="0"/>
                <a:cs typeface="Segoe UI" panose="020B0502040204020203" pitchFamily="34" charset="0"/>
              </a:rPr>
              <a:t>Tân từ: </a:t>
            </a:r>
            <a:r>
              <a:rPr lang="vi-VN" dirty="0">
                <a:latin typeface="Segoe UI" panose="020B0502040204020203" pitchFamily="34" charset="0"/>
                <a:cs typeface="Segoe UI" panose="020B0502040204020203" pitchFamily="34" charset="0"/>
              </a:rPr>
              <a:t>Lược đồ quan hệ HOCPHAN lưu trữ thông tin các học phần trong một khoá học. Thông tin bao gồm: mã học phần (MAHP), tên học phần (TENHP), mã khoá học (MAKH), số tuần cần thiết để hoàn thành học phần (TUAN) và thông tin học phần đó có bắt buộc trong khoá học hay không (BATBUOC). Thuộc tính BATBUOC có giá trị là: 1 nếu bắt buộc, 0 nếu không bắt buộc. </a:t>
            </a:r>
            <a:endParaRPr lang="en-US" dirty="0">
              <a:latin typeface="Segoe UI" panose="020B0502040204020203" pitchFamily="34" charset="0"/>
              <a:cs typeface="Segoe UI" panose="020B0502040204020203" pitchFamily="34" charset="0"/>
            </a:endParaRPr>
          </a:p>
          <a:p>
            <a:pPr algn="just">
              <a:spcAft>
                <a:spcPts val="600"/>
              </a:spcAft>
            </a:pPr>
            <a:r>
              <a:rPr lang="vi-VN" b="1" dirty="0">
                <a:latin typeface="Segoe UI" panose="020B0502040204020203" pitchFamily="34" charset="0"/>
                <a:cs typeface="Segoe UI" panose="020B0502040204020203" pitchFamily="34" charset="0"/>
              </a:rPr>
              <a:t>DANGKY (</a:t>
            </a:r>
            <a:r>
              <a:rPr lang="vi-VN" b="1" u="sng" dirty="0">
                <a:latin typeface="Segoe UI" panose="020B0502040204020203" pitchFamily="34" charset="0"/>
                <a:cs typeface="Segoe UI" panose="020B0502040204020203" pitchFamily="34" charset="0"/>
              </a:rPr>
              <a:t>MADK</a:t>
            </a:r>
            <a:r>
              <a:rPr lang="vi-VN" b="1" dirty="0">
                <a:latin typeface="Segoe UI" panose="020B0502040204020203" pitchFamily="34" charset="0"/>
                <a:cs typeface="Segoe UI" panose="020B0502040204020203" pitchFamily="34" charset="0"/>
              </a:rPr>
              <a:t>, MAHV, NGDK, TINHTRANG) </a:t>
            </a:r>
            <a:endParaRPr lang="en-US" b="1" dirty="0">
              <a:latin typeface="Segoe UI" panose="020B0502040204020203" pitchFamily="34" charset="0"/>
              <a:cs typeface="Segoe UI" panose="020B0502040204020203" pitchFamily="34" charset="0"/>
            </a:endParaRPr>
          </a:p>
          <a:p>
            <a:pPr algn="just">
              <a:spcAft>
                <a:spcPts val="600"/>
              </a:spcAft>
            </a:pPr>
            <a:r>
              <a:rPr lang="vi-VN" b="1" dirty="0">
                <a:latin typeface="Segoe UI" panose="020B0502040204020203" pitchFamily="34" charset="0"/>
                <a:cs typeface="Segoe UI" panose="020B0502040204020203" pitchFamily="34" charset="0"/>
              </a:rPr>
              <a:t>Tân từ: </a:t>
            </a:r>
            <a:r>
              <a:rPr lang="vi-VN" dirty="0">
                <a:latin typeface="Segoe UI" panose="020B0502040204020203" pitchFamily="34" charset="0"/>
                <a:cs typeface="Segoe UI" panose="020B0502040204020203" pitchFamily="34" charset="0"/>
              </a:rPr>
              <a:t>Lược đồ quan hệ DANGKY lưu trữ thông tin đăng ký học phần của học viên. Thông tin này bao gồm: mã đăng ký (MADK), mã học viên (MAHV), ngày đăng ký (NGDK) và tình trạng thanh toán học phí (TINHTRANG). Thuộc tính TINHTRANG có giá trị là 1 nếu đã thanh toán học phí, 0 nếu chưa thanh toán học phí. </a:t>
            </a:r>
            <a:endParaRPr lang="en-US" dirty="0">
              <a:latin typeface="Segoe UI" panose="020B0502040204020203" pitchFamily="34" charset="0"/>
              <a:cs typeface="Segoe UI" panose="020B0502040204020203" pitchFamily="34" charset="0"/>
            </a:endParaRPr>
          </a:p>
          <a:p>
            <a:pPr algn="just">
              <a:spcAft>
                <a:spcPts val="600"/>
              </a:spcAft>
            </a:pPr>
            <a:r>
              <a:rPr lang="vi-VN" b="1" dirty="0">
                <a:latin typeface="Segoe UI" panose="020B0502040204020203" pitchFamily="34" charset="0"/>
                <a:cs typeface="Segoe UI" panose="020B0502040204020203" pitchFamily="34" charset="0"/>
              </a:rPr>
              <a:t>CTDK (</a:t>
            </a:r>
            <a:r>
              <a:rPr lang="vi-VN" b="1" u="sng" dirty="0">
                <a:latin typeface="Segoe UI" panose="020B0502040204020203" pitchFamily="34" charset="0"/>
                <a:cs typeface="Segoe UI" panose="020B0502040204020203" pitchFamily="34" charset="0"/>
              </a:rPr>
              <a:t>MADK, MAHP</a:t>
            </a:r>
            <a:r>
              <a:rPr lang="vi-VN" b="1" dirty="0">
                <a:latin typeface="Segoe UI" panose="020B0502040204020203" pitchFamily="34" charset="0"/>
                <a:cs typeface="Segoe UI" panose="020B0502040204020203" pitchFamily="34" charset="0"/>
              </a:rPr>
              <a:t>, SONGAYHT, NGAYHP) </a:t>
            </a:r>
            <a:endParaRPr lang="en-US" b="1" dirty="0">
              <a:latin typeface="Segoe UI" panose="020B0502040204020203" pitchFamily="34" charset="0"/>
              <a:cs typeface="Segoe UI" panose="020B0502040204020203" pitchFamily="34" charset="0"/>
            </a:endParaRPr>
          </a:p>
          <a:p>
            <a:pPr algn="just">
              <a:spcAft>
                <a:spcPts val="600"/>
              </a:spcAft>
            </a:pPr>
            <a:r>
              <a:rPr lang="vi-VN" b="1" dirty="0">
                <a:latin typeface="Segoe UI" panose="020B0502040204020203" pitchFamily="34" charset="0"/>
                <a:cs typeface="Segoe UI" panose="020B0502040204020203" pitchFamily="34" charset="0"/>
              </a:rPr>
              <a:t>Tân từ: </a:t>
            </a:r>
            <a:r>
              <a:rPr lang="vi-VN" dirty="0">
                <a:latin typeface="Segoe UI" panose="020B0502040204020203" pitchFamily="34" charset="0"/>
                <a:cs typeface="Segoe UI" panose="020B0502040204020203" pitchFamily="34" charset="0"/>
              </a:rPr>
              <a:t>Lược đồ quan hệ chi tiết đăng ký (CTDK) mô tả thông tin chi tiết đăng các học phần của sinh viên. Thông tin bao gồm: mã đăng ký (MADK), mã học phần (MAHP), số ngày hoàn thành (SONGAYHT) và ngày học viên bắt đầu học phần (NGAYHP). Mỗi học viên có thể đăng ký nhiều học phần, mỗi khoá học bao gồm một hoặc nhiều học phần khác nhau.</a:t>
            </a:r>
            <a:endParaRPr lang="en-US" dirty="0">
              <a:latin typeface="Segoe UI" panose="020B0502040204020203" pitchFamily="34" charset="0"/>
              <a:cs typeface="Segoe UI" panose="020B0502040204020203"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3"/>
          <p:cNvSpPr txBox="1">
            <a:spLocks noGrp="1"/>
          </p:cNvSpPr>
          <p:nvPr>
            <p:ph type="title"/>
          </p:nvPr>
        </p:nvSpPr>
        <p:spPr>
          <a:xfrm>
            <a:off x="635479" y="330621"/>
            <a:ext cx="10921042" cy="82531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1238F"/>
              </a:buClr>
              <a:buSzPts val="4000"/>
              <a:buFont typeface="Quattrocento Sans" panose="020B0502050000020003"/>
              <a:buNone/>
            </a:pP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Viết</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các</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biểu</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thức</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đại</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số</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quan</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hệ</a:t>
            </a:r>
            <a:endParaRPr dirty="0">
              <a:latin typeface="Segoe UI" panose="020B0502040204020203" pitchFamily="34" charset="0"/>
              <a:cs typeface="Segoe UI" panose="020B0502040204020203" pitchFamily="34" charset="0"/>
            </a:endParaRPr>
          </a:p>
        </p:txBody>
      </p:sp>
      <p:sp>
        <p:nvSpPr>
          <p:cNvPr id="123" name="Google Shape;123;p3"/>
          <p:cNvSpPr txBox="1">
            <a:spLocks noGrp="1"/>
          </p:cNvSpPr>
          <p:nvPr>
            <p:ph type="sldNum" idx="12"/>
          </p:nvPr>
        </p:nvSpPr>
        <p:spPr>
          <a:xfrm>
            <a:off x="4724400" y="6527379"/>
            <a:ext cx="2743200" cy="330621"/>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vi-VN" sz="1600" b="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fld>
            <a:endParaRPr sz="16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endParaRPr>
          </a:p>
        </p:txBody>
      </p:sp>
      <p:pic>
        <p:nvPicPr>
          <p:cNvPr id="124" name="Google Shape;124;p3"/>
          <p:cNvPicPr preferRelativeResize="0"/>
          <p:nvPr/>
        </p:nvPicPr>
        <p:blipFill rotWithShape="1">
          <a:blip r:embed="rId1"/>
          <a:srcRect/>
          <a:stretch>
            <a:fillRect/>
          </a:stretch>
        </p:blipFill>
        <p:spPr>
          <a:xfrm>
            <a:off x="9911750" y="4651893"/>
            <a:ext cx="1900257" cy="1869558"/>
          </a:xfrm>
          <a:prstGeom prst="rect">
            <a:avLst/>
          </a:prstGeom>
          <a:noFill/>
          <a:ln>
            <a:noFill/>
          </a:ln>
        </p:spPr>
      </p:pic>
      <p:sp>
        <p:nvSpPr>
          <p:cNvPr id="3" name="TextBox 2"/>
          <p:cNvSpPr txBox="1"/>
          <p:nvPr/>
        </p:nvSpPr>
        <p:spPr>
          <a:xfrm>
            <a:off x="635479" y="1090710"/>
            <a:ext cx="10921042" cy="1938992"/>
          </a:xfrm>
          <a:prstGeom prst="rect">
            <a:avLst/>
          </a:prstGeom>
          <a:noFill/>
          <a:ln w="19050">
            <a:solidFill>
              <a:srgbClr val="00B0F0"/>
            </a:solidFill>
          </a:ln>
        </p:spPr>
        <p:txBody>
          <a:bodyPr wrap="square">
            <a:spAutoFit/>
          </a:bodyPr>
          <a:lstStyle/>
          <a:p>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BÀI TẬP 8:</a:t>
            </a:r>
            <a:r>
              <a:rPr lang="en-US" sz="2000" dirty="0">
                <a:latin typeface="Segoe UI" panose="020B0502040204020203" pitchFamily="34" charset="0"/>
                <a:cs typeface="Segoe UI" panose="020B0502040204020203" pitchFamily="34" charset="0"/>
              </a:rPr>
              <a:t> </a:t>
            </a:r>
            <a:r>
              <a:rPr lang="vi-VN"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Cho lược đồ cơ sở dữ liệu quan hệ “</a:t>
            </a:r>
            <a:r>
              <a:rPr lang="en-US" sz="2000" b="1" dirty="0" err="1">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Quản</a:t>
            </a:r>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en-US" sz="2000" b="1" dirty="0" err="1">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lý</a:t>
            </a:r>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website </a:t>
            </a:r>
            <a:r>
              <a:rPr lang="en-US" sz="2000" b="1" dirty="0" err="1">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đăng</a:t>
            </a:r>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en-US" sz="2000" b="1" dirty="0" err="1">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ký</a:t>
            </a:r>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en-US" sz="2000" b="1" dirty="0" err="1">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học</a:t>
            </a:r>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en-US" sz="2000" b="1" dirty="0" err="1">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phần</a:t>
            </a:r>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online”:</a:t>
            </a:r>
            <a:endParaRPr lang="en-US" sz="2000" b="1" dirty="0">
              <a:latin typeface="Segoe UI" panose="020B0502040204020203" pitchFamily="34" charset="0"/>
              <a:cs typeface="Segoe UI" panose="020B0502040204020203" pitchFamily="34" charset="0"/>
            </a:endParaRPr>
          </a:p>
          <a:p>
            <a:r>
              <a:rPr lang="vi-VN" sz="2000" b="1" dirty="0">
                <a:latin typeface="Segoe UI" panose="020B0502040204020203" pitchFamily="34" charset="0"/>
                <a:cs typeface="Segoe UI" panose="020B0502040204020203" pitchFamily="34" charset="0"/>
              </a:rPr>
              <a:t>HOCVIEN (</a:t>
            </a:r>
            <a:r>
              <a:rPr lang="vi-VN" sz="2000" b="1" u="sng" dirty="0">
                <a:latin typeface="Segoe UI" panose="020B0502040204020203" pitchFamily="34" charset="0"/>
                <a:cs typeface="Segoe UI" panose="020B0502040204020203" pitchFamily="34" charset="0"/>
              </a:rPr>
              <a:t>MAHV</a:t>
            </a:r>
            <a:r>
              <a:rPr lang="vi-VN" sz="2000" b="1" dirty="0">
                <a:latin typeface="Segoe UI" panose="020B0502040204020203" pitchFamily="34" charset="0"/>
                <a:cs typeface="Segoe UI" panose="020B0502040204020203" pitchFamily="34" charset="0"/>
              </a:rPr>
              <a:t>, HOTEN, NGSINH, SODT, LOAIHV) </a:t>
            </a:r>
            <a:endParaRPr lang="en-US" sz="2000" dirty="0">
              <a:latin typeface="Segoe UI" panose="020B0502040204020203" pitchFamily="34" charset="0"/>
              <a:cs typeface="Segoe UI" panose="020B0502040204020203" pitchFamily="34" charset="0"/>
            </a:endParaRPr>
          </a:p>
          <a:p>
            <a:r>
              <a:rPr lang="vi-VN" sz="2000" b="1" dirty="0">
                <a:latin typeface="Segoe UI" panose="020B0502040204020203" pitchFamily="34" charset="0"/>
                <a:cs typeface="Segoe UI" panose="020B0502040204020203" pitchFamily="34" charset="0"/>
              </a:rPr>
              <a:t>KHOAHOC (</a:t>
            </a:r>
            <a:r>
              <a:rPr lang="vi-VN" sz="2000" b="1" u="sng" dirty="0">
                <a:latin typeface="Segoe UI" panose="020B0502040204020203" pitchFamily="34" charset="0"/>
                <a:cs typeface="Segoe UI" panose="020B0502040204020203" pitchFamily="34" charset="0"/>
              </a:rPr>
              <a:t>MAKH</a:t>
            </a:r>
            <a:r>
              <a:rPr lang="vi-VN" sz="2000" b="1" dirty="0">
                <a:latin typeface="Segoe UI" panose="020B0502040204020203" pitchFamily="34" charset="0"/>
                <a:cs typeface="Segoe UI" panose="020B0502040204020203" pitchFamily="34" charset="0"/>
              </a:rPr>
              <a:t>, TENKH, MUCDO, THOILG, NGBDKH, NGKTKH) </a:t>
            </a:r>
            <a:endParaRPr lang="en-US" sz="2000" b="1" dirty="0">
              <a:latin typeface="Segoe UI" panose="020B0502040204020203" pitchFamily="34" charset="0"/>
              <a:cs typeface="Segoe UI" panose="020B0502040204020203" pitchFamily="34" charset="0"/>
            </a:endParaRPr>
          </a:p>
          <a:p>
            <a:r>
              <a:rPr lang="vi-VN" sz="2000" b="1" dirty="0">
                <a:latin typeface="Segoe UI" panose="020B0502040204020203" pitchFamily="34" charset="0"/>
                <a:cs typeface="Segoe UI" panose="020B0502040204020203" pitchFamily="34" charset="0"/>
              </a:rPr>
              <a:t>HOCPHAN (</a:t>
            </a:r>
            <a:r>
              <a:rPr lang="vi-VN" sz="2000" b="1" u="sng" dirty="0">
                <a:latin typeface="Segoe UI" panose="020B0502040204020203" pitchFamily="34" charset="0"/>
                <a:cs typeface="Segoe UI" panose="020B0502040204020203" pitchFamily="34" charset="0"/>
              </a:rPr>
              <a:t>MAHP</a:t>
            </a:r>
            <a:r>
              <a:rPr lang="vi-VN" sz="2000" b="1" dirty="0">
                <a:latin typeface="Segoe UI" panose="020B0502040204020203" pitchFamily="34" charset="0"/>
                <a:cs typeface="Segoe UI" panose="020B0502040204020203" pitchFamily="34" charset="0"/>
              </a:rPr>
              <a:t>, TENHP, MAKH, TUAN, BATBUOC) </a:t>
            </a:r>
            <a:endParaRPr lang="en-US" sz="2000" b="1" dirty="0">
              <a:latin typeface="Segoe UI" panose="020B0502040204020203" pitchFamily="34" charset="0"/>
              <a:cs typeface="Segoe UI" panose="020B0502040204020203" pitchFamily="34" charset="0"/>
            </a:endParaRPr>
          </a:p>
          <a:p>
            <a:r>
              <a:rPr lang="vi-VN" sz="2000" b="1" dirty="0">
                <a:latin typeface="Segoe UI" panose="020B0502040204020203" pitchFamily="34" charset="0"/>
                <a:cs typeface="Segoe UI" panose="020B0502040204020203" pitchFamily="34" charset="0"/>
              </a:rPr>
              <a:t>DANGKY (</a:t>
            </a:r>
            <a:r>
              <a:rPr lang="vi-VN" sz="2000" b="1" u="sng" dirty="0">
                <a:latin typeface="Segoe UI" panose="020B0502040204020203" pitchFamily="34" charset="0"/>
                <a:cs typeface="Segoe UI" panose="020B0502040204020203" pitchFamily="34" charset="0"/>
              </a:rPr>
              <a:t>MADK</a:t>
            </a:r>
            <a:r>
              <a:rPr lang="vi-VN" sz="2000" b="1" dirty="0">
                <a:latin typeface="Segoe UI" panose="020B0502040204020203" pitchFamily="34" charset="0"/>
                <a:cs typeface="Segoe UI" panose="020B0502040204020203" pitchFamily="34" charset="0"/>
              </a:rPr>
              <a:t>, MAHV, NGDK, TINHTRANG) </a:t>
            </a:r>
            <a:endParaRPr lang="en-US" sz="2000" b="1" dirty="0">
              <a:latin typeface="Segoe UI" panose="020B0502040204020203" pitchFamily="34" charset="0"/>
              <a:cs typeface="Segoe UI" panose="020B0502040204020203" pitchFamily="34" charset="0"/>
            </a:endParaRPr>
          </a:p>
          <a:p>
            <a:r>
              <a:rPr lang="vi-VN" sz="2000" b="1" dirty="0">
                <a:latin typeface="Segoe UI" panose="020B0502040204020203" pitchFamily="34" charset="0"/>
                <a:cs typeface="Segoe UI" panose="020B0502040204020203" pitchFamily="34" charset="0"/>
              </a:rPr>
              <a:t>CTDK (</a:t>
            </a:r>
            <a:r>
              <a:rPr lang="vi-VN" sz="2000" b="1" u="sng" dirty="0">
                <a:latin typeface="Segoe UI" panose="020B0502040204020203" pitchFamily="34" charset="0"/>
                <a:cs typeface="Segoe UI" panose="020B0502040204020203" pitchFamily="34" charset="0"/>
              </a:rPr>
              <a:t>MADK, MAHP</a:t>
            </a:r>
            <a:r>
              <a:rPr lang="vi-VN" sz="2000" b="1" dirty="0">
                <a:latin typeface="Segoe UI" panose="020B0502040204020203" pitchFamily="34" charset="0"/>
                <a:cs typeface="Segoe UI" panose="020B0502040204020203" pitchFamily="34" charset="0"/>
              </a:rPr>
              <a:t>, SONGAYHT, NGAYHP) </a:t>
            </a:r>
            <a:endParaRPr lang="en-US" sz="2000" b="1" dirty="0">
              <a:latin typeface="Segoe UI" panose="020B0502040204020203" pitchFamily="34" charset="0"/>
              <a:cs typeface="Segoe UI" panose="020B0502040204020203" pitchFamily="34" charset="0"/>
            </a:endParaRPr>
          </a:p>
        </p:txBody>
      </p:sp>
      <p:sp>
        <p:nvSpPr>
          <p:cNvPr id="4" name="TextBox 3"/>
          <p:cNvSpPr txBox="1"/>
          <p:nvPr/>
        </p:nvSpPr>
        <p:spPr>
          <a:xfrm>
            <a:off x="635479" y="3247352"/>
            <a:ext cx="10921042" cy="3062377"/>
          </a:xfrm>
          <a:prstGeom prst="rect">
            <a:avLst/>
          </a:prstGeom>
          <a:noFill/>
        </p:spPr>
        <p:txBody>
          <a:bodyPr wrap="square">
            <a:spAutoFit/>
          </a:bodyPr>
          <a:lstStyle/>
          <a:p>
            <a:pPr algn="just">
              <a:spcAft>
                <a:spcPts val="600"/>
              </a:spcAft>
            </a:pPr>
            <a:r>
              <a:rPr lang="en-US" sz="24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YÊU CẦU:</a:t>
            </a:r>
            <a:endParaRPr lang="en-US" sz="2400" dirty="0">
              <a:latin typeface="Segoe UI" panose="020B0502040204020203" pitchFamily="34" charset="0"/>
              <a:cs typeface="Segoe UI" panose="020B0502040204020203" pitchFamily="34" charset="0"/>
            </a:endParaRPr>
          </a:p>
          <a:p>
            <a:pPr marL="342900" indent="-342900" algn="just">
              <a:spcAft>
                <a:spcPts val="600"/>
              </a:spcAft>
              <a:buAutoNum type="arabicPeriod"/>
            </a:pPr>
            <a:r>
              <a:rPr lang="en-US" sz="1800" dirty="0"/>
              <a:t>Cho </a:t>
            </a:r>
            <a:r>
              <a:rPr lang="en-US" sz="1800" dirty="0" err="1"/>
              <a:t>biết</a:t>
            </a:r>
            <a:r>
              <a:rPr lang="en-US" sz="1800" dirty="0"/>
              <a:t> </a:t>
            </a:r>
            <a:r>
              <a:rPr lang="en-US" sz="1800" dirty="0" err="1"/>
              <a:t>danh</a:t>
            </a:r>
            <a:r>
              <a:rPr lang="en-US" sz="1800" dirty="0"/>
              <a:t> </a:t>
            </a:r>
            <a:r>
              <a:rPr lang="en-US" sz="1800" dirty="0" err="1"/>
              <a:t>sách</a:t>
            </a:r>
            <a:r>
              <a:rPr lang="en-US" sz="1800" dirty="0"/>
              <a:t> </a:t>
            </a:r>
            <a:r>
              <a:rPr lang="en-US" sz="1800" dirty="0" err="1"/>
              <a:t>các</a:t>
            </a:r>
            <a:r>
              <a:rPr lang="en-US" sz="1800" dirty="0"/>
              <a:t> </a:t>
            </a:r>
            <a:r>
              <a:rPr lang="en-US" sz="1800" dirty="0" err="1"/>
              <a:t>học</a:t>
            </a:r>
            <a:r>
              <a:rPr lang="en-US" sz="1800" dirty="0"/>
              <a:t> </a:t>
            </a:r>
            <a:r>
              <a:rPr lang="en-US" sz="1800" dirty="0" err="1"/>
              <a:t>viên</a:t>
            </a:r>
            <a:r>
              <a:rPr lang="en-US" sz="1800" dirty="0"/>
              <a:t> (MAHV, HOTEN) </a:t>
            </a:r>
            <a:r>
              <a:rPr lang="en-US" sz="1800" dirty="0" err="1"/>
              <a:t>đã</a:t>
            </a:r>
            <a:r>
              <a:rPr lang="en-US" sz="1800" dirty="0"/>
              <a:t> </a:t>
            </a:r>
            <a:r>
              <a:rPr lang="en-US" sz="1800" dirty="0" err="1"/>
              <a:t>đăng</a:t>
            </a:r>
            <a:r>
              <a:rPr lang="en-US" sz="1800" dirty="0"/>
              <a:t> </a:t>
            </a:r>
            <a:r>
              <a:rPr lang="en-US" sz="1800" dirty="0" err="1"/>
              <a:t>ký</a:t>
            </a:r>
            <a:r>
              <a:rPr lang="en-US" sz="1800" dirty="0"/>
              <a:t> </a:t>
            </a:r>
            <a:r>
              <a:rPr lang="en-US" sz="1800" dirty="0" err="1"/>
              <a:t>học</a:t>
            </a:r>
            <a:r>
              <a:rPr lang="en-US" sz="1800" dirty="0"/>
              <a:t> </a:t>
            </a:r>
            <a:r>
              <a:rPr lang="en-US" sz="1800" dirty="0" err="1"/>
              <a:t>phần</a:t>
            </a:r>
            <a:r>
              <a:rPr lang="en-US" sz="1800" dirty="0"/>
              <a:t> </a:t>
            </a:r>
            <a:r>
              <a:rPr lang="en-US" sz="1800" dirty="0" err="1"/>
              <a:t>trong</a:t>
            </a:r>
            <a:r>
              <a:rPr lang="en-US" sz="1800" dirty="0"/>
              <a:t> </a:t>
            </a:r>
            <a:r>
              <a:rPr lang="en-US" sz="1800" dirty="0" err="1"/>
              <a:t>năm</a:t>
            </a:r>
            <a:r>
              <a:rPr lang="en-US" sz="1800" dirty="0"/>
              <a:t> 2018 (NGDK).</a:t>
            </a:r>
            <a:endParaRPr lang="en-US" sz="1800" dirty="0"/>
          </a:p>
          <a:p>
            <a:pPr marL="342900" indent="-342900" algn="just">
              <a:spcAft>
                <a:spcPts val="600"/>
              </a:spcAft>
              <a:buAutoNum type="arabicPeriod"/>
            </a:pPr>
            <a:r>
              <a:rPr lang="en-US" sz="1800" dirty="0"/>
              <a:t>Cho </a:t>
            </a:r>
            <a:r>
              <a:rPr lang="en-US" sz="1800" dirty="0" err="1"/>
              <a:t>biết</a:t>
            </a:r>
            <a:r>
              <a:rPr lang="en-US" sz="1800" dirty="0"/>
              <a:t> </a:t>
            </a:r>
            <a:r>
              <a:rPr lang="en-US" sz="1800" dirty="0" err="1"/>
              <a:t>mã</a:t>
            </a:r>
            <a:r>
              <a:rPr lang="en-US" sz="1800" dirty="0"/>
              <a:t> </a:t>
            </a:r>
            <a:r>
              <a:rPr lang="en-US" sz="1800" dirty="0" err="1"/>
              <a:t>khoá</a:t>
            </a:r>
            <a:r>
              <a:rPr lang="en-US" sz="1800" dirty="0"/>
              <a:t> </a:t>
            </a:r>
            <a:r>
              <a:rPr lang="en-US" sz="1800" dirty="0" err="1"/>
              <a:t>học</a:t>
            </a:r>
            <a:r>
              <a:rPr lang="en-US" sz="1800" dirty="0"/>
              <a:t>, </a:t>
            </a:r>
            <a:r>
              <a:rPr lang="en-US" sz="1800" dirty="0" err="1"/>
              <a:t>tên</a:t>
            </a:r>
            <a:r>
              <a:rPr lang="en-US" sz="1800" dirty="0"/>
              <a:t> </a:t>
            </a:r>
            <a:r>
              <a:rPr lang="en-US" sz="1800" dirty="0" err="1"/>
              <a:t>khoá</a:t>
            </a:r>
            <a:r>
              <a:rPr lang="en-US" sz="1800" dirty="0"/>
              <a:t> </a:t>
            </a:r>
            <a:r>
              <a:rPr lang="en-US" sz="1800" dirty="0" err="1"/>
              <a:t>học</a:t>
            </a:r>
            <a:r>
              <a:rPr lang="en-US" sz="1800" dirty="0"/>
              <a:t> </a:t>
            </a:r>
            <a:r>
              <a:rPr lang="en-US" sz="1800" dirty="0" err="1"/>
              <a:t>có</a:t>
            </a:r>
            <a:r>
              <a:rPr lang="en-US" sz="1800" dirty="0"/>
              <a:t> </a:t>
            </a:r>
            <a:r>
              <a:rPr lang="en-US" sz="1800" dirty="0" err="1"/>
              <a:t>ngày</a:t>
            </a:r>
            <a:r>
              <a:rPr lang="en-US" sz="1800" dirty="0"/>
              <a:t> </a:t>
            </a:r>
            <a:r>
              <a:rPr lang="en-US" sz="1800" dirty="0" err="1"/>
              <a:t>bắt</a:t>
            </a:r>
            <a:r>
              <a:rPr lang="en-US" sz="1800" dirty="0"/>
              <a:t> </a:t>
            </a:r>
            <a:r>
              <a:rPr lang="en-US" sz="1800" dirty="0" err="1"/>
              <a:t>đầu</a:t>
            </a:r>
            <a:r>
              <a:rPr lang="en-US" sz="1800" dirty="0"/>
              <a:t> ‘5/9/2019’ </a:t>
            </a:r>
            <a:r>
              <a:rPr lang="en-US" sz="1800" dirty="0" err="1"/>
              <a:t>và</a:t>
            </a:r>
            <a:r>
              <a:rPr lang="en-US" sz="1800" dirty="0"/>
              <a:t> </a:t>
            </a:r>
            <a:r>
              <a:rPr lang="en-US" sz="1800" dirty="0" err="1"/>
              <a:t>tên</a:t>
            </a:r>
            <a:r>
              <a:rPr lang="en-US" sz="1800" dirty="0"/>
              <a:t> </a:t>
            </a:r>
            <a:r>
              <a:rPr lang="en-US" sz="1800" dirty="0" err="1"/>
              <a:t>những</a:t>
            </a:r>
            <a:r>
              <a:rPr lang="en-US" sz="1800" dirty="0"/>
              <a:t> </a:t>
            </a:r>
            <a:r>
              <a:rPr lang="en-US" sz="1800" dirty="0" err="1"/>
              <a:t>học</a:t>
            </a:r>
            <a:r>
              <a:rPr lang="en-US" sz="1800" dirty="0"/>
              <a:t> </a:t>
            </a:r>
            <a:r>
              <a:rPr lang="en-US" sz="1800" dirty="0" err="1"/>
              <a:t>phần</a:t>
            </a:r>
            <a:r>
              <a:rPr lang="en-US" sz="1800" dirty="0"/>
              <a:t> </a:t>
            </a:r>
            <a:r>
              <a:rPr lang="en-US" sz="1800" dirty="0" err="1"/>
              <a:t>của</a:t>
            </a:r>
            <a:r>
              <a:rPr lang="en-US" sz="1800" dirty="0"/>
              <a:t> </a:t>
            </a:r>
            <a:r>
              <a:rPr lang="en-US" sz="1800" dirty="0" err="1"/>
              <a:t>khoá</a:t>
            </a:r>
            <a:r>
              <a:rPr lang="en-US" sz="1800" dirty="0"/>
              <a:t> </a:t>
            </a:r>
            <a:r>
              <a:rPr lang="en-US" sz="1800" dirty="0" err="1"/>
              <a:t>học</a:t>
            </a:r>
            <a:r>
              <a:rPr lang="en-US" sz="1800" dirty="0"/>
              <a:t> </a:t>
            </a:r>
            <a:r>
              <a:rPr lang="en-US" sz="1800" dirty="0" err="1"/>
              <a:t>đó</a:t>
            </a:r>
            <a:r>
              <a:rPr lang="en-US" sz="1800" dirty="0"/>
              <a:t> </a:t>
            </a:r>
            <a:r>
              <a:rPr lang="en-US" sz="1800" dirty="0" err="1"/>
              <a:t>nếu</a:t>
            </a:r>
            <a:r>
              <a:rPr lang="en-US" sz="1800" dirty="0"/>
              <a:t> </a:t>
            </a:r>
            <a:r>
              <a:rPr lang="en-US" sz="1800" dirty="0" err="1"/>
              <a:t>có</a:t>
            </a:r>
            <a:r>
              <a:rPr lang="en-US" sz="1800" dirty="0"/>
              <a:t>.</a:t>
            </a:r>
            <a:endParaRPr lang="en-US" sz="1800" dirty="0"/>
          </a:p>
          <a:p>
            <a:pPr marL="342900" indent="-342900" algn="just">
              <a:spcAft>
                <a:spcPts val="600"/>
              </a:spcAft>
              <a:buAutoNum type="arabicPeriod"/>
            </a:pPr>
            <a:r>
              <a:rPr lang="vi-VN" sz="1800" dirty="0"/>
              <a:t>Cho biết danh sách các học phần (MAHP, TENHP) chưa có học viên nào đăng ký vào ngày ‘5/9/2019’ (NGDK). </a:t>
            </a:r>
            <a:endParaRPr lang="en-US" sz="1800" dirty="0"/>
          </a:p>
          <a:p>
            <a:pPr marL="342900" indent="-342900" algn="just">
              <a:spcAft>
                <a:spcPts val="600"/>
              </a:spcAft>
              <a:buAutoNum type="arabicPeriod"/>
            </a:pPr>
            <a:r>
              <a:rPr lang="en-US" sz="1800" dirty="0"/>
              <a:t>Cho </a:t>
            </a:r>
            <a:r>
              <a:rPr lang="en-US" sz="1800" dirty="0" err="1"/>
              <a:t>biết</a:t>
            </a:r>
            <a:r>
              <a:rPr lang="en-US" sz="1800" dirty="0"/>
              <a:t> </a:t>
            </a:r>
            <a:r>
              <a:rPr lang="en-US" sz="1800" dirty="0" err="1"/>
              <a:t>các</a:t>
            </a:r>
            <a:r>
              <a:rPr lang="en-US" sz="1800" dirty="0"/>
              <a:t> </a:t>
            </a:r>
            <a:r>
              <a:rPr lang="en-US" sz="1800" dirty="0" err="1"/>
              <a:t>học</a:t>
            </a:r>
            <a:r>
              <a:rPr lang="en-US" sz="1800" dirty="0"/>
              <a:t> </a:t>
            </a:r>
            <a:r>
              <a:rPr lang="en-US" sz="1800" dirty="0" err="1"/>
              <a:t>viên</a:t>
            </a:r>
            <a:r>
              <a:rPr lang="en-US" sz="1800" dirty="0"/>
              <a:t> (MAHV, HOTEN) </a:t>
            </a:r>
            <a:r>
              <a:rPr lang="en-US" sz="1800" dirty="0" err="1"/>
              <a:t>đã</a:t>
            </a:r>
            <a:r>
              <a:rPr lang="en-US" sz="1800" dirty="0"/>
              <a:t> </a:t>
            </a:r>
            <a:r>
              <a:rPr lang="en-US" sz="1800" dirty="0" err="1"/>
              <a:t>đăng</a:t>
            </a:r>
            <a:r>
              <a:rPr lang="en-US" sz="1800" dirty="0"/>
              <a:t> </a:t>
            </a:r>
            <a:r>
              <a:rPr lang="en-US" sz="1800" dirty="0" err="1"/>
              <a:t>ký</a:t>
            </a:r>
            <a:r>
              <a:rPr lang="en-US" sz="1800" dirty="0"/>
              <a:t> </a:t>
            </a:r>
            <a:r>
              <a:rPr lang="en-US" sz="1800" dirty="0" err="1"/>
              <a:t>tất</a:t>
            </a:r>
            <a:r>
              <a:rPr lang="en-US" sz="1800" dirty="0"/>
              <a:t> </a:t>
            </a:r>
            <a:r>
              <a:rPr lang="en-US" sz="1800" dirty="0" err="1"/>
              <a:t>cả</a:t>
            </a:r>
            <a:r>
              <a:rPr lang="en-US" sz="1800" dirty="0"/>
              <a:t> </a:t>
            </a:r>
            <a:r>
              <a:rPr lang="en-US" sz="1800" dirty="0" err="1"/>
              <a:t>học</a:t>
            </a:r>
            <a:r>
              <a:rPr lang="en-US" sz="1800" dirty="0"/>
              <a:t> </a:t>
            </a:r>
            <a:r>
              <a:rPr lang="en-US" sz="1800" dirty="0" err="1"/>
              <a:t>phần</a:t>
            </a:r>
            <a:r>
              <a:rPr lang="en-US" sz="1800" dirty="0"/>
              <a:t>. </a:t>
            </a:r>
            <a:endParaRPr lang="en-US" sz="1800" dirty="0"/>
          </a:p>
          <a:p>
            <a:pPr marL="342900" indent="-342900" algn="just">
              <a:spcAft>
                <a:spcPts val="600"/>
              </a:spcAft>
              <a:buAutoNum type="arabicPeriod"/>
            </a:pPr>
            <a:r>
              <a:rPr lang="vi-VN" sz="1800" dirty="0"/>
              <a:t>Cho biết mỗi học phần bắt buộc (BATBUOC) có bao nhiêu học viên đăng ký học. Thông tin hiển thị gồm: mã học phần, số lượng đăng ký</a:t>
            </a:r>
            <a:r>
              <a:rPr lang="en-US" sz="1800" dirty="0"/>
              <a:t>.</a:t>
            </a:r>
            <a:endParaRPr lang="en-US" sz="180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3"/>
          <p:cNvSpPr txBox="1">
            <a:spLocks noGrp="1"/>
          </p:cNvSpPr>
          <p:nvPr>
            <p:ph type="title"/>
          </p:nvPr>
        </p:nvSpPr>
        <p:spPr>
          <a:xfrm>
            <a:off x="635479" y="330621"/>
            <a:ext cx="10921042" cy="82531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1238F"/>
              </a:buClr>
              <a:buSzPts val="4000"/>
              <a:buFont typeface="Quattrocento Sans" panose="020B0502050000020003"/>
              <a:buNone/>
            </a:pP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Viết</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các</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biểu</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thức</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đại</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số</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quan</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hệ</a:t>
            </a:r>
            <a:endParaRPr dirty="0">
              <a:latin typeface="Segoe UI" panose="020B0502040204020203" pitchFamily="34" charset="0"/>
              <a:cs typeface="Segoe UI" panose="020B0502040204020203" pitchFamily="34" charset="0"/>
            </a:endParaRPr>
          </a:p>
        </p:txBody>
      </p:sp>
      <p:sp>
        <p:nvSpPr>
          <p:cNvPr id="123" name="Google Shape;123;p3"/>
          <p:cNvSpPr txBox="1">
            <a:spLocks noGrp="1"/>
          </p:cNvSpPr>
          <p:nvPr>
            <p:ph type="sldNum" idx="12"/>
          </p:nvPr>
        </p:nvSpPr>
        <p:spPr>
          <a:xfrm>
            <a:off x="4724400" y="6527379"/>
            <a:ext cx="2743200" cy="330621"/>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vi-VN" sz="1600" b="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fld>
            <a:endParaRPr sz="16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endParaRPr>
          </a:p>
        </p:txBody>
      </p:sp>
      <p:pic>
        <p:nvPicPr>
          <p:cNvPr id="124" name="Google Shape;124;p3"/>
          <p:cNvPicPr preferRelativeResize="0"/>
          <p:nvPr/>
        </p:nvPicPr>
        <p:blipFill rotWithShape="1">
          <a:blip r:embed="rId1"/>
          <a:srcRect/>
          <a:stretch>
            <a:fillRect/>
          </a:stretch>
        </p:blipFill>
        <p:spPr>
          <a:xfrm>
            <a:off x="9911750" y="4651893"/>
            <a:ext cx="1900257" cy="1869558"/>
          </a:xfrm>
          <a:prstGeom prst="rect">
            <a:avLst/>
          </a:prstGeom>
          <a:noFill/>
          <a:ln>
            <a:noFill/>
          </a:ln>
        </p:spPr>
      </p:pic>
      <p:sp>
        <p:nvSpPr>
          <p:cNvPr id="4" name="TextBox 3"/>
          <p:cNvSpPr txBox="1"/>
          <p:nvPr/>
        </p:nvSpPr>
        <p:spPr>
          <a:xfrm>
            <a:off x="635479" y="3178116"/>
            <a:ext cx="10789604" cy="369332"/>
          </a:xfrm>
          <a:prstGeom prst="rect">
            <a:avLst/>
          </a:prstGeom>
          <a:noFill/>
        </p:spPr>
        <p:txBody>
          <a:bodyPr wrap="square">
            <a:spAutoFit/>
          </a:bodyPr>
          <a:lstStyle/>
          <a:p>
            <a:r>
              <a:rPr lang="en-US" sz="1800" b="1" dirty="0">
                <a:solidFill>
                  <a:srgbClr val="FF0000"/>
                </a:solidFill>
                <a:latin typeface="Segoe UI" panose="020B0502040204020203" pitchFamily="34" charset="0"/>
                <a:cs typeface="Segoe UI" panose="020B0502040204020203" pitchFamily="34" charset="0"/>
              </a:rPr>
              <a:t>1. Cho </a:t>
            </a:r>
            <a:r>
              <a:rPr lang="en-US" sz="1800" b="1" dirty="0" err="1">
                <a:solidFill>
                  <a:srgbClr val="FF0000"/>
                </a:solidFill>
                <a:latin typeface="Segoe UI" panose="020B0502040204020203" pitchFamily="34" charset="0"/>
                <a:cs typeface="Segoe UI" panose="020B0502040204020203" pitchFamily="34" charset="0"/>
              </a:rPr>
              <a:t>biết</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danh</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sách</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các</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học</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viên</a:t>
            </a:r>
            <a:r>
              <a:rPr lang="en-US" sz="1800" b="1" dirty="0">
                <a:solidFill>
                  <a:srgbClr val="FF0000"/>
                </a:solidFill>
                <a:latin typeface="Segoe UI" panose="020B0502040204020203" pitchFamily="34" charset="0"/>
                <a:cs typeface="Segoe UI" panose="020B0502040204020203" pitchFamily="34" charset="0"/>
              </a:rPr>
              <a:t> (MAHV, HOTEN) </a:t>
            </a:r>
            <a:r>
              <a:rPr lang="en-US" sz="1800" b="1" dirty="0" err="1">
                <a:solidFill>
                  <a:srgbClr val="FF0000"/>
                </a:solidFill>
                <a:latin typeface="Segoe UI" panose="020B0502040204020203" pitchFamily="34" charset="0"/>
                <a:cs typeface="Segoe UI" panose="020B0502040204020203" pitchFamily="34" charset="0"/>
              </a:rPr>
              <a:t>đã</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đăng</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ký</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học</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phần</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trong</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năm</a:t>
            </a:r>
            <a:r>
              <a:rPr lang="en-US" sz="1800" b="1" dirty="0">
                <a:solidFill>
                  <a:srgbClr val="FF0000"/>
                </a:solidFill>
                <a:latin typeface="Segoe UI" panose="020B0502040204020203" pitchFamily="34" charset="0"/>
                <a:cs typeface="Segoe UI" panose="020B0502040204020203" pitchFamily="34" charset="0"/>
              </a:rPr>
              <a:t> 2018 (NGDK).</a:t>
            </a:r>
            <a:endParaRPr lang="en-US" sz="1800" b="1" dirty="0">
              <a:solidFill>
                <a:srgbClr val="FF0000"/>
              </a:solidFill>
              <a:latin typeface="Segoe UI" panose="020B0502040204020203" pitchFamily="34" charset="0"/>
              <a:cs typeface="Segoe UI" panose="020B0502040204020203" pitchFamily="34" charset="0"/>
            </a:endParaRPr>
          </a:p>
        </p:txBody>
      </p:sp>
      <p:sp>
        <p:nvSpPr>
          <p:cNvPr id="5" name="TextBox 4"/>
          <p:cNvSpPr txBox="1"/>
          <p:nvPr/>
        </p:nvSpPr>
        <p:spPr>
          <a:xfrm>
            <a:off x="635479" y="4547064"/>
            <a:ext cx="10921042" cy="646331"/>
          </a:xfrm>
          <a:prstGeom prst="rect">
            <a:avLst/>
          </a:prstGeom>
          <a:noFill/>
        </p:spPr>
        <p:txBody>
          <a:bodyPr wrap="square">
            <a:spAutoFit/>
          </a:bodyPr>
          <a:lstStyle/>
          <a:p>
            <a:r>
              <a:rPr lang="en-US" sz="1800" b="1" dirty="0">
                <a:solidFill>
                  <a:srgbClr val="FF0000"/>
                </a:solidFill>
                <a:latin typeface="Segoe UI" panose="020B0502040204020203" pitchFamily="34" charset="0"/>
                <a:cs typeface="Segoe UI" panose="020B0502040204020203" pitchFamily="34" charset="0"/>
              </a:rPr>
              <a:t>2. Cho </a:t>
            </a:r>
            <a:r>
              <a:rPr lang="en-US" sz="1800" b="1" dirty="0" err="1">
                <a:solidFill>
                  <a:srgbClr val="FF0000"/>
                </a:solidFill>
                <a:latin typeface="Segoe UI" panose="020B0502040204020203" pitchFamily="34" charset="0"/>
                <a:cs typeface="Segoe UI" panose="020B0502040204020203" pitchFamily="34" charset="0"/>
              </a:rPr>
              <a:t>biết</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mã</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khoá</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học</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tên</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khoá</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học</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có</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ngày</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bắt</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đầu</a:t>
            </a:r>
            <a:r>
              <a:rPr lang="en-US" sz="1800" b="1" dirty="0">
                <a:solidFill>
                  <a:srgbClr val="FF0000"/>
                </a:solidFill>
                <a:latin typeface="Segoe UI" panose="020B0502040204020203" pitchFamily="34" charset="0"/>
                <a:cs typeface="Segoe UI" panose="020B0502040204020203" pitchFamily="34" charset="0"/>
              </a:rPr>
              <a:t> ‘5/9/2019’ </a:t>
            </a:r>
            <a:r>
              <a:rPr lang="en-US" sz="1800" b="1" dirty="0" err="1">
                <a:solidFill>
                  <a:srgbClr val="FF0000"/>
                </a:solidFill>
                <a:latin typeface="Segoe UI" panose="020B0502040204020203" pitchFamily="34" charset="0"/>
                <a:cs typeface="Segoe UI" panose="020B0502040204020203" pitchFamily="34" charset="0"/>
              </a:rPr>
              <a:t>và</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tên</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những</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học</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phần</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của</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khoá</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học</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đó</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nếu</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có</a:t>
            </a:r>
            <a:r>
              <a:rPr lang="en-US" sz="1800" b="1" dirty="0">
                <a:solidFill>
                  <a:srgbClr val="FF0000"/>
                </a:solidFill>
                <a:latin typeface="Segoe UI" panose="020B0502040204020203" pitchFamily="34" charset="0"/>
                <a:cs typeface="Segoe UI" panose="020B0502040204020203" pitchFamily="34" charset="0"/>
              </a:rPr>
              <a:t>.</a:t>
            </a:r>
            <a:endParaRPr lang="en-US" sz="1800" b="1" dirty="0">
              <a:solidFill>
                <a:srgbClr val="FF0000"/>
              </a:solidFill>
              <a:latin typeface="Segoe UI" panose="020B0502040204020203" pitchFamily="34" charset="0"/>
              <a:cs typeface="Segoe UI" panose="020B0502040204020203" pitchFamily="34" charset="0"/>
            </a:endParaRPr>
          </a:p>
        </p:txBody>
      </p:sp>
      <mc:AlternateContent xmlns:mc="http://schemas.openxmlformats.org/markup-compatibility/2006">
        <mc:Choice xmlns:a14="http://schemas.microsoft.com/office/drawing/2010/main" Requires="a14">
          <p:sp>
            <p:nvSpPr>
              <p:cNvPr id="7" name="TextBox 6"/>
              <p:cNvSpPr txBox="1"/>
              <p:nvPr/>
            </p:nvSpPr>
            <p:spPr>
              <a:xfrm>
                <a:off x="674807" y="3560688"/>
                <a:ext cx="5201339" cy="421590"/>
              </a:xfrm>
              <a:prstGeom prst="rect">
                <a:avLst/>
              </a:prstGeom>
              <a:noFill/>
            </p:spPr>
            <p:txBody>
              <a:bodyPr wrap="square">
                <a:spAutoFit/>
              </a:bodyPr>
              <a:lstStyle/>
              <a:p>
                <a14:m>
                  <m:oMathPara xmlns:m="http://schemas.openxmlformats.org/officeDocument/2006/math">
                    <m:oMathParaPr>
                      <m:jc m:val="left"/>
                    </m:oMathParaPr>
                    <m:oMath xmlns:m="http://schemas.openxmlformats.org/officeDocument/2006/math">
                      <m:r>
                        <m:rPr>
                          <m:sty m:val="p"/>
                        </m:rPr>
                        <a:rPr lang="en-US" sz="2000" smtClean="0">
                          <a:latin typeface="Cambria Math" panose="02040503050406030204" pitchFamily="18" charset="0"/>
                        </a:rPr>
                        <m:t>P</m:t>
                      </m:r>
                      <m:r>
                        <a:rPr lang="en-US" sz="2000" b="0" i="0" smtClean="0">
                          <a:latin typeface="Cambria Math" panose="02040503050406030204" pitchFamily="18" charset="0"/>
                        </a:rPr>
                        <m:t>1</m:t>
                      </m:r>
                      <m:r>
                        <a:rPr lang="en-US" sz="2000" i="0">
                          <a:latin typeface="Cambria Math" panose="02040503050406030204" pitchFamily="18" charset="0"/>
                        </a:rPr>
                        <m:t>←</m:t>
                      </m:r>
                      <m:r>
                        <a:rPr lang="en-US" sz="2000" b="0" i="0" smtClean="0">
                          <a:latin typeface="Cambria Math" panose="02040503050406030204" pitchFamily="18" charset="0"/>
                        </a:rPr>
                        <m:t> </m:t>
                      </m:r>
                      <m:sSub>
                        <m:sSubPr>
                          <m:ctrlPr>
                            <a:rPr lang="el-GR" sz="2000" b="0" i="1" smtClean="0">
                              <a:latin typeface="Cambria Math" panose="02040503050406030204" pitchFamily="18" charset="0"/>
                              <a:ea typeface="Cambria Math" panose="02040503050406030204" pitchFamily="18" charset="0"/>
                            </a:rPr>
                          </m:ctrlPr>
                        </m:sSubPr>
                        <m:e>
                          <m:r>
                            <a:rPr lang="el-GR" sz="2000" i="1">
                              <a:latin typeface="Cambria Math" panose="02040503050406030204" pitchFamily="18" charset="0"/>
                              <a:ea typeface="Cambria Math" panose="02040503050406030204" pitchFamily="18" charset="0"/>
                            </a:rPr>
                            <m:t>𝜋</m:t>
                          </m:r>
                        </m:e>
                        <m:sub>
                          <m:r>
                            <a:rPr lang="en-US" sz="2000" b="0" i="1" smtClean="0">
                              <a:latin typeface="Cambria Math" panose="02040503050406030204" pitchFamily="18" charset="0"/>
                              <a:ea typeface="Cambria Math" panose="02040503050406030204" pitchFamily="18" charset="0"/>
                            </a:rPr>
                            <m:t>𝑀𝐴𝐻𝑉</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𝜎</m:t>
                          </m:r>
                        </m:e>
                        <m:sub>
                          <m:r>
                            <a:rPr lang="en-US" sz="2000" b="0" i="1" smtClean="0">
                              <a:latin typeface="Cambria Math" panose="02040503050406030204" pitchFamily="18" charset="0"/>
                              <a:ea typeface="Cambria Math" panose="02040503050406030204" pitchFamily="18" charset="0"/>
                            </a:rPr>
                            <m:t>𝑌𝐸𝐴𝑅</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𝑁𝐺𝐷𝐾</m:t>
                              </m:r>
                            </m:e>
                          </m:d>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2018</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𝐷𝐴𝑁𝐺𝐾𝑌</m:t>
                      </m:r>
                      <m:r>
                        <a:rPr lang="en-US" sz="2000" b="0" i="1" smtClean="0">
                          <a:latin typeface="Cambria Math" panose="02040503050406030204" pitchFamily="18" charset="0"/>
                          <a:ea typeface="Cambria Math" panose="02040503050406030204" pitchFamily="18" charset="0"/>
                        </a:rPr>
                        <m:t>))</m:t>
                      </m:r>
                    </m:oMath>
                  </m:oMathPara>
                </a14:m>
                <a:endParaRPr lang="en-US" sz="2000" dirty="0"/>
              </a:p>
            </p:txBody>
          </p:sp>
        </mc:Choice>
        <mc:Fallback>
          <p:sp>
            <p:nvSpPr>
              <p:cNvPr id="7" name="TextBox 6"/>
              <p:cNvSpPr txBox="1">
                <a:spLocks noRot="1" noChangeAspect="1" noMove="1" noResize="1" noEditPoints="1" noAdjustHandles="1" noChangeArrowheads="1" noChangeShapeType="1" noTextEdit="1"/>
              </p:cNvSpPr>
              <p:nvPr/>
            </p:nvSpPr>
            <p:spPr>
              <a:xfrm>
                <a:off x="674807" y="3560688"/>
                <a:ext cx="5201339" cy="421590"/>
              </a:xfrm>
              <a:prstGeom prst="rect">
                <a:avLst/>
              </a:prstGeom>
              <a:blipFill rotWithShape="1">
                <a:blip r:embed="rId2"/>
                <a:stretch>
                  <a:fillRect l="-8" t="-58" r="9" b="46"/>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674807" y="4089670"/>
                <a:ext cx="8934056" cy="413511"/>
              </a:xfrm>
              <a:prstGeom prst="rect">
                <a:avLst/>
              </a:prstGeom>
              <a:noFill/>
            </p:spPr>
            <p:txBody>
              <a:bodyPr wrap="square">
                <a:spAutoFit/>
              </a:bodyPr>
              <a:lstStyle/>
              <a:p>
                <a14:m>
                  <m:oMathPara xmlns:m="http://schemas.openxmlformats.org/officeDocument/2006/math">
                    <m:oMathParaPr>
                      <m:jc m:val="left"/>
                    </m:oMathParaPr>
                    <m:oMath xmlns:m="http://schemas.openxmlformats.org/officeDocument/2006/math">
                      <m:r>
                        <m:rPr>
                          <m:sty m:val="p"/>
                        </m:rPr>
                        <a:rPr lang="en-US" sz="2000" smtClean="0">
                          <a:latin typeface="Cambria Math" panose="02040503050406030204" pitchFamily="18" charset="0"/>
                        </a:rPr>
                        <m:t>K</m:t>
                      </m:r>
                      <m:r>
                        <m:rPr>
                          <m:sty m:val="p"/>
                        </m:rPr>
                        <a:rPr lang="en-US" sz="2000" b="0" i="0" smtClean="0">
                          <a:latin typeface="Cambria Math" panose="02040503050406030204" pitchFamily="18" charset="0"/>
                        </a:rPr>
                        <m:t>Q</m:t>
                      </m:r>
                      <m:r>
                        <a:rPr lang="en-US" sz="2000" i="0">
                          <a:latin typeface="Cambria Math" panose="02040503050406030204" pitchFamily="18" charset="0"/>
                        </a:rPr>
                        <m:t>←</m:t>
                      </m:r>
                      <m:r>
                        <a:rPr lang="en-US" sz="2000" b="0" i="0" smtClean="0">
                          <a:latin typeface="Cambria Math" panose="02040503050406030204" pitchFamily="18" charset="0"/>
                        </a:rPr>
                        <m:t> </m:t>
                      </m:r>
                      <m:sSub>
                        <m:sSubPr>
                          <m:ctrlPr>
                            <a:rPr lang="el-GR" sz="2000" b="0" i="1" smtClean="0">
                              <a:latin typeface="Cambria Math" panose="02040503050406030204" pitchFamily="18" charset="0"/>
                              <a:ea typeface="Cambria Math" panose="02040503050406030204" pitchFamily="18" charset="0"/>
                            </a:rPr>
                          </m:ctrlPr>
                        </m:sSubPr>
                        <m:e>
                          <m:r>
                            <a:rPr lang="el-GR" sz="2000" i="1" smtClean="0">
                              <a:latin typeface="Cambria Math" panose="02040503050406030204" pitchFamily="18" charset="0"/>
                              <a:ea typeface="Cambria Math" panose="02040503050406030204" pitchFamily="18" charset="0"/>
                            </a:rPr>
                            <m:t>𝜋</m:t>
                          </m:r>
                        </m:e>
                        <m:sub>
                          <m:r>
                            <a:rPr lang="en-US" sz="2000" b="0" i="1" smtClean="0">
                              <a:latin typeface="Cambria Math" panose="02040503050406030204" pitchFamily="18" charset="0"/>
                              <a:ea typeface="Cambria Math" panose="02040503050406030204" pitchFamily="18" charset="0"/>
                            </a:rPr>
                            <m:t>𝑀𝐴𝐻𝑉</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𝐻𝑂𝑇𝐸𝑁</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𝑃</m:t>
                      </m:r>
                      <m:r>
                        <a:rPr lang="en-US" sz="2000" b="0" i="1" smtClean="0">
                          <a:latin typeface="Cambria Math" panose="02040503050406030204" pitchFamily="18" charset="0"/>
                          <a:ea typeface="Cambria Math" panose="02040503050406030204" pitchFamily="18" charset="0"/>
                        </a:rPr>
                        <m:t>1</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m:t>
                          </m:r>
                        </m:e>
                        <m:sub>
                          <m:r>
                            <a:rPr lang="en-US" sz="2000" i="1">
                              <a:latin typeface="Cambria Math" panose="02040503050406030204" pitchFamily="18" charset="0"/>
                              <a:ea typeface="Cambria Math" panose="02040503050406030204" pitchFamily="18" charset="0"/>
                            </a:rPr>
                            <m:t>𝑀</m:t>
                          </m:r>
                          <m:r>
                            <a:rPr lang="en-US" sz="2000" b="0" i="1" smtClean="0">
                              <a:latin typeface="Cambria Math" panose="02040503050406030204" pitchFamily="18" charset="0"/>
                              <a:ea typeface="Cambria Math" panose="02040503050406030204" pitchFamily="18" charset="0"/>
                            </a:rPr>
                            <m:t>𝐴𝐻𝑉</m:t>
                          </m:r>
                        </m:sub>
                      </m:sSub>
                      <m:r>
                        <a:rPr lang="en-US" sz="2000" b="0" i="1" smtClean="0">
                          <a:latin typeface="Cambria Math" panose="02040503050406030204" pitchFamily="18" charset="0"/>
                          <a:ea typeface="Cambria Math" panose="02040503050406030204" pitchFamily="18" charset="0"/>
                        </a:rPr>
                        <m:t>𝐻𝑂𝐶𝑉𝐼𝐸𝑁</m:t>
                      </m:r>
                      <m:r>
                        <a:rPr lang="en-US" sz="2000" i="1">
                          <a:latin typeface="Cambria Math" panose="02040503050406030204" pitchFamily="18" charset="0"/>
                          <a:ea typeface="Cambria Math" panose="02040503050406030204" pitchFamily="18" charset="0"/>
                        </a:rPr>
                        <m:t>)</m:t>
                      </m:r>
                    </m:oMath>
                  </m:oMathPara>
                </a14:m>
                <a:endParaRPr lang="en-US" sz="2000" dirty="0"/>
              </a:p>
            </p:txBody>
          </p:sp>
        </mc:Choice>
        <mc:Fallback>
          <p:sp>
            <p:nvSpPr>
              <p:cNvPr id="10" name="TextBox 9"/>
              <p:cNvSpPr txBox="1">
                <a:spLocks noRot="1" noChangeAspect="1" noMove="1" noResize="1" noEditPoints="1" noAdjustHandles="1" noChangeArrowheads="1" noChangeShapeType="1" noTextEdit="1"/>
              </p:cNvSpPr>
              <p:nvPr/>
            </p:nvSpPr>
            <p:spPr>
              <a:xfrm>
                <a:off x="674807" y="4089670"/>
                <a:ext cx="8934056" cy="413511"/>
              </a:xfrm>
              <a:prstGeom prst="rect">
                <a:avLst/>
              </a:prstGeom>
              <a:blipFill rotWithShape="1">
                <a:blip r:embed="rId3"/>
                <a:stretch>
                  <a:fillRect l="-5" t="-65" b="96"/>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12" name="TextBox 11"/>
              <p:cNvSpPr txBox="1"/>
              <p:nvPr/>
            </p:nvSpPr>
            <p:spPr>
              <a:xfrm>
                <a:off x="674807" y="5217614"/>
                <a:ext cx="6190932" cy="441468"/>
              </a:xfrm>
              <a:prstGeom prst="rect">
                <a:avLst/>
              </a:prstGeom>
              <a:noFill/>
            </p:spPr>
            <p:txBody>
              <a:bodyPr wrap="square">
                <a:spAutoFit/>
              </a:bodyPr>
              <a:lstStyle/>
              <a:p>
                <a14:m>
                  <m:oMathPara xmlns:m="http://schemas.openxmlformats.org/officeDocument/2006/math">
                    <m:oMathParaPr>
                      <m:jc m:val="left"/>
                    </m:oMathParaPr>
                    <m:oMath xmlns:m="http://schemas.openxmlformats.org/officeDocument/2006/math">
                      <m:r>
                        <m:rPr>
                          <m:sty m:val="p"/>
                        </m:rPr>
                        <a:rPr lang="en-US" sz="2000" smtClean="0">
                          <a:latin typeface="Cambria Math" panose="02040503050406030204" pitchFamily="18" charset="0"/>
                        </a:rPr>
                        <m:t>P</m:t>
                      </m:r>
                      <m:r>
                        <a:rPr lang="en-US" sz="2000" b="0" i="0" smtClean="0">
                          <a:latin typeface="Cambria Math" panose="02040503050406030204" pitchFamily="18" charset="0"/>
                        </a:rPr>
                        <m:t>1</m:t>
                      </m:r>
                      <m:r>
                        <a:rPr lang="en-US" sz="2000" i="0">
                          <a:latin typeface="Cambria Math" panose="02040503050406030204" pitchFamily="18" charset="0"/>
                        </a:rPr>
                        <m:t>←</m:t>
                      </m:r>
                      <m:r>
                        <a:rPr lang="en-US" sz="2000" b="0" i="0" smtClean="0">
                          <a:latin typeface="Cambria Math" panose="02040503050406030204" pitchFamily="18" charset="0"/>
                        </a:rPr>
                        <m:t> </m:t>
                      </m:r>
                      <m:sSub>
                        <m:sSubPr>
                          <m:ctrlPr>
                            <a:rPr lang="el-GR" sz="2000" b="0" i="1" smtClean="0">
                              <a:latin typeface="Cambria Math" panose="02040503050406030204" pitchFamily="18" charset="0"/>
                              <a:ea typeface="Cambria Math" panose="02040503050406030204" pitchFamily="18" charset="0"/>
                            </a:rPr>
                          </m:ctrlPr>
                        </m:sSubPr>
                        <m:e>
                          <m:r>
                            <a:rPr lang="el-GR" sz="2000" i="1">
                              <a:latin typeface="Cambria Math" panose="02040503050406030204" pitchFamily="18" charset="0"/>
                              <a:ea typeface="Cambria Math" panose="02040503050406030204" pitchFamily="18" charset="0"/>
                            </a:rPr>
                            <m:t>𝜋</m:t>
                          </m:r>
                        </m:e>
                        <m:sub>
                          <m:r>
                            <a:rPr lang="en-US" sz="2000" b="0" i="1" smtClean="0">
                              <a:latin typeface="Cambria Math" panose="02040503050406030204" pitchFamily="18" charset="0"/>
                              <a:ea typeface="Cambria Math" panose="02040503050406030204" pitchFamily="18" charset="0"/>
                            </a:rPr>
                            <m:t>𝑀𝐴𝐾𝐻</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𝑇𝐸𝑁𝐾𝐻</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𝜎</m:t>
                          </m:r>
                        </m:e>
                        <m:sub>
                          <m:r>
                            <a:rPr lang="en-US" sz="2000" b="0" i="1" smtClean="0">
                              <a:latin typeface="Cambria Math" panose="02040503050406030204" pitchFamily="18" charset="0"/>
                              <a:ea typeface="Cambria Math" panose="02040503050406030204" pitchFamily="18" charset="0"/>
                            </a:rPr>
                            <m:t>𝑁𝐺𝐵𝐷𝐾𝐻</m:t>
                          </m:r>
                          <m:sSup>
                            <m:sSupPr>
                              <m:ctrlPr>
                                <a:rPr lang="en-US" sz="2000" i="1">
                                  <a:latin typeface="Cambria Math" panose="02040503050406030204" pitchFamily="18" charset="0"/>
                                </a:rPr>
                              </m:ctrlPr>
                            </m:sSupPr>
                            <m:e>
                              <m:r>
                                <a:rPr lang="vi-VN" sz="2000" i="1">
                                  <a:latin typeface="Cambria Math" panose="02040503050406030204" pitchFamily="18" charset="0"/>
                                </a:rPr>
                                <m:t>=</m:t>
                              </m:r>
                            </m:e>
                            <m:sup>
                              <m:r>
                                <a:rPr lang="vi-VN" sz="2000" i="1">
                                  <a:latin typeface="Cambria Math" panose="02040503050406030204" pitchFamily="18" charset="0"/>
                                </a:rPr>
                                <m:t>′</m:t>
                              </m:r>
                            </m:sup>
                          </m:sSup>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5</m:t>
                              </m:r>
                              <m:r>
                                <a:rPr lang="en-US" sz="2000" b="0" i="1" smtClean="0">
                                  <a:latin typeface="Cambria Math" panose="02040503050406030204" pitchFamily="18" charset="0"/>
                                </a:rPr>
                                <m:t>/</m:t>
                              </m:r>
                              <m:r>
                                <a:rPr lang="en-US" sz="2000" b="0" i="1" smtClean="0">
                                  <a:latin typeface="Cambria Math" panose="02040503050406030204" pitchFamily="18" charset="0"/>
                                </a:rPr>
                                <m:t>9</m:t>
                              </m:r>
                              <m:r>
                                <a:rPr lang="en-US" sz="2000" b="0" i="1" smtClean="0">
                                  <a:latin typeface="Cambria Math" panose="02040503050406030204" pitchFamily="18" charset="0"/>
                                </a:rPr>
                                <m:t>/</m:t>
                              </m:r>
                              <m:r>
                                <a:rPr lang="en-US" sz="2000" b="0" i="1" smtClean="0">
                                  <a:latin typeface="Cambria Math" panose="02040503050406030204" pitchFamily="18" charset="0"/>
                                </a:rPr>
                                <m:t>2019</m:t>
                              </m:r>
                            </m:e>
                            <m:sup>
                              <m:r>
                                <a:rPr lang="en-US" sz="2000" b="0" i="1" smtClean="0">
                                  <a:latin typeface="Cambria Math" panose="02040503050406030204" pitchFamily="18" charset="0"/>
                                </a:rPr>
                                <m:t>′</m:t>
                              </m:r>
                            </m:sup>
                          </m:sSup>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𝐾𝐻𝑂𝐴𝐻𝑂𝐶</m:t>
                      </m:r>
                      <m:r>
                        <a:rPr lang="en-US" sz="2000" b="0" i="1" smtClean="0">
                          <a:latin typeface="Cambria Math" panose="02040503050406030204" pitchFamily="18" charset="0"/>
                          <a:ea typeface="Cambria Math" panose="02040503050406030204" pitchFamily="18" charset="0"/>
                        </a:rPr>
                        <m:t>))</m:t>
                      </m:r>
                    </m:oMath>
                  </m:oMathPara>
                </a14:m>
                <a:endParaRPr lang="en-US" sz="2000" dirty="0"/>
              </a:p>
            </p:txBody>
          </p:sp>
        </mc:Choice>
        <mc:Fallback>
          <p:sp>
            <p:nvSpPr>
              <p:cNvPr id="12" name="TextBox 11"/>
              <p:cNvSpPr txBox="1">
                <a:spLocks noRot="1" noChangeAspect="1" noMove="1" noResize="1" noEditPoints="1" noAdjustHandles="1" noChangeArrowheads="1" noChangeShapeType="1" noTextEdit="1"/>
              </p:cNvSpPr>
              <p:nvPr/>
            </p:nvSpPr>
            <p:spPr>
              <a:xfrm>
                <a:off x="674807" y="5217614"/>
                <a:ext cx="6190932" cy="441468"/>
              </a:xfrm>
              <a:prstGeom prst="rect">
                <a:avLst/>
              </a:prstGeom>
              <a:blipFill rotWithShape="1">
                <a:blip r:embed="rId4"/>
                <a:stretch>
                  <a:fillRect l="-7" t="-103" r="2" b="135"/>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13" name="TextBox 12"/>
              <p:cNvSpPr txBox="1"/>
              <p:nvPr/>
            </p:nvSpPr>
            <p:spPr>
              <a:xfrm>
                <a:off x="674807" y="5761957"/>
                <a:ext cx="8934056" cy="413511"/>
              </a:xfrm>
              <a:prstGeom prst="rect">
                <a:avLst/>
              </a:prstGeom>
              <a:noFill/>
            </p:spPr>
            <p:txBody>
              <a:bodyPr wrap="square">
                <a:spAutoFit/>
              </a:bodyPr>
              <a:lstStyle/>
              <a:p>
                <a14:m>
                  <m:oMathPara xmlns:m="http://schemas.openxmlformats.org/officeDocument/2006/math">
                    <m:oMathParaPr>
                      <m:jc m:val="left"/>
                    </m:oMathParaPr>
                    <m:oMath xmlns:m="http://schemas.openxmlformats.org/officeDocument/2006/math">
                      <m:r>
                        <m:rPr>
                          <m:sty m:val="p"/>
                        </m:rPr>
                        <a:rPr lang="en-US" sz="2000" smtClean="0">
                          <a:latin typeface="Cambria Math" panose="02040503050406030204" pitchFamily="18" charset="0"/>
                        </a:rPr>
                        <m:t>K</m:t>
                      </m:r>
                      <m:r>
                        <m:rPr>
                          <m:sty m:val="p"/>
                        </m:rPr>
                        <a:rPr lang="en-US" sz="2000" b="0" i="0" smtClean="0">
                          <a:latin typeface="Cambria Math" panose="02040503050406030204" pitchFamily="18" charset="0"/>
                        </a:rPr>
                        <m:t>Q</m:t>
                      </m:r>
                      <m:r>
                        <a:rPr lang="en-US" sz="2000" i="0">
                          <a:latin typeface="Cambria Math" panose="02040503050406030204" pitchFamily="18" charset="0"/>
                        </a:rPr>
                        <m:t>←</m:t>
                      </m:r>
                      <m:r>
                        <a:rPr lang="en-US" sz="2000" b="0" i="0" smtClean="0">
                          <a:latin typeface="Cambria Math" panose="02040503050406030204" pitchFamily="18" charset="0"/>
                        </a:rPr>
                        <m:t> </m:t>
                      </m:r>
                      <m:sSub>
                        <m:sSubPr>
                          <m:ctrlPr>
                            <a:rPr lang="el-GR" sz="2000" b="0" i="1" smtClean="0">
                              <a:latin typeface="Cambria Math" panose="02040503050406030204" pitchFamily="18" charset="0"/>
                              <a:ea typeface="Cambria Math" panose="02040503050406030204" pitchFamily="18" charset="0"/>
                            </a:rPr>
                          </m:ctrlPr>
                        </m:sSubPr>
                        <m:e>
                          <m:r>
                            <a:rPr lang="el-GR" sz="2000" i="1" smtClean="0">
                              <a:latin typeface="Cambria Math" panose="02040503050406030204" pitchFamily="18" charset="0"/>
                              <a:ea typeface="Cambria Math" panose="02040503050406030204" pitchFamily="18" charset="0"/>
                            </a:rPr>
                            <m:t>𝜋</m:t>
                          </m:r>
                        </m:e>
                        <m:sub>
                          <m:r>
                            <a:rPr lang="en-US" sz="2000" b="0" i="1" smtClean="0">
                              <a:latin typeface="Cambria Math" panose="02040503050406030204" pitchFamily="18" charset="0"/>
                              <a:ea typeface="Cambria Math" panose="02040503050406030204" pitchFamily="18" charset="0"/>
                            </a:rPr>
                            <m:t>𝑀𝐴𝐾𝐻</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𝑇𝐸𝑁𝐾𝐻</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𝑇𝐸𝑁𝐻𝑃</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𝐻𝑂𝐶𝑃𝐻𝐴𝑁</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m:t>
                          </m:r>
                        </m:e>
                        <m:sub>
                          <m:r>
                            <a:rPr lang="en-US" sz="2000" i="1">
                              <a:latin typeface="Cambria Math" panose="02040503050406030204" pitchFamily="18" charset="0"/>
                              <a:ea typeface="Cambria Math" panose="02040503050406030204" pitchFamily="18" charset="0"/>
                            </a:rPr>
                            <m:t>𝑀</m:t>
                          </m:r>
                          <m:r>
                            <a:rPr lang="en-US" sz="2000" b="0" i="1" smtClean="0">
                              <a:latin typeface="Cambria Math" panose="02040503050406030204" pitchFamily="18" charset="0"/>
                              <a:ea typeface="Cambria Math" panose="02040503050406030204" pitchFamily="18" charset="0"/>
                            </a:rPr>
                            <m:t>𝐴𝐾𝐻</m:t>
                          </m:r>
                        </m:sub>
                      </m:sSub>
                      <m:r>
                        <a:rPr lang="en-US" sz="2000" b="0" i="1" smtClean="0">
                          <a:latin typeface="Cambria Math" panose="02040503050406030204" pitchFamily="18" charset="0"/>
                          <a:ea typeface="Cambria Math" panose="02040503050406030204" pitchFamily="18" charset="0"/>
                        </a:rPr>
                        <m:t>𝑃</m:t>
                      </m:r>
                      <m:r>
                        <a:rPr lang="en-US" sz="2000" b="0" i="1" smtClean="0">
                          <a:latin typeface="Cambria Math" panose="02040503050406030204" pitchFamily="18" charset="0"/>
                          <a:ea typeface="Cambria Math" panose="02040503050406030204" pitchFamily="18" charset="0"/>
                        </a:rPr>
                        <m:t>1</m:t>
                      </m:r>
                      <m:r>
                        <a:rPr lang="en-US" sz="2000" b="0" i="1" smtClean="0">
                          <a:latin typeface="Cambria Math" panose="02040503050406030204" pitchFamily="18" charset="0"/>
                          <a:ea typeface="Cambria Math" panose="02040503050406030204" pitchFamily="18" charset="0"/>
                        </a:rPr>
                        <m:t>)</m:t>
                      </m:r>
                    </m:oMath>
                  </m:oMathPara>
                </a14:m>
                <a:endParaRPr lang="en-US" sz="2000" dirty="0"/>
              </a:p>
            </p:txBody>
          </p:sp>
        </mc:Choice>
        <mc:Fallback>
          <p:sp>
            <p:nvSpPr>
              <p:cNvPr id="13" name="TextBox 12"/>
              <p:cNvSpPr txBox="1">
                <a:spLocks noRot="1" noChangeAspect="1" noMove="1" noResize="1" noEditPoints="1" noAdjustHandles="1" noChangeArrowheads="1" noChangeShapeType="1" noTextEdit="1"/>
              </p:cNvSpPr>
              <p:nvPr/>
            </p:nvSpPr>
            <p:spPr>
              <a:xfrm>
                <a:off x="674807" y="5761957"/>
                <a:ext cx="8934056" cy="413511"/>
              </a:xfrm>
              <a:prstGeom prst="rect">
                <a:avLst/>
              </a:prstGeom>
              <a:blipFill rotWithShape="1">
                <a:blip r:embed="rId5"/>
                <a:stretch>
                  <a:fillRect l="-5" t="-146" b="22"/>
                </a:stretch>
              </a:blipFill>
            </p:spPr>
            <p:txBody>
              <a:bodyPr/>
              <a:lstStyle/>
              <a:p>
                <a:r>
                  <a:rPr lang="en-US" altLang="en-US">
                    <a:noFill/>
                  </a:rPr>
                  <a:t> </a:t>
                </a:r>
              </a:p>
            </p:txBody>
          </p:sp>
        </mc:Fallback>
      </mc:AlternateContent>
      <p:sp>
        <p:nvSpPr>
          <p:cNvPr id="2" name="TextBox 1"/>
          <p:cNvSpPr txBox="1"/>
          <p:nvPr/>
        </p:nvSpPr>
        <p:spPr>
          <a:xfrm>
            <a:off x="635479" y="1090710"/>
            <a:ext cx="10921042" cy="1938992"/>
          </a:xfrm>
          <a:prstGeom prst="rect">
            <a:avLst/>
          </a:prstGeom>
          <a:noFill/>
          <a:ln w="19050">
            <a:solidFill>
              <a:srgbClr val="00B0F0"/>
            </a:solidFill>
          </a:ln>
        </p:spPr>
        <p:txBody>
          <a:bodyPr wrap="square">
            <a:spAutoFit/>
          </a:bodyPr>
          <a:lstStyle/>
          <a:p>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BÀI TẬP 8:</a:t>
            </a:r>
            <a:r>
              <a:rPr lang="en-US" sz="2000" dirty="0">
                <a:latin typeface="Segoe UI" panose="020B0502040204020203" pitchFamily="34" charset="0"/>
                <a:cs typeface="Segoe UI" panose="020B0502040204020203" pitchFamily="34" charset="0"/>
              </a:rPr>
              <a:t> </a:t>
            </a:r>
            <a:r>
              <a:rPr lang="vi-VN"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Cho lược đồ cơ sở dữ liệu quan hệ “</a:t>
            </a:r>
            <a:r>
              <a:rPr lang="en-US" sz="2000" b="1" dirty="0" err="1">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Quản</a:t>
            </a:r>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en-US" sz="2000" b="1" dirty="0" err="1">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lý</a:t>
            </a:r>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website </a:t>
            </a:r>
            <a:r>
              <a:rPr lang="en-US" sz="2000" b="1" dirty="0" err="1">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đăng</a:t>
            </a:r>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en-US" sz="2000" b="1" dirty="0" err="1">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ký</a:t>
            </a:r>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en-US" sz="2000" b="1" dirty="0" err="1">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học</a:t>
            </a:r>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en-US" sz="2000" b="1" dirty="0" err="1">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phần</a:t>
            </a:r>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online”:</a:t>
            </a:r>
            <a:endParaRPr lang="en-US" sz="2000" b="1" dirty="0">
              <a:latin typeface="Segoe UI" panose="020B0502040204020203" pitchFamily="34" charset="0"/>
              <a:cs typeface="Segoe UI" panose="020B0502040204020203" pitchFamily="34" charset="0"/>
            </a:endParaRPr>
          </a:p>
          <a:p>
            <a:r>
              <a:rPr lang="vi-VN" sz="2000" b="1" dirty="0">
                <a:latin typeface="Segoe UI" panose="020B0502040204020203" pitchFamily="34" charset="0"/>
                <a:cs typeface="Segoe UI" panose="020B0502040204020203" pitchFamily="34" charset="0"/>
              </a:rPr>
              <a:t>HOCVIEN (</a:t>
            </a:r>
            <a:r>
              <a:rPr lang="vi-VN" sz="2000" b="1" u="sng" dirty="0">
                <a:latin typeface="Segoe UI" panose="020B0502040204020203" pitchFamily="34" charset="0"/>
                <a:cs typeface="Segoe UI" panose="020B0502040204020203" pitchFamily="34" charset="0"/>
              </a:rPr>
              <a:t>MAHV</a:t>
            </a:r>
            <a:r>
              <a:rPr lang="vi-VN" sz="2000" b="1" dirty="0">
                <a:latin typeface="Segoe UI" panose="020B0502040204020203" pitchFamily="34" charset="0"/>
                <a:cs typeface="Segoe UI" panose="020B0502040204020203" pitchFamily="34" charset="0"/>
              </a:rPr>
              <a:t>, HOTEN, NGSINH, SODT, LOAIHV) </a:t>
            </a:r>
            <a:endParaRPr lang="en-US" sz="2000" dirty="0">
              <a:latin typeface="Segoe UI" panose="020B0502040204020203" pitchFamily="34" charset="0"/>
              <a:cs typeface="Segoe UI" panose="020B0502040204020203" pitchFamily="34" charset="0"/>
            </a:endParaRPr>
          </a:p>
          <a:p>
            <a:r>
              <a:rPr lang="vi-VN" sz="2000" b="1" dirty="0">
                <a:latin typeface="Segoe UI" panose="020B0502040204020203" pitchFamily="34" charset="0"/>
                <a:cs typeface="Segoe UI" panose="020B0502040204020203" pitchFamily="34" charset="0"/>
              </a:rPr>
              <a:t>KHOAHOC (</a:t>
            </a:r>
            <a:r>
              <a:rPr lang="vi-VN" sz="2000" b="1" u="sng" dirty="0">
                <a:latin typeface="Segoe UI" panose="020B0502040204020203" pitchFamily="34" charset="0"/>
                <a:cs typeface="Segoe UI" panose="020B0502040204020203" pitchFamily="34" charset="0"/>
              </a:rPr>
              <a:t>MAKH</a:t>
            </a:r>
            <a:r>
              <a:rPr lang="vi-VN" sz="2000" b="1" dirty="0">
                <a:latin typeface="Segoe UI" panose="020B0502040204020203" pitchFamily="34" charset="0"/>
                <a:cs typeface="Segoe UI" panose="020B0502040204020203" pitchFamily="34" charset="0"/>
              </a:rPr>
              <a:t>, TENKH, MUCDO, THOILG, NGBDKH, NGKTKH) </a:t>
            </a:r>
            <a:endParaRPr lang="en-US" sz="2000" b="1" dirty="0">
              <a:latin typeface="Segoe UI" panose="020B0502040204020203" pitchFamily="34" charset="0"/>
              <a:cs typeface="Segoe UI" panose="020B0502040204020203" pitchFamily="34" charset="0"/>
            </a:endParaRPr>
          </a:p>
          <a:p>
            <a:r>
              <a:rPr lang="vi-VN" sz="2000" b="1" dirty="0">
                <a:latin typeface="Segoe UI" panose="020B0502040204020203" pitchFamily="34" charset="0"/>
                <a:cs typeface="Segoe UI" panose="020B0502040204020203" pitchFamily="34" charset="0"/>
              </a:rPr>
              <a:t>HOCPHAN (</a:t>
            </a:r>
            <a:r>
              <a:rPr lang="vi-VN" sz="2000" b="1" u="sng" dirty="0">
                <a:latin typeface="Segoe UI" panose="020B0502040204020203" pitchFamily="34" charset="0"/>
                <a:cs typeface="Segoe UI" panose="020B0502040204020203" pitchFamily="34" charset="0"/>
              </a:rPr>
              <a:t>MAHP</a:t>
            </a:r>
            <a:r>
              <a:rPr lang="vi-VN" sz="2000" b="1" dirty="0">
                <a:latin typeface="Segoe UI" panose="020B0502040204020203" pitchFamily="34" charset="0"/>
                <a:cs typeface="Segoe UI" panose="020B0502040204020203" pitchFamily="34" charset="0"/>
              </a:rPr>
              <a:t>, TENHP, MAKH, TUAN, BATBUOC) </a:t>
            </a:r>
            <a:endParaRPr lang="en-US" sz="2000" b="1" dirty="0">
              <a:latin typeface="Segoe UI" panose="020B0502040204020203" pitchFamily="34" charset="0"/>
              <a:cs typeface="Segoe UI" panose="020B0502040204020203" pitchFamily="34" charset="0"/>
            </a:endParaRPr>
          </a:p>
          <a:p>
            <a:r>
              <a:rPr lang="vi-VN" sz="2000" b="1" dirty="0">
                <a:latin typeface="Segoe UI" panose="020B0502040204020203" pitchFamily="34" charset="0"/>
                <a:cs typeface="Segoe UI" panose="020B0502040204020203" pitchFamily="34" charset="0"/>
              </a:rPr>
              <a:t>DANGKY (</a:t>
            </a:r>
            <a:r>
              <a:rPr lang="vi-VN" sz="2000" b="1" u="sng" dirty="0">
                <a:latin typeface="Segoe UI" panose="020B0502040204020203" pitchFamily="34" charset="0"/>
                <a:cs typeface="Segoe UI" panose="020B0502040204020203" pitchFamily="34" charset="0"/>
              </a:rPr>
              <a:t>MADK</a:t>
            </a:r>
            <a:r>
              <a:rPr lang="vi-VN" sz="2000" b="1" dirty="0">
                <a:latin typeface="Segoe UI" panose="020B0502040204020203" pitchFamily="34" charset="0"/>
                <a:cs typeface="Segoe UI" panose="020B0502040204020203" pitchFamily="34" charset="0"/>
              </a:rPr>
              <a:t>, MAHV, NGDK, TINHTRANG) </a:t>
            </a:r>
            <a:endParaRPr lang="en-US" sz="2000" b="1" dirty="0">
              <a:latin typeface="Segoe UI" panose="020B0502040204020203" pitchFamily="34" charset="0"/>
              <a:cs typeface="Segoe UI" panose="020B0502040204020203" pitchFamily="34" charset="0"/>
            </a:endParaRPr>
          </a:p>
          <a:p>
            <a:r>
              <a:rPr lang="vi-VN" sz="2000" b="1" dirty="0">
                <a:latin typeface="Segoe UI" panose="020B0502040204020203" pitchFamily="34" charset="0"/>
                <a:cs typeface="Segoe UI" panose="020B0502040204020203" pitchFamily="34" charset="0"/>
              </a:rPr>
              <a:t>CTDK (</a:t>
            </a:r>
            <a:r>
              <a:rPr lang="vi-VN" sz="2000" b="1" u="sng" dirty="0">
                <a:latin typeface="Segoe UI" panose="020B0502040204020203" pitchFamily="34" charset="0"/>
                <a:cs typeface="Segoe UI" panose="020B0502040204020203" pitchFamily="34" charset="0"/>
              </a:rPr>
              <a:t>MADK, MAHP</a:t>
            </a:r>
            <a:r>
              <a:rPr lang="vi-VN" sz="2000" b="1" dirty="0">
                <a:latin typeface="Segoe UI" panose="020B0502040204020203" pitchFamily="34" charset="0"/>
                <a:cs typeface="Segoe UI" panose="020B0502040204020203" pitchFamily="34" charset="0"/>
              </a:rPr>
              <a:t>, SONGAYHT, NGAYHP) </a:t>
            </a:r>
            <a:endParaRPr lang="en-US" sz="2000" b="1" dirty="0">
              <a:latin typeface="Segoe UI" panose="020B0502040204020203" pitchFamily="34" charset="0"/>
              <a:cs typeface="Segoe UI" panose="020B0502040204020203"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anim calcmode="lin" valueType="num">
                                      <p:cBhvr>
                                        <p:cTn id="15" dur="500" fill="hold"/>
                                        <p:tgtEl>
                                          <p:spTgt spid="10"/>
                                        </p:tgtEl>
                                        <p:attrNameLst>
                                          <p:attrName>ppt_x</p:attrName>
                                        </p:attrNameLst>
                                      </p:cBhvr>
                                      <p:tavLst>
                                        <p:tav tm="0">
                                          <p:val>
                                            <p:strVal val="#ppt_x"/>
                                          </p:val>
                                        </p:tav>
                                        <p:tav tm="100000">
                                          <p:val>
                                            <p:strVal val="#ppt_x"/>
                                          </p:val>
                                        </p:tav>
                                      </p:tavLst>
                                    </p:anim>
                                    <p:anim calcmode="lin" valueType="num">
                                      <p:cBhvr>
                                        <p:cTn id="16"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anim calcmode="lin" valueType="num">
                                      <p:cBhvr>
                                        <p:cTn id="27" dur="500" fill="hold"/>
                                        <p:tgtEl>
                                          <p:spTgt spid="12"/>
                                        </p:tgtEl>
                                        <p:attrNameLst>
                                          <p:attrName>ppt_x</p:attrName>
                                        </p:attrNameLst>
                                      </p:cBhvr>
                                      <p:tavLst>
                                        <p:tav tm="0">
                                          <p:val>
                                            <p:strVal val="#ppt_x"/>
                                          </p:val>
                                        </p:tav>
                                        <p:tav tm="100000">
                                          <p:val>
                                            <p:strVal val="#ppt_x"/>
                                          </p:val>
                                        </p:tav>
                                      </p:tavLst>
                                    </p:anim>
                                    <p:anim calcmode="lin" valueType="num">
                                      <p:cBhvr>
                                        <p:cTn id="28" dur="5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anim calcmode="lin" valueType="num">
                                      <p:cBhvr>
                                        <p:cTn id="34" dur="500" fill="hold"/>
                                        <p:tgtEl>
                                          <p:spTgt spid="13"/>
                                        </p:tgtEl>
                                        <p:attrNameLst>
                                          <p:attrName>ppt_x</p:attrName>
                                        </p:attrNameLst>
                                      </p:cBhvr>
                                      <p:tavLst>
                                        <p:tav tm="0">
                                          <p:val>
                                            <p:strVal val="#ppt_x"/>
                                          </p:val>
                                        </p:tav>
                                        <p:tav tm="100000">
                                          <p:val>
                                            <p:strVal val="#ppt_x"/>
                                          </p:val>
                                        </p:tav>
                                      </p:tavLst>
                                    </p:anim>
                                    <p:anim calcmode="lin" valueType="num">
                                      <p:cBhvr>
                                        <p:cTn id="35"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0" grpId="0"/>
      <p:bldP spid="12" grpId="0"/>
      <p:bldP spid="13"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3"/>
          <p:cNvSpPr txBox="1">
            <a:spLocks noGrp="1"/>
          </p:cNvSpPr>
          <p:nvPr>
            <p:ph type="title"/>
          </p:nvPr>
        </p:nvSpPr>
        <p:spPr>
          <a:xfrm>
            <a:off x="635479" y="330621"/>
            <a:ext cx="10921042" cy="82531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1238F"/>
              </a:buClr>
              <a:buSzPts val="4000"/>
              <a:buFont typeface="Quattrocento Sans" panose="020B0502050000020003"/>
              <a:buNone/>
            </a:pP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Viết</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các</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biểu</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thức</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đại</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số</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quan</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hệ</a:t>
            </a:r>
            <a:endParaRPr dirty="0">
              <a:latin typeface="Segoe UI" panose="020B0502040204020203" pitchFamily="34" charset="0"/>
              <a:cs typeface="Segoe UI" panose="020B0502040204020203" pitchFamily="34" charset="0"/>
            </a:endParaRPr>
          </a:p>
        </p:txBody>
      </p:sp>
      <p:sp>
        <p:nvSpPr>
          <p:cNvPr id="123" name="Google Shape;123;p3"/>
          <p:cNvSpPr txBox="1">
            <a:spLocks noGrp="1"/>
          </p:cNvSpPr>
          <p:nvPr>
            <p:ph type="sldNum" idx="12"/>
          </p:nvPr>
        </p:nvSpPr>
        <p:spPr>
          <a:xfrm>
            <a:off x="4724400" y="6527379"/>
            <a:ext cx="2743200" cy="330621"/>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vi-VN" sz="1600" b="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fld>
            <a:endParaRPr sz="16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endParaRPr>
          </a:p>
        </p:txBody>
      </p:sp>
      <p:pic>
        <p:nvPicPr>
          <p:cNvPr id="124" name="Google Shape;124;p3"/>
          <p:cNvPicPr preferRelativeResize="0"/>
          <p:nvPr/>
        </p:nvPicPr>
        <p:blipFill rotWithShape="1">
          <a:blip r:embed="rId1"/>
          <a:srcRect/>
          <a:stretch>
            <a:fillRect/>
          </a:stretch>
        </p:blipFill>
        <p:spPr>
          <a:xfrm>
            <a:off x="9911750" y="4651893"/>
            <a:ext cx="1900257" cy="1869558"/>
          </a:xfrm>
          <a:prstGeom prst="rect">
            <a:avLst/>
          </a:prstGeom>
          <a:noFill/>
          <a:ln>
            <a:noFill/>
          </a:ln>
        </p:spPr>
      </p:pic>
      <p:sp>
        <p:nvSpPr>
          <p:cNvPr id="8" name="TextBox 7"/>
          <p:cNvSpPr txBox="1"/>
          <p:nvPr/>
        </p:nvSpPr>
        <p:spPr>
          <a:xfrm>
            <a:off x="537157" y="3173035"/>
            <a:ext cx="11274850" cy="646331"/>
          </a:xfrm>
          <a:prstGeom prst="rect">
            <a:avLst/>
          </a:prstGeom>
          <a:noFill/>
        </p:spPr>
        <p:txBody>
          <a:bodyPr wrap="square">
            <a:spAutoFit/>
          </a:bodyPr>
          <a:lstStyle/>
          <a:p>
            <a:r>
              <a:rPr lang="en-US" sz="1800" b="1" dirty="0">
                <a:solidFill>
                  <a:srgbClr val="FF0000"/>
                </a:solidFill>
                <a:latin typeface="Segoe UI" panose="020B0502040204020203" pitchFamily="34" charset="0"/>
                <a:cs typeface="Segoe UI" panose="020B0502040204020203" pitchFamily="34" charset="0"/>
              </a:rPr>
              <a:t>3. </a:t>
            </a:r>
            <a:r>
              <a:rPr lang="vi-VN" sz="1800" b="1" dirty="0">
                <a:solidFill>
                  <a:srgbClr val="FF0000"/>
                </a:solidFill>
                <a:latin typeface="Segoe UI" panose="020B0502040204020203" pitchFamily="34" charset="0"/>
                <a:cs typeface="Segoe UI" panose="020B0502040204020203" pitchFamily="34" charset="0"/>
              </a:rPr>
              <a:t>Cho biết danh sách các học phần (MAHP, TENHP) chưa có học viên nào đăng ký vào ngày ‘5/9/2019’ (NGDK). </a:t>
            </a:r>
            <a:endParaRPr lang="en-US" sz="1800" b="1" dirty="0">
              <a:solidFill>
                <a:srgbClr val="FF0000"/>
              </a:solidFill>
              <a:latin typeface="Segoe UI" panose="020B0502040204020203" pitchFamily="34" charset="0"/>
              <a:cs typeface="Segoe UI" panose="020B0502040204020203" pitchFamily="34" charset="0"/>
            </a:endParaRPr>
          </a:p>
        </p:txBody>
      </p:sp>
      <mc:AlternateContent xmlns:mc="http://schemas.openxmlformats.org/markup-compatibility/2006">
        <mc:Choice xmlns:a14="http://schemas.microsoft.com/office/drawing/2010/main" Requires="a14">
          <p:sp>
            <p:nvSpPr>
              <p:cNvPr id="11" name="TextBox 10"/>
              <p:cNvSpPr txBox="1"/>
              <p:nvPr/>
            </p:nvSpPr>
            <p:spPr>
              <a:xfrm>
                <a:off x="635479" y="3924108"/>
                <a:ext cx="5696419" cy="441468"/>
              </a:xfrm>
              <a:prstGeom prst="rect">
                <a:avLst/>
              </a:prstGeom>
              <a:noFill/>
            </p:spPr>
            <p:txBody>
              <a:bodyPr wrap="square">
                <a:spAutoFit/>
              </a:bodyPr>
              <a:lstStyle/>
              <a:p>
                <a14:m>
                  <m:oMathPara xmlns:m="http://schemas.openxmlformats.org/officeDocument/2006/math">
                    <m:oMathParaPr>
                      <m:jc m:val="left"/>
                    </m:oMathParaPr>
                    <m:oMath xmlns:m="http://schemas.openxmlformats.org/officeDocument/2006/math">
                      <m:r>
                        <m:rPr>
                          <m:sty m:val="p"/>
                        </m:rPr>
                        <a:rPr lang="en-US" sz="2000" smtClean="0">
                          <a:latin typeface="Cambria Math" panose="02040503050406030204" pitchFamily="18" charset="0"/>
                        </a:rPr>
                        <m:t>P</m:t>
                      </m:r>
                      <m:r>
                        <a:rPr lang="en-US" sz="2000" b="0" i="0" smtClean="0">
                          <a:latin typeface="Cambria Math" panose="02040503050406030204" pitchFamily="18" charset="0"/>
                        </a:rPr>
                        <m:t>1</m:t>
                      </m:r>
                      <m:r>
                        <a:rPr lang="en-US" sz="2000" i="0">
                          <a:latin typeface="Cambria Math" panose="02040503050406030204" pitchFamily="18" charset="0"/>
                        </a:rPr>
                        <m:t>←</m:t>
                      </m:r>
                      <m:r>
                        <a:rPr lang="en-US" sz="2000" b="0" i="0" smtClean="0">
                          <a:latin typeface="Cambria Math" panose="02040503050406030204" pitchFamily="18" charset="0"/>
                        </a:rPr>
                        <m:t> </m:t>
                      </m:r>
                      <m:sSub>
                        <m:sSubPr>
                          <m:ctrlPr>
                            <a:rPr lang="el-GR" sz="2000" b="0" i="1" smtClean="0">
                              <a:latin typeface="Cambria Math" panose="02040503050406030204" pitchFamily="18" charset="0"/>
                              <a:ea typeface="Cambria Math" panose="02040503050406030204" pitchFamily="18" charset="0"/>
                            </a:rPr>
                          </m:ctrlPr>
                        </m:sSubPr>
                        <m:e>
                          <m:r>
                            <a:rPr lang="el-GR" sz="2000" i="1">
                              <a:latin typeface="Cambria Math" panose="02040503050406030204" pitchFamily="18" charset="0"/>
                              <a:ea typeface="Cambria Math" panose="02040503050406030204" pitchFamily="18" charset="0"/>
                            </a:rPr>
                            <m:t>𝜋</m:t>
                          </m:r>
                        </m:e>
                        <m:sub>
                          <m:r>
                            <a:rPr lang="en-US" sz="2000" b="0" i="1" smtClean="0">
                              <a:latin typeface="Cambria Math" panose="02040503050406030204" pitchFamily="18" charset="0"/>
                              <a:ea typeface="Cambria Math" panose="02040503050406030204" pitchFamily="18" charset="0"/>
                            </a:rPr>
                            <m:t>𝑀𝐴𝐷𝐾</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𝜎</m:t>
                          </m:r>
                        </m:e>
                        <m:sub>
                          <m:r>
                            <a:rPr lang="en-US" sz="2000" i="1">
                              <a:latin typeface="Cambria Math" panose="02040503050406030204" pitchFamily="18" charset="0"/>
                              <a:ea typeface="Cambria Math" panose="02040503050406030204" pitchFamily="18" charset="0"/>
                            </a:rPr>
                            <m:t>𝑁𝐺</m:t>
                          </m:r>
                          <m:r>
                            <a:rPr lang="en-US" sz="2000" b="0" i="1" smtClean="0">
                              <a:latin typeface="Cambria Math" panose="02040503050406030204" pitchFamily="18" charset="0"/>
                              <a:ea typeface="Cambria Math" panose="02040503050406030204" pitchFamily="18" charset="0"/>
                            </a:rPr>
                            <m:t>𝐷𝐾</m:t>
                          </m:r>
                          <m:sSup>
                            <m:sSupPr>
                              <m:ctrlPr>
                                <a:rPr lang="en-US" sz="2000" i="1">
                                  <a:latin typeface="Cambria Math" panose="02040503050406030204" pitchFamily="18" charset="0"/>
                                </a:rPr>
                              </m:ctrlPr>
                            </m:sSupPr>
                            <m:e>
                              <m:r>
                                <a:rPr lang="vi-VN" sz="2000" i="1">
                                  <a:latin typeface="Cambria Math" panose="02040503050406030204" pitchFamily="18" charset="0"/>
                                </a:rPr>
                                <m:t>=</m:t>
                              </m:r>
                            </m:e>
                            <m:sup>
                              <m:r>
                                <a:rPr lang="vi-VN" sz="2000" i="1">
                                  <a:latin typeface="Cambria Math" panose="02040503050406030204" pitchFamily="18" charset="0"/>
                                </a:rPr>
                                <m:t>′</m:t>
                              </m:r>
                            </m:sup>
                          </m:sSup>
                          <m:sSup>
                            <m:sSupPr>
                              <m:ctrlPr>
                                <a:rPr lang="en-US" sz="2000" i="1">
                                  <a:latin typeface="Cambria Math" panose="02040503050406030204" pitchFamily="18" charset="0"/>
                                </a:rPr>
                              </m:ctrlPr>
                            </m:sSupPr>
                            <m:e>
                              <m:r>
                                <a:rPr lang="en-US" sz="2000" i="1">
                                  <a:latin typeface="Cambria Math" panose="02040503050406030204" pitchFamily="18" charset="0"/>
                                </a:rPr>
                                <m:t>5</m:t>
                              </m:r>
                              <m:r>
                                <a:rPr lang="en-US" sz="2000" i="1">
                                  <a:latin typeface="Cambria Math" panose="02040503050406030204" pitchFamily="18" charset="0"/>
                                </a:rPr>
                                <m:t>/</m:t>
                              </m:r>
                              <m:r>
                                <a:rPr lang="en-US" sz="2000" i="1">
                                  <a:latin typeface="Cambria Math" panose="02040503050406030204" pitchFamily="18" charset="0"/>
                                </a:rPr>
                                <m:t>9</m:t>
                              </m:r>
                              <m:r>
                                <a:rPr lang="en-US" sz="2000" i="1">
                                  <a:latin typeface="Cambria Math" panose="02040503050406030204" pitchFamily="18" charset="0"/>
                                </a:rPr>
                                <m:t>/</m:t>
                              </m:r>
                              <m:r>
                                <a:rPr lang="en-US" sz="2000" i="1">
                                  <a:latin typeface="Cambria Math" panose="02040503050406030204" pitchFamily="18" charset="0"/>
                                </a:rPr>
                                <m:t>2019</m:t>
                              </m:r>
                            </m:e>
                            <m:sup>
                              <m:r>
                                <a:rPr lang="en-US" sz="2000" i="1">
                                  <a:latin typeface="Cambria Math" panose="02040503050406030204" pitchFamily="18" charset="0"/>
                                </a:rPr>
                                <m:t>′</m:t>
                              </m:r>
                            </m:sup>
                          </m:sSup>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𝐷𝐴𝑁𝐺𝐾𝑌</m:t>
                      </m:r>
                      <m:r>
                        <a:rPr lang="en-US" sz="2000" b="0" i="1" smtClean="0">
                          <a:latin typeface="Cambria Math" panose="02040503050406030204" pitchFamily="18" charset="0"/>
                          <a:ea typeface="Cambria Math" panose="02040503050406030204" pitchFamily="18" charset="0"/>
                        </a:rPr>
                        <m:t>))</m:t>
                      </m:r>
                    </m:oMath>
                  </m:oMathPara>
                </a14:m>
                <a:endParaRPr lang="en-US" sz="2000" dirty="0"/>
              </a:p>
            </p:txBody>
          </p:sp>
        </mc:Choice>
        <mc:Fallback>
          <p:sp>
            <p:nvSpPr>
              <p:cNvPr id="11" name="TextBox 10"/>
              <p:cNvSpPr txBox="1">
                <a:spLocks noRot="1" noChangeAspect="1" noMove="1" noResize="1" noEditPoints="1" noAdjustHandles="1" noChangeArrowheads="1" noChangeShapeType="1" noTextEdit="1"/>
              </p:cNvSpPr>
              <p:nvPr/>
            </p:nvSpPr>
            <p:spPr>
              <a:xfrm>
                <a:off x="635479" y="3924108"/>
                <a:ext cx="5696419" cy="441468"/>
              </a:xfrm>
              <a:prstGeom prst="rect">
                <a:avLst/>
              </a:prstGeom>
              <a:blipFill rotWithShape="1">
                <a:blip r:embed="rId2"/>
                <a:stretch>
                  <a:fillRect l="-8" t="-100" r="5" b="133"/>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14" name="TextBox 13"/>
              <p:cNvSpPr txBox="1"/>
              <p:nvPr/>
            </p:nvSpPr>
            <p:spPr>
              <a:xfrm>
                <a:off x="635479" y="4523955"/>
                <a:ext cx="8934056" cy="400110"/>
              </a:xfrm>
              <a:prstGeom prst="rect">
                <a:avLst/>
              </a:prstGeom>
              <a:noFill/>
            </p:spPr>
            <p:txBody>
              <a:bodyPr wrap="square">
                <a:spAutoFit/>
              </a:bodyPr>
              <a:lstStyle/>
              <a:p>
                <a14:m>
                  <m:oMathPara xmlns:m="http://schemas.openxmlformats.org/officeDocument/2006/math">
                    <m:oMathParaPr>
                      <m:jc m:val="left"/>
                    </m:oMathParaPr>
                    <m:oMath xmlns:m="http://schemas.openxmlformats.org/officeDocument/2006/math">
                      <m:r>
                        <m:rPr>
                          <m:sty m:val="p"/>
                        </m:rPr>
                        <a:rPr lang="en-US" sz="2000" smtClean="0">
                          <a:latin typeface="Cambria Math" panose="02040503050406030204" pitchFamily="18" charset="0"/>
                        </a:rPr>
                        <m:t>P</m:t>
                      </m:r>
                      <m:r>
                        <a:rPr lang="en-US" sz="2000" b="0" i="0" smtClean="0">
                          <a:latin typeface="Cambria Math" panose="02040503050406030204" pitchFamily="18" charset="0"/>
                        </a:rPr>
                        <m:t>2</m:t>
                      </m:r>
                      <m:r>
                        <a:rPr lang="en-US" sz="2000" i="0">
                          <a:latin typeface="Cambria Math" panose="02040503050406030204" pitchFamily="18" charset="0"/>
                        </a:rPr>
                        <m:t>←</m:t>
                      </m:r>
                      <m:r>
                        <a:rPr lang="en-US" sz="2000" b="0" i="0" smtClean="0">
                          <a:latin typeface="Cambria Math" panose="02040503050406030204" pitchFamily="18" charset="0"/>
                        </a:rPr>
                        <m:t> </m:t>
                      </m:r>
                      <m:sSub>
                        <m:sSubPr>
                          <m:ctrlPr>
                            <a:rPr lang="el-GR" sz="2000" b="0" i="1" smtClean="0">
                              <a:latin typeface="Cambria Math" panose="02040503050406030204" pitchFamily="18" charset="0"/>
                              <a:ea typeface="Cambria Math" panose="02040503050406030204" pitchFamily="18" charset="0"/>
                            </a:rPr>
                          </m:ctrlPr>
                        </m:sSubPr>
                        <m:e>
                          <m:r>
                            <a:rPr lang="el-GR" sz="2000" i="1" smtClean="0">
                              <a:latin typeface="Cambria Math" panose="02040503050406030204" pitchFamily="18" charset="0"/>
                              <a:ea typeface="Cambria Math" panose="02040503050406030204" pitchFamily="18" charset="0"/>
                            </a:rPr>
                            <m:t>𝜋</m:t>
                          </m:r>
                        </m:e>
                        <m:sub>
                          <m:r>
                            <a:rPr lang="en-US" sz="2000" b="0" i="1" smtClean="0">
                              <a:latin typeface="Cambria Math" panose="02040503050406030204" pitchFamily="18" charset="0"/>
                              <a:ea typeface="Cambria Math" panose="02040503050406030204" pitchFamily="18" charset="0"/>
                            </a:rPr>
                            <m:t>𝑀𝐴𝐻𝑃</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𝑃</m:t>
                      </m:r>
                      <m:r>
                        <a:rPr lang="en-US" sz="2000" b="0" i="1" smtClean="0">
                          <a:latin typeface="Cambria Math" panose="02040503050406030204" pitchFamily="18" charset="0"/>
                          <a:ea typeface="Cambria Math" panose="02040503050406030204" pitchFamily="18" charset="0"/>
                        </a:rPr>
                        <m:t>1</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m:t>
                          </m:r>
                        </m:e>
                        <m:sub>
                          <m:r>
                            <a:rPr lang="en-US" sz="2000" i="1">
                              <a:latin typeface="Cambria Math" panose="02040503050406030204" pitchFamily="18" charset="0"/>
                              <a:ea typeface="Cambria Math" panose="02040503050406030204" pitchFamily="18" charset="0"/>
                            </a:rPr>
                            <m:t>𝑀</m:t>
                          </m:r>
                          <m:r>
                            <a:rPr lang="en-US" sz="2000" b="0" i="1" smtClean="0">
                              <a:latin typeface="Cambria Math" panose="02040503050406030204" pitchFamily="18" charset="0"/>
                              <a:ea typeface="Cambria Math" panose="02040503050406030204" pitchFamily="18" charset="0"/>
                            </a:rPr>
                            <m:t>𝐴𝐷𝐾</m:t>
                          </m:r>
                        </m:sub>
                      </m:sSub>
                      <m:r>
                        <a:rPr lang="en-US" sz="2000" b="0" i="1" smtClean="0">
                          <a:latin typeface="Cambria Math" panose="02040503050406030204" pitchFamily="18" charset="0"/>
                          <a:ea typeface="Cambria Math" panose="02040503050406030204" pitchFamily="18" charset="0"/>
                        </a:rPr>
                        <m:t>𝐶𝑇𝐷𝐾</m:t>
                      </m:r>
                      <m:r>
                        <a:rPr lang="en-US" sz="2000" i="1">
                          <a:latin typeface="Cambria Math" panose="02040503050406030204" pitchFamily="18" charset="0"/>
                          <a:ea typeface="Cambria Math" panose="02040503050406030204" pitchFamily="18" charset="0"/>
                        </a:rPr>
                        <m:t>)</m:t>
                      </m:r>
                    </m:oMath>
                  </m:oMathPara>
                </a14:m>
                <a:endParaRPr lang="en-US" sz="2000" dirty="0"/>
              </a:p>
            </p:txBody>
          </p:sp>
        </mc:Choice>
        <mc:Fallback>
          <p:sp>
            <p:nvSpPr>
              <p:cNvPr id="14" name="TextBox 13"/>
              <p:cNvSpPr txBox="1">
                <a:spLocks noRot="1" noChangeAspect="1" noMove="1" noResize="1" noEditPoints="1" noAdjustHandles="1" noChangeArrowheads="1" noChangeShapeType="1" noTextEdit="1"/>
              </p:cNvSpPr>
              <p:nvPr/>
            </p:nvSpPr>
            <p:spPr>
              <a:xfrm>
                <a:off x="635479" y="4523955"/>
                <a:ext cx="8934056" cy="400110"/>
              </a:xfrm>
              <a:prstGeom prst="rect">
                <a:avLst/>
              </a:prstGeom>
              <a:blipFill rotWithShape="1">
                <a:blip r:embed="rId3"/>
                <a:stretch>
                  <a:fillRect l="-5" t="-54" r="1" b="69"/>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15" name="TextBox 14"/>
              <p:cNvSpPr txBox="1"/>
              <p:nvPr/>
            </p:nvSpPr>
            <p:spPr>
              <a:xfrm>
                <a:off x="635479" y="5076830"/>
                <a:ext cx="8934056" cy="400110"/>
              </a:xfrm>
              <a:prstGeom prst="rect">
                <a:avLst/>
              </a:prstGeom>
              <a:noFill/>
            </p:spPr>
            <p:txBody>
              <a:bodyPr wrap="square">
                <a:spAutoFit/>
              </a:bodyPr>
              <a:lstStyle/>
              <a:p>
                <a14:m>
                  <m:oMathPara xmlns:m="http://schemas.openxmlformats.org/officeDocument/2006/math">
                    <m:oMathParaPr>
                      <m:jc m:val="left"/>
                    </m:oMathParaPr>
                    <m:oMath xmlns:m="http://schemas.openxmlformats.org/officeDocument/2006/math">
                      <m:r>
                        <m:rPr>
                          <m:sty m:val="p"/>
                        </m:rPr>
                        <a:rPr lang="en-US" sz="2000" smtClean="0">
                          <a:latin typeface="Cambria Math" panose="02040503050406030204" pitchFamily="18" charset="0"/>
                        </a:rPr>
                        <m:t>P</m:t>
                      </m:r>
                      <m:r>
                        <a:rPr lang="en-US" sz="2000" b="0" i="0" smtClean="0">
                          <a:latin typeface="Cambria Math" panose="02040503050406030204" pitchFamily="18" charset="0"/>
                        </a:rPr>
                        <m:t>3</m:t>
                      </m:r>
                      <m:r>
                        <a:rPr lang="en-US" sz="2000" i="0">
                          <a:latin typeface="Cambria Math" panose="02040503050406030204" pitchFamily="18" charset="0"/>
                        </a:rPr>
                        <m:t>←</m:t>
                      </m:r>
                      <m:r>
                        <a:rPr lang="en-US" sz="2000" b="0" i="0" smtClean="0">
                          <a:latin typeface="Cambria Math" panose="02040503050406030204" pitchFamily="18" charset="0"/>
                        </a:rPr>
                        <m:t> </m:t>
                      </m:r>
                      <m:sSub>
                        <m:sSubPr>
                          <m:ctrlPr>
                            <a:rPr lang="el-GR" sz="2000" b="0" i="1" smtClean="0">
                              <a:latin typeface="Cambria Math" panose="02040503050406030204" pitchFamily="18" charset="0"/>
                              <a:ea typeface="Cambria Math" panose="02040503050406030204" pitchFamily="18" charset="0"/>
                            </a:rPr>
                          </m:ctrlPr>
                        </m:sSubPr>
                        <m:e>
                          <m:r>
                            <a:rPr lang="el-GR" sz="2000" i="1" smtClean="0">
                              <a:latin typeface="Cambria Math" panose="02040503050406030204" pitchFamily="18" charset="0"/>
                              <a:ea typeface="Cambria Math" panose="02040503050406030204" pitchFamily="18" charset="0"/>
                            </a:rPr>
                            <m:t>𝜋</m:t>
                          </m:r>
                        </m:e>
                        <m:sub>
                          <m:r>
                            <a:rPr lang="en-US" sz="2000" b="0" i="1" smtClean="0">
                              <a:latin typeface="Cambria Math" panose="02040503050406030204" pitchFamily="18" charset="0"/>
                              <a:ea typeface="Cambria Math" panose="02040503050406030204" pitchFamily="18" charset="0"/>
                            </a:rPr>
                            <m:t>𝑀𝐴𝐻𝑃</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𝐻𝑂𝐶𝑃𝐻𝐴𝑁</m:t>
                      </m:r>
                      <m:r>
                        <a:rPr lang="en-US" sz="2000" i="1">
                          <a:latin typeface="Cambria Math" panose="02040503050406030204" pitchFamily="18" charset="0"/>
                          <a:ea typeface="Cambria Math" panose="02040503050406030204" pitchFamily="18" charset="0"/>
                        </a:rPr>
                        <m:t>)</m:t>
                      </m:r>
                    </m:oMath>
                  </m:oMathPara>
                </a14:m>
                <a:endParaRPr lang="en-US" sz="2000" dirty="0"/>
              </a:p>
            </p:txBody>
          </p:sp>
        </mc:Choice>
        <mc:Fallback>
          <p:sp>
            <p:nvSpPr>
              <p:cNvPr id="15" name="TextBox 14"/>
              <p:cNvSpPr txBox="1">
                <a:spLocks noRot="1" noChangeAspect="1" noMove="1" noResize="1" noEditPoints="1" noAdjustHandles="1" noChangeArrowheads="1" noChangeShapeType="1" noTextEdit="1"/>
              </p:cNvSpPr>
              <p:nvPr/>
            </p:nvSpPr>
            <p:spPr>
              <a:xfrm>
                <a:off x="635479" y="5076830"/>
                <a:ext cx="8934056" cy="400110"/>
              </a:xfrm>
              <a:prstGeom prst="rect">
                <a:avLst/>
              </a:prstGeom>
              <a:blipFill rotWithShape="1">
                <a:blip r:embed="rId4"/>
                <a:stretch>
                  <a:fillRect l="-5" t="-1" r="1" b="16"/>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16" name="TextBox 15"/>
              <p:cNvSpPr txBox="1"/>
              <p:nvPr/>
            </p:nvSpPr>
            <p:spPr>
              <a:xfrm>
                <a:off x="635479" y="5629705"/>
                <a:ext cx="8832985" cy="413511"/>
              </a:xfrm>
              <a:prstGeom prst="rect">
                <a:avLst/>
              </a:prstGeom>
              <a:noFill/>
            </p:spPr>
            <p:txBody>
              <a:bodyPr wrap="square">
                <a:spAutoFit/>
              </a:bodyPr>
              <a:lstStyle/>
              <a:p>
                <a14:m>
                  <m:oMathPara xmlns:m="http://schemas.openxmlformats.org/officeDocument/2006/math">
                    <m:oMathParaPr>
                      <m:jc m:val="left"/>
                    </m:oMathParaPr>
                    <m:oMath xmlns:m="http://schemas.openxmlformats.org/officeDocument/2006/math">
                      <m:r>
                        <m:rPr>
                          <m:sty m:val="p"/>
                        </m:rPr>
                        <a:rPr lang="en-US" sz="2000" smtClean="0">
                          <a:latin typeface="Cambria Math" panose="02040503050406030204" pitchFamily="18" charset="0"/>
                        </a:rPr>
                        <m:t>K</m:t>
                      </m:r>
                      <m:r>
                        <m:rPr>
                          <m:sty m:val="p"/>
                        </m:rPr>
                        <a:rPr lang="en-US" sz="2000" b="0" i="0" smtClean="0">
                          <a:latin typeface="Cambria Math" panose="02040503050406030204" pitchFamily="18" charset="0"/>
                        </a:rPr>
                        <m:t>Q</m:t>
                      </m:r>
                      <m:r>
                        <a:rPr lang="en-US" sz="2000" i="0">
                          <a:latin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𝜋</m:t>
                          </m:r>
                        </m:e>
                        <m:sub>
                          <m:r>
                            <a:rPr lang="en-US" sz="2000" b="0" i="1" smtClean="0">
                              <a:latin typeface="Cambria Math" panose="02040503050406030204" pitchFamily="18" charset="0"/>
                              <a:ea typeface="Cambria Math" panose="02040503050406030204" pitchFamily="18" charset="0"/>
                            </a:rPr>
                            <m:t>𝑀𝐴𝐻𝑃</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𝑇𝐸𝑁𝐻𝑃</m:t>
                          </m:r>
                        </m:sub>
                      </m:sSub>
                      <m:r>
                        <a:rPr lang="en-US" sz="2000" i="1">
                          <a:latin typeface="Cambria Math" panose="02040503050406030204" pitchFamily="18" charset="0"/>
                          <a:ea typeface="Cambria Math" panose="02040503050406030204" pitchFamily="18" charset="0"/>
                        </a:rPr>
                        <m:t>(</m:t>
                      </m:r>
                      <m:d>
                        <m:dPr>
                          <m:ctrlPr>
                            <a:rPr lang="en-US" sz="2000" b="0" i="1" smtClean="0">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𝑃</m:t>
                          </m:r>
                          <m:r>
                            <a:rPr lang="en-US" sz="2000" i="1">
                              <a:latin typeface="Cambria Math" panose="02040503050406030204" pitchFamily="18" charset="0"/>
                              <a:ea typeface="Cambria Math" panose="02040503050406030204" pitchFamily="18" charset="0"/>
                            </a:rPr>
                            <m:t>3</m:t>
                          </m:r>
                          <m:r>
                            <a:rPr lang="en-US" sz="2000" i="1">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𝑃</m:t>
                          </m:r>
                          <m:r>
                            <a:rPr lang="en-US" sz="2000" b="0" i="1" smtClean="0">
                              <a:latin typeface="Cambria Math" panose="02040503050406030204" pitchFamily="18" charset="0"/>
                              <a:ea typeface="Cambria Math" panose="02040503050406030204" pitchFamily="18" charset="0"/>
                            </a:rPr>
                            <m:t>2</m:t>
                          </m:r>
                        </m:e>
                      </m:d>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m:t>
                          </m:r>
                        </m:e>
                        <m:sub>
                          <m:r>
                            <a:rPr lang="en-US" sz="2000" i="1">
                              <a:latin typeface="Cambria Math" panose="02040503050406030204" pitchFamily="18" charset="0"/>
                              <a:ea typeface="Cambria Math" panose="02040503050406030204" pitchFamily="18" charset="0"/>
                            </a:rPr>
                            <m:t>𝑀𝐴</m:t>
                          </m:r>
                          <m:r>
                            <a:rPr lang="en-US" sz="2000" b="0" i="1" smtClean="0">
                              <a:latin typeface="Cambria Math" panose="02040503050406030204" pitchFamily="18" charset="0"/>
                              <a:ea typeface="Cambria Math" panose="02040503050406030204" pitchFamily="18" charset="0"/>
                            </a:rPr>
                            <m:t>𝐻𝑃</m:t>
                          </m:r>
                        </m:sub>
                      </m:sSub>
                      <m:r>
                        <a:rPr lang="en-US" sz="2000" b="0" i="1" smtClean="0">
                          <a:latin typeface="Cambria Math" panose="02040503050406030204" pitchFamily="18" charset="0"/>
                          <a:ea typeface="Cambria Math" panose="02040503050406030204" pitchFamily="18" charset="0"/>
                        </a:rPr>
                        <m:t>𝐻𝑂𝐶𝑃𝐻𝐴𝑁</m:t>
                      </m:r>
                      <m:r>
                        <a:rPr lang="en-US" sz="2000" b="0" i="1" smtClean="0">
                          <a:latin typeface="Cambria Math" panose="02040503050406030204" pitchFamily="18" charset="0"/>
                          <a:ea typeface="Cambria Math" panose="02040503050406030204" pitchFamily="18" charset="0"/>
                        </a:rPr>
                        <m:t>)</m:t>
                      </m:r>
                    </m:oMath>
                  </m:oMathPara>
                </a14:m>
                <a:endParaRPr lang="en-US" sz="2000" i="1" dirty="0"/>
              </a:p>
            </p:txBody>
          </p:sp>
        </mc:Choice>
        <mc:Fallback>
          <p:sp>
            <p:nvSpPr>
              <p:cNvPr id="16" name="TextBox 15"/>
              <p:cNvSpPr txBox="1">
                <a:spLocks noRot="1" noChangeAspect="1" noMove="1" noResize="1" noEditPoints="1" noAdjustHandles="1" noChangeArrowheads="1" noChangeShapeType="1" noTextEdit="1"/>
              </p:cNvSpPr>
              <p:nvPr/>
            </p:nvSpPr>
            <p:spPr>
              <a:xfrm>
                <a:off x="635479" y="5629705"/>
                <a:ext cx="8832985" cy="413511"/>
              </a:xfrm>
              <a:prstGeom prst="rect">
                <a:avLst/>
              </a:prstGeom>
              <a:blipFill rotWithShape="1">
                <a:blip r:embed="rId5"/>
                <a:stretch>
                  <a:fillRect l="-5" t="-104" r="7" b="134"/>
                </a:stretch>
              </a:blipFill>
            </p:spPr>
            <p:txBody>
              <a:bodyPr/>
              <a:lstStyle/>
              <a:p>
                <a:r>
                  <a:rPr lang="en-US" altLang="en-US">
                    <a:noFill/>
                  </a:rPr>
                  <a:t> </a:t>
                </a:r>
              </a:p>
            </p:txBody>
          </p:sp>
        </mc:Fallback>
      </mc:AlternateContent>
      <p:sp>
        <p:nvSpPr>
          <p:cNvPr id="2" name="TextBox 1"/>
          <p:cNvSpPr txBox="1"/>
          <p:nvPr/>
        </p:nvSpPr>
        <p:spPr>
          <a:xfrm>
            <a:off x="635479" y="1090710"/>
            <a:ext cx="10921042" cy="1938992"/>
          </a:xfrm>
          <a:prstGeom prst="rect">
            <a:avLst/>
          </a:prstGeom>
          <a:noFill/>
          <a:ln w="19050">
            <a:solidFill>
              <a:srgbClr val="00B0F0"/>
            </a:solidFill>
          </a:ln>
        </p:spPr>
        <p:txBody>
          <a:bodyPr wrap="square">
            <a:spAutoFit/>
          </a:bodyPr>
          <a:lstStyle/>
          <a:p>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BÀI TẬP 8:</a:t>
            </a:r>
            <a:r>
              <a:rPr lang="en-US" sz="2000" dirty="0">
                <a:latin typeface="Segoe UI" panose="020B0502040204020203" pitchFamily="34" charset="0"/>
                <a:cs typeface="Segoe UI" panose="020B0502040204020203" pitchFamily="34" charset="0"/>
              </a:rPr>
              <a:t> </a:t>
            </a:r>
            <a:r>
              <a:rPr lang="vi-VN"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Cho lược đồ cơ sở dữ liệu quan hệ “</a:t>
            </a:r>
            <a:r>
              <a:rPr lang="en-US" sz="2000" b="1" dirty="0" err="1">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Quản</a:t>
            </a:r>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en-US" sz="2000" b="1" dirty="0" err="1">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lý</a:t>
            </a:r>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website </a:t>
            </a:r>
            <a:r>
              <a:rPr lang="en-US" sz="2000" b="1" dirty="0" err="1">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đăng</a:t>
            </a:r>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en-US" sz="2000" b="1" dirty="0" err="1">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ký</a:t>
            </a:r>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en-US" sz="2000" b="1" dirty="0" err="1">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học</a:t>
            </a:r>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en-US" sz="2000" b="1" dirty="0" err="1">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phần</a:t>
            </a:r>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online”:</a:t>
            </a:r>
            <a:endParaRPr lang="en-US" sz="2000" b="1" dirty="0">
              <a:latin typeface="Segoe UI" panose="020B0502040204020203" pitchFamily="34" charset="0"/>
              <a:cs typeface="Segoe UI" panose="020B0502040204020203" pitchFamily="34" charset="0"/>
            </a:endParaRPr>
          </a:p>
          <a:p>
            <a:r>
              <a:rPr lang="vi-VN" sz="2000" b="1" dirty="0">
                <a:latin typeface="Segoe UI" panose="020B0502040204020203" pitchFamily="34" charset="0"/>
                <a:cs typeface="Segoe UI" panose="020B0502040204020203" pitchFamily="34" charset="0"/>
              </a:rPr>
              <a:t>HOCVIEN (</a:t>
            </a:r>
            <a:r>
              <a:rPr lang="vi-VN" sz="2000" b="1" u="sng" dirty="0">
                <a:latin typeface="Segoe UI" panose="020B0502040204020203" pitchFamily="34" charset="0"/>
                <a:cs typeface="Segoe UI" panose="020B0502040204020203" pitchFamily="34" charset="0"/>
              </a:rPr>
              <a:t>MAHV</a:t>
            </a:r>
            <a:r>
              <a:rPr lang="vi-VN" sz="2000" b="1" dirty="0">
                <a:latin typeface="Segoe UI" panose="020B0502040204020203" pitchFamily="34" charset="0"/>
                <a:cs typeface="Segoe UI" panose="020B0502040204020203" pitchFamily="34" charset="0"/>
              </a:rPr>
              <a:t>, HOTEN, NGSINH, SODT, LOAIHV) </a:t>
            </a:r>
            <a:endParaRPr lang="en-US" sz="2000" dirty="0">
              <a:latin typeface="Segoe UI" panose="020B0502040204020203" pitchFamily="34" charset="0"/>
              <a:cs typeface="Segoe UI" panose="020B0502040204020203" pitchFamily="34" charset="0"/>
            </a:endParaRPr>
          </a:p>
          <a:p>
            <a:r>
              <a:rPr lang="vi-VN" sz="2000" b="1" dirty="0">
                <a:latin typeface="Segoe UI" panose="020B0502040204020203" pitchFamily="34" charset="0"/>
                <a:cs typeface="Segoe UI" panose="020B0502040204020203" pitchFamily="34" charset="0"/>
              </a:rPr>
              <a:t>KHOAHOC (</a:t>
            </a:r>
            <a:r>
              <a:rPr lang="vi-VN" sz="2000" b="1" u="sng" dirty="0">
                <a:latin typeface="Segoe UI" panose="020B0502040204020203" pitchFamily="34" charset="0"/>
                <a:cs typeface="Segoe UI" panose="020B0502040204020203" pitchFamily="34" charset="0"/>
              </a:rPr>
              <a:t>MAKH</a:t>
            </a:r>
            <a:r>
              <a:rPr lang="vi-VN" sz="2000" b="1" dirty="0">
                <a:latin typeface="Segoe UI" panose="020B0502040204020203" pitchFamily="34" charset="0"/>
                <a:cs typeface="Segoe UI" panose="020B0502040204020203" pitchFamily="34" charset="0"/>
              </a:rPr>
              <a:t>, TENKH, MUCDO, THOILG, NGBDKH, NGKTKH) </a:t>
            </a:r>
            <a:endParaRPr lang="en-US" sz="2000" b="1" dirty="0">
              <a:latin typeface="Segoe UI" panose="020B0502040204020203" pitchFamily="34" charset="0"/>
              <a:cs typeface="Segoe UI" panose="020B0502040204020203" pitchFamily="34" charset="0"/>
            </a:endParaRPr>
          </a:p>
          <a:p>
            <a:r>
              <a:rPr lang="vi-VN" sz="2000" b="1" dirty="0">
                <a:latin typeface="Segoe UI" panose="020B0502040204020203" pitchFamily="34" charset="0"/>
                <a:cs typeface="Segoe UI" panose="020B0502040204020203" pitchFamily="34" charset="0"/>
              </a:rPr>
              <a:t>HOCPHAN (</a:t>
            </a:r>
            <a:r>
              <a:rPr lang="vi-VN" sz="2000" b="1" u="sng" dirty="0">
                <a:latin typeface="Segoe UI" panose="020B0502040204020203" pitchFamily="34" charset="0"/>
                <a:cs typeface="Segoe UI" panose="020B0502040204020203" pitchFamily="34" charset="0"/>
              </a:rPr>
              <a:t>MAHP</a:t>
            </a:r>
            <a:r>
              <a:rPr lang="vi-VN" sz="2000" b="1" dirty="0">
                <a:latin typeface="Segoe UI" panose="020B0502040204020203" pitchFamily="34" charset="0"/>
                <a:cs typeface="Segoe UI" panose="020B0502040204020203" pitchFamily="34" charset="0"/>
              </a:rPr>
              <a:t>, TENHP, MAKH, TUAN, BATBUOC) </a:t>
            </a:r>
            <a:endParaRPr lang="en-US" sz="2000" b="1" dirty="0">
              <a:latin typeface="Segoe UI" panose="020B0502040204020203" pitchFamily="34" charset="0"/>
              <a:cs typeface="Segoe UI" panose="020B0502040204020203" pitchFamily="34" charset="0"/>
            </a:endParaRPr>
          </a:p>
          <a:p>
            <a:r>
              <a:rPr lang="vi-VN" sz="2000" b="1" dirty="0">
                <a:latin typeface="Segoe UI" panose="020B0502040204020203" pitchFamily="34" charset="0"/>
                <a:cs typeface="Segoe UI" panose="020B0502040204020203" pitchFamily="34" charset="0"/>
              </a:rPr>
              <a:t>DANGKY (</a:t>
            </a:r>
            <a:r>
              <a:rPr lang="vi-VN" sz="2000" b="1" u="sng" dirty="0">
                <a:latin typeface="Segoe UI" panose="020B0502040204020203" pitchFamily="34" charset="0"/>
                <a:cs typeface="Segoe UI" panose="020B0502040204020203" pitchFamily="34" charset="0"/>
              </a:rPr>
              <a:t>MADK</a:t>
            </a:r>
            <a:r>
              <a:rPr lang="vi-VN" sz="2000" b="1" dirty="0">
                <a:latin typeface="Segoe UI" panose="020B0502040204020203" pitchFamily="34" charset="0"/>
                <a:cs typeface="Segoe UI" panose="020B0502040204020203" pitchFamily="34" charset="0"/>
              </a:rPr>
              <a:t>, MAHV, NGDK, TINHTRANG) </a:t>
            </a:r>
            <a:endParaRPr lang="en-US" sz="2000" b="1" dirty="0">
              <a:latin typeface="Segoe UI" panose="020B0502040204020203" pitchFamily="34" charset="0"/>
              <a:cs typeface="Segoe UI" panose="020B0502040204020203" pitchFamily="34" charset="0"/>
            </a:endParaRPr>
          </a:p>
          <a:p>
            <a:r>
              <a:rPr lang="vi-VN" sz="2000" b="1" dirty="0">
                <a:latin typeface="Segoe UI" panose="020B0502040204020203" pitchFamily="34" charset="0"/>
                <a:cs typeface="Segoe UI" panose="020B0502040204020203" pitchFamily="34" charset="0"/>
              </a:rPr>
              <a:t>CTDK (</a:t>
            </a:r>
            <a:r>
              <a:rPr lang="vi-VN" sz="2000" b="1" u="sng" dirty="0">
                <a:latin typeface="Segoe UI" panose="020B0502040204020203" pitchFamily="34" charset="0"/>
                <a:cs typeface="Segoe UI" panose="020B0502040204020203" pitchFamily="34" charset="0"/>
              </a:rPr>
              <a:t>MADK, MAHP</a:t>
            </a:r>
            <a:r>
              <a:rPr lang="vi-VN" sz="2000" b="1" dirty="0">
                <a:latin typeface="Segoe UI" panose="020B0502040204020203" pitchFamily="34" charset="0"/>
                <a:cs typeface="Segoe UI" panose="020B0502040204020203" pitchFamily="34" charset="0"/>
              </a:rPr>
              <a:t>, SONGAYHT, NGAYHP) </a:t>
            </a:r>
            <a:endParaRPr lang="en-US" sz="2000" b="1" dirty="0">
              <a:latin typeface="Segoe UI" panose="020B0502040204020203" pitchFamily="34" charset="0"/>
              <a:cs typeface="Segoe UI" panose="020B0502040204020203"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anim calcmode="lin" valueType="num">
                                      <p:cBhvr>
                                        <p:cTn id="15" dur="500" fill="hold"/>
                                        <p:tgtEl>
                                          <p:spTgt spid="14"/>
                                        </p:tgtEl>
                                        <p:attrNameLst>
                                          <p:attrName>ppt_x</p:attrName>
                                        </p:attrNameLst>
                                      </p:cBhvr>
                                      <p:tavLst>
                                        <p:tav tm="0">
                                          <p:val>
                                            <p:strVal val="#ppt_x"/>
                                          </p:val>
                                        </p:tav>
                                        <p:tav tm="100000">
                                          <p:val>
                                            <p:strVal val="#ppt_x"/>
                                          </p:val>
                                        </p:tav>
                                      </p:tavLst>
                                    </p:anim>
                                    <p:anim calcmode="lin" valueType="num">
                                      <p:cBhvr>
                                        <p:cTn id="16" dur="5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anim calcmode="lin" valueType="num">
                                      <p:cBhvr>
                                        <p:cTn id="22" dur="500" fill="hold"/>
                                        <p:tgtEl>
                                          <p:spTgt spid="15"/>
                                        </p:tgtEl>
                                        <p:attrNameLst>
                                          <p:attrName>ppt_x</p:attrName>
                                        </p:attrNameLst>
                                      </p:cBhvr>
                                      <p:tavLst>
                                        <p:tav tm="0">
                                          <p:val>
                                            <p:strVal val="#ppt_x"/>
                                          </p:val>
                                        </p:tav>
                                        <p:tav tm="100000">
                                          <p:val>
                                            <p:strVal val="#ppt_x"/>
                                          </p:val>
                                        </p:tav>
                                      </p:tavLst>
                                    </p:anim>
                                    <p:anim calcmode="lin" valueType="num">
                                      <p:cBhvr>
                                        <p:cTn id="23" dur="5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anim calcmode="lin" valueType="num">
                                      <p:cBhvr>
                                        <p:cTn id="29" dur="500" fill="hold"/>
                                        <p:tgtEl>
                                          <p:spTgt spid="16"/>
                                        </p:tgtEl>
                                        <p:attrNameLst>
                                          <p:attrName>ppt_x</p:attrName>
                                        </p:attrNameLst>
                                      </p:cBhvr>
                                      <p:tavLst>
                                        <p:tav tm="0">
                                          <p:val>
                                            <p:strVal val="#ppt_x"/>
                                          </p:val>
                                        </p:tav>
                                        <p:tav tm="100000">
                                          <p:val>
                                            <p:strVal val="#ppt_x"/>
                                          </p:val>
                                        </p:tav>
                                      </p:tavLst>
                                    </p:anim>
                                    <p:anim calcmode="lin" valueType="num">
                                      <p:cBhvr>
                                        <p:cTn id="30" dur="5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P spid="15" grpId="0"/>
      <p:bldP spid="1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3"/>
          <p:cNvSpPr txBox="1">
            <a:spLocks noGrp="1"/>
          </p:cNvSpPr>
          <p:nvPr>
            <p:ph type="title"/>
          </p:nvPr>
        </p:nvSpPr>
        <p:spPr>
          <a:xfrm>
            <a:off x="635479" y="330621"/>
            <a:ext cx="10921042" cy="82531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1238F"/>
              </a:buClr>
              <a:buSzPts val="4000"/>
              <a:buFont typeface="Quattrocento Sans" panose="020B0502050000020003"/>
              <a:buNone/>
            </a:pP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Viết</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các</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biểu</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thức</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đại</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số</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quan</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hệ</a:t>
            </a:r>
            <a:endParaRPr dirty="0">
              <a:latin typeface="Segoe UI" panose="020B0502040204020203" pitchFamily="34" charset="0"/>
              <a:cs typeface="Segoe UI" panose="020B0502040204020203" pitchFamily="34" charset="0"/>
            </a:endParaRPr>
          </a:p>
        </p:txBody>
      </p:sp>
      <p:sp>
        <p:nvSpPr>
          <p:cNvPr id="123" name="Google Shape;123;p3"/>
          <p:cNvSpPr txBox="1">
            <a:spLocks noGrp="1"/>
          </p:cNvSpPr>
          <p:nvPr>
            <p:ph type="sldNum" idx="12"/>
          </p:nvPr>
        </p:nvSpPr>
        <p:spPr>
          <a:xfrm>
            <a:off x="4724400" y="6527379"/>
            <a:ext cx="2743200" cy="330621"/>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vi-VN" sz="1600" b="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fld>
            <a:endParaRPr sz="16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endParaRPr>
          </a:p>
        </p:txBody>
      </p:sp>
      <p:pic>
        <p:nvPicPr>
          <p:cNvPr id="124" name="Google Shape;124;p3"/>
          <p:cNvPicPr preferRelativeResize="0"/>
          <p:nvPr/>
        </p:nvPicPr>
        <p:blipFill rotWithShape="1">
          <a:blip r:embed="rId1"/>
          <a:srcRect/>
          <a:stretch>
            <a:fillRect/>
          </a:stretch>
        </p:blipFill>
        <p:spPr>
          <a:xfrm>
            <a:off x="9911750" y="4651893"/>
            <a:ext cx="1900257" cy="1869558"/>
          </a:xfrm>
          <a:prstGeom prst="rect">
            <a:avLst/>
          </a:prstGeom>
          <a:noFill/>
          <a:ln>
            <a:noFill/>
          </a:ln>
        </p:spPr>
      </p:pic>
      <p:sp>
        <p:nvSpPr>
          <p:cNvPr id="4" name="TextBox 3"/>
          <p:cNvSpPr txBox="1"/>
          <p:nvPr/>
        </p:nvSpPr>
        <p:spPr>
          <a:xfrm>
            <a:off x="595809" y="3071729"/>
            <a:ext cx="10789604" cy="369332"/>
          </a:xfrm>
          <a:prstGeom prst="rect">
            <a:avLst/>
          </a:prstGeom>
          <a:noFill/>
        </p:spPr>
        <p:txBody>
          <a:bodyPr wrap="square">
            <a:spAutoFit/>
          </a:bodyPr>
          <a:lstStyle/>
          <a:p>
            <a:r>
              <a:rPr lang="en-US" sz="1800" b="1" dirty="0">
                <a:solidFill>
                  <a:srgbClr val="FF0000"/>
                </a:solidFill>
                <a:latin typeface="Segoe UI" panose="020B0502040204020203" pitchFamily="34" charset="0"/>
                <a:cs typeface="Segoe UI" panose="020B0502040204020203" pitchFamily="34" charset="0"/>
              </a:rPr>
              <a:t>4. Cho </a:t>
            </a:r>
            <a:r>
              <a:rPr lang="en-US" sz="1800" b="1" dirty="0" err="1">
                <a:solidFill>
                  <a:srgbClr val="FF0000"/>
                </a:solidFill>
                <a:latin typeface="Segoe UI" panose="020B0502040204020203" pitchFamily="34" charset="0"/>
                <a:cs typeface="Segoe UI" panose="020B0502040204020203" pitchFamily="34" charset="0"/>
              </a:rPr>
              <a:t>biết</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các</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học</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viên</a:t>
            </a:r>
            <a:r>
              <a:rPr lang="en-US" sz="1800" b="1" dirty="0">
                <a:solidFill>
                  <a:srgbClr val="FF0000"/>
                </a:solidFill>
                <a:latin typeface="Segoe UI" panose="020B0502040204020203" pitchFamily="34" charset="0"/>
                <a:cs typeface="Segoe UI" panose="020B0502040204020203" pitchFamily="34" charset="0"/>
              </a:rPr>
              <a:t> (MAHV, HOTEN) </a:t>
            </a:r>
            <a:r>
              <a:rPr lang="en-US" sz="1800" b="1" dirty="0" err="1">
                <a:solidFill>
                  <a:srgbClr val="FF0000"/>
                </a:solidFill>
                <a:latin typeface="Segoe UI" panose="020B0502040204020203" pitchFamily="34" charset="0"/>
                <a:cs typeface="Segoe UI" panose="020B0502040204020203" pitchFamily="34" charset="0"/>
              </a:rPr>
              <a:t>đã</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đăng</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ký</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tất</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cả</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học</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phần</a:t>
            </a:r>
            <a:r>
              <a:rPr lang="en-US" sz="1800" b="1" dirty="0">
                <a:solidFill>
                  <a:srgbClr val="FF0000"/>
                </a:solidFill>
                <a:latin typeface="Segoe UI" panose="020B0502040204020203" pitchFamily="34" charset="0"/>
                <a:cs typeface="Segoe UI" panose="020B0502040204020203" pitchFamily="34" charset="0"/>
              </a:rPr>
              <a:t>. </a:t>
            </a:r>
            <a:endParaRPr lang="en-US" sz="1800" b="1" dirty="0">
              <a:solidFill>
                <a:srgbClr val="FF0000"/>
              </a:solidFill>
              <a:latin typeface="Segoe UI" panose="020B0502040204020203" pitchFamily="34" charset="0"/>
              <a:cs typeface="Segoe UI" panose="020B0502040204020203" pitchFamily="34" charset="0"/>
            </a:endParaRPr>
          </a:p>
        </p:txBody>
      </p:sp>
      <p:sp>
        <p:nvSpPr>
          <p:cNvPr id="5" name="TextBox 4"/>
          <p:cNvSpPr txBox="1"/>
          <p:nvPr/>
        </p:nvSpPr>
        <p:spPr>
          <a:xfrm>
            <a:off x="595809" y="4538730"/>
            <a:ext cx="10921042" cy="646331"/>
          </a:xfrm>
          <a:prstGeom prst="rect">
            <a:avLst/>
          </a:prstGeom>
          <a:noFill/>
        </p:spPr>
        <p:txBody>
          <a:bodyPr wrap="square">
            <a:spAutoFit/>
          </a:bodyPr>
          <a:lstStyle/>
          <a:p>
            <a:r>
              <a:rPr lang="en-US" sz="1800" b="1" dirty="0">
                <a:solidFill>
                  <a:srgbClr val="FF0000"/>
                </a:solidFill>
                <a:latin typeface="Segoe UI" panose="020B0502040204020203" pitchFamily="34" charset="0"/>
                <a:cs typeface="Segoe UI" panose="020B0502040204020203" pitchFamily="34" charset="0"/>
              </a:rPr>
              <a:t>5. </a:t>
            </a:r>
            <a:r>
              <a:rPr lang="vi-VN" sz="1800" b="1" dirty="0">
                <a:solidFill>
                  <a:srgbClr val="FF0000"/>
                </a:solidFill>
                <a:latin typeface="Segoe UI" panose="020B0502040204020203" pitchFamily="34" charset="0"/>
                <a:cs typeface="Segoe UI" panose="020B0502040204020203" pitchFamily="34" charset="0"/>
              </a:rPr>
              <a:t>Cho biết mỗi học phần bắt buộc (BATBUOC) có bao nhiêu học viên đăng ký học. Thông tin hiển thị gồm: mã học phần, số lượng đăng ký</a:t>
            </a:r>
            <a:r>
              <a:rPr lang="en-US" sz="1800" b="1" dirty="0">
                <a:solidFill>
                  <a:srgbClr val="FF0000"/>
                </a:solidFill>
                <a:latin typeface="Segoe UI" panose="020B0502040204020203" pitchFamily="34" charset="0"/>
                <a:cs typeface="Segoe UI" panose="020B0502040204020203" pitchFamily="34" charset="0"/>
              </a:rPr>
              <a:t>.</a:t>
            </a:r>
            <a:endParaRPr lang="en-US" sz="1800" b="1" dirty="0">
              <a:solidFill>
                <a:srgbClr val="FF0000"/>
              </a:solidFill>
              <a:latin typeface="Segoe UI" panose="020B0502040204020203" pitchFamily="34" charset="0"/>
              <a:cs typeface="Segoe UI" panose="020B0502040204020203" pitchFamily="34" charset="0"/>
            </a:endParaRPr>
          </a:p>
        </p:txBody>
      </p:sp>
      <mc:AlternateContent xmlns:mc="http://schemas.openxmlformats.org/markup-compatibility/2006">
        <mc:Choice xmlns:a14="http://schemas.microsoft.com/office/drawing/2010/main" Requires="a14">
          <p:sp>
            <p:nvSpPr>
              <p:cNvPr id="7" name="TextBox 6"/>
              <p:cNvSpPr txBox="1"/>
              <p:nvPr/>
            </p:nvSpPr>
            <p:spPr>
              <a:xfrm>
                <a:off x="595809" y="3418895"/>
                <a:ext cx="4670397" cy="400110"/>
              </a:xfrm>
              <a:prstGeom prst="rect">
                <a:avLst/>
              </a:prstGeom>
              <a:noFill/>
            </p:spPr>
            <p:txBody>
              <a:bodyPr wrap="square">
                <a:spAutoFit/>
              </a:bodyPr>
              <a:lstStyle/>
              <a:p>
                <a14:m>
                  <m:oMathPara xmlns:m="http://schemas.openxmlformats.org/officeDocument/2006/math">
                    <m:oMathParaPr>
                      <m:jc m:val="left"/>
                    </m:oMathParaPr>
                    <m:oMath xmlns:m="http://schemas.openxmlformats.org/officeDocument/2006/math">
                      <m:r>
                        <m:rPr>
                          <m:sty m:val="p"/>
                        </m:rPr>
                        <a:rPr lang="en-US" sz="2000" smtClean="0">
                          <a:latin typeface="Cambria Math" panose="02040503050406030204" pitchFamily="18" charset="0"/>
                        </a:rPr>
                        <m:t>P</m:t>
                      </m:r>
                      <m:r>
                        <a:rPr lang="en-US" sz="2000" b="0" i="0" smtClean="0">
                          <a:latin typeface="Cambria Math" panose="02040503050406030204" pitchFamily="18" charset="0"/>
                        </a:rPr>
                        <m:t>1</m:t>
                      </m:r>
                      <m:r>
                        <a:rPr lang="en-US" sz="2000" i="0">
                          <a:latin typeface="Cambria Math" panose="02040503050406030204" pitchFamily="18" charset="0"/>
                        </a:rPr>
                        <m:t>←</m:t>
                      </m:r>
                      <m:r>
                        <a:rPr lang="en-US" sz="2000" b="0" i="0" smtClean="0">
                          <a:latin typeface="Cambria Math" panose="02040503050406030204" pitchFamily="18" charset="0"/>
                        </a:rPr>
                        <m:t> </m:t>
                      </m:r>
                      <m:sSub>
                        <m:sSubPr>
                          <m:ctrlPr>
                            <a:rPr lang="el-GR" sz="2000" b="0" i="1" smtClean="0">
                              <a:latin typeface="Cambria Math" panose="02040503050406030204" pitchFamily="18" charset="0"/>
                              <a:ea typeface="Cambria Math" panose="02040503050406030204" pitchFamily="18" charset="0"/>
                            </a:rPr>
                          </m:ctrlPr>
                        </m:sSubPr>
                        <m:e>
                          <m:r>
                            <a:rPr lang="el-GR" sz="2000" i="1">
                              <a:latin typeface="Cambria Math" panose="02040503050406030204" pitchFamily="18" charset="0"/>
                              <a:ea typeface="Cambria Math" panose="02040503050406030204" pitchFamily="18" charset="0"/>
                            </a:rPr>
                            <m:t>𝜋</m:t>
                          </m:r>
                        </m:e>
                        <m:sub>
                          <m:r>
                            <a:rPr lang="en-US" sz="2000" b="0" i="1" smtClean="0">
                              <a:latin typeface="Cambria Math" panose="02040503050406030204" pitchFamily="18" charset="0"/>
                              <a:ea typeface="Cambria Math" panose="02040503050406030204" pitchFamily="18" charset="0"/>
                            </a:rPr>
                            <m:t>𝑀𝐴𝐻𝑃</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𝐻𝑂𝐶𝑃𝐻𝐴𝑁</m:t>
                      </m:r>
                      <m:r>
                        <a:rPr lang="en-US" sz="2000" b="0" i="1" smtClean="0">
                          <a:latin typeface="Cambria Math" panose="02040503050406030204" pitchFamily="18" charset="0"/>
                          <a:ea typeface="Cambria Math" panose="02040503050406030204" pitchFamily="18" charset="0"/>
                        </a:rPr>
                        <m:t>)</m:t>
                      </m:r>
                    </m:oMath>
                  </m:oMathPara>
                </a14:m>
                <a:endParaRPr lang="en-US" sz="2000" dirty="0"/>
              </a:p>
            </p:txBody>
          </p:sp>
        </mc:Choice>
        <mc:Fallback>
          <p:sp>
            <p:nvSpPr>
              <p:cNvPr id="7" name="TextBox 6"/>
              <p:cNvSpPr txBox="1">
                <a:spLocks noRot="1" noChangeAspect="1" noMove="1" noResize="1" noEditPoints="1" noAdjustHandles="1" noChangeArrowheads="1" noChangeShapeType="1" noTextEdit="1"/>
              </p:cNvSpPr>
              <p:nvPr/>
            </p:nvSpPr>
            <p:spPr>
              <a:xfrm>
                <a:off x="595809" y="3418895"/>
                <a:ext cx="4670397" cy="400110"/>
              </a:xfrm>
              <a:prstGeom prst="rect">
                <a:avLst/>
              </a:prstGeom>
              <a:blipFill rotWithShape="1">
                <a:blip r:embed="rId2"/>
                <a:stretch>
                  <a:fillRect l="-4" t="-14" r="3" b="29"/>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595809" y="3776162"/>
                <a:ext cx="8934056" cy="413511"/>
              </a:xfrm>
              <a:prstGeom prst="rect">
                <a:avLst/>
              </a:prstGeom>
              <a:noFill/>
            </p:spPr>
            <p:txBody>
              <a:bodyPr wrap="square">
                <a:spAutoFit/>
              </a:bodyPr>
              <a:lstStyle/>
              <a:p>
                <a14:m>
                  <m:oMathPara xmlns:m="http://schemas.openxmlformats.org/officeDocument/2006/math">
                    <m:oMathParaPr>
                      <m:jc m:val="left"/>
                    </m:oMathParaPr>
                    <m:oMath xmlns:m="http://schemas.openxmlformats.org/officeDocument/2006/math">
                      <m:r>
                        <m:rPr>
                          <m:sty m:val="p"/>
                        </m:rPr>
                        <a:rPr lang="en-US" sz="2000" smtClean="0">
                          <a:latin typeface="Cambria Math" panose="02040503050406030204" pitchFamily="18" charset="0"/>
                        </a:rPr>
                        <m:t>P</m:t>
                      </m:r>
                      <m:r>
                        <a:rPr lang="en-US" sz="2000" b="0" i="0" smtClean="0">
                          <a:latin typeface="Cambria Math" panose="02040503050406030204" pitchFamily="18" charset="0"/>
                        </a:rPr>
                        <m:t>2</m:t>
                      </m:r>
                      <m:r>
                        <a:rPr lang="en-US" sz="2000" i="0">
                          <a:latin typeface="Cambria Math" panose="02040503050406030204" pitchFamily="18" charset="0"/>
                        </a:rPr>
                        <m:t>←</m:t>
                      </m:r>
                      <m:r>
                        <a:rPr lang="en-US" sz="2000" b="0" i="0" smtClean="0">
                          <a:latin typeface="Cambria Math" panose="02040503050406030204" pitchFamily="18" charset="0"/>
                        </a:rPr>
                        <m:t> </m:t>
                      </m:r>
                      <m:sSub>
                        <m:sSubPr>
                          <m:ctrlPr>
                            <a:rPr lang="el-GR" sz="2000" b="0" i="1" smtClean="0">
                              <a:latin typeface="Cambria Math" panose="02040503050406030204" pitchFamily="18" charset="0"/>
                              <a:ea typeface="Cambria Math" panose="02040503050406030204" pitchFamily="18" charset="0"/>
                            </a:rPr>
                          </m:ctrlPr>
                        </m:sSubPr>
                        <m:e>
                          <m:r>
                            <a:rPr lang="el-GR" sz="2000" i="1" smtClean="0">
                              <a:latin typeface="Cambria Math" panose="02040503050406030204" pitchFamily="18" charset="0"/>
                              <a:ea typeface="Cambria Math" panose="02040503050406030204" pitchFamily="18" charset="0"/>
                            </a:rPr>
                            <m:t>𝜋</m:t>
                          </m:r>
                        </m:e>
                        <m:sub>
                          <m:r>
                            <a:rPr lang="en-US" sz="2000" b="0" i="1" smtClean="0">
                              <a:latin typeface="Cambria Math" panose="02040503050406030204" pitchFamily="18" charset="0"/>
                              <a:ea typeface="Cambria Math" panose="02040503050406030204" pitchFamily="18" charset="0"/>
                            </a:rPr>
                            <m:t>𝑀𝐴𝐻𝑉</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𝑀𝐴𝐻𝑃</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𝐷𝐴𝑁𝐺𝐾𝑌</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m:t>
                          </m:r>
                        </m:e>
                        <m:sub>
                          <m:r>
                            <a:rPr lang="en-US" sz="2000" i="1">
                              <a:latin typeface="Cambria Math" panose="02040503050406030204" pitchFamily="18" charset="0"/>
                              <a:ea typeface="Cambria Math" panose="02040503050406030204" pitchFamily="18" charset="0"/>
                            </a:rPr>
                            <m:t>𝑀</m:t>
                          </m:r>
                          <m:r>
                            <a:rPr lang="en-US" sz="2000" b="0" i="1" smtClean="0">
                              <a:latin typeface="Cambria Math" panose="02040503050406030204" pitchFamily="18" charset="0"/>
                              <a:ea typeface="Cambria Math" panose="02040503050406030204" pitchFamily="18" charset="0"/>
                            </a:rPr>
                            <m:t>𝐴𝐷𝐾</m:t>
                          </m:r>
                        </m:sub>
                      </m:sSub>
                      <m:r>
                        <a:rPr lang="en-US" sz="2000" b="0" i="1" smtClean="0">
                          <a:latin typeface="Cambria Math" panose="02040503050406030204" pitchFamily="18" charset="0"/>
                          <a:ea typeface="Cambria Math" panose="02040503050406030204" pitchFamily="18" charset="0"/>
                        </a:rPr>
                        <m:t>𝐶𝑇𝐷𝐾</m:t>
                      </m:r>
                      <m:r>
                        <a:rPr lang="en-US" sz="2000" i="1">
                          <a:latin typeface="Cambria Math" panose="02040503050406030204" pitchFamily="18" charset="0"/>
                          <a:ea typeface="Cambria Math" panose="02040503050406030204" pitchFamily="18" charset="0"/>
                        </a:rPr>
                        <m:t>)</m:t>
                      </m:r>
                    </m:oMath>
                  </m:oMathPara>
                </a14:m>
                <a:endParaRPr lang="en-US" sz="2000" dirty="0"/>
              </a:p>
            </p:txBody>
          </p:sp>
        </mc:Choice>
        <mc:Fallback>
          <p:sp>
            <p:nvSpPr>
              <p:cNvPr id="8" name="TextBox 7"/>
              <p:cNvSpPr txBox="1">
                <a:spLocks noRot="1" noChangeAspect="1" noMove="1" noResize="1" noEditPoints="1" noAdjustHandles="1" noChangeArrowheads="1" noChangeShapeType="1" noTextEdit="1"/>
              </p:cNvSpPr>
              <p:nvPr/>
            </p:nvSpPr>
            <p:spPr>
              <a:xfrm>
                <a:off x="595809" y="3776162"/>
                <a:ext cx="8934056" cy="413511"/>
              </a:xfrm>
              <a:prstGeom prst="rect">
                <a:avLst/>
              </a:prstGeom>
              <a:blipFill rotWithShape="1">
                <a:blip r:embed="rId3"/>
                <a:stretch>
                  <a:fillRect l="-2" t="-109" r="5" b="140"/>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595809" y="4144201"/>
                <a:ext cx="8832985" cy="393065"/>
              </a:xfrm>
              <a:prstGeom prst="rect">
                <a:avLst/>
              </a:prstGeom>
              <a:noFill/>
            </p:spPr>
            <p:txBody>
              <a:bodyPr wrap="square">
                <a:spAutoFit/>
              </a:bodyPr>
              <a:lstStyle/>
              <a:p>
                <a14:m>
                  <m:oMathPara xmlns:m="http://schemas.openxmlformats.org/officeDocument/2006/math">
                    <m:oMathParaPr>
                      <m:jc m:val="left"/>
                    </m:oMathParaPr>
                    <m:oMath xmlns:m="http://schemas.openxmlformats.org/officeDocument/2006/math">
                      <m:r>
                        <m:rPr>
                          <m:sty m:val="p"/>
                        </m:rPr>
                        <a:rPr lang="en-US" sz="2000" smtClean="0">
                          <a:latin typeface="Cambria Math" panose="02040503050406030204" pitchFamily="18" charset="0"/>
                        </a:rPr>
                        <m:t>K</m:t>
                      </m:r>
                      <m:r>
                        <m:rPr>
                          <m:sty m:val="p"/>
                        </m:rPr>
                        <a:rPr lang="en-US" sz="2000" b="0" i="0" smtClean="0">
                          <a:latin typeface="Cambria Math" panose="02040503050406030204" pitchFamily="18" charset="0"/>
                        </a:rPr>
                        <m:t>Q</m:t>
                      </m:r>
                      <m:r>
                        <a:rPr lang="en-US" sz="2000" i="0">
                          <a:latin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𝜋</m:t>
                          </m:r>
                        </m:e>
                        <m:sub>
                          <m:r>
                            <a:rPr lang="en-US" sz="2000" b="0" i="1" smtClean="0">
                              <a:latin typeface="Cambria Math" panose="02040503050406030204" pitchFamily="18" charset="0"/>
                              <a:ea typeface="Cambria Math" panose="02040503050406030204" pitchFamily="18" charset="0"/>
                            </a:rPr>
                            <m:t>𝑀𝐴𝐻𝑉</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𝐻𝑂𝑇𝐸𝑁</m:t>
                          </m:r>
                        </m:sub>
                      </m:sSub>
                      <m:r>
                        <a:rPr lang="en-US" sz="2000" i="1">
                          <a:latin typeface="Cambria Math" panose="02040503050406030204" pitchFamily="18" charset="0"/>
                          <a:ea typeface="Cambria Math" panose="02040503050406030204" pitchFamily="18" charset="0"/>
                        </a:rPr>
                        <m:t>(</m:t>
                      </m:r>
                      <m:d>
                        <m:dPr>
                          <m:ctrlPr>
                            <a:rPr lang="en-US" sz="2000" b="0" i="1" smtClean="0">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𝑃</m:t>
                          </m:r>
                          <m:r>
                            <a:rPr lang="vi-VN" altLang="en-US" sz="2000" i="1">
                              <a:latin typeface="Cambria Math" panose="02040503050406030204" pitchFamily="18" charset="0"/>
                              <a:ea typeface="Cambria Math" panose="02040503050406030204" pitchFamily="18" charset="0"/>
                              <a:cs typeface="Cambria Math" panose="02040503050406030204" pitchFamily="18" charset="0"/>
                            </a:rPr>
                            <m:t>2</m:t>
                          </m:r>
                          <m:r>
                            <a:rPr lang="en-US" sz="2000" i="1">
                              <a:latin typeface="Cambria Math" panose="02040503050406030204" pitchFamily="18" charset="0"/>
                              <a:ea typeface="Cambria Math" panose="02040503050406030204" pitchFamily="18" charset="0"/>
                            </a:rPr>
                            <m:t> </m:t>
                          </m:r>
                          <m:r>
                            <a:rPr lang="en-US" sz="200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𝑃</m:t>
                          </m:r>
                          <m:r>
                            <a:rPr lang="en-US" sz="2000" b="0" i="1" smtClean="0">
                              <a:latin typeface="Cambria Math" panose="02040503050406030204" pitchFamily="18" charset="0"/>
                              <a:ea typeface="Cambria Math" panose="02040503050406030204" pitchFamily="18" charset="0"/>
                            </a:rPr>
                            <m:t>1</m:t>
                          </m:r>
                        </m:e>
                      </m:d>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m:t>
                          </m:r>
                        </m:e>
                        <m:sub>
                          <m:r>
                            <a:rPr lang="en-US" sz="2000" i="1">
                              <a:latin typeface="Cambria Math" panose="02040503050406030204" pitchFamily="18" charset="0"/>
                              <a:ea typeface="Cambria Math" panose="02040503050406030204" pitchFamily="18" charset="0"/>
                            </a:rPr>
                            <m:t>𝑀𝐴</m:t>
                          </m:r>
                          <m:r>
                            <a:rPr lang="en-US" sz="2000" b="0" i="1" smtClean="0">
                              <a:latin typeface="Cambria Math" panose="02040503050406030204" pitchFamily="18" charset="0"/>
                              <a:ea typeface="Cambria Math" panose="02040503050406030204" pitchFamily="18" charset="0"/>
                            </a:rPr>
                            <m:t>𝐻𝑉</m:t>
                          </m:r>
                        </m:sub>
                      </m:sSub>
                      <m:r>
                        <a:rPr lang="en-US" sz="2000" b="0" i="1" smtClean="0">
                          <a:latin typeface="Cambria Math" panose="02040503050406030204" pitchFamily="18" charset="0"/>
                          <a:ea typeface="Cambria Math" panose="02040503050406030204" pitchFamily="18" charset="0"/>
                        </a:rPr>
                        <m:t>𝐻𝑂𝐶𝑉𝐼𝐸𝑁</m:t>
                      </m:r>
                      <m:r>
                        <a:rPr lang="en-US" sz="2000" b="0" i="1" smtClean="0">
                          <a:latin typeface="Cambria Math" panose="02040503050406030204" pitchFamily="18" charset="0"/>
                          <a:ea typeface="Cambria Math" panose="02040503050406030204" pitchFamily="18" charset="0"/>
                        </a:rPr>
                        <m:t>)</m:t>
                      </m:r>
                    </m:oMath>
                  </m:oMathPara>
                </a14:m>
                <a:endParaRPr lang="en-US" sz="2000" i="1" dirty="0"/>
              </a:p>
            </p:txBody>
          </p:sp>
        </mc:Choice>
        <mc:Fallback>
          <p:sp>
            <p:nvSpPr>
              <p:cNvPr id="10" name="TextBox 9"/>
              <p:cNvSpPr txBox="1">
                <a:spLocks noRot="1" noChangeAspect="1" noMove="1" noResize="1" noEditPoints="1" noAdjustHandles="1" noChangeArrowheads="1" noChangeShapeType="1" noTextEdit="1"/>
              </p:cNvSpPr>
              <p:nvPr/>
            </p:nvSpPr>
            <p:spPr>
              <a:xfrm>
                <a:off x="595809" y="4144201"/>
                <a:ext cx="8832985" cy="393065"/>
              </a:xfrm>
              <a:prstGeom prst="rect">
                <a:avLst/>
              </a:prstGeom>
              <a:blipFill rotWithShape="1">
                <a:blip r:embed="rId4"/>
                <a:stretch>
                  <a:fillRect l="-2" t="-49" r="4" b="49"/>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12" name="TextBox 11"/>
              <p:cNvSpPr txBox="1"/>
              <p:nvPr/>
            </p:nvSpPr>
            <p:spPr>
              <a:xfrm>
                <a:off x="595808" y="5148652"/>
                <a:ext cx="8934056" cy="413511"/>
              </a:xfrm>
              <a:prstGeom prst="rect">
                <a:avLst/>
              </a:prstGeom>
              <a:noFill/>
            </p:spPr>
            <p:txBody>
              <a:bodyPr wrap="square">
                <a:spAutoFit/>
              </a:bodyPr>
              <a:lstStyle/>
              <a:p>
                <a14:m>
                  <m:oMathPara xmlns:m="http://schemas.openxmlformats.org/officeDocument/2006/math">
                    <m:oMathParaPr>
                      <m:jc m:val="left"/>
                    </m:oMathParaPr>
                    <m:oMath xmlns:m="http://schemas.openxmlformats.org/officeDocument/2006/math">
                      <m:r>
                        <m:rPr>
                          <m:sty m:val="p"/>
                        </m:rPr>
                        <a:rPr lang="en-US" sz="2000" smtClean="0">
                          <a:latin typeface="Cambria Math" panose="02040503050406030204" pitchFamily="18" charset="0"/>
                        </a:rPr>
                        <m:t>P</m:t>
                      </m:r>
                      <m:r>
                        <a:rPr lang="en-US" sz="2000" i="0">
                          <a:latin typeface="Cambria Math" panose="02040503050406030204" pitchFamily="18" charset="0"/>
                        </a:rPr>
                        <m:t>←</m:t>
                      </m:r>
                      <m:r>
                        <a:rPr lang="en-US" sz="2000" b="0" i="0" smtClean="0">
                          <a:latin typeface="Cambria Math" panose="02040503050406030204" pitchFamily="18" charset="0"/>
                        </a:rPr>
                        <m:t> </m:t>
                      </m:r>
                      <m:sSub>
                        <m:sSubPr>
                          <m:ctrlPr>
                            <a:rPr lang="el-GR" sz="2000" b="0" i="1" smtClean="0">
                              <a:latin typeface="Cambria Math" panose="02040503050406030204" pitchFamily="18" charset="0"/>
                              <a:ea typeface="Cambria Math" panose="02040503050406030204" pitchFamily="18" charset="0"/>
                            </a:rPr>
                          </m:ctrlPr>
                        </m:sSubPr>
                        <m:e>
                          <m:r>
                            <a:rPr lang="el-GR" sz="2000" i="1" smtClean="0">
                              <a:latin typeface="Cambria Math" panose="02040503050406030204" pitchFamily="18" charset="0"/>
                              <a:ea typeface="Cambria Math" panose="02040503050406030204" pitchFamily="18" charset="0"/>
                            </a:rPr>
                            <m:t>𝜋</m:t>
                          </m:r>
                        </m:e>
                        <m:sub>
                          <m:r>
                            <a:rPr lang="en-US" sz="2000" b="0" i="1" smtClean="0">
                              <a:latin typeface="Cambria Math" panose="02040503050406030204" pitchFamily="18" charset="0"/>
                              <a:ea typeface="Cambria Math" panose="02040503050406030204" pitchFamily="18" charset="0"/>
                            </a:rPr>
                            <m:t>𝑀𝐴𝐻𝑉</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𝑀𝐴𝐻𝑃</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𝜎</m:t>
                          </m:r>
                        </m:e>
                        <m:sub>
                          <m:r>
                            <a:rPr lang="en-US" sz="2000" b="0" i="1" smtClean="0">
                              <a:latin typeface="Cambria Math" panose="02040503050406030204" pitchFamily="18" charset="0"/>
                              <a:ea typeface="Cambria Math" panose="02040503050406030204" pitchFamily="18" charset="0"/>
                            </a:rPr>
                            <m:t>𝐵𝐴𝑇𝐵𝑈𝑂𝐶</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1</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𝐷𝐴𝑁𝐺𝐾𝑌</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m:t>
                          </m:r>
                        </m:e>
                        <m:sub>
                          <m:r>
                            <a:rPr lang="en-US" sz="2000" i="1">
                              <a:latin typeface="Cambria Math" panose="02040503050406030204" pitchFamily="18" charset="0"/>
                              <a:ea typeface="Cambria Math" panose="02040503050406030204" pitchFamily="18" charset="0"/>
                            </a:rPr>
                            <m:t>𝑀𝐴</m:t>
                          </m:r>
                          <m:r>
                            <a:rPr lang="en-US" sz="2000" b="0" i="1" smtClean="0">
                              <a:latin typeface="Cambria Math" panose="02040503050406030204" pitchFamily="18" charset="0"/>
                              <a:ea typeface="Cambria Math" panose="02040503050406030204" pitchFamily="18" charset="0"/>
                            </a:rPr>
                            <m:t>𝐷𝐾</m:t>
                          </m:r>
                        </m:sub>
                      </m:sSub>
                      <m:r>
                        <a:rPr lang="en-US" sz="2000" b="0" i="1" smtClean="0">
                          <a:latin typeface="Cambria Math" panose="02040503050406030204" pitchFamily="18" charset="0"/>
                          <a:ea typeface="Cambria Math" panose="02040503050406030204" pitchFamily="18" charset="0"/>
                        </a:rPr>
                        <m:t>𝐶𝑇𝐷𝐾</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m:t>
                          </m:r>
                        </m:e>
                        <m:sub>
                          <m:r>
                            <a:rPr lang="en-US" sz="2000" i="1">
                              <a:latin typeface="Cambria Math" panose="02040503050406030204" pitchFamily="18" charset="0"/>
                              <a:ea typeface="Cambria Math" panose="02040503050406030204" pitchFamily="18" charset="0"/>
                            </a:rPr>
                            <m:t>𝑀</m:t>
                          </m:r>
                          <m:r>
                            <a:rPr lang="en-US" sz="2000" b="0" i="1" smtClean="0">
                              <a:latin typeface="Cambria Math" panose="02040503050406030204" pitchFamily="18" charset="0"/>
                              <a:ea typeface="Cambria Math" panose="02040503050406030204" pitchFamily="18" charset="0"/>
                            </a:rPr>
                            <m:t>𝐴𝐻𝑃</m:t>
                          </m:r>
                        </m:sub>
                      </m:sSub>
                      <m:r>
                        <a:rPr lang="en-US" sz="2000" b="0" i="1" smtClean="0">
                          <a:latin typeface="Cambria Math" panose="02040503050406030204" pitchFamily="18" charset="0"/>
                          <a:ea typeface="Cambria Math" panose="02040503050406030204" pitchFamily="18" charset="0"/>
                        </a:rPr>
                        <m:t>𝐻𝑂𝐶𝑃𝐻𝐴𝑁</m:t>
                      </m:r>
                      <m:r>
                        <a:rPr lang="en-US" sz="2000" i="1">
                          <a:latin typeface="Cambria Math" panose="02040503050406030204" pitchFamily="18" charset="0"/>
                          <a:ea typeface="Cambria Math" panose="02040503050406030204" pitchFamily="18" charset="0"/>
                        </a:rPr>
                        <m:t>)</m:t>
                      </m:r>
                    </m:oMath>
                  </m:oMathPara>
                </a14:m>
                <a:endParaRPr lang="en-US" sz="2000" dirty="0"/>
              </a:p>
            </p:txBody>
          </p:sp>
        </mc:Choice>
        <mc:Fallback>
          <p:sp>
            <p:nvSpPr>
              <p:cNvPr id="12" name="TextBox 11"/>
              <p:cNvSpPr txBox="1">
                <a:spLocks noRot="1" noChangeAspect="1" noMove="1" noResize="1" noEditPoints="1" noAdjustHandles="1" noChangeArrowheads="1" noChangeShapeType="1" noTextEdit="1"/>
              </p:cNvSpPr>
              <p:nvPr/>
            </p:nvSpPr>
            <p:spPr>
              <a:xfrm>
                <a:off x="595808" y="5148652"/>
                <a:ext cx="8934056" cy="413511"/>
              </a:xfrm>
              <a:prstGeom prst="rect">
                <a:avLst/>
              </a:prstGeom>
              <a:blipFill rotWithShape="1">
                <a:blip r:embed="rId5"/>
                <a:stretch>
                  <a:fillRect l="-2" t="-17" r="5" b="48"/>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13" name="TextBox 12"/>
              <p:cNvSpPr txBox="1"/>
              <p:nvPr/>
            </p:nvSpPr>
            <p:spPr>
              <a:xfrm>
                <a:off x="595808" y="5623181"/>
                <a:ext cx="8832985" cy="421590"/>
              </a:xfrm>
              <a:prstGeom prst="rect">
                <a:avLst/>
              </a:prstGeom>
              <a:noFill/>
            </p:spPr>
            <p:txBody>
              <a:bodyPr wrap="square">
                <a:spAutoFit/>
              </a:bodyPr>
              <a:lstStyle/>
              <a:p>
                <a14:m>
                  <m:oMathPara xmlns:m="http://schemas.openxmlformats.org/officeDocument/2006/math">
                    <m:oMathParaPr>
                      <m:jc m:val="left"/>
                    </m:oMathParaPr>
                    <m:oMath xmlns:m="http://schemas.openxmlformats.org/officeDocument/2006/math">
                      <m:r>
                        <m:rPr>
                          <m:sty m:val="p"/>
                        </m:rPr>
                        <a:rPr lang="en-US" sz="2000" smtClean="0">
                          <a:latin typeface="Cambria Math" panose="02040503050406030204" pitchFamily="18" charset="0"/>
                        </a:rPr>
                        <m:t>K</m:t>
                      </m:r>
                      <m:r>
                        <m:rPr>
                          <m:sty m:val="p"/>
                        </m:rPr>
                        <a:rPr lang="en-US" sz="2000" b="0" i="0" smtClean="0">
                          <a:latin typeface="Cambria Math" panose="02040503050406030204" pitchFamily="18" charset="0"/>
                        </a:rPr>
                        <m:t>Q</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MAHP</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SLDK</m:t>
                      </m:r>
                      <m:r>
                        <a:rPr lang="en-US" sz="2000" b="0" i="0" smtClean="0">
                          <a:latin typeface="Cambria Math" panose="02040503050406030204" pitchFamily="18" charset="0"/>
                        </a:rPr>
                        <m:t>)←</m:t>
                      </m:r>
                      <m:sSub>
                        <m:sSubPr>
                          <m:ctrlPr>
                            <a:rPr lang="en-US" sz="2000" i="1">
                              <a:latin typeface="Cambria Math" panose="02040503050406030204" pitchFamily="18" charset="0"/>
                            </a:rPr>
                          </m:ctrlPr>
                        </m:sSubPr>
                        <m:e/>
                        <m:sub>
                          <m:r>
                            <a:rPr lang="en-US" sz="2000" i="1">
                              <a:latin typeface="Cambria Math" panose="02040503050406030204" pitchFamily="18" charset="0"/>
                            </a:rPr>
                            <m:t>𝑀𝐴</m:t>
                          </m:r>
                          <m:r>
                            <a:rPr lang="en-US" sz="2000" b="0" i="1" smtClean="0">
                              <a:latin typeface="Cambria Math" panose="02040503050406030204" pitchFamily="18" charset="0"/>
                            </a:rPr>
                            <m:t>𝐻𝑃</m:t>
                          </m:r>
                        </m:sub>
                      </m:sSub>
                      <m:sSub>
                        <m:sSubPr>
                          <m:ctrlPr>
                            <a:rPr lang="en-US" sz="2000" i="1">
                              <a:solidFill>
                                <a:schemeClr val="tx1"/>
                              </a:solidFill>
                              <a:latin typeface="Cambria Math" panose="02040503050406030204" pitchFamily="18" charset="0"/>
                            </a:rPr>
                          </m:ctrlPr>
                        </m:sSubPr>
                        <m:e>
                          <m:r>
                            <a:rPr lang="vi-VN" sz="2000" i="1">
                              <a:solidFill>
                                <a:schemeClr val="tx1"/>
                              </a:solidFill>
                              <a:latin typeface="Cambria Math" panose="02040503050406030204" pitchFamily="18" charset="0"/>
                            </a:rPr>
                            <m:t>ℑ</m:t>
                          </m:r>
                        </m:e>
                        <m:sub>
                          <m:r>
                            <a:rPr lang="en-US" sz="2000" b="0" i="1" smtClean="0">
                              <a:solidFill>
                                <a:schemeClr val="tx1"/>
                              </a:solidFill>
                              <a:latin typeface="Cambria Math" panose="02040503050406030204" pitchFamily="18" charset="0"/>
                            </a:rPr>
                            <m:t>𝐶𝑂𝑈𝑁𝑇</m:t>
                          </m:r>
                          <m:d>
                            <m:dPr>
                              <m:ctrlPr>
                                <a:rPr lang="en-US" sz="2000" i="1">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𝑀𝐴𝐻𝑉</m:t>
                              </m:r>
                            </m:e>
                          </m:d>
                        </m:sub>
                      </m:sSub>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𝑃</m:t>
                      </m:r>
                      <m:r>
                        <a:rPr lang="en-US" sz="2000" b="0" i="1" smtClean="0">
                          <a:solidFill>
                            <a:schemeClr val="tx1"/>
                          </a:solidFill>
                          <a:latin typeface="Cambria Math" panose="02040503050406030204" pitchFamily="18" charset="0"/>
                        </a:rPr>
                        <m:t>)</m:t>
                      </m:r>
                    </m:oMath>
                  </m:oMathPara>
                </a14:m>
                <a:endParaRPr lang="en-US" sz="2000" i="1" dirty="0"/>
              </a:p>
            </p:txBody>
          </p:sp>
        </mc:Choice>
        <mc:Fallback>
          <p:sp>
            <p:nvSpPr>
              <p:cNvPr id="13" name="TextBox 12"/>
              <p:cNvSpPr txBox="1">
                <a:spLocks noRot="1" noChangeAspect="1" noMove="1" noResize="1" noEditPoints="1" noAdjustHandles="1" noChangeArrowheads="1" noChangeShapeType="1" noTextEdit="1"/>
              </p:cNvSpPr>
              <p:nvPr/>
            </p:nvSpPr>
            <p:spPr>
              <a:xfrm>
                <a:off x="595808" y="5623181"/>
                <a:ext cx="8832985" cy="421590"/>
              </a:xfrm>
              <a:prstGeom prst="rect">
                <a:avLst/>
              </a:prstGeom>
              <a:blipFill rotWithShape="1">
                <a:blip r:embed="rId6"/>
                <a:stretch>
                  <a:fillRect l="-2" t="-61" r="4" b="49"/>
                </a:stretch>
              </a:blipFill>
            </p:spPr>
            <p:txBody>
              <a:bodyPr/>
              <a:lstStyle/>
              <a:p>
                <a:r>
                  <a:rPr lang="en-US" altLang="en-US">
                    <a:noFill/>
                  </a:rPr>
                  <a:t> </a:t>
                </a:r>
              </a:p>
            </p:txBody>
          </p:sp>
        </mc:Fallback>
      </mc:AlternateContent>
      <p:sp>
        <p:nvSpPr>
          <p:cNvPr id="2" name="TextBox 1"/>
          <p:cNvSpPr txBox="1"/>
          <p:nvPr/>
        </p:nvSpPr>
        <p:spPr>
          <a:xfrm>
            <a:off x="635479" y="1090710"/>
            <a:ext cx="10921042" cy="1938992"/>
          </a:xfrm>
          <a:prstGeom prst="rect">
            <a:avLst/>
          </a:prstGeom>
          <a:noFill/>
          <a:ln w="19050">
            <a:solidFill>
              <a:srgbClr val="00B0F0"/>
            </a:solidFill>
          </a:ln>
        </p:spPr>
        <p:txBody>
          <a:bodyPr wrap="square">
            <a:spAutoFit/>
          </a:bodyPr>
          <a:lstStyle/>
          <a:p>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BÀI TẬP 8:</a:t>
            </a:r>
            <a:r>
              <a:rPr lang="en-US" sz="2000" dirty="0">
                <a:latin typeface="Segoe UI" panose="020B0502040204020203" pitchFamily="34" charset="0"/>
                <a:cs typeface="Segoe UI" panose="020B0502040204020203" pitchFamily="34" charset="0"/>
              </a:rPr>
              <a:t> </a:t>
            </a:r>
            <a:r>
              <a:rPr lang="vi-VN"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Cho lược đồ cơ sở dữ liệu quan hệ “</a:t>
            </a:r>
            <a:r>
              <a:rPr lang="en-US" sz="2000" b="1" dirty="0" err="1">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Quản</a:t>
            </a:r>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en-US" sz="2000" b="1" dirty="0" err="1">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lý</a:t>
            </a:r>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website </a:t>
            </a:r>
            <a:r>
              <a:rPr lang="en-US" sz="2000" b="1" dirty="0" err="1">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đăng</a:t>
            </a:r>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en-US" sz="2000" b="1" dirty="0" err="1">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ký</a:t>
            </a:r>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en-US" sz="2000" b="1" dirty="0" err="1">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học</a:t>
            </a:r>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en-US" sz="2000" b="1" dirty="0" err="1">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phần</a:t>
            </a:r>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online”:</a:t>
            </a:r>
            <a:endParaRPr lang="en-US" sz="2000" b="1" dirty="0">
              <a:latin typeface="Segoe UI" panose="020B0502040204020203" pitchFamily="34" charset="0"/>
              <a:cs typeface="Segoe UI" panose="020B0502040204020203" pitchFamily="34" charset="0"/>
            </a:endParaRPr>
          </a:p>
          <a:p>
            <a:r>
              <a:rPr lang="vi-VN" sz="2000" b="1" dirty="0">
                <a:latin typeface="Segoe UI" panose="020B0502040204020203" pitchFamily="34" charset="0"/>
                <a:cs typeface="Segoe UI" panose="020B0502040204020203" pitchFamily="34" charset="0"/>
              </a:rPr>
              <a:t>HOCVIEN (</a:t>
            </a:r>
            <a:r>
              <a:rPr lang="vi-VN" sz="2000" b="1" u="sng" dirty="0">
                <a:latin typeface="Segoe UI" panose="020B0502040204020203" pitchFamily="34" charset="0"/>
                <a:cs typeface="Segoe UI" panose="020B0502040204020203" pitchFamily="34" charset="0"/>
              </a:rPr>
              <a:t>MAHV</a:t>
            </a:r>
            <a:r>
              <a:rPr lang="vi-VN" sz="2000" b="1" dirty="0">
                <a:latin typeface="Segoe UI" panose="020B0502040204020203" pitchFamily="34" charset="0"/>
                <a:cs typeface="Segoe UI" panose="020B0502040204020203" pitchFamily="34" charset="0"/>
              </a:rPr>
              <a:t>, HOTEN, NGSINH, SODT, LOAIHV) </a:t>
            </a:r>
            <a:endParaRPr lang="en-US" sz="2000" dirty="0">
              <a:latin typeface="Segoe UI" panose="020B0502040204020203" pitchFamily="34" charset="0"/>
              <a:cs typeface="Segoe UI" panose="020B0502040204020203" pitchFamily="34" charset="0"/>
            </a:endParaRPr>
          </a:p>
          <a:p>
            <a:r>
              <a:rPr lang="vi-VN" sz="2000" b="1" dirty="0">
                <a:latin typeface="Segoe UI" panose="020B0502040204020203" pitchFamily="34" charset="0"/>
                <a:cs typeface="Segoe UI" panose="020B0502040204020203" pitchFamily="34" charset="0"/>
              </a:rPr>
              <a:t>KHOAHOC (</a:t>
            </a:r>
            <a:r>
              <a:rPr lang="vi-VN" sz="2000" b="1" u="sng" dirty="0">
                <a:latin typeface="Segoe UI" panose="020B0502040204020203" pitchFamily="34" charset="0"/>
                <a:cs typeface="Segoe UI" panose="020B0502040204020203" pitchFamily="34" charset="0"/>
              </a:rPr>
              <a:t>MAKH</a:t>
            </a:r>
            <a:r>
              <a:rPr lang="vi-VN" sz="2000" b="1" dirty="0">
                <a:latin typeface="Segoe UI" panose="020B0502040204020203" pitchFamily="34" charset="0"/>
                <a:cs typeface="Segoe UI" panose="020B0502040204020203" pitchFamily="34" charset="0"/>
              </a:rPr>
              <a:t>, TENKH, MUCDO, THOILG, NGBDKH, NGKTKH) </a:t>
            </a:r>
            <a:endParaRPr lang="en-US" sz="2000" b="1" dirty="0">
              <a:latin typeface="Segoe UI" panose="020B0502040204020203" pitchFamily="34" charset="0"/>
              <a:cs typeface="Segoe UI" panose="020B0502040204020203" pitchFamily="34" charset="0"/>
            </a:endParaRPr>
          </a:p>
          <a:p>
            <a:r>
              <a:rPr lang="vi-VN" sz="2000" b="1" dirty="0">
                <a:latin typeface="Segoe UI" panose="020B0502040204020203" pitchFamily="34" charset="0"/>
                <a:cs typeface="Segoe UI" panose="020B0502040204020203" pitchFamily="34" charset="0"/>
              </a:rPr>
              <a:t>HOCPHAN (</a:t>
            </a:r>
            <a:r>
              <a:rPr lang="vi-VN" sz="2000" b="1" u="sng" dirty="0">
                <a:latin typeface="Segoe UI" panose="020B0502040204020203" pitchFamily="34" charset="0"/>
                <a:cs typeface="Segoe UI" panose="020B0502040204020203" pitchFamily="34" charset="0"/>
              </a:rPr>
              <a:t>MAHP</a:t>
            </a:r>
            <a:r>
              <a:rPr lang="vi-VN" sz="2000" b="1" dirty="0">
                <a:latin typeface="Segoe UI" panose="020B0502040204020203" pitchFamily="34" charset="0"/>
                <a:cs typeface="Segoe UI" panose="020B0502040204020203" pitchFamily="34" charset="0"/>
              </a:rPr>
              <a:t>, TENHP, MAKH, TUAN, BATBUOC) </a:t>
            </a:r>
            <a:endParaRPr lang="en-US" sz="2000" b="1" dirty="0">
              <a:latin typeface="Segoe UI" panose="020B0502040204020203" pitchFamily="34" charset="0"/>
              <a:cs typeface="Segoe UI" panose="020B0502040204020203" pitchFamily="34" charset="0"/>
            </a:endParaRPr>
          </a:p>
          <a:p>
            <a:r>
              <a:rPr lang="vi-VN" sz="2000" b="1" dirty="0">
                <a:latin typeface="Segoe UI" panose="020B0502040204020203" pitchFamily="34" charset="0"/>
                <a:cs typeface="Segoe UI" panose="020B0502040204020203" pitchFamily="34" charset="0"/>
              </a:rPr>
              <a:t>DANGKY (</a:t>
            </a:r>
            <a:r>
              <a:rPr lang="vi-VN" sz="2000" b="1" u="sng" dirty="0">
                <a:latin typeface="Segoe UI" panose="020B0502040204020203" pitchFamily="34" charset="0"/>
                <a:cs typeface="Segoe UI" panose="020B0502040204020203" pitchFamily="34" charset="0"/>
              </a:rPr>
              <a:t>MADK</a:t>
            </a:r>
            <a:r>
              <a:rPr lang="vi-VN" sz="2000" b="1" dirty="0">
                <a:latin typeface="Segoe UI" panose="020B0502040204020203" pitchFamily="34" charset="0"/>
                <a:cs typeface="Segoe UI" panose="020B0502040204020203" pitchFamily="34" charset="0"/>
              </a:rPr>
              <a:t>, MAHV, NGDK, TINHTRANG) </a:t>
            </a:r>
            <a:endParaRPr lang="en-US" sz="2000" b="1" dirty="0">
              <a:latin typeface="Segoe UI" panose="020B0502040204020203" pitchFamily="34" charset="0"/>
              <a:cs typeface="Segoe UI" panose="020B0502040204020203" pitchFamily="34" charset="0"/>
            </a:endParaRPr>
          </a:p>
          <a:p>
            <a:r>
              <a:rPr lang="vi-VN" sz="2000" b="1" dirty="0">
                <a:latin typeface="Segoe UI" panose="020B0502040204020203" pitchFamily="34" charset="0"/>
                <a:cs typeface="Segoe UI" panose="020B0502040204020203" pitchFamily="34" charset="0"/>
              </a:rPr>
              <a:t>CTDK (</a:t>
            </a:r>
            <a:r>
              <a:rPr lang="vi-VN" sz="2000" b="1" u="sng" dirty="0">
                <a:latin typeface="Segoe UI" panose="020B0502040204020203" pitchFamily="34" charset="0"/>
                <a:cs typeface="Segoe UI" panose="020B0502040204020203" pitchFamily="34" charset="0"/>
              </a:rPr>
              <a:t>MADK, MAHP</a:t>
            </a:r>
            <a:r>
              <a:rPr lang="vi-VN" sz="2000" b="1" dirty="0">
                <a:latin typeface="Segoe UI" panose="020B0502040204020203" pitchFamily="34" charset="0"/>
                <a:cs typeface="Segoe UI" panose="020B0502040204020203" pitchFamily="34" charset="0"/>
              </a:rPr>
              <a:t>, SONGAYHT, NGAYHP) </a:t>
            </a:r>
            <a:endParaRPr lang="en-US" sz="2000" b="1" dirty="0">
              <a:latin typeface="Segoe UI" panose="020B0502040204020203" pitchFamily="34" charset="0"/>
              <a:cs typeface="Segoe UI" panose="020B0502040204020203"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anim calcmode="lin" valueType="num">
                                      <p:cBhvr>
                                        <p:cTn id="15" dur="500" fill="hold"/>
                                        <p:tgtEl>
                                          <p:spTgt spid="8"/>
                                        </p:tgtEl>
                                        <p:attrNameLst>
                                          <p:attrName>ppt_x</p:attrName>
                                        </p:attrNameLst>
                                      </p:cBhvr>
                                      <p:tavLst>
                                        <p:tav tm="0">
                                          <p:val>
                                            <p:strVal val="#ppt_x"/>
                                          </p:val>
                                        </p:tav>
                                        <p:tav tm="100000">
                                          <p:val>
                                            <p:strVal val="#ppt_x"/>
                                          </p:val>
                                        </p:tav>
                                      </p:tavLst>
                                    </p:anim>
                                    <p:anim calcmode="lin" valueType="num">
                                      <p:cBhvr>
                                        <p:cTn id="16" dur="5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anim calcmode="lin" valueType="num">
                                      <p:cBhvr>
                                        <p:cTn id="22" dur="500" fill="hold"/>
                                        <p:tgtEl>
                                          <p:spTgt spid="10"/>
                                        </p:tgtEl>
                                        <p:attrNameLst>
                                          <p:attrName>ppt_x</p:attrName>
                                        </p:attrNameLst>
                                      </p:cBhvr>
                                      <p:tavLst>
                                        <p:tav tm="0">
                                          <p:val>
                                            <p:strVal val="#ppt_x"/>
                                          </p:val>
                                        </p:tav>
                                        <p:tav tm="100000">
                                          <p:val>
                                            <p:strVal val="#ppt_x"/>
                                          </p:val>
                                        </p:tav>
                                      </p:tavLst>
                                    </p:anim>
                                    <p:anim calcmode="lin" valueType="num">
                                      <p:cBhvr>
                                        <p:cTn id="23"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anim calcmode="lin" valueType="num">
                                      <p:cBhvr>
                                        <p:cTn id="34" dur="500" fill="hold"/>
                                        <p:tgtEl>
                                          <p:spTgt spid="12"/>
                                        </p:tgtEl>
                                        <p:attrNameLst>
                                          <p:attrName>ppt_x</p:attrName>
                                        </p:attrNameLst>
                                      </p:cBhvr>
                                      <p:tavLst>
                                        <p:tav tm="0">
                                          <p:val>
                                            <p:strVal val="#ppt_x"/>
                                          </p:val>
                                        </p:tav>
                                        <p:tav tm="100000">
                                          <p:val>
                                            <p:strVal val="#ppt_x"/>
                                          </p:val>
                                        </p:tav>
                                      </p:tavLst>
                                    </p:anim>
                                    <p:anim calcmode="lin" valueType="num">
                                      <p:cBhvr>
                                        <p:cTn id="35" dur="5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anim calcmode="lin" valueType="num">
                                      <p:cBhvr>
                                        <p:cTn id="41" dur="500" fill="hold"/>
                                        <p:tgtEl>
                                          <p:spTgt spid="13"/>
                                        </p:tgtEl>
                                        <p:attrNameLst>
                                          <p:attrName>ppt_x</p:attrName>
                                        </p:attrNameLst>
                                      </p:cBhvr>
                                      <p:tavLst>
                                        <p:tav tm="0">
                                          <p:val>
                                            <p:strVal val="#ppt_x"/>
                                          </p:val>
                                        </p:tav>
                                        <p:tav tm="100000">
                                          <p:val>
                                            <p:strVal val="#ppt_x"/>
                                          </p:val>
                                        </p:tav>
                                      </p:tavLst>
                                    </p:anim>
                                    <p:anim calcmode="lin" valueType="num">
                                      <p:cBhvr>
                                        <p:cTn id="42"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10" grpId="0"/>
      <p:bldP spid="12" grpId="0"/>
      <p:bldP spid="13"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3" name="Google Shape;123;p3"/>
          <p:cNvSpPr txBox="1">
            <a:spLocks noGrp="1"/>
          </p:cNvSpPr>
          <p:nvPr>
            <p:ph type="sldNum" idx="12"/>
          </p:nvPr>
        </p:nvSpPr>
        <p:spPr>
          <a:xfrm>
            <a:off x="4724400" y="6527379"/>
            <a:ext cx="2743200" cy="330621"/>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vi-VN" sz="1600" b="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fld>
            <a:endParaRPr sz="16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endParaRPr>
          </a:p>
        </p:txBody>
      </p:sp>
      <p:pic>
        <p:nvPicPr>
          <p:cNvPr id="124" name="Google Shape;124;p3"/>
          <p:cNvPicPr preferRelativeResize="0"/>
          <p:nvPr/>
        </p:nvPicPr>
        <p:blipFill rotWithShape="1">
          <a:blip r:embed="rId1"/>
          <a:srcRect/>
          <a:stretch>
            <a:fillRect/>
          </a:stretch>
        </p:blipFill>
        <p:spPr>
          <a:xfrm>
            <a:off x="9911750" y="4651893"/>
            <a:ext cx="1900257" cy="1869558"/>
          </a:xfrm>
          <a:prstGeom prst="rect">
            <a:avLst/>
          </a:prstGeom>
          <a:noFill/>
          <a:ln>
            <a:noFill/>
          </a:ln>
        </p:spPr>
      </p:pic>
      <p:sp>
        <p:nvSpPr>
          <p:cNvPr id="2" name="Google Shape;122;p3"/>
          <p:cNvSpPr txBox="1"/>
          <p:nvPr/>
        </p:nvSpPr>
        <p:spPr>
          <a:xfrm>
            <a:off x="1233044" y="2801112"/>
            <a:ext cx="9725912" cy="1255775"/>
          </a:xfrm>
          <a:prstGeom prst="rect">
            <a:avLst/>
          </a:prstGeom>
          <a:solidFill>
            <a:schemeClr val="accent3">
              <a:lumMod val="40000"/>
              <a:lumOff val="60000"/>
            </a:schemeClr>
          </a:solidFill>
          <a:ln w="38100">
            <a:solidFill>
              <a:srgbClr val="00B0F0"/>
            </a:solid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buClr>
                <a:srgbClr val="01238F"/>
              </a:buClr>
              <a:buSzPts val="4000"/>
              <a:buFont typeface="Quattrocento Sans" panose="020B0502050000020003"/>
              <a:buNone/>
            </a:pPr>
            <a:r>
              <a:rPr lang="vi-VN"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DẠNG </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4</a:t>
            </a:r>
            <a:r>
              <a:rPr lang="vi-VN"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Viết</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các</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câu</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lệnh</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DDL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và</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DML</a:t>
            </a:r>
            <a:endParaRPr lang="vi-VN" dirty="0">
              <a:latin typeface="Segoe UI" panose="020B0502040204020203" pitchFamily="34" charset="0"/>
              <a:cs typeface="Segoe UI" panose="020B0502040204020203"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oogle Shape;124;p3"/>
          <p:cNvPicPr preferRelativeResize="0"/>
          <p:nvPr/>
        </p:nvPicPr>
        <p:blipFill rotWithShape="1">
          <a:blip r:embed="rId1"/>
          <a:srcRect/>
          <a:stretch>
            <a:fillRect/>
          </a:stretch>
        </p:blipFill>
        <p:spPr>
          <a:xfrm>
            <a:off x="9911750" y="4651893"/>
            <a:ext cx="1900257" cy="1869558"/>
          </a:xfrm>
          <a:prstGeom prst="rect">
            <a:avLst/>
          </a:prstGeom>
          <a:noFill/>
          <a:ln>
            <a:noFill/>
          </a:ln>
        </p:spPr>
      </p:pic>
      <p:sp>
        <p:nvSpPr>
          <p:cNvPr id="9" name="TextBox 8"/>
          <p:cNvSpPr txBox="1"/>
          <p:nvPr/>
        </p:nvSpPr>
        <p:spPr>
          <a:xfrm>
            <a:off x="79095" y="3285891"/>
            <a:ext cx="11297855" cy="3047309"/>
          </a:xfrm>
          <a:prstGeom prst="rect">
            <a:avLst/>
          </a:prstGeom>
          <a:noFill/>
        </p:spPr>
        <p:txBody>
          <a:bodyPr wrap="square">
            <a:spAutoFit/>
          </a:bodyPr>
          <a:lstStyle/>
          <a:p>
            <a:pPr marL="457200" lvl="1">
              <a:lnSpc>
                <a:spcPct val="150000"/>
              </a:lnSpc>
            </a:pPr>
            <a:r>
              <a:rPr lang="en-US" sz="1800" b="1" dirty="0" err="1">
                <a:effectLst/>
                <a:latin typeface="Segoe UI" panose="020B0502040204020203" pitchFamily="34" charset="0"/>
                <a:cs typeface="Segoe UI" panose="020B0502040204020203" pitchFamily="34" charset="0"/>
              </a:rPr>
              <a:t>Hiện</a:t>
            </a:r>
            <a:r>
              <a:rPr lang="en-US" sz="1800" b="1" dirty="0">
                <a:effectLst/>
                <a:latin typeface="Segoe UI" panose="020B0502040204020203" pitchFamily="34" charset="0"/>
                <a:cs typeface="Segoe UI" panose="020B0502040204020203" pitchFamily="34" charset="0"/>
              </a:rPr>
              <a:t> </a:t>
            </a:r>
            <a:r>
              <a:rPr lang="en-US" sz="1800" b="1" dirty="0" err="1">
                <a:effectLst/>
                <a:latin typeface="Segoe UI" panose="020B0502040204020203" pitchFamily="34" charset="0"/>
                <a:cs typeface="Segoe UI" panose="020B0502040204020203" pitchFamily="34" charset="0"/>
              </a:rPr>
              <a:t>thực</a:t>
            </a:r>
            <a:r>
              <a:rPr lang="en-US" sz="1800" b="1" dirty="0">
                <a:effectLst/>
                <a:latin typeface="Segoe UI" panose="020B0502040204020203" pitchFamily="34" charset="0"/>
                <a:cs typeface="Segoe UI" panose="020B0502040204020203" pitchFamily="34" charset="0"/>
              </a:rPr>
              <a:t> </a:t>
            </a:r>
            <a:r>
              <a:rPr lang="en-US" sz="1800" b="1" dirty="0" err="1">
                <a:effectLst/>
                <a:latin typeface="Segoe UI" panose="020B0502040204020203" pitchFamily="34" charset="0"/>
                <a:cs typeface="Segoe UI" panose="020B0502040204020203" pitchFamily="34" charset="0"/>
              </a:rPr>
              <a:t>các</a:t>
            </a:r>
            <a:r>
              <a:rPr lang="en-US" sz="1800" b="1" dirty="0">
                <a:effectLst/>
                <a:latin typeface="Segoe UI" panose="020B0502040204020203" pitchFamily="34" charset="0"/>
                <a:cs typeface="Segoe UI" panose="020B0502040204020203" pitchFamily="34" charset="0"/>
              </a:rPr>
              <a:t> </a:t>
            </a:r>
            <a:r>
              <a:rPr lang="en-US" sz="1800" b="1" dirty="0" err="1">
                <a:effectLst/>
                <a:latin typeface="Segoe UI" panose="020B0502040204020203" pitchFamily="34" charset="0"/>
                <a:cs typeface="Segoe UI" panose="020B0502040204020203" pitchFamily="34" charset="0"/>
              </a:rPr>
              <a:t>ràng</a:t>
            </a:r>
            <a:r>
              <a:rPr lang="en-US" sz="1800" b="1" dirty="0">
                <a:effectLst/>
                <a:latin typeface="Segoe UI" panose="020B0502040204020203" pitchFamily="34" charset="0"/>
                <a:cs typeface="Segoe UI" panose="020B0502040204020203" pitchFamily="34" charset="0"/>
              </a:rPr>
              <a:t> </a:t>
            </a:r>
            <a:r>
              <a:rPr lang="en-US" sz="1800" b="1" dirty="0" err="1">
                <a:effectLst/>
                <a:latin typeface="Segoe UI" panose="020B0502040204020203" pitchFamily="34" charset="0"/>
                <a:cs typeface="Segoe UI" panose="020B0502040204020203" pitchFamily="34" charset="0"/>
              </a:rPr>
              <a:t>buộc</a:t>
            </a:r>
            <a:r>
              <a:rPr lang="en-US" sz="1800" b="1" dirty="0">
                <a:effectLst/>
                <a:latin typeface="Segoe UI" panose="020B0502040204020203" pitchFamily="34" charset="0"/>
                <a:cs typeface="Segoe UI" panose="020B0502040204020203" pitchFamily="34" charset="0"/>
              </a:rPr>
              <a:t> </a:t>
            </a:r>
            <a:r>
              <a:rPr lang="en-US" sz="1800" b="1" dirty="0" err="1">
                <a:effectLst/>
                <a:latin typeface="Segoe UI" panose="020B0502040204020203" pitchFamily="34" charset="0"/>
                <a:cs typeface="Segoe UI" panose="020B0502040204020203" pitchFamily="34" charset="0"/>
              </a:rPr>
              <a:t>sau</a:t>
            </a:r>
            <a:r>
              <a:rPr lang="en-US" sz="1800" b="1" dirty="0">
                <a:effectLst/>
                <a:latin typeface="Segoe UI" panose="020B0502040204020203" pitchFamily="34" charset="0"/>
                <a:cs typeface="Segoe UI" panose="020B0502040204020203" pitchFamily="34" charset="0"/>
              </a:rPr>
              <a:t> </a:t>
            </a:r>
            <a:r>
              <a:rPr lang="en-US" sz="1800" b="1" dirty="0" err="1">
                <a:effectLst/>
                <a:latin typeface="Segoe UI" panose="020B0502040204020203" pitchFamily="34" charset="0"/>
                <a:cs typeface="Segoe UI" panose="020B0502040204020203" pitchFamily="34" charset="0"/>
              </a:rPr>
              <a:t>bằng</a:t>
            </a:r>
            <a:r>
              <a:rPr lang="en-US" sz="1800" b="1" dirty="0">
                <a:effectLst/>
                <a:latin typeface="Segoe UI" panose="020B0502040204020203" pitchFamily="34" charset="0"/>
                <a:cs typeface="Segoe UI" panose="020B0502040204020203" pitchFamily="34" charset="0"/>
              </a:rPr>
              <a:t> </a:t>
            </a:r>
            <a:r>
              <a:rPr lang="en-US" sz="1800" b="1" dirty="0" err="1">
                <a:effectLst/>
                <a:latin typeface="Segoe UI" panose="020B0502040204020203" pitchFamily="34" charset="0"/>
                <a:cs typeface="Segoe UI" panose="020B0502040204020203" pitchFamily="34" charset="0"/>
              </a:rPr>
              <a:t>ngôn</a:t>
            </a:r>
            <a:r>
              <a:rPr lang="en-US" sz="1800" b="1" dirty="0">
                <a:effectLst/>
                <a:latin typeface="Segoe UI" panose="020B0502040204020203" pitchFamily="34" charset="0"/>
                <a:cs typeface="Segoe UI" panose="020B0502040204020203" pitchFamily="34" charset="0"/>
              </a:rPr>
              <a:t> </a:t>
            </a:r>
            <a:r>
              <a:rPr lang="en-US" sz="1800" b="1" dirty="0" err="1">
                <a:effectLst/>
                <a:latin typeface="Segoe UI" panose="020B0502040204020203" pitchFamily="34" charset="0"/>
                <a:cs typeface="Segoe UI" panose="020B0502040204020203" pitchFamily="34" charset="0"/>
              </a:rPr>
              <a:t>ngữ</a:t>
            </a:r>
            <a:r>
              <a:rPr lang="en-US" sz="1800" b="1" dirty="0">
                <a:effectLst/>
                <a:latin typeface="Segoe UI" panose="020B0502040204020203" pitchFamily="34" charset="0"/>
                <a:cs typeface="Segoe UI" panose="020B0502040204020203" pitchFamily="34" charset="0"/>
              </a:rPr>
              <a:t> SQL:</a:t>
            </a:r>
            <a:endParaRPr lang="en-US" sz="1800" dirty="0">
              <a:effectLst/>
              <a:latin typeface="Segoe UI" panose="020B0502040204020203" pitchFamily="34" charset="0"/>
              <a:cs typeface="Segoe UI" panose="020B0502040204020203" pitchFamily="34" charset="0"/>
            </a:endParaRPr>
          </a:p>
          <a:p>
            <a:pPr marL="742950" lvl="1" indent="-285750">
              <a:lnSpc>
                <a:spcPct val="150000"/>
              </a:lnSpc>
              <a:buFont typeface="Times New Roman" panose="02020603050405020304" pitchFamily="18" charset="0"/>
              <a:buAutoNum type="arabicPeriod"/>
            </a:pPr>
            <a:r>
              <a:rPr lang="vi-VN" sz="1600" dirty="0">
                <a:effectLst/>
                <a:latin typeface="Segoe UI" panose="020B0502040204020203" pitchFamily="34" charset="0"/>
                <a:cs typeface="Segoe UI" panose="020B0502040204020203" pitchFamily="34" charset="0"/>
              </a:rPr>
              <a:t>Khai báo khóa ngoại cho lược đồ CSDL trên</a:t>
            </a:r>
            <a:r>
              <a:rPr lang="en-US" sz="1600" dirty="0">
                <a:effectLst/>
                <a:latin typeface="Segoe UI" panose="020B0502040204020203" pitchFamily="34" charset="0"/>
                <a:cs typeface="Segoe UI" panose="020B0502040204020203" pitchFamily="34" charset="0"/>
              </a:rPr>
              <a:t>.</a:t>
            </a:r>
            <a:endParaRPr lang="vi-VN" sz="1600" dirty="0">
              <a:effectLst/>
              <a:latin typeface="Segoe UI" panose="020B0502040204020203" pitchFamily="34" charset="0"/>
              <a:cs typeface="Segoe UI" panose="020B0502040204020203" pitchFamily="34" charset="0"/>
            </a:endParaRPr>
          </a:p>
          <a:p>
            <a:pPr marL="742950" lvl="1" indent="-285750">
              <a:lnSpc>
                <a:spcPct val="150000"/>
              </a:lnSpc>
              <a:buFont typeface="Times New Roman" panose="02020603050405020304" pitchFamily="18" charset="0"/>
              <a:buAutoNum type="arabicPeriod"/>
            </a:pPr>
            <a:r>
              <a:rPr lang="vi-VN" sz="1600" dirty="0">
                <a:effectLst/>
                <a:latin typeface="Segoe UI" panose="020B0502040204020203" pitchFamily="34" charset="0"/>
                <a:cs typeface="Segoe UI" panose="020B0502040204020203" pitchFamily="34" charset="0"/>
              </a:rPr>
              <a:t>Lượng Calori của món ăn từ 50 trở lên</a:t>
            </a:r>
            <a:r>
              <a:rPr lang="en-US" sz="1600" dirty="0">
                <a:effectLst/>
                <a:latin typeface="Segoe UI" panose="020B0502040204020203" pitchFamily="34" charset="0"/>
                <a:cs typeface="Segoe UI" panose="020B0502040204020203" pitchFamily="34" charset="0"/>
              </a:rPr>
              <a:t>.</a:t>
            </a:r>
            <a:endParaRPr lang="vi-VN" sz="1600" dirty="0">
              <a:effectLst/>
              <a:latin typeface="Segoe UI" panose="020B0502040204020203" pitchFamily="34" charset="0"/>
              <a:cs typeface="Segoe UI" panose="020B0502040204020203" pitchFamily="34" charset="0"/>
            </a:endParaRPr>
          </a:p>
          <a:p>
            <a:pPr marL="742950" lvl="1" indent="-285750">
              <a:lnSpc>
                <a:spcPct val="150000"/>
              </a:lnSpc>
              <a:buFont typeface="Times New Roman" panose="02020603050405020304" pitchFamily="18" charset="0"/>
              <a:buAutoNum type="arabicPeriod"/>
            </a:pPr>
            <a:r>
              <a:rPr lang="vi-VN" sz="1600" dirty="0">
                <a:effectLst/>
                <a:latin typeface="Segoe UI" panose="020B0502040204020203" pitchFamily="34" charset="0"/>
                <a:cs typeface="Segoe UI" panose="020B0502040204020203" pitchFamily="34" charset="0"/>
              </a:rPr>
              <a:t>Trọng lượng của từng nguyện liệu trong món ăn từ 30 đến 200</a:t>
            </a:r>
            <a:r>
              <a:rPr lang="en-US" sz="1600" dirty="0">
                <a:effectLst/>
                <a:latin typeface="Segoe UI" panose="020B0502040204020203" pitchFamily="34" charset="0"/>
                <a:cs typeface="Segoe UI" panose="020B0502040204020203" pitchFamily="34" charset="0"/>
              </a:rPr>
              <a:t>.</a:t>
            </a:r>
            <a:endParaRPr lang="vi-VN" sz="1600" dirty="0">
              <a:effectLst/>
              <a:latin typeface="Segoe UI" panose="020B0502040204020203" pitchFamily="34" charset="0"/>
              <a:cs typeface="Segoe UI" panose="020B0502040204020203" pitchFamily="34" charset="0"/>
            </a:endParaRPr>
          </a:p>
          <a:p>
            <a:pPr marL="742950" lvl="1" indent="-285750">
              <a:lnSpc>
                <a:spcPct val="150000"/>
              </a:lnSpc>
              <a:buFont typeface="Times New Roman" panose="02020603050405020304" pitchFamily="18" charset="0"/>
              <a:buAutoNum type="arabicPeriod"/>
            </a:pPr>
            <a:r>
              <a:rPr lang="vi-VN" sz="1600" dirty="0">
                <a:effectLst/>
                <a:latin typeface="Segoe UI" panose="020B0502040204020203" pitchFamily="34" charset="0"/>
                <a:cs typeface="Segoe UI" panose="020B0502040204020203" pitchFamily="34" charset="0"/>
              </a:rPr>
              <a:t>Giá của món ăn từ 10000 trở lên</a:t>
            </a:r>
            <a:r>
              <a:rPr lang="en-US" sz="1600" dirty="0">
                <a:effectLst/>
                <a:latin typeface="Segoe UI" panose="020B0502040204020203" pitchFamily="34" charset="0"/>
                <a:cs typeface="Segoe UI" panose="020B0502040204020203" pitchFamily="34" charset="0"/>
              </a:rPr>
              <a:t>.</a:t>
            </a:r>
            <a:endParaRPr lang="en-US" sz="1600" dirty="0">
              <a:effectLst/>
              <a:latin typeface="Segoe UI" panose="020B0502040204020203" pitchFamily="34" charset="0"/>
              <a:cs typeface="Segoe UI" panose="020B0502040204020203" pitchFamily="34" charset="0"/>
            </a:endParaRPr>
          </a:p>
          <a:p>
            <a:pPr marL="742950" lvl="1" indent="-285750">
              <a:lnSpc>
                <a:spcPct val="150000"/>
              </a:lnSpc>
              <a:buFont typeface="Times New Roman" panose="02020603050405020304" pitchFamily="18" charset="0"/>
              <a:buAutoNum type="arabicPeriod"/>
            </a:pPr>
            <a:r>
              <a:rPr lang="vi-VN" sz="1600" dirty="0">
                <a:latin typeface="Segoe UI" panose="020B0502040204020203" pitchFamily="34" charset="0"/>
                <a:cs typeface="Segoe UI" panose="020B0502040204020203" pitchFamily="34" charset="0"/>
              </a:rPr>
              <a:t>Thêm thuộc tính Ghi chú với kiểu dữ liệu varchar (100) trong quan hệ MONAN.</a:t>
            </a:r>
            <a:endParaRPr lang="vi-VN" sz="1600" dirty="0">
              <a:latin typeface="Segoe UI" panose="020B0502040204020203" pitchFamily="34" charset="0"/>
              <a:cs typeface="Segoe UI" panose="020B0502040204020203" pitchFamily="34" charset="0"/>
            </a:endParaRPr>
          </a:p>
          <a:p>
            <a:pPr marL="742950" lvl="1" indent="-285750">
              <a:lnSpc>
                <a:spcPct val="150000"/>
              </a:lnSpc>
              <a:buFont typeface="Times New Roman" panose="02020603050405020304" pitchFamily="18" charset="0"/>
              <a:buAutoNum type="arabicPeriod"/>
            </a:pPr>
            <a:r>
              <a:rPr lang="vi-VN" sz="1600" dirty="0">
                <a:latin typeface="Segoe UI" panose="020B0502040204020203" pitchFamily="34" charset="0"/>
                <a:cs typeface="Segoe UI" panose="020B0502040204020203" pitchFamily="34" charset="0"/>
              </a:rPr>
              <a:t>Sửa kiểu dữ liệu tên loại món ăn thành varchar (30)</a:t>
            </a:r>
            <a:r>
              <a:rPr lang="en-US" sz="1600" dirty="0">
                <a:latin typeface="Segoe UI" panose="020B0502040204020203" pitchFamily="34" charset="0"/>
                <a:cs typeface="Segoe UI" panose="020B0502040204020203" pitchFamily="34" charset="0"/>
              </a:rPr>
              <a:t>.</a:t>
            </a:r>
            <a:endParaRPr lang="vi-VN" sz="1600" dirty="0">
              <a:latin typeface="Segoe UI" panose="020B0502040204020203" pitchFamily="34" charset="0"/>
              <a:cs typeface="Segoe UI" panose="020B0502040204020203" pitchFamily="34" charset="0"/>
            </a:endParaRPr>
          </a:p>
          <a:p>
            <a:pPr marL="742950" lvl="1" indent="-285750">
              <a:lnSpc>
                <a:spcPct val="150000"/>
              </a:lnSpc>
              <a:buFont typeface="Times New Roman" panose="02020603050405020304" pitchFamily="18" charset="0"/>
              <a:buAutoNum type="arabicPeriod"/>
            </a:pPr>
            <a:r>
              <a:rPr lang="vi-VN" sz="1600" dirty="0">
                <a:latin typeface="Segoe UI" panose="020B0502040204020203" pitchFamily="34" charset="0"/>
                <a:cs typeface="Segoe UI" panose="020B0502040204020203" pitchFamily="34" charset="0"/>
              </a:rPr>
              <a:t>Giảm 5% lương đối với những món ăn có lượng calori lớn hơn 50 và protein lớn hơn 30.</a:t>
            </a:r>
            <a:endParaRPr lang="vi-VN" sz="1600" dirty="0">
              <a:latin typeface="Segoe UI" panose="020B0502040204020203" pitchFamily="34" charset="0"/>
              <a:cs typeface="Segoe UI" panose="020B0502040204020203" pitchFamily="34" charset="0"/>
            </a:endParaRPr>
          </a:p>
        </p:txBody>
      </p:sp>
      <p:sp>
        <p:nvSpPr>
          <p:cNvPr id="10" name="Google Shape;125;p3"/>
          <p:cNvSpPr txBox="1"/>
          <p:nvPr/>
        </p:nvSpPr>
        <p:spPr>
          <a:xfrm>
            <a:off x="635479" y="1155940"/>
            <a:ext cx="8901811" cy="2062063"/>
          </a:xfrm>
          <a:prstGeom prst="rect">
            <a:avLst/>
          </a:prstGeom>
          <a:noFill/>
          <a:ln w="19050">
            <a:solidFill>
              <a:srgbClr val="00B0F0"/>
            </a:solidFill>
          </a:ln>
        </p:spPr>
        <p:txBody>
          <a:bodyPr spcFirstLastPara="1" wrap="square" lIns="91425" tIns="45700" rIns="91425" bIns="45700" anchor="t" anchorCtr="0">
            <a:spAutoFit/>
          </a:bodyPr>
          <a:lstStyle/>
          <a:p>
            <a:pPr algn="just"/>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BÀI TẬP 1:</a:t>
            </a:r>
            <a:r>
              <a:rPr lang="en-US" sz="2000" dirty="0">
                <a:latin typeface="Segoe UI" panose="020B0502040204020203" pitchFamily="34" charset="0"/>
                <a:cs typeface="Segoe UI" panose="020B0502040204020203" pitchFamily="34" charset="0"/>
              </a:rPr>
              <a:t> </a:t>
            </a:r>
            <a:r>
              <a:rPr lang="vi-VN"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Cho lược đồ cơ sở dữ liệu quan hệ “Quản lý món ăn” như sau:</a:t>
            </a:r>
            <a:r>
              <a:rPr lang="vi-VN" sz="16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endParaRPr lang="vi-VN" sz="16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a:p>
            <a:pPr algn="just">
              <a:lnSpc>
                <a:spcPct val="150000"/>
              </a:lnSpc>
            </a:pPr>
            <a:r>
              <a:rPr lang="vi-VN" sz="1800" b="1" dirty="0">
                <a:latin typeface="Segoe UI" panose="020B0502040204020203" pitchFamily="34" charset="0"/>
                <a:cs typeface="Segoe UI" panose="020B0502040204020203" pitchFamily="34" charset="0"/>
              </a:rPr>
              <a:t>NGLIEU(</a:t>
            </a:r>
            <a:r>
              <a:rPr lang="vi-VN" sz="1800" b="1" u="sng" dirty="0">
                <a:latin typeface="Segoe UI" panose="020B0502040204020203" pitchFamily="34" charset="0"/>
                <a:cs typeface="Segoe UI" panose="020B0502040204020203" pitchFamily="34" charset="0"/>
              </a:rPr>
              <a:t>MaNL</a:t>
            </a:r>
            <a:r>
              <a:rPr lang="vi-VN" sz="1800" b="1" dirty="0">
                <a:latin typeface="Segoe UI" panose="020B0502040204020203" pitchFamily="34" charset="0"/>
                <a:cs typeface="Segoe UI" panose="020B0502040204020203" pitchFamily="34" charset="0"/>
              </a:rPr>
              <a:t>, TenNL, CaloriNL, ProteinNL) </a:t>
            </a:r>
            <a:endParaRPr lang="en-US" sz="1800" b="1" dirty="0">
              <a:latin typeface="Segoe UI" panose="020B0502040204020203" pitchFamily="34" charset="0"/>
              <a:cs typeface="Segoe UI" panose="020B0502040204020203" pitchFamily="34" charset="0"/>
            </a:endParaRPr>
          </a:p>
          <a:p>
            <a:pPr algn="just">
              <a:lnSpc>
                <a:spcPct val="150000"/>
              </a:lnSpc>
            </a:pPr>
            <a:r>
              <a:rPr lang="vi-VN" sz="1800" b="1" dirty="0">
                <a:latin typeface="Segoe UI" panose="020B0502040204020203" pitchFamily="34" charset="0"/>
                <a:cs typeface="Segoe UI" panose="020B0502040204020203" pitchFamily="34" charset="0"/>
              </a:rPr>
              <a:t>MONAN(</a:t>
            </a:r>
            <a:r>
              <a:rPr lang="vi-VN" sz="1800" b="1" u="sng" dirty="0">
                <a:latin typeface="Segoe UI" panose="020B0502040204020203" pitchFamily="34" charset="0"/>
                <a:cs typeface="Segoe UI" panose="020B0502040204020203" pitchFamily="34" charset="0"/>
              </a:rPr>
              <a:t>MaMA</a:t>
            </a:r>
            <a:r>
              <a:rPr lang="vi-VN" sz="1800" b="1" dirty="0">
                <a:latin typeface="Segoe UI" panose="020B0502040204020203" pitchFamily="34" charset="0"/>
                <a:cs typeface="Segoe UI" panose="020B0502040204020203" pitchFamily="34" charset="0"/>
              </a:rPr>
              <a:t>, TenMA, MaLoai, Gia, CaloriMA, ProteinMA) </a:t>
            </a:r>
            <a:endParaRPr lang="en-US" sz="1800" dirty="0">
              <a:latin typeface="Segoe UI" panose="020B0502040204020203" pitchFamily="34" charset="0"/>
              <a:cs typeface="Segoe UI" panose="020B0502040204020203" pitchFamily="34" charset="0"/>
            </a:endParaRPr>
          </a:p>
          <a:p>
            <a:pPr algn="just">
              <a:lnSpc>
                <a:spcPct val="150000"/>
              </a:lnSpc>
            </a:pPr>
            <a:r>
              <a:rPr lang="vi-VN" sz="1800" b="1" dirty="0">
                <a:latin typeface="Segoe UI" panose="020B0502040204020203" pitchFamily="34" charset="0"/>
                <a:cs typeface="Segoe UI" panose="020B0502040204020203" pitchFamily="34" charset="0"/>
              </a:rPr>
              <a:t>LOAIMONAN(</a:t>
            </a:r>
            <a:r>
              <a:rPr lang="vi-VN" sz="1800" b="1" u="sng" dirty="0">
                <a:latin typeface="Segoe UI" panose="020B0502040204020203" pitchFamily="34" charset="0"/>
                <a:cs typeface="Segoe UI" panose="020B0502040204020203" pitchFamily="34" charset="0"/>
              </a:rPr>
              <a:t>MaLoai</a:t>
            </a:r>
            <a:r>
              <a:rPr lang="vi-VN" sz="1800" b="1" dirty="0">
                <a:latin typeface="Segoe UI" panose="020B0502040204020203" pitchFamily="34" charset="0"/>
                <a:cs typeface="Segoe UI" panose="020B0502040204020203" pitchFamily="34" charset="0"/>
              </a:rPr>
              <a:t>, TenLoai)</a:t>
            </a:r>
            <a:endParaRPr lang="en-US" sz="1800" b="1" dirty="0">
              <a:latin typeface="Segoe UI" panose="020B0502040204020203" pitchFamily="34" charset="0"/>
              <a:cs typeface="Segoe UI" panose="020B0502040204020203" pitchFamily="34" charset="0"/>
            </a:endParaRPr>
          </a:p>
          <a:p>
            <a:pPr algn="just">
              <a:lnSpc>
                <a:spcPct val="150000"/>
              </a:lnSpc>
            </a:pPr>
            <a:r>
              <a:rPr lang="vi-VN" sz="1800" b="1" dirty="0">
                <a:latin typeface="Segoe UI" panose="020B0502040204020203" pitchFamily="34" charset="0"/>
                <a:cs typeface="Segoe UI" panose="020B0502040204020203" pitchFamily="34" charset="0"/>
              </a:rPr>
              <a:t>TPMONAN(</a:t>
            </a:r>
            <a:r>
              <a:rPr lang="vi-VN" sz="1800" b="1" u="sng" dirty="0">
                <a:latin typeface="Segoe UI" panose="020B0502040204020203" pitchFamily="34" charset="0"/>
                <a:cs typeface="Segoe UI" panose="020B0502040204020203" pitchFamily="34" charset="0"/>
              </a:rPr>
              <a:t>MaMA, MaNL</a:t>
            </a:r>
            <a:r>
              <a:rPr lang="vi-VN" sz="1800" b="1" dirty="0">
                <a:latin typeface="Segoe UI" panose="020B0502040204020203" pitchFamily="34" charset="0"/>
                <a:cs typeface="Segoe UI" panose="020B0502040204020203" pitchFamily="34" charset="0"/>
              </a:rPr>
              <a:t>, TLuong) </a:t>
            </a:r>
            <a:endParaRPr lang="en-US" sz="1800" b="1" dirty="0">
              <a:latin typeface="Segoe UI" panose="020B0502040204020203" pitchFamily="34" charset="0"/>
              <a:cs typeface="Segoe UI" panose="020B0502040204020203" pitchFamily="34" charset="0"/>
            </a:endParaRPr>
          </a:p>
        </p:txBody>
      </p:sp>
      <p:sp>
        <p:nvSpPr>
          <p:cNvPr id="11" name="Google Shape;122;p3"/>
          <p:cNvSpPr txBox="1"/>
          <p:nvPr/>
        </p:nvSpPr>
        <p:spPr>
          <a:xfrm>
            <a:off x="635479" y="330621"/>
            <a:ext cx="10921042" cy="825319"/>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panose="020F0502020204030204"/>
              <a:buNone/>
              <a:defRPr sz="6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l">
              <a:buClr>
                <a:srgbClr val="01238F"/>
              </a:buClr>
              <a:buSzPts val="4000"/>
              <a:buFont typeface="Quattrocento Sans" panose="020B0502050000020003"/>
              <a:buNone/>
            </a:pPr>
            <a:r>
              <a:rPr lang="en-US" sz="4000" b="1" dirty="0" err="1">
                <a:solidFill>
                  <a:srgbClr val="01238F"/>
                </a:solidFill>
                <a:latin typeface="Segoe UI" panose="020B0502040204020203" pitchFamily="34" charset="0"/>
                <a:cs typeface="Segoe UI" panose="020B0502040204020203" pitchFamily="34" charset="0"/>
                <a:sym typeface="Quattrocento Sans" panose="020B0502050000020003"/>
              </a:rPr>
              <a:t>Viết</a:t>
            </a:r>
            <a:r>
              <a:rPr lang="en-US" sz="4000" b="1" dirty="0">
                <a:solidFill>
                  <a:srgbClr val="01238F"/>
                </a:solidFill>
                <a:latin typeface="Segoe UI" panose="020B0502040204020203" pitchFamily="34" charset="0"/>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cs typeface="Segoe UI" panose="020B0502040204020203" pitchFamily="34" charset="0"/>
                <a:sym typeface="Quattrocento Sans" panose="020B0502050000020003"/>
              </a:rPr>
              <a:t>các</a:t>
            </a:r>
            <a:r>
              <a:rPr lang="en-US" sz="4000" b="1" dirty="0">
                <a:solidFill>
                  <a:srgbClr val="01238F"/>
                </a:solidFill>
                <a:latin typeface="Segoe UI" panose="020B0502040204020203" pitchFamily="34" charset="0"/>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cs typeface="Segoe UI" panose="020B0502040204020203" pitchFamily="34" charset="0"/>
                <a:sym typeface="Quattrocento Sans" panose="020B0502050000020003"/>
              </a:rPr>
              <a:t>câu</a:t>
            </a:r>
            <a:r>
              <a:rPr lang="en-US" sz="4000" b="1" dirty="0">
                <a:solidFill>
                  <a:srgbClr val="01238F"/>
                </a:solidFill>
                <a:latin typeface="Segoe UI" panose="020B0502040204020203" pitchFamily="34" charset="0"/>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cs typeface="Segoe UI" panose="020B0502040204020203" pitchFamily="34" charset="0"/>
                <a:sym typeface="Quattrocento Sans" panose="020B0502050000020003"/>
              </a:rPr>
              <a:t>lệnh</a:t>
            </a:r>
            <a:r>
              <a:rPr lang="en-US" sz="4000" b="1" dirty="0">
                <a:solidFill>
                  <a:srgbClr val="01238F"/>
                </a:solidFill>
                <a:latin typeface="Segoe UI" panose="020B0502040204020203" pitchFamily="34" charset="0"/>
                <a:cs typeface="Segoe UI" panose="020B0502040204020203" pitchFamily="34" charset="0"/>
                <a:sym typeface="Quattrocento Sans" panose="020B0502050000020003"/>
              </a:rPr>
              <a:t> DDL </a:t>
            </a:r>
            <a:r>
              <a:rPr lang="en-US" sz="4000" b="1" dirty="0" err="1">
                <a:solidFill>
                  <a:srgbClr val="01238F"/>
                </a:solidFill>
                <a:latin typeface="Segoe UI" panose="020B0502040204020203" pitchFamily="34" charset="0"/>
                <a:cs typeface="Segoe UI" panose="020B0502040204020203" pitchFamily="34" charset="0"/>
                <a:sym typeface="Quattrocento Sans" panose="020B0502050000020003"/>
              </a:rPr>
              <a:t>và</a:t>
            </a:r>
            <a:r>
              <a:rPr lang="en-US" sz="4000" b="1" dirty="0">
                <a:solidFill>
                  <a:srgbClr val="01238F"/>
                </a:solidFill>
                <a:latin typeface="Segoe UI" panose="020B0502040204020203" pitchFamily="34" charset="0"/>
                <a:cs typeface="Segoe UI" panose="020B0502040204020203" pitchFamily="34" charset="0"/>
                <a:sym typeface="Quattrocento Sans" panose="020B0502050000020003"/>
              </a:rPr>
              <a:t> DML</a:t>
            </a:r>
            <a:endParaRPr lang="en-US" dirty="0">
              <a:latin typeface="Segoe UI" panose="020B0502040204020203" pitchFamily="34" charset="0"/>
              <a:cs typeface="Segoe UI" panose="020B0502040204020203" pitchFamily="34" charset="0"/>
            </a:endParaRPr>
          </a:p>
        </p:txBody>
      </p:sp>
      <p:sp>
        <p:nvSpPr>
          <p:cNvPr id="14" name="Google Shape;123;p3"/>
          <p:cNvSpPr txBox="1">
            <a:spLocks noGrp="1"/>
          </p:cNvSpPr>
          <p:nvPr>
            <p:ph type="sldNum" idx="12"/>
          </p:nvPr>
        </p:nvSpPr>
        <p:spPr>
          <a:xfrm>
            <a:off x="4724400" y="6527379"/>
            <a:ext cx="2743200" cy="330621"/>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vi-VN" sz="1600" b="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fld>
            <a:endParaRPr sz="16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oogle Shape;124;p3"/>
          <p:cNvPicPr preferRelativeResize="0"/>
          <p:nvPr/>
        </p:nvPicPr>
        <p:blipFill rotWithShape="1">
          <a:blip r:embed="rId1"/>
          <a:srcRect/>
          <a:stretch>
            <a:fillRect/>
          </a:stretch>
        </p:blipFill>
        <p:spPr>
          <a:xfrm>
            <a:off x="9911750" y="4651893"/>
            <a:ext cx="1900257" cy="1869558"/>
          </a:xfrm>
          <a:prstGeom prst="rect">
            <a:avLst/>
          </a:prstGeom>
          <a:noFill/>
          <a:ln>
            <a:noFill/>
          </a:ln>
        </p:spPr>
      </p:pic>
      <p:sp>
        <p:nvSpPr>
          <p:cNvPr id="9" name="TextBox 8"/>
          <p:cNvSpPr txBox="1"/>
          <p:nvPr/>
        </p:nvSpPr>
        <p:spPr>
          <a:xfrm>
            <a:off x="84992" y="3319878"/>
            <a:ext cx="10347766" cy="3185809"/>
          </a:xfrm>
          <a:prstGeom prst="rect">
            <a:avLst/>
          </a:prstGeom>
          <a:noFill/>
        </p:spPr>
        <p:txBody>
          <a:bodyPr wrap="square">
            <a:spAutoFit/>
          </a:bodyPr>
          <a:lstStyle/>
          <a:p>
            <a:pPr marL="457200" lvl="1" algn="just">
              <a:lnSpc>
                <a:spcPct val="150000"/>
              </a:lnSpc>
            </a:pPr>
            <a:r>
              <a:rPr lang="en-US" sz="1800" b="1" dirty="0">
                <a:solidFill>
                  <a:srgbClr val="FF0000"/>
                </a:solidFill>
                <a:effectLst/>
                <a:latin typeface="Segoe UI" panose="020B0502040204020203" pitchFamily="34" charset="0"/>
                <a:cs typeface="Segoe UI" panose="020B0502040204020203" pitchFamily="34" charset="0"/>
              </a:rPr>
              <a:t>1. </a:t>
            </a:r>
            <a:r>
              <a:rPr lang="vi-VN" sz="1800" b="1" dirty="0">
                <a:solidFill>
                  <a:srgbClr val="FF0000"/>
                </a:solidFill>
                <a:effectLst/>
                <a:latin typeface="Segoe UI" panose="020B0502040204020203" pitchFamily="34" charset="0"/>
                <a:cs typeface="Segoe UI" panose="020B0502040204020203" pitchFamily="34" charset="0"/>
              </a:rPr>
              <a:t>Khai báo khóa ngoại cho lược đồ CSDL trên</a:t>
            </a:r>
            <a:r>
              <a:rPr lang="en-US" sz="1800" b="1" dirty="0">
                <a:solidFill>
                  <a:srgbClr val="FF0000"/>
                </a:solidFill>
                <a:effectLst/>
                <a:latin typeface="Segoe UI" panose="020B0502040204020203" pitchFamily="34" charset="0"/>
                <a:cs typeface="Segoe UI" panose="020B0502040204020203" pitchFamily="34" charset="0"/>
              </a:rPr>
              <a:t>.</a:t>
            </a:r>
            <a:endParaRPr lang="vi-VN" sz="1800" b="1" dirty="0">
              <a:solidFill>
                <a:srgbClr val="FF0000"/>
              </a:solidFill>
              <a:effectLst/>
              <a:latin typeface="Segoe UI" panose="020B0502040204020203" pitchFamily="34" charset="0"/>
              <a:cs typeface="Segoe UI" panose="020B0502040204020203" pitchFamily="34" charset="0"/>
            </a:endParaRPr>
          </a:p>
          <a:p>
            <a:pPr marL="540385">
              <a:lnSpc>
                <a:spcPct val="150000"/>
              </a:lnSpc>
            </a:pPr>
            <a:r>
              <a:rPr lang="vi-VN" sz="1600" dirty="0">
                <a:solidFill>
                  <a:srgbClr val="00B0F0"/>
                </a:solidFill>
                <a:effectLst/>
                <a:latin typeface="Segoe UI" panose="020B0502040204020203" pitchFamily="34" charset="0"/>
                <a:cs typeface="Segoe UI" panose="020B0502040204020203" pitchFamily="34" charset="0"/>
              </a:rPr>
              <a:t>Constraint</a:t>
            </a:r>
            <a:r>
              <a:rPr lang="vi-VN" sz="1600" dirty="0">
                <a:effectLst/>
                <a:latin typeface="Segoe UI" panose="020B0502040204020203" pitchFamily="34" charset="0"/>
                <a:cs typeface="Segoe UI" panose="020B0502040204020203" pitchFamily="34" charset="0"/>
              </a:rPr>
              <a:t> FK_MA_LOAIMA </a:t>
            </a:r>
            <a:r>
              <a:rPr lang="vi-VN" sz="1600" dirty="0">
                <a:solidFill>
                  <a:srgbClr val="00B0F0"/>
                </a:solidFill>
                <a:effectLst/>
                <a:latin typeface="Segoe UI" panose="020B0502040204020203" pitchFamily="34" charset="0"/>
                <a:cs typeface="Segoe UI" panose="020B0502040204020203" pitchFamily="34" charset="0"/>
              </a:rPr>
              <a:t>foreign key </a:t>
            </a:r>
            <a:r>
              <a:rPr lang="vi-VN" sz="1600" dirty="0">
                <a:effectLst/>
                <a:latin typeface="Segoe UI" panose="020B0502040204020203" pitchFamily="34" charset="0"/>
                <a:cs typeface="Segoe UI" panose="020B0502040204020203" pitchFamily="34" charset="0"/>
              </a:rPr>
              <a:t>(MaLoai) </a:t>
            </a:r>
            <a:r>
              <a:rPr lang="vi-VN" sz="1600" dirty="0">
                <a:solidFill>
                  <a:srgbClr val="00B0F0"/>
                </a:solidFill>
                <a:effectLst/>
                <a:latin typeface="Segoe UI" panose="020B0502040204020203" pitchFamily="34" charset="0"/>
                <a:cs typeface="Segoe UI" panose="020B0502040204020203" pitchFamily="34" charset="0"/>
              </a:rPr>
              <a:t>references</a:t>
            </a:r>
            <a:r>
              <a:rPr lang="vi-VN" sz="1600" dirty="0">
                <a:effectLst/>
                <a:latin typeface="Segoe UI" panose="020B0502040204020203" pitchFamily="34" charset="0"/>
                <a:cs typeface="Segoe UI" panose="020B0502040204020203" pitchFamily="34" charset="0"/>
              </a:rPr>
              <a:t> LOAIMONAN(MaLoai)</a:t>
            </a:r>
            <a:endParaRPr lang="vi-VN" sz="1600" dirty="0">
              <a:effectLst/>
              <a:latin typeface="Segoe UI" panose="020B0502040204020203" pitchFamily="34" charset="0"/>
              <a:cs typeface="Segoe UI" panose="020B0502040204020203" pitchFamily="34" charset="0"/>
            </a:endParaRPr>
          </a:p>
          <a:p>
            <a:pPr marL="457200" lvl="1" algn="just">
              <a:lnSpc>
                <a:spcPct val="150000"/>
              </a:lnSpc>
            </a:pPr>
            <a:r>
              <a:rPr lang="en-US" sz="1800" b="1" dirty="0">
                <a:solidFill>
                  <a:srgbClr val="FF0000"/>
                </a:solidFill>
                <a:effectLst/>
                <a:latin typeface="Segoe UI" panose="020B0502040204020203" pitchFamily="34" charset="0"/>
                <a:cs typeface="Segoe UI" panose="020B0502040204020203" pitchFamily="34" charset="0"/>
              </a:rPr>
              <a:t>2. </a:t>
            </a:r>
            <a:r>
              <a:rPr lang="vi-VN" sz="1800" b="1" dirty="0">
                <a:solidFill>
                  <a:srgbClr val="FF0000"/>
                </a:solidFill>
                <a:effectLst/>
                <a:latin typeface="Segoe UI" panose="020B0502040204020203" pitchFamily="34" charset="0"/>
                <a:cs typeface="Segoe UI" panose="020B0502040204020203" pitchFamily="34" charset="0"/>
              </a:rPr>
              <a:t>Lượng Calori của món ăn từ 50 trở lên</a:t>
            </a:r>
            <a:r>
              <a:rPr lang="en-US" sz="1800" b="1" dirty="0">
                <a:solidFill>
                  <a:srgbClr val="FF0000"/>
                </a:solidFill>
                <a:effectLst/>
                <a:latin typeface="Segoe UI" panose="020B0502040204020203" pitchFamily="34" charset="0"/>
                <a:cs typeface="Segoe UI" panose="020B0502040204020203" pitchFamily="34" charset="0"/>
              </a:rPr>
              <a:t>.</a:t>
            </a:r>
            <a:endParaRPr lang="vi-VN" sz="1800" b="1" dirty="0">
              <a:solidFill>
                <a:srgbClr val="FF0000"/>
              </a:solidFill>
              <a:effectLst/>
              <a:latin typeface="Segoe UI" panose="020B0502040204020203" pitchFamily="34" charset="0"/>
              <a:cs typeface="Segoe UI" panose="020B0502040204020203" pitchFamily="34" charset="0"/>
            </a:endParaRPr>
          </a:p>
          <a:p>
            <a:pPr marL="540385" algn="just">
              <a:lnSpc>
                <a:spcPct val="150000"/>
              </a:lnSpc>
            </a:pPr>
            <a:r>
              <a:rPr lang="vi-VN" sz="1600" dirty="0">
                <a:solidFill>
                  <a:srgbClr val="00B0F0"/>
                </a:solidFill>
                <a:effectLst/>
                <a:latin typeface="Segoe UI" panose="020B0502040204020203" pitchFamily="34" charset="0"/>
                <a:cs typeface="Segoe UI" panose="020B0502040204020203" pitchFamily="34" charset="0"/>
              </a:rPr>
              <a:t>Alter table </a:t>
            </a:r>
            <a:r>
              <a:rPr lang="vi-VN" sz="1600" dirty="0">
                <a:effectLst/>
                <a:latin typeface="Segoe UI" panose="020B0502040204020203" pitchFamily="34" charset="0"/>
                <a:cs typeface="Segoe UI" panose="020B0502040204020203" pitchFamily="34" charset="0"/>
              </a:rPr>
              <a:t>MONAN </a:t>
            </a:r>
            <a:r>
              <a:rPr lang="vi-VN" sz="1600" dirty="0">
                <a:solidFill>
                  <a:srgbClr val="00B0F0"/>
                </a:solidFill>
                <a:effectLst/>
                <a:latin typeface="Segoe UI" panose="020B0502040204020203" pitchFamily="34" charset="0"/>
                <a:cs typeface="Segoe UI" panose="020B0502040204020203" pitchFamily="34" charset="0"/>
              </a:rPr>
              <a:t>add constraint</a:t>
            </a:r>
            <a:r>
              <a:rPr lang="vi-VN" sz="1600" dirty="0">
                <a:solidFill>
                  <a:srgbClr val="BE8F00"/>
                </a:solidFill>
                <a:effectLst/>
                <a:latin typeface="Segoe UI" panose="020B0502040204020203" pitchFamily="34" charset="0"/>
                <a:cs typeface="Segoe UI" panose="020B0502040204020203" pitchFamily="34" charset="0"/>
              </a:rPr>
              <a:t> </a:t>
            </a:r>
            <a:r>
              <a:rPr lang="vi-VN" sz="1600" dirty="0">
                <a:effectLst/>
                <a:latin typeface="Segoe UI" panose="020B0502040204020203" pitchFamily="34" charset="0"/>
                <a:cs typeface="Segoe UI" panose="020B0502040204020203" pitchFamily="34" charset="0"/>
              </a:rPr>
              <a:t>CHK_Calori </a:t>
            </a:r>
            <a:r>
              <a:rPr lang="vi-VN" sz="1600" dirty="0">
                <a:solidFill>
                  <a:srgbClr val="00B0F0"/>
                </a:solidFill>
                <a:effectLst/>
                <a:latin typeface="Segoe UI" panose="020B0502040204020203" pitchFamily="34" charset="0"/>
                <a:cs typeface="Segoe UI" panose="020B0502040204020203" pitchFamily="34" charset="0"/>
              </a:rPr>
              <a:t>check</a:t>
            </a:r>
            <a:r>
              <a:rPr lang="vi-VN" sz="1600" dirty="0">
                <a:effectLst/>
                <a:latin typeface="Segoe UI" panose="020B0502040204020203" pitchFamily="34" charset="0"/>
                <a:cs typeface="Segoe UI" panose="020B0502040204020203" pitchFamily="34" charset="0"/>
              </a:rPr>
              <a:t> (CaloriMA &gt;= 50)</a:t>
            </a:r>
            <a:endParaRPr lang="vi-VN" sz="1600" dirty="0">
              <a:effectLst/>
              <a:latin typeface="Segoe UI" panose="020B0502040204020203" pitchFamily="34" charset="0"/>
              <a:cs typeface="Segoe UI" panose="020B0502040204020203" pitchFamily="34" charset="0"/>
            </a:endParaRPr>
          </a:p>
          <a:p>
            <a:pPr marL="457200" lvl="1" algn="just">
              <a:lnSpc>
                <a:spcPct val="150000"/>
              </a:lnSpc>
            </a:pPr>
            <a:r>
              <a:rPr lang="en-US" sz="1800" b="1" dirty="0">
                <a:solidFill>
                  <a:srgbClr val="FF0000"/>
                </a:solidFill>
                <a:effectLst/>
                <a:latin typeface="Segoe UI" panose="020B0502040204020203" pitchFamily="34" charset="0"/>
                <a:cs typeface="Segoe UI" panose="020B0502040204020203" pitchFamily="34" charset="0"/>
              </a:rPr>
              <a:t>3. </a:t>
            </a:r>
            <a:r>
              <a:rPr lang="vi-VN" sz="1800" b="1" dirty="0">
                <a:solidFill>
                  <a:srgbClr val="FF0000"/>
                </a:solidFill>
                <a:effectLst/>
                <a:latin typeface="Segoe UI" panose="020B0502040204020203" pitchFamily="34" charset="0"/>
                <a:cs typeface="Segoe UI" panose="020B0502040204020203" pitchFamily="34" charset="0"/>
              </a:rPr>
              <a:t>Trọng lượng của từng nguyện liệu trong món ăn từ 30 đến 200</a:t>
            </a:r>
            <a:r>
              <a:rPr lang="en-US" sz="1800" b="1" dirty="0">
                <a:solidFill>
                  <a:srgbClr val="FF0000"/>
                </a:solidFill>
                <a:effectLst/>
                <a:latin typeface="Segoe UI" panose="020B0502040204020203" pitchFamily="34" charset="0"/>
                <a:cs typeface="Segoe UI" panose="020B0502040204020203" pitchFamily="34" charset="0"/>
              </a:rPr>
              <a:t>.</a:t>
            </a:r>
            <a:endParaRPr lang="vi-VN" sz="1800" b="1" dirty="0">
              <a:solidFill>
                <a:srgbClr val="FF0000"/>
              </a:solidFill>
              <a:effectLst/>
              <a:latin typeface="Segoe UI" panose="020B0502040204020203" pitchFamily="34" charset="0"/>
              <a:cs typeface="Segoe UI" panose="020B0502040204020203" pitchFamily="34" charset="0"/>
            </a:endParaRPr>
          </a:p>
          <a:p>
            <a:pPr marL="540385" algn="just">
              <a:lnSpc>
                <a:spcPct val="150000"/>
              </a:lnSpc>
            </a:pPr>
            <a:r>
              <a:rPr lang="vi-VN" sz="1600" dirty="0">
                <a:effectLst/>
                <a:latin typeface="Segoe UI" panose="020B0502040204020203" pitchFamily="34" charset="0"/>
                <a:cs typeface="Segoe UI" panose="020B0502040204020203" pitchFamily="34" charset="0"/>
              </a:rPr>
              <a:t> </a:t>
            </a:r>
            <a:r>
              <a:rPr lang="vi-VN" sz="1600" dirty="0">
                <a:solidFill>
                  <a:srgbClr val="00B0F0"/>
                </a:solidFill>
                <a:effectLst/>
                <a:latin typeface="Segoe UI" panose="020B0502040204020203" pitchFamily="34" charset="0"/>
                <a:cs typeface="Segoe UI" panose="020B0502040204020203" pitchFamily="34" charset="0"/>
              </a:rPr>
              <a:t>Alter table</a:t>
            </a:r>
            <a:r>
              <a:rPr lang="vi-VN" sz="1600" dirty="0">
                <a:solidFill>
                  <a:srgbClr val="BE8F00"/>
                </a:solidFill>
                <a:effectLst/>
                <a:latin typeface="Segoe UI" panose="020B0502040204020203" pitchFamily="34" charset="0"/>
                <a:cs typeface="Segoe UI" panose="020B0502040204020203" pitchFamily="34" charset="0"/>
              </a:rPr>
              <a:t> </a:t>
            </a:r>
            <a:r>
              <a:rPr lang="vi-VN" sz="1600" dirty="0">
                <a:effectLst/>
                <a:latin typeface="Segoe UI" panose="020B0502040204020203" pitchFamily="34" charset="0"/>
                <a:cs typeface="Segoe UI" panose="020B0502040204020203" pitchFamily="34" charset="0"/>
              </a:rPr>
              <a:t>TPMONAN </a:t>
            </a:r>
            <a:r>
              <a:rPr lang="vi-VN" sz="1600" dirty="0">
                <a:solidFill>
                  <a:srgbClr val="00B0F0"/>
                </a:solidFill>
                <a:effectLst/>
                <a:latin typeface="Segoe UI" panose="020B0502040204020203" pitchFamily="34" charset="0"/>
                <a:cs typeface="Segoe UI" panose="020B0502040204020203" pitchFamily="34" charset="0"/>
              </a:rPr>
              <a:t>add constraint </a:t>
            </a:r>
            <a:r>
              <a:rPr lang="vi-VN" sz="1600" dirty="0">
                <a:effectLst/>
                <a:latin typeface="Segoe UI" panose="020B0502040204020203" pitchFamily="34" charset="0"/>
                <a:cs typeface="Segoe UI" panose="020B0502040204020203" pitchFamily="34" charset="0"/>
              </a:rPr>
              <a:t>CHK_TLuong </a:t>
            </a:r>
            <a:r>
              <a:rPr lang="vi-VN" sz="1600" dirty="0">
                <a:solidFill>
                  <a:srgbClr val="00B0F0"/>
                </a:solidFill>
                <a:effectLst/>
                <a:latin typeface="Segoe UI" panose="020B0502040204020203" pitchFamily="34" charset="0"/>
                <a:cs typeface="Segoe UI" panose="020B0502040204020203" pitchFamily="34" charset="0"/>
              </a:rPr>
              <a:t>check</a:t>
            </a:r>
            <a:r>
              <a:rPr lang="vi-VN" sz="1600" dirty="0">
                <a:effectLst/>
                <a:latin typeface="Segoe UI" panose="020B0502040204020203" pitchFamily="34" charset="0"/>
                <a:cs typeface="Segoe UI" panose="020B0502040204020203" pitchFamily="34" charset="0"/>
              </a:rPr>
              <a:t> (TLuong </a:t>
            </a:r>
            <a:r>
              <a:rPr lang="vi-VN" sz="1600" dirty="0">
                <a:solidFill>
                  <a:srgbClr val="00B0F0"/>
                </a:solidFill>
                <a:effectLst/>
                <a:latin typeface="Segoe UI" panose="020B0502040204020203" pitchFamily="34" charset="0"/>
                <a:cs typeface="Segoe UI" panose="020B0502040204020203" pitchFamily="34" charset="0"/>
              </a:rPr>
              <a:t>between</a:t>
            </a:r>
            <a:r>
              <a:rPr lang="vi-VN" sz="1600" dirty="0">
                <a:solidFill>
                  <a:srgbClr val="BE8F00"/>
                </a:solidFill>
                <a:effectLst/>
                <a:latin typeface="Segoe UI" panose="020B0502040204020203" pitchFamily="34" charset="0"/>
                <a:cs typeface="Segoe UI" panose="020B0502040204020203" pitchFamily="34" charset="0"/>
              </a:rPr>
              <a:t> </a:t>
            </a:r>
            <a:r>
              <a:rPr lang="vi-VN" sz="1600" dirty="0">
                <a:effectLst/>
                <a:latin typeface="Segoe UI" panose="020B0502040204020203" pitchFamily="34" charset="0"/>
                <a:cs typeface="Segoe UI" panose="020B0502040204020203" pitchFamily="34" charset="0"/>
              </a:rPr>
              <a:t>30 </a:t>
            </a:r>
            <a:r>
              <a:rPr lang="vi-VN" sz="1600" dirty="0">
                <a:solidFill>
                  <a:srgbClr val="00B0F0"/>
                </a:solidFill>
                <a:effectLst/>
                <a:latin typeface="Segoe UI" panose="020B0502040204020203" pitchFamily="34" charset="0"/>
                <a:cs typeface="Segoe UI" panose="020B0502040204020203" pitchFamily="34" charset="0"/>
              </a:rPr>
              <a:t>and</a:t>
            </a:r>
            <a:r>
              <a:rPr lang="vi-VN" sz="1600" dirty="0">
                <a:effectLst/>
                <a:latin typeface="Segoe UI" panose="020B0502040204020203" pitchFamily="34" charset="0"/>
                <a:cs typeface="Segoe UI" panose="020B0502040204020203" pitchFamily="34" charset="0"/>
              </a:rPr>
              <a:t> 200)</a:t>
            </a:r>
            <a:endParaRPr lang="vi-VN" sz="1600" dirty="0">
              <a:effectLst/>
              <a:latin typeface="Segoe UI" panose="020B0502040204020203" pitchFamily="34" charset="0"/>
              <a:cs typeface="Segoe UI" panose="020B0502040204020203" pitchFamily="34" charset="0"/>
            </a:endParaRPr>
          </a:p>
          <a:p>
            <a:pPr marL="457200" lvl="1" algn="just">
              <a:lnSpc>
                <a:spcPct val="150000"/>
              </a:lnSpc>
            </a:pPr>
            <a:r>
              <a:rPr lang="en-US" sz="1800" b="1" dirty="0">
                <a:solidFill>
                  <a:srgbClr val="FF0000"/>
                </a:solidFill>
                <a:effectLst/>
                <a:latin typeface="Segoe UI" panose="020B0502040204020203" pitchFamily="34" charset="0"/>
                <a:cs typeface="Segoe UI" panose="020B0502040204020203" pitchFamily="34" charset="0"/>
              </a:rPr>
              <a:t>4. </a:t>
            </a:r>
            <a:r>
              <a:rPr lang="vi-VN" sz="1800" b="1" dirty="0">
                <a:solidFill>
                  <a:srgbClr val="FF0000"/>
                </a:solidFill>
                <a:effectLst/>
                <a:latin typeface="Segoe UI" panose="020B0502040204020203" pitchFamily="34" charset="0"/>
                <a:cs typeface="Segoe UI" panose="020B0502040204020203" pitchFamily="34" charset="0"/>
              </a:rPr>
              <a:t>Giá của món ăn từ 10000 trở lên</a:t>
            </a:r>
            <a:r>
              <a:rPr lang="en-US" sz="1800" b="1" dirty="0">
                <a:solidFill>
                  <a:srgbClr val="FF0000"/>
                </a:solidFill>
                <a:effectLst/>
                <a:latin typeface="Segoe UI" panose="020B0502040204020203" pitchFamily="34" charset="0"/>
                <a:cs typeface="Segoe UI" panose="020B0502040204020203" pitchFamily="34" charset="0"/>
              </a:rPr>
              <a:t>.</a:t>
            </a:r>
            <a:endParaRPr lang="vi-VN" sz="1800" b="1" dirty="0">
              <a:solidFill>
                <a:srgbClr val="FF0000"/>
              </a:solidFill>
              <a:effectLst/>
              <a:latin typeface="Segoe UI" panose="020B0502040204020203" pitchFamily="34" charset="0"/>
              <a:cs typeface="Segoe UI" panose="020B0502040204020203" pitchFamily="34" charset="0"/>
            </a:endParaRPr>
          </a:p>
          <a:p>
            <a:pPr marL="540385" algn="just">
              <a:lnSpc>
                <a:spcPct val="150000"/>
              </a:lnSpc>
            </a:pPr>
            <a:r>
              <a:rPr lang="vi-VN" sz="1600" dirty="0">
                <a:solidFill>
                  <a:srgbClr val="00B0F0"/>
                </a:solidFill>
                <a:effectLst/>
                <a:latin typeface="Segoe UI" panose="020B0502040204020203" pitchFamily="34" charset="0"/>
                <a:cs typeface="Segoe UI" panose="020B0502040204020203" pitchFamily="34" charset="0"/>
              </a:rPr>
              <a:t> Alter table </a:t>
            </a:r>
            <a:r>
              <a:rPr lang="vi-VN" sz="1600" dirty="0">
                <a:effectLst/>
                <a:latin typeface="Segoe UI" panose="020B0502040204020203" pitchFamily="34" charset="0"/>
                <a:cs typeface="Segoe UI" panose="020B0502040204020203" pitchFamily="34" charset="0"/>
              </a:rPr>
              <a:t>MONAN </a:t>
            </a:r>
            <a:r>
              <a:rPr lang="vi-VN" sz="1600" dirty="0">
                <a:solidFill>
                  <a:srgbClr val="00B0F0"/>
                </a:solidFill>
                <a:effectLst/>
                <a:latin typeface="Segoe UI" panose="020B0502040204020203" pitchFamily="34" charset="0"/>
                <a:cs typeface="Segoe UI" panose="020B0502040204020203" pitchFamily="34" charset="0"/>
              </a:rPr>
              <a:t>add constraint </a:t>
            </a:r>
            <a:r>
              <a:rPr lang="vi-VN" sz="1600" dirty="0">
                <a:effectLst/>
                <a:latin typeface="Segoe UI" panose="020B0502040204020203" pitchFamily="34" charset="0"/>
                <a:cs typeface="Segoe UI" panose="020B0502040204020203" pitchFamily="34" charset="0"/>
              </a:rPr>
              <a:t>CHK_Gia </a:t>
            </a:r>
            <a:r>
              <a:rPr lang="vi-VN" sz="1600" dirty="0">
                <a:solidFill>
                  <a:srgbClr val="00B0F0"/>
                </a:solidFill>
                <a:effectLst/>
                <a:latin typeface="Segoe UI" panose="020B0502040204020203" pitchFamily="34" charset="0"/>
                <a:cs typeface="Segoe UI" panose="020B0502040204020203" pitchFamily="34" charset="0"/>
              </a:rPr>
              <a:t>check</a:t>
            </a:r>
            <a:r>
              <a:rPr lang="vi-VN" sz="1600" dirty="0">
                <a:effectLst/>
                <a:latin typeface="Segoe UI" panose="020B0502040204020203" pitchFamily="34" charset="0"/>
                <a:cs typeface="Segoe UI" panose="020B0502040204020203" pitchFamily="34" charset="0"/>
              </a:rPr>
              <a:t> (Gia &gt;= 10000)</a:t>
            </a:r>
            <a:endParaRPr lang="vi-VN" sz="1600" dirty="0">
              <a:effectLst/>
              <a:latin typeface="Segoe UI" panose="020B0502040204020203" pitchFamily="34" charset="0"/>
              <a:cs typeface="Segoe UI" panose="020B0502040204020203" pitchFamily="34" charset="0"/>
            </a:endParaRPr>
          </a:p>
        </p:txBody>
      </p:sp>
      <p:sp>
        <p:nvSpPr>
          <p:cNvPr id="10" name="Google Shape;125;p3"/>
          <p:cNvSpPr txBox="1"/>
          <p:nvPr/>
        </p:nvSpPr>
        <p:spPr>
          <a:xfrm>
            <a:off x="635479" y="1155940"/>
            <a:ext cx="8901811" cy="2062063"/>
          </a:xfrm>
          <a:prstGeom prst="rect">
            <a:avLst/>
          </a:prstGeom>
          <a:noFill/>
          <a:ln w="19050">
            <a:solidFill>
              <a:srgbClr val="00B0F0"/>
            </a:solidFill>
          </a:ln>
        </p:spPr>
        <p:txBody>
          <a:bodyPr spcFirstLastPara="1" wrap="square" lIns="91425" tIns="45700" rIns="91425" bIns="45700" anchor="t" anchorCtr="0">
            <a:spAutoFit/>
          </a:bodyPr>
          <a:lstStyle/>
          <a:p>
            <a:pPr algn="just"/>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BÀI TẬP 1:</a:t>
            </a:r>
            <a:r>
              <a:rPr lang="en-US" sz="2000" dirty="0">
                <a:latin typeface="Segoe UI" panose="020B0502040204020203" pitchFamily="34" charset="0"/>
                <a:cs typeface="Segoe UI" panose="020B0502040204020203" pitchFamily="34" charset="0"/>
              </a:rPr>
              <a:t> </a:t>
            </a:r>
            <a:r>
              <a:rPr lang="vi-VN"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Cho lược đồ cơ sở dữ liệu quan hệ “Quản lý món ăn” như sau:</a:t>
            </a:r>
            <a:r>
              <a:rPr lang="vi-VN" sz="16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endParaRPr lang="vi-VN" sz="16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a:p>
            <a:pPr algn="just">
              <a:lnSpc>
                <a:spcPct val="150000"/>
              </a:lnSpc>
            </a:pPr>
            <a:r>
              <a:rPr lang="vi-VN" sz="1800" b="1" dirty="0">
                <a:latin typeface="Segoe UI" panose="020B0502040204020203" pitchFamily="34" charset="0"/>
                <a:cs typeface="Segoe UI" panose="020B0502040204020203" pitchFamily="34" charset="0"/>
              </a:rPr>
              <a:t>NGLIEU(</a:t>
            </a:r>
            <a:r>
              <a:rPr lang="vi-VN" sz="1800" b="1" u="sng" dirty="0">
                <a:latin typeface="Segoe UI" panose="020B0502040204020203" pitchFamily="34" charset="0"/>
                <a:cs typeface="Segoe UI" panose="020B0502040204020203" pitchFamily="34" charset="0"/>
              </a:rPr>
              <a:t>MaNL</a:t>
            </a:r>
            <a:r>
              <a:rPr lang="vi-VN" sz="1800" b="1" dirty="0">
                <a:latin typeface="Segoe UI" panose="020B0502040204020203" pitchFamily="34" charset="0"/>
                <a:cs typeface="Segoe UI" panose="020B0502040204020203" pitchFamily="34" charset="0"/>
              </a:rPr>
              <a:t>, TenNL, CaloriNL, ProteinNL) </a:t>
            </a:r>
            <a:endParaRPr lang="en-US" sz="1800" b="1" dirty="0">
              <a:latin typeface="Segoe UI" panose="020B0502040204020203" pitchFamily="34" charset="0"/>
              <a:cs typeface="Segoe UI" panose="020B0502040204020203" pitchFamily="34" charset="0"/>
            </a:endParaRPr>
          </a:p>
          <a:p>
            <a:pPr algn="just">
              <a:lnSpc>
                <a:spcPct val="150000"/>
              </a:lnSpc>
            </a:pPr>
            <a:r>
              <a:rPr lang="vi-VN" sz="1800" b="1" dirty="0">
                <a:latin typeface="Segoe UI" panose="020B0502040204020203" pitchFamily="34" charset="0"/>
                <a:cs typeface="Segoe UI" panose="020B0502040204020203" pitchFamily="34" charset="0"/>
              </a:rPr>
              <a:t>MONAN(</a:t>
            </a:r>
            <a:r>
              <a:rPr lang="vi-VN" sz="1800" b="1" u="sng" dirty="0">
                <a:latin typeface="Segoe UI" panose="020B0502040204020203" pitchFamily="34" charset="0"/>
                <a:cs typeface="Segoe UI" panose="020B0502040204020203" pitchFamily="34" charset="0"/>
              </a:rPr>
              <a:t>MaMA</a:t>
            </a:r>
            <a:r>
              <a:rPr lang="vi-VN" sz="1800" b="1" dirty="0">
                <a:latin typeface="Segoe UI" panose="020B0502040204020203" pitchFamily="34" charset="0"/>
                <a:cs typeface="Segoe UI" panose="020B0502040204020203" pitchFamily="34" charset="0"/>
              </a:rPr>
              <a:t>, TenMA, MaLoai, Gia, CaloriMA, ProteinMA) </a:t>
            </a:r>
            <a:endParaRPr lang="en-US" sz="1800" dirty="0">
              <a:latin typeface="Segoe UI" panose="020B0502040204020203" pitchFamily="34" charset="0"/>
              <a:cs typeface="Segoe UI" panose="020B0502040204020203" pitchFamily="34" charset="0"/>
            </a:endParaRPr>
          </a:p>
          <a:p>
            <a:pPr algn="just">
              <a:lnSpc>
                <a:spcPct val="150000"/>
              </a:lnSpc>
            </a:pPr>
            <a:r>
              <a:rPr lang="vi-VN" sz="1800" b="1" dirty="0">
                <a:latin typeface="Segoe UI" panose="020B0502040204020203" pitchFamily="34" charset="0"/>
                <a:cs typeface="Segoe UI" panose="020B0502040204020203" pitchFamily="34" charset="0"/>
              </a:rPr>
              <a:t>LOAIMONAN(</a:t>
            </a:r>
            <a:r>
              <a:rPr lang="vi-VN" sz="1800" b="1" u="sng" dirty="0">
                <a:latin typeface="Segoe UI" panose="020B0502040204020203" pitchFamily="34" charset="0"/>
                <a:cs typeface="Segoe UI" panose="020B0502040204020203" pitchFamily="34" charset="0"/>
              </a:rPr>
              <a:t>MaLoai</a:t>
            </a:r>
            <a:r>
              <a:rPr lang="vi-VN" sz="1800" b="1" dirty="0">
                <a:latin typeface="Segoe UI" panose="020B0502040204020203" pitchFamily="34" charset="0"/>
                <a:cs typeface="Segoe UI" panose="020B0502040204020203" pitchFamily="34" charset="0"/>
              </a:rPr>
              <a:t>, TenLoai)</a:t>
            </a:r>
            <a:endParaRPr lang="en-US" sz="1800" b="1" dirty="0">
              <a:latin typeface="Segoe UI" panose="020B0502040204020203" pitchFamily="34" charset="0"/>
              <a:cs typeface="Segoe UI" panose="020B0502040204020203" pitchFamily="34" charset="0"/>
            </a:endParaRPr>
          </a:p>
          <a:p>
            <a:pPr algn="just">
              <a:lnSpc>
                <a:spcPct val="150000"/>
              </a:lnSpc>
            </a:pPr>
            <a:r>
              <a:rPr lang="vi-VN" sz="1800" b="1" dirty="0">
                <a:latin typeface="Segoe UI" panose="020B0502040204020203" pitchFamily="34" charset="0"/>
                <a:cs typeface="Segoe UI" panose="020B0502040204020203" pitchFamily="34" charset="0"/>
              </a:rPr>
              <a:t>TPMONAN(</a:t>
            </a:r>
            <a:r>
              <a:rPr lang="vi-VN" sz="1800" b="1" u="sng" dirty="0">
                <a:latin typeface="Segoe UI" panose="020B0502040204020203" pitchFamily="34" charset="0"/>
                <a:cs typeface="Segoe UI" panose="020B0502040204020203" pitchFamily="34" charset="0"/>
              </a:rPr>
              <a:t>MaMA, MaNL</a:t>
            </a:r>
            <a:r>
              <a:rPr lang="vi-VN" sz="1800" b="1" dirty="0">
                <a:latin typeface="Segoe UI" panose="020B0502040204020203" pitchFamily="34" charset="0"/>
                <a:cs typeface="Segoe UI" panose="020B0502040204020203" pitchFamily="34" charset="0"/>
              </a:rPr>
              <a:t>, TLuong) </a:t>
            </a:r>
            <a:endParaRPr lang="en-US" sz="1800" b="1" dirty="0">
              <a:latin typeface="Segoe UI" panose="020B0502040204020203" pitchFamily="34" charset="0"/>
              <a:cs typeface="Segoe UI" panose="020B0502040204020203" pitchFamily="34" charset="0"/>
            </a:endParaRPr>
          </a:p>
        </p:txBody>
      </p:sp>
      <p:sp>
        <p:nvSpPr>
          <p:cNvPr id="11" name="Google Shape;122;p3"/>
          <p:cNvSpPr txBox="1"/>
          <p:nvPr/>
        </p:nvSpPr>
        <p:spPr>
          <a:xfrm>
            <a:off x="635479" y="330621"/>
            <a:ext cx="10921042" cy="825319"/>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panose="020F0502020204030204"/>
              <a:buNone/>
              <a:defRPr sz="6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l">
              <a:buClr>
                <a:srgbClr val="01238F"/>
              </a:buClr>
              <a:buSzPts val="4000"/>
              <a:buFont typeface="Quattrocento Sans" panose="020B0502050000020003"/>
              <a:buNone/>
            </a:pPr>
            <a:r>
              <a:rPr lang="en-US" sz="4000" b="1" dirty="0" err="1">
                <a:solidFill>
                  <a:srgbClr val="01238F"/>
                </a:solidFill>
                <a:latin typeface="Segoe UI" panose="020B0502040204020203" pitchFamily="34" charset="0"/>
                <a:cs typeface="Segoe UI" panose="020B0502040204020203" pitchFamily="34" charset="0"/>
                <a:sym typeface="Quattrocento Sans" panose="020B0502050000020003"/>
              </a:rPr>
              <a:t>Viết</a:t>
            </a:r>
            <a:r>
              <a:rPr lang="en-US" sz="4000" b="1" dirty="0">
                <a:solidFill>
                  <a:srgbClr val="01238F"/>
                </a:solidFill>
                <a:latin typeface="Segoe UI" panose="020B0502040204020203" pitchFamily="34" charset="0"/>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cs typeface="Segoe UI" panose="020B0502040204020203" pitchFamily="34" charset="0"/>
                <a:sym typeface="Quattrocento Sans" panose="020B0502050000020003"/>
              </a:rPr>
              <a:t>các</a:t>
            </a:r>
            <a:r>
              <a:rPr lang="en-US" sz="4000" b="1" dirty="0">
                <a:solidFill>
                  <a:srgbClr val="01238F"/>
                </a:solidFill>
                <a:latin typeface="Segoe UI" panose="020B0502040204020203" pitchFamily="34" charset="0"/>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cs typeface="Segoe UI" panose="020B0502040204020203" pitchFamily="34" charset="0"/>
                <a:sym typeface="Quattrocento Sans" panose="020B0502050000020003"/>
              </a:rPr>
              <a:t>câu</a:t>
            </a:r>
            <a:r>
              <a:rPr lang="en-US" sz="4000" b="1" dirty="0">
                <a:solidFill>
                  <a:srgbClr val="01238F"/>
                </a:solidFill>
                <a:latin typeface="Segoe UI" panose="020B0502040204020203" pitchFamily="34" charset="0"/>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cs typeface="Segoe UI" panose="020B0502040204020203" pitchFamily="34" charset="0"/>
                <a:sym typeface="Quattrocento Sans" panose="020B0502050000020003"/>
              </a:rPr>
              <a:t>lệnh</a:t>
            </a:r>
            <a:r>
              <a:rPr lang="en-US" sz="4000" b="1" dirty="0">
                <a:solidFill>
                  <a:srgbClr val="01238F"/>
                </a:solidFill>
                <a:latin typeface="Segoe UI" panose="020B0502040204020203" pitchFamily="34" charset="0"/>
                <a:cs typeface="Segoe UI" panose="020B0502040204020203" pitchFamily="34" charset="0"/>
                <a:sym typeface="Quattrocento Sans" panose="020B0502050000020003"/>
              </a:rPr>
              <a:t> DDL </a:t>
            </a:r>
            <a:r>
              <a:rPr lang="en-US" sz="4000" b="1" dirty="0" err="1">
                <a:solidFill>
                  <a:srgbClr val="01238F"/>
                </a:solidFill>
                <a:latin typeface="Segoe UI" panose="020B0502040204020203" pitchFamily="34" charset="0"/>
                <a:cs typeface="Segoe UI" panose="020B0502040204020203" pitchFamily="34" charset="0"/>
                <a:sym typeface="Quattrocento Sans" panose="020B0502050000020003"/>
              </a:rPr>
              <a:t>và</a:t>
            </a:r>
            <a:r>
              <a:rPr lang="en-US" sz="4000" b="1" dirty="0">
                <a:solidFill>
                  <a:srgbClr val="01238F"/>
                </a:solidFill>
                <a:latin typeface="Segoe UI" panose="020B0502040204020203" pitchFamily="34" charset="0"/>
                <a:cs typeface="Segoe UI" panose="020B0502040204020203" pitchFamily="34" charset="0"/>
                <a:sym typeface="Quattrocento Sans" panose="020B0502050000020003"/>
              </a:rPr>
              <a:t> DML</a:t>
            </a:r>
            <a:endParaRPr lang="en-US" dirty="0">
              <a:latin typeface="Segoe UI" panose="020B0502040204020203" pitchFamily="34" charset="0"/>
              <a:cs typeface="Segoe UI" panose="020B0502040204020203" pitchFamily="34" charset="0"/>
            </a:endParaRPr>
          </a:p>
        </p:txBody>
      </p:sp>
      <p:sp>
        <p:nvSpPr>
          <p:cNvPr id="2" name="Google Shape;123;p3"/>
          <p:cNvSpPr txBox="1">
            <a:spLocks noGrp="1"/>
          </p:cNvSpPr>
          <p:nvPr>
            <p:ph type="sldNum" idx="12"/>
          </p:nvPr>
        </p:nvSpPr>
        <p:spPr>
          <a:xfrm>
            <a:off x="4724400" y="6527379"/>
            <a:ext cx="2743200" cy="330621"/>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vi-VN" sz="1600" b="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fld>
            <a:endParaRPr sz="16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fade">
                                      <p:cBhvr>
                                        <p:cTn id="7" dur="500"/>
                                        <p:tgtEl>
                                          <p:spTgt spid="9">
                                            <p:txEl>
                                              <p:pRg st="1" end="1"/>
                                            </p:txEl>
                                          </p:spTgt>
                                        </p:tgtEl>
                                      </p:cBhvr>
                                    </p:animEffect>
                                    <p:anim calcmode="lin" valueType="num">
                                      <p:cBhvr>
                                        <p:cTn id="8"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9" dur="50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xEl>
                                              <p:pRg st="2" end="2"/>
                                            </p:txEl>
                                          </p:spTgt>
                                        </p:tgtEl>
                                        <p:attrNameLst>
                                          <p:attrName>style.visibility</p:attrName>
                                        </p:attrNameLst>
                                      </p:cBhvr>
                                      <p:to>
                                        <p:strVal val="visible"/>
                                      </p:to>
                                    </p:set>
                                    <p:animEffect transition="in" filter="fade">
                                      <p:cBhvr>
                                        <p:cTn id="14" dur="500"/>
                                        <p:tgtEl>
                                          <p:spTgt spid="9">
                                            <p:txEl>
                                              <p:pRg st="2" end="2"/>
                                            </p:txEl>
                                          </p:spTgt>
                                        </p:tgtEl>
                                      </p:cBhvr>
                                    </p:animEffect>
                                    <p:anim calcmode="lin" valueType="num">
                                      <p:cBhvr>
                                        <p:cTn id="15"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16" dur="500" fill="hold"/>
                                        <p:tgtEl>
                                          <p:spTgt spid="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9">
                                            <p:txEl>
                                              <p:pRg st="3" end="3"/>
                                            </p:txEl>
                                          </p:spTgt>
                                        </p:tgtEl>
                                        <p:attrNameLst>
                                          <p:attrName>style.visibility</p:attrName>
                                        </p:attrNameLst>
                                      </p:cBhvr>
                                      <p:to>
                                        <p:strVal val="visible"/>
                                      </p:to>
                                    </p:set>
                                    <p:animEffect transition="in" filter="fade">
                                      <p:cBhvr>
                                        <p:cTn id="21" dur="500"/>
                                        <p:tgtEl>
                                          <p:spTgt spid="9">
                                            <p:txEl>
                                              <p:pRg st="3" end="3"/>
                                            </p:txEl>
                                          </p:spTgt>
                                        </p:tgtEl>
                                      </p:cBhvr>
                                    </p:animEffect>
                                    <p:anim calcmode="lin" valueType="num">
                                      <p:cBhvr>
                                        <p:cTn id="22"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23" dur="500" fill="hold"/>
                                        <p:tgtEl>
                                          <p:spTgt spid="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9">
                                            <p:txEl>
                                              <p:pRg st="4" end="4"/>
                                            </p:txEl>
                                          </p:spTgt>
                                        </p:tgtEl>
                                        <p:attrNameLst>
                                          <p:attrName>style.visibility</p:attrName>
                                        </p:attrNameLst>
                                      </p:cBhvr>
                                      <p:to>
                                        <p:strVal val="visible"/>
                                      </p:to>
                                    </p:set>
                                    <p:animEffect transition="in" filter="fade">
                                      <p:cBhvr>
                                        <p:cTn id="28" dur="500"/>
                                        <p:tgtEl>
                                          <p:spTgt spid="9">
                                            <p:txEl>
                                              <p:pRg st="4" end="4"/>
                                            </p:txEl>
                                          </p:spTgt>
                                        </p:tgtEl>
                                      </p:cBhvr>
                                    </p:animEffect>
                                    <p:anim calcmode="lin" valueType="num">
                                      <p:cBhvr>
                                        <p:cTn id="29"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p:cTn id="30" dur="500" fill="hold"/>
                                        <p:tgtEl>
                                          <p:spTgt spid="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9">
                                            <p:txEl>
                                              <p:pRg st="5" end="5"/>
                                            </p:txEl>
                                          </p:spTgt>
                                        </p:tgtEl>
                                        <p:attrNameLst>
                                          <p:attrName>style.visibility</p:attrName>
                                        </p:attrNameLst>
                                      </p:cBhvr>
                                      <p:to>
                                        <p:strVal val="visible"/>
                                      </p:to>
                                    </p:set>
                                    <p:animEffect transition="in" filter="fade">
                                      <p:cBhvr>
                                        <p:cTn id="35" dur="500"/>
                                        <p:tgtEl>
                                          <p:spTgt spid="9">
                                            <p:txEl>
                                              <p:pRg st="5" end="5"/>
                                            </p:txEl>
                                          </p:spTgt>
                                        </p:tgtEl>
                                      </p:cBhvr>
                                    </p:animEffect>
                                    <p:anim calcmode="lin" valueType="num">
                                      <p:cBhvr>
                                        <p:cTn id="36"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p:cTn id="37" dur="500" fill="hold"/>
                                        <p:tgtEl>
                                          <p:spTgt spid="9">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9">
                                            <p:txEl>
                                              <p:pRg st="6" end="6"/>
                                            </p:txEl>
                                          </p:spTgt>
                                        </p:tgtEl>
                                        <p:attrNameLst>
                                          <p:attrName>style.visibility</p:attrName>
                                        </p:attrNameLst>
                                      </p:cBhvr>
                                      <p:to>
                                        <p:strVal val="visible"/>
                                      </p:to>
                                    </p:set>
                                    <p:animEffect transition="in" filter="fade">
                                      <p:cBhvr>
                                        <p:cTn id="42" dur="500"/>
                                        <p:tgtEl>
                                          <p:spTgt spid="9">
                                            <p:txEl>
                                              <p:pRg st="6" end="6"/>
                                            </p:txEl>
                                          </p:spTgt>
                                        </p:tgtEl>
                                      </p:cBhvr>
                                    </p:animEffect>
                                    <p:anim calcmode="lin" valueType="num">
                                      <p:cBhvr>
                                        <p:cTn id="43"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p:cTn id="44" dur="500" fill="hold"/>
                                        <p:tgtEl>
                                          <p:spTgt spid="9">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9">
                                            <p:txEl>
                                              <p:pRg st="7" end="7"/>
                                            </p:txEl>
                                          </p:spTgt>
                                        </p:tgtEl>
                                        <p:attrNameLst>
                                          <p:attrName>style.visibility</p:attrName>
                                        </p:attrNameLst>
                                      </p:cBhvr>
                                      <p:to>
                                        <p:strVal val="visible"/>
                                      </p:to>
                                    </p:set>
                                    <p:animEffect transition="in" filter="fade">
                                      <p:cBhvr>
                                        <p:cTn id="49" dur="500"/>
                                        <p:tgtEl>
                                          <p:spTgt spid="9">
                                            <p:txEl>
                                              <p:pRg st="7" end="7"/>
                                            </p:txEl>
                                          </p:spTgt>
                                        </p:tgtEl>
                                      </p:cBhvr>
                                    </p:animEffect>
                                    <p:anim calcmode="lin" valueType="num">
                                      <p:cBhvr>
                                        <p:cTn id="50"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p:cTn id="51" dur="500" fill="hold"/>
                                        <p:tgtEl>
                                          <p:spTgt spid="9">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oogle Shape;124;p3"/>
          <p:cNvPicPr preferRelativeResize="0"/>
          <p:nvPr/>
        </p:nvPicPr>
        <p:blipFill rotWithShape="1">
          <a:blip r:embed="rId1"/>
          <a:srcRect/>
          <a:stretch>
            <a:fillRect/>
          </a:stretch>
        </p:blipFill>
        <p:spPr>
          <a:xfrm>
            <a:off x="9911750" y="4651893"/>
            <a:ext cx="1900257" cy="1869558"/>
          </a:xfrm>
          <a:prstGeom prst="rect">
            <a:avLst/>
          </a:prstGeom>
          <a:noFill/>
          <a:ln>
            <a:noFill/>
          </a:ln>
        </p:spPr>
      </p:pic>
      <p:sp>
        <p:nvSpPr>
          <p:cNvPr id="6" name="TextBox 5"/>
          <p:cNvSpPr txBox="1"/>
          <p:nvPr/>
        </p:nvSpPr>
        <p:spPr>
          <a:xfrm>
            <a:off x="82025" y="3316918"/>
            <a:ext cx="11741557" cy="2785699"/>
          </a:xfrm>
          <a:prstGeom prst="rect">
            <a:avLst/>
          </a:prstGeom>
          <a:noFill/>
        </p:spPr>
        <p:txBody>
          <a:bodyPr wrap="square">
            <a:spAutoFit/>
          </a:bodyPr>
          <a:lstStyle/>
          <a:p>
            <a:pPr marL="457200" lvl="1" algn="just">
              <a:lnSpc>
                <a:spcPct val="150000"/>
              </a:lnSpc>
              <a:spcBef>
                <a:spcPts val="600"/>
              </a:spcBef>
            </a:pPr>
            <a:r>
              <a:rPr lang="en-US" sz="1800" b="1" dirty="0">
                <a:solidFill>
                  <a:srgbClr val="FF0000"/>
                </a:solidFill>
                <a:effectLst/>
                <a:latin typeface="Segoe UI" panose="020B0502040204020203" pitchFamily="34" charset="0"/>
                <a:cs typeface="Segoe UI" panose="020B0502040204020203" pitchFamily="34" charset="0"/>
              </a:rPr>
              <a:t>5. </a:t>
            </a:r>
            <a:r>
              <a:rPr lang="vi-VN" sz="1800" b="1" dirty="0">
                <a:solidFill>
                  <a:srgbClr val="FF0000"/>
                </a:solidFill>
                <a:effectLst/>
                <a:latin typeface="Segoe UI" panose="020B0502040204020203" pitchFamily="34" charset="0"/>
                <a:cs typeface="Segoe UI" panose="020B0502040204020203" pitchFamily="34" charset="0"/>
              </a:rPr>
              <a:t>Th</a:t>
            </a:r>
            <a:r>
              <a:rPr lang="en-US" sz="1800" b="1" dirty="0">
                <a:solidFill>
                  <a:srgbClr val="FF0000"/>
                </a:solidFill>
                <a:latin typeface="Segoe UI" panose="020B0502040204020203" pitchFamily="34" charset="0"/>
                <a:cs typeface="Segoe UI" panose="020B0502040204020203" pitchFamily="34" charset="0"/>
              </a:rPr>
              <a:t>ê</a:t>
            </a:r>
            <a:r>
              <a:rPr lang="vi-VN" sz="1800" b="1" dirty="0">
                <a:solidFill>
                  <a:srgbClr val="FF0000"/>
                </a:solidFill>
                <a:effectLst/>
                <a:latin typeface="Segoe UI" panose="020B0502040204020203" pitchFamily="34" charset="0"/>
                <a:cs typeface="Segoe UI" panose="020B0502040204020203" pitchFamily="34" charset="0"/>
              </a:rPr>
              <a:t>m thuộc tính Ghi chú với kiểu dữ liệu varchar (100) trong quan hệ MONAN.</a:t>
            </a:r>
            <a:endParaRPr lang="vi-VN" sz="1800" b="1" dirty="0">
              <a:solidFill>
                <a:srgbClr val="FF0000"/>
              </a:solidFill>
              <a:effectLst/>
              <a:latin typeface="Segoe UI" panose="020B0502040204020203" pitchFamily="34" charset="0"/>
              <a:cs typeface="Segoe UI" panose="020B0502040204020203" pitchFamily="34" charset="0"/>
            </a:endParaRPr>
          </a:p>
          <a:p>
            <a:pPr marL="540385" algn="just">
              <a:lnSpc>
                <a:spcPct val="150000"/>
              </a:lnSpc>
              <a:spcBef>
                <a:spcPts val="600"/>
              </a:spcBef>
            </a:pPr>
            <a:r>
              <a:rPr lang="vi-VN" sz="1600" dirty="0">
                <a:solidFill>
                  <a:srgbClr val="00B0F0"/>
                </a:solidFill>
                <a:effectLst/>
                <a:latin typeface="Segoe UI" panose="020B0502040204020203" pitchFamily="34" charset="0"/>
                <a:cs typeface="Segoe UI" panose="020B0502040204020203" pitchFamily="34" charset="0"/>
              </a:rPr>
              <a:t>Alter table </a:t>
            </a:r>
            <a:r>
              <a:rPr lang="vi-VN" sz="1600" dirty="0">
                <a:effectLst/>
                <a:latin typeface="Segoe UI" panose="020B0502040204020203" pitchFamily="34" charset="0"/>
                <a:cs typeface="Segoe UI" panose="020B0502040204020203" pitchFamily="34" charset="0"/>
              </a:rPr>
              <a:t>MONAN </a:t>
            </a:r>
            <a:r>
              <a:rPr lang="vi-VN" sz="1600" dirty="0">
                <a:solidFill>
                  <a:srgbClr val="00B0F0"/>
                </a:solidFill>
                <a:effectLst/>
                <a:latin typeface="Segoe UI" panose="020B0502040204020203" pitchFamily="34" charset="0"/>
                <a:cs typeface="Segoe UI" panose="020B0502040204020203" pitchFamily="34" charset="0"/>
              </a:rPr>
              <a:t>add</a:t>
            </a:r>
            <a:r>
              <a:rPr lang="vi-VN" sz="1600" dirty="0">
                <a:effectLst/>
                <a:latin typeface="Segoe UI" panose="020B0502040204020203" pitchFamily="34" charset="0"/>
                <a:cs typeface="Segoe UI" panose="020B0502040204020203" pitchFamily="34" charset="0"/>
              </a:rPr>
              <a:t> GHI_CHU varchar(100)</a:t>
            </a:r>
            <a:endParaRPr lang="vi-VN" sz="1600" dirty="0">
              <a:effectLst/>
              <a:latin typeface="Segoe UI" panose="020B0502040204020203" pitchFamily="34" charset="0"/>
              <a:cs typeface="Segoe UI" panose="020B0502040204020203" pitchFamily="34" charset="0"/>
            </a:endParaRPr>
          </a:p>
          <a:p>
            <a:pPr marL="457200" lvl="1" algn="just">
              <a:lnSpc>
                <a:spcPct val="150000"/>
              </a:lnSpc>
              <a:spcBef>
                <a:spcPts val="600"/>
              </a:spcBef>
            </a:pPr>
            <a:r>
              <a:rPr lang="en-US" sz="1800" b="1" dirty="0">
                <a:solidFill>
                  <a:srgbClr val="FF0000"/>
                </a:solidFill>
                <a:effectLst/>
                <a:latin typeface="Segoe UI" panose="020B0502040204020203" pitchFamily="34" charset="0"/>
                <a:cs typeface="Segoe UI" panose="020B0502040204020203" pitchFamily="34" charset="0"/>
              </a:rPr>
              <a:t>6. </a:t>
            </a:r>
            <a:r>
              <a:rPr lang="vi-VN" sz="1800" b="1" dirty="0">
                <a:solidFill>
                  <a:srgbClr val="FF0000"/>
                </a:solidFill>
                <a:effectLst/>
                <a:latin typeface="Segoe UI" panose="020B0502040204020203" pitchFamily="34" charset="0"/>
                <a:cs typeface="Segoe UI" panose="020B0502040204020203" pitchFamily="34" charset="0"/>
              </a:rPr>
              <a:t>Sửa kiểu dữ liệu tên loại món ăn thành varchar (30)</a:t>
            </a:r>
            <a:endParaRPr lang="vi-VN" sz="1800" b="1" dirty="0">
              <a:solidFill>
                <a:srgbClr val="FF0000"/>
              </a:solidFill>
              <a:effectLst/>
              <a:latin typeface="Segoe UI" panose="020B0502040204020203" pitchFamily="34" charset="0"/>
              <a:cs typeface="Segoe UI" panose="020B0502040204020203" pitchFamily="34" charset="0"/>
            </a:endParaRPr>
          </a:p>
          <a:p>
            <a:pPr marL="540385" algn="just">
              <a:lnSpc>
                <a:spcPct val="150000"/>
              </a:lnSpc>
              <a:spcBef>
                <a:spcPts val="600"/>
              </a:spcBef>
            </a:pPr>
            <a:r>
              <a:rPr lang="vi-VN" sz="1600" dirty="0">
                <a:solidFill>
                  <a:srgbClr val="00B0F0"/>
                </a:solidFill>
                <a:effectLst/>
                <a:latin typeface="Segoe UI" panose="020B0502040204020203" pitchFamily="34" charset="0"/>
                <a:cs typeface="Segoe UI" panose="020B0502040204020203" pitchFamily="34" charset="0"/>
              </a:rPr>
              <a:t> Alter table </a:t>
            </a:r>
            <a:r>
              <a:rPr lang="vi-VN" sz="1600" dirty="0">
                <a:effectLst/>
                <a:latin typeface="Segoe UI" panose="020B0502040204020203" pitchFamily="34" charset="0"/>
                <a:cs typeface="Segoe UI" panose="020B0502040204020203" pitchFamily="34" charset="0"/>
              </a:rPr>
              <a:t>LOAIMONAN </a:t>
            </a:r>
            <a:r>
              <a:rPr lang="vi-VN" sz="1600" dirty="0">
                <a:solidFill>
                  <a:srgbClr val="00B0F0"/>
                </a:solidFill>
                <a:effectLst/>
                <a:latin typeface="Segoe UI" panose="020B0502040204020203" pitchFamily="34" charset="0"/>
                <a:cs typeface="Segoe UI" panose="020B0502040204020203" pitchFamily="34" charset="0"/>
              </a:rPr>
              <a:t>alter column </a:t>
            </a:r>
            <a:r>
              <a:rPr lang="vi-VN" sz="1600" dirty="0">
                <a:effectLst/>
                <a:latin typeface="Segoe UI" panose="020B0502040204020203" pitchFamily="34" charset="0"/>
                <a:cs typeface="Segoe UI" panose="020B0502040204020203" pitchFamily="34" charset="0"/>
              </a:rPr>
              <a:t>TenLoai varchar(30)</a:t>
            </a:r>
            <a:endParaRPr lang="vi-VN" sz="1600" dirty="0">
              <a:effectLst/>
              <a:latin typeface="Segoe UI" panose="020B0502040204020203" pitchFamily="34" charset="0"/>
              <a:cs typeface="Segoe UI" panose="020B0502040204020203" pitchFamily="34" charset="0"/>
            </a:endParaRPr>
          </a:p>
          <a:p>
            <a:pPr marL="457200" lvl="1" algn="just">
              <a:lnSpc>
                <a:spcPct val="150000"/>
              </a:lnSpc>
              <a:spcBef>
                <a:spcPts val="600"/>
              </a:spcBef>
            </a:pPr>
            <a:r>
              <a:rPr lang="en-US" sz="1800" b="1" dirty="0">
                <a:solidFill>
                  <a:srgbClr val="FF0000"/>
                </a:solidFill>
                <a:effectLst/>
                <a:latin typeface="Segoe UI" panose="020B0502040204020203" pitchFamily="34" charset="0"/>
                <a:cs typeface="Segoe UI" panose="020B0502040204020203" pitchFamily="34" charset="0"/>
              </a:rPr>
              <a:t>7. </a:t>
            </a:r>
            <a:r>
              <a:rPr lang="vi-VN" sz="1800" b="1" dirty="0">
                <a:solidFill>
                  <a:srgbClr val="FF0000"/>
                </a:solidFill>
                <a:effectLst/>
                <a:latin typeface="Segoe UI" panose="020B0502040204020203" pitchFamily="34" charset="0"/>
                <a:cs typeface="Segoe UI" panose="020B0502040204020203" pitchFamily="34" charset="0"/>
              </a:rPr>
              <a:t>Giảm 5% lương đối với những món ăn có lượng calori lớn hơn 50 và protein lớn hơn 30.</a:t>
            </a:r>
            <a:endParaRPr lang="vi-VN" sz="1800" b="1" dirty="0">
              <a:solidFill>
                <a:srgbClr val="FF0000"/>
              </a:solidFill>
              <a:effectLst/>
              <a:latin typeface="Segoe UI" panose="020B0502040204020203" pitchFamily="34" charset="0"/>
              <a:cs typeface="Segoe UI" panose="020B0502040204020203" pitchFamily="34" charset="0"/>
            </a:endParaRPr>
          </a:p>
          <a:p>
            <a:pPr marL="540385">
              <a:lnSpc>
                <a:spcPct val="150000"/>
              </a:lnSpc>
              <a:spcBef>
                <a:spcPts val="600"/>
              </a:spcBef>
            </a:pPr>
            <a:r>
              <a:rPr lang="en-US" sz="1600" dirty="0">
                <a:solidFill>
                  <a:srgbClr val="00B0F0"/>
                </a:solidFill>
                <a:latin typeface="Segoe UI" panose="020B0502040204020203" pitchFamily="34" charset="0"/>
                <a:cs typeface="Segoe UI" panose="020B0502040204020203" pitchFamily="34" charset="0"/>
              </a:rPr>
              <a:t>U</a:t>
            </a:r>
            <a:r>
              <a:rPr lang="vi-VN" sz="1600" dirty="0">
                <a:solidFill>
                  <a:srgbClr val="00B0F0"/>
                </a:solidFill>
                <a:effectLst/>
                <a:latin typeface="Segoe UI" panose="020B0502040204020203" pitchFamily="34" charset="0"/>
                <a:cs typeface="Segoe UI" panose="020B0502040204020203" pitchFamily="34" charset="0"/>
              </a:rPr>
              <a:t>pdate </a:t>
            </a:r>
            <a:r>
              <a:rPr lang="vi-VN" sz="1600" dirty="0">
                <a:effectLst/>
                <a:latin typeface="Segoe UI" panose="020B0502040204020203" pitchFamily="34" charset="0"/>
                <a:cs typeface="Segoe UI" panose="020B0502040204020203" pitchFamily="34" charset="0"/>
              </a:rPr>
              <a:t>NGLIEU </a:t>
            </a:r>
            <a:r>
              <a:rPr lang="vi-VN" sz="1600" dirty="0">
                <a:solidFill>
                  <a:srgbClr val="00B0F0"/>
                </a:solidFill>
                <a:effectLst/>
                <a:latin typeface="Segoe UI" panose="020B0502040204020203" pitchFamily="34" charset="0"/>
                <a:cs typeface="Segoe UI" panose="020B0502040204020203" pitchFamily="34" charset="0"/>
              </a:rPr>
              <a:t>set</a:t>
            </a:r>
            <a:r>
              <a:rPr lang="vi-VN" sz="1600" dirty="0">
                <a:effectLst/>
                <a:latin typeface="Segoe UI" panose="020B0502040204020203" pitchFamily="34" charset="0"/>
                <a:cs typeface="Segoe UI" panose="020B0502040204020203" pitchFamily="34" charset="0"/>
              </a:rPr>
              <a:t> CaloriNL = CaloriNL*0.95 </a:t>
            </a:r>
            <a:r>
              <a:rPr lang="vi-VN" sz="1600" dirty="0">
                <a:solidFill>
                  <a:srgbClr val="00B0F0"/>
                </a:solidFill>
                <a:effectLst/>
                <a:latin typeface="Segoe UI" panose="020B0502040204020203" pitchFamily="34" charset="0"/>
                <a:cs typeface="Segoe UI" panose="020B0502040204020203" pitchFamily="34" charset="0"/>
              </a:rPr>
              <a:t>and</a:t>
            </a:r>
            <a:r>
              <a:rPr lang="vi-VN" sz="1600" dirty="0">
                <a:effectLst/>
                <a:latin typeface="Segoe UI" panose="020B0502040204020203" pitchFamily="34" charset="0"/>
                <a:cs typeface="Segoe UI" panose="020B0502040204020203" pitchFamily="34" charset="0"/>
              </a:rPr>
              <a:t> ProteinNL = ProteinNL*0.95 </a:t>
            </a:r>
            <a:r>
              <a:rPr lang="vi-VN" sz="1600" dirty="0">
                <a:solidFill>
                  <a:srgbClr val="00B0F0"/>
                </a:solidFill>
                <a:effectLst/>
                <a:latin typeface="Segoe UI" panose="020B0502040204020203" pitchFamily="34" charset="0"/>
                <a:cs typeface="Segoe UI" panose="020B0502040204020203" pitchFamily="34" charset="0"/>
              </a:rPr>
              <a:t>where</a:t>
            </a:r>
            <a:r>
              <a:rPr lang="vi-VN" sz="1600" dirty="0">
                <a:effectLst/>
                <a:latin typeface="Segoe UI" panose="020B0502040204020203" pitchFamily="34" charset="0"/>
                <a:cs typeface="Segoe UI" panose="020B0502040204020203" pitchFamily="34" charset="0"/>
              </a:rPr>
              <a:t> CaloriNL &gt; 50 </a:t>
            </a:r>
            <a:r>
              <a:rPr lang="vi-VN" sz="1600" dirty="0">
                <a:solidFill>
                  <a:srgbClr val="00B0F0"/>
                </a:solidFill>
                <a:effectLst/>
                <a:latin typeface="Segoe UI" panose="020B0502040204020203" pitchFamily="34" charset="0"/>
                <a:cs typeface="Segoe UI" panose="020B0502040204020203" pitchFamily="34" charset="0"/>
              </a:rPr>
              <a:t>and</a:t>
            </a:r>
            <a:r>
              <a:rPr lang="vi-VN" sz="1600" dirty="0">
                <a:effectLst/>
                <a:latin typeface="Segoe UI" panose="020B0502040204020203" pitchFamily="34" charset="0"/>
                <a:cs typeface="Segoe UI" panose="020B0502040204020203" pitchFamily="34" charset="0"/>
              </a:rPr>
              <a:t> ProteinNL &gt; 30</a:t>
            </a:r>
            <a:endParaRPr lang="vi-VN" sz="1600" dirty="0">
              <a:effectLst/>
              <a:latin typeface="Segoe UI" panose="020B0502040204020203" pitchFamily="34" charset="0"/>
              <a:cs typeface="Segoe UI" panose="020B0502040204020203" pitchFamily="34" charset="0"/>
            </a:endParaRPr>
          </a:p>
        </p:txBody>
      </p:sp>
      <p:sp>
        <p:nvSpPr>
          <p:cNvPr id="7" name="Google Shape;122;p3"/>
          <p:cNvSpPr txBox="1"/>
          <p:nvPr/>
        </p:nvSpPr>
        <p:spPr>
          <a:xfrm>
            <a:off x="635479" y="330621"/>
            <a:ext cx="10921042" cy="825319"/>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panose="020F0502020204030204"/>
              <a:buNone/>
              <a:defRPr sz="6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l">
              <a:buClr>
                <a:srgbClr val="01238F"/>
              </a:buClr>
              <a:buSzPts val="4000"/>
              <a:buFont typeface="Quattrocento Sans" panose="020B0502050000020003"/>
              <a:buNone/>
            </a:pPr>
            <a:r>
              <a:rPr lang="en-US" sz="4000" b="1" dirty="0" err="1">
                <a:solidFill>
                  <a:srgbClr val="01238F"/>
                </a:solidFill>
                <a:latin typeface="Segoe UI" panose="020B0502040204020203" pitchFamily="34" charset="0"/>
                <a:cs typeface="Segoe UI" panose="020B0502040204020203" pitchFamily="34" charset="0"/>
                <a:sym typeface="Quattrocento Sans" panose="020B0502050000020003"/>
              </a:rPr>
              <a:t>Viết</a:t>
            </a:r>
            <a:r>
              <a:rPr lang="en-US" sz="4000" b="1" dirty="0">
                <a:solidFill>
                  <a:srgbClr val="01238F"/>
                </a:solidFill>
                <a:latin typeface="Segoe UI" panose="020B0502040204020203" pitchFamily="34" charset="0"/>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cs typeface="Segoe UI" panose="020B0502040204020203" pitchFamily="34" charset="0"/>
                <a:sym typeface="Quattrocento Sans" panose="020B0502050000020003"/>
              </a:rPr>
              <a:t>các</a:t>
            </a:r>
            <a:r>
              <a:rPr lang="en-US" sz="4000" b="1" dirty="0">
                <a:solidFill>
                  <a:srgbClr val="01238F"/>
                </a:solidFill>
                <a:latin typeface="Segoe UI" panose="020B0502040204020203" pitchFamily="34" charset="0"/>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cs typeface="Segoe UI" panose="020B0502040204020203" pitchFamily="34" charset="0"/>
                <a:sym typeface="Quattrocento Sans" panose="020B0502050000020003"/>
              </a:rPr>
              <a:t>câu</a:t>
            </a:r>
            <a:r>
              <a:rPr lang="en-US" sz="4000" b="1" dirty="0">
                <a:solidFill>
                  <a:srgbClr val="01238F"/>
                </a:solidFill>
                <a:latin typeface="Segoe UI" panose="020B0502040204020203" pitchFamily="34" charset="0"/>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cs typeface="Segoe UI" panose="020B0502040204020203" pitchFamily="34" charset="0"/>
                <a:sym typeface="Quattrocento Sans" panose="020B0502050000020003"/>
              </a:rPr>
              <a:t>lệnh</a:t>
            </a:r>
            <a:r>
              <a:rPr lang="en-US" sz="4000" b="1" dirty="0">
                <a:solidFill>
                  <a:srgbClr val="01238F"/>
                </a:solidFill>
                <a:latin typeface="Segoe UI" panose="020B0502040204020203" pitchFamily="34" charset="0"/>
                <a:cs typeface="Segoe UI" panose="020B0502040204020203" pitchFamily="34" charset="0"/>
                <a:sym typeface="Quattrocento Sans" panose="020B0502050000020003"/>
              </a:rPr>
              <a:t> DDL </a:t>
            </a:r>
            <a:r>
              <a:rPr lang="en-US" sz="4000" b="1" dirty="0" err="1">
                <a:solidFill>
                  <a:srgbClr val="01238F"/>
                </a:solidFill>
                <a:latin typeface="Segoe UI" panose="020B0502040204020203" pitchFamily="34" charset="0"/>
                <a:cs typeface="Segoe UI" panose="020B0502040204020203" pitchFamily="34" charset="0"/>
                <a:sym typeface="Quattrocento Sans" panose="020B0502050000020003"/>
              </a:rPr>
              <a:t>và</a:t>
            </a:r>
            <a:r>
              <a:rPr lang="en-US" sz="4000" b="1" dirty="0">
                <a:solidFill>
                  <a:srgbClr val="01238F"/>
                </a:solidFill>
                <a:latin typeface="Segoe UI" panose="020B0502040204020203" pitchFamily="34" charset="0"/>
                <a:cs typeface="Segoe UI" panose="020B0502040204020203" pitchFamily="34" charset="0"/>
                <a:sym typeface="Quattrocento Sans" panose="020B0502050000020003"/>
              </a:rPr>
              <a:t> DML</a:t>
            </a:r>
            <a:endParaRPr lang="en-US" dirty="0">
              <a:latin typeface="Segoe UI" panose="020B0502040204020203" pitchFamily="34" charset="0"/>
              <a:cs typeface="Segoe UI" panose="020B0502040204020203" pitchFamily="34" charset="0"/>
            </a:endParaRPr>
          </a:p>
        </p:txBody>
      </p:sp>
      <p:sp>
        <p:nvSpPr>
          <p:cNvPr id="8" name="Google Shape;125;p3"/>
          <p:cNvSpPr txBox="1"/>
          <p:nvPr/>
        </p:nvSpPr>
        <p:spPr>
          <a:xfrm>
            <a:off x="635479" y="1155940"/>
            <a:ext cx="8901811" cy="2062063"/>
          </a:xfrm>
          <a:prstGeom prst="rect">
            <a:avLst/>
          </a:prstGeom>
          <a:noFill/>
          <a:ln w="19050">
            <a:solidFill>
              <a:srgbClr val="00B0F0"/>
            </a:solidFill>
          </a:ln>
        </p:spPr>
        <p:txBody>
          <a:bodyPr spcFirstLastPara="1" wrap="square" lIns="91425" tIns="45700" rIns="91425" bIns="45700" anchor="t" anchorCtr="0">
            <a:spAutoFit/>
          </a:bodyPr>
          <a:lstStyle/>
          <a:p>
            <a:pPr algn="just"/>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BÀI TẬP 1:</a:t>
            </a:r>
            <a:r>
              <a:rPr lang="en-US" sz="2000" dirty="0">
                <a:latin typeface="Segoe UI" panose="020B0502040204020203" pitchFamily="34" charset="0"/>
                <a:cs typeface="Segoe UI" panose="020B0502040204020203" pitchFamily="34" charset="0"/>
              </a:rPr>
              <a:t> </a:t>
            </a:r>
            <a:r>
              <a:rPr lang="vi-VN"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Cho lược đồ cơ sở dữ liệu quan hệ “Quản lý món ăn” như sau:</a:t>
            </a:r>
            <a:r>
              <a:rPr lang="vi-VN" sz="16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endParaRPr lang="vi-VN" sz="16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a:p>
            <a:pPr algn="just">
              <a:lnSpc>
                <a:spcPct val="150000"/>
              </a:lnSpc>
            </a:pPr>
            <a:r>
              <a:rPr lang="vi-VN" sz="1800" b="1" dirty="0">
                <a:latin typeface="Segoe UI" panose="020B0502040204020203" pitchFamily="34" charset="0"/>
                <a:cs typeface="Segoe UI" panose="020B0502040204020203" pitchFamily="34" charset="0"/>
              </a:rPr>
              <a:t>NGLIEU(</a:t>
            </a:r>
            <a:r>
              <a:rPr lang="vi-VN" sz="1800" b="1" u="sng" dirty="0">
                <a:latin typeface="Segoe UI" panose="020B0502040204020203" pitchFamily="34" charset="0"/>
                <a:cs typeface="Segoe UI" panose="020B0502040204020203" pitchFamily="34" charset="0"/>
              </a:rPr>
              <a:t>MaNL</a:t>
            </a:r>
            <a:r>
              <a:rPr lang="vi-VN" sz="1800" b="1" dirty="0">
                <a:latin typeface="Segoe UI" panose="020B0502040204020203" pitchFamily="34" charset="0"/>
                <a:cs typeface="Segoe UI" panose="020B0502040204020203" pitchFamily="34" charset="0"/>
              </a:rPr>
              <a:t>, TenNL, CaloriNL, ProteinNL) </a:t>
            </a:r>
            <a:endParaRPr lang="en-US" sz="1800" b="1" dirty="0">
              <a:latin typeface="Segoe UI" panose="020B0502040204020203" pitchFamily="34" charset="0"/>
              <a:cs typeface="Segoe UI" panose="020B0502040204020203" pitchFamily="34" charset="0"/>
            </a:endParaRPr>
          </a:p>
          <a:p>
            <a:pPr algn="just">
              <a:lnSpc>
                <a:spcPct val="150000"/>
              </a:lnSpc>
            </a:pPr>
            <a:r>
              <a:rPr lang="vi-VN" sz="1800" b="1" dirty="0">
                <a:latin typeface="Segoe UI" panose="020B0502040204020203" pitchFamily="34" charset="0"/>
                <a:cs typeface="Segoe UI" panose="020B0502040204020203" pitchFamily="34" charset="0"/>
              </a:rPr>
              <a:t>MONAN(</a:t>
            </a:r>
            <a:r>
              <a:rPr lang="vi-VN" sz="1800" b="1" u="sng" dirty="0">
                <a:latin typeface="Segoe UI" panose="020B0502040204020203" pitchFamily="34" charset="0"/>
                <a:cs typeface="Segoe UI" panose="020B0502040204020203" pitchFamily="34" charset="0"/>
              </a:rPr>
              <a:t>MaMA</a:t>
            </a:r>
            <a:r>
              <a:rPr lang="vi-VN" sz="1800" b="1" dirty="0">
                <a:latin typeface="Segoe UI" panose="020B0502040204020203" pitchFamily="34" charset="0"/>
                <a:cs typeface="Segoe UI" panose="020B0502040204020203" pitchFamily="34" charset="0"/>
              </a:rPr>
              <a:t>, TenMA, MaLoai, Gia, CaloriMA, ProteinMA) </a:t>
            </a:r>
            <a:endParaRPr lang="en-US" sz="1800" dirty="0">
              <a:latin typeface="Segoe UI" panose="020B0502040204020203" pitchFamily="34" charset="0"/>
              <a:cs typeface="Segoe UI" panose="020B0502040204020203" pitchFamily="34" charset="0"/>
            </a:endParaRPr>
          </a:p>
          <a:p>
            <a:pPr algn="just">
              <a:lnSpc>
                <a:spcPct val="150000"/>
              </a:lnSpc>
            </a:pPr>
            <a:r>
              <a:rPr lang="vi-VN" sz="1800" b="1" dirty="0">
                <a:latin typeface="Segoe UI" panose="020B0502040204020203" pitchFamily="34" charset="0"/>
                <a:cs typeface="Segoe UI" panose="020B0502040204020203" pitchFamily="34" charset="0"/>
              </a:rPr>
              <a:t>LOAIMONAN(</a:t>
            </a:r>
            <a:r>
              <a:rPr lang="vi-VN" sz="1800" b="1" u="sng" dirty="0">
                <a:latin typeface="Segoe UI" panose="020B0502040204020203" pitchFamily="34" charset="0"/>
                <a:cs typeface="Segoe UI" panose="020B0502040204020203" pitchFamily="34" charset="0"/>
              </a:rPr>
              <a:t>MaLoai</a:t>
            </a:r>
            <a:r>
              <a:rPr lang="vi-VN" sz="1800" b="1" dirty="0">
                <a:latin typeface="Segoe UI" panose="020B0502040204020203" pitchFamily="34" charset="0"/>
                <a:cs typeface="Segoe UI" panose="020B0502040204020203" pitchFamily="34" charset="0"/>
              </a:rPr>
              <a:t>, TenLoai)</a:t>
            </a:r>
            <a:endParaRPr lang="en-US" sz="1800" b="1" dirty="0">
              <a:latin typeface="Segoe UI" panose="020B0502040204020203" pitchFamily="34" charset="0"/>
              <a:cs typeface="Segoe UI" panose="020B0502040204020203" pitchFamily="34" charset="0"/>
            </a:endParaRPr>
          </a:p>
          <a:p>
            <a:pPr algn="just">
              <a:lnSpc>
                <a:spcPct val="150000"/>
              </a:lnSpc>
            </a:pPr>
            <a:r>
              <a:rPr lang="vi-VN" sz="1800" b="1" dirty="0">
                <a:latin typeface="Segoe UI" panose="020B0502040204020203" pitchFamily="34" charset="0"/>
                <a:cs typeface="Segoe UI" panose="020B0502040204020203" pitchFamily="34" charset="0"/>
              </a:rPr>
              <a:t>TPMONAN(</a:t>
            </a:r>
            <a:r>
              <a:rPr lang="vi-VN" sz="1800" b="1" u="sng" dirty="0">
                <a:latin typeface="Segoe UI" panose="020B0502040204020203" pitchFamily="34" charset="0"/>
                <a:cs typeface="Segoe UI" panose="020B0502040204020203" pitchFamily="34" charset="0"/>
              </a:rPr>
              <a:t>MaMA, MaNL</a:t>
            </a:r>
            <a:r>
              <a:rPr lang="vi-VN" sz="1800" b="1" dirty="0">
                <a:latin typeface="Segoe UI" panose="020B0502040204020203" pitchFamily="34" charset="0"/>
                <a:cs typeface="Segoe UI" panose="020B0502040204020203" pitchFamily="34" charset="0"/>
              </a:rPr>
              <a:t>, TLuong) </a:t>
            </a:r>
            <a:endParaRPr lang="en-US" sz="1800" b="1" dirty="0">
              <a:latin typeface="Segoe UI" panose="020B0502040204020203" pitchFamily="34" charset="0"/>
              <a:cs typeface="Segoe UI" panose="020B0502040204020203" pitchFamily="34" charset="0"/>
            </a:endParaRPr>
          </a:p>
        </p:txBody>
      </p:sp>
      <p:sp>
        <p:nvSpPr>
          <p:cNvPr id="10" name="Google Shape;123;p3"/>
          <p:cNvSpPr txBox="1">
            <a:spLocks noGrp="1"/>
          </p:cNvSpPr>
          <p:nvPr>
            <p:ph type="sldNum" idx="12"/>
          </p:nvPr>
        </p:nvSpPr>
        <p:spPr>
          <a:xfrm>
            <a:off x="4724400" y="6527379"/>
            <a:ext cx="2743200" cy="330621"/>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vi-VN" sz="1600" b="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fld>
            <a:endParaRPr sz="16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anim calcmode="lin" valueType="num">
                                      <p:cBhvr>
                                        <p:cTn id="8"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9" dur="5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2" end="2"/>
                                            </p:txEl>
                                          </p:spTgt>
                                        </p:tgtEl>
                                        <p:attrNameLst>
                                          <p:attrName>style.visibility</p:attrName>
                                        </p:attrNameLst>
                                      </p:cBhvr>
                                      <p:to>
                                        <p:strVal val="visible"/>
                                      </p:to>
                                    </p:set>
                                    <p:animEffect transition="in" filter="fade">
                                      <p:cBhvr>
                                        <p:cTn id="14" dur="500"/>
                                        <p:tgtEl>
                                          <p:spTgt spid="6">
                                            <p:txEl>
                                              <p:pRg st="2" end="2"/>
                                            </p:txEl>
                                          </p:spTgt>
                                        </p:tgtEl>
                                      </p:cBhvr>
                                    </p:animEffect>
                                    <p:anim calcmode="lin" valueType="num">
                                      <p:cBhvr>
                                        <p:cTn id="15"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16" dur="5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animEffect transition="in" filter="fade">
                                      <p:cBhvr>
                                        <p:cTn id="21" dur="500"/>
                                        <p:tgtEl>
                                          <p:spTgt spid="6">
                                            <p:txEl>
                                              <p:pRg st="3" end="3"/>
                                            </p:txEl>
                                          </p:spTgt>
                                        </p:tgtEl>
                                      </p:cBhvr>
                                    </p:animEffect>
                                    <p:anim calcmode="lin" valueType="num">
                                      <p:cBhvr>
                                        <p:cTn id="22"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3" dur="5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xEl>
                                              <p:pRg st="4" end="4"/>
                                            </p:txEl>
                                          </p:spTgt>
                                        </p:tgtEl>
                                        <p:attrNameLst>
                                          <p:attrName>style.visibility</p:attrName>
                                        </p:attrNameLst>
                                      </p:cBhvr>
                                      <p:to>
                                        <p:strVal val="visible"/>
                                      </p:to>
                                    </p:set>
                                    <p:animEffect transition="in" filter="fade">
                                      <p:cBhvr>
                                        <p:cTn id="28" dur="500"/>
                                        <p:tgtEl>
                                          <p:spTgt spid="6">
                                            <p:txEl>
                                              <p:pRg st="4" end="4"/>
                                            </p:txEl>
                                          </p:spTgt>
                                        </p:tgtEl>
                                      </p:cBhvr>
                                    </p:animEffect>
                                    <p:anim calcmode="lin" valueType="num">
                                      <p:cBhvr>
                                        <p:cTn id="29"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0" dur="5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6">
                                            <p:txEl>
                                              <p:pRg st="5" end="5"/>
                                            </p:txEl>
                                          </p:spTgt>
                                        </p:tgtEl>
                                        <p:attrNameLst>
                                          <p:attrName>style.visibility</p:attrName>
                                        </p:attrNameLst>
                                      </p:cBhvr>
                                      <p:to>
                                        <p:strVal val="visible"/>
                                      </p:to>
                                    </p:set>
                                    <p:animEffect transition="in" filter="fade">
                                      <p:cBhvr>
                                        <p:cTn id="35" dur="500"/>
                                        <p:tgtEl>
                                          <p:spTgt spid="6">
                                            <p:txEl>
                                              <p:pRg st="5" end="5"/>
                                            </p:txEl>
                                          </p:spTgt>
                                        </p:tgtEl>
                                      </p:cBhvr>
                                    </p:animEffect>
                                    <p:anim calcmode="lin" valueType="num">
                                      <p:cBhvr>
                                        <p:cTn id="36"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37" dur="5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3"/>
          <p:cNvSpPr txBox="1">
            <a:spLocks noGrp="1"/>
          </p:cNvSpPr>
          <p:nvPr>
            <p:ph type="title"/>
          </p:nvPr>
        </p:nvSpPr>
        <p:spPr>
          <a:xfrm>
            <a:off x="635479" y="330621"/>
            <a:ext cx="10921042" cy="82531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1238F"/>
              </a:buClr>
              <a:buSzPts val="4000"/>
              <a:buFont typeface="Quattrocento Sans" panose="020B0502050000020003"/>
              <a:buNone/>
            </a:pP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Vẽ</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ERD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đơn</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giản</a:t>
            </a:r>
            <a:endParaRPr dirty="0">
              <a:latin typeface="Segoe UI" panose="020B0502040204020203" pitchFamily="34" charset="0"/>
              <a:cs typeface="Segoe UI" panose="020B0502040204020203" pitchFamily="34" charset="0"/>
            </a:endParaRPr>
          </a:p>
        </p:txBody>
      </p:sp>
      <p:sp>
        <p:nvSpPr>
          <p:cNvPr id="123" name="Google Shape;123;p3"/>
          <p:cNvSpPr txBox="1">
            <a:spLocks noGrp="1"/>
          </p:cNvSpPr>
          <p:nvPr>
            <p:ph type="sldNum" idx="12"/>
          </p:nvPr>
        </p:nvSpPr>
        <p:spPr>
          <a:xfrm>
            <a:off x="4724400" y="6527379"/>
            <a:ext cx="2743200" cy="330621"/>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vi-VN" sz="1600" b="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fld>
            <a:endParaRPr sz="16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endParaRPr>
          </a:p>
        </p:txBody>
      </p:sp>
      <p:pic>
        <p:nvPicPr>
          <p:cNvPr id="124" name="Google Shape;124;p3"/>
          <p:cNvPicPr preferRelativeResize="0"/>
          <p:nvPr/>
        </p:nvPicPr>
        <p:blipFill rotWithShape="1">
          <a:blip r:embed="rId1"/>
          <a:srcRect/>
          <a:stretch>
            <a:fillRect/>
          </a:stretch>
        </p:blipFill>
        <p:spPr>
          <a:xfrm>
            <a:off x="9911750" y="4651893"/>
            <a:ext cx="1900257" cy="1869558"/>
          </a:xfrm>
          <a:prstGeom prst="rect">
            <a:avLst/>
          </a:prstGeom>
          <a:noFill/>
          <a:ln>
            <a:noFill/>
          </a:ln>
        </p:spPr>
      </p:pic>
      <p:pic>
        <p:nvPicPr>
          <p:cNvPr id="2" name="Hình ảnh 4"/>
          <p:cNvPicPr>
            <a:picLocks noChangeAspect="1"/>
          </p:cNvPicPr>
          <p:nvPr/>
        </p:nvPicPr>
        <p:blipFill>
          <a:blip r:embed="rId2"/>
          <a:stretch>
            <a:fillRect/>
          </a:stretch>
        </p:blipFill>
        <p:spPr>
          <a:xfrm>
            <a:off x="742333" y="1106780"/>
            <a:ext cx="8464396" cy="5276882"/>
          </a:xfrm>
          <a:prstGeom prst="rect">
            <a:avLst/>
          </a:prstGeom>
          <a:ln w="19050">
            <a:solidFill>
              <a:srgbClr val="00B0F0"/>
            </a:solid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3" name="Google Shape;123;p3"/>
          <p:cNvSpPr txBox="1">
            <a:spLocks noGrp="1"/>
          </p:cNvSpPr>
          <p:nvPr>
            <p:ph type="sldNum" idx="12"/>
          </p:nvPr>
        </p:nvSpPr>
        <p:spPr>
          <a:xfrm>
            <a:off x="4724400" y="6527379"/>
            <a:ext cx="2743200" cy="330621"/>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vi-VN" sz="1600" b="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fld>
            <a:endParaRPr sz="16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endParaRPr>
          </a:p>
        </p:txBody>
      </p:sp>
      <p:pic>
        <p:nvPicPr>
          <p:cNvPr id="124" name="Google Shape;124;p3"/>
          <p:cNvPicPr preferRelativeResize="0"/>
          <p:nvPr/>
        </p:nvPicPr>
        <p:blipFill rotWithShape="1">
          <a:blip r:embed="rId1"/>
          <a:srcRect/>
          <a:stretch>
            <a:fillRect/>
          </a:stretch>
        </p:blipFill>
        <p:spPr>
          <a:xfrm>
            <a:off x="9911750" y="4651893"/>
            <a:ext cx="1900257" cy="1869558"/>
          </a:xfrm>
          <a:prstGeom prst="rect">
            <a:avLst/>
          </a:prstGeom>
          <a:noFill/>
          <a:ln>
            <a:noFill/>
          </a:ln>
        </p:spPr>
      </p:pic>
      <p:sp>
        <p:nvSpPr>
          <p:cNvPr id="3" name="Hộp Văn bản 2"/>
          <p:cNvSpPr txBox="1"/>
          <p:nvPr/>
        </p:nvSpPr>
        <p:spPr>
          <a:xfrm>
            <a:off x="635479" y="1029353"/>
            <a:ext cx="10787865" cy="5339923"/>
          </a:xfrm>
          <a:prstGeom prst="rect">
            <a:avLst/>
          </a:prstGeom>
          <a:noFill/>
        </p:spPr>
        <p:txBody>
          <a:bodyPr wrap="square">
            <a:spAutoFit/>
          </a:bodyPr>
          <a:lstStyle/>
          <a:p>
            <a:pPr algn="just">
              <a:spcAft>
                <a:spcPts val="600"/>
              </a:spcAft>
            </a:pPr>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BÀI TẬP 2: Cho c</a:t>
            </a:r>
            <a:r>
              <a:rPr lang="vi-VN"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ơ sở dữ liệu </a:t>
            </a:r>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“Q</a:t>
            </a:r>
            <a:r>
              <a:rPr lang="vi-VN"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uản lý bán hang</a:t>
            </a:r>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a:t>
            </a:r>
            <a:r>
              <a:rPr lang="vi-VN"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gồm có các quan hệ sau: </a:t>
            </a:r>
            <a:endParaRPr lang="vi-VN"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a:p>
            <a:pPr algn="just"/>
            <a:r>
              <a:rPr lang="vi-VN" sz="1800" b="1" dirty="0">
                <a:latin typeface="Segoe UI" panose="020B0502040204020203" pitchFamily="34" charset="0"/>
                <a:cs typeface="Segoe UI" panose="020B0502040204020203" pitchFamily="34" charset="0"/>
              </a:rPr>
              <a:t>KHACHHANG (</a:t>
            </a:r>
            <a:r>
              <a:rPr lang="vi-VN" sz="1800" b="1" u="sng" dirty="0">
                <a:latin typeface="Segoe UI" panose="020B0502040204020203" pitchFamily="34" charset="0"/>
                <a:cs typeface="Segoe UI" panose="020B0502040204020203" pitchFamily="34" charset="0"/>
              </a:rPr>
              <a:t>MAKH</a:t>
            </a:r>
            <a:r>
              <a:rPr lang="vi-VN" sz="1800" b="1" dirty="0">
                <a:latin typeface="Segoe UI" panose="020B0502040204020203" pitchFamily="34" charset="0"/>
                <a:cs typeface="Segoe UI" panose="020B0502040204020203" pitchFamily="34" charset="0"/>
              </a:rPr>
              <a:t>, HOTEN, DCHI, SODT, NGSINH, DOANHSO, NGDK)</a:t>
            </a:r>
            <a:r>
              <a:rPr lang="vi-VN" sz="1800" dirty="0">
                <a:latin typeface="Segoe UI" panose="020B0502040204020203" pitchFamily="34" charset="0"/>
                <a:cs typeface="Segoe UI" panose="020B0502040204020203" pitchFamily="34" charset="0"/>
              </a:rPr>
              <a:t> </a:t>
            </a:r>
            <a:endParaRPr lang="vi-VN" sz="1800" dirty="0">
              <a:latin typeface="Segoe UI" panose="020B0502040204020203" pitchFamily="34" charset="0"/>
              <a:cs typeface="Segoe UI" panose="020B0502040204020203" pitchFamily="34" charset="0"/>
            </a:endParaRPr>
          </a:p>
          <a:p>
            <a:pPr algn="just">
              <a:spcAft>
                <a:spcPts val="600"/>
              </a:spcAft>
            </a:pPr>
            <a:r>
              <a:rPr lang="vi-VN" sz="1800" b="1" dirty="0">
                <a:latin typeface="Segoe UI" panose="020B0502040204020203" pitchFamily="34" charset="0"/>
                <a:cs typeface="Segoe UI" panose="020B0502040204020203" pitchFamily="34" charset="0"/>
              </a:rPr>
              <a:t>Tân từ: </a:t>
            </a:r>
            <a:r>
              <a:rPr lang="vi-VN" sz="1800" dirty="0">
                <a:latin typeface="Segoe UI" panose="020B0502040204020203" pitchFamily="34" charset="0"/>
                <a:cs typeface="Segoe UI" panose="020B0502040204020203" pitchFamily="34" charset="0"/>
              </a:rPr>
              <a:t>Quan hệ khách hàng sẽ lưu trữ thông tin của khách hàng thành viên gồm có các thuộc tính: mã khách hàng, họ tên, địa chỉ, số điện thoại, ngày sinh, ngày đăng ký và doanh số (tổng trị giá các hóa đơn của khách hàng thành viên này). </a:t>
            </a:r>
            <a:endParaRPr lang="vi-VN" sz="1800" dirty="0">
              <a:latin typeface="Segoe UI" panose="020B0502040204020203" pitchFamily="34" charset="0"/>
              <a:cs typeface="Segoe UI" panose="020B0502040204020203" pitchFamily="34" charset="0"/>
            </a:endParaRPr>
          </a:p>
          <a:p>
            <a:pPr algn="just"/>
            <a:r>
              <a:rPr lang="vi-VN" sz="1800" b="1" dirty="0">
                <a:latin typeface="Segoe UI" panose="020B0502040204020203" pitchFamily="34" charset="0"/>
                <a:cs typeface="Segoe UI" panose="020B0502040204020203" pitchFamily="34" charset="0"/>
              </a:rPr>
              <a:t>NHANVIEN (</a:t>
            </a:r>
            <a:r>
              <a:rPr lang="vi-VN" sz="1800" b="1" u="sng" dirty="0">
                <a:latin typeface="Segoe UI" panose="020B0502040204020203" pitchFamily="34" charset="0"/>
                <a:cs typeface="Segoe UI" panose="020B0502040204020203" pitchFamily="34" charset="0"/>
              </a:rPr>
              <a:t>MANV</a:t>
            </a:r>
            <a:r>
              <a:rPr lang="vi-VN" sz="1800" b="1" dirty="0">
                <a:latin typeface="Segoe UI" panose="020B0502040204020203" pitchFamily="34" charset="0"/>
                <a:cs typeface="Segoe UI" panose="020B0502040204020203" pitchFamily="34" charset="0"/>
              </a:rPr>
              <a:t>,HOTEN, NGVL, SODT) </a:t>
            </a:r>
            <a:endParaRPr lang="vi-VN" sz="1800" b="1" dirty="0">
              <a:latin typeface="Segoe UI" panose="020B0502040204020203" pitchFamily="34" charset="0"/>
              <a:cs typeface="Segoe UI" panose="020B0502040204020203" pitchFamily="34" charset="0"/>
            </a:endParaRPr>
          </a:p>
          <a:p>
            <a:pPr algn="just">
              <a:spcAft>
                <a:spcPts val="600"/>
              </a:spcAft>
            </a:pPr>
            <a:r>
              <a:rPr lang="vi-VN" sz="1800" b="1" dirty="0">
                <a:latin typeface="Segoe UI" panose="020B0502040204020203" pitchFamily="34" charset="0"/>
                <a:cs typeface="Segoe UI" panose="020B0502040204020203" pitchFamily="34" charset="0"/>
              </a:rPr>
              <a:t>Tân từ:</a:t>
            </a:r>
            <a:r>
              <a:rPr lang="vi-VN" sz="1800" dirty="0">
                <a:latin typeface="Segoe UI" panose="020B0502040204020203" pitchFamily="34" charset="0"/>
                <a:cs typeface="Segoe UI" panose="020B0502040204020203" pitchFamily="34" charset="0"/>
              </a:rPr>
              <a:t> Mỗi nhân viên bán hàng cần ghi nhận họ tên, ngày vào làm, điện thọai liên lạc, mỗi nhân viên phân biệt với nhau bằng mã nhân viên. </a:t>
            </a:r>
            <a:endParaRPr lang="vi-VN" sz="1800" dirty="0">
              <a:latin typeface="Segoe UI" panose="020B0502040204020203" pitchFamily="34" charset="0"/>
              <a:cs typeface="Segoe UI" panose="020B0502040204020203" pitchFamily="34" charset="0"/>
            </a:endParaRPr>
          </a:p>
          <a:p>
            <a:pPr algn="just"/>
            <a:r>
              <a:rPr lang="vi-VN" sz="1800" b="1" dirty="0">
                <a:latin typeface="Segoe UI" panose="020B0502040204020203" pitchFamily="34" charset="0"/>
                <a:cs typeface="Segoe UI" panose="020B0502040204020203" pitchFamily="34" charset="0"/>
              </a:rPr>
              <a:t>SANPHAM (</a:t>
            </a:r>
            <a:r>
              <a:rPr lang="vi-VN" sz="1800" b="1" u="sng" dirty="0">
                <a:latin typeface="Segoe UI" panose="020B0502040204020203" pitchFamily="34" charset="0"/>
                <a:cs typeface="Segoe UI" panose="020B0502040204020203" pitchFamily="34" charset="0"/>
              </a:rPr>
              <a:t>MASP</a:t>
            </a:r>
            <a:r>
              <a:rPr lang="vi-VN" sz="1800" b="1" dirty="0">
                <a:latin typeface="Segoe UI" panose="020B0502040204020203" pitchFamily="34" charset="0"/>
                <a:cs typeface="Segoe UI" panose="020B0502040204020203" pitchFamily="34" charset="0"/>
              </a:rPr>
              <a:t>,TENSP, DVT, NUOCSX, GIA) </a:t>
            </a:r>
            <a:endParaRPr lang="vi-VN" sz="1800" b="1" dirty="0">
              <a:latin typeface="Segoe UI" panose="020B0502040204020203" pitchFamily="34" charset="0"/>
              <a:cs typeface="Segoe UI" panose="020B0502040204020203" pitchFamily="34" charset="0"/>
            </a:endParaRPr>
          </a:p>
          <a:p>
            <a:pPr algn="just">
              <a:spcAft>
                <a:spcPts val="600"/>
              </a:spcAft>
            </a:pPr>
            <a:r>
              <a:rPr lang="vi-VN" sz="1800" b="1" dirty="0">
                <a:latin typeface="Segoe UI" panose="020B0502040204020203" pitchFamily="34" charset="0"/>
                <a:cs typeface="Segoe UI" panose="020B0502040204020203" pitchFamily="34" charset="0"/>
              </a:rPr>
              <a:t>Tân từ: </a:t>
            </a:r>
            <a:r>
              <a:rPr lang="vi-VN" sz="1800" dirty="0">
                <a:latin typeface="Segoe UI" panose="020B0502040204020203" pitchFamily="34" charset="0"/>
                <a:cs typeface="Segoe UI" panose="020B0502040204020203" pitchFamily="34" charset="0"/>
              </a:rPr>
              <a:t>Mỗi sản phẩm có một mã số, một tên gọi, đơn vị tính, nước sản xuất và một giá bán. </a:t>
            </a:r>
            <a:endParaRPr lang="vi-VN" sz="1800" dirty="0">
              <a:latin typeface="Segoe UI" panose="020B0502040204020203" pitchFamily="34" charset="0"/>
              <a:cs typeface="Segoe UI" panose="020B0502040204020203" pitchFamily="34" charset="0"/>
            </a:endParaRPr>
          </a:p>
          <a:p>
            <a:pPr algn="just"/>
            <a:r>
              <a:rPr lang="vi-VN" sz="1800" b="1" dirty="0">
                <a:latin typeface="Segoe UI" panose="020B0502040204020203" pitchFamily="34" charset="0"/>
                <a:cs typeface="Segoe UI" panose="020B0502040204020203" pitchFamily="34" charset="0"/>
              </a:rPr>
              <a:t>HOADON (</a:t>
            </a:r>
            <a:r>
              <a:rPr lang="vi-VN" sz="1800" b="1" u="sng" dirty="0">
                <a:latin typeface="Segoe UI" panose="020B0502040204020203" pitchFamily="34" charset="0"/>
                <a:cs typeface="Segoe UI" panose="020B0502040204020203" pitchFamily="34" charset="0"/>
              </a:rPr>
              <a:t>SOHD</a:t>
            </a:r>
            <a:r>
              <a:rPr lang="vi-VN" sz="1800" b="1" dirty="0">
                <a:latin typeface="Segoe UI" panose="020B0502040204020203" pitchFamily="34" charset="0"/>
                <a:cs typeface="Segoe UI" panose="020B0502040204020203" pitchFamily="34" charset="0"/>
              </a:rPr>
              <a:t>, NGHD, MAKH, MANV, TRIGIA) </a:t>
            </a:r>
            <a:endParaRPr lang="vi-VN" sz="1800" b="1" dirty="0">
              <a:latin typeface="Segoe UI" panose="020B0502040204020203" pitchFamily="34" charset="0"/>
              <a:cs typeface="Segoe UI" panose="020B0502040204020203" pitchFamily="34" charset="0"/>
            </a:endParaRPr>
          </a:p>
          <a:p>
            <a:pPr algn="just">
              <a:spcAft>
                <a:spcPts val="600"/>
              </a:spcAft>
            </a:pPr>
            <a:r>
              <a:rPr lang="vi-VN" sz="1800" b="1" dirty="0">
                <a:latin typeface="Segoe UI" panose="020B0502040204020203" pitchFamily="34" charset="0"/>
                <a:cs typeface="Segoe UI" panose="020B0502040204020203" pitchFamily="34" charset="0"/>
              </a:rPr>
              <a:t>Tân từ:</a:t>
            </a:r>
            <a:r>
              <a:rPr lang="vi-VN" sz="1800" dirty="0">
                <a:latin typeface="Segoe UI" panose="020B0502040204020203" pitchFamily="34" charset="0"/>
                <a:cs typeface="Segoe UI" panose="020B0502040204020203" pitchFamily="34" charset="0"/>
              </a:rPr>
              <a:t> Khi mua hàng, mỗi khách hàng sẽ nhận một hóa đơn tính tiền, trong đó sẽ có số hóa đơn, ngày mua, nhân viên nào bán hàng, trị giá của hóa đơn là bao nhiêu và mã số của khách hàng nếu là khách hàng thành viên. </a:t>
            </a:r>
            <a:endParaRPr lang="vi-VN" sz="1800" dirty="0">
              <a:latin typeface="Segoe UI" panose="020B0502040204020203" pitchFamily="34" charset="0"/>
              <a:cs typeface="Segoe UI" panose="020B0502040204020203" pitchFamily="34" charset="0"/>
            </a:endParaRPr>
          </a:p>
          <a:p>
            <a:pPr algn="just"/>
            <a:r>
              <a:rPr lang="vi-VN" sz="1800" b="1" dirty="0">
                <a:latin typeface="Segoe UI" panose="020B0502040204020203" pitchFamily="34" charset="0"/>
                <a:cs typeface="Segoe UI" panose="020B0502040204020203" pitchFamily="34" charset="0"/>
              </a:rPr>
              <a:t>CTHD (</a:t>
            </a:r>
            <a:r>
              <a:rPr lang="vi-VN" sz="1800" b="1" u="sng" dirty="0">
                <a:latin typeface="Segoe UI" panose="020B0502040204020203" pitchFamily="34" charset="0"/>
                <a:cs typeface="Segoe UI" panose="020B0502040204020203" pitchFamily="34" charset="0"/>
              </a:rPr>
              <a:t>SOHD,MASP</a:t>
            </a:r>
            <a:r>
              <a:rPr lang="vi-VN" sz="1800" b="1" dirty="0">
                <a:latin typeface="Segoe UI" panose="020B0502040204020203" pitchFamily="34" charset="0"/>
                <a:cs typeface="Segoe UI" panose="020B0502040204020203" pitchFamily="34" charset="0"/>
              </a:rPr>
              <a:t>,SL)</a:t>
            </a:r>
            <a:r>
              <a:rPr lang="vi-VN" sz="1800" dirty="0">
                <a:latin typeface="Segoe UI" panose="020B0502040204020203" pitchFamily="34" charset="0"/>
                <a:cs typeface="Segoe UI" panose="020B0502040204020203" pitchFamily="34" charset="0"/>
              </a:rPr>
              <a:t> </a:t>
            </a:r>
            <a:endParaRPr lang="vi-VN" sz="1800" dirty="0">
              <a:latin typeface="Segoe UI" panose="020B0502040204020203" pitchFamily="34" charset="0"/>
              <a:cs typeface="Segoe UI" panose="020B0502040204020203" pitchFamily="34" charset="0"/>
            </a:endParaRPr>
          </a:p>
          <a:p>
            <a:pPr algn="just">
              <a:spcAft>
                <a:spcPts val="600"/>
              </a:spcAft>
            </a:pPr>
            <a:r>
              <a:rPr lang="vi-VN" sz="1800" b="1" dirty="0">
                <a:latin typeface="Segoe UI" panose="020B0502040204020203" pitchFamily="34" charset="0"/>
                <a:cs typeface="Segoe UI" panose="020B0502040204020203" pitchFamily="34" charset="0"/>
              </a:rPr>
              <a:t>Tân từ: </a:t>
            </a:r>
            <a:r>
              <a:rPr lang="vi-VN" sz="1800" dirty="0">
                <a:latin typeface="Segoe UI" panose="020B0502040204020203" pitchFamily="34" charset="0"/>
                <a:cs typeface="Segoe UI" panose="020B0502040204020203" pitchFamily="34" charset="0"/>
              </a:rPr>
              <a:t>Diễn giải chi tiết trong mỗi hóa đơn gồm có những sản phẩm gì với số lượng là bao nhiêu. (sơ </a:t>
            </a:r>
            <a:r>
              <a:rPr lang="vi-VN" sz="1800" dirty="0" err="1">
                <a:latin typeface="Segoe UI" panose="020B0502040204020203" pitchFamily="34" charset="0"/>
                <a:cs typeface="Segoe UI" panose="020B0502040204020203" pitchFamily="34" charset="0"/>
              </a:rPr>
              <a:t>đồ</a:t>
            </a:r>
            <a:r>
              <a:rPr lang="vi-VN" sz="1800" dirty="0">
                <a:latin typeface="Segoe UI" panose="020B0502040204020203" pitchFamily="34" charset="0"/>
                <a:cs typeface="Segoe UI" panose="020B0502040204020203" pitchFamily="34" charset="0"/>
              </a:rPr>
              <a:t> </a:t>
            </a:r>
            <a:r>
              <a:rPr lang="vi-VN" sz="1800" dirty="0" err="1">
                <a:latin typeface="Segoe UI" panose="020B0502040204020203" pitchFamily="34" charset="0"/>
                <a:cs typeface="Segoe UI" panose="020B0502040204020203" pitchFamily="34" charset="0"/>
              </a:rPr>
              <a:t>thể</a:t>
            </a:r>
            <a:r>
              <a:rPr lang="vi-VN" sz="1800" dirty="0">
                <a:latin typeface="Segoe UI" panose="020B0502040204020203" pitchFamily="34" charset="0"/>
                <a:cs typeface="Segoe UI" panose="020B0502040204020203" pitchFamily="34" charset="0"/>
              </a:rPr>
              <a:t> </a:t>
            </a:r>
            <a:r>
              <a:rPr lang="vi-VN" sz="1800" dirty="0" err="1">
                <a:latin typeface="Segoe UI" panose="020B0502040204020203" pitchFamily="34" charset="0"/>
                <a:cs typeface="Segoe UI" panose="020B0502040204020203" pitchFamily="34" charset="0"/>
              </a:rPr>
              <a:t>hiện</a:t>
            </a:r>
            <a:r>
              <a:rPr lang="vi-VN" sz="1800" dirty="0">
                <a:latin typeface="Segoe UI" panose="020B0502040204020203" pitchFamily="34" charset="0"/>
                <a:cs typeface="Segoe UI" panose="020B0502040204020203" pitchFamily="34" charset="0"/>
              </a:rPr>
              <a:t> </a:t>
            </a:r>
            <a:r>
              <a:rPr lang="vi-VN" sz="1800" dirty="0" err="1">
                <a:latin typeface="Segoe UI" panose="020B0502040204020203" pitchFamily="34" charset="0"/>
                <a:cs typeface="Segoe UI" panose="020B0502040204020203" pitchFamily="34" charset="0"/>
              </a:rPr>
              <a:t>mối</a:t>
            </a:r>
            <a:r>
              <a:rPr lang="vi-VN" sz="1800" dirty="0">
                <a:latin typeface="Segoe UI" panose="020B0502040204020203" pitchFamily="34" charset="0"/>
                <a:cs typeface="Segoe UI" panose="020B0502040204020203" pitchFamily="34" charset="0"/>
              </a:rPr>
              <a:t> quan </a:t>
            </a:r>
            <a:r>
              <a:rPr lang="vi-VN" sz="1800" dirty="0" err="1">
                <a:latin typeface="Segoe UI" panose="020B0502040204020203" pitchFamily="34" charset="0"/>
                <a:cs typeface="Segoe UI" panose="020B0502040204020203" pitchFamily="34" charset="0"/>
              </a:rPr>
              <a:t>hệ</a:t>
            </a:r>
            <a:r>
              <a:rPr lang="vi-VN" sz="1800" dirty="0">
                <a:latin typeface="Segoe UI" panose="020B0502040204020203" pitchFamily="34" charset="0"/>
                <a:cs typeface="Segoe UI" panose="020B0502040204020203" pitchFamily="34" charset="0"/>
              </a:rPr>
              <a:t> </a:t>
            </a:r>
            <a:r>
              <a:rPr lang="vi-VN" sz="1800" dirty="0" err="1">
                <a:latin typeface="Segoe UI" panose="020B0502040204020203" pitchFamily="34" charset="0"/>
                <a:cs typeface="Segoe UI" panose="020B0502040204020203" pitchFamily="34" charset="0"/>
              </a:rPr>
              <a:t>giữa</a:t>
            </a:r>
            <a:r>
              <a:rPr lang="vi-VN" sz="1800" dirty="0">
                <a:latin typeface="Segoe UI" panose="020B0502040204020203" pitchFamily="34" charset="0"/>
                <a:cs typeface="Segoe UI" panose="020B0502040204020203" pitchFamily="34" charset="0"/>
              </a:rPr>
              <a:t> </a:t>
            </a:r>
            <a:r>
              <a:rPr lang="vi-VN" sz="1800" dirty="0" err="1">
                <a:latin typeface="Segoe UI" panose="020B0502040204020203" pitchFamily="34" charset="0"/>
                <a:cs typeface="Segoe UI" panose="020B0502040204020203" pitchFamily="34" charset="0"/>
              </a:rPr>
              <a:t>các</a:t>
            </a:r>
            <a:r>
              <a:rPr lang="vi-VN" sz="1800" dirty="0">
                <a:latin typeface="Segoe UI" panose="020B0502040204020203" pitchFamily="34" charset="0"/>
                <a:cs typeface="Segoe UI" panose="020B0502040204020203" pitchFamily="34" charset="0"/>
              </a:rPr>
              <a:t> </a:t>
            </a:r>
            <a:r>
              <a:rPr lang="vi-VN" sz="1800" dirty="0" err="1">
                <a:latin typeface="Segoe UI" panose="020B0502040204020203" pitchFamily="34" charset="0"/>
                <a:cs typeface="Segoe UI" panose="020B0502040204020203" pitchFamily="34" charset="0"/>
              </a:rPr>
              <a:t>bảng</a:t>
            </a:r>
            <a:r>
              <a:rPr lang="vi-VN" sz="1800" dirty="0">
                <a:latin typeface="Segoe UI" panose="020B0502040204020203" pitchFamily="34" charset="0"/>
                <a:cs typeface="Segoe UI" panose="020B0502040204020203" pitchFamily="34" charset="0"/>
              </a:rPr>
              <a:t>)</a:t>
            </a:r>
            <a:endParaRPr lang="vi-VN" sz="1800" dirty="0">
              <a:latin typeface="Segoe UI" panose="020B0502040204020203" pitchFamily="34" charset="0"/>
              <a:cs typeface="Segoe UI" panose="020B0502040204020203" pitchFamily="34" charset="0"/>
            </a:endParaRPr>
          </a:p>
        </p:txBody>
      </p:sp>
      <p:sp>
        <p:nvSpPr>
          <p:cNvPr id="2" name="Google Shape;122;p3"/>
          <p:cNvSpPr txBox="1">
            <a:spLocks noGrp="1"/>
          </p:cNvSpPr>
          <p:nvPr>
            <p:ph type="title"/>
          </p:nvPr>
        </p:nvSpPr>
        <p:spPr>
          <a:xfrm>
            <a:off x="635479" y="330621"/>
            <a:ext cx="10921042" cy="82531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1238F"/>
              </a:buClr>
              <a:buSzPts val="4000"/>
              <a:buFont typeface="Quattrocento Sans" panose="020B0502050000020003"/>
              <a:buNone/>
            </a:pPr>
            <a:r>
              <a:rPr lang="en-US" sz="4000" b="1" dirty="0" err="1">
                <a:solidFill>
                  <a:srgbClr val="01238F"/>
                </a:solidFill>
                <a:latin typeface="Segoe UI" panose="020B0502040204020203" pitchFamily="34" charset="0"/>
                <a:cs typeface="Segoe UI" panose="020B0502040204020203" pitchFamily="34" charset="0"/>
                <a:sym typeface="Quattrocento Sans" panose="020B0502050000020003"/>
              </a:rPr>
              <a:t>Viết</a:t>
            </a:r>
            <a:r>
              <a:rPr lang="en-US" sz="4000" b="1" dirty="0">
                <a:solidFill>
                  <a:srgbClr val="01238F"/>
                </a:solidFill>
                <a:latin typeface="Segoe UI" panose="020B0502040204020203" pitchFamily="34" charset="0"/>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cs typeface="Segoe UI" panose="020B0502040204020203" pitchFamily="34" charset="0"/>
                <a:sym typeface="Quattrocento Sans" panose="020B0502050000020003"/>
              </a:rPr>
              <a:t>các</a:t>
            </a:r>
            <a:r>
              <a:rPr lang="en-US" sz="4000" b="1" dirty="0">
                <a:solidFill>
                  <a:srgbClr val="01238F"/>
                </a:solidFill>
                <a:latin typeface="Segoe UI" panose="020B0502040204020203" pitchFamily="34" charset="0"/>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cs typeface="Segoe UI" panose="020B0502040204020203" pitchFamily="34" charset="0"/>
                <a:sym typeface="Quattrocento Sans" panose="020B0502050000020003"/>
              </a:rPr>
              <a:t>câu</a:t>
            </a:r>
            <a:r>
              <a:rPr lang="en-US" sz="4000" b="1" dirty="0">
                <a:solidFill>
                  <a:srgbClr val="01238F"/>
                </a:solidFill>
                <a:latin typeface="Segoe UI" panose="020B0502040204020203" pitchFamily="34" charset="0"/>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cs typeface="Segoe UI" panose="020B0502040204020203" pitchFamily="34" charset="0"/>
                <a:sym typeface="Quattrocento Sans" panose="020B0502050000020003"/>
              </a:rPr>
              <a:t>lệnh</a:t>
            </a:r>
            <a:r>
              <a:rPr lang="en-US" sz="4000" b="1" dirty="0">
                <a:solidFill>
                  <a:srgbClr val="01238F"/>
                </a:solidFill>
                <a:latin typeface="Segoe UI" panose="020B0502040204020203" pitchFamily="34" charset="0"/>
                <a:cs typeface="Segoe UI" panose="020B0502040204020203" pitchFamily="34" charset="0"/>
                <a:sym typeface="Quattrocento Sans" panose="020B0502050000020003"/>
              </a:rPr>
              <a:t> DDL </a:t>
            </a:r>
            <a:r>
              <a:rPr lang="en-US" sz="4000" b="1" dirty="0" err="1">
                <a:solidFill>
                  <a:srgbClr val="01238F"/>
                </a:solidFill>
                <a:latin typeface="Segoe UI" panose="020B0502040204020203" pitchFamily="34" charset="0"/>
                <a:cs typeface="Segoe UI" panose="020B0502040204020203" pitchFamily="34" charset="0"/>
                <a:sym typeface="Quattrocento Sans" panose="020B0502050000020003"/>
              </a:rPr>
              <a:t>và</a:t>
            </a:r>
            <a:r>
              <a:rPr lang="en-US" sz="4000" b="1" dirty="0">
                <a:solidFill>
                  <a:srgbClr val="01238F"/>
                </a:solidFill>
                <a:latin typeface="Segoe UI" panose="020B0502040204020203" pitchFamily="34" charset="0"/>
                <a:cs typeface="Segoe UI" panose="020B0502040204020203" pitchFamily="34" charset="0"/>
                <a:sym typeface="Quattrocento Sans" panose="020B0502050000020003"/>
              </a:rPr>
              <a:t> DML</a:t>
            </a:r>
            <a:endParaRPr dirty="0">
              <a:latin typeface="Segoe UI" panose="020B0502040204020203" pitchFamily="34" charset="0"/>
              <a:cs typeface="Segoe UI" panose="020B0502040204020203"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3" name="Google Shape;123;p3"/>
          <p:cNvSpPr txBox="1">
            <a:spLocks noGrp="1"/>
          </p:cNvSpPr>
          <p:nvPr>
            <p:ph type="sldNum" idx="12"/>
          </p:nvPr>
        </p:nvSpPr>
        <p:spPr>
          <a:xfrm>
            <a:off x="4724400" y="6527379"/>
            <a:ext cx="2743200" cy="330621"/>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vi-VN" sz="1600" b="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fld>
            <a:endParaRPr sz="16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endParaRPr>
          </a:p>
        </p:txBody>
      </p:sp>
      <p:pic>
        <p:nvPicPr>
          <p:cNvPr id="124" name="Google Shape;124;p3"/>
          <p:cNvPicPr preferRelativeResize="0"/>
          <p:nvPr/>
        </p:nvPicPr>
        <p:blipFill rotWithShape="1">
          <a:blip r:embed="rId1"/>
          <a:srcRect/>
          <a:stretch>
            <a:fillRect/>
          </a:stretch>
        </p:blipFill>
        <p:spPr>
          <a:xfrm>
            <a:off x="9911750" y="4651893"/>
            <a:ext cx="1900257" cy="1869558"/>
          </a:xfrm>
          <a:prstGeom prst="rect">
            <a:avLst/>
          </a:prstGeom>
          <a:noFill/>
          <a:ln>
            <a:noFill/>
          </a:ln>
        </p:spPr>
      </p:pic>
      <p:sp>
        <p:nvSpPr>
          <p:cNvPr id="10" name="Google Shape;122;p3"/>
          <p:cNvSpPr txBox="1"/>
          <p:nvPr/>
        </p:nvSpPr>
        <p:spPr>
          <a:xfrm>
            <a:off x="635479" y="330621"/>
            <a:ext cx="10921042" cy="825319"/>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Clr>
                <a:srgbClr val="01238F"/>
              </a:buClr>
              <a:buSzPts val="4000"/>
              <a:buFont typeface="Quattrocento Sans" panose="020B0502050000020003"/>
              <a:buNone/>
            </a:pPr>
            <a:r>
              <a:rPr lang="en-US" sz="4000" b="1" dirty="0" err="1">
                <a:solidFill>
                  <a:srgbClr val="01238F"/>
                </a:solidFill>
                <a:latin typeface="Segoe UI" panose="020B0502040204020203" pitchFamily="34" charset="0"/>
                <a:cs typeface="Segoe UI" panose="020B0502040204020203" pitchFamily="34" charset="0"/>
                <a:sym typeface="Quattrocento Sans" panose="020B0502050000020003"/>
              </a:rPr>
              <a:t>Viết</a:t>
            </a:r>
            <a:r>
              <a:rPr lang="en-US" sz="4000" b="1" dirty="0">
                <a:solidFill>
                  <a:srgbClr val="01238F"/>
                </a:solidFill>
                <a:latin typeface="Segoe UI" panose="020B0502040204020203" pitchFamily="34" charset="0"/>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cs typeface="Segoe UI" panose="020B0502040204020203" pitchFamily="34" charset="0"/>
                <a:sym typeface="Quattrocento Sans" panose="020B0502050000020003"/>
              </a:rPr>
              <a:t>các</a:t>
            </a:r>
            <a:r>
              <a:rPr lang="en-US" sz="4000" b="1" dirty="0">
                <a:solidFill>
                  <a:srgbClr val="01238F"/>
                </a:solidFill>
                <a:latin typeface="Segoe UI" panose="020B0502040204020203" pitchFamily="34" charset="0"/>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cs typeface="Segoe UI" panose="020B0502040204020203" pitchFamily="34" charset="0"/>
                <a:sym typeface="Quattrocento Sans" panose="020B0502050000020003"/>
              </a:rPr>
              <a:t>câu</a:t>
            </a:r>
            <a:r>
              <a:rPr lang="en-US" sz="4000" b="1" dirty="0">
                <a:solidFill>
                  <a:srgbClr val="01238F"/>
                </a:solidFill>
                <a:latin typeface="Segoe UI" panose="020B0502040204020203" pitchFamily="34" charset="0"/>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cs typeface="Segoe UI" panose="020B0502040204020203" pitchFamily="34" charset="0"/>
                <a:sym typeface="Quattrocento Sans" panose="020B0502050000020003"/>
              </a:rPr>
              <a:t>lệnh</a:t>
            </a:r>
            <a:r>
              <a:rPr lang="en-US" sz="4000" b="1" dirty="0">
                <a:solidFill>
                  <a:srgbClr val="01238F"/>
                </a:solidFill>
                <a:latin typeface="Segoe UI" panose="020B0502040204020203" pitchFamily="34" charset="0"/>
                <a:cs typeface="Segoe UI" panose="020B0502040204020203" pitchFamily="34" charset="0"/>
                <a:sym typeface="Quattrocento Sans" panose="020B0502050000020003"/>
              </a:rPr>
              <a:t> DDL </a:t>
            </a:r>
            <a:r>
              <a:rPr lang="en-US" sz="4000" b="1" dirty="0" err="1">
                <a:solidFill>
                  <a:srgbClr val="01238F"/>
                </a:solidFill>
                <a:latin typeface="Segoe UI" panose="020B0502040204020203" pitchFamily="34" charset="0"/>
                <a:cs typeface="Segoe UI" panose="020B0502040204020203" pitchFamily="34" charset="0"/>
                <a:sym typeface="Quattrocento Sans" panose="020B0502050000020003"/>
              </a:rPr>
              <a:t>và</a:t>
            </a:r>
            <a:r>
              <a:rPr lang="en-US" sz="4000" b="1" dirty="0">
                <a:solidFill>
                  <a:srgbClr val="01238F"/>
                </a:solidFill>
                <a:latin typeface="Segoe UI" panose="020B0502040204020203" pitchFamily="34" charset="0"/>
                <a:cs typeface="Segoe UI" panose="020B0502040204020203" pitchFamily="34" charset="0"/>
                <a:sym typeface="Quattrocento Sans" panose="020B0502050000020003"/>
              </a:rPr>
              <a:t> DML</a:t>
            </a:r>
            <a:endParaRPr lang="en-US" dirty="0">
              <a:latin typeface="Segoe UI" panose="020B0502040204020203" pitchFamily="34" charset="0"/>
              <a:cs typeface="Segoe UI" panose="020B0502040204020203" pitchFamily="34" charset="0"/>
            </a:endParaRPr>
          </a:p>
        </p:txBody>
      </p:sp>
      <p:sp>
        <p:nvSpPr>
          <p:cNvPr id="11" name="Hộp Văn bản 2"/>
          <p:cNvSpPr txBox="1"/>
          <p:nvPr/>
        </p:nvSpPr>
        <p:spPr>
          <a:xfrm>
            <a:off x="635479" y="1069619"/>
            <a:ext cx="9031747" cy="2323713"/>
          </a:xfrm>
          <a:prstGeom prst="rect">
            <a:avLst/>
          </a:prstGeom>
          <a:noFill/>
          <a:ln w="19050">
            <a:solidFill>
              <a:srgbClr val="00B0F0"/>
            </a:solidFill>
          </a:ln>
        </p:spPr>
        <p:txBody>
          <a:bodyPr wrap="square">
            <a:spAutoFit/>
          </a:bodyPr>
          <a:lstStyle/>
          <a:p>
            <a:pPr algn="just">
              <a:spcAft>
                <a:spcPts val="600"/>
              </a:spcAft>
            </a:pPr>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BÀI TẬP 2: Cho c</a:t>
            </a:r>
            <a:r>
              <a:rPr lang="vi-VN"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ơ sở dữ liệu </a:t>
            </a:r>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“Q</a:t>
            </a:r>
            <a:r>
              <a:rPr lang="vi-VN"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uản lý bán hang</a:t>
            </a:r>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a:t>
            </a:r>
            <a:r>
              <a:rPr lang="vi-VN"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gồm có các quan hệ sau: </a:t>
            </a:r>
            <a:endParaRPr lang="vi-VN"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a:p>
            <a:pPr algn="just">
              <a:spcAft>
                <a:spcPts val="600"/>
              </a:spcAft>
            </a:pPr>
            <a:r>
              <a:rPr lang="vi-VN" sz="2000" b="1" dirty="0">
                <a:latin typeface="Segoe UI" panose="020B0502040204020203" pitchFamily="34" charset="0"/>
                <a:cs typeface="Segoe UI" panose="020B0502040204020203" pitchFamily="34" charset="0"/>
              </a:rPr>
              <a:t>KHACHHANG (</a:t>
            </a:r>
            <a:r>
              <a:rPr lang="vi-VN" sz="2000" b="1" u="sng" dirty="0">
                <a:latin typeface="Segoe UI" panose="020B0502040204020203" pitchFamily="34" charset="0"/>
                <a:cs typeface="Segoe UI" panose="020B0502040204020203" pitchFamily="34" charset="0"/>
              </a:rPr>
              <a:t>MAKH</a:t>
            </a:r>
            <a:r>
              <a:rPr lang="vi-VN" sz="2000" b="1" dirty="0">
                <a:latin typeface="Segoe UI" panose="020B0502040204020203" pitchFamily="34" charset="0"/>
                <a:cs typeface="Segoe UI" panose="020B0502040204020203" pitchFamily="34" charset="0"/>
              </a:rPr>
              <a:t>, HOTEN, DCHI, SODT, NGSINH, DOANHSO, NGDK)</a:t>
            </a:r>
            <a:r>
              <a:rPr lang="vi-VN" sz="2000" dirty="0">
                <a:latin typeface="Segoe UI" panose="020B0502040204020203" pitchFamily="34" charset="0"/>
                <a:cs typeface="Segoe UI" panose="020B0502040204020203" pitchFamily="34" charset="0"/>
              </a:rPr>
              <a:t> </a:t>
            </a:r>
            <a:endParaRPr lang="vi-VN" sz="2000" dirty="0">
              <a:latin typeface="Segoe UI" panose="020B0502040204020203" pitchFamily="34" charset="0"/>
              <a:cs typeface="Segoe UI" panose="020B0502040204020203" pitchFamily="34" charset="0"/>
            </a:endParaRPr>
          </a:p>
          <a:p>
            <a:pPr algn="just">
              <a:spcAft>
                <a:spcPts val="600"/>
              </a:spcAft>
            </a:pPr>
            <a:r>
              <a:rPr lang="vi-VN" sz="2000" b="1" dirty="0">
                <a:latin typeface="Segoe UI" panose="020B0502040204020203" pitchFamily="34" charset="0"/>
                <a:cs typeface="Segoe UI" panose="020B0502040204020203" pitchFamily="34" charset="0"/>
              </a:rPr>
              <a:t>NHANVIEN (</a:t>
            </a:r>
            <a:r>
              <a:rPr lang="vi-VN" sz="2000" b="1" u="sng" dirty="0">
                <a:latin typeface="Segoe UI" panose="020B0502040204020203" pitchFamily="34" charset="0"/>
                <a:cs typeface="Segoe UI" panose="020B0502040204020203" pitchFamily="34" charset="0"/>
              </a:rPr>
              <a:t>MANV</a:t>
            </a:r>
            <a:r>
              <a:rPr lang="vi-VN" sz="2000" b="1" dirty="0">
                <a:latin typeface="Segoe UI" panose="020B0502040204020203" pitchFamily="34" charset="0"/>
                <a:cs typeface="Segoe UI" panose="020B0502040204020203" pitchFamily="34" charset="0"/>
              </a:rPr>
              <a:t>,HOTEN, NGVL, SODT) </a:t>
            </a:r>
            <a:endParaRPr lang="vi-VN" sz="2000" b="1" dirty="0">
              <a:latin typeface="Segoe UI" panose="020B0502040204020203" pitchFamily="34" charset="0"/>
              <a:cs typeface="Segoe UI" panose="020B0502040204020203" pitchFamily="34" charset="0"/>
            </a:endParaRPr>
          </a:p>
          <a:p>
            <a:pPr algn="just">
              <a:spcAft>
                <a:spcPts val="600"/>
              </a:spcAft>
            </a:pPr>
            <a:r>
              <a:rPr lang="vi-VN" sz="2000" b="1" dirty="0">
                <a:latin typeface="Segoe UI" panose="020B0502040204020203" pitchFamily="34" charset="0"/>
                <a:cs typeface="Segoe UI" panose="020B0502040204020203" pitchFamily="34" charset="0"/>
              </a:rPr>
              <a:t>SANPHAM (</a:t>
            </a:r>
            <a:r>
              <a:rPr lang="vi-VN" sz="2000" b="1" u="sng" dirty="0">
                <a:latin typeface="Segoe UI" panose="020B0502040204020203" pitchFamily="34" charset="0"/>
                <a:cs typeface="Segoe UI" panose="020B0502040204020203" pitchFamily="34" charset="0"/>
              </a:rPr>
              <a:t>MASP</a:t>
            </a:r>
            <a:r>
              <a:rPr lang="vi-VN" sz="2000" b="1" dirty="0">
                <a:latin typeface="Segoe UI" panose="020B0502040204020203" pitchFamily="34" charset="0"/>
                <a:cs typeface="Segoe UI" panose="020B0502040204020203" pitchFamily="34" charset="0"/>
              </a:rPr>
              <a:t>,TENSP, DVT, NUOCSX, GIA) </a:t>
            </a:r>
            <a:endParaRPr lang="vi-VN" sz="2000" b="1" dirty="0">
              <a:latin typeface="Segoe UI" panose="020B0502040204020203" pitchFamily="34" charset="0"/>
              <a:cs typeface="Segoe UI" panose="020B0502040204020203" pitchFamily="34" charset="0"/>
            </a:endParaRPr>
          </a:p>
          <a:p>
            <a:pPr algn="just">
              <a:spcAft>
                <a:spcPts val="600"/>
              </a:spcAft>
            </a:pPr>
            <a:r>
              <a:rPr lang="vi-VN" sz="2000" b="1" dirty="0">
                <a:latin typeface="Segoe UI" panose="020B0502040204020203" pitchFamily="34" charset="0"/>
                <a:cs typeface="Segoe UI" panose="020B0502040204020203" pitchFamily="34" charset="0"/>
              </a:rPr>
              <a:t>HOADON (</a:t>
            </a:r>
            <a:r>
              <a:rPr lang="vi-VN" sz="2000" b="1" u="sng" dirty="0">
                <a:latin typeface="Segoe UI" panose="020B0502040204020203" pitchFamily="34" charset="0"/>
                <a:cs typeface="Segoe UI" panose="020B0502040204020203" pitchFamily="34" charset="0"/>
              </a:rPr>
              <a:t>SOHD</a:t>
            </a:r>
            <a:r>
              <a:rPr lang="vi-VN" sz="2000" b="1" dirty="0">
                <a:latin typeface="Segoe UI" panose="020B0502040204020203" pitchFamily="34" charset="0"/>
                <a:cs typeface="Segoe UI" panose="020B0502040204020203" pitchFamily="34" charset="0"/>
              </a:rPr>
              <a:t>, NGHD, MAKH, MANV, TRIGIA) </a:t>
            </a:r>
            <a:endParaRPr lang="vi-VN" sz="2000" b="1" dirty="0">
              <a:latin typeface="Segoe UI" panose="020B0502040204020203" pitchFamily="34" charset="0"/>
              <a:cs typeface="Segoe UI" panose="020B0502040204020203" pitchFamily="34" charset="0"/>
            </a:endParaRPr>
          </a:p>
          <a:p>
            <a:pPr algn="just">
              <a:spcAft>
                <a:spcPts val="600"/>
              </a:spcAft>
            </a:pPr>
            <a:r>
              <a:rPr lang="vi-VN" sz="2000" b="1" dirty="0">
                <a:latin typeface="Segoe UI" panose="020B0502040204020203" pitchFamily="34" charset="0"/>
                <a:cs typeface="Segoe UI" panose="020B0502040204020203" pitchFamily="34" charset="0"/>
              </a:rPr>
              <a:t>CTHD (</a:t>
            </a:r>
            <a:r>
              <a:rPr lang="vi-VN" sz="2000" b="1" u="sng" dirty="0">
                <a:latin typeface="Segoe UI" panose="020B0502040204020203" pitchFamily="34" charset="0"/>
                <a:cs typeface="Segoe UI" panose="020B0502040204020203" pitchFamily="34" charset="0"/>
              </a:rPr>
              <a:t>SOHD,MASP</a:t>
            </a:r>
            <a:r>
              <a:rPr lang="vi-VN" sz="2000" b="1" dirty="0">
                <a:latin typeface="Segoe UI" panose="020B0502040204020203" pitchFamily="34" charset="0"/>
                <a:cs typeface="Segoe UI" panose="020B0502040204020203" pitchFamily="34" charset="0"/>
              </a:rPr>
              <a:t>,SL)</a:t>
            </a:r>
            <a:r>
              <a:rPr lang="vi-VN" sz="2000" dirty="0">
                <a:latin typeface="Segoe UI" panose="020B0502040204020203" pitchFamily="34" charset="0"/>
                <a:cs typeface="Segoe UI" panose="020B0502040204020203" pitchFamily="34" charset="0"/>
              </a:rPr>
              <a:t> </a:t>
            </a:r>
            <a:endParaRPr lang="vi-VN" sz="2000" dirty="0">
              <a:latin typeface="Segoe UI" panose="020B0502040204020203" pitchFamily="34" charset="0"/>
              <a:cs typeface="Segoe UI" panose="020B0502040204020203" pitchFamily="34" charset="0"/>
            </a:endParaRPr>
          </a:p>
        </p:txBody>
      </p:sp>
      <p:sp>
        <p:nvSpPr>
          <p:cNvPr id="2" name="TextBox 1"/>
          <p:cNvSpPr txBox="1"/>
          <p:nvPr/>
        </p:nvSpPr>
        <p:spPr>
          <a:xfrm>
            <a:off x="635480" y="3482008"/>
            <a:ext cx="10921041" cy="2746906"/>
          </a:xfrm>
          <a:prstGeom prst="rect">
            <a:avLst/>
          </a:prstGeom>
          <a:noFill/>
        </p:spPr>
        <p:txBody>
          <a:bodyPr wrap="square">
            <a:spAutoFit/>
          </a:bodyPr>
          <a:lstStyle/>
          <a:p>
            <a:pPr algn="just"/>
            <a:r>
              <a:rPr lang="vi-VN" sz="1600" b="1" dirty="0">
                <a:latin typeface="Segoe UI" panose="020B0502040204020203" pitchFamily="34" charset="0"/>
                <a:cs typeface="Segoe UI" panose="020B0502040204020203" pitchFamily="34" charset="0"/>
              </a:rPr>
              <a:t>Giả sử lược đồ CSDL “Quản lý bán </a:t>
            </a:r>
            <a:r>
              <a:rPr lang="en-US" sz="1600" b="1" dirty="0" err="1">
                <a:latin typeface="Segoe UI" panose="020B0502040204020203" pitchFamily="34" charset="0"/>
                <a:cs typeface="Segoe UI" panose="020B0502040204020203" pitchFamily="34" charset="0"/>
              </a:rPr>
              <a:t>hàng</a:t>
            </a:r>
            <a:r>
              <a:rPr lang="vi-VN" sz="1600" b="1" dirty="0">
                <a:latin typeface="Segoe UI" panose="020B0502040204020203" pitchFamily="34" charset="0"/>
                <a:cs typeface="Segoe UI" panose="020B0502040204020203" pitchFamily="34" charset="0"/>
              </a:rPr>
              <a:t>” đã được tạo đầy đủ khóa chính và khóa ngoại. Hãy viết các câu lệnh SQL sau: </a:t>
            </a:r>
            <a:endParaRPr lang="en-US" sz="1600" b="1" dirty="0">
              <a:latin typeface="Segoe UI" panose="020B0502040204020203" pitchFamily="34" charset="0"/>
              <a:cs typeface="Segoe UI" panose="020B0502040204020203" pitchFamily="34" charset="0"/>
            </a:endParaRPr>
          </a:p>
          <a:p>
            <a:pPr algn="just">
              <a:spcAft>
                <a:spcPts val="300"/>
              </a:spcAft>
            </a:pPr>
            <a:r>
              <a:rPr lang="vi-VN" sz="1600" b="1" dirty="0">
                <a:latin typeface="Segoe UI" panose="020B0502040204020203" pitchFamily="34" charset="0"/>
                <a:cs typeface="Segoe UI" panose="020B0502040204020203" pitchFamily="34" charset="0"/>
              </a:rPr>
              <a:t>1. </a:t>
            </a:r>
            <a:r>
              <a:rPr lang="vi-VN" sz="1600" dirty="0">
                <a:latin typeface="Segoe UI" panose="020B0502040204020203" pitchFamily="34" charset="0"/>
                <a:cs typeface="Segoe UI" panose="020B0502040204020203" pitchFamily="34" charset="0"/>
              </a:rPr>
              <a:t>Nhập vài dữ liệu cho các quan hệ trên theo 2 cách</a:t>
            </a:r>
            <a:r>
              <a:rPr lang="en-US" sz="1600" dirty="0">
                <a:latin typeface="Segoe UI" panose="020B0502040204020203" pitchFamily="34" charset="0"/>
                <a:cs typeface="Segoe UI" panose="020B0502040204020203" pitchFamily="34" charset="0"/>
              </a:rPr>
              <a:t>.</a:t>
            </a:r>
            <a:endParaRPr lang="vi-VN" sz="1600" dirty="0">
              <a:latin typeface="Segoe UI" panose="020B0502040204020203" pitchFamily="34" charset="0"/>
              <a:cs typeface="Segoe UI" panose="020B0502040204020203" pitchFamily="34" charset="0"/>
            </a:endParaRPr>
          </a:p>
          <a:p>
            <a:pPr algn="just">
              <a:spcAft>
                <a:spcPts val="300"/>
              </a:spcAft>
            </a:pPr>
            <a:r>
              <a:rPr lang="en-US" sz="1600" b="1" dirty="0">
                <a:latin typeface="Segoe UI" panose="020B0502040204020203" pitchFamily="34" charset="0"/>
                <a:cs typeface="Segoe UI" panose="020B0502040204020203" pitchFamily="34" charset="0"/>
              </a:rPr>
              <a:t>*</a:t>
            </a:r>
            <a:r>
              <a:rPr lang="vi-VN" sz="1600" b="1" dirty="0">
                <a:latin typeface="Segoe UI" panose="020B0502040204020203" pitchFamily="34" charset="0"/>
                <a:cs typeface="Segoe UI" panose="020B0502040204020203" pitchFamily="34" charset="0"/>
              </a:rPr>
              <a:t>2. </a:t>
            </a:r>
            <a:r>
              <a:rPr lang="vi-VN" sz="1600" dirty="0">
                <a:latin typeface="Segoe UI" panose="020B0502040204020203" pitchFamily="34" charset="0"/>
                <a:cs typeface="Segoe UI" panose="020B0502040204020203" pitchFamily="34" charset="0"/>
              </a:rPr>
              <a:t>Tạo quan hệ SANPHAM1 chứa toàn bộ dữ liệu của quan hệ SANPHAM. Tạo quan hệ KHACHHANG1 chứa toàn bộ dữ liệu của quan hệ KHACHHANG.</a:t>
            </a:r>
            <a:endParaRPr lang="en-US" sz="1600" dirty="0">
              <a:latin typeface="Segoe UI" panose="020B0502040204020203" pitchFamily="34" charset="0"/>
              <a:cs typeface="Segoe UI" panose="020B0502040204020203" pitchFamily="34" charset="0"/>
            </a:endParaRPr>
          </a:p>
          <a:p>
            <a:pPr algn="just">
              <a:spcAft>
                <a:spcPts val="300"/>
              </a:spcAft>
            </a:pPr>
            <a:r>
              <a:rPr lang="en-US" sz="1600" b="1" dirty="0">
                <a:latin typeface="Segoe UI" panose="020B0502040204020203" pitchFamily="34" charset="0"/>
                <a:cs typeface="Segoe UI" panose="020B0502040204020203" pitchFamily="34" charset="0"/>
              </a:rPr>
              <a:t>3. </a:t>
            </a:r>
            <a:r>
              <a:rPr lang="vi-VN" sz="1600" dirty="0">
                <a:latin typeface="Segoe UI" panose="020B0502040204020203" pitchFamily="34" charset="0"/>
                <a:cs typeface="Segoe UI" panose="020B0502040204020203" pitchFamily="34" charset="0"/>
              </a:rPr>
              <a:t>Cập nhật giá tăng 5% đối với những sản phẩm do “Thai Lan” sản xuất (cho quan hệ SANPHAM1)</a:t>
            </a:r>
            <a:r>
              <a:rPr lang="en-US" sz="1600" dirty="0">
                <a:latin typeface="Segoe UI" panose="020B0502040204020203" pitchFamily="34" charset="0"/>
                <a:cs typeface="Segoe UI" panose="020B0502040204020203" pitchFamily="34" charset="0"/>
              </a:rPr>
              <a:t>.</a:t>
            </a:r>
            <a:endParaRPr lang="en-US" sz="1600" dirty="0">
              <a:latin typeface="Segoe UI" panose="020B0502040204020203" pitchFamily="34" charset="0"/>
              <a:cs typeface="Segoe UI" panose="020B0502040204020203" pitchFamily="34" charset="0"/>
            </a:endParaRPr>
          </a:p>
          <a:p>
            <a:pPr algn="just">
              <a:spcAft>
                <a:spcPts val="300"/>
              </a:spcAft>
            </a:pPr>
            <a:r>
              <a:rPr lang="vi-VN" sz="1600" b="1" dirty="0">
                <a:latin typeface="Segoe UI" panose="020B0502040204020203" pitchFamily="34" charset="0"/>
                <a:cs typeface="Segoe UI" panose="020B0502040204020203" pitchFamily="34" charset="0"/>
              </a:rPr>
              <a:t>4. </a:t>
            </a:r>
            <a:r>
              <a:rPr lang="vi-VN" sz="1600" dirty="0">
                <a:latin typeface="Segoe UI" panose="020B0502040204020203" pitchFamily="34" charset="0"/>
                <a:cs typeface="Segoe UI" panose="020B0502040204020203" pitchFamily="34" charset="0"/>
              </a:rPr>
              <a:t>Cập nhật giá giảm 5% đối với những sản phẩm do “Trung Quoc” sản xuất có giá từ 10.000 trở xuống</a:t>
            </a:r>
            <a:r>
              <a:rPr lang="en-US" sz="1600" dirty="0">
                <a:latin typeface="Segoe UI" panose="020B0502040204020203" pitchFamily="34" charset="0"/>
                <a:cs typeface="Segoe UI" panose="020B0502040204020203" pitchFamily="34" charset="0"/>
              </a:rPr>
              <a:t> </a:t>
            </a:r>
            <a:r>
              <a:rPr lang="vi-VN" sz="1600" dirty="0">
                <a:latin typeface="Segoe UI" panose="020B0502040204020203" pitchFamily="34" charset="0"/>
                <a:cs typeface="Segoe UI" panose="020B0502040204020203" pitchFamily="34" charset="0"/>
              </a:rPr>
              <a:t>(cho quan hệ SANPHAM1).</a:t>
            </a:r>
            <a:endParaRPr lang="vi-VN" sz="1600" dirty="0">
              <a:latin typeface="Segoe UI" panose="020B0502040204020203" pitchFamily="34" charset="0"/>
              <a:cs typeface="Segoe UI" panose="020B0502040204020203" pitchFamily="34" charset="0"/>
            </a:endParaRPr>
          </a:p>
          <a:p>
            <a:pPr algn="just">
              <a:spcAft>
                <a:spcPts val="300"/>
              </a:spcAft>
            </a:pPr>
            <a:r>
              <a:rPr lang="vi-VN" sz="1600" b="1" dirty="0">
                <a:latin typeface="Segoe UI" panose="020B0502040204020203" pitchFamily="34" charset="0"/>
                <a:cs typeface="Segoe UI" panose="020B0502040204020203" pitchFamily="34" charset="0"/>
              </a:rPr>
              <a:t>5. </a:t>
            </a:r>
            <a:r>
              <a:rPr lang="vi-VN" sz="1600" dirty="0">
                <a:latin typeface="Segoe UI" panose="020B0502040204020203" pitchFamily="34" charset="0"/>
                <a:cs typeface="Segoe UI" panose="020B0502040204020203" pitchFamily="34" charset="0"/>
              </a:rPr>
              <a:t>Xóa những khách hàng có năm sinh từ năm 1960 trở về sau</a:t>
            </a:r>
            <a:r>
              <a:rPr lang="en-US" sz="1600" dirty="0">
                <a:latin typeface="Segoe UI" panose="020B0502040204020203" pitchFamily="34" charset="0"/>
                <a:cs typeface="Segoe UI" panose="020B0502040204020203" pitchFamily="34" charset="0"/>
              </a:rPr>
              <a:t>.</a:t>
            </a:r>
            <a:endParaRPr lang="vi-VN" sz="1600" dirty="0">
              <a:latin typeface="Segoe UI" panose="020B0502040204020203" pitchFamily="34" charset="0"/>
              <a:cs typeface="Segoe UI" panose="020B0502040204020203" pitchFamily="34" charset="0"/>
            </a:endParaRPr>
          </a:p>
          <a:p>
            <a:pPr algn="just">
              <a:spcAft>
                <a:spcPts val="300"/>
              </a:spcAft>
            </a:pPr>
            <a:r>
              <a:rPr lang="en-US" sz="1600" b="1" dirty="0">
                <a:latin typeface="Segoe UI" panose="020B0502040204020203" pitchFamily="34" charset="0"/>
                <a:cs typeface="Segoe UI" panose="020B0502040204020203" pitchFamily="34" charset="0"/>
              </a:rPr>
              <a:t>6. </a:t>
            </a:r>
            <a:r>
              <a:rPr lang="vi-VN" sz="1600" dirty="0">
                <a:latin typeface="Segoe UI" panose="020B0502040204020203" pitchFamily="34" charset="0"/>
                <a:cs typeface="Segoe UI" panose="020B0502040204020203" pitchFamily="34" charset="0"/>
              </a:rPr>
              <a:t>Ngày khách hàng đăng ký là khách hàng thành viên phải lớn hơn ngày sinh của người đó.</a:t>
            </a:r>
            <a:endParaRPr lang="vi-VN" sz="1600" dirty="0">
              <a:latin typeface="Segoe UI" panose="020B0502040204020203" pitchFamily="34" charset="0"/>
              <a:cs typeface="Segoe UI" panose="020B0502040204020203"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3" name="Google Shape;123;p3"/>
          <p:cNvSpPr txBox="1">
            <a:spLocks noGrp="1"/>
          </p:cNvSpPr>
          <p:nvPr>
            <p:ph type="sldNum" idx="12"/>
          </p:nvPr>
        </p:nvSpPr>
        <p:spPr>
          <a:xfrm>
            <a:off x="4724400" y="6527379"/>
            <a:ext cx="2743200" cy="330621"/>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vi-VN" sz="1600" b="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fld>
            <a:endParaRPr sz="16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endParaRPr>
          </a:p>
        </p:txBody>
      </p:sp>
      <p:pic>
        <p:nvPicPr>
          <p:cNvPr id="124" name="Google Shape;124;p3"/>
          <p:cNvPicPr preferRelativeResize="0"/>
          <p:nvPr/>
        </p:nvPicPr>
        <p:blipFill rotWithShape="1">
          <a:blip r:embed="rId1"/>
          <a:srcRect/>
          <a:stretch>
            <a:fillRect/>
          </a:stretch>
        </p:blipFill>
        <p:spPr>
          <a:xfrm>
            <a:off x="9911750" y="4651893"/>
            <a:ext cx="1900257" cy="1869558"/>
          </a:xfrm>
          <a:prstGeom prst="rect">
            <a:avLst/>
          </a:prstGeom>
          <a:noFill/>
          <a:ln>
            <a:noFill/>
          </a:ln>
        </p:spPr>
      </p:pic>
      <p:sp>
        <p:nvSpPr>
          <p:cNvPr id="10" name="Google Shape;122;p3"/>
          <p:cNvSpPr txBox="1"/>
          <p:nvPr/>
        </p:nvSpPr>
        <p:spPr>
          <a:xfrm>
            <a:off x="635479" y="330621"/>
            <a:ext cx="10921042" cy="825319"/>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Clr>
                <a:srgbClr val="01238F"/>
              </a:buClr>
              <a:buSzPts val="4000"/>
              <a:buFont typeface="Quattrocento Sans" panose="020B0502050000020003"/>
              <a:buNone/>
            </a:pPr>
            <a:r>
              <a:rPr lang="en-US" sz="4000" b="1" dirty="0" err="1">
                <a:solidFill>
                  <a:srgbClr val="01238F"/>
                </a:solidFill>
                <a:latin typeface="Segoe UI" panose="020B0502040204020203" pitchFamily="34" charset="0"/>
                <a:cs typeface="Segoe UI" panose="020B0502040204020203" pitchFamily="34" charset="0"/>
                <a:sym typeface="Quattrocento Sans" panose="020B0502050000020003"/>
              </a:rPr>
              <a:t>Viết</a:t>
            </a:r>
            <a:r>
              <a:rPr lang="en-US" sz="4000" b="1" dirty="0">
                <a:solidFill>
                  <a:srgbClr val="01238F"/>
                </a:solidFill>
                <a:latin typeface="Segoe UI" panose="020B0502040204020203" pitchFamily="34" charset="0"/>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cs typeface="Segoe UI" panose="020B0502040204020203" pitchFamily="34" charset="0"/>
                <a:sym typeface="Quattrocento Sans" panose="020B0502050000020003"/>
              </a:rPr>
              <a:t>các</a:t>
            </a:r>
            <a:r>
              <a:rPr lang="en-US" sz="4000" b="1" dirty="0">
                <a:solidFill>
                  <a:srgbClr val="01238F"/>
                </a:solidFill>
                <a:latin typeface="Segoe UI" panose="020B0502040204020203" pitchFamily="34" charset="0"/>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cs typeface="Segoe UI" panose="020B0502040204020203" pitchFamily="34" charset="0"/>
                <a:sym typeface="Quattrocento Sans" panose="020B0502050000020003"/>
              </a:rPr>
              <a:t>câu</a:t>
            </a:r>
            <a:r>
              <a:rPr lang="en-US" sz="4000" b="1" dirty="0">
                <a:solidFill>
                  <a:srgbClr val="01238F"/>
                </a:solidFill>
                <a:latin typeface="Segoe UI" panose="020B0502040204020203" pitchFamily="34" charset="0"/>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cs typeface="Segoe UI" panose="020B0502040204020203" pitchFamily="34" charset="0"/>
                <a:sym typeface="Quattrocento Sans" panose="020B0502050000020003"/>
              </a:rPr>
              <a:t>lệnh</a:t>
            </a:r>
            <a:r>
              <a:rPr lang="en-US" sz="4000" b="1" dirty="0">
                <a:solidFill>
                  <a:srgbClr val="01238F"/>
                </a:solidFill>
                <a:latin typeface="Segoe UI" panose="020B0502040204020203" pitchFamily="34" charset="0"/>
                <a:cs typeface="Segoe UI" panose="020B0502040204020203" pitchFamily="34" charset="0"/>
                <a:sym typeface="Quattrocento Sans" panose="020B0502050000020003"/>
              </a:rPr>
              <a:t> DDL </a:t>
            </a:r>
            <a:r>
              <a:rPr lang="en-US" sz="4000" b="1" dirty="0" err="1">
                <a:solidFill>
                  <a:srgbClr val="01238F"/>
                </a:solidFill>
                <a:latin typeface="Segoe UI" panose="020B0502040204020203" pitchFamily="34" charset="0"/>
                <a:cs typeface="Segoe UI" panose="020B0502040204020203" pitchFamily="34" charset="0"/>
                <a:sym typeface="Quattrocento Sans" panose="020B0502050000020003"/>
              </a:rPr>
              <a:t>và</a:t>
            </a:r>
            <a:r>
              <a:rPr lang="en-US" sz="4000" b="1" dirty="0">
                <a:solidFill>
                  <a:srgbClr val="01238F"/>
                </a:solidFill>
                <a:latin typeface="Segoe UI" panose="020B0502040204020203" pitchFamily="34" charset="0"/>
                <a:cs typeface="Segoe UI" panose="020B0502040204020203" pitchFamily="34" charset="0"/>
                <a:sym typeface="Quattrocento Sans" panose="020B0502050000020003"/>
              </a:rPr>
              <a:t> DML</a:t>
            </a:r>
            <a:endParaRPr lang="en-US" dirty="0">
              <a:latin typeface="Segoe UI" panose="020B0502040204020203" pitchFamily="34" charset="0"/>
              <a:cs typeface="Segoe UI" panose="020B0502040204020203" pitchFamily="34" charset="0"/>
            </a:endParaRPr>
          </a:p>
        </p:txBody>
      </p:sp>
      <p:sp>
        <p:nvSpPr>
          <p:cNvPr id="4" name="TextBox 3"/>
          <p:cNvSpPr txBox="1"/>
          <p:nvPr/>
        </p:nvSpPr>
        <p:spPr>
          <a:xfrm>
            <a:off x="635479" y="4882372"/>
            <a:ext cx="10406147" cy="1339149"/>
          </a:xfrm>
          <a:prstGeom prst="rect">
            <a:avLst/>
          </a:prstGeom>
          <a:noFill/>
        </p:spPr>
        <p:txBody>
          <a:bodyPr wrap="square">
            <a:spAutoFit/>
          </a:bodyPr>
          <a:lstStyle/>
          <a:p>
            <a:pPr marL="0" indent="0" algn="just">
              <a:buNone/>
            </a:pPr>
            <a:r>
              <a:rPr lang="vi-VN" sz="1800" b="1" dirty="0">
                <a:solidFill>
                  <a:srgbClr val="FF0000"/>
                </a:solidFill>
                <a:latin typeface="Segoe UI" panose="020B0502040204020203" pitchFamily="34" charset="0"/>
                <a:cs typeface="Segoe UI" panose="020B0502040204020203" pitchFamily="34" charset="0"/>
              </a:rPr>
              <a:t>*</a:t>
            </a:r>
            <a:r>
              <a:rPr lang="en-US" sz="1800" b="1" dirty="0">
                <a:solidFill>
                  <a:srgbClr val="FF0000"/>
                </a:solidFill>
                <a:latin typeface="Segoe UI" panose="020B0502040204020203" pitchFamily="34" charset="0"/>
                <a:cs typeface="Segoe UI" panose="020B0502040204020203" pitchFamily="34" charset="0"/>
              </a:rPr>
              <a:t> </a:t>
            </a:r>
            <a:r>
              <a:rPr lang="vi-VN" sz="1800" b="1" dirty="0">
                <a:solidFill>
                  <a:srgbClr val="FF0000"/>
                </a:solidFill>
                <a:latin typeface="Segoe UI" panose="020B0502040204020203" pitchFamily="34" charset="0"/>
                <a:cs typeface="Segoe UI" panose="020B0502040204020203" pitchFamily="34" charset="0"/>
              </a:rPr>
              <a:t>2. Tạo quan hệ SANPHAM1 chứa toàn bộ dữ liệu của quan hệ SANPHAM. Tạo quan hệ KHACHHANG1 chứa toàn bộ dữ liệu của quan hệ KHACHHANG. </a:t>
            </a:r>
            <a:endParaRPr lang="vi-VN" sz="1800" b="1" dirty="0">
              <a:solidFill>
                <a:srgbClr val="FF0000"/>
              </a:solidFill>
              <a:latin typeface="Segoe UI" panose="020B0502040204020203" pitchFamily="34" charset="0"/>
              <a:cs typeface="Segoe UI" panose="020B0502040204020203" pitchFamily="34" charset="0"/>
            </a:endParaRPr>
          </a:p>
          <a:p>
            <a:pPr marL="0" indent="0" algn="just">
              <a:lnSpc>
                <a:spcPct val="150000"/>
              </a:lnSpc>
              <a:buNone/>
            </a:pPr>
            <a:r>
              <a:rPr lang="en-US" sz="1600" dirty="0">
                <a:solidFill>
                  <a:srgbClr val="00B0F0"/>
                </a:solidFill>
                <a:latin typeface="Segoe UI" panose="020B0502040204020203" pitchFamily="34" charset="0"/>
                <a:cs typeface="Segoe UI" panose="020B0502040204020203" pitchFamily="34" charset="0"/>
              </a:rPr>
              <a:t>SELECT</a:t>
            </a:r>
            <a:r>
              <a:rPr lang="en-US" sz="1600" dirty="0">
                <a:solidFill>
                  <a:schemeClr val="tx1"/>
                </a:solidFill>
                <a:latin typeface="Segoe UI" panose="020B0502040204020203" pitchFamily="34" charset="0"/>
                <a:cs typeface="Segoe UI" panose="020B0502040204020203" pitchFamily="34" charset="0"/>
              </a:rPr>
              <a:t> * </a:t>
            </a:r>
            <a:r>
              <a:rPr lang="en-US" sz="1600" dirty="0">
                <a:solidFill>
                  <a:srgbClr val="00B0F0"/>
                </a:solidFill>
                <a:latin typeface="Segoe UI" panose="020B0502040204020203" pitchFamily="34" charset="0"/>
                <a:cs typeface="Segoe UI" panose="020B0502040204020203" pitchFamily="34" charset="0"/>
              </a:rPr>
              <a:t>INTO</a:t>
            </a:r>
            <a:r>
              <a:rPr lang="en-US" sz="1600" dirty="0">
                <a:solidFill>
                  <a:schemeClr val="tx1"/>
                </a:solidFill>
                <a:latin typeface="Segoe UI" panose="020B0502040204020203" pitchFamily="34" charset="0"/>
                <a:cs typeface="Segoe UI" panose="020B0502040204020203" pitchFamily="34" charset="0"/>
              </a:rPr>
              <a:t> SANPHAM1 </a:t>
            </a:r>
            <a:r>
              <a:rPr lang="en-US" sz="1600" dirty="0">
                <a:solidFill>
                  <a:srgbClr val="00B0F0"/>
                </a:solidFill>
                <a:latin typeface="Segoe UI" panose="020B0502040204020203" pitchFamily="34" charset="0"/>
                <a:cs typeface="Segoe UI" panose="020B0502040204020203" pitchFamily="34" charset="0"/>
              </a:rPr>
              <a:t>FROM</a:t>
            </a:r>
            <a:r>
              <a:rPr lang="en-US" sz="1600" dirty="0">
                <a:solidFill>
                  <a:schemeClr val="tx1"/>
                </a:solidFill>
                <a:latin typeface="Segoe UI" panose="020B0502040204020203" pitchFamily="34" charset="0"/>
                <a:cs typeface="Segoe UI" panose="020B0502040204020203" pitchFamily="34" charset="0"/>
              </a:rPr>
              <a:t> SANPHAM</a:t>
            </a:r>
            <a:endParaRPr lang="en-US" sz="1600" dirty="0">
              <a:solidFill>
                <a:schemeClr val="tx1"/>
              </a:solidFill>
              <a:latin typeface="Segoe UI" panose="020B0502040204020203" pitchFamily="34" charset="0"/>
              <a:cs typeface="Segoe UI" panose="020B0502040204020203" pitchFamily="34" charset="0"/>
            </a:endParaRPr>
          </a:p>
          <a:p>
            <a:pPr marL="0" indent="0" algn="just">
              <a:lnSpc>
                <a:spcPct val="150000"/>
              </a:lnSpc>
              <a:buNone/>
            </a:pPr>
            <a:r>
              <a:rPr lang="en-US" sz="1600" dirty="0">
                <a:solidFill>
                  <a:srgbClr val="00B0F0"/>
                </a:solidFill>
                <a:latin typeface="Segoe UI" panose="020B0502040204020203" pitchFamily="34" charset="0"/>
                <a:cs typeface="Segoe UI" panose="020B0502040204020203" pitchFamily="34" charset="0"/>
              </a:rPr>
              <a:t>SELECT</a:t>
            </a:r>
            <a:r>
              <a:rPr lang="en-US" sz="1600" dirty="0">
                <a:solidFill>
                  <a:schemeClr val="tx1"/>
                </a:solidFill>
                <a:latin typeface="Segoe UI" panose="020B0502040204020203" pitchFamily="34" charset="0"/>
                <a:cs typeface="Segoe UI" panose="020B0502040204020203" pitchFamily="34" charset="0"/>
              </a:rPr>
              <a:t> * </a:t>
            </a:r>
            <a:r>
              <a:rPr lang="en-US" sz="1600" dirty="0">
                <a:solidFill>
                  <a:srgbClr val="00B0F0"/>
                </a:solidFill>
                <a:latin typeface="Segoe UI" panose="020B0502040204020203" pitchFamily="34" charset="0"/>
                <a:cs typeface="Segoe UI" panose="020B0502040204020203" pitchFamily="34" charset="0"/>
              </a:rPr>
              <a:t>INTO</a:t>
            </a:r>
            <a:r>
              <a:rPr lang="en-US" sz="1600" dirty="0">
                <a:solidFill>
                  <a:schemeClr val="tx1"/>
                </a:solidFill>
                <a:latin typeface="Segoe UI" panose="020B0502040204020203" pitchFamily="34" charset="0"/>
                <a:cs typeface="Segoe UI" panose="020B0502040204020203" pitchFamily="34" charset="0"/>
              </a:rPr>
              <a:t> KHACHHANG1 </a:t>
            </a:r>
            <a:r>
              <a:rPr lang="en-US" sz="1600" dirty="0">
                <a:solidFill>
                  <a:srgbClr val="00B0F0"/>
                </a:solidFill>
                <a:latin typeface="Segoe UI" panose="020B0502040204020203" pitchFamily="34" charset="0"/>
                <a:cs typeface="Segoe UI" panose="020B0502040204020203" pitchFamily="34" charset="0"/>
              </a:rPr>
              <a:t>FROM</a:t>
            </a:r>
            <a:r>
              <a:rPr lang="en-US" sz="1600" dirty="0">
                <a:solidFill>
                  <a:schemeClr val="tx1"/>
                </a:solidFill>
                <a:latin typeface="Segoe UI" panose="020B0502040204020203" pitchFamily="34" charset="0"/>
                <a:cs typeface="Segoe UI" panose="020B0502040204020203" pitchFamily="34" charset="0"/>
              </a:rPr>
              <a:t> KHACHHANG</a:t>
            </a:r>
            <a:endParaRPr lang="vi-VN" sz="1600" dirty="0">
              <a:solidFill>
                <a:schemeClr val="tx1"/>
              </a:solidFill>
              <a:latin typeface="Segoe UI" panose="020B0502040204020203" pitchFamily="34" charset="0"/>
              <a:cs typeface="Segoe UI" panose="020B0502040204020203" pitchFamily="34" charset="0"/>
            </a:endParaRPr>
          </a:p>
        </p:txBody>
      </p:sp>
      <p:sp>
        <p:nvSpPr>
          <p:cNvPr id="7" name="TextBox 6"/>
          <p:cNvSpPr txBox="1"/>
          <p:nvPr/>
        </p:nvSpPr>
        <p:spPr>
          <a:xfrm>
            <a:off x="635479" y="3594807"/>
            <a:ext cx="11330379" cy="1062150"/>
          </a:xfrm>
          <a:prstGeom prst="rect">
            <a:avLst/>
          </a:prstGeom>
          <a:noFill/>
        </p:spPr>
        <p:txBody>
          <a:bodyPr wrap="square">
            <a:spAutoFit/>
          </a:bodyPr>
          <a:lstStyle/>
          <a:p>
            <a:r>
              <a:rPr lang="vi-VN" sz="1800" b="1" dirty="0">
                <a:solidFill>
                  <a:srgbClr val="FF0000"/>
                </a:solidFill>
                <a:latin typeface="Segoe UI" panose="020B0502040204020203" pitchFamily="34" charset="0"/>
                <a:cs typeface="Segoe UI" panose="020B0502040204020203" pitchFamily="34" charset="0"/>
              </a:rPr>
              <a:t>1. Nhập vài dữ liệu cho các quan hệ trên theo 2 cách</a:t>
            </a:r>
            <a:endParaRPr lang="vi-VN" sz="1800" b="1" dirty="0">
              <a:solidFill>
                <a:srgbClr val="FF0000"/>
              </a:solidFill>
              <a:latin typeface="Segoe UI" panose="020B0502040204020203" pitchFamily="34" charset="0"/>
              <a:cs typeface="Segoe UI" panose="020B0502040204020203" pitchFamily="34" charset="0"/>
            </a:endParaRPr>
          </a:p>
          <a:p>
            <a:pPr marL="0" indent="0">
              <a:lnSpc>
                <a:spcPct val="150000"/>
              </a:lnSpc>
              <a:buNone/>
            </a:pPr>
            <a:r>
              <a:rPr lang="vi-VN" sz="1600" b="1" dirty="0">
                <a:solidFill>
                  <a:schemeClr val="tx1"/>
                </a:solidFill>
                <a:latin typeface="Segoe UI" panose="020B0502040204020203" pitchFamily="34" charset="0"/>
                <a:cs typeface="Segoe UI" panose="020B0502040204020203" pitchFamily="34" charset="0"/>
              </a:rPr>
              <a:t>C1:</a:t>
            </a:r>
            <a:r>
              <a:rPr lang="vi-VN" sz="1600" dirty="0">
                <a:solidFill>
                  <a:schemeClr val="tx1"/>
                </a:solidFill>
                <a:latin typeface="Segoe UI" panose="020B0502040204020203" pitchFamily="34" charset="0"/>
                <a:cs typeface="Segoe UI" panose="020B0502040204020203" pitchFamily="34" charset="0"/>
              </a:rPr>
              <a:t> </a:t>
            </a:r>
            <a:r>
              <a:rPr lang="vi-VN" sz="1600" dirty="0">
                <a:solidFill>
                  <a:srgbClr val="00B0F0"/>
                </a:solidFill>
                <a:latin typeface="Segoe UI" panose="020B0502040204020203" pitchFamily="34" charset="0"/>
                <a:cs typeface="Segoe UI" panose="020B0502040204020203" pitchFamily="34" charset="0"/>
              </a:rPr>
              <a:t>INSERT INTO </a:t>
            </a:r>
            <a:r>
              <a:rPr lang="vi-VN" sz="1600" dirty="0">
                <a:solidFill>
                  <a:schemeClr val="tx1"/>
                </a:solidFill>
                <a:latin typeface="Segoe UI" panose="020B0502040204020203" pitchFamily="34" charset="0"/>
                <a:cs typeface="Segoe UI" panose="020B0502040204020203" pitchFamily="34" charset="0"/>
              </a:rPr>
              <a:t>NHANVIEN (MANV, HOTEN, NGVL, SODT) </a:t>
            </a:r>
            <a:r>
              <a:rPr lang="vi-VN" sz="1600" dirty="0">
                <a:solidFill>
                  <a:srgbClr val="00B0F0"/>
                </a:solidFill>
                <a:latin typeface="Segoe UI" panose="020B0502040204020203" pitchFamily="34" charset="0"/>
                <a:cs typeface="Segoe UI" panose="020B0502040204020203" pitchFamily="34" charset="0"/>
              </a:rPr>
              <a:t>VALUES</a:t>
            </a:r>
            <a:r>
              <a:rPr lang="vi-VN" sz="1600" dirty="0">
                <a:solidFill>
                  <a:schemeClr val="tx1"/>
                </a:solidFill>
                <a:latin typeface="Segoe UI" panose="020B0502040204020203" pitchFamily="34" charset="0"/>
                <a:cs typeface="Segoe UI" panose="020B0502040204020203" pitchFamily="34" charset="0"/>
              </a:rPr>
              <a:t> ('NV01','Nguyen Nhu Nhut','0927345678','13/4/2006')</a:t>
            </a:r>
            <a:endParaRPr lang="vi-VN" sz="1600" dirty="0">
              <a:solidFill>
                <a:schemeClr val="tx1"/>
              </a:solidFill>
              <a:latin typeface="Segoe UI" panose="020B0502040204020203" pitchFamily="34" charset="0"/>
              <a:cs typeface="Segoe UI" panose="020B0502040204020203" pitchFamily="34" charset="0"/>
            </a:endParaRPr>
          </a:p>
          <a:p>
            <a:pPr marL="0" indent="0">
              <a:lnSpc>
                <a:spcPct val="150000"/>
              </a:lnSpc>
              <a:buNone/>
            </a:pPr>
            <a:r>
              <a:rPr lang="vi-VN" sz="1600" b="1" dirty="0">
                <a:solidFill>
                  <a:schemeClr val="tx1"/>
                </a:solidFill>
                <a:latin typeface="Segoe UI" panose="020B0502040204020203" pitchFamily="34" charset="0"/>
                <a:cs typeface="Segoe UI" panose="020B0502040204020203" pitchFamily="34" charset="0"/>
              </a:rPr>
              <a:t>C2: </a:t>
            </a:r>
            <a:r>
              <a:rPr lang="vi-VN" sz="1600" dirty="0">
                <a:solidFill>
                  <a:srgbClr val="00B0F0"/>
                </a:solidFill>
                <a:latin typeface="Segoe UI" panose="020B0502040204020203" pitchFamily="34" charset="0"/>
                <a:cs typeface="Segoe UI" panose="020B0502040204020203" pitchFamily="34" charset="0"/>
              </a:rPr>
              <a:t>INSERT INTO </a:t>
            </a:r>
            <a:r>
              <a:rPr lang="vi-VN" sz="1600" dirty="0">
                <a:solidFill>
                  <a:schemeClr val="tx1"/>
                </a:solidFill>
                <a:latin typeface="Segoe UI" panose="020B0502040204020203" pitchFamily="34" charset="0"/>
                <a:cs typeface="Segoe UI" panose="020B0502040204020203" pitchFamily="34" charset="0"/>
              </a:rPr>
              <a:t>NHANVIEN </a:t>
            </a:r>
            <a:r>
              <a:rPr lang="vi-VN" sz="1600" dirty="0">
                <a:solidFill>
                  <a:srgbClr val="00B0F0"/>
                </a:solidFill>
                <a:latin typeface="Segoe UI" panose="020B0502040204020203" pitchFamily="34" charset="0"/>
                <a:cs typeface="Segoe UI" panose="020B0502040204020203" pitchFamily="34" charset="0"/>
              </a:rPr>
              <a:t>VALUES </a:t>
            </a:r>
            <a:r>
              <a:rPr lang="vi-VN" sz="1600" dirty="0">
                <a:solidFill>
                  <a:schemeClr val="tx1"/>
                </a:solidFill>
                <a:latin typeface="Segoe UI" panose="020B0502040204020203" pitchFamily="34" charset="0"/>
                <a:cs typeface="Segoe UI" panose="020B0502040204020203" pitchFamily="34" charset="0"/>
              </a:rPr>
              <a:t>('NV02','Le Thi Phi Yen','0987567390','21/4/2006')</a:t>
            </a:r>
            <a:endParaRPr lang="vi-VN" sz="1600" dirty="0">
              <a:solidFill>
                <a:schemeClr val="tx1"/>
              </a:solidFill>
              <a:latin typeface="Segoe UI" panose="020B0502040204020203" pitchFamily="34" charset="0"/>
              <a:cs typeface="Segoe UI" panose="020B0502040204020203" pitchFamily="34" charset="0"/>
            </a:endParaRPr>
          </a:p>
        </p:txBody>
      </p:sp>
      <p:sp>
        <p:nvSpPr>
          <p:cNvPr id="8" name="Hộp Văn bản 2"/>
          <p:cNvSpPr txBox="1"/>
          <p:nvPr/>
        </p:nvSpPr>
        <p:spPr>
          <a:xfrm>
            <a:off x="635479" y="1069619"/>
            <a:ext cx="9031747" cy="2323713"/>
          </a:xfrm>
          <a:prstGeom prst="rect">
            <a:avLst/>
          </a:prstGeom>
          <a:noFill/>
          <a:ln w="19050">
            <a:solidFill>
              <a:srgbClr val="00B0F0"/>
            </a:solidFill>
          </a:ln>
        </p:spPr>
        <p:txBody>
          <a:bodyPr wrap="square">
            <a:spAutoFit/>
          </a:bodyPr>
          <a:lstStyle/>
          <a:p>
            <a:pPr algn="just">
              <a:spcAft>
                <a:spcPts val="600"/>
              </a:spcAft>
            </a:pPr>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BÀI TẬP 2: Cho c</a:t>
            </a:r>
            <a:r>
              <a:rPr lang="vi-VN"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ơ sở dữ liệu </a:t>
            </a:r>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“Q</a:t>
            </a:r>
            <a:r>
              <a:rPr lang="vi-VN"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uản lý bán hang</a:t>
            </a:r>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a:t>
            </a:r>
            <a:r>
              <a:rPr lang="vi-VN"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gồm có các quan hệ sau: </a:t>
            </a:r>
            <a:endParaRPr lang="vi-VN"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a:p>
            <a:pPr algn="just">
              <a:spcAft>
                <a:spcPts val="600"/>
              </a:spcAft>
            </a:pPr>
            <a:r>
              <a:rPr lang="vi-VN" sz="2000" b="1" dirty="0">
                <a:latin typeface="Segoe UI" panose="020B0502040204020203" pitchFamily="34" charset="0"/>
                <a:cs typeface="Segoe UI" panose="020B0502040204020203" pitchFamily="34" charset="0"/>
              </a:rPr>
              <a:t>KHACHHANG (</a:t>
            </a:r>
            <a:r>
              <a:rPr lang="vi-VN" sz="2000" b="1" u="sng" dirty="0">
                <a:latin typeface="Segoe UI" panose="020B0502040204020203" pitchFamily="34" charset="0"/>
                <a:cs typeface="Segoe UI" panose="020B0502040204020203" pitchFamily="34" charset="0"/>
              </a:rPr>
              <a:t>MAKH</a:t>
            </a:r>
            <a:r>
              <a:rPr lang="vi-VN" sz="2000" b="1" dirty="0">
                <a:latin typeface="Segoe UI" panose="020B0502040204020203" pitchFamily="34" charset="0"/>
                <a:cs typeface="Segoe UI" panose="020B0502040204020203" pitchFamily="34" charset="0"/>
              </a:rPr>
              <a:t>, HOTEN, DCHI, SODT, NGSINH, DOANHSO, NGDK)</a:t>
            </a:r>
            <a:r>
              <a:rPr lang="vi-VN" sz="2000" dirty="0">
                <a:latin typeface="Segoe UI" panose="020B0502040204020203" pitchFamily="34" charset="0"/>
                <a:cs typeface="Segoe UI" panose="020B0502040204020203" pitchFamily="34" charset="0"/>
              </a:rPr>
              <a:t> </a:t>
            </a:r>
            <a:endParaRPr lang="vi-VN" sz="2000" dirty="0">
              <a:latin typeface="Segoe UI" panose="020B0502040204020203" pitchFamily="34" charset="0"/>
              <a:cs typeface="Segoe UI" panose="020B0502040204020203" pitchFamily="34" charset="0"/>
            </a:endParaRPr>
          </a:p>
          <a:p>
            <a:pPr algn="just">
              <a:spcAft>
                <a:spcPts val="600"/>
              </a:spcAft>
            </a:pPr>
            <a:r>
              <a:rPr lang="vi-VN" sz="2000" b="1" dirty="0">
                <a:latin typeface="Segoe UI" panose="020B0502040204020203" pitchFamily="34" charset="0"/>
                <a:cs typeface="Segoe UI" panose="020B0502040204020203" pitchFamily="34" charset="0"/>
              </a:rPr>
              <a:t>NHANVIEN (</a:t>
            </a:r>
            <a:r>
              <a:rPr lang="vi-VN" sz="2000" b="1" u="sng" dirty="0">
                <a:latin typeface="Segoe UI" panose="020B0502040204020203" pitchFamily="34" charset="0"/>
                <a:cs typeface="Segoe UI" panose="020B0502040204020203" pitchFamily="34" charset="0"/>
              </a:rPr>
              <a:t>MANV</a:t>
            </a:r>
            <a:r>
              <a:rPr lang="vi-VN" sz="2000" b="1" dirty="0">
                <a:latin typeface="Segoe UI" panose="020B0502040204020203" pitchFamily="34" charset="0"/>
                <a:cs typeface="Segoe UI" panose="020B0502040204020203" pitchFamily="34" charset="0"/>
              </a:rPr>
              <a:t>,HOTEN, NGVL, SODT) </a:t>
            </a:r>
            <a:endParaRPr lang="vi-VN" sz="2000" b="1" dirty="0">
              <a:latin typeface="Segoe UI" panose="020B0502040204020203" pitchFamily="34" charset="0"/>
              <a:cs typeface="Segoe UI" panose="020B0502040204020203" pitchFamily="34" charset="0"/>
            </a:endParaRPr>
          </a:p>
          <a:p>
            <a:pPr algn="just">
              <a:spcAft>
                <a:spcPts val="600"/>
              </a:spcAft>
            </a:pPr>
            <a:r>
              <a:rPr lang="vi-VN" sz="2000" b="1" dirty="0">
                <a:latin typeface="Segoe UI" panose="020B0502040204020203" pitchFamily="34" charset="0"/>
                <a:cs typeface="Segoe UI" panose="020B0502040204020203" pitchFamily="34" charset="0"/>
              </a:rPr>
              <a:t>SANPHAM (</a:t>
            </a:r>
            <a:r>
              <a:rPr lang="vi-VN" sz="2000" b="1" u="sng" dirty="0">
                <a:latin typeface="Segoe UI" panose="020B0502040204020203" pitchFamily="34" charset="0"/>
                <a:cs typeface="Segoe UI" panose="020B0502040204020203" pitchFamily="34" charset="0"/>
              </a:rPr>
              <a:t>MASP</a:t>
            </a:r>
            <a:r>
              <a:rPr lang="vi-VN" sz="2000" b="1" dirty="0">
                <a:latin typeface="Segoe UI" panose="020B0502040204020203" pitchFamily="34" charset="0"/>
                <a:cs typeface="Segoe UI" panose="020B0502040204020203" pitchFamily="34" charset="0"/>
              </a:rPr>
              <a:t>,TENSP, DVT, NUOCSX, GIA) </a:t>
            </a:r>
            <a:endParaRPr lang="vi-VN" sz="2000" b="1" dirty="0">
              <a:latin typeface="Segoe UI" panose="020B0502040204020203" pitchFamily="34" charset="0"/>
              <a:cs typeface="Segoe UI" panose="020B0502040204020203" pitchFamily="34" charset="0"/>
            </a:endParaRPr>
          </a:p>
          <a:p>
            <a:pPr algn="just">
              <a:spcAft>
                <a:spcPts val="600"/>
              </a:spcAft>
            </a:pPr>
            <a:r>
              <a:rPr lang="vi-VN" sz="2000" b="1" dirty="0">
                <a:latin typeface="Segoe UI" panose="020B0502040204020203" pitchFamily="34" charset="0"/>
                <a:cs typeface="Segoe UI" panose="020B0502040204020203" pitchFamily="34" charset="0"/>
              </a:rPr>
              <a:t>HOADON (</a:t>
            </a:r>
            <a:r>
              <a:rPr lang="vi-VN" sz="2000" b="1" u="sng" dirty="0">
                <a:latin typeface="Segoe UI" panose="020B0502040204020203" pitchFamily="34" charset="0"/>
                <a:cs typeface="Segoe UI" panose="020B0502040204020203" pitchFamily="34" charset="0"/>
              </a:rPr>
              <a:t>SOHD</a:t>
            </a:r>
            <a:r>
              <a:rPr lang="vi-VN" sz="2000" b="1" dirty="0">
                <a:latin typeface="Segoe UI" panose="020B0502040204020203" pitchFamily="34" charset="0"/>
                <a:cs typeface="Segoe UI" panose="020B0502040204020203" pitchFamily="34" charset="0"/>
              </a:rPr>
              <a:t>, NGHD, MAKH, MANV, TRIGIA) </a:t>
            </a:r>
            <a:endParaRPr lang="vi-VN" sz="2000" b="1" dirty="0">
              <a:latin typeface="Segoe UI" panose="020B0502040204020203" pitchFamily="34" charset="0"/>
              <a:cs typeface="Segoe UI" panose="020B0502040204020203" pitchFamily="34" charset="0"/>
            </a:endParaRPr>
          </a:p>
          <a:p>
            <a:pPr algn="just">
              <a:spcAft>
                <a:spcPts val="600"/>
              </a:spcAft>
            </a:pPr>
            <a:r>
              <a:rPr lang="vi-VN" sz="2000" b="1" dirty="0">
                <a:latin typeface="Segoe UI" panose="020B0502040204020203" pitchFamily="34" charset="0"/>
                <a:cs typeface="Segoe UI" panose="020B0502040204020203" pitchFamily="34" charset="0"/>
              </a:rPr>
              <a:t>CTHD (</a:t>
            </a:r>
            <a:r>
              <a:rPr lang="vi-VN" sz="2000" b="1" u="sng" dirty="0">
                <a:latin typeface="Segoe UI" panose="020B0502040204020203" pitchFamily="34" charset="0"/>
                <a:cs typeface="Segoe UI" panose="020B0502040204020203" pitchFamily="34" charset="0"/>
              </a:rPr>
              <a:t>SOHD,MASP</a:t>
            </a:r>
            <a:r>
              <a:rPr lang="vi-VN" sz="2000" b="1" dirty="0">
                <a:latin typeface="Segoe UI" panose="020B0502040204020203" pitchFamily="34" charset="0"/>
                <a:cs typeface="Segoe UI" panose="020B0502040204020203" pitchFamily="34" charset="0"/>
              </a:rPr>
              <a:t>,SL)</a:t>
            </a:r>
            <a:r>
              <a:rPr lang="vi-VN" sz="2000" dirty="0">
                <a:latin typeface="Segoe UI" panose="020B0502040204020203" pitchFamily="34" charset="0"/>
                <a:cs typeface="Segoe UI" panose="020B0502040204020203" pitchFamily="34" charset="0"/>
              </a:rPr>
              <a:t> </a:t>
            </a:r>
            <a:endParaRPr lang="vi-VN" sz="2000" dirty="0">
              <a:latin typeface="Segoe UI" panose="020B0502040204020203" pitchFamily="34" charset="0"/>
              <a:cs typeface="Segoe UI" panose="020B0502040204020203"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500"/>
                                        <p:tgtEl>
                                          <p:spTgt spid="7">
                                            <p:txEl>
                                              <p:pRg st="1" end="1"/>
                                            </p:txEl>
                                          </p:spTgt>
                                        </p:tgtEl>
                                      </p:cBhvr>
                                    </p:animEffect>
                                    <p:anim calcmode="lin" valueType="num">
                                      <p:cBhvr>
                                        <p:cTn id="8"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9" dur="5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500"/>
                                        <p:tgtEl>
                                          <p:spTgt spid="7">
                                            <p:txEl>
                                              <p:pRg st="2" end="2"/>
                                            </p:txEl>
                                          </p:spTgt>
                                        </p:tgtEl>
                                      </p:cBhvr>
                                    </p:animEffect>
                                    <p:anim calcmode="lin" valueType="num">
                                      <p:cBhvr>
                                        <p:cTn id="1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5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animEffect transition="in" filter="fade">
                                      <p:cBhvr>
                                        <p:cTn id="21" dur="500"/>
                                        <p:tgtEl>
                                          <p:spTgt spid="4">
                                            <p:txEl>
                                              <p:pRg st="0" end="0"/>
                                            </p:txEl>
                                          </p:spTgt>
                                        </p:tgtEl>
                                      </p:cBhvr>
                                    </p:animEffect>
                                    <p:anim calcmode="lin" valueType="num">
                                      <p:cBhvr>
                                        <p:cTn id="22"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3" dur="5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1" end="1"/>
                                            </p:txEl>
                                          </p:spTgt>
                                        </p:tgtEl>
                                        <p:attrNameLst>
                                          <p:attrName>style.visibility</p:attrName>
                                        </p:attrNameLst>
                                      </p:cBhvr>
                                      <p:to>
                                        <p:strVal val="visible"/>
                                      </p:to>
                                    </p:set>
                                    <p:animEffect transition="in" filter="fade">
                                      <p:cBhvr>
                                        <p:cTn id="28" dur="500"/>
                                        <p:tgtEl>
                                          <p:spTgt spid="4">
                                            <p:txEl>
                                              <p:pRg st="1" end="1"/>
                                            </p:txEl>
                                          </p:spTgt>
                                        </p:tgtEl>
                                      </p:cBhvr>
                                    </p:animEffect>
                                    <p:anim calcmode="lin" valueType="num">
                                      <p:cBhvr>
                                        <p:cTn id="29"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30" dur="5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xEl>
                                              <p:pRg st="2" end="2"/>
                                            </p:txEl>
                                          </p:spTgt>
                                        </p:tgtEl>
                                        <p:attrNameLst>
                                          <p:attrName>style.visibility</p:attrName>
                                        </p:attrNameLst>
                                      </p:cBhvr>
                                      <p:to>
                                        <p:strVal val="visible"/>
                                      </p:to>
                                    </p:set>
                                    <p:animEffect transition="in" filter="fade">
                                      <p:cBhvr>
                                        <p:cTn id="35" dur="500"/>
                                        <p:tgtEl>
                                          <p:spTgt spid="4">
                                            <p:txEl>
                                              <p:pRg st="2" end="2"/>
                                            </p:txEl>
                                          </p:spTgt>
                                        </p:tgtEl>
                                      </p:cBhvr>
                                    </p:animEffect>
                                    <p:anim calcmode="lin" valueType="num">
                                      <p:cBhvr>
                                        <p:cTn id="36"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37" dur="5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3" name="Google Shape;123;p3"/>
          <p:cNvSpPr txBox="1">
            <a:spLocks noGrp="1"/>
          </p:cNvSpPr>
          <p:nvPr>
            <p:ph type="sldNum" idx="12"/>
          </p:nvPr>
        </p:nvSpPr>
        <p:spPr>
          <a:xfrm>
            <a:off x="4724400" y="6527379"/>
            <a:ext cx="2743200" cy="330621"/>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vi-VN" sz="1600" b="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fld>
            <a:endParaRPr sz="16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endParaRPr>
          </a:p>
        </p:txBody>
      </p:sp>
      <p:pic>
        <p:nvPicPr>
          <p:cNvPr id="124" name="Google Shape;124;p3"/>
          <p:cNvPicPr preferRelativeResize="0"/>
          <p:nvPr/>
        </p:nvPicPr>
        <p:blipFill rotWithShape="1">
          <a:blip r:embed="rId1"/>
          <a:srcRect/>
          <a:stretch>
            <a:fillRect/>
          </a:stretch>
        </p:blipFill>
        <p:spPr>
          <a:xfrm>
            <a:off x="9911750" y="4651893"/>
            <a:ext cx="1900257" cy="1869558"/>
          </a:xfrm>
          <a:prstGeom prst="rect">
            <a:avLst/>
          </a:prstGeom>
          <a:noFill/>
          <a:ln>
            <a:noFill/>
          </a:ln>
        </p:spPr>
      </p:pic>
      <p:sp>
        <p:nvSpPr>
          <p:cNvPr id="10" name="Google Shape;122;p3"/>
          <p:cNvSpPr txBox="1"/>
          <p:nvPr/>
        </p:nvSpPr>
        <p:spPr>
          <a:xfrm>
            <a:off x="635479" y="330621"/>
            <a:ext cx="10921042" cy="825319"/>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Clr>
                <a:srgbClr val="01238F"/>
              </a:buClr>
              <a:buSzPts val="4000"/>
              <a:buFont typeface="Quattrocento Sans" panose="020B0502050000020003"/>
              <a:buNone/>
            </a:pPr>
            <a:r>
              <a:rPr lang="en-US" sz="4000" b="1" dirty="0" err="1">
                <a:solidFill>
                  <a:srgbClr val="01238F"/>
                </a:solidFill>
                <a:latin typeface="Segoe UI" panose="020B0502040204020203" pitchFamily="34" charset="0"/>
                <a:cs typeface="Segoe UI" panose="020B0502040204020203" pitchFamily="34" charset="0"/>
                <a:sym typeface="Quattrocento Sans" panose="020B0502050000020003"/>
              </a:rPr>
              <a:t>Viết</a:t>
            </a:r>
            <a:r>
              <a:rPr lang="en-US" sz="4000" b="1" dirty="0">
                <a:solidFill>
                  <a:srgbClr val="01238F"/>
                </a:solidFill>
                <a:latin typeface="Segoe UI" panose="020B0502040204020203" pitchFamily="34" charset="0"/>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cs typeface="Segoe UI" panose="020B0502040204020203" pitchFamily="34" charset="0"/>
                <a:sym typeface="Quattrocento Sans" panose="020B0502050000020003"/>
              </a:rPr>
              <a:t>các</a:t>
            </a:r>
            <a:r>
              <a:rPr lang="en-US" sz="4000" b="1" dirty="0">
                <a:solidFill>
                  <a:srgbClr val="01238F"/>
                </a:solidFill>
                <a:latin typeface="Segoe UI" panose="020B0502040204020203" pitchFamily="34" charset="0"/>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cs typeface="Segoe UI" panose="020B0502040204020203" pitchFamily="34" charset="0"/>
                <a:sym typeface="Quattrocento Sans" panose="020B0502050000020003"/>
              </a:rPr>
              <a:t>câu</a:t>
            </a:r>
            <a:r>
              <a:rPr lang="en-US" sz="4000" b="1" dirty="0">
                <a:solidFill>
                  <a:srgbClr val="01238F"/>
                </a:solidFill>
                <a:latin typeface="Segoe UI" panose="020B0502040204020203" pitchFamily="34" charset="0"/>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cs typeface="Segoe UI" panose="020B0502040204020203" pitchFamily="34" charset="0"/>
                <a:sym typeface="Quattrocento Sans" panose="020B0502050000020003"/>
              </a:rPr>
              <a:t>lệnh</a:t>
            </a:r>
            <a:r>
              <a:rPr lang="en-US" sz="4000" b="1" dirty="0">
                <a:solidFill>
                  <a:srgbClr val="01238F"/>
                </a:solidFill>
                <a:latin typeface="Segoe UI" panose="020B0502040204020203" pitchFamily="34" charset="0"/>
                <a:cs typeface="Segoe UI" panose="020B0502040204020203" pitchFamily="34" charset="0"/>
                <a:sym typeface="Quattrocento Sans" panose="020B0502050000020003"/>
              </a:rPr>
              <a:t> DDL </a:t>
            </a:r>
            <a:r>
              <a:rPr lang="en-US" sz="4000" b="1" dirty="0" err="1">
                <a:solidFill>
                  <a:srgbClr val="01238F"/>
                </a:solidFill>
                <a:latin typeface="Segoe UI" panose="020B0502040204020203" pitchFamily="34" charset="0"/>
                <a:cs typeface="Segoe UI" panose="020B0502040204020203" pitchFamily="34" charset="0"/>
                <a:sym typeface="Quattrocento Sans" panose="020B0502050000020003"/>
              </a:rPr>
              <a:t>và</a:t>
            </a:r>
            <a:r>
              <a:rPr lang="en-US" sz="4000" b="1" dirty="0">
                <a:solidFill>
                  <a:srgbClr val="01238F"/>
                </a:solidFill>
                <a:latin typeface="Segoe UI" panose="020B0502040204020203" pitchFamily="34" charset="0"/>
                <a:cs typeface="Segoe UI" panose="020B0502040204020203" pitchFamily="34" charset="0"/>
                <a:sym typeface="Quattrocento Sans" panose="020B0502050000020003"/>
              </a:rPr>
              <a:t> DML</a:t>
            </a:r>
            <a:endParaRPr lang="en-US" dirty="0">
              <a:latin typeface="Segoe UI" panose="020B0502040204020203" pitchFamily="34" charset="0"/>
              <a:cs typeface="Segoe UI" panose="020B0502040204020203" pitchFamily="34" charset="0"/>
            </a:endParaRPr>
          </a:p>
        </p:txBody>
      </p:sp>
      <p:sp>
        <p:nvSpPr>
          <p:cNvPr id="2" name="Hộp Văn bản 3"/>
          <p:cNvSpPr txBox="1"/>
          <p:nvPr/>
        </p:nvSpPr>
        <p:spPr>
          <a:xfrm>
            <a:off x="635479" y="3462295"/>
            <a:ext cx="11020227" cy="1338828"/>
          </a:xfrm>
          <a:prstGeom prst="rect">
            <a:avLst/>
          </a:prstGeom>
          <a:noFill/>
        </p:spPr>
        <p:txBody>
          <a:bodyPr wrap="square">
            <a:spAutoFit/>
          </a:bodyPr>
          <a:lstStyle/>
          <a:p>
            <a:pPr algn="just">
              <a:spcAft>
                <a:spcPts val="600"/>
              </a:spcAft>
            </a:pPr>
            <a:r>
              <a:rPr lang="vi-VN" sz="1800" b="1" dirty="0">
                <a:solidFill>
                  <a:srgbClr val="FF0000"/>
                </a:solidFill>
                <a:latin typeface="Segoe UI" panose="020B0502040204020203" pitchFamily="34" charset="0"/>
                <a:cs typeface="Segoe UI" panose="020B0502040204020203" pitchFamily="34" charset="0"/>
              </a:rPr>
              <a:t>3. </a:t>
            </a:r>
            <a:r>
              <a:rPr lang="vi-VN" sz="1800" b="1" dirty="0" err="1">
                <a:solidFill>
                  <a:srgbClr val="FF0000"/>
                </a:solidFill>
                <a:latin typeface="Segoe UI" panose="020B0502040204020203" pitchFamily="34" charset="0"/>
                <a:cs typeface="Segoe UI" panose="020B0502040204020203" pitchFamily="34" charset="0"/>
              </a:rPr>
              <a:t>Cập</a:t>
            </a:r>
            <a:r>
              <a:rPr lang="vi-VN" sz="1800" b="1" dirty="0">
                <a:solidFill>
                  <a:srgbClr val="FF0000"/>
                </a:solidFill>
                <a:latin typeface="Segoe UI" panose="020B0502040204020203" pitchFamily="34" charset="0"/>
                <a:cs typeface="Segoe UI" panose="020B0502040204020203" pitchFamily="34" charset="0"/>
              </a:rPr>
              <a:t> </a:t>
            </a:r>
            <a:r>
              <a:rPr lang="vi-VN" sz="1800" b="1" dirty="0" err="1">
                <a:solidFill>
                  <a:srgbClr val="FF0000"/>
                </a:solidFill>
                <a:latin typeface="Segoe UI" panose="020B0502040204020203" pitchFamily="34" charset="0"/>
                <a:cs typeface="Segoe UI" panose="020B0502040204020203" pitchFamily="34" charset="0"/>
              </a:rPr>
              <a:t>nhật</a:t>
            </a:r>
            <a:r>
              <a:rPr lang="vi-VN" sz="1800" b="1" dirty="0">
                <a:solidFill>
                  <a:srgbClr val="FF0000"/>
                </a:solidFill>
                <a:latin typeface="Segoe UI" panose="020B0502040204020203" pitchFamily="34" charset="0"/>
                <a:cs typeface="Segoe UI" panose="020B0502040204020203" pitchFamily="34" charset="0"/>
              </a:rPr>
              <a:t> </a:t>
            </a:r>
            <a:r>
              <a:rPr lang="vi-VN" sz="1800" b="1" dirty="0" err="1">
                <a:solidFill>
                  <a:srgbClr val="FF0000"/>
                </a:solidFill>
                <a:latin typeface="Segoe UI" panose="020B0502040204020203" pitchFamily="34" charset="0"/>
                <a:cs typeface="Segoe UI" panose="020B0502040204020203" pitchFamily="34" charset="0"/>
              </a:rPr>
              <a:t>giá</a:t>
            </a:r>
            <a:r>
              <a:rPr lang="vi-VN" sz="1800" b="1" dirty="0">
                <a:solidFill>
                  <a:srgbClr val="FF0000"/>
                </a:solidFill>
                <a:latin typeface="Segoe UI" panose="020B0502040204020203" pitchFamily="34" charset="0"/>
                <a:cs typeface="Segoe UI" panose="020B0502040204020203" pitchFamily="34" charset="0"/>
              </a:rPr>
              <a:t> tăng 5% </a:t>
            </a:r>
            <a:r>
              <a:rPr lang="vi-VN" sz="1800" b="1" dirty="0" err="1">
                <a:solidFill>
                  <a:srgbClr val="FF0000"/>
                </a:solidFill>
                <a:latin typeface="Segoe UI" panose="020B0502040204020203" pitchFamily="34" charset="0"/>
                <a:cs typeface="Segoe UI" panose="020B0502040204020203" pitchFamily="34" charset="0"/>
              </a:rPr>
              <a:t>đối</a:t>
            </a:r>
            <a:r>
              <a:rPr lang="vi-VN" sz="1800" b="1" dirty="0">
                <a:solidFill>
                  <a:srgbClr val="FF0000"/>
                </a:solidFill>
                <a:latin typeface="Segoe UI" panose="020B0502040204020203" pitchFamily="34" charset="0"/>
                <a:cs typeface="Segoe UI" panose="020B0502040204020203" pitchFamily="34" charset="0"/>
              </a:rPr>
              <a:t> </a:t>
            </a:r>
            <a:r>
              <a:rPr lang="vi-VN" sz="1800" b="1" dirty="0" err="1">
                <a:solidFill>
                  <a:srgbClr val="FF0000"/>
                </a:solidFill>
                <a:latin typeface="Segoe UI" panose="020B0502040204020203" pitchFamily="34" charset="0"/>
                <a:cs typeface="Segoe UI" panose="020B0502040204020203" pitchFamily="34" charset="0"/>
              </a:rPr>
              <a:t>với</a:t>
            </a:r>
            <a:r>
              <a:rPr lang="vi-VN" sz="1800" b="1" dirty="0">
                <a:solidFill>
                  <a:srgbClr val="FF0000"/>
                </a:solidFill>
                <a:latin typeface="Segoe UI" panose="020B0502040204020203" pitchFamily="34" charset="0"/>
                <a:cs typeface="Segoe UI" panose="020B0502040204020203" pitchFamily="34" charset="0"/>
              </a:rPr>
              <a:t> </a:t>
            </a:r>
            <a:r>
              <a:rPr lang="vi-VN" sz="1800" b="1" dirty="0" err="1">
                <a:solidFill>
                  <a:srgbClr val="FF0000"/>
                </a:solidFill>
                <a:latin typeface="Segoe UI" panose="020B0502040204020203" pitchFamily="34" charset="0"/>
                <a:cs typeface="Segoe UI" panose="020B0502040204020203" pitchFamily="34" charset="0"/>
              </a:rPr>
              <a:t>những</a:t>
            </a:r>
            <a:r>
              <a:rPr lang="vi-VN" sz="1800" b="1" dirty="0">
                <a:solidFill>
                  <a:srgbClr val="FF0000"/>
                </a:solidFill>
                <a:latin typeface="Segoe UI" panose="020B0502040204020203" pitchFamily="34" charset="0"/>
                <a:cs typeface="Segoe UI" panose="020B0502040204020203" pitchFamily="34" charset="0"/>
              </a:rPr>
              <a:t> </a:t>
            </a:r>
            <a:r>
              <a:rPr lang="vi-VN" sz="1800" b="1" dirty="0" err="1">
                <a:solidFill>
                  <a:srgbClr val="FF0000"/>
                </a:solidFill>
                <a:latin typeface="Segoe UI" panose="020B0502040204020203" pitchFamily="34" charset="0"/>
                <a:cs typeface="Segoe UI" panose="020B0502040204020203" pitchFamily="34" charset="0"/>
              </a:rPr>
              <a:t>sản</a:t>
            </a:r>
            <a:r>
              <a:rPr lang="vi-VN" sz="1800" b="1" dirty="0">
                <a:solidFill>
                  <a:srgbClr val="FF0000"/>
                </a:solidFill>
                <a:latin typeface="Segoe UI" panose="020B0502040204020203" pitchFamily="34" charset="0"/>
                <a:cs typeface="Segoe UI" panose="020B0502040204020203" pitchFamily="34" charset="0"/>
              </a:rPr>
              <a:t> </a:t>
            </a:r>
            <a:r>
              <a:rPr lang="vi-VN" sz="1800" b="1" dirty="0" err="1">
                <a:solidFill>
                  <a:srgbClr val="FF0000"/>
                </a:solidFill>
                <a:latin typeface="Segoe UI" panose="020B0502040204020203" pitchFamily="34" charset="0"/>
                <a:cs typeface="Segoe UI" panose="020B0502040204020203" pitchFamily="34" charset="0"/>
              </a:rPr>
              <a:t>phẩm</a:t>
            </a:r>
            <a:r>
              <a:rPr lang="vi-VN" sz="1800" b="1" dirty="0">
                <a:solidFill>
                  <a:srgbClr val="FF0000"/>
                </a:solidFill>
                <a:latin typeface="Segoe UI" panose="020B0502040204020203" pitchFamily="34" charset="0"/>
                <a:cs typeface="Segoe UI" panose="020B0502040204020203" pitchFamily="34" charset="0"/>
              </a:rPr>
              <a:t> do “Thai Lan” </a:t>
            </a:r>
            <a:r>
              <a:rPr lang="vi-VN" sz="1800" b="1" dirty="0" err="1">
                <a:solidFill>
                  <a:srgbClr val="FF0000"/>
                </a:solidFill>
                <a:latin typeface="Segoe UI" panose="020B0502040204020203" pitchFamily="34" charset="0"/>
                <a:cs typeface="Segoe UI" panose="020B0502040204020203" pitchFamily="34" charset="0"/>
              </a:rPr>
              <a:t>sản</a:t>
            </a:r>
            <a:r>
              <a:rPr lang="vi-VN" sz="1800" b="1" dirty="0">
                <a:solidFill>
                  <a:srgbClr val="FF0000"/>
                </a:solidFill>
                <a:latin typeface="Segoe UI" panose="020B0502040204020203" pitchFamily="34" charset="0"/>
                <a:cs typeface="Segoe UI" panose="020B0502040204020203" pitchFamily="34" charset="0"/>
              </a:rPr>
              <a:t> </a:t>
            </a:r>
            <a:r>
              <a:rPr lang="vi-VN" sz="1800" b="1" dirty="0" err="1">
                <a:solidFill>
                  <a:srgbClr val="FF0000"/>
                </a:solidFill>
                <a:latin typeface="Segoe UI" panose="020B0502040204020203" pitchFamily="34" charset="0"/>
                <a:cs typeface="Segoe UI" panose="020B0502040204020203" pitchFamily="34" charset="0"/>
              </a:rPr>
              <a:t>xuất</a:t>
            </a:r>
            <a:r>
              <a:rPr lang="vi-VN" sz="1800" b="1" dirty="0">
                <a:solidFill>
                  <a:srgbClr val="FF0000"/>
                </a:solidFill>
                <a:latin typeface="Segoe UI" panose="020B0502040204020203" pitchFamily="34" charset="0"/>
                <a:cs typeface="Segoe UI" panose="020B0502040204020203" pitchFamily="34" charset="0"/>
              </a:rPr>
              <a:t> (cho quan </a:t>
            </a:r>
            <a:r>
              <a:rPr lang="vi-VN" sz="1800" b="1" dirty="0" err="1">
                <a:solidFill>
                  <a:srgbClr val="FF0000"/>
                </a:solidFill>
                <a:latin typeface="Segoe UI" panose="020B0502040204020203" pitchFamily="34" charset="0"/>
                <a:cs typeface="Segoe UI" panose="020B0502040204020203" pitchFamily="34" charset="0"/>
              </a:rPr>
              <a:t>hệ</a:t>
            </a:r>
            <a:r>
              <a:rPr lang="vi-VN" sz="1800" b="1" dirty="0">
                <a:solidFill>
                  <a:srgbClr val="FF0000"/>
                </a:solidFill>
                <a:latin typeface="Segoe UI" panose="020B0502040204020203" pitchFamily="34" charset="0"/>
                <a:cs typeface="Segoe UI" panose="020B0502040204020203" pitchFamily="34" charset="0"/>
              </a:rPr>
              <a:t> SANPHAM1)</a:t>
            </a:r>
            <a:endParaRPr lang="vi-VN" sz="1800" b="1" dirty="0">
              <a:solidFill>
                <a:srgbClr val="FF0000"/>
              </a:solidFill>
              <a:latin typeface="Segoe UI" panose="020B0502040204020203" pitchFamily="34" charset="0"/>
              <a:cs typeface="Segoe UI" panose="020B0502040204020203" pitchFamily="34" charset="0"/>
            </a:endParaRPr>
          </a:p>
          <a:p>
            <a:pPr marL="0" indent="0" algn="just">
              <a:spcAft>
                <a:spcPts val="600"/>
              </a:spcAft>
              <a:buNone/>
            </a:pPr>
            <a:r>
              <a:rPr lang="vi-VN" sz="1600" dirty="0">
                <a:solidFill>
                  <a:srgbClr val="00B0F0"/>
                </a:solidFill>
                <a:latin typeface="Segoe UI" panose="020B0502040204020203" pitchFamily="34" charset="0"/>
                <a:cs typeface="Segoe UI" panose="020B0502040204020203" pitchFamily="34" charset="0"/>
              </a:rPr>
              <a:t>UPDATE</a:t>
            </a:r>
            <a:r>
              <a:rPr lang="vi-VN" sz="1600" dirty="0">
                <a:solidFill>
                  <a:schemeClr val="tx1"/>
                </a:solidFill>
                <a:latin typeface="Segoe UI" panose="020B0502040204020203" pitchFamily="34" charset="0"/>
                <a:cs typeface="Segoe UI" panose="020B0502040204020203" pitchFamily="34" charset="0"/>
              </a:rPr>
              <a:t> SANPHAM1</a:t>
            </a:r>
            <a:endParaRPr lang="vi-VN" sz="1600" dirty="0">
              <a:solidFill>
                <a:schemeClr val="tx1"/>
              </a:solidFill>
              <a:latin typeface="Segoe UI" panose="020B0502040204020203" pitchFamily="34" charset="0"/>
              <a:cs typeface="Segoe UI" panose="020B0502040204020203" pitchFamily="34" charset="0"/>
            </a:endParaRPr>
          </a:p>
          <a:p>
            <a:pPr marL="0" indent="0" algn="just">
              <a:spcAft>
                <a:spcPts val="600"/>
              </a:spcAft>
              <a:buNone/>
            </a:pPr>
            <a:r>
              <a:rPr lang="vi-VN" sz="1600" dirty="0">
                <a:solidFill>
                  <a:srgbClr val="00B0F0"/>
                </a:solidFill>
                <a:latin typeface="Segoe UI" panose="020B0502040204020203" pitchFamily="34" charset="0"/>
                <a:cs typeface="Segoe UI" panose="020B0502040204020203" pitchFamily="34" charset="0"/>
              </a:rPr>
              <a:t>SET</a:t>
            </a:r>
            <a:r>
              <a:rPr lang="vi-VN" sz="1600" dirty="0">
                <a:solidFill>
                  <a:schemeClr val="tx1"/>
                </a:solidFill>
                <a:latin typeface="Segoe UI" panose="020B0502040204020203" pitchFamily="34" charset="0"/>
                <a:cs typeface="Segoe UI" panose="020B0502040204020203" pitchFamily="34" charset="0"/>
              </a:rPr>
              <a:t> GIA = GIA * 1.05</a:t>
            </a:r>
            <a:endParaRPr lang="vi-VN" sz="1600" dirty="0">
              <a:solidFill>
                <a:schemeClr val="tx1"/>
              </a:solidFill>
              <a:latin typeface="Segoe UI" panose="020B0502040204020203" pitchFamily="34" charset="0"/>
              <a:cs typeface="Segoe UI" panose="020B0502040204020203" pitchFamily="34" charset="0"/>
            </a:endParaRPr>
          </a:p>
          <a:p>
            <a:pPr marL="0" indent="0" algn="just">
              <a:spcAft>
                <a:spcPts val="600"/>
              </a:spcAft>
              <a:buNone/>
            </a:pPr>
            <a:r>
              <a:rPr lang="vi-VN" sz="1600" dirty="0">
                <a:solidFill>
                  <a:srgbClr val="00B0F0"/>
                </a:solidFill>
                <a:latin typeface="Segoe UI" panose="020B0502040204020203" pitchFamily="34" charset="0"/>
                <a:cs typeface="Segoe UI" panose="020B0502040204020203" pitchFamily="34" charset="0"/>
              </a:rPr>
              <a:t>WHERE</a:t>
            </a:r>
            <a:r>
              <a:rPr lang="vi-VN" sz="1600" dirty="0">
                <a:solidFill>
                  <a:schemeClr val="tx1"/>
                </a:solidFill>
                <a:latin typeface="Segoe UI" panose="020B0502040204020203" pitchFamily="34" charset="0"/>
                <a:cs typeface="Segoe UI" panose="020B0502040204020203" pitchFamily="34" charset="0"/>
              </a:rPr>
              <a:t> NUOCSX = 'Thai Lan'</a:t>
            </a:r>
            <a:endParaRPr lang="vi-VN" sz="1600" dirty="0">
              <a:solidFill>
                <a:schemeClr val="tx1"/>
              </a:solidFill>
              <a:latin typeface="Segoe UI" panose="020B0502040204020203" pitchFamily="34" charset="0"/>
              <a:cs typeface="Segoe UI" panose="020B0502040204020203" pitchFamily="34" charset="0"/>
            </a:endParaRPr>
          </a:p>
        </p:txBody>
      </p:sp>
      <p:sp>
        <p:nvSpPr>
          <p:cNvPr id="6" name="TextBox 5"/>
          <p:cNvSpPr txBox="1"/>
          <p:nvPr/>
        </p:nvSpPr>
        <p:spPr>
          <a:xfrm>
            <a:off x="635479" y="4812842"/>
            <a:ext cx="10657408" cy="1615827"/>
          </a:xfrm>
          <a:prstGeom prst="rect">
            <a:avLst/>
          </a:prstGeom>
          <a:noFill/>
        </p:spPr>
        <p:txBody>
          <a:bodyPr wrap="square">
            <a:spAutoFit/>
          </a:bodyPr>
          <a:lstStyle/>
          <a:p>
            <a:pPr algn="just">
              <a:spcAft>
                <a:spcPts val="600"/>
              </a:spcAft>
            </a:pPr>
            <a:r>
              <a:rPr lang="vi-VN" sz="1800" b="1" dirty="0">
                <a:solidFill>
                  <a:srgbClr val="FF0000"/>
                </a:solidFill>
                <a:latin typeface="Segoe UI" panose="020B0502040204020203" pitchFamily="34" charset="0"/>
                <a:cs typeface="Segoe UI" panose="020B0502040204020203" pitchFamily="34" charset="0"/>
              </a:rPr>
              <a:t>4. Cập nhật giá giảm 5% đối với những sản phẩm do “Trung Quoc” sản xuất có giá từ 10.000 trở xuống(cho quan hệ SANPHAM1).</a:t>
            </a:r>
            <a:endParaRPr lang="vi-VN" sz="1800" b="1" dirty="0">
              <a:solidFill>
                <a:srgbClr val="FF0000"/>
              </a:solidFill>
              <a:latin typeface="Segoe UI" panose="020B0502040204020203" pitchFamily="34" charset="0"/>
              <a:cs typeface="Segoe UI" panose="020B0502040204020203" pitchFamily="34" charset="0"/>
            </a:endParaRPr>
          </a:p>
          <a:p>
            <a:pPr marL="0" indent="0" algn="just">
              <a:spcAft>
                <a:spcPts val="600"/>
              </a:spcAft>
              <a:buNone/>
            </a:pPr>
            <a:r>
              <a:rPr lang="vi-VN" sz="1600" dirty="0">
                <a:solidFill>
                  <a:srgbClr val="00B0F0"/>
                </a:solidFill>
                <a:latin typeface="Segoe UI" panose="020B0502040204020203" pitchFamily="34" charset="0"/>
                <a:cs typeface="Segoe UI" panose="020B0502040204020203" pitchFamily="34" charset="0"/>
              </a:rPr>
              <a:t>UPDATE</a:t>
            </a:r>
            <a:r>
              <a:rPr lang="vi-VN" sz="1600" dirty="0">
                <a:solidFill>
                  <a:schemeClr val="tx1"/>
                </a:solidFill>
                <a:latin typeface="Segoe UI" panose="020B0502040204020203" pitchFamily="34" charset="0"/>
                <a:cs typeface="Segoe UI" panose="020B0502040204020203" pitchFamily="34" charset="0"/>
              </a:rPr>
              <a:t> SANPHAM1 </a:t>
            </a:r>
            <a:endParaRPr lang="vi-VN" sz="1600" dirty="0">
              <a:solidFill>
                <a:schemeClr val="tx1"/>
              </a:solidFill>
              <a:latin typeface="Segoe UI" panose="020B0502040204020203" pitchFamily="34" charset="0"/>
              <a:cs typeface="Segoe UI" panose="020B0502040204020203" pitchFamily="34" charset="0"/>
            </a:endParaRPr>
          </a:p>
          <a:p>
            <a:pPr marL="0" indent="0" algn="just">
              <a:spcAft>
                <a:spcPts val="600"/>
              </a:spcAft>
              <a:buNone/>
            </a:pPr>
            <a:r>
              <a:rPr lang="vi-VN" sz="1600" dirty="0">
                <a:solidFill>
                  <a:srgbClr val="00B0F0"/>
                </a:solidFill>
                <a:latin typeface="Segoe UI" panose="020B0502040204020203" pitchFamily="34" charset="0"/>
                <a:cs typeface="Segoe UI" panose="020B0502040204020203" pitchFamily="34" charset="0"/>
              </a:rPr>
              <a:t>SET</a:t>
            </a:r>
            <a:r>
              <a:rPr lang="vi-VN" sz="1600" dirty="0">
                <a:solidFill>
                  <a:schemeClr val="tx1"/>
                </a:solidFill>
                <a:latin typeface="Segoe UI" panose="020B0502040204020203" pitchFamily="34" charset="0"/>
                <a:cs typeface="Segoe UI" panose="020B0502040204020203" pitchFamily="34" charset="0"/>
              </a:rPr>
              <a:t> GIA = GIA – GIA * 0.5</a:t>
            </a:r>
            <a:endParaRPr lang="vi-VN" sz="1600" dirty="0">
              <a:solidFill>
                <a:schemeClr val="tx1"/>
              </a:solidFill>
              <a:latin typeface="Segoe UI" panose="020B0502040204020203" pitchFamily="34" charset="0"/>
              <a:cs typeface="Segoe UI" panose="020B0502040204020203" pitchFamily="34" charset="0"/>
            </a:endParaRPr>
          </a:p>
          <a:p>
            <a:pPr marL="0" indent="0" algn="just">
              <a:spcAft>
                <a:spcPts val="600"/>
              </a:spcAft>
              <a:buNone/>
            </a:pPr>
            <a:r>
              <a:rPr lang="vi-VN" sz="1600" dirty="0">
                <a:solidFill>
                  <a:srgbClr val="00B0F0"/>
                </a:solidFill>
                <a:latin typeface="Segoe UI" panose="020B0502040204020203" pitchFamily="34" charset="0"/>
                <a:cs typeface="Segoe UI" panose="020B0502040204020203" pitchFamily="34" charset="0"/>
              </a:rPr>
              <a:t>WHERE</a:t>
            </a:r>
            <a:r>
              <a:rPr lang="vi-VN" sz="1600" dirty="0">
                <a:solidFill>
                  <a:schemeClr val="tx1"/>
                </a:solidFill>
                <a:latin typeface="Segoe UI" panose="020B0502040204020203" pitchFamily="34" charset="0"/>
                <a:cs typeface="Segoe UI" panose="020B0502040204020203" pitchFamily="34" charset="0"/>
              </a:rPr>
              <a:t> NUOCSX = ‘Trung Quoc’ </a:t>
            </a:r>
            <a:r>
              <a:rPr lang="vi-VN" sz="1600" dirty="0">
                <a:solidFill>
                  <a:srgbClr val="00B0F0"/>
                </a:solidFill>
                <a:latin typeface="Segoe UI" panose="020B0502040204020203" pitchFamily="34" charset="0"/>
                <a:cs typeface="Segoe UI" panose="020B0502040204020203" pitchFamily="34" charset="0"/>
              </a:rPr>
              <a:t>AND</a:t>
            </a:r>
            <a:r>
              <a:rPr lang="vi-VN" sz="1600" dirty="0">
                <a:solidFill>
                  <a:schemeClr val="tx1"/>
                </a:solidFill>
                <a:latin typeface="Segoe UI" panose="020B0502040204020203" pitchFamily="34" charset="0"/>
                <a:cs typeface="Segoe UI" panose="020B0502040204020203" pitchFamily="34" charset="0"/>
              </a:rPr>
              <a:t> GIA </a:t>
            </a:r>
            <a:r>
              <a:rPr lang="vi-VN" sz="1600" dirty="0">
                <a:solidFill>
                  <a:srgbClr val="00B0F0"/>
                </a:solidFill>
                <a:latin typeface="Segoe UI" panose="020B0502040204020203" pitchFamily="34" charset="0"/>
                <a:cs typeface="Segoe UI" panose="020B0502040204020203" pitchFamily="34" charset="0"/>
              </a:rPr>
              <a:t>BETWEEN</a:t>
            </a:r>
            <a:r>
              <a:rPr lang="vi-VN" sz="1600" dirty="0">
                <a:solidFill>
                  <a:schemeClr val="tx1"/>
                </a:solidFill>
                <a:latin typeface="Segoe UI" panose="020B0502040204020203" pitchFamily="34" charset="0"/>
                <a:cs typeface="Segoe UI" panose="020B0502040204020203" pitchFamily="34" charset="0"/>
              </a:rPr>
              <a:t> 0 </a:t>
            </a:r>
            <a:r>
              <a:rPr lang="vi-VN" sz="1600" dirty="0">
                <a:solidFill>
                  <a:srgbClr val="00B0F0"/>
                </a:solidFill>
                <a:latin typeface="Segoe UI" panose="020B0502040204020203" pitchFamily="34" charset="0"/>
                <a:cs typeface="Segoe UI" panose="020B0502040204020203" pitchFamily="34" charset="0"/>
              </a:rPr>
              <a:t>AND</a:t>
            </a:r>
            <a:r>
              <a:rPr lang="vi-VN" sz="1600" dirty="0">
                <a:solidFill>
                  <a:schemeClr val="tx1"/>
                </a:solidFill>
                <a:latin typeface="Segoe UI" panose="020B0502040204020203" pitchFamily="34" charset="0"/>
                <a:cs typeface="Segoe UI" panose="020B0502040204020203" pitchFamily="34" charset="0"/>
              </a:rPr>
              <a:t> 10000</a:t>
            </a:r>
            <a:endParaRPr lang="en-US" sz="1600" dirty="0">
              <a:solidFill>
                <a:schemeClr val="tx1"/>
              </a:solidFill>
            </a:endParaRPr>
          </a:p>
        </p:txBody>
      </p:sp>
      <p:sp>
        <p:nvSpPr>
          <p:cNvPr id="8" name="Hộp Văn bản 2"/>
          <p:cNvSpPr txBox="1"/>
          <p:nvPr/>
        </p:nvSpPr>
        <p:spPr>
          <a:xfrm>
            <a:off x="635479" y="1069619"/>
            <a:ext cx="9031747" cy="2323713"/>
          </a:xfrm>
          <a:prstGeom prst="rect">
            <a:avLst/>
          </a:prstGeom>
          <a:noFill/>
          <a:ln w="19050">
            <a:solidFill>
              <a:srgbClr val="00B0F0"/>
            </a:solidFill>
          </a:ln>
        </p:spPr>
        <p:txBody>
          <a:bodyPr wrap="square">
            <a:spAutoFit/>
          </a:bodyPr>
          <a:lstStyle/>
          <a:p>
            <a:pPr algn="just">
              <a:spcAft>
                <a:spcPts val="600"/>
              </a:spcAft>
            </a:pPr>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BÀI TẬP 2: Cho c</a:t>
            </a:r>
            <a:r>
              <a:rPr lang="vi-VN"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ơ sở dữ liệu </a:t>
            </a:r>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“Q</a:t>
            </a:r>
            <a:r>
              <a:rPr lang="vi-VN"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uản lý bán hang</a:t>
            </a:r>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a:t>
            </a:r>
            <a:r>
              <a:rPr lang="vi-VN"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gồm có các quan hệ sau: </a:t>
            </a:r>
            <a:endParaRPr lang="vi-VN"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a:p>
            <a:pPr algn="just">
              <a:spcAft>
                <a:spcPts val="600"/>
              </a:spcAft>
            </a:pPr>
            <a:r>
              <a:rPr lang="vi-VN" sz="2000" b="1" dirty="0">
                <a:latin typeface="Segoe UI" panose="020B0502040204020203" pitchFamily="34" charset="0"/>
                <a:cs typeface="Segoe UI" panose="020B0502040204020203" pitchFamily="34" charset="0"/>
              </a:rPr>
              <a:t>KHACHHANG (</a:t>
            </a:r>
            <a:r>
              <a:rPr lang="vi-VN" sz="2000" b="1" u="sng" dirty="0">
                <a:latin typeface="Segoe UI" panose="020B0502040204020203" pitchFamily="34" charset="0"/>
                <a:cs typeface="Segoe UI" panose="020B0502040204020203" pitchFamily="34" charset="0"/>
              </a:rPr>
              <a:t>MAKH</a:t>
            </a:r>
            <a:r>
              <a:rPr lang="vi-VN" sz="2000" b="1" dirty="0">
                <a:latin typeface="Segoe UI" panose="020B0502040204020203" pitchFamily="34" charset="0"/>
                <a:cs typeface="Segoe UI" panose="020B0502040204020203" pitchFamily="34" charset="0"/>
              </a:rPr>
              <a:t>, HOTEN, DCHI, SODT, NGSINH, DOANHSO, NGDK)</a:t>
            </a:r>
            <a:r>
              <a:rPr lang="vi-VN" sz="2000" dirty="0">
                <a:latin typeface="Segoe UI" panose="020B0502040204020203" pitchFamily="34" charset="0"/>
                <a:cs typeface="Segoe UI" panose="020B0502040204020203" pitchFamily="34" charset="0"/>
              </a:rPr>
              <a:t> </a:t>
            </a:r>
            <a:endParaRPr lang="vi-VN" sz="2000" dirty="0">
              <a:latin typeface="Segoe UI" panose="020B0502040204020203" pitchFamily="34" charset="0"/>
              <a:cs typeface="Segoe UI" panose="020B0502040204020203" pitchFamily="34" charset="0"/>
            </a:endParaRPr>
          </a:p>
          <a:p>
            <a:pPr algn="just">
              <a:spcAft>
                <a:spcPts val="600"/>
              </a:spcAft>
            </a:pPr>
            <a:r>
              <a:rPr lang="vi-VN" sz="2000" b="1" dirty="0">
                <a:latin typeface="Segoe UI" panose="020B0502040204020203" pitchFamily="34" charset="0"/>
                <a:cs typeface="Segoe UI" panose="020B0502040204020203" pitchFamily="34" charset="0"/>
              </a:rPr>
              <a:t>NHANVIEN (</a:t>
            </a:r>
            <a:r>
              <a:rPr lang="vi-VN" sz="2000" b="1" u="sng" dirty="0">
                <a:latin typeface="Segoe UI" panose="020B0502040204020203" pitchFamily="34" charset="0"/>
                <a:cs typeface="Segoe UI" panose="020B0502040204020203" pitchFamily="34" charset="0"/>
              </a:rPr>
              <a:t>MANV</a:t>
            </a:r>
            <a:r>
              <a:rPr lang="vi-VN" sz="2000" b="1" dirty="0">
                <a:latin typeface="Segoe UI" panose="020B0502040204020203" pitchFamily="34" charset="0"/>
                <a:cs typeface="Segoe UI" panose="020B0502040204020203" pitchFamily="34" charset="0"/>
              </a:rPr>
              <a:t>,HOTEN, NGVL, SODT) </a:t>
            </a:r>
            <a:endParaRPr lang="vi-VN" sz="2000" b="1" dirty="0">
              <a:latin typeface="Segoe UI" panose="020B0502040204020203" pitchFamily="34" charset="0"/>
              <a:cs typeface="Segoe UI" panose="020B0502040204020203" pitchFamily="34" charset="0"/>
            </a:endParaRPr>
          </a:p>
          <a:p>
            <a:pPr algn="just">
              <a:spcAft>
                <a:spcPts val="600"/>
              </a:spcAft>
            </a:pPr>
            <a:r>
              <a:rPr lang="vi-VN" sz="2000" b="1" dirty="0">
                <a:latin typeface="Segoe UI" panose="020B0502040204020203" pitchFamily="34" charset="0"/>
                <a:cs typeface="Segoe UI" panose="020B0502040204020203" pitchFamily="34" charset="0"/>
              </a:rPr>
              <a:t>SANPHAM (</a:t>
            </a:r>
            <a:r>
              <a:rPr lang="vi-VN" sz="2000" b="1" u="sng" dirty="0">
                <a:latin typeface="Segoe UI" panose="020B0502040204020203" pitchFamily="34" charset="0"/>
                <a:cs typeface="Segoe UI" panose="020B0502040204020203" pitchFamily="34" charset="0"/>
              </a:rPr>
              <a:t>MASP</a:t>
            </a:r>
            <a:r>
              <a:rPr lang="vi-VN" sz="2000" b="1" dirty="0">
                <a:latin typeface="Segoe UI" panose="020B0502040204020203" pitchFamily="34" charset="0"/>
                <a:cs typeface="Segoe UI" panose="020B0502040204020203" pitchFamily="34" charset="0"/>
              </a:rPr>
              <a:t>,TENSP, DVT, NUOCSX, GIA) </a:t>
            </a:r>
            <a:endParaRPr lang="vi-VN" sz="2000" b="1" dirty="0">
              <a:latin typeface="Segoe UI" panose="020B0502040204020203" pitchFamily="34" charset="0"/>
              <a:cs typeface="Segoe UI" panose="020B0502040204020203" pitchFamily="34" charset="0"/>
            </a:endParaRPr>
          </a:p>
          <a:p>
            <a:pPr algn="just">
              <a:spcAft>
                <a:spcPts val="600"/>
              </a:spcAft>
            </a:pPr>
            <a:r>
              <a:rPr lang="vi-VN" sz="2000" b="1" dirty="0">
                <a:latin typeface="Segoe UI" panose="020B0502040204020203" pitchFamily="34" charset="0"/>
                <a:cs typeface="Segoe UI" panose="020B0502040204020203" pitchFamily="34" charset="0"/>
              </a:rPr>
              <a:t>HOADON (</a:t>
            </a:r>
            <a:r>
              <a:rPr lang="vi-VN" sz="2000" b="1" u="sng" dirty="0">
                <a:latin typeface="Segoe UI" panose="020B0502040204020203" pitchFamily="34" charset="0"/>
                <a:cs typeface="Segoe UI" panose="020B0502040204020203" pitchFamily="34" charset="0"/>
              </a:rPr>
              <a:t>SOHD</a:t>
            </a:r>
            <a:r>
              <a:rPr lang="vi-VN" sz="2000" b="1" dirty="0">
                <a:latin typeface="Segoe UI" panose="020B0502040204020203" pitchFamily="34" charset="0"/>
                <a:cs typeface="Segoe UI" panose="020B0502040204020203" pitchFamily="34" charset="0"/>
              </a:rPr>
              <a:t>, NGHD, MAKH, MANV, TRIGIA) </a:t>
            </a:r>
            <a:endParaRPr lang="vi-VN" sz="2000" b="1" dirty="0">
              <a:latin typeface="Segoe UI" panose="020B0502040204020203" pitchFamily="34" charset="0"/>
              <a:cs typeface="Segoe UI" panose="020B0502040204020203" pitchFamily="34" charset="0"/>
            </a:endParaRPr>
          </a:p>
          <a:p>
            <a:pPr algn="just">
              <a:spcAft>
                <a:spcPts val="600"/>
              </a:spcAft>
            </a:pPr>
            <a:r>
              <a:rPr lang="vi-VN" sz="2000" b="1" dirty="0">
                <a:latin typeface="Segoe UI" panose="020B0502040204020203" pitchFamily="34" charset="0"/>
                <a:cs typeface="Segoe UI" panose="020B0502040204020203" pitchFamily="34" charset="0"/>
              </a:rPr>
              <a:t>CTHD (</a:t>
            </a:r>
            <a:r>
              <a:rPr lang="vi-VN" sz="2000" b="1" u="sng" dirty="0">
                <a:latin typeface="Segoe UI" panose="020B0502040204020203" pitchFamily="34" charset="0"/>
                <a:cs typeface="Segoe UI" panose="020B0502040204020203" pitchFamily="34" charset="0"/>
              </a:rPr>
              <a:t>SOHD,MASP</a:t>
            </a:r>
            <a:r>
              <a:rPr lang="vi-VN" sz="2000" b="1" dirty="0">
                <a:latin typeface="Segoe UI" panose="020B0502040204020203" pitchFamily="34" charset="0"/>
                <a:cs typeface="Segoe UI" panose="020B0502040204020203" pitchFamily="34" charset="0"/>
              </a:rPr>
              <a:t>,SL)</a:t>
            </a:r>
            <a:r>
              <a:rPr lang="vi-VN" sz="2000" dirty="0">
                <a:latin typeface="Segoe UI" panose="020B0502040204020203" pitchFamily="34" charset="0"/>
                <a:cs typeface="Segoe UI" panose="020B0502040204020203" pitchFamily="34" charset="0"/>
              </a:rPr>
              <a:t> </a:t>
            </a:r>
            <a:endParaRPr lang="vi-VN" sz="2000" dirty="0">
              <a:latin typeface="Segoe UI" panose="020B0502040204020203" pitchFamily="34" charset="0"/>
              <a:cs typeface="Segoe UI" panose="020B0502040204020203"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fade">
                                      <p:cBhvr>
                                        <p:cTn id="22" dur="500"/>
                                        <p:tgtEl>
                                          <p:spTgt spid="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animEffect transition="in" filter="fade">
                                      <p:cBhvr>
                                        <p:cTn id="27" dur="500"/>
                                        <p:tgtEl>
                                          <p:spTgt spid="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2" end="2"/>
                                            </p:txEl>
                                          </p:spTgt>
                                        </p:tgtEl>
                                        <p:attrNameLst>
                                          <p:attrName>style.visibility</p:attrName>
                                        </p:attrNameLst>
                                      </p:cBhvr>
                                      <p:to>
                                        <p:strVal val="visible"/>
                                      </p:to>
                                    </p:set>
                                    <p:animEffect transition="in" filter="fade">
                                      <p:cBhvr>
                                        <p:cTn id="32" dur="500"/>
                                        <p:tgtEl>
                                          <p:spTgt spid="6">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xEl>
                                              <p:pRg st="3" end="3"/>
                                            </p:txEl>
                                          </p:spTgt>
                                        </p:tgtEl>
                                        <p:attrNameLst>
                                          <p:attrName>style.visibility</p:attrName>
                                        </p:attrNameLst>
                                      </p:cBhvr>
                                      <p:to>
                                        <p:strVal val="visible"/>
                                      </p:to>
                                    </p:set>
                                    <p:animEffect transition="in" filter="fade">
                                      <p:cBhvr>
                                        <p:cTn id="37"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3" name="Google Shape;123;p3"/>
          <p:cNvSpPr txBox="1">
            <a:spLocks noGrp="1"/>
          </p:cNvSpPr>
          <p:nvPr>
            <p:ph type="sldNum" idx="12"/>
          </p:nvPr>
        </p:nvSpPr>
        <p:spPr>
          <a:xfrm>
            <a:off x="4724400" y="6527379"/>
            <a:ext cx="2743200" cy="330621"/>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vi-VN" sz="1600" b="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fld>
            <a:endParaRPr sz="16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endParaRPr>
          </a:p>
        </p:txBody>
      </p:sp>
      <p:pic>
        <p:nvPicPr>
          <p:cNvPr id="124" name="Google Shape;124;p3"/>
          <p:cNvPicPr preferRelativeResize="0"/>
          <p:nvPr/>
        </p:nvPicPr>
        <p:blipFill rotWithShape="1">
          <a:blip r:embed="rId1"/>
          <a:srcRect/>
          <a:stretch>
            <a:fillRect/>
          </a:stretch>
        </p:blipFill>
        <p:spPr>
          <a:xfrm>
            <a:off x="9911750" y="4651893"/>
            <a:ext cx="1900257" cy="1869558"/>
          </a:xfrm>
          <a:prstGeom prst="rect">
            <a:avLst/>
          </a:prstGeom>
          <a:noFill/>
          <a:ln>
            <a:noFill/>
          </a:ln>
        </p:spPr>
      </p:pic>
      <p:sp>
        <p:nvSpPr>
          <p:cNvPr id="3" name="Hộp Văn bản 2"/>
          <p:cNvSpPr txBox="1"/>
          <p:nvPr/>
        </p:nvSpPr>
        <p:spPr>
          <a:xfrm>
            <a:off x="635479" y="1069619"/>
            <a:ext cx="9031747" cy="2323713"/>
          </a:xfrm>
          <a:prstGeom prst="rect">
            <a:avLst/>
          </a:prstGeom>
          <a:noFill/>
          <a:ln w="19050">
            <a:solidFill>
              <a:srgbClr val="00B0F0"/>
            </a:solidFill>
          </a:ln>
        </p:spPr>
        <p:txBody>
          <a:bodyPr wrap="square">
            <a:spAutoFit/>
          </a:bodyPr>
          <a:lstStyle/>
          <a:p>
            <a:pPr algn="just">
              <a:spcAft>
                <a:spcPts val="600"/>
              </a:spcAft>
            </a:pPr>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BÀI TẬP 2: Cho c</a:t>
            </a:r>
            <a:r>
              <a:rPr lang="vi-VN"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ơ sở dữ liệu </a:t>
            </a:r>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“Q</a:t>
            </a:r>
            <a:r>
              <a:rPr lang="vi-VN"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uản lý bán hang</a:t>
            </a:r>
            <a:r>
              <a:rPr lang="en-US"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a:t>
            </a:r>
            <a:r>
              <a:rPr lang="vi-VN"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gồm có các quan hệ sau: </a:t>
            </a:r>
            <a:endParaRPr lang="vi-VN" sz="20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a:p>
            <a:pPr algn="just">
              <a:spcAft>
                <a:spcPts val="600"/>
              </a:spcAft>
            </a:pPr>
            <a:r>
              <a:rPr lang="vi-VN" sz="2000" b="1" dirty="0">
                <a:latin typeface="Segoe UI" panose="020B0502040204020203" pitchFamily="34" charset="0"/>
                <a:cs typeface="Segoe UI" panose="020B0502040204020203" pitchFamily="34" charset="0"/>
              </a:rPr>
              <a:t>KHACHHANG (</a:t>
            </a:r>
            <a:r>
              <a:rPr lang="vi-VN" sz="2000" b="1" u="sng" dirty="0">
                <a:latin typeface="Segoe UI" panose="020B0502040204020203" pitchFamily="34" charset="0"/>
                <a:cs typeface="Segoe UI" panose="020B0502040204020203" pitchFamily="34" charset="0"/>
              </a:rPr>
              <a:t>MAKH</a:t>
            </a:r>
            <a:r>
              <a:rPr lang="vi-VN" sz="2000" b="1" dirty="0">
                <a:latin typeface="Segoe UI" panose="020B0502040204020203" pitchFamily="34" charset="0"/>
                <a:cs typeface="Segoe UI" panose="020B0502040204020203" pitchFamily="34" charset="0"/>
              </a:rPr>
              <a:t>, HOTEN, DCHI, SODT, NGSINH, DOANHSO, NGDK)</a:t>
            </a:r>
            <a:r>
              <a:rPr lang="vi-VN" sz="2000" dirty="0">
                <a:latin typeface="Segoe UI" panose="020B0502040204020203" pitchFamily="34" charset="0"/>
                <a:cs typeface="Segoe UI" panose="020B0502040204020203" pitchFamily="34" charset="0"/>
              </a:rPr>
              <a:t> </a:t>
            </a:r>
            <a:endParaRPr lang="vi-VN" sz="2000" dirty="0">
              <a:latin typeface="Segoe UI" panose="020B0502040204020203" pitchFamily="34" charset="0"/>
              <a:cs typeface="Segoe UI" panose="020B0502040204020203" pitchFamily="34" charset="0"/>
            </a:endParaRPr>
          </a:p>
          <a:p>
            <a:pPr algn="just">
              <a:spcAft>
                <a:spcPts val="600"/>
              </a:spcAft>
            </a:pPr>
            <a:r>
              <a:rPr lang="vi-VN" sz="2000" b="1" dirty="0">
                <a:latin typeface="Segoe UI" panose="020B0502040204020203" pitchFamily="34" charset="0"/>
                <a:cs typeface="Segoe UI" panose="020B0502040204020203" pitchFamily="34" charset="0"/>
              </a:rPr>
              <a:t>NHANVIEN (</a:t>
            </a:r>
            <a:r>
              <a:rPr lang="vi-VN" sz="2000" b="1" u="sng" dirty="0">
                <a:latin typeface="Segoe UI" panose="020B0502040204020203" pitchFamily="34" charset="0"/>
                <a:cs typeface="Segoe UI" panose="020B0502040204020203" pitchFamily="34" charset="0"/>
              </a:rPr>
              <a:t>MANV</a:t>
            </a:r>
            <a:r>
              <a:rPr lang="vi-VN" sz="2000" b="1" dirty="0">
                <a:latin typeface="Segoe UI" panose="020B0502040204020203" pitchFamily="34" charset="0"/>
                <a:cs typeface="Segoe UI" panose="020B0502040204020203" pitchFamily="34" charset="0"/>
              </a:rPr>
              <a:t>,HOTEN, NGVL, SODT) </a:t>
            </a:r>
            <a:endParaRPr lang="vi-VN" sz="2000" b="1" dirty="0">
              <a:latin typeface="Segoe UI" panose="020B0502040204020203" pitchFamily="34" charset="0"/>
              <a:cs typeface="Segoe UI" panose="020B0502040204020203" pitchFamily="34" charset="0"/>
            </a:endParaRPr>
          </a:p>
          <a:p>
            <a:pPr algn="just">
              <a:spcAft>
                <a:spcPts val="600"/>
              </a:spcAft>
            </a:pPr>
            <a:r>
              <a:rPr lang="vi-VN" sz="2000" b="1" dirty="0">
                <a:latin typeface="Segoe UI" panose="020B0502040204020203" pitchFamily="34" charset="0"/>
                <a:cs typeface="Segoe UI" panose="020B0502040204020203" pitchFamily="34" charset="0"/>
              </a:rPr>
              <a:t>SANPHAM (</a:t>
            </a:r>
            <a:r>
              <a:rPr lang="vi-VN" sz="2000" b="1" u="sng" dirty="0">
                <a:latin typeface="Segoe UI" panose="020B0502040204020203" pitchFamily="34" charset="0"/>
                <a:cs typeface="Segoe UI" panose="020B0502040204020203" pitchFamily="34" charset="0"/>
              </a:rPr>
              <a:t>MASP</a:t>
            </a:r>
            <a:r>
              <a:rPr lang="vi-VN" sz="2000" b="1" dirty="0">
                <a:latin typeface="Segoe UI" panose="020B0502040204020203" pitchFamily="34" charset="0"/>
                <a:cs typeface="Segoe UI" panose="020B0502040204020203" pitchFamily="34" charset="0"/>
              </a:rPr>
              <a:t>,TENSP, DVT, NUOCSX, GIA) </a:t>
            </a:r>
            <a:endParaRPr lang="vi-VN" sz="2000" b="1" dirty="0">
              <a:latin typeface="Segoe UI" panose="020B0502040204020203" pitchFamily="34" charset="0"/>
              <a:cs typeface="Segoe UI" panose="020B0502040204020203" pitchFamily="34" charset="0"/>
            </a:endParaRPr>
          </a:p>
          <a:p>
            <a:pPr algn="just">
              <a:spcAft>
                <a:spcPts val="600"/>
              </a:spcAft>
            </a:pPr>
            <a:r>
              <a:rPr lang="vi-VN" sz="2000" b="1" dirty="0">
                <a:latin typeface="Segoe UI" panose="020B0502040204020203" pitchFamily="34" charset="0"/>
                <a:cs typeface="Segoe UI" panose="020B0502040204020203" pitchFamily="34" charset="0"/>
              </a:rPr>
              <a:t>HOADON (</a:t>
            </a:r>
            <a:r>
              <a:rPr lang="vi-VN" sz="2000" b="1" u="sng" dirty="0">
                <a:latin typeface="Segoe UI" panose="020B0502040204020203" pitchFamily="34" charset="0"/>
                <a:cs typeface="Segoe UI" panose="020B0502040204020203" pitchFamily="34" charset="0"/>
              </a:rPr>
              <a:t>SOHD</a:t>
            </a:r>
            <a:r>
              <a:rPr lang="vi-VN" sz="2000" b="1" dirty="0">
                <a:latin typeface="Segoe UI" panose="020B0502040204020203" pitchFamily="34" charset="0"/>
                <a:cs typeface="Segoe UI" panose="020B0502040204020203" pitchFamily="34" charset="0"/>
              </a:rPr>
              <a:t>, NGHD, MAKH, MANV, TRIGIA) </a:t>
            </a:r>
            <a:endParaRPr lang="vi-VN" sz="2000" b="1" dirty="0">
              <a:latin typeface="Segoe UI" panose="020B0502040204020203" pitchFamily="34" charset="0"/>
              <a:cs typeface="Segoe UI" panose="020B0502040204020203" pitchFamily="34" charset="0"/>
            </a:endParaRPr>
          </a:p>
          <a:p>
            <a:pPr algn="just">
              <a:spcAft>
                <a:spcPts val="600"/>
              </a:spcAft>
            </a:pPr>
            <a:r>
              <a:rPr lang="vi-VN" sz="2000" b="1" dirty="0">
                <a:latin typeface="Segoe UI" panose="020B0502040204020203" pitchFamily="34" charset="0"/>
                <a:cs typeface="Segoe UI" panose="020B0502040204020203" pitchFamily="34" charset="0"/>
              </a:rPr>
              <a:t>CTHD (</a:t>
            </a:r>
            <a:r>
              <a:rPr lang="vi-VN" sz="2000" b="1" u="sng" dirty="0">
                <a:latin typeface="Segoe UI" panose="020B0502040204020203" pitchFamily="34" charset="0"/>
                <a:cs typeface="Segoe UI" panose="020B0502040204020203" pitchFamily="34" charset="0"/>
              </a:rPr>
              <a:t>SOHD,MASP</a:t>
            </a:r>
            <a:r>
              <a:rPr lang="vi-VN" sz="2000" b="1" dirty="0">
                <a:latin typeface="Segoe UI" panose="020B0502040204020203" pitchFamily="34" charset="0"/>
                <a:cs typeface="Segoe UI" panose="020B0502040204020203" pitchFamily="34" charset="0"/>
              </a:rPr>
              <a:t>,SL)</a:t>
            </a:r>
            <a:r>
              <a:rPr lang="vi-VN" sz="2000" dirty="0">
                <a:latin typeface="Segoe UI" panose="020B0502040204020203" pitchFamily="34" charset="0"/>
                <a:cs typeface="Segoe UI" panose="020B0502040204020203" pitchFamily="34" charset="0"/>
              </a:rPr>
              <a:t> </a:t>
            </a:r>
            <a:endParaRPr lang="vi-VN" sz="2000" dirty="0">
              <a:latin typeface="Segoe UI" panose="020B0502040204020203" pitchFamily="34" charset="0"/>
              <a:cs typeface="Segoe UI" panose="020B0502040204020203" pitchFamily="34" charset="0"/>
            </a:endParaRPr>
          </a:p>
        </p:txBody>
      </p:sp>
      <p:sp>
        <p:nvSpPr>
          <p:cNvPr id="10" name="Google Shape;122;p3"/>
          <p:cNvSpPr txBox="1"/>
          <p:nvPr/>
        </p:nvSpPr>
        <p:spPr>
          <a:xfrm>
            <a:off x="635479" y="330621"/>
            <a:ext cx="10921042" cy="825319"/>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Clr>
                <a:srgbClr val="01238F"/>
              </a:buClr>
              <a:buSzPts val="4000"/>
              <a:buFont typeface="Quattrocento Sans" panose="020B0502050000020003"/>
              <a:buNone/>
            </a:pPr>
            <a:r>
              <a:rPr lang="en-US" sz="4000" b="1" dirty="0" err="1">
                <a:solidFill>
                  <a:srgbClr val="01238F"/>
                </a:solidFill>
                <a:latin typeface="Segoe UI" panose="020B0502040204020203" pitchFamily="34" charset="0"/>
                <a:cs typeface="Segoe UI" panose="020B0502040204020203" pitchFamily="34" charset="0"/>
                <a:sym typeface="Quattrocento Sans" panose="020B0502050000020003"/>
              </a:rPr>
              <a:t>Viết</a:t>
            </a:r>
            <a:r>
              <a:rPr lang="en-US" sz="4000" b="1" dirty="0">
                <a:solidFill>
                  <a:srgbClr val="01238F"/>
                </a:solidFill>
                <a:latin typeface="Segoe UI" panose="020B0502040204020203" pitchFamily="34" charset="0"/>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cs typeface="Segoe UI" panose="020B0502040204020203" pitchFamily="34" charset="0"/>
                <a:sym typeface="Quattrocento Sans" panose="020B0502050000020003"/>
              </a:rPr>
              <a:t>các</a:t>
            </a:r>
            <a:r>
              <a:rPr lang="en-US" sz="4000" b="1" dirty="0">
                <a:solidFill>
                  <a:srgbClr val="01238F"/>
                </a:solidFill>
                <a:latin typeface="Segoe UI" panose="020B0502040204020203" pitchFamily="34" charset="0"/>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cs typeface="Segoe UI" panose="020B0502040204020203" pitchFamily="34" charset="0"/>
                <a:sym typeface="Quattrocento Sans" panose="020B0502050000020003"/>
              </a:rPr>
              <a:t>câu</a:t>
            </a:r>
            <a:r>
              <a:rPr lang="en-US" sz="4000" b="1" dirty="0">
                <a:solidFill>
                  <a:srgbClr val="01238F"/>
                </a:solidFill>
                <a:latin typeface="Segoe UI" panose="020B0502040204020203" pitchFamily="34" charset="0"/>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cs typeface="Segoe UI" panose="020B0502040204020203" pitchFamily="34" charset="0"/>
                <a:sym typeface="Quattrocento Sans" panose="020B0502050000020003"/>
              </a:rPr>
              <a:t>lệnh</a:t>
            </a:r>
            <a:r>
              <a:rPr lang="en-US" sz="4000" b="1" dirty="0">
                <a:solidFill>
                  <a:srgbClr val="01238F"/>
                </a:solidFill>
                <a:latin typeface="Segoe UI" panose="020B0502040204020203" pitchFamily="34" charset="0"/>
                <a:cs typeface="Segoe UI" panose="020B0502040204020203" pitchFamily="34" charset="0"/>
                <a:sym typeface="Quattrocento Sans" panose="020B0502050000020003"/>
              </a:rPr>
              <a:t> DDL </a:t>
            </a:r>
            <a:r>
              <a:rPr lang="en-US" sz="4000" b="1" dirty="0" err="1">
                <a:solidFill>
                  <a:srgbClr val="01238F"/>
                </a:solidFill>
                <a:latin typeface="Segoe UI" panose="020B0502040204020203" pitchFamily="34" charset="0"/>
                <a:cs typeface="Segoe UI" panose="020B0502040204020203" pitchFamily="34" charset="0"/>
                <a:sym typeface="Quattrocento Sans" panose="020B0502050000020003"/>
              </a:rPr>
              <a:t>và</a:t>
            </a:r>
            <a:r>
              <a:rPr lang="en-US" sz="4000" b="1" dirty="0">
                <a:solidFill>
                  <a:srgbClr val="01238F"/>
                </a:solidFill>
                <a:latin typeface="Segoe UI" panose="020B0502040204020203" pitchFamily="34" charset="0"/>
                <a:cs typeface="Segoe UI" panose="020B0502040204020203" pitchFamily="34" charset="0"/>
                <a:sym typeface="Quattrocento Sans" panose="020B0502050000020003"/>
              </a:rPr>
              <a:t> DML</a:t>
            </a:r>
            <a:endParaRPr lang="en-US" dirty="0">
              <a:latin typeface="Segoe UI" panose="020B0502040204020203" pitchFamily="34" charset="0"/>
              <a:cs typeface="Segoe UI" panose="020B0502040204020203" pitchFamily="34" charset="0"/>
            </a:endParaRPr>
          </a:p>
        </p:txBody>
      </p:sp>
      <p:sp>
        <p:nvSpPr>
          <p:cNvPr id="5" name="TextBox 4"/>
          <p:cNvSpPr txBox="1"/>
          <p:nvPr/>
        </p:nvSpPr>
        <p:spPr>
          <a:xfrm>
            <a:off x="515221" y="3521660"/>
            <a:ext cx="7945955" cy="977191"/>
          </a:xfrm>
          <a:prstGeom prst="rect">
            <a:avLst/>
          </a:prstGeom>
          <a:noFill/>
        </p:spPr>
        <p:txBody>
          <a:bodyPr wrap="square">
            <a:spAutoFit/>
          </a:bodyPr>
          <a:lstStyle/>
          <a:p>
            <a:pPr algn="just">
              <a:spcAft>
                <a:spcPts val="300"/>
              </a:spcAft>
            </a:pPr>
            <a:r>
              <a:rPr lang="vi-VN" sz="1800" b="1" dirty="0">
                <a:solidFill>
                  <a:srgbClr val="FF0000"/>
                </a:solidFill>
                <a:latin typeface="Segoe UI" panose="020B0502040204020203" pitchFamily="34" charset="0"/>
                <a:cs typeface="Segoe UI" panose="020B0502040204020203" pitchFamily="34" charset="0"/>
              </a:rPr>
              <a:t>5. Xóa những khách hàng có năm sinh từ năm 1960 trở về sau</a:t>
            </a:r>
            <a:r>
              <a:rPr lang="en-US" sz="1800" b="1" dirty="0">
                <a:solidFill>
                  <a:srgbClr val="FF0000"/>
                </a:solidFill>
                <a:latin typeface="Segoe UI" panose="020B0502040204020203" pitchFamily="34" charset="0"/>
                <a:cs typeface="Segoe UI" panose="020B0502040204020203" pitchFamily="34" charset="0"/>
              </a:rPr>
              <a:t>.</a:t>
            </a:r>
            <a:endParaRPr lang="vi-VN" sz="1800" b="1" dirty="0">
              <a:solidFill>
                <a:srgbClr val="FF0000"/>
              </a:solidFill>
              <a:latin typeface="Segoe UI" panose="020B0502040204020203" pitchFamily="34" charset="0"/>
              <a:cs typeface="Segoe UI" panose="020B0502040204020203" pitchFamily="34" charset="0"/>
            </a:endParaRPr>
          </a:p>
          <a:p>
            <a:pPr algn="just">
              <a:spcAft>
                <a:spcPts val="600"/>
              </a:spcAft>
            </a:pPr>
            <a:r>
              <a:rPr lang="en-US" sz="1600" dirty="0">
                <a:solidFill>
                  <a:srgbClr val="00B0F0"/>
                </a:solidFill>
                <a:latin typeface="Segoe UI" panose="020B0502040204020203" pitchFamily="34" charset="0"/>
                <a:cs typeface="Segoe UI" panose="020B0502040204020203" pitchFamily="34" charset="0"/>
              </a:rPr>
              <a:t>DELETE</a:t>
            </a:r>
            <a:r>
              <a:rPr lang="en-US" sz="1600" dirty="0">
                <a:solidFill>
                  <a:schemeClr val="tx1"/>
                </a:solidFill>
                <a:latin typeface="Segoe UI" panose="020B0502040204020203" pitchFamily="34" charset="0"/>
                <a:cs typeface="Segoe UI" panose="020B0502040204020203" pitchFamily="34" charset="0"/>
              </a:rPr>
              <a:t> </a:t>
            </a:r>
            <a:r>
              <a:rPr lang="en-US" sz="1600" dirty="0">
                <a:solidFill>
                  <a:srgbClr val="00B0F0"/>
                </a:solidFill>
                <a:latin typeface="Segoe UI" panose="020B0502040204020203" pitchFamily="34" charset="0"/>
                <a:cs typeface="Segoe UI" panose="020B0502040204020203" pitchFamily="34" charset="0"/>
              </a:rPr>
              <a:t>FROM</a:t>
            </a:r>
            <a:r>
              <a:rPr lang="en-US" sz="1600" dirty="0">
                <a:solidFill>
                  <a:schemeClr val="tx1"/>
                </a:solidFill>
                <a:latin typeface="Segoe UI" panose="020B0502040204020203" pitchFamily="34" charset="0"/>
                <a:cs typeface="Segoe UI" panose="020B0502040204020203" pitchFamily="34" charset="0"/>
              </a:rPr>
              <a:t> KHACHHANG</a:t>
            </a:r>
            <a:endParaRPr lang="en-US" sz="1600" dirty="0">
              <a:solidFill>
                <a:schemeClr val="tx1"/>
              </a:solidFill>
              <a:latin typeface="Segoe UI" panose="020B0502040204020203" pitchFamily="34" charset="0"/>
              <a:cs typeface="Segoe UI" panose="020B0502040204020203" pitchFamily="34" charset="0"/>
            </a:endParaRPr>
          </a:p>
          <a:p>
            <a:pPr algn="just">
              <a:spcAft>
                <a:spcPts val="600"/>
              </a:spcAft>
            </a:pPr>
            <a:r>
              <a:rPr lang="en-US" sz="1600" dirty="0">
                <a:solidFill>
                  <a:srgbClr val="00B0F0"/>
                </a:solidFill>
                <a:latin typeface="Segoe UI" panose="020B0502040204020203" pitchFamily="34" charset="0"/>
                <a:cs typeface="Segoe UI" panose="020B0502040204020203" pitchFamily="34" charset="0"/>
              </a:rPr>
              <a:t>WHERE</a:t>
            </a:r>
            <a:r>
              <a:rPr lang="en-US" sz="1600" dirty="0">
                <a:solidFill>
                  <a:schemeClr val="tx1"/>
                </a:solidFill>
                <a:latin typeface="Segoe UI" panose="020B0502040204020203" pitchFamily="34" charset="0"/>
                <a:cs typeface="Segoe UI" panose="020B0502040204020203" pitchFamily="34" charset="0"/>
              </a:rPr>
              <a:t> YEAR(NGSINH) &gt;= 1960 </a:t>
            </a:r>
            <a:endParaRPr lang="vi-VN" sz="1600" dirty="0">
              <a:solidFill>
                <a:schemeClr val="tx1"/>
              </a:solidFill>
              <a:latin typeface="Segoe UI" panose="020B0502040204020203" pitchFamily="34" charset="0"/>
              <a:cs typeface="Segoe UI" panose="020B0502040204020203" pitchFamily="34" charset="0"/>
            </a:endParaRPr>
          </a:p>
        </p:txBody>
      </p:sp>
      <p:sp>
        <p:nvSpPr>
          <p:cNvPr id="6" name="TextBox 5"/>
          <p:cNvSpPr txBox="1"/>
          <p:nvPr/>
        </p:nvSpPr>
        <p:spPr>
          <a:xfrm>
            <a:off x="515221" y="4627179"/>
            <a:ext cx="10346657" cy="684803"/>
          </a:xfrm>
          <a:prstGeom prst="rect">
            <a:avLst/>
          </a:prstGeom>
          <a:noFill/>
        </p:spPr>
        <p:txBody>
          <a:bodyPr wrap="square">
            <a:spAutoFit/>
          </a:bodyPr>
          <a:lstStyle/>
          <a:p>
            <a:pPr algn="just">
              <a:spcAft>
                <a:spcPts val="300"/>
              </a:spcAft>
            </a:pPr>
            <a:r>
              <a:rPr lang="en-US" sz="1800" b="1" dirty="0">
                <a:solidFill>
                  <a:srgbClr val="FF0000"/>
                </a:solidFill>
                <a:latin typeface="Segoe UI" panose="020B0502040204020203" pitchFamily="34" charset="0"/>
                <a:cs typeface="Segoe UI" panose="020B0502040204020203" pitchFamily="34" charset="0"/>
              </a:rPr>
              <a:t>6. </a:t>
            </a:r>
            <a:r>
              <a:rPr lang="vi-VN" sz="1800" b="1" dirty="0">
                <a:solidFill>
                  <a:srgbClr val="FF0000"/>
                </a:solidFill>
                <a:latin typeface="Segoe UI" panose="020B0502040204020203" pitchFamily="34" charset="0"/>
                <a:cs typeface="Segoe UI" panose="020B0502040204020203" pitchFamily="34" charset="0"/>
              </a:rPr>
              <a:t>Ngày khách hàng đăng ký là khách hàng thành viên phải lớn hơn ngày sinh của người đó.</a:t>
            </a:r>
            <a:endParaRPr lang="en-US" sz="1800" b="1" dirty="0">
              <a:solidFill>
                <a:srgbClr val="FF0000"/>
              </a:solidFill>
              <a:latin typeface="Segoe UI" panose="020B0502040204020203" pitchFamily="34" charset="0"/>
              <a:cs typeface="Segoe UI" panose="020B0502040204020203" pitchFamily="34" charset="0"/>
            </a:endParaRPr>
          </a:p>
          <a:p>
            <a:pPr algn="just">
              <a:spcAft>
                <a:spcPts val="300"/>
              </a:spcAft>
            </a:pPr>
            <a:r>
              <a:rPr lang="en-US" sz="1800" dirty="0">
                <a:solidFill>
                  <a:srgbClr val="00B0F0"/>
                </a:solidFill>
                <a:latin typeface="Segoe UI" panose="020B0502040204020203" pitchFamily="34" charset="0"/>
                <a:cs typeface="Segoe UI" panose="020B0502040204020203" pitchFamily="34" charset="0"/>
              </a:rPr>
              <a:t>ALTER TABLE </a:t>
            </a:r>
            <a:r>
              <a:rPr lang="en-US" sz="1800" dirty="0">
                <a:solidFill>
                  <a:schemeClr val="tx1"/>
                </a:solidFill>
                <a:latin typeface="Segoe UI" panose="020B0502040204020203" pitchFamily="34" charset="0"/>
                <a:cs typeface="Segoe UI" panose="020B0502040204020203" pitchFamily="34" charset="0"/>
              </a:rPr>
              <a:t>KHACHHANG </a:t>
            </a:r>
            <a:r>
              <a:rPr lang="en-US" sz="1800" dirty="0">
                <a:solidFill>
                  <a:srgbClr val="00B0F0"/>
                </a:solidFill>
                <a:latin typeface="Segoe UI" panose="020B0502040204020203" pitchFamily="34" charset="0"/>
                <a:cs typeface="Segoe UI" panose="020B0502040204020203" pitchFamily="34" charset="0"/>
              </a:rPr>
              <a:t>ADD CONSTRAINT</a:t>
            </a:r>
            <a:r>
              <a:rPr lang="en-US" sz="1800" dirty="0">
                <a:solidFill>
                  <a:schemeClr val="tx1"/>
                </a:solidFill>
                <a:latin typeface="Segoe UI" panose="020B0502040204020203" pitchFamily="34" charset="0"/>
                <a:cs typeface="Segoe UI" panose="020B0502040204020203" pitchFamily="34" charset="0"/>
              </a:rPr>
              <a:t> CK_KH </a:t>
            </a:r>
            <a:r>
              <a:rPr lang="en-US" sz="1800" dirty="0">
                <a:solidFill>
                  <a:srgbClr val="00B0F0"/>
                </a:solidFill>
                <a:latin typeface="Segoe UI" panose="020B0502040204020203" pitchFamily="34" charset="0"/>
                <a:cs typeface="Segoe UI" panose="020B0502040204020203" pitchFamily="34" charset="0"/>
              </a:rPr>
              <a:t>CHECK</a:t>
            </a:r>
            <a:r>
              <a:rPr lang="en-US" sz="1800" dirty="0">
                <a:solidFill>
                  <a:schemeClr val="tx1"/>
                </a:solidFill>
                <a:latin typeface="Segoe UI" panose="020B0502040204020203" pitchFamily="34" charset="0"/>
                <a:cs typeface="Segoe UI" panose="020B0502040204020203" pitchFamily="34" charset="0"/>
              </a:rPr>
              <a:t> (NGSINH &lt; NGDK)</a:t>
            </a:r>
            <a:endParaRPr lang="vi-VN" sz="1800" dirty="0">
              <a:solidFill>
                <a:schemeClr val="tx1"/>
              </a:solidFill>
              <a:latin typeface="Segoe UI" panose="020B0502040204020203" pitchFamily="34" charset="0"/>
              <a:cs typeface="Segoe UI" panose="020B0502040204020203"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anim calcmode="lin" valueType="num">
                                      <p:cBhvr>
                                        <p:cTn id="8"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9" dur="5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fade">
                                      <p:cBhvr>
                                        <p:cTn id="14" dur="500"/>
                                        <p:tgtEl>
                                          <p:spTgt spid="5">
                                            <p:txEl>
                                              <p:pRg st="2" end="2"/>
                                            </p:txEl>
                                          </p:spTgt>
                                        </p:tgtEl>
                                      </p:cBhvr>
                                    </p:animEffect>
                                    <p:anim calcmode="lin" valueType="num">
                                      <p:cBhvr>
                                        <p:cTn id="1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6" dur="5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6">
                                            <p:txEl>
                                              <p:pRg st="0" end="0"/>
                                            </p:txEl>
                                          </p:spTgt>
                                        </p:tgtEl>
                                        <p:attrNameLst>
                                          <p:attrName>style.visibility</p:attrName>
                                        </p:attrNameLst>
                                      </p:cBhvr>
                                      <p:to>
                                        <p:strVal val="visible"/>
                                      </p:to>
                                    </p:set>
                                    <p:animEffect transition="in" filter="fade">
                                      <p:cBhvr>
                                        <p:cTn id="21" dur="500"/>
                                        <p:tgtEl>
                                          <p:spTgt spid="6">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6">
                                            <p:txEl>
                                              <p:pRg st="1" end="1"/>
                                            </p:txEl>
                                          </p:spTgt>
                                        </p:tgtEl>
                                        <p:attrNameLst>
                                          <p:attrName>style.visibility</p:attrName>
                                        </p:attrNameLst>
                                      </p:cBhvr>
                                      <p:to>
                                        <p:strVal val="visible"/>
                                      </p:to>
                                    </p:set>
                                    <p:animEffect transition="in" filter="fade">
                                      <p:cBhvr>
                                        <p:cTn id="26" dur="500"/>
                                        <p:tgtEl>
                                          <p:spTgt spid="6">
                                            <p:txEl>
                                              <p:pRg st="1" end="1"/>
                                            </p:txEl>
                                          </p:spTgt>
                                        </p:tgtEl>
                                      </p:cBhvr>
                                    </p:animEffect>
                                    <p:anim calcmode="lin" valueType="num">
                                      <p:cBhvr>
                                        <p:cTn id="2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8" dur="5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4"/>
          <p:cNvSpPr txBox="1">
            <a:spLocks noGrp="1"/>
          </p:cNvSpPr>
          <p:nvPr>
            <p:ph type="title"/>
          </p:nvPr>
        </p:nvSpPr>
        <p:spPr>
          <a:xfrm>
            <a:off x="838200" y="563085"/>
            <a:ext cx="10515600" cy="670045"/>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0000"/>
              </a:buClr>
              <a:buSzPts val="3600"/>
              <a:buFont typeface="Quattrocento Sans" panose="020B0502050000020003"/>
              <a:buNone/>
            </a:pPr>
            <a:r>
              <a:rPr lang="vi-VN" sz="3600" b="1" dirty="0">
                <a:solidFill>
                  <a:srgbClr val="FF0000"/>
                </a:solidFill>
                <a:latin typeface="Segoe UI" panose="020B0502040204020203" pitchFamily="34" charset="0"/>
                <a:ea typeface="Quattrocento Sans" panose="020B0502050000020003"/>
                <a:cs typeface="Segoe UI" panose="020B0502040204020203" pitchFamily="34" charset="0"/>
                <a:sym typeface="Quattrocento Sans" panose="020B0502050000020003"/>
              </a:rPr>
              <a:t>BAN HỌC TẬP CÔNG NGHỆ PHẦN MỀM</a:t>
            </a:r>
            <a:endParaRPr dirty="0">
              <a:latin typeface="Segoe UI" panose="020B0502040204020203" pitchFamily="34" charset="0"/>
              <a:cs typeface="Segoe UI" panose="020B0502040204020203" pitchFamily="34" charset="0"/>
            </a:endParaRPr>
          </a:p>
        </p:txBody>
      </p:sp>
      <p:pic>
        <p:nvPicPr>
          <p:cNvPr id="131" name="Google Shape;131;p4"/>
          <p:cNvPicPr preferRelativeResize="0"/>
          <p:nvPr/>
        </p:nvPicPr>
        <p:blipFill rotWithShape="1">
          <a:blip r:embed="rId1"/>
          <a:srcRect/>
          <a:stretch>
            <a:fillRect/>
          </a:stretch>
        </p:blipFill>
        <p:spPr>
          <a:xfrm>
            <a:off x="382329" y="2030638"/>
            <a:ext cx="2850206" cy="2797270"/>
          </a:xfrm>
          <a:prstGeom prst="rect">
            <a:avLst/>
          </a:prstGeom>
          <a:noFill/>
          <a:ln>
            <a:noFill/>
          </a:ln>
        </p:spPr>
      </p:pic>
      <p:sp>
        <p:nvSpPr>
          <p:cNvPr id="132" name="Google Shape;132;p4"/>
          <p:cNvSpPr txBox="1"/>
          <p:nvPr/>
        </p:nvSpPr>
        <p:spPr>
          <a:xfrm>
            <a:off x="2024332" y="1233130"/>
            <a:ext cx="8143336"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vi-VN" sz="24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TRAINING GIỮA KỲ HỌC KỲ I NĂM HỌC 2022 – 2023</a:t>
            </a:r>
            <a:endParaRPr dirty="0">
              <a:latin typeface="Segoe UI" panose="020B0502040204020203" pitchFamily="34" charset="0"/>
              <a:cs typeface="Segoe UI" panose="020B0502040204020203" pitchFamily="34" charset="0"/>
            </a:endParaRPr>
          </a:p>
        </p:txBody>
      </p:sp>
      <p:cxnSp>
        <p:nvCxnSpPr>
          <p:cNvPr id="133" name="Google Shape;133;p4"/>
          <p:cNvCxnSpPr/>
          <p:nvPr/>
        </p:nvCxnSpPr>
        <p:spPr>
          <a:xfrm rot="10800000">
            <a:off x="382329" y="2030091"/>
            <a:ext cx="11427341" cy="0"/>
          </a:xfrm>
          <a:prstGeom prst="straightConnector1">
            <a:avLst/>
          </a:prstGeom>
          <a:noFill/>
          <a:ln w="12700" cap="flat" cmpd="sng">
            <a:solidFill>
              <a:srgbClr val="01238F"/>
            </a:solidFill>
            <a:prstDash val="solid"/>
            <a:miter lim="800000"/>
            <a:headEnd type="none" w="sm" len="sm"/>
            <a:tailEnd type="none" w="sm" len="sm"/>
          </a:ln>
        </p:spPr>
      </p:cxnSp>
      <p:grpSp>
        <p:nvGrpSpPr>
          <p:cNvPr id="134" name="Google Shape;134;p4"/>
          <p:cNvGrpSpPr/>
          <p:nvPr/>
        </p:nvGrpSpPr>
        <p:grpSpPr>
          <a:xfrm>
            <a:off x="6607835" y="5015138"/>
            <a:ext cx="5082395" cy="1360244"/>
            <a:chOff x="6607835" y="5015138"/>
            <a:chExt cx="5082395" cy="1360244"/>
          </a:xfrm>
        </p:grpSpPr>
        <p:grpSp>
          <p:nvGrpSpPr>
            <p:cNvPr id="135" name="Google Shape;135;p4"/>
            <p:cNvGrpSpPr/>
            <p:nvPr/>
          </p:nvGrpSpPr>
          <p:grpSpPr>
            <a:xfrm>
              <a:off x="6689381" y="5015138"/>
              <a:ext cx="1537338" cy="338554"/>
              <a:chOff x="5971124" y="5172683"/>
              <a:chExt cx="1531250" cy="338554"/>
            </a:xfrm>
          </p:grpSpPr>
          <p:pic>
            <p:nvPicPr>
              <p:cNvPr id="136" name="Google Shape;136;p4"/>
              <p:cNvPicPr preferRelativeResize="0"/>
              <p:nvPr/>
            </p:nvPicPr>
            <p:blipFill rotWithShape="1">
              <a:blip r:embed="rId2"/>
              <a:srcRect/>
              <a:stretch>
                <a:fillRect/>
              </a:stretch>
            </p:blipFill>
            <p:spPr>
              <a:xfrm>
                <a:off x="5971124" y="5205530"/>
                <a:ext cx="273234" cy="273234"/>
              </a:xfrm>
              <a:prstGeom prst="rect">
                <a:avLst/>
              </a:prstGeom>
              <a:noFill/>
              <a:ln>
                <a:noFill/>
              </a:ln>
            </p:spPr>
          </p:pic>
          <p:sp>
            <p:nvSpPr>
              <p:cNvPr id="137" name="Google Shape;137;p4"/>
              <p:cNvSpPr txBox="1"/>
              <p:nvPr/>
            </p:nvSpPr>
            <p:spPr>
              <a:xfrm>
                <a:off x="6244355" y="5172683"/>
                <a:ext cx="1258019"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1600" b="1" dirty="0">
                    <a:solidFill>
                      <a:srgbClr val="32C2B9"/>
                    </a:solidFill>
                    <a:latin typeface="Segoe UI" panose="020B0502040204020203" pitchFamily="34" charset="0"/>
                    <a:ea typeface="Quattrocento Sans" panose="020B0502050000020003"/>
                    <a:cs typeface="Segoe UI" panose="020B0502040204020203" pitchFamily="34" charset="0"/>
                    <a:sym typeface="Quattrocento Sans" panose="020B0502050000020003"/>
                  </a:rPr>
                  <a:t>CONTACT</a:t>
                </a:r>
                <a:endParaRPr dirty="0">
                  <a:latin typeface="Segoe Script" panose="030B0504020000000003" pitchFamily="66" charset="0"/>
                  <a:cs typeface="Segoe UI" panose="020B0502040204020203" pitchFamily="34" charset="0"/>
                </a:endParaRPr>
              </a:p>
            </p:txBody>
          </p:sp>
        </p:grpSp>
        <p:sp>
          <p:nvSpPr>
            <p:cNvPr id="138" name="Google Shape;138;p4"/>
            <p:cNvSpPr txBox="1"/>
            <p:nvPr/>
          </p:nvSpPr>
          <p:spPr>
            <a:xfrm>
              <a:off x="6607835" y="5452093"/>
              <a:ext cx="5082395" cy="923289"/>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vi-VN" sz="1200" i="1" dirty="0">
                  <a:solidFill>
                    <a:srgbClr val="1E72C7"/>
                  </a:solidFill>
                  <a:latin typeface="Segoe UI" panose="020B0502040204020203" pitchFamily="34" charset="0"/>
                  <a:ea typeface="Quattrocento Sans" panose="020B0502050000020003"/>
                  <a:cs typeface="Segoe UI" panose="020B0502040204020203" pitchFamily="34" charset="0"/>
                  <a:sym typeface="Quattrocento Sans" panose="020B0502050000020003"/>
                </a:rPr>
                <a:t>bht.cnpm.uit@gmail.com </a:t>
              </a:r>
              <a:endParaRPr dirty="0">
                <a:latin typeface="Segoe UI" panose="020B0502040204020203" pitchFamily="34" charset="0"/>
                <a:cs typeface="Segoe UI" panose="020B0502040204020203" pitchFamily="34" charset="0"/>
              </a:endParaRPr>
            </a:p>
            <a:p>
              <a:pPr marL="0" marR="0" lvl="0" indent="0" algn="just" rtl="0">
                <a:lnSpc>
                  <a:spcPct val="150000"/>
                </a:lnSpc>
                <a:spcBef>
                  <a:spcPts val="0"/>
                </a:spcBef>
                <a:spcAft>
                  <a:spcPts val="0"/>
                </a:spcAft>
                <a:buNone/>
              </a:pPr>
              <a:r>
                <a:rPr lang="vi-VN" sz="1200" b="0" i="1" dirty="0">
                  <a:solidFill>
                    <a:srgbClr val="1E72C7"/>
                  </a:solidFill>
                  <a:latin typeface="Segoe UI" panose="020B0502040204020203" pitchFamily="34" charset="0"/>
                  <a:ea typeface="Quattrocento Sans" panose="020B0502050000020003"/>
                  <a:cs typeface="Segoe UI" panose="020B0502040204020203" pitchFamily="34" charset="0"/>
                  <a:sym typeface="Quattrocento Sans" panose="020B0502050000020003"/>
                </a:rPr>
                <a:t>fb.com/bhtcnpm </a:t>
              </a:r>
              <a:endParaRPr dirty="0">
                <a:latin typeface="Segoe UI" panose="020B0502040204020203" pitchFamily="34" charset="0"/>
                <a:cs typeface="Segoe UI" panose="020B0502040204020203" pitchFamily="34" charset="0"/>
              </a:endParaRPr>
            </a:p>
            <a:p>
              <a:pPr marL="0" marR="0" lvl="0" indent="0" algn="just" rtl="0">
                <a:lnSpc>
                  <a:spcPct val="150000"/>
                </a:lnSpc>
                <a:spcBef>
                  <a:spcPts val="0"/>
                </a:spcBef>
                <a:spcAft>
                  <a:spcPts val="0"/>
                </a:spcAft>
                <a:buNone/>
              </a:pPr>
              <a:r>
                <a:rPr lang="vi-VN" sz="1200" b="0" i="1" dirty="0">
                  <a:solidFill>
                    <a:srgbClr val="1E72C7"/>
                  </a:solidFill>
                  <a:latin typeface="Segoe UI" panose="020B0502040204020203" pitchFamily="34" charset="0"/>
                  <a:ea typeface="Quattrocento Sans" panose="020B0502050000020003"/>
                  <a:cs typeface="Segoe UI" panose="020B0502040204020203" pitchFamily="34" charset="0"/>
                  <a:sym typeface="Quattrocento Sans" panose="020B0502050000020003"/>
                </a:rPr>
                <a:t>fb.com/groups/bht.cnpm.uit</a:t>
              </a:r>
              <a:r>
                <a:rPr lang="vi-VN" sz="1200" i="1" dirty="0">
                  <a:solidFill>
                    <a:srgbClr val="1E72C7"/>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endParaRPr sz="1200" i="1" dirty="0">
                <a:solidFill>
                  <a:srgbClr val="1E72C7"/>
                </a:solidFill>
                <a:latin typeface="Segoe UI" panose="020B0502040204020203" pitchFamily="34" charset="0"/>
                <a:ea typeface="Quattrocento Sans" panose="020B0502050000020003"/>
                <a:cs typeface="Segoe UI" panose="020B0502040204020203" pitchFamily="34" charset="0"/>
                <a:sym typeface="Quattrocento Sans" panose="020B0502050000020003"/>
              </a:endParaRPr>
            </a:p>
          </p:txBody>
        </p:sp>
      </p:grpSp>
      <p:grpSp>
        <p:nvGrpSpPr>
          <p:cNvPr id="139" name="Google Shape;139;p4"/>
          <p:cNvGrpSpPr/>
          <p:nvPr/>
        </p:nvGrpSpPr>
        <p:grpSpPr>
          <a:xfrm>
            <a:off x="712639" y="5047255"/>
            <a:ext cx="5260145" cy="1353775"/>
            <a:chOff x="712639" y="5047255"/>
            <a:chExt cx="5260145" cy="1353775"/>
          </a:xfrm>
        </p:grpSpPr>
        <p:sp>
          <p:nvSpPr>
            <p:cNvPr id="140" name="Google Shape;140;p4"/>
            <p:cNvSpPr txBox="1"/>
            <p:nvPr/>
          </p:nvSpPr>
          <p:spPr>
            <a:xfrm>
              <a:off x="712639" y="5452093"/>
              <a:ext cx="5260145" cy="948937"/>
            </a:xfrm>
            <a:prstGeom prst="rect">
              <a:avLst/>
            </a:prstGeom>
            <a:noFill/>
            <a:ln>
              <a:noFill/>
            </a:ln>
          </p:spPr>
          <p:txBody>
            <a:bodyPr spcFirstLastPara="1" wrap="square" lIns="91425" tIns="45700" rIns="91425" bIns="45700" anchor="t" anchorCtr="0">
              <a:spAutoFit/>
            </a:bodyPr>
            <a:lstStyle/>
            <a:p>
              <a:pPr marL="22225" marR="0" lvl="0" indent="0" algn="l" rtl="0">
                <a:lnSpc>
                  <a:spcPct val="150000"/>
                </a:lnSpc>
                <a:spcBef>
                  <a:spcPts val="0"/>
                </a:spcBef>
                <a:spcAft>
                  <a:spcPts val="0"/>
                </a:spcAft>
                <a:buClr>
                  <a:srgbClr val="1E72C7"/>
                </a:buClr>
                <a:buSzPts val="1200"/>
                <a:buFont typeface="Quattrocento Sans" panose="020B0502050000020003"/>
                <a:buNone/>
              </a:pPr>
              <a:r>
                <a:rPr lang="vi-VN" sz="1200" i="1" strike="noStrike" cap="none" dirty="0">
                  <a:solidFill>
                    <a:srgbClr val="1E72C7"/>
                  </a:solidFill>
                  <a:latin typeface="Segoe UI" panose="020B0502040204020203" pitchFamily="34" charset="0"/>
                  <a:ea typeface="Quattrocento Sans" panose="020B0502050000020003"/>
                  <a:cs typeface="Segoe UI" panose="020B0502040204020203" pitchFamily="34" charset="0"/>
                  <a:sym typeface="Quattrocento Sans" panose="020B0502050000020003"/>
                </a:rPr>
                <a:t>Khoa Công </a:t>
              </a:r>
              <a:r>
                <a:rPr lang="vi-VN" sz="1200" i="1" dirty="0">
                  <a:solidFill>
                    <a:srgbClr val="1E72C7"/>
                  </a:solidFill>
                  <a:latin typeface="Segoe UI" panose="020B0502040204020203" pitchFamily="34" charset="0"/>
                  <a:ea typeface="Quattrocento Sans" panose="020B0502050000020003"/>
                  <a:cs typeface="Segoe UI" panose="020B0502040204020203" pitchFamily="34" charset="0"/>
                  <a:sym typeface="Quattrocento Sans" panose="020B0502050000020003"/>
                </a:rPr>
                <a:t>n</a:t>
              </a:r>
              <a:r>
                <a:rPr lang="vi-VN" sz="1200" i="1" strike="noStrike" cap="none" dirty="0">
                  <a:solidFill>
                    <a:srgbClr val="1E72C7"/>
                  </a:solidFill>
                  <a:latin typeface="Segoe UI" panose="020B0502040204020203" pitchFamily="34" charset="0"/>
                  <a:ea typeface="Quattrocento Sans" panose="020B0502050000020003"/>
                  <a:cs typeface="Segoe UI" panose="020B0502040204020203" pitchFamily="34" charset="0"/>
                  <a:sym typeface="Quattrocento Sans" panose="020B0502050000020003"/>
                </a:rPr>
                <a:t>ghệ Phần </a:t>
              </a:r>
              <a:r>
                <a:rPr lang="vi-VN" sz="1200" i="1" dirty="0">
                  <a:solidFill>
                    <a:srgbClr val="1E72C7"/>
                  </a:solidFill>
                  <a:latin typeface="Segoe UI" panose="020B0502040204020203" pitchFamily="34" charset="0"/>
                  <a:ea typeface="Quattrocento Sans" panose="020B0502050000020003"/>
                  <a:cs typeface="Segoe UI" panose="020B0502040204020203" pitchFamily="34" charset="0"/>
                  <a:sym typeface="Quattrocento Sans" panose="020B0502050000020003"/>
                </a:rPr>
                <a:t>m</a:t>
              </a:r>
              <a:r>
                <a:rPr lang="vi-VN" sz="1200" i="1" strike="noStrike" cap="none" dirty="0">
                  <a:solidFill>
                    <a:srgbClr val="1E72C7"/>
                  </a:solidFill>
                  <a:latin typeface="Segoe UI" panose="020B0502040204020203" pitchFamily="34" charset="0"/>
                  <a:ea typeface="Quattrocento Sans" panose="020B0502050000020003"/>
                  <a:cs typeface="Segoe UI" panose="020B0502040204020203" pitchFamily="34" charset="0"/>
                  <a:sym typeface="Quattrocento Sans" panose="020B0502050000020003"/>
                </a:rPr>
                <a:t>ềm</a:t>
              </a:r>
              <a:endParaRPr sz="1200" i="1" strike="noStrike" cap="none" dirty="0">
                <a:solidFill>
                  <a:srgbClr val="1E72C7"/>
                </a:solidFill>
                <a:latin typeface="Segoe UI" panose="020B0502040204020203" pitchFamily="34" charset="0"/>
                <a:ea typeface="Quattrocento Sans" panose="020B0502050000020003"/>
                <a:cs typeface="Segoe UI" panose="020B0502040204020203" pitchFamily="34" charset="0"/>
                <a:sym typeface="Quattrocento Sans" panose="020B0502050000020003"/>
              </a:endParaRPr>
            </a:p>
            <a:p>
              <a:pPr marL="22225" marR="3175" lvl="0" indent="0" algn="l" rtl="0">
                <a:lnSpc>
                  <a:spcPct val="150000"/>
                </a:lnSpc>
                <a:spcBef>
                  <a:spcPts val="65"/>
                </a:spcBef>
                <a:spcAft>
                  <a:spcPts val="0"/>
                </a:spcAft>
                <a:buClr>
                  <a:srgbClr val="1E72C7"/>
                </a:buClr>
                <a:buSzPts val="1200"/>
                <a:buFont typeface="Quattrocento Sans" panose="020B0502050000020003"/>
                <a:buNone/>
              </a:pPr>
              <a:r>
                <a:rPr lang="vi-VN" sz="1200" i="1" strike="noStrike" cap="none" dirty="0">
                  <a:solidFill>
                    <a:srgbClr val="1E72C7"/>
                  </a:solidFill>
                  <a:latin typeface="Segoe UI" panose="020B0502040204020203" pitchFamily="34" charset="0"/>
                  <a:ea typeface="Quattrocento Sans" panose="020B0502050000020003"/>
                  <a:cs typeface="Segoe UI" panose="020B0502040204020203" pitchFamily="34" charset="0"/>
                  <a:sym typeface="Quattrocento Sans" panose="020B0502050000020003"/>
                </a:rPr>
                <a:t>Trường Đại học Công nghệ Thông </a:t>
              </a:r>
              <a:r>
                <a:rPr lang="vi-VN" sz="1200" i="1" dirty="0">
                  <a:solidFill>
                    <a:srgbClr val="1E72C7"/>
                  </a:solidFill>
                  <a:latin typeface="Segoe UI" panose="020B0502040204020203" pitchFamily="34" charset="0"/>
                  <a:ea typeface="Quattrocento Sans" panose="020B0502050000020003"/>
                  <a:cs typeface="Segoe UI" panose="020B0502040204020203" pitchFamily="34" charset="0"/>
                  <a:sym typeface="Quattrocento Sans" panose="020B0502050000020003"/>
                </a:rPr>
                <a:t>t</a:t>
              </a:r>
              <a:r>
                <a:rPr lang="vi-VN" sz="1200" i="1" strike="noStrike" cap="none" dirty="0">
                  <a:solidFill>
                    <a:srgbClr val="1E72C7"/>
                  </a:solidFill>
                  <a:latin typeface="Segoe UI" panose="020B0502040204020203" pitchFamily="34" charset="0"/>
                  <a:ea typeface="Quattrocento Sans" panose="020B0502050000020003"/>
                  <a:cs typeface="Segoe UI" panose="020B0502040204020203" pitchFamily="34" charset="0"/>
                  <a:sym typeface="Quattrocento Sans" panose="020B0502050000020003"/>
                </a:rPr>
                <a:t>in </a:t>
              </a:r>
              <a:endParaRPr sz="1200" i="1" strike="noStrike" cap="none" dirty="0">
                <a:solidFill>
                  <a:srgbClr val="1E72C7"/>
                </a:solidFill>
                <a:latin typeface="Segoe UI" panose="020B0502040204020203" pitchFamily="34" charset="0"/>
                <a:ea typeface="Quattrocento Sans" panose="020B0502050000020003"/>
                <a:cs typeface="Segoe UI" panose="020B0502040204020203" pitchFamily="34" charset="0"/>
                <a:sym typeface="Quattrocento Sans" panose="020B0502050000020003"/>
              </a:endParaRPr>
            </a:p>
            <a:p>
              <a:pPr marL="22225" marR="3175" lvl="0" indent="0" algn="l" rtl="0">
                <a:lnSpc>
                  <a:spcPct val="150000"/>
                </a:lnSpc>
                <a:spcBef>
                  <a:spcPts val="65"/>
                </a:spcBef>
                <a:spcAft>
                  <a:spcPts val="0"/>
                </a:spcAft>
                <a:buClr>
                  <a:srgbClr val="1E72C7"/>
                </a:buClr>
                <a:buSzPts val="1200"/>
                <a:buFont typeface="Quattrocento Sans" panose="020B0502050000020003"/>
                <a:buNone/>
              </a:pPr>
              <a:r>
                <a:rPr lang="vi-VN" sz="1200" i="1" strike="noStrike" cap="none" dirty="0">
                  <a:solidFill>
                    <a:srgbClr val="1E72C7"/>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Đ</a:t>
              </a:r>
              <a:r>
                <a:rPr lang="vi-VN" sz="1200" i="1" dirty="0">
                  <a:solidFill>
                    <a:srgbClr val="1E72C7"/>
                  </a:solidFill>
                  <a:latin typeface="Segoe UI" panose="020B0502040204020203" pitchFamily="34" charset="0"/>
                  <a:ea typeface="Quattrocento Sans" panose="020B0502050000020003"/>
                  <a:cs typeface="Segoe UI" panose="020B0502040204020203" pitchFamily="34" charset="0"/>
                  <a:sym typeface="Quattrocento Sans" panose="020B0502050000020003"/>
                </a:rPr>
                <a:t>ại học Quốc gia thành phố</a:t>
              </a:r>
              <a:r>
                <a:rPr lang="vi-VN" sz="1200" i="1" strike="noStrike" cap="none" dirty="0">
                  <a:solidFill>
                    <a:srgbClr val="1E72C7"/>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Hồ Chí Minh</a:t>
              </a:r>
              <a:endParaRPr sz="1200" i="1" strike="noStrike" cap="none" dirty="0">
                <a:solidFill>
                  <a:srgbClr val="1E72C7"/>
                </a:solidFill>
                <a:latin typeface="Segoe UI" panose="020B0502040204020203" pitchFamily="34" charset="0"/>
                <a:ea typeface="Quattrocento Sans" panose="020B0502050000020003"/>
                <a:cs typeface="Segoe UI" panose="020B0502040204020203" pitchFamily="34" charset="0"/>
                <a:sym typeface="Quattrocento Sans" panose="020B0502050000020003"/>
              </a:endParaRPr>
            </a:p>
          </p:txBody>
        </p:sp>
        <p:grpSp>
          <p:nvGrpSpPr>
            <p:cNvPr id="141" name="Google Shape;141;p4"/>
            <p:cNvGrpSpPr/>
            <p:nvPr/>
          </p:nvGrpSpPr>
          <p:grpSpPr>
            <a:xfrm>
              <a:off x="838200" y="5047255"/>
              <a:ext cx="2194073" cy="338554"/>
              <a:chOff x="614391" y="5047254"/>
              <a:chExt cx="2194073" cy="338554"/>
            </a:xfrm>
          </p:grpSpPr>
          <p:pic>
            <p:nvPicPr>
              <p:cNvPr id="142" name="Google Shape;142;p4" descr="Icon&#10;&#10;Description automatically generated"/>
              <p:cNvPicPr preferRelativeResize="0"/>
              <p:nvPr/>
            </p:nvPicPr>
            <p:blipFill rotWithShape="1">
              <a:blip r:embed="rId3"/>
              <a:srcRect/>
              <a:stretch>
                <a:fillRect/>
              </a:stretch>
            </p:blipFill>
            <p:spPr>
              <a:xfrm>
                <a:off x="614391" y="5079371"/>
                <a:ext cx="274320" cy="274320"/>
              </a:xfrm>
              <a:prstGeom prst="rect">
                <a:avLst/>
              </a:prstGeom>
              <a:noFill/>
              <a:ln>
                <a:noFill/>
              </a:ln>
            </p:spPr>
          </p:pic>
          <p:sp>
            <p:nvSpPr>
              <p:cNvPr id="143" name="Google Shape;143;p4"/>
              <p:cNvSpPr txBox="1"/>
              <p:nvPr/>
            </p:nvSpPr>
            <p:spPr>
              <a:xfrm>
                <a:off x="888711" y="5047254"/>
                <a:ext cx="1919753" cy="338554"/>
              </a:xfrm>
              <a:prstGeom prst="rect">
                <a:avLst/>
              </a:prstGeom>
              <a:noFill/>
              <a:ln>
                <a:noFill/>
              </a:ln>
            </p:spPr>
            <p:txBody>
              <a:bodyPr spcFirstLastPara="1" wrap="square" lIns="91425" tIns="45700" rIns="91425" bIns="45700" anchor="t" anchorCtr="0">
                <a:spAutoFit/>
              </a:bodyPr>
              <a:lstStyle/>
              <a:p>
                <a:pPr marL="7620" marR="0" lvl="0" indent="0" algn="l" rtl="0">
                  <a:spcBef>
                    <a:spcPts val="0"/>
                  </a:spcBef>
                  <a:spcAft>
                    <a:spcPts val="0"/>
                  </a:spcAft>
                  <a:buClr>
                    <a:srgbClr val="32C2B9"/>
                  </a:buClr>
                  <a:buSzPts val="1600"/>
                  <a:buFont typeface="Quattrocento Sans" panose="020B0502050000020003"/>
                  <a:buNone/>
                </a:pPr>
                <a:r>
                  <a:rPr lang="vi-VN" sz="1600" b="1" i="0" u="none" strike="noStrike" cap="none" dirty="0">
                    <a:solidFill>
                      <a:srgbClr val="32C2B9"/>
                    </a:solidFill>
                    <a:latin typeface="Segoe UI" panose="020B0502040204020203" pitchFamily="34" charset="0"/>
                    <a:ea typeface="Quattrocento Sans" panose="020B0502050000020003"/>
                    <a:cs typeface="Segoe UI" panose="020B0502040204020203" pitchFamily="34" charset="0"/>
                    <a:sym typeface="Quattrocento Sans" panose="020B0502050000020003"/>
                  </a:rPr>
                  <a:t>BAN HỌC TẬP</a:t>
                </a:r>
                <a:endParaRPr sz="1600" b="1" i="0" u="none" strike="noStrike" cap="none" dirty="0">
                  <a:solidFill>
                    <a:srgbClr val="32C2B9"/>
                  </a:solidFill>
                  <a:latin typeface="Segoe UI" panose="020B0502040204020203" pitchFamily="34" charset="0"/>
                  <a:ea typeface="Quattrocento Sans" panose="020B0502050000020003"/>
                  <a:cs typeface="Segoe UI" panose="020B0502040204020203" pitchFamily="34" charset="0"/>
                  <a:sym typeface="Quattrocento Sans" panose="020B0502050000020003"/>
                </a:endParaRPr>
              </a:p>
            </p:txBody>
          </p:sp>
        </p:grpSp>
      </p:grpSp>
      <p:cxnSp>
        <p:nvCxnSpPr>
          <p:cNvPr id="145" name="Google Shape;145;p4"/>
          <p:cNvCxnSpPr/>
          <p:nvPr/>
        </p:nvCxnSpPr>
        <p:spPr>
          <a:xfrm rot="10800000">
            <a:off x="382329" y="4827908"/>
            <a:ext cx="11427341" cy="0"/>
          </a:xfrm>
          <a:prstGeom prst="straightConnector1">
            <a:avLst/>
          </a:prstGeom>
          <a:noFill/>
          <a:ln w="12700" cap="flat" cmpd="sng">
            <a:solidFill>
              <a:srgbClr val="01238F"/>
            </a:solidFill>
            <a:prstDash val="solid"/>
            <a:miter lim="800000"/>
            <a:headEnd type="none" w="sm" len="sm"/>
            <a:tailEnd type="none" w="sm" len="sm"/>
          </a:ln>
        </p:spPr>
      </p:cxnSp>
      <p:sp>
        <p:nvSpPr>
          <p:cNvPr id="146" name="Google Shape;146;p4"/>
          <p:cNvSpPr txBox="1"/>
          <p:nvPr/>
        </p:nvSpPr>
        <p:spPr>
          <a:xfrm>
            <a:off x="382329" y="2085686"/>
            <a:ext cx="11427342" cy="2675091"/>
          </a:xfrm>
          <a:prstGeom prst="rect">
            <a:avLst/>
          </a:prstGeom>
          <a:noFill/>
          <a:ln>
            <a:noFill/>
          </a:ln>
        </p:spPr>
        <p:txBody>
          <a:bodyPr spcFirstLastPara="1" wrap="square" lIns="91425" tIns="45700" rIns="91425" bIns="45700" anchor="t" anchorCtr="0">
            <a:spAutoFit/>
          </a:bodyPr>
          <a:lstStyle/>
          <a:p>
            <a:pPr marL="2781935" marR="0" lvl="0" indent="0" algn="ctr" rtl="0">
              <a:lnSpc>
                <a:spcPct val="100000"/>
              </a:lnSpc>
              <a:spcBef>
                <a:spcPts val="0"/>
              </a:spcBef>
              <a:spcAft>
                <a:spcPts val="0"/>
              </a:spcAft>
              <a:buClr>
                <a:srgbClr val="FF0000"/>
              </a:buClr>
              <a:buSzPts val="11900"/>
              <a:buFont typeface="Quattrocento Sans" panose="020B0502050000020003"/>
              <a:buNone/>
            </a:pPr>
            <a:r>
              <a:rPr lang="vi-VN" sz="11900" b="1" i="0" u="none" strike="noStrike" cap="none" dirty="0">
                <a:solidFill>
                  <a:srgbClr val="FF0000"/>
                </a:solidFill>
                <a:latin typeface="Segoe UI" panose="020B0502040204020203" pitchFamily="34" charset="0"/>
                <a:ea typeface="Quattrocento Sans" panose="020B0502050000020003"/>
                <a:cs typeface="Segoe UI" panose="020B0502040204020203" pitchFamily="34" charset="0"/>
                <a:sym typeface="Quattrocento Sans" panose="020B0502050000020003"/>
              </a:rPr>
              <a:t>HẾT</a:t>
            </a:r>
            <a:endParaRPr sz="11900" b="0" i="0" u="none" strike="noStrike" cap="none" dirty="0">
              <a:solidFill>
                <a:srgbClr val="FF0000"/>
              </a:solidFill>
              <a:latin typeface="Segoe UI" panose="020B0502040204020203" pitchFamily="34" charset="0"/>
              <a:ea typeface="Quattrocento Sans" panose="020B0502050000020003"/>
              <a:cs typeface="Segoe UI" panose="020B0502040204020203" pitchFamily="34" charset="0"/>
              <a:sym typeface="Quattrocento Sans" panose="020B0502050000020003"/>
            </a:endParaRPr>
          </a:p>
          <a:p>
            <a:pPr marL="2783205" marR="0" lvl="0" indent="0" algn="ctr" rtl="0">
              <a:lnSpc>
                <a:spcPct val="100000"/>
              </a:lnSpc>
              <a:spcBef>
                <a:spcPts val="60"/>
              </a:spcBef>
              <a:spcAft>
                <a:spcPts val="0"/>
              </a:spcAft>
              <a:buClr>
                <a:srgbClr val="484848"/>
              </a:buClr>
              <a:buSzPts val="2400"/>
              <a:buFont typeface="Quattrocento Sans" panose="020B0502050000020003"/>
              <a:buNone/>
            </a:pPr>
            <a:r>
              <a:rPr lang="vi-VN" sz="2400" b="1" i="0" u="none" strike="noStrike" cap="none" dirty="0">
                <a:solidFill>
                  <a:srgbClr val="484848"/>
                </a:solidFill>
                <a:latin typeface="Segoe UI" panose="020B0502040204020203" pitchFamily="34" charset="0"/>
                <a:ea typeface="Quattrocento Sans" panose="020B0502050000020003"/>
                <a:cs typeface="Segoe UI" panose="020B0502040204020203" pitchFamily="34" charset="0"/>
                <a:sym typeface="Quattrocento Sans" panose="020B0502050000020003"/>
              </a:rPr>
              <a:t>CẢM ƠN CÁC BẠN ĐÃ THEO DÕI</a:t>
            </a:r>
            <a:endParaRPr sz="2400" b="0" i="0" u="none" strike="noStrike" cap="none" dirty="0">
              <a:solidFill>
                <a:srgbClr val="000000"/>
              </a:solidFill>
              <a:latin typeface="Segoe UI" panose="020B0502040204020203" pitchFamily="34" charset="0"/>
              <a:ea typeface="Quattrocento Sans" panose="020B0502050000020003"/>
              <a:cs typeface="Segoe UI" panose="020B0502040204020203" pitchFamily="34" charset="0"/>
              <a:sym typeface="Quattrocento Sans" panose="020B0502050000020003"/>
            </a:endParaRPr>
          </a:p>
          <a:p>
            <a:pPr marL="2787015" marR="0" lvl="0" indent="0" algn="ctr" rtl="0">
              <a:lnSpc>
                <a:spcPct val="100000"/>
              </a:lnSpc>
              <a:spcBef>
                <a:spcPts val="0"/>
              </a:spcBef>
              <a:spcAft>
                <a:spcPts val="0"/>
              </a:spcAft>
              <a:buClr>
                <a:srgbClr val="484848"/>
              </a:buClr>
              <a:buSzPts val="2400"/>
              <a:buFont typeface="Quattrocento Sans" panose="020B0502050000020003"/>
              <a:buNone/>
            </a:pPr>
            <a:r>
              <a:rPr lang="vi-VN" sz="2400" b="1" i="0" u="none" strike="noStrike" cap="none" dirty="0">
                <a:solidFill>
                  <a:srgbClr val="484848"/>
                </a:solidFill>
                <a:latin typeface="Segoe UI" panose="020B0502040204020203" pitchFamily="34" charset="0"/>
                <a:ea typeface="Quattrocento Sans" panose="020B0502050000020003"/>
                <a:cs typeface="Segoe UI" panose="020B0502040204020203" pitchFamily="34" charset="0"/>
                <a:sym typeface="Quattrocento Sans" panose="020B0502050000020003"/>
              </a:rPr>
              <a:t>CHÚC CÁC BẠN CÓ KẾT QUẢ THI THẬT TỐT!</a:t>
            </a:r>
            <a:endParaRPr sz="2400" b="0" i="0" u="none" strike="noStrike" cap="none" dirty="0">
              <a:solidFill>
                <a:srgbClr val="000000"/>
              </a:solidFill>
              <a:latin typeface="Segoe UI" panose="020B0502040204020203" pitchFamily="34" charset="0"/>
              <a:ea typeface="Quattrocento Sans" panose="020B0502050000020003"/>
              <a:cs typeface="Segoe UI" panose="020B0502040204020203" pitchFamily="34" charset="0"/>
              <a:sym typeface="Quattrocento Sans" panose="020B0502050000020003"/>
            </a:endParaRPr>
          </a:p>
        </p:txBody>
      </p:sp>
      <p:sp>
        <p:nvSpPr>
          <p:cNvPr id="2" name="Google Shape;123;p3"/>
          <p:cNvSpPr txBox="1">
            <a:spLocks noGrp="1"/>
          </p:cNvSpPr>
          <p:nvPr>
            <p:ph type="sldNum" idx="12"/>
          </p:nvPr>
        </p:nvSpPr>
        <p:spPr>
          <a:xfrm>
            <a:off x="4724400" y="6527379"/>
            <a:ext cx="2743200" cy="330621"/>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vi-VN" sz="1600" b="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fld>
            <a:endParaRPr sz="16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4"/>
          <p:cNvSpPr txBox="1">
            <a:spLocks noGrp="1"/>
          </p:cNvSpPr>
          <p:nvPr>
            <p:ph type="title"/>
          </p:nvPr>
        </p:nvSpPr>
        <p:spPr>
          <a:xfrm>
            <a:off x="838200" y="563085"/>
            <a:ext cx="10515600" cy="670045"/>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0000"/>
              </a:buClr>
              <a:buSzPts val="3600"/>
              <a:buFont typeface="Quattrocento Sans" panose="020B0502050000020003"/>
              <a:buNone/>
            </a:pPr>
            <a:r>
              <a:rPr lang="vi-VN" sz="3600" b="1" dirty="0">
                <a:solidFill>
                  <a:srgbClr val="FF0000"/>
                </a:solidFill>
                <a:latin typeface="Segoe UI" panose="020B0502040204020203" pitchFamily="34" charset="0"/>
                <a:ea typeface="Quattrocento Sans" panose="020B0502050000020003"/>
                <a:cs typeface="Segoe UI" panose="020B0502040204020203" pitchFamily="34" charset="0"/>
                <a:sym typeface="Quattrocento Sans" panose="020B0502050000020003"/>
              </a:rPr>
              <a:t>BAN HỌC TẬP CÔNG NGHỆ PHẦN MỀM</a:t>
            </a:r>
            <a:endParaRPr dirty="0">
              <a:latin typeface="Segoe UI" panose="020B0502040204020203" pitchFamily="34" charset="0"/>
              <a:cs typeface="Segoe UI" panose="020B0502040204020203" pitchFamily="34" charset="0"/>
            </a:endParaRPr>
          </a:p>
        </p:txBody>
      </p:sp>
      <p:sp>
        <p:nvSpPr>
          <p:cNvPr id="132" name="Google Shape;132;p4"/>
          <p:cNvSpPr txBox="1"/>
          <p:nvPr/>
        </p:nvSpPr>
        <p:spPr>
          <a:xfrm>
            <a:off x="2024332" y="1233130"/>
            <a:ext cx="8143336"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vi-VN" sz="24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TRAINING GIỮA KỲ HỌC KỲ I NĂM HỌC 2022 – 2023</a:t>
            </a:r>
            <a:endParaRPr dirty="0">
              <a:latin typeface="Segoe UI" panose="020B0502040204020203" pitchFamily="34" charset="0"/>
              <a:cs typeface="Segoe UI" panose="020B0502040204020203" pitchFamily="34" charset="0"/>
            </a:endParaRPr>
          </a:p>
        </p:txBody>
      </p:sp>
      <p:sp>
        <p:nvSpPr>
          <p:cNvPr id="2" name="Google Shape;123;p3"/>
          <p:cNvSpPr txBox="1">
            <a:spLocks noGrp="1"/>
          </p:cNvSpPr>
          <p:nvPr>
            <p:ph type="sldNum" idx="12"/>
          </p:nvPr>
        </p:nvSpPr>
        <p:spPr>
          <a:xfrm>
            <a:off x="4724400" y="6527379"/>
            <a:ext cx="2743200" cy="330621"/>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vi-VN" sz="1600" b="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fld>
            <a:endParaRPr sz="16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endParaRPr>
          </a:p>
        </p:txBody>
      </p:sp>
      <p:pic>
        <p:nvPicPr>
          <p:cNvPr id="3" name="Picture 2"/>
          <p:cNvPicPr>
            <a:picLocks noChangeAspect="1"/>
          </p:cNvPicPr>
          <p:nvPr/>
        </p:nvPicPr>
        <p:blipFill>
          <a:blip r:embed="rId1"/>
          <a:stretch>
            <a:fillRect/>
          </a:stretch>
        </p:blipFill>
        <p:spPr>
          <a:xfrm>
            <a:off x="3726227" y="1720769"/>
            <a:ext cx="4739545" cy="4574146"/>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3"/>
          <p:cNvSpPr txBox="1">
            <a:spLocks noGrp="1"/>
          </p:cNvSpPr>
          <p:nvPr>
            <p:ph type="title"/>
          </p:nvPr>
        </p:nvSpPr>
        <p:spPr>
          <a:xfrm>
            <a:off x="635479" y="330621"/>
            <a:ext cx="10921042" cy="82531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1238F"/>
              </a:buClr>
              <a:buSzPts val="4000"/>
              <a:buFont typeface="Quattrocento Sans" panose="020B0502050000020003"/>
              <a:buNone/>
            </a:pP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Vẽ</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ERD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đơn</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giản</a:t>
            </a:r>
            <a:endParaRPr dirty="0">
              <a:latin typeface="Segoe UI" panose="020B0502040204020203" pitchFamily="34" charset="0"/>
              <a:cs typeface="Segoe UI" panose="020B0502040204020203" pitchFamily="34" charset="0"/>
            </a:endParaRPr>
          </a:p>
        </p:txBody>
      </p:sp>
      <p:sp>
        <p:nvSpPr>
          <p:cNvPr id="123" name="Google Shape;123;p3"/>
          <p:cNvSpPr txBox="1">
            <a:spLocks noGrp="1"/>
          </p:cNvSpPr>
          <p:nvPr>
            <p:ph type="sldNum" idx="12"/>
          </p:nvPr>
        </p:nvSpPr>
        <p:spPr>
          <a:xfrm>
            <a:off x="4724400" y="6527379"/>
            <a:ext cx="2743200" cy="330621"/>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vi-VN" sz="1600" b="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fld>
            <a:endParaRPr sz="16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endParaRPr>
          </a:p>
        </p:txBody>
      </p:sp>
      <p:pic>
        <p:nvPicPr>
          <p:cNvPr id="124" name="Google Shape;124;p3"/>
          <p:cNvPicPr preferRelativeResize="0"/>
          <p:nvPr/>
        </p:nvPicPr>
        <p:blipFill rotWithShape="1">
          <a:blip r:embed="rId1"/>
          <a:srcRect/>
          <a:stretch>
            <a:fillRect/>
          </a:stretch>
        </p:blipFill>
        <p:spPr>
          <a:xfrm>
            <a:off x="9911750" y="4651893"/>
            <a:ext cx="1900257" cy="1869558"/>
          </a:xfrm>
          <a:prstGeom prst="rect">
            <a:avLst/>
          </a:prstGeom>
          <a:noFill/>
          <a:ln>
            <a:noFill/>
          </a:ln>
        </p:spPr>
      </p:pic>
      <p:sp>
        <p:nvSpPr>
          <p:cNvPr id="2" name="object 5"/>
          <p:cNvSpPr txBox="1"/>
          <p:nvPr/>
        </p:nvSpPr>
        <p:spPr>
          <a:xfrm>
            <a:off x="722671" y="1077282"/>
            <a:ext cx="10921042" cy="5545749"/>
          </a:xfrm>
          <a:prstGeom prst="rect">
            <a:avLst/>
          </a:prstGeom>
        </p:spPr>
        <p:txBody>
          <a:bodyPr vert="horz" wrap="square" lIns="0" tIns="1333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065" marR="5080" algn="just">
              <a:spcBef>
                <a:spcPts val="105"/>
              </a:spcBef>
              <a:spcAft>
                <a:spcPts val="300"/>
              </a:spcAft>
              <a:tabLst>
                <a:tab pos="469265" algn="l"/>
                <a:tab pos="469900" algn="l"/>
              </a:tabLst>
            </a:pPr>
            <a:r>
              <a:rPr lang="en-US" sz="2400" b="1" dirty="0" err="1">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Bài</a:t>
            </a:r>
            <a:r>
              <a:rPr lang="en-US" sz="24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en-US" sz="2400" b="1" dirty="0" err="1">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tập</a:t>
            </a:r>
            <a:r>
              <a:rPr lang="vi-VN" sz="24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en-US" sz="24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2</a:t>
            </a:r>
            <a:r>
              <a:rPr lang="vi-VN" sz="24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vi-VN" sz="2200" dirty="0">
                <a:solidFill>
                  <a:srgbClr val="000000"/>
                </a:solidFill>
                <a:latin typeface="Segoe UI" panose="020B0502040204020203" pitchFamily="34" charset="0"/>
                <a:cs typeface="Segoe UI" panose="020B0502040204020203" pitchFamily="34" charset="0"/>
              </a:rPr>
              <a:t>(3 điểm) Một trung tâm đào tạo sư phạm thường xuyên mở các lớp học ngắn hạn và cấp chứng chỉ, được mô tả như sau : Trung tâm đào tạo nhiều chứng chỉ khác nhau (ví dụ Nghiệp vụ sư phạm, Lý luận dạy học Đại học,…), mỗi một chứng chỉ có một mã chứng chỉ duy nhất để phân biệt với các chứng chỉ khác, có tên chứng chỉ, tổng số tín chỉ và một mức học phí. </a:t>
            </a:r>
            <a:endParaRPr lang="en-US" sz="2200" dirty="0">
              <a:solidFill>
                <a:srgbClr val="000000"/>
              </a:solidFill>
              <a:latin typeface="Segoe UI" panose="020B0502040204020203" pitchFamily="34" charset="0"/>
              <a:cs typeface="Segoe UI" panose="020B0502040204020203" pitchFamily="34" charset="0"/>
            </a:endParaRPr>
          </a:p>
          <a:p>
            <a:pPr marL="12065" marR="5080" algn="just">
              <a:spcBef>
                <a:spcPts val="105"/>
              </a:spcBef>
              <a:spcAft>
                <a:spcPts val="300"/>
              </a:spcAft>
              <a:tabLst>
                <a:tab pos="469265" algn="l"/>
                <a:tab pos="469900" algn="l"/>
              </a:tabLst>
            </a:pPr>
            <a:r>
              <a:rPr lang="vi-VN" sz="2200" dirty="0">
                <a:solidFill>
                  <a:srgbClr val="000000"/>
                </a:solidFill>
                <a:latin typeface="Segoe UI" panose="020B0502040204020203" pitchFamily="34" charset="0"/>
                <a:cs typeface="Segoe UI" panose="020B0502040204020203" pitchFamily="34" charset="0"/>
              </a:rPr>
              <a:t>Mỗi một môn học có một mã môn học duy nhất để phân biệt với các môn học khác, có tên môn học, số tín chỉ môn học.</a:t>
            </a:r>
            <a:endParaRPr lang="en-US" sz="2200" dirty="0">
              <a:solidFill>
                <a:srgbClr val="000000"/>
              </a:solidFill>
              <a:latin typeface="Segoe UI" panose="020B0502040204020203" pitchFamily="34" charset="0"/>
              <a:cs typeface="Segoe UI" panose="020B0502040204020203" pitchFamily="34" charset="0"/>
            </a:endParaRPr>
          </a:p>
          <a:p>
            <a:pPr marL="12065" marR="5080" algn="just">
              <a:spcBef>
                <a:spcPts val="105"/>
              </a:spcBef>
              <a:spcAft>
                <a:spcPts val="300"/>
              </a:spcAft>
              <a:tabLst>
                <a:tab pos="469265" algn="l"/>
                <a:tab pos="469900" algn="l"/>
              </a:tabLst>
            </a:pPr>
            <a:r>
              <a:rPr lang="vi-VN" sz="2200" dirty="0">
                <a:solidFill>
                  <a:srgbClr val="000000"/>
                </a:solidFill>
                <a:latin typeface="Segoe UI" panose="020B0502040204020203" pitchFamily="34" charset="0"/>
                <a:cs typeface="Segoe UI" panose="020B0502040204020203" pitchFamily="34" charset="0"/>
              </a:rPr>
              <a:t>Mỗi một chứng chỉ bao gồm nhiều môn học và một môn học có thể được dạy trong một số các chứng chỉ khác nhau.</a:t>
            </a:r>
            <a:endParaRPr lang="en-US" sz="2200" dirty="0">
              <a:solidFill>
                <a:srgbClr val="000000"/>
              </a:solidFill>
              <a:latin typeface="Segoe UI" panose="020B0502040204020203" pitchFamily="34" charset="0"/>
              <a:cs typeface="Segoe UI" panose="020B0502040204020203" pitchFamily="34" charset="0"/>
            </a:endParaRPr>
          </a:p>
          <a:p>
            <a:pPr marL="12065" marR="5080" algn="just">
              <a:spcBef>
                <a:spcPts val="105"/>
              </a:spcBef>
              <a:spcAft>
                <a:spcPts val="300"/>
              </a:spcAft>
              <a:tabLst>
                <a:tab pos="469265" algn="l"/>
                <a:tab pos="469900" algn="l"/>
              </a:tabLst>
            </a:pPr>
            <a:r>
              <a:rPr lang="vi-VN" sz="2200" dirty="0">
                <a:solidFill>
                  <a:srgbClr val="000000"/>
                </a:solidFill>
                <a:latin typeface="Segoe UI" panose="020B0502040204020203" pitchFamily="34" charset="0"/>
                <a:cs typeface="Segoe UI" panose="020B0502040204020203" pitchFamily="34" charset="0"/>
              </a:rPr>
              <a:t>Định kỳ trung tâm sẽ chiêu sinh các lớp học, mỗi một lớp học có một mã lớp duy nhất để phân biệt với các lớp học khác, có tên lớp, ngày bắt đầu học, ngày kết thúc, số học viên tối đa dự kiến của lớp và được nhận một chứng chỉ (sau khi hoàn thành lớp học).Ví dụ: lớp có mã NVSPK30 có tên lớp Nghiệp vụ sư phạm K30, sau khi hoàn tất học viên sẽ được nhận chứng chỉ Nghiệp vụ sư phạm. </a:t>
            </a:r>
            <a:endParaRPr lang="en-US" sz="2200" dirty="0">
              <a:solidFill>
                <a:srgbClr val="000000"/>
              </a:solidFill>
              <a:latin typeface="Segoe UI" panose="020B0502040204020203" pitchFamily="34" charset="0"/>
              <a:cs typeface="Segoe UI" panose="020B0502040204020203" pitchFamily="34" charset="0"/>
            </a:endParaRPr>
          </a:p>
          <a:p>
            <a:pPr marL="12065" marR="5080" algn="just">
              <a:spcBef>
                <a:spcPts val="600"/>
              </a:spcBef>
              <a:spcAft>
                <a:spcPts val="300"/>
              </a:spcAft>
              <a:tabLst>
                <a:tab pos="469265" algn="l"/>
                <a:tab pos="469900" algn="l"/>
              </a:tabLst>
            </a:pPr>
            <a:r>
              <a:rPr lang="vi-VN" sz="2200" b="1" dirty="0">
                <a:solidFill>
                  <a:srgbClr val="000000"/>
                </a:solidFill>
                <a:latin typeface="Segoe UI" panose="020B0502040204020203" pitchFamily="34" charset="0"/>
                <a:cs typeface="Segoe UI" panose="020B0502040204020203" pitchFamily="34" charset="0"/>
              </a:rPr>
              <a:t>Yêu cầu: </a:t>
            </a:r>
            <a:r>
              <a:rPr lang="en-US" sz="2200" b="1" dirty="0">
                <a:solidFill>
                  <a:srgbClr val="000000"/>
                </a:solidFill>
                <a:latin typeface="Segoe UI" panose="020B0502040204020203" pitchFamily="34" charset="0"/>
                <a:cs typeface="Segoe UI" panose="020B0502040204020203" pitchFamily="34" charset="0"/>
              </a:rPr>
              <a:t>1. </a:t>
            </a:r>
            <a:r>
              <a:rPr lang="vi-VN" sz="2200" b="1" dirty="0">
                <a:solidFill>
                  <a:srgbClr val="000000"/>
                </a:solidFill>
                <a:latin typeface="Segoe UI" panose="020B0502040204020203" pitchFamily="34" charset="0"/>
                <a:cs typeface="Segoe UI" panose="020B0502040204020203" pitchFamily="34" charset="0"/>
              </a:rPr>
              <a:t>Xây dựng mô hình thực thể mối kết hợp (ERD). (2 điểm)</a:t>
            </a:r>
            <a:endParaRPr sz="2200" b="1" dirty="0">
              <a:solidFill>
                <a:srgbClr val="000000"/>
              </a:solidFill>
              <a:latin typeface="Segoe UI" panose="020B0502040204020203" pitchFamily="34" charset="0"/>
              <a:cs typeface="Segoe UI" panose="020B0502040204020203"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3"/>
          <p:cNvSpPr txBox="1">
            <a:spLocks noGrp="1"/>
          </p:cNvSpPr>
          <p:nvPr>
            <p:ph type="title"/>
          </p:nvPr>
        </p:nvSpPr>
        <p:spPr>
          <a:xfrm>
            <a:off x="635479" y="330621"/>
            <a:ext cx="10921042" cy="82531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1238F"/>
              </a:buClr>
              <a:buSzPts val="4000"/>
              <a:buFont typeface="Quattrocento Sans" panose="020B0502050000020003"/>
              <a:buNone/>
            </a:pP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Vẽ</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ERD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đơn</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giản</a:t>
            </a:r>
            <a:endParaRPr dirty="0">
              <a:latin typeface="Segoe UI" panose="020B0502040204020203" pitchFamily="34" charset="0"/>
              <a:cs typeface="Segoe UI" panose="020B0502040204020203" pitchFamily="34" charset="0"/>
            </a:endParaRPr>
          </a:p>
        </p:txBody>
      </p:sp>
      <p:sp>
        <p:nvSpPr>
          <p:cNvPr id="123" name="Google Shape;123;p3"/>
          <p:cNvSpPr txBox="1">
            <a:spLocks noGrp="1"/>
          </p:cNvSpPr>
          <p:nvPr>
            <p:ph type="sldNum" idx="12"/>
          </p:nvPr>
        </p:nvSpPr>
        <p:spPr>
          <a:xfrm>
            <a:off x="4724400" y="6527379"/>
            <a:ext cx="2743200" cy="330621"/>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vi-VN" sz="1600" b="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fld>
            <a:endParaRPr sz="16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endParaRPr>
          </a:p>
        </p:txBody>
      </p:sp>
      <p:pic>
        <p:nvPicPr>
          <p:cNvPr id="124" name="Google Shape;124;p3"/>
          <p:cNvPicPr preferRelativeResize="0"/>
          <p:nvPr/>
        </p:nvPicPr>
        <p:blipFill rotWithShape="1">
          <a:blip r:embed="rId1"/>
          <a:srcRect/>
          <a:stretch>
            <a:fillRect/>
          </a:stretch>
        </p:blipFill>
        <p:spPr>
          <a:xfrm>
            <a:off x="9911750" y="4651893"/>
            <a:ext cx="1900257" cy="1869558"/>
          </a:xfrm>
          <a:prstGeom prst="rect">
            <a:avLst/>
          </a:prstGeom>
          <a:noFill/>
          <a:ln>
            <a:noFill/>
          </a:ln>
        </p:spPr>
      </p:pic>
      <p:pic>
        <p:nvPicPr>
          <p:cNvPr id="3" name="Hình ảnh 6"/>
          <p:cNvPicPr>
            <a:picLocks noChangeAspect="1"/>
          </p:cNvPicPr>
          <p:nvPr/>
        </p:nvPicPr>
        <p:blipFill>
          <a:blip r:embed="rId2"/>
          <a:stretch>
            <a:fillRect/>
          </a:stretch>
        </p:blipFill>
        <p:spPr>
          <a:xfrm>
            <a:off x="722286" y="1155940"/>
            <a:ext cx="8161543" cy="5223387"/>
          </a:xfrm>
          <a:prstGeom prst="rect">
            <a:avLst/>
          </a:prstGeom>
          <a:ln w="19050">
            <a:solidFill>
              <a:srgbClr val="00B0F0"/>
            </a:solid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3"/>
          <p:cNvSpPr txBox="1">
            <a:spLocks noGrp="1"/>
          </p:cNvSpPr>
          <p:nvPr>
            <p:ph type="title"/>
          </p:nvPr>
        </p:nvSpPr>
        <p:spPr>
          <a:xfrm>
            <a:off x="635479" y="330621"/>
            <a:ext cx="10921042" cy="82531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1238F"/>
              </a:buClr>
              <a:buSzPts val="4000"/>
              <a:buFont typeface="Quattrocento Sans" panose="020B0502050000020003"/>
              <a:buNone/>
            </a:pP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Vẽ</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ERD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đơn</a:t>
            </a:r>
            <a:r>
              <a:rPr lang="en-US" sz="40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 </a:t>
            </a:r>
            <a:r>
              <a:rPr lang="en-US" sz="4000" b="1" dirty="0" err="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t>giản</a:t>
            </a:r>
            <a:endParaRPr dirty="0">
              <a:latin typeface="Segoe UI" panose="020B0502040204020203" pitchFamily="34" charset="0"/>
              <a:cs typeface="Segoe UI" panose="020B0502040204020203" pitchFamily="34" charset="0"/>
            </a:endParaRPr>
          </a:p>
        </p:txBody>
      </p:sp>
      <p:sp>
        <p:nvSpPr>
          <p:cNvPr id="123" name="Google Shape;123;p3"/>
          <p:cNvSpPr txBox="1">
            <a:spLocks noGrp="1"/>
          </p:cNvSpPr>
          <p:nvPr>
            <p:ph type="sldNum" idx="12"/>
          </p:nvPr>
        </p:nvSpPr>
        <p:spPr>
          <a:xfrm>
            <a:off x="4724400" y="6527379"/>
            <a:ext cx="2743200" cy="330621"/>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vi-VN" sz="1600" b="1">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rPr>
            </a:fld>
            <a:endParaRPr sz="1600" b="1" dirty="0">
              <a:solidFill>
                <a:srgbClr val="01238F"/>
              </a:solidFill>
              <a:latin typeface="Segoe UI" panose="020B0502040204020203" pitchFamily="34" charset="0"/>
              <a:ea typeface="Quattrocento Sans" panose="020B0502050000020003"/>
              <a:cs typeface="Segoe UI" panose="020B0502040204020203" pitchFamily="34" charset="0"/>
              <a:sym typeface="Quattrocento Sans" panose="020B0502050000020003"/>
            </a:endParaRPr>
          </a:p>
        </p:txBody>
      </p:sp>
      <p:pic>
        <p:nvPicPr>
          <p:cNvPr id="124" name="Google Shape;124;p3"/>
          <p:cNvPicPr preferRelativeResize="0"/>
          <p:nvPr/>
        </p:nvPicPr>
        <p:blipFill rotWithShape="1">
          <a:blip r:embed="rId1"/>
          <a:srcRect/>
          <a:stretch>
            <a:fillRect/>
          </a:stretch>
        </p:blipFill>
        <p:spPr>
          <a:xfrm>
            <a:off x="9911750" y="4651893"/>
            <a:ext cx="1900257" cy="1869558"/>
          </a:xfrm>
          <a:prstGeom prst="rect">
            <a:avLst/>
          </a:prstGeom>
          <a:noFill/>
          <a:ln>
            <a:noFill/>
          </a:ln>
        </p:spPr>
      </p:pic>
      <p:sp>
        <p:nvSpPr>
          <p:cNvPr id="3" name="object 5"/>
          <p:cNvSpPr txBox="1"/>
          <p:nvPr/>
        </p:nvSpPr>
        <p:spPr>
          <a:xfrm>
            <a:off x="635480" y="1141841"/>
            <a:ext cx="10921041" cy="5014834"/>
          </a:xfrm>
          <a:prstGeom prst="rect">
            <a:avLst/>
          </a:prstGeom>
        </p:spPr>
        <p:txBody>
          <a:bodyPr vert="horz" wrap="square" lIns="0" tIns="1333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065" marR="5080" algn="just">
              <a:lnSpc>
                <a:spcPct val="100000"/>
              </a:lnSpc>
              <a:spcBef>
                <a:spcPts val="105"/>
              </a:spcBef>
              <a:spcAft>
                <a:spcPts val="600"/>
              </a:spcAft>
              <a:tabLst>
                <a:tab pos="469265" algn="l"/>
                <a:tab pos="469900" algn="l"/>
              </a:tabLst>
            </a:pPr>
            <a:r>
              <a:rPr lang="en-US" sz="2400" b="1" dirty="0" err="1">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Bài</a:t>
            </a:r>
            <a:r>
              <a:rPr lang="en-US" sz="24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en-US" sz="2400" b="1" dirty="0" err="1">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tập</a:t>
            </a:r>
            <a:r>
              <a:rPr lang="vi-VN" sz="24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en-US" sz="24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3</a:t>
            </a:r>
            <a:r>
              <a:rPr lang="vi-VN" sz="24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CSDL đề án công ty theo dõi các thông tin liên quan đến nhân viên, phòng ban và đề án </a:t>
            </a:r>
            <a:endParaRPr lang="en-US" sz="2400" b="1" dirty="0">
              <a:solidFill>
                <a:srgbClr val="0070C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a:p>
            <a:pPr marL="12065" marR="5080" algn="just">
              <a:lnSpc>
                <a:spcPct val="100000"/>
              </a:lnSpc>
              <a:spcBef>
                <a:spcPts val="105"/>
              </a:spcBef>
              <a:spcAft>
                <a:spcPts val="600"/>
              </a:spcAft>
              <a:tabLst>
                <a:tab pos="469265" algn="l"/>
                <a:tab pos="469900" algn="l"/>
              </a:tabLst>
            </a:pPr>
            <a:r>
              <a:rPr lang="en-US" sz="2200" dirty="0">
                <a:latin typeface="Segoe UI" panose="020B0502040204020203" pitchFamily="34" charset="0"/>
                <a:cs typeface="Segoe UI" panose="020B0502040204020203" pitchFamily="34" charset="0"/>
              </a:rPr>
              <a:t>- </a:t>
            </a:r>
            <a:r>
              <a:rPr lang="vi-VN" sz="2200" dirty="0">
                <a:latin typeface="Segoe UI" panose="020B0502040204020203" pitchFamily="34" charset="0"/>
                <a:cs typeface="Segoe UI" panose="020B0502040204020203" pitchFamily="34" charset="0"/>
              </a:rPr>
              <a:t>Cty có nhiều phòng ban, mỗi phòng ban có tên duy nhất, mã phòng duy nhất, một trưởng phòng và ngày nhận chức. </a:t>
            </a:r>
            <a:endParaRPr lang="en-US" sz="2200" dirty="0">
              <a:latin typeface="Segoe UI" panose="020B0502040204020203" pitchFamily="34" charset="0"/>
              <a:cs typeface="Segoe UI" panose="020B0502040204020203" pitchFamily="34" charset="0"/>
            </a:endParaRPr>
          </a:p>
          <a:p>
            <a:pPr marL="12065" marR="5080" algn="just">
              <a:lnSpc>
                <a:spcPct val="100000"/>
              </a:lnSpc>
              <a:spcBef>
                <a:spcPts val="105"/>
              </a:spcBef>
              <a:spcAft>
                <a:spcPts val="600"/>
              </a:spcAft>
              <a:tabLst>
                <a:tab pos="469265" algn="l"/>
                <a:tab pos="469900" algn="l"/>
              </a:tabLst>
            </a:pPr>
            <a:r>
              <a:rPr lang="en-US" sz="2200" dirty="0">
                <a:latin typeface="Segoe UI" panose="020B0502040204020203" pitchFamily="34" charset="0"/>
                <a:cs typeface="Segoe UI" panose="020B0502040204020203" pitchFamily="34" charset="0"/>
              </a:rPr>
              <a:t>- </a:t>
            </a:r>
            <a:r>
              <a:rPr lang="vi-VN" sz="2200" dirty="0">
                <a:latin typeface="Segoe UI" panose="020B0502040204020203" pitchFamily="34" charset="0"/>
                <a:cs typeface="Segoe UI" panose="020B0502040204020203" pitchFamily="34" charset="0"/>
              </a:rPr>
              <a:t>Mỗi phòng ban có thể ở nhiều địa điểm khác nhau. </a:t>
            </a:r>
            <a:endParaRPr lang="en-US" sz="2200" dirty="0">
              <a:latin typeface="Segoe UI" panose="020B0502040204020203" pitchFamily="34" charset="0"/>
              <a:cs typeface="Segoe UI" panose="020B0502040204020203" pitchFamily="34" charset="0"/>
            </a:endParaRPr>
          </a:p>
          <a:p>
            <a:pPr marL="12065" marR="5080" algn="just">
              <a:lnSpc>
                <a:spcPct val="100000"/>
              </a:lnSpc>
              <a:spcBef>
                <a:spcPts val="105"/>
              </a:spcBef>
              <a:spcAft>
                <a:spcPts val="600"/>
              </a:spcAft>
              <a:tabLst>
                <a:tab pos="469265" algn="l"/>
                <a:tab pos="469900" algn="l"/>
              </a:tabLst>
            </a:pPr>
            <a:r>
              <a:rPr lang="en-US" sz="2200" dirty="0">
                <a:latin typeface="Segoe UI" panose="020B0502040204020203" pitchFamily="34" charset="0"/>
                <a:cs typeface="Segoe UI" panose="020B0502040204020203" pitchFamily="34" charset="0"/>
              </a:rPr>
              <a:t>- </a:t>
            </a:r>
            <a:r>
              <a:rPr lang="vi-VN" sz="2200" dirty="0">
                <a:latin typeface="Segoe UI" panose="020B0502040204020203" pitchFamily="34" charset="0"/>
                <a:cs typeface="Segoe UI" panose="020B0502040204020203" pitchFamily="34" charset="0"/>
              </a:rPr>
              <a:t>Đề án có tên duy nhất, mã duy nhất, do 1 một phòng ban chủ trì và được triển khai ở 1 địa điểm. </a:t>
            </a:r>
            <a:endParaRPr lang="en-US" sz="2200" dirty="0">
              <a:latin typeface="Segoe UI" panose="020B0502040204020203" pitchFamily="34" charset="0"/>
              <a:cs typeface="Segoe UI" panose="020B0502040204020203" pitchFamily="34" charset="0"/>
            </a:endParaRPr>
          </a:p>
          <a:p>
            <a:pPr marL="12065" marR="5080" algn="just">
              <a:lnSpc>
                <a:spcPct val="100000"/>
              </a:lnSpc>
              <a:spcBef>
                <a:spcPts val="105"/>
              </a:spcBef>
              <a:spcAft>
                <a:spcPts val="600"/>
              </a:spcAft>
              <a:tabLst>
                <a:tab pos="469265" algn="l"/>
                <a:tab pos="469900" algn="l"/>
              </a:tabLst>
            </a:pPr>
            <a:r>
              <a:rPr lang="en-US" sz="2200" dirty="0">
                <a:latin typeface="Segoe UI" panose="020B0502040204020203" pitchFamily="34" charset="0"/>
                <a:cs typeface="Segoe UI" panose="020B0502040204020203" pitchFamily="34" charset="0"/>
              </a:rPr>
              <a:t>- </a:t>
            </a:r>
            <a:r>
              <a:rPr lang="vi-VN" sz="2200" dirty="0">
                <a:latin typeface="Segoe UI" panose="020B0502040204020203" pitchFamily="34" charset="0"/>
                <a:cs typeface="Segoe UI" panose="020B0502040204020203" pitchFamily="34" charset="0"/>
              </a:rPr>
              <a:t>Nhân viên có mã số, tên, địa chỉ, ngày sinh, phái và lương. </a:t>
            </a:r>
            <a:r>
              <a:rPr lang="vi-VN" sz="2200" dirty="0" err="1">
                <a:latin typeface="Segoe UI" panose="020B0502040204020203" pitchFamily="34" charset="0"/>
                <a:cs typeface="Segoe UI" panose="020B0502040204020203" pitchFamily="34" charset="0"/>
              </a:rPr>
              <a:t>Mỗi</a:t>
            </a:r>
            <a:r>
              <a:rPr lang="vi-VN" sz="2200" dirty="0">
                <a:latin typeface="Segoe UI" panose="020B0502040204020203" pitchFamily="34" charset="0"/>
                <a:cs typeface="Segoe UI" panose="020B0502040204020203" pitchFamily="34" charset="0"/>
              </a:rPr>
              <a:t> nhân viên </a:t>
            </a:r>
            <a:r>
              <a:rPr lang="vi-VN" sz="2200" dirty="0" err="1">
                <a:latin typeface="Segoe UI" panose="020B0502040204020203" pitchFamily="34" charset="0"/>
                <a:cs typeface="Segoe UI" panose="020B0502040204020203" pitchFamily="34" charset="0"/>
              </a:rPr>
              <a:t>làm</a:t>
            </a:r>
            <a:r>
              <a:rPr lang="vi-VN" sz="2200" dirty="0">
                <a:latin typeface="Segoe UI" panose="020B0502040204020203" pitchFamily="34" charset="0"/>
                <a:cs typeface="Segoe UI" panose="020B0502040204020203" pitchFamily="34" charset="0"/>
              </a:rPr>
              <a:t> </a:t>
            </a:r>
            <a:r>
              <a:rPr lang="vi-VN" sz="2200" dirty="0" err="1">
                <a:latin typeface="Segoe UI" panose="020B0502040204020203" pitchFamily="34" charset="0"/>
                <a:cs typeface="Segoe UI" panose="020B0502040204020203" pitchFamily="34" charset="0"/>
              </a:rPr>
              <a:t>việc</a:t>
            </a:r>
            <a:r>
              <a:rPr lang="vi-VN" sz="2200" dirty="0">
                <a:latin typeface="Segoe UI" panose="020B0502040204020203" pitchFamily="34" charset="0"/>
                <a:cs typeface="Segoe UI" panose="020B0502040204020203" pitchFamily="34" charset="0"/>
              </a:rPr>
              <a:t> ở 1</a:t>
            </a:r>
            <a:r>
              <a:rPr lang="en-US" sz="2200" dirty="0">
                <a:latin typeface="Segoe UI" panose="020B0502040204020203" pitchFamily="34" charset="0"/>
                <a:cs typeface="Segoe UI" panose="020B0502040204020203" pitchFamily="34" charset="0"/>
              </a:rPr>
              <a:t> </a:t>
            </a:r>
            <a:r>
              <a:rPr lang="vi-VN" sz="2200" dirty="0" err="1">
                <a:latin typeface="Segoe UI" panose="020B0502040204020203" pitchFamily="34" charset="0"/>
                <a:cs typeface="Segoe UI" panose="020B0502040204020203" pitchFamily="34" charset="0"/>
              </a:rPr>
              <a:t>phòng</a:t>
            </a:r>
            <a:r>
              <a:rPr lang="vi-VN" sz="2200" dirty="0">
                <a:latin typeface="Segoe UI" panose="020B0502040204020203" pitchFamily="34" charset="0"/>
                <a:cs typeface="Segoe UI" panose="020B0502040204020203" pitchFamily="34" charset="0"/>
              </a:rPr>
              <a:t> ban, tham gia </a:t>
            </a:r>
            <a:r>
              <a:rPr lang="vi-VN" sz="2200" dirty="0" err="1">
                <a:latin typeface="Segoe UI" panose="020B0502040204020203" pitchFamily="34" charset="0"/>
                <a:cs typeface="Segoe UI" panose="020B0502040204020203" pitchFamily="34" charset="0"/>
              </a:rPr>
              <a:t>vào</a:t>
            </a:r>
            <a:r>
              <a:rPr lang="vi-VN" sz="2200" dirty="0">
                <a:latin typeface="Segoe UI" panose="020B0502040204020203" pitchFamily="34" charset="0"/>
                <a:cs typeface="Segoe UI" panose="020B0502040204020203" pitchFamily="34" charset="0"/>
              </a:rPr>
              <a:t> </a:t>
            </a:r>
            <a:r>
              <a:rPr lang="vi-VN" sz="2200" dirty="0" err="1">
                <a:latin typeface="Segoe UI" panose="020B0502040204020203" pitchFamily="34" charset="0"/>
                <a:cs typeface="Segoe UI" panose="020B0502040204020203" pitchFamily="34" charset="0"/>
              </a:rPr>
              <a:t>các</a:t>
            </a:r>
            <a:r>
              <a:rPr lang="vi-VN" sz="2200" dirty="0">
                <a:latin typeface="Segoe UI" panose="020B0502040204020203" pitchFamily="34" charset="0"/>
                <a:cs typeface="Segoe UI" panose="020B0502040204020203" pitchFamily="34" charset="0"/>
              </a:rPr>
              <a:t> </a:t>
            </a:r>
            <a:r>
              <a:rPr lang="vi-VN" sz="2200" dirty="0" err="1">
                <a:latin typeface="Segoe UI" panose="020B0502040204020203" pitchFamily="34" charset="0"/>
                <a:cs typeface="Segoe UI" panose="020B0502040204020203" pitchFamily="34" charset="0"/>
              </a:rPr>
              <a:t>đề</a:t>
            </a:r>
            <a:r>
              <a:rPr lang="vi-VN" sz="2200" dirty="0">
                <a:latin typeface="Segoe UI" panose="020B0502040204020203" pitchFamily="34" charset="0"/>
                <a:cs typeface="Segoe UI" panose="020B0502040204020203" pitchFamily="34" charset="0"/>
              </a:rPr>
              <a:t> </a:t>
            </a:r>
            <a:r>
              <a:rPr lang="vi-VN" sz="2200" dirty="0" err="1">
                <a:latin typeface="Segoe UI" panose="020B0502040204020203" pitchFamily="34" charset="0"/>
                <a:cs typeface="Segoe UI" panose="020B0502040204020203" pitchFamily="34" charset="0"/>
              </a:rPr>
              <a:t>án</a:t>
            </a:r>
            <a:r>
              <a:rPr lang="vi-VN" sz="2200" dirty="0">
                <a:latin typeface="Segoe UI" panose="020B0502040204020203" pitchFamily="34" charset="0"/>
                <a:cs typeface="Segoe UI" panose="020B0502040204020203" pitchFamily="34" charset="0"/>
              </a:rPr>
              <a:t> </a:t>
            </a:r>
            <a:r>
              <a:rPr lang="vi-VN" sz="2200" dirty="0" err="1">
                <a:latin typeface="Segoe UI" panose="020B0502040204020203" pitchFamily="34" charset="0"/>
                <a:cs typeface="Segoe UI" panose="020B0502040204020203" pitchFamily="34" charset="0"/>
              </a:rPr>
              <a:t>với</a:t>
            </a:r>
            <a:r>
              <a:rPr lang="vi-VN" sz="2200" dirty="0">
                <a:latin typeface="Segoe UI" panose="020B0502040204020203" pitchFamily="34" charset="0"/>
                <a:cs typeface="Segoe UI" panose="020B0502040204020203" pitchFamily="34" charset="0"/>
              </a:rPr>
              <a:t> </a:t>
            </a:r>
            <a:r>
              <a:rPr lang="vi-VN" sz="2200" dirty="0" err="1">
                <a:latin typeface="Segoe UI" panose="020B0502040204020203" pitchFamily="34" charset="0"/>
                <a:cs typeface="Segoe UI" panose="020B0502040204020203" pitchFamily="34" charset="0"/>
              </a:rPr>
              <a:t>số</a:t>
            </a:r>
            <a:r>
              <a:rPr lang="vi-VN" sz="2200" dirty="0">
                <a:latin typeface="Segoe UI" panose="020B0502040204020203" pitchFamily="34" charset="0"/>
                <a:cs typeface="Segoe UI" panose="020B0502040204020203" pitchFamily="34" charset="0"/>
              </a:rPr>
              <a:t> </a:t>
            </a:r>
            <a:r>
              <a:rPr lang="vi-VN" sz="2200" dirty="0" err="1">
                <a:latin typeface="Segoe UI" panose="020B0502040204020203" pitchFamily="34" charset="0"/>
                <a:cs typeface="Segoe UI" panose="020B0502040204020203" pitchFamily="34" charset="0"/>
              </a:rPr>
              <a:t>giờ</a:t>
            </a:r>
            <a:r>
              <a:rPr lang="vi-VN" sz="2200" dirty="0">
                <a:latin typeface="Segoe UI" panose="020B0502040204020203" pitchFamily="34" charset="0"/>
                <a:cs typeface="Segoe UI" panose="020B0502040204020203" pitchFamily="34" charset="0"/>
              </a:rPr>
              <a:t> </a:t>
            </a:r>
            <a:r>
              <a:rPr lang="vi-VN" sz="2200" dirty="0" err="1">
                <a:latin typeface="Segoe UI" panose="020B0502040204020203" pitchFamily="34" charset="0"/>
                <a:cs typeface="Segoe UI" panose="020B0502040204020203" pitchFamily="34" charset="0"/>
              </a:rPr>
              <a:t>làm</a:t>
            </a:r>
            <a:r>
              <a:rPr lang="vi-VN" sz="2200" dirty="0">
                <a:latin typeface="Segoe UI" panose="020B0502040204020203" pitchFamily="34" charset="0"/>
                <a:cs typeface="Segoe UI" panose="020B0502040204020203" pitchFamily="34" charset="0"/>
              </a:rPr>
              <a:t> </a:t>
            </a:r>
            <a:r>
              <a:rPr lang="vi-VN" sz="2200" dirty="0" err="1">
                <a:latin typeface="Segoe UI" panose="020B0502040204020203" pitchFamily="34" charset="0"/>
                <a:cs typeface="Segoe UI" panose="020B0502040204020203" pitchFamily="34" charset="0"/>
              </a:rPr>
              <a:t>việc</a:t>
            </a:r>
            <a:r>
              <a:rPr lang="vi-VN" sz="2200" dirty="0">
                <a:latin typeface="Segoe UI" panose="020B0502040204020203" pitchFamily="34" charset="0"/>
                <a:cs typeface="Segoe UI" panose="020B0502040204020203" pitchFamily="34" charset="0"/>
              </a:rPr>
              <a:t> </a:t>
            </a:r>
            <a:r>
              <a:rPr lang="vi-VN" sz="2200" dirty="0" err="1">
                <a:latin typeface="Segoe UI" panose="020B0502040204020203" pitchFamily="34" charset="0"/>
                <a:cs typeface="Segoe UI" panose="020B0502040204020203" pitchFamily="34" charset="0"/>
              </a:rPr>
              <a:t>khác</a:t>
            </a:r>
            <a:r>
              <a:rPr lang="vi-VN" sz="2200" dirty="0">
                <a:latin typeface="Segoe UI" panose="020B0502040204020203" pitchFamily="34" charset="0"/>
                <a:cs typeface="Segoe UI" panose="020B0502040204020203" pitchFamily="34" charset="0"/>
              </a:rPr>
              <a:t> nhau. </a:t>
            </a:r>
            <a:r>
              <a:rPr lang="vi-VN" sz="2200" dirty="0" err="1">
                <a:latin typeface="Segoe UI" panose="020B0502040204020203" pitchFamily="34" charset="0"/>
                <a:cs typeface="Segoe UI" panose="020B0502040204020203" pitchFamily="34" charset="0"/>
              </a:rPr>
              <a:t>Mỗi</a:t>
            </a:r>
            <a:r>
              <a:rPr lang="vi-VN" sz="2200" dirty="0">
                <a:latin typeface="Segoe UI" panose="020B0502040204020203" pitchFamily="34" charset="0"/>
                <a:cs typeface="Segoe UI" panose="020B0502040204020203" pitchFamily="34" charset="0"/>
              </a:rPr>
              <a:t> nhân viên </a:t>
            </a:r>
            <a:r>
              <a:rPr lang="vi-VN" sz="2200" dirty="0" err="1">
                <a:latin typeface="Segoe UI" panose="020B0502040204020203" pitchFamily="34" charset="0"/>
                <a:cs typeface="Segoe UI" panose="020B0502040204020203" pitchFamily="34" charset="0"/>
              </a:rPr>
              <a:t>đều</a:t>
            </a:r>
            <a:r>
              <a:rPr lang="vi-VN" sz="2200" dirty="0">
                <a:latin typeface="Segoe UI" panose="020B0502040204020203" pitchFamily="34" charset="0"/>
                <a:cs typeface="Segoe UI" panose="020B0502040204020203" pitchFamily="34" charset="0"/>
              </a:rPr>
              <a:t> </a:t>
            </a:r>
            <a:r>
              <a:rPr lang="vi-VN" sz="2200" dirty="0" err="1">
                <a:latin typeface="Segoe UI" panose="020B0502040204020203" pitchFamily="34" charset="0"/>
                <a:cs typeface="Segoe UI" panose="020B0502040204020203" pitchFamily="34" charset="0"/>
              </a:rPr>
              <a:t>có</a:t>
            </a:r>
            <a:r>
              <a:rPr lang="vi-VN" sz="2200" dirty="0">
                <a:latin typeface="Segoe UI" panose="020B0502040204020203" pitchFamily="34" charset="0"/>
                <a:cs typeface="Segoe UI" panose="020B0502040204020203" pitchFamily="34" charset="0"/>
              </a:rPr>
              <a:t> </a:t>
            </a:r>
            <a:r>
              <a:rPr lang="vi-VN" sz="2200" dirty="0" err="1">
                <a:latin typeface="Segoe UI" panose="020B0502040204020203" pitchFamily="34" charset="0"/>
                <a:cs typeface="Segoe UI" panose="020B0502040204020203" pitchFamily="34" charset="0"/>
              </a:rPr>
              <a:t>một</a:t>
            </a:r>
            <a:r>
              <a:rPr lang="vi-VN" sz="2200" dirty="0">
                <a:latin typeface="Segoe UI" panose="020B0502040204020203" pitchFamily="34" charset="0"/>
                <a:cs typeface="Segoe UI" panose="020B0502040204020203" pitchFamily="34" charset="0"/>
              </a:rPr>
              <a:t> </a:t>
            </a:r>
            <a:r>
              <a:rPr lang="vi-VN" sz="2200" dirty="0" err="1">
                <a:latin typeface="Segoe UI" panose="020B0502040204020203" pitchFamily="34" charset="0"/>
                <a:cs typeface="Segoe UI" panose="020B0502040204020203" pitchFamily="34" charset="0"/>
              </a:rPr>
              <a:t>người</a:t>
            </a:r>
            <a:r>
              <a:rPr lang="vi-VN" sz="2200" dirty="0">
                <a:latin typeface="Segoe UI" panose="020B0502040204020203" pitchFamily="34" charset="0"/>
                <a:cs typeface="Segoe UI" panose="020B0502040204020203" pitchFamily="34" charset="0"/>
              </a:rPr>
              <a:t> </a:t>
            </a:r>
            <a:r>
              <a:rPr lang="vi-VN" sz="2200" dirty="0" err="1">
                <a:latin typeface="Segoe UI" panose="020B0502040204020203" pitchFamily="34" charset="0"/>
                <a:cs typeface="Segoe UI" panose="020B0502040204020203" pitchFamily="34" charset="0"/>
              </a:rPr>
              <a:t>quản</a:t>
            </a:r>
            <a:r>
              <a:rPr lang="vi-VN" sz="2200" dirty="0">
                <a:latin typeface="Segoe UI" panose="020B0502040204020203" pitchFamily="34" charset="0"/>
                <a:cs typeface="Segoe UI" panose="020B0502040204020203" pitchFamily="34" charset="0"/>
              </a:rPr>
              <a:t> </a:t>
            </a:r>
            <a:r>
              <a:rPr lang="vi-VN" sz="2200" dirty="0" err="1">
                <a:latin typeface="Segoe UI" panose="020B0502040204020203" pitchFamily="34" charset="0"/>
                <a:cs typeface="Segoe UI" panose="020B0502040204020203" pitchFamily="34" charset="0"/>
              </a:rPr>
              <a:t>lý</a:t>
            </a:r>
            <a:r>
              <a:rPr lang="vi-VN" sz="2200" dirty="0">
                <a:latin typeface="Segoe UI" panose="020B0502040204020203" pitchFamily="34" charset="0"/>
                <a:cs typeface="Segoe UI" panose="020B0502040204020203" pitchFamily="34" charset="0"/>
              </a:rPr>
              <a:t> </a:t>
            </a:r>
            <a:r>
              <a:rPr lang="vi-VN" sz="2200" dirty="0" err="1">
                <a:latin typeface="Segoe UI" panose="020B0502040204020203" pitchFamily="34" charset="0"/>
                <a:cs typeface="Segoe UI" panose="020B0502040204020203" pitchFamily="34" charset="0"/>
              </a:rPr>
              <a:t>trực</a:t>
            </a:r>
            <a:r>
              <a:rPr lang="vi-VN" sz="2200" dirty="0">
                <a:latin typeface="Segoe UI" panose="020B0502040204020203" pitchFamily="34" charset="0"/>
                <a:cs typeface="Segoe UI" panose="020B0502040204020203" pitchFamily="34" charset="0"/>
              </a:rPr>
              <a:t> </a:t>
            </a:r>
            <a:r>
              <a:rPr lang="vi-VN" sz="2200" dirty="0" err="1">
                <a:latin typeface="Segoe UI" panose="020B0502040204020203" pitchFamily="34" charset="0"/>
                <a:cs typeface="Segoe UI" panose="020B0502040204020203" pitchFamily="34" charset="0"/>
              </a:rPr>
              <a:t>tiếp</a:t>
            </a:r>
            <a:r>
              <a:rPr lang="vi-VN" sz="2200" dirty="0">
                <a:latin typeface="Segoe UI" panose="020B0502040204020203" pitchFamily="34" charset="0"/>
                <a:cs typeface="Segoe UI" panose="020B0502040204020203" pitchFamily="34" charset="0"/>
              </a:rPr>
              <a:t>.</a:t>
            </a:r>
            <a:endParaRPr lang="en-US" sz="2200" dirty="0">
              <a:latin typeface="Segoe UI" panose="020B0502040204020203" pitchFamily="34" charset="0"/>
              <a:cs typeface="Segoe UI" panose="020B0502040204020203" pitchFamily="34" charset="0"/>
            </a:endParaRPr>
          </a:p>
          <a:p>
            <a:pPr marL="12065" marR="5080" algn="just">
              <a:lnSpc>
                <a:spcPct val="100000"/>
              </a:lnSpc>
              <a:spcBef>
                <a:spcPts val="105"/>
              </a:spcBef>
              <a:spcAft>
                <a:spcPts val="600"/>
              </a:spcAft>
              <a:tabLst>
                <a:tab pos="469265" algn="l"/>
                <a:tab pos="469900" algn="l"/>
              </a:tabLst>
            </a:pPr>
            <a:r>
              <a:rPr lang="en-US" sz="2200" dirty="0">
                <a:latin typeface="Segoe UI" panose="020B0502040204020203" pitchFamily="34" charset="0"/>
                <a:cs typeface="Segoe UI" panose="020B0502040204020203" pitchFamily="34" charset="0"/>
              </a:rPr>
              <a:t>- </a:t>
            </a:r>
            <a:r>
              <a:rPr lang="vi-VN" sz="2200" dirty="0">
                <a:latin typeface="Segoe UI" panose="020B0502040204020203" pitchFamily="34" charset="0"/>
                <a:cs typeface="Segoe UI" panose="020B0502040204020203" pitchFamily="34" charset="0"/>
              </a:rPr>
              <a:t>Một nhân viên có thể có nhiều thân nhân. Mỗi thân nhân có tên, phái, ngày sinh và mối quan hệ với nhân viên đó.</a:t>
            </a:r>
            <a:r>
              <a:rPr lang="en-US" sz="2200" dirty="0">
                <a:latin typeface="Segoe UI" panose="020B0502040204020203" pitchFamily="34" charset="0"/>
                <a:cs typeface="Segoe UI" panose="020B0502040204020203" pitchFamily="34" charset="0"/>
              </a:rPr>
              <a:t> </a:t>
            </a:r>
            <a:endParaRPr lang="en-US" sz="2200" dirty="0">
              <a:latin typeface="Segoe UI" panose="020B0502040204020203" pitchFamily="34" charset="0"/>
              <a:cs typeface="Segoe UI" panose="020B0502040204020203" pitchFamily="34" charset="0"/>
            </a:endParaRPr>
          </a:p>
          <a:p>
            <a:pPr marL="12065" marR="5080" algn="just">
              <a:lnSpc>
                <a:spcPct val="100000"/>
              </a:lnSpc>
              <a:spcBef>
                <a:spcPts val="105"/>
              </a:spcBef>
              <a:spcAft>
                <a:spcPts val="600"/>
              </a:spcAft>
              <a:tabLst>
                <a:tab pos="469265" algn="l"/>
                <a:tab pos="469900" algn="l"/>
              </a:tabLst>
            </a:pPr>
            <a:r>
              <a:rPr lang="vi-VN" sz="2200" b="1" dirty="0">
                <a:solidFill>
                  <a:srgbClr val="000000"/>
                </a:solidFill>
                <a:latin typeface="Segoe UI" panose="020B0502040204020203" pitchFamily="34" charset="0"/>
                <a:cs typeface="Segoe UI" panose="020B0502040204020203" pitchFamily="34" charset="0"/>
              </a:rPr>
              <a:t>Yêu cầu: </a:t>
            </a:r>
            <a:r>
              <a:rPr lang="en-US" sz="2200" b="1" dirty="0">
                <a:solidFill>
                  <a:srgbClr val="000000"/>
                </a:solidFill>
                <a:latin typeface="Segoe UI" panose="020B0502040204020203" pitchFamily="34" charset="0"/>
                <a:cs typeface="Segoe UI" panose="020B0502040204020203" pitchFamily="34" charset="0"/>
              </a:rPr>
              <a:t>1. </a:t>
            </a:r>
            <a:r>
              <a:rPr lang="vi-VN" sz="2200" b="1" dirty="0">
                <a:solidFill>
                  <a:srgbClr val="000000"/>
                </a:solidFill>
                <a:latin typeface="Segoe UI" panose="020B0502040204020203" pitchFamily="34" charset="0"/>
                <a:cs typeface="Segoe UI" panose="020B0502040204020203" pitchFamily="34" charset="0"/>
              </a:rPr>
              <a:t>Xây dựng mô hình thực thể mối kết hợp (ERD). </a:t>
            </a:r>
            <a:endParaRPr sz="2200" dirty="0">
              <a:latin typeface="Segoe UI" panose="020B0502040204020203" pitchFamily="34" charset="0"/>
              <a:cs typeface="Segoe UI" panose="020B0502040204020203"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42800</Words>
  <Application>WPS Presentation</Application>
  <PresentationFormat>Widescreen</PresentationFormat>
  <Paragraphs>1082</Paragraphs>
  <Slides>66</Slides>
  <Notes>63</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39</vt:i4>
      </vt:variant>
      <vt:variant>
        <vt:lpstr>幻灯片标题</vt:lpstr>
      </vt:variant>
      <vt:variant>
        <vt:i4>66</vt:i4>
      </vt:variant>
    </vt:vector>
  </HeadingPairs>
  <TitlesOfParts>
    <vt:vector size="120" baseType="lpstr">
      <vt:lpstr>Arial</vt:lpstr>
      <vt:lpstr>SimSun</vt:lpstr>
      <vt:lpstr>Wingdings</vt:lpstr>
      <vt:lpstr>Arial</vt:lpstr>
      <vt:lpstr>Calibri</vt:lpstr>
      <vt:lpstr>Quattrocento Sans</vt:lpstr>
      <vt:lpstr>Segoe UI</vt:lpstr>
      <vt:lpstr>Wingdings</vt:lpstr>
      <vt:lpstr>Microsoft YaHei</vt:lpstr>
      <vt:lpstr>Arial Unicode MS</vt:lpstr>
      <vt:lpstr>Segoe UI</vt:lpstr>
      <vt:lpstr>Times New Roman</vt:lpstr>
      <vt:lpstr>Cambria Math</vt:lpstr>
      <vt:lpstr>Segoe Script</vt:lpstr>
      <vt:lpstr>Office Theme</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BAN HỌC TẬP CÔNG NGHỆ PHẦN MỀM</vt:lpstr>
      <vt:lpstr>CƠ SỞ DỮ LIỆU</vt:lpstr>
      <vt:lpstr>Nội dung thi</vt:lpstr>
      <vt:lpstr>DẠNG 1: Vẽ ERD đơn giản</vt:lpstr>
      <vt:lpstr>Vẽ ERD đơn giản</vt:lpstr>
      <vt:lpstr>Vẽ ERD đơn giản</vt:lpstr>
      <vt:lpstr>Vẽ ERD đơn giản</vt:lpstr>
      <vt:lpstr>Vẽ ERD đơn giản</vt:lpstr>
      <vt:lpstr>Vẽ ERD đơn giản</vt:lpstr>
      <vt:lpstr>Vẽ ERD đơn giản</vt:lpstr>
      <vt:lpstr>DẠNG 2: Chuyển mô hình ERD sang mô hình quan hệ</vt:lpstr>
      <vt:lpstr>Chuyển mô hình ERD sang mô hình quan hệ</vt:lpstr>
      <vt:lpstr>Chuyển mô hình ERD sang mô hình quan hệ</vt:lpstr>
      <vt:lpstr>Chuyển mô hình ERD sang mô hình quan hệ</vt:lpstr>
      <vt:lpstr>DẠNG 3: Viết các biểu thức đại số quan hệ</vt:lpstr>
      <vt:lpstr>Viết các biểu thức đại số quan hệ</vt:lpstr>
      <vt:lpstr>Viết các biểu thức đại số quan hệ</vt:lpstr>
      <vt:lpstr>Viết các biểu thức đại số quan hệ</vt:lpstr>
      <vt:lpstr>Viết các biểu thức đại số quan hệ</vt:lpstr>
      <vt:lpstr>Viết các biểu thức đại số quan hệ</vt:lpstr>
      <vt:lpstr>Viết các biểu thức đại số quan hệ</vt:lpstr>
      <vt:lpstr>Viết các biểu thức đại số quan hệ</vt:lpstr>
      <vt:lpstr>Viết các biểu thức đại số quan hệ</vt:lpstr>
      <vt:lpstr>Viết các biểu thức đại số quan hệ</vt:lpstr>
      <vt:lpstr>Viết các biểu thức đại số quan hệ</vt:lpstr>
      <vt:lpstr>Viết các biểu thức đại số quan hệ</vt:lpstr>
      <vt:lpstr>Viết các biểu thức đại số quan hệ</vt:lpstr>
      <vt:lpstr>Viết các biểu thức đại số quan hệ</vt:lpstr>
      <vt:lpstr>Viết các biểu thức đại số quan hệ</vt:lpstr>
      <vt:lpstr>Viết các biểu thức đại số quan hệ</vt:lpstr>
      <vt:lpstr>Viết các biểu thức đại số quan hệ</vt:lpstr>
      <vt:lpstr>Viết các biểu thức đại số quan hệ</vt:lpstr>
      <vt:lpstr>Viết các biểu thức đại số quan hệ</vt:lpstr>
      <vt:lpstr>Viết các biểu thức đại số quan hệ</vt:lpstr>
      <vt:lpstr>Viết các biểu thức đại số quan hệ</vt:lpstr>
      <vt:lpstr>Viết các biểu thức đại số quan hệ</vt:lpstr>
      <vt:lpstr>Viết các biểu thức đại số quan hệ</vt:lpstr>
      <vt:lpstr>Viết các biểu thức đại số quan hệ</vt:lpstr>
      <vt:lpstr>Viết các biểu thức đại số quan hệ</vt:lpstr>
      <vt:lpstr>Viết các biểu thức đại số quan hệ</vt:lpstr>
      <vt:lpstr>Viết các biểu thức đại số quan hệ</vt:lpstr>
      <vt:lpstr>Viết các biểu thức đại số quan hệ</vt:lpstr>
      <vt:lpstr>Viết các biểu thức đại số quan hệ</vt:lpstr>
      <vt:lpstr>Viết các biểu thức đại số quan hệ</vt:lpstr>
      <vt:lpstr>Viết các biểu thức đại số quan hệ</vt:lpstr>
      <vt:lpstr>Viết các biểu thức đại số quan hệ</vt:lpstr>
      <vt:lpstr>Viết các biểu thức đại số quan hệ</vt:lpstr>
      <vt:lpstr>Viết các biểu thức đại số quan hệ</vt:lpstr>
      <vt:lpstr>Viết các biểu thức đại số quan hệ</vt:lpstr>
      <vt:lpstr>Viết các biểu thức đại số quan hệ</vt:lpstr>
      <vt:lpstr>Viết các biểu thức đại số quan hệ</vt:lpstr>
      <vt:lpstr>Viết các biểu thức đại số quan hệ</vt:lpstr>
      <vt:lpstr>Viết các biểu thức đại số quan hệ</vt:lpstr>
      <vt:lpstr>Viết các biểu thức đại số quan hệ</vt:lpstr>
      <vt:lpstr>Viết các biểu thức đại số quan hệ</vt:lpstr>
      <vt:lpstr>PowerPoint 演示文稿</vt:lpstr>
      <vt:lpstr>PowerPoint 演示文稿</vt:lpstr>
      <vt:lpstr>PowerPoint 演示文稿</vt:lpstr>
      <vt:lpstr>PowerPoint 演示文稿</vt:lpstr>
      <vt:lpstr>Viết các câu lệnh DDL và DML</vt:lpstr>
      <vt:lpstr>PowerPoint 演示文稿</vt:lpstr>
      <vt:lpstr>PowerPoint 演示文稿</vt:lpstr>
      <vt:lpstr>PowerPoint 演示文稿</vt:lpstr>
      <vt:lpstr>PowerPoint 演示文稿</vt:lpstr>
      <vt:lpstr>BAN HỌC TẬP CÔNG NGHỆ PHẦN MỀM</vt:lpstr>
      <vt:lpstr>BAN HỌC TẬP CÔNG NGHỆ PHẦN MỀM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 HỌC TẬP CÔNG NGHỆ PHẦN MỀM</dc:title>
  <dc:creator>Trang Kỳ Anh</dc:creator>
  <cp:lastModifiedBy>Home</cp:lastModifiedBy>
  <cp:revision>35</cp:revision>
  <dcterms:created xsi:type="dcterms:W3CDTF">2022-10-05T02:54:00Z</dcterms:created>
  <dcterms:modified xsi:type="dcterms:W3CDTF">2022-11-07T07:13:27Z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0x010100597AE72EEA79B74DA5C86E3CA8C98E55</vt:lpwstr>
  </property>
  <property fmtid="{D5CDD505-2E9C-101B-9397-08002B2CF9AE}" pid="3" name="ICV">
    <vt:lpwstr>284EA634C81D4A0A8BC4F6CCD16BA5C2</vt:lpwstr>
  </property>
  <property fmtid="{D5CDD505-2E9C-101B-9397-08002B2CF9AE}" pid="4" name="KSOProductBuildVer">
    <vt:lpwstr>1033-11.2.0.11380</vt:lpwstr>
  </property>
</Properties>
</file>